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theme/themeOverride4.xml" ContentType="application/vnd.openxmlformats-officedocument.themeOverride+xml"/>
  <Override PartName="/ppt/notesSlides/notesSlide6.xml" ContentType="application/vnd.openxmlformats-officedocument.presentationml.notesSlide+xml"/>
  <Override PartName="/ppt/theme/themeOverride5.xml" ContentType="application/vnd.openxmlformats-officedocument.themeOverride+xml"/>
  <Override PartName="/ppt/notesSlides/notesSlide7.xml" ContentType="application/vnd.openxmlformats-officedocument.presentationml.notesSlide+xml"/>
  <Override PartName="/ppt/theme/themeOverride6.xml" ContentType="application/vnd.openxmlformats-officedocument.themeOverride+xml"/>
  <Override PartName="/ppt/notesSlides/notesSlide8.xml" ContentType="application/vnd.openxmlformats-officedocument.presentationml.notesSlide+xml"/>
  <Override PartName="/ppt/theme/themeOverride7.xml" ContentType="application/vnd.openxmlformats-officedocument.themeOverride+xml"/>
  <Override PartName="/ppt/notesSlides/notesSlide9.xml" ContentType="application/vnd.openxmlformats-officedocument.presentationml.notesSlide+xml"/>
  <Override PartName="/ppt/theme/themeOverride8.xml" ContentType="application/vnd.openxmlformats-officedocument.themeOverride+xml"/>
  <Override PartName="/ppt/notesSlides/notesSlide10.xml" ContentType="application/vnd.openxmlformats-officedocument.presentationml.notesSlide+xml"/>
  <Override PartName="/ppt/theme/themeOverride9.xml" ContentType="application/vnd.openxmlformats-officedocument.themeOverride+xml"/>
  <Override PartName="/ppt/notesSlides/notesSlide11.xml" ContentType="application/vnd.openxmlformats-officedocument.presentationml.notesSlide+xml"/>
  <Override PartName="/ppt/theme/themeOverride10.xml" ContentType="application/vnd.openxmlformats-officedocument.themeOverride+xml"/>
  <Override PartName="/ppt/notesSlides/notesSlide12.xml" ContentType="application/vnd.openxmlformats-officedocument.presentationml.notesSlide+xml"/>
  <Override PartName="/ppt/theme/themeOverride11.xml" ContentType="application/vnd.openxmlformats-officedocument.themeOverride+xml"/>
  <Override PartName="/ppt/notesSlides/notesSlide13.xml" ContentType="application/vnd.openxmlformats-officedocument.presentationml.notesSlide+xml"/>
  <Override PartName="/ppt/theme/themeOverride12.xml" ContentType="application/vnd.openxmlformats-officedocument.themeOverride+xml"/>
  <Override PartName="/ppt/notesSlides/notesSlide14.xml" ContentType="application/vnd.openxmlformats-officedocument.presentationml.notesSlide+xml"/>
  <Override PartName="/ppt/theme/themeOverride13.xml" ContentType="application/vnd.openxmlformats-officedocument.themeOverride+xml"/>
  <Override PartName="/ppt/notesSlides/notesSlide15.xml" ContentType="application/vnd.openxmlformats-officedocument.presentationml.notesSlide+xml"/>
  <Override PartName="/ppt/theme/themeOverride14.xml" ContentType="application/vnd.openxmlformats-officedocument.themeOverride+xml"/>
  <Override PartName="/ppt/notesSlides/notesSlide16.xml" ContentType="application/vnd.openxmlformats-officedocument.presentationml.notesSlide+xml"/>
  <Override PartName="/ppt/theme/themeOverride15.xml" ContentType="application/vnd.openxmlformats-officedocument.themeOverride+xml"/>
  <Override PartName="/ppt/notesSlides/notesSlide17.xml" ContentType="application/vnd.openxmlformats-officedocument.presentationml.notesSlide+xml"/>
  <Override PartName="/ppt/theme/themeOverride16.xml" ContentType="application/vnd.openxmlformats-officedocument.themeOverride+xml"/>
  <Override PartName="/ppt/notesSlides/notesSlide18.xml" ContentType="application/vnd.openxmlformats-officedocument.presentationml.notesSlide+xml"/>
  <Override PartName="/ppt/theme/themeOverride17.xml" ContentType="application/vnd.openxmlformats-officedocument.themeOverride+xml"/>
  <Override PartName="/ppt/notesSlides/notesSlide19.xml" ContentType="application/vnd.openxmlformats-officedocument.presentationml.notesSlide+xml"/>
  <Override PartName="/ppt/theme/themeOverride18.xml" ContentType="application/vnd.openxmlformats-officedocument.themeOverride+xml"/>
  <Override PartName="/ppt/notesSlides/notesSlide20.xml" ContentType="application/vnd.openxmlformats-officedocument.presentationml.notesSlide+xml"/>
  <Override PartName="/ppt/theme/themeOverride1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8" r:id="rId2"/>
    <p:sldMasterId id="2147483660" r:id="rId3"/>
    <p:sldMasterId id="2147483662" r:id="rId4"/>
    <p:sldMasterId id="2147483856" r:id="rId5"/>
    <p:sldMasterId id="2147483857" r:id="rId6"/>
    <p:sldMasterId id="2147483858" r:id="rId7"/>
    <p:sldMasterId id="2147483859" r:id="rId8"/>
  </p:sldMasterIdLst>
  <p:notesMasterIdLst>
    <p:notesMasterId r:id="rId37"/>
  </p:notesMasterIdLst>
  <p:sldIdLst>
    <p:sldId id="340" r:id="rId9"/>
    <p:sldId id="342" r:id="rId10"/>
    <p:sldId id="343" r:id="rId11"/>
    <p:sldId id="344" r:id="rId12"/>
    <p:sldId id="501" r:id="rId13"/>
    <p:sldId id="345" r:id="rId14"/>
    <p:sldId id="346" r:id="rId15"/>
    <p:sldId id="347" r:id="rId16"/>
    <p:sldId id="348" r:id="rId17"/>
    <p:sldId id="349" r:id="rId18"/>
    <p:sldId id="350" r:id="rId19"/>
    <p:sldId id="351" r:id="rId20"/>
    <p:sldId id="352" r:id="rId21"/>
    <p:sldId id="367" r:id="rId22"/>
    <p:sldId id="353" r:id="rId23"/>
    <p:sldId id="372" r:id="rId24"/>
    <p:sldId id="366" r:id="rId25"/>
    <p:sldId id="371" r:id="rId26"/>
    <p:sldId id="354" r:id="rId27"/>
    <p:sldId id="338" r:id="rId28"/>
    <p:sldId id="356" r:id="rId29"/>
    <p:sldId id="359" r:id="rId30"/>
    <p:sldId id="360" r:id="rId31"/>
    <p:sldId id="358" r:id="rId32"/>
    <p:sldId id="362" r:id="rId33"/>
    <p:sldId id="364" r:id="rId34"/>
    <p:sldId id="418" r:id="rId35"/>
    <p:sldId id="361" r:id="rId36"/>
  </p:sldIdLst>
  <p:sldSz cx="11522075" cy="6480175"/>
  <p:notesSz cx="6858000" cy="9144000"/>
  <p:defaultTextStyle>
    <a:defPPr>
      <a:defRPr lang="zh-CN"/>
    </a:defPPr>
    <a:lvl1pPr algn="l" rtl="0" fontAlgn="base">
      <a:spcBef>
        <a:spcPct val="0"/>
      </a:spcBef>
      <a:spcAft>
        <a:spcPct val="0"/>
      </a:spcAft>
      <a:defRPr sz="1200" kern="1200">
        <a:solidFill>
          <a:srgbClr val="FF0915"/>
        </a:solidFill>
        <a:latin typeface="Arial" charset="0"/>
        <a:ea typeface="宋体" pitchFamily="2" charset="-122"/>
        <a:cs typeface="+mn-cs"/>
      </a:defRPr>
    </a:lvl1pPr>
    <a:lvl2pPr marL="457200" algn="l" rtl="0" fontAlgn="base">
      <a:spcBef>
        <a:spcPct val="0"/>
      </a:spcBef>
      <a:spcAft>
        <a:spcPct val="0"/>
      </a:spcAft>
      <a:defRPr sz="1200" kern="1200">
        <a:solidFill>
          <a:srgbClr val="FF0915"/>
        </a:solidFill>
        <a:latin typeface="Arial" charset="0"/>
        <a:ea typeface="宋体" pitchFamily="2" charset="-122"/>
        <a:cs typeface="+mn-cs"/>
      </a:defRPr>
    </a:lvl2pPr>
    <a:lvl3pPr marL="914400" algn="l" rtl="0" fontAlgn="base">
      <a:spcBef>
        <a:spcPct val="0"/>
      </a:spcBef>
      <a:spcAft>
        <a:spcPct val="0"/>
      </a:spcAft>
      <a:defRPr sz="1200" kern="1200">
        <a:solidFill>
          <a:srgbClr val="FF0915"/>
        </a:solidFill>
        <a:latin typeface="Arial" charset="0"/>
        <a:ea typeface="宋体" pitchFamily="2" charset="-122"/>
        <a:cs typeface="+mn-cs"/>
      </a:defRPr>
    </a:lvl3pPr>
    <a:lvl4pPr marL="1371600" algn="l" rtl="0" fontAlgn="base">
      <a:spcBef>
        <a:spcPct val="0"/>
      </a:spcBef>
      <a:spcAft>
        <a:spcPct val="0"/>
      </a:spcAft>
      <a:defRPr sz="1200" kern="1200">
        <a:solidFill>
          <a:srgbClr val="FF0915"/>
        </a:solidFill>
        <a:latin typeface="Arial" charset="0"/>
        <a:ea typeface="宋体" pitchFamily="2" charset="-122"/>
        <a:cs typeface="+mn-cs"/>
      </a:defRPr>
    </a:lvl4pPr>
    <a:lvl5pPr marL="1828800" algn="l" rtl="0" fontAlgn="base">
      <a:spcBef>
        <a:spcPct val="0"/>
      </a:spcBef>
      <a:spcAft>
        <a:spcPct val="0"/>
      </a:spcAft>
      <a:defRPr sz="1200" kern="1200">
        <a:solidFill>
          <a:srgbClr val="FF0915"/>
        </a:solidFill>
        <a:latin typeface="Arial" charset="0"/>
        <a:ea typeface="宋体" pitchFamily="2" charset="-122"/>
        <a:cs typeface="+mn-cs"/>
      </a:defRPr>
    </a:lvl5pPr>
    <a:lvl6pPr marL="2286000" algn="l" defTabSz="914400" rtl="0" eaLnBrk="1" latinLnBrk="0" hangingPunct="1">
      <a:defRPr sz="1200" kern="1200">
        <a:solidFill>
          <a:srgbClr val="FF0915"/>
        </a:solidFill>
        <a:latin typeface="Arial" charset="0"/>
        <a:ea typeface="宋体" pitchFamily="2" charset="-122"/>
        <a:cs typeface="+mn-cs"/>
      </a:defRPr>
    </a:lvl6pPr>
    <a:lvl7pPr marL="2743200" algn="l" defTabSz="914400" rtl="0" eaLnBrk="1" latinLnBrk="0" hangingPunct="1">
      <a:defRPr sz="1200" kern="1200">
        <a:solidFill>
          <a:srgbClr val="FF0915"/>
        </a:solidFill>
        <a:latin typeface="Arial" charset="0"/>
        <a:ea typeface="宋体" pitchFamily="2" charset="-122"/>
        <a:cs typeface="+mn-cs"/>
      </a:defRPr>
    </a:lvl7pPr>
    <a:lvl8pPr marL="3200400" algn="l" defTabSz="914400" rtl="0" eaLnBrk="1" latinLnBrk="0" hangingPunct="1">
      <a:defRPr sz="1200" kern="1200">
        <a:solidFill>
          <a:srgbClr val="FF0915"/>
        </a:solidFill>
        <a:latin typeface="Arial" charset="0"/>
        <a:ea typeface="宋体" pitchFamily="2" charset="-122"/>
        <a:cs typeface="+mn-cs"/>
      </a:defRPr>
    </a:lvl8pPr>
    <a:lvl9pPr marL="3657600" algn="l" defTabSz="914400" rtl="0" eaLnBrk="1" latinLnBrk="0" hangingPunct="1">
      <a:defRPr sz="1200" kern="1200">
        <a:solidFill>
          <a:srgbClr val="FF0915"/>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066">
          <p15:clr>
            <a:srgbClr val="A4A3A4"/>
          </p15:clr>
        </p15:guide>
        <p15:guide id="2" pos="362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915"/>
    <a:srgbClr val="C7000B"/>
    <a:srgbClr val="99000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036" autoAdjust="0"/>
  </p:normalViewPr>
  <p:slideViewPr>
    <p:cSldViewPr snapToGrid="0">
      <p:cViewPr varScale="1">
        <p:scale>
          <a:sx n="89" d="100"/>
          <a:sy n="89" d="100"/>
        </p:scale>
        <p:origin x="619" y="72"/>
      </p:cViewPr>
      <p:guideLst>
        <p:guide orient="horz" pos="2066"/>
        <p:guide pos="3629"/>
      </p:guideLst>
    </p:cSldViewPr>
  </p:slideViewPr>
  <p:notesTextViewPr>
    <p:cViewPr>
      <p:scale>
        <a:sx n="100" d="100"/>
        <a:sy n="100" d="100"/>
      </p:scale>
      <p:origin x="0" y="-5770"/>
    </p:cViewPr>
  </p:notesTextViewPr>
  <p:sorterViewPr>
    <p:cViewPr>
      <p:scale>
        <a:sx n="66" d="100"/>
        <a:sy n="66" d="100"/>
      </p:scale>
      <p:origin x="0" y="156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34" Type="http://schemas.openxmlformats.org/officeDocument/2006/relationships/slide" Target="slides/slide26.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19"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a:solidFill>
                  <a:schemeClr val="tx1"/>
                </a:solidFill>
                <a:latin typeface="Arial" pitchFamily="34" charset="0"/>
              </a:defRPr>
            </a:lvl1pPr>
          </a:lstStyle>
          <a:p>
            <a:pPr>
              <a:defRPr/>
            </a:pPr>
            <a:endParaRPr lang="en-US"/>
          </a:p>
        </p:txBody>
      </p:sp>
      <p:sp>
        <p:nvSpPr>
          <p:cNvPr id="199684" name="Rectangle 4"/>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21"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nSpc>
                <a:spcPct val="100000"/>
              </a:lnSpc>
              <a:defRPr>
                <a:solidFill>
                  <a:schemeClr val="tx1"/>
                </a:solidFill>
                <a:latin typeface="Arial" pitchFamily="34" charset="0"/>
              </a:defRPr>
            </a:lvl1pPr>
          </a:lstStyle>
          <a:p>
            <a:pPr>
              <a:defRPr/>
            </a:pPr>
            <a:endParaRPr lang="en-US"/>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lnSpc>
                <a:spcPct val="100000"/>
              </a:lnSpc>
              <a:defRPr>
                <a:solidFill>
                  <a:schemeClr val="tx1"/>
                </a:solidFill>
                <a:latin typeface="Arial" pitchFamily="34" charset="0"/>
              </a:defRPr>
            </a:lvl1pPr>
          </a:lstStyle>
          <a:p>
            <a:pPr>
              <a:defRPr/>
            </a:pPr>
            <a:fld id="{A9A227CD-77FF-4221-A66D-8D2F247632CA}" type="slidenum">
              <a:rPr lang="en-US"/>
              <a:pPr>
                <a:defRPr/>
              </a:pPr>
              <a:t>‹#›</a:t>
            </a:fld>
            <a:endParaRPr lang="en-US"/>
          </a:p>
        </p:txBody>
      </p:sp>
    </p:spTree>
    <p:extLst>
      <p:ext uri="{BB962C8B-B14F-4D97-AF65-F5344CB8AC3E}">
        <p14:creationId xmlns:p14="http://schemas.microsoft.com/office/powerpoint/2010/main" val="133989802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baike.baidu.com/view/998459.htm" TargetMode="External"/><Relationship Id="rId13" Type="http://schemas.openxmlformats.org/officeDocument/2006/relationships/hyperlink" Target="http://baike.baidu.com/view/79831.htm" TargetMode="External"/><Relationship Id="rId18" Type="http://schemas.openxmlformats.org/officeDocument/2006/relationships/hyperlink" Target="http://zh.wikipedia.org/wiki/%E4%B8%AD%E5%BF%83%E6%A5%B5%E9%99%90%E5%AE%9A%E7%90%86#.E6.A3.A3.E8.8E.AB.E4.BD.9B.EF.BC.8D.E6.8B.89.E6.99.AE.E6.8B.89.E6.96.AF.E5.AE.9A.E7.90.86" TargetMode="External"/><Relationship Id="rId26" Type="http://schemas.openxmlformats.org/officeDocument/2006/relationships/hyperlink" Target="http://zh.wikipedia.org/wiki/%E4%B8%AD%E5%BF%83%E6%A5%B5%E9%99%90%E5%AE%9A%E7%90%86" TargetMode="External"/><Relationship Id="rId3" Type="http://schemas.openxmlformats.org/officeDocument/2006/relationships/hyperlink" Target="http://baike.baidu.com/view/573667.htm" TargetMode="External"/><Relationship Id="rId21" Type="http://schemas.openxmlformats.org/officeDocument/2006/relationships/hyperlink" Target="http://zh.wikipedia.org/wiki/1805%E5%B9%B4" TargetMode="External"/><Relationship Id="rId34" Type="http://schemas.openxmlformats.org/officeDocument/2006/relationships/hyperlink" Target="http://zh.wikipedia.org/wiki/%E6%82%AC%E9%93%BE%E7%BA%BF" TargetMode="External"/><Relationship Id="rId7" Type="http://schemas.openxmlformats.org/officeDocument/2006/relationships/hyperlink" Target="http://baike.baidu.com/view/732227.htm" TargetMode="External"/><Relationship Id="rId12" Type="http://schemas.openxmlformats.org/officeDocument/2006/relationships/hyperlink" Target="http://baike.baidu.com/view/2134941.htm" TargetMode="External"/><Relationship Id="rId17" Type="http://schemas.openxmlformats.org/officeDocument/2006/relationships/hyperlink" Target="http://zh.wikipedia.org/wiki/%E6%8B%89%E6%99%AE%E6%8B%89%E6%96%AF" TargetMode="External"/><Relationship Id="rId25" Type="http://schemas.openxmlformats.org/officeDocument/2006/relationships/hyperlink" Target="http://zh.wikipedia.org/wiki/%E7%B5%B1%E8%A8%88%E7%8D%A8%E7%AB%8B" TargetMode="External"/><Relationship Id="rId33" Type="http://schemas.openxmlformats.org/officeDocument/2006/relationships/hyperlink" Target="http://zh.wikipedia.org/wiki/%E6%9E%81%E5%9D%90%E6%A0%87%E7%B3%BB" TargetMode="External"/><Relationship Id="rId38" Type="http://schemas.openxmlformats.org/officeDocument/2006/relationships/hyperlink" Target="http://zh.wikipedia.org/wiki/%E5%A4%A7%E6%95%B8%E5%AE%9A%E7%90%86" TargetMode="External"/><Relationship Id="rId2" Type="http://schemas.openxmlformats.org/officeDocument/2006/relationships/slide" Target="../slides/slide1.xml"/><Relationship Id="rId16" Type="http://schemas.openxmlformats.org/officeDocument/2006/relationships/hyperlink" Target="http://zh.wikipedia.org/wiki/%E4%BA%8C%E9%A0%85%E5%88%86%E4%BD%88" TargetMode="External"/><Relationship Id="rId20" Type="http://schemas.openxmlformats.org/officeDocument/2006/relationships/hyperlink" Target="http://zh.wikipedia.org/wiki/%E5%8B%92%E8%AE%93%E5%BE%B7" TargetMode="External"/><Relationship Id="rId29" Type="http://schemas.openxmlformats.org/officeDocument/2006/relationships/hyperlink" Target="http://baike.baidu.com/view/3762.htm" TargetMode="External"/><Relationship Id="rId1" Type="http://schemas.openxmlformats.org/officeDocument/2006/relationships/notesMaster" Target="../notesMasters/notesMaster1.xml"/><Relationship Id="rId6" Type="http://schemas.openxmlformats.org/officeDocument/2006/relationships/hyperlink" Target="http://baike.baidu.com/view/45329.htm" TargetMode="External"/><Relationship Id="rId11" Type="http://schemas.openxmlformats.org/officeDocument/2006/relationships/hyperlink" Target="http://baike.baidu.com/view/400.htm" TargetMode="External"/><Relationship Id="rId24" Type="http://schemas.openxmlformats.org/officeDocument/2006/relationships/hyperlink" Target="http://zh.wikipedia.org/wiki/1794%E5%B9%B4" TargetMode="External"/><Relationship Id="rId32" Type="http://schemas.openxmlformats.org/officeDocument/2006/relationships/hyperlink" Target="http://zh.wikipedia.org/wiki/%E7%A7%AF%E5%88%86" TargetMode="External"/><Relationship Id="rId37" Type="http://schemas.openxmlformats.org/officeDocument/2006/relationships/hyperlink" Target="http://zh.wikipedia.org/wiki/%E4%BC%AF%E5%8A%AA%E5%88%A9%E8%A9%A6%E9%A9%97" TargetMode="External"/><Relationship Id="rId5" Type="http://schemas.openxmlformats.org/officeDocument/2006/relationships/hyperlink" Target="http://baike.baidu.com/view/50313.htm" TargetMode="External"/><Relationship Id="rId15" Type="http://schemas.openxmlformats.org/officeDocument/2006/relationships/hyperlink" Target="http://zh.wikipedia.org/wiki/1734%E5%B9%B4" TargetMode="External"/><Relationship Id="rId23" Type="http://schemas.openxmlformats.org/officeDocument/2006/relationships/hyperlink" Target="http://zh.wikipedia.org/wiki/%E9%AB%98%E6%96%AF" TargetMode="External"/><Relationship Id="rId28" Type="http://schemas.openxmlformats.org/officeDocument/2006/relationships/hyperlink" Target="http://baike.baidu.com/view/231308.htm" TargetMode="External"/><Relationship Id="rId36" Type="http://schemas.openxmlformats.org/officeDocument/2006/relationships/hyperlink" Target="http://zh.wikipedia.org/wiki/%E6%A6%82%E7%8E%87%E8%AE%BA" TargetMode="External"/><Relationship Id="rId10" Type="http://schemas.openxmlformats.org/officeDocument/2006/relationships/hyperlink" Target="http://baike.baidu.com/view/78339.htm" TargetMode="External"/><Relationship Id="rId19" Type="http://schemas.openxmlformats.org/officeDocument/2006/relationships/hyperlink" Target="http://zh.wikipedia.org/w/index.php?title=%E8%AA%A4%E5%B7%AE%E5%88%86%E6%9E%90&amp;action=edit&amp;redlink=1" TargetMode="External"/><Relationship Id="rId31" Type="http://schemas.openxmlformats.org/officeDocument/2006/relationships/hyperlink" Target="http://zh.wikipedia.org/wiki/%E4%BC%AF%E5%8A%AA%E5%88%A9%E5%AE%B6%E6%97%8F" TargetMode="External"/><Relationship Id="rId4" Type="http://schemas.openxmlformats.org/officeDocument/2006/relationships/hyperlink" Target="http://baike.baidu.com/view/45320.htm" TargetMode="External"/><Relationship Id="rId9" Type="http://schemas.openxmlformats.org/officeDocument/2006/relationships/hyperlink" Target="http://baike.baidu.com/view/476035.htm" TargetMode="External"/><Relationship Id="rId14" Type="http://schemas.openxmlformats.org/officeDocument/2006/relationships/hyperlink" Target="http://baike.baidu.com/view/645857.htm" TargetMode="External"/><Relationship Id="rId22" Type="http://schemas.openxmlformats.org/officeDocument/2006/relationships/hyperlink" Target="http://zh.wikipedia.org/wiki/%E6%9C%80%E5%B0%8F%E4%BA%8C%E4%B9%98%E6%B3%95" TargetMode="External"/><Relationship Id="rId27" Type="http://schemas.openxmlformats.org/officeDocument/2006/relationships/hyperlink" Target="http://baike.baidu.com/view/349709.htm" TargetMode="External"/><Relationship Id="rId30" Type="http://schemas.openxmlformats.org/officeDocument/2006/relationships/hyperlink" Target="http://zh.wikipedia.org/wiki/%E5%BE%B7%E8%AF%AD" TargetMode="External"/><Relationship Id="rId35" Type="http://schemas.openxmlformats.org/officeDocument/2006/relationships/hyperlink" Target="http://zh.wikipedia.org/w/index.php?title=%E7%AD%89%E6%97%B6%E6%9B%B2%E7%BA%BF&amp;action=edit&amp;redlink=1" TargetMode="Externa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hemeOverride" Target="../theme/themeOverride9.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hemeOverride" Target="../theme/themeOverride10.xml"/><Relationship Id="rId6" Type="http://schemas.openxmlformats.org/officeDocument/2006/relationships/hyperlink" Target="http://zh.wikipedia.org/w/index.php?title=%E7%BB%8F%E9%AA%8C%E6%B3%95%E5%88%99&amp;action=edit&amp;redlink=1" TargetMode="External"/><Relationship Id="rId5" Type="http://schemas.openxmlformats.org/officeDocument/2006/relationships/hyperlink" Target="http://zh.wikipedia.org/wiki/%E6%AD%A3%E6%80%81%E5%88%86%E5%B8%83" TargetMode="External"/><Relationship Id="rId4" Type="http://schemas.openxmlformats.org/officeDocument/2006/relationships/hyperlink" Target="http://zh.wikipedia.org/w/index.php?title=%E8%BF%9E%E7%BB%AD%E6%80%A7%E6%A0%A1%E6%AD%A3&amp;action=edit&amp;redlink=1"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hemeOverride" Target="../theme/themeOverride11.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hemeOverride" Target="../theme/themeOverride12.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hemeOverride" Target="../theme/themeOverride13.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themeOverride" Target="../theme/themeOverride14.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15.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22.xml"/><Relationship Id="rId2" Type="http://schemas.openxmlformats.org/officeDocument/2006/relationships/notesMaster" Target="../notesMasters/notesMaster1.xml"/><Relationship Id="rId1" Type="http://schemas.openxmlformats.org/officeDocument/2006/relationships/themeOverride" Target="../theme/themeOverride16.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themeOverride" Target="../theme/themeOverride17.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27.xml"/><Relationship Id="rId2" Type="http://schemas.openxmlformats.org/officeDocument/2006/relationships/notesMaster" Target="../notesMasters/notesMaster1.xml"/><Relationship Id="rId1" Type="http://schemas.openxmlformats.org/officeDocument/2006/relationships/themeOverride" Target="../theme/themeOverride18.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8.xml"/><Relationship Id="rId2" Type="http://schemas.openxmlformats.org/officeDocument/2006/relationships/notesMaster" Target="../notesMasters/notesMaster1.xml"/><Relationship Id="rId1" Type="http://schemas.openxmlformats.org/officeDocument/2006/relationships/themeOverride" Target="../theme/themeOverride19.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zh-CN" altLang="en-US" dirty="0">
                <a:latin typeface="Arial" charset="0"/>
              </a:rPr>
              <a:t>正態分布（</a:t>
            </a:r>
            <a:r>
              <a:rPr lang="en-US" altLang="zh-CN" dirty="0">
                <a:latin typeface="Arial" charset="0"/>
              </a:rPr>
              <a:t>normal distribution</a:t>
            </a:r>
            <a:r>
              <a:rPr lang="zh-CN" altLang="en-US" dirty="0">
                <a:latin typeface="Arial" charset="0"/>
              </a:rPr>
              <a:t>）又名</a:t>
            </a:r>
            <a:r>
              <a:rPr lang="zh-CN" altLang="en-US" dirty="0">
                <a:latin typeface="Arial" charset="0"/>
                <a:hlinkClick r:id="rId3"/>
              </a:rPr>
              <a:t>高斯分布</a:t>
            </a:r>
            <a:r>
              <a:rPr lang="zh-CN" altLang="en-US" dirty="0">
                <a:latin typeface="Arial" charset="0"/>
              </a:rPr>
              <a:t>（</a:t>
            </a:r>
            <a:r>
              <a:rPr lang="en-US" altLang="zh-CN" dirty="0">
                <a:latin typeface="Arial" charset="0"/>
              </a:rPr>
              <a:t>Gaussian distribution</a:t>
            </a:r>
            <a:r>
              <a:rPr lang="zh-CN" altLang="en-US" dirty="0">
                <a:latin typeface="Arial" charset="0"/>
              </a:rPr>
              <a:t>），是一個在數學、物理及工程等領域都非常重要的</a:t>
            </a:r>
            <a:r>
              <a:rPr lang="zh-CN" altLang="en-US" dirty="0">
                <a:latin typeface="Arial" charset="0"/>
                <a:hlinkClick r:id="rId4"/>
              </a:rPr>
              <a:t>概率</a:t>
            </a:r>
            <a:r>
              <a:rPr lang="zh-CN" altLang="en-US" dirty="0">
                <a:latin typeface="Arial" charset="0"/>
              </a:rPr>
              <a:t>分布，在</a:t>
            </a:r>
            <a:r>
              <a:rPr lang="zh-CN" altLang="en-US" dirty="0">
                <a:latin typeface="Arial" charset="0"/>
                <a:hlinkClick r:id="rId5"/>
              </a:rPr>
              <a:t>統計學</a:t>
            </a:r>
            <a:r>
              <a:rPr lang="zh-CN" altLang="en-US" dirty="0">
                <a:latin typeface="Arial" charset="0"/>
              </a:rPr>
              <a:t>的許多方面有著重大的影響力。若</a:t>
            </a:r>
            <a:r>
              <a:rPr lang="zh-CN" altLang="en-US" dirty="0">
                <a:latin typeface="Arial" charset="0"/>
                <a:hlinkClick r:id="rId6"/>
              </a:rPr>
              <a:t>隨機變數</a:t>
            </a:r>
            <a:r>
              <a:rPr lang="en-US" altLang="zh-CN" dirty="0">
                <a:latin typeface="Arial" charset="0"/>
              </a:rPr>
              <a:t>X</a:t>
            </a:r>
            <a:r>
              <a:rPr lang="zh-CN" altLang="en-US" dirty="0">
                <a:latin typeface="Arial" charset="0"/>
              </a:rPr>
              <a:t>服從一個數學期望為</a:t>
            </a:r>
            <a:r>
              <a:rPr lang="en-US" altLang="zh-CN" dirty="0">
                <a:latin typeface="Arial" charset="0"/>
              </a:rPr>
              <a:t>μ</a:t>
            </a:r>
            <a:r>
              <a:rPr lang="zh-CN" altLang="en-US" dirty="0">
                <a:latin typeface="Arial" charset="0"/>
              </a:rPr>
              <a:t>、</a:t>
            </a:r>
            <a:r>
              <a:rPr lang="zh-CN" altLang="en-US" dirty="0">
                <a:latin typeface="Arial" charset="0"/>
                <a:hlinkClick r:id="rId7"/>
              </a:rPr>
              <a:t>標準方差</a:t>
            </a:r>
            <a:r>
              <a:rPr lang="zh-CN" altLang="en-US" dirty="0">
                <a:latin typeface="Arial" charset="0"/>
              </a:rPr>
              <a:t>為</a:t>
            </a:r>
            <a:r>
              <a:rPr lang="en-US" altLang="zh-CN" dirty="0">
                <a:latin typeface="Arial" charset="0"/>
              </a:rPr>
              <a:t>σ2</a:t>
            </a:r>
            <a:r>
              <a:rPr lang="zh-CN" altLang="en-US" dirty="0">
                <a:latin typeface="Arial" charset="0"/>
              </a:rPr>
              <a:t>的高斯分布，記為：則其</a:t>
            </a:r>
            <a:r>
              <a:rPr lang="zh-CN" altLang="en-US" dirty="0">
                <a:latin typeface="Arial" charset="0"/>
                <a:hlinkClick r:id="rId8"/>
              </a:rPr>
              <a:t>概率密度函數</a:t>
            </a:r>
            <a:r>
              <a:rPr lang="zh-CN" altLang="en-US" dirty="0">
                <a:latin typeface="Arial" charset="0"/>
              </a:rPr>
              <a:t>為正態分布的</a:t>
            </a:r>
            <a:r>
              <a:rPr lang="zh-CN" altLang="en-US" dirty="0">
                <a:latin typeface="Arial" charset="0"/>
                <a:hlinkClick r:id="rId9"/>
              </a:rPr>
              <a:t>期望值</a:t>
            </a:r>
            <a:r>
              <a:rPr lang="en-US" altLang="zh-CN" dirty="0">
                <a:latin typeface="Arial" charset="0"/>
              </a:rPr>
              <a:t>μ</a:t>
            </a:r>
            <a:r>
              <a:rPr lang="zh-CN" altLang="en-US" dirty="0">
                <a:latin typeface="Arial" charset="0"/>
              </a:rPr>
              <a:t>決定了其位置，其</a:t>
            </a:r>
            <a:r>
              <a:rPr lang="zh-CN" altLang="en-US" dirty="0">
                <a:latin typeface="Arial" charset="0"/>
                <a:hlinkClick r:id="rId10"/>
              </a:rPr>
              <a:t>標準差</a:t>
            </a:r>
            <a:r>
              <a:rPr lang="en-US" altLang="zh-CN" dirty="0">
                <a:latin typeface="Arial" charset="0"/>
              </a:rPr>
              <a:t>σ</a:t>
            </a:r>
            <a:r>
              <a:rPr lang="zh-CN" altLang="en-US" dirty="0">
                <a:latin typeface="Arial" charset="0"/>
              </a:rPr>
              <a:t>決定了分布的幅度。因其</a:t>
            </a:r>
            <a:r>
              <a:rPr lang="zh-CN" altLang="en-US" dirty="0">
                <a:latin typeface="Arial" charset="0"/>
                <a:hlinkClick r:id="rId11"/>
              </a:rPr>
              <a:t>曲線</a:t>
            </a:r>
            <a:r>
              <a:rPr lang="zh-CN" altLang="en-US" dirty="0">
                <a:latin typeface="Arial" charset="0"/>
              </a:rPr>
              <a:t>呈鐘形，因此人們又經常稱之為鐘形曲線。我們通常所說的</a:t>
            </a:r>
            <a:r>
              <a:rPr lang="zh-CN" altLang="en-US" dirty="0">
                <a:latin typeface="Arial" charset="0"/>
                <a:hlinkClick r:id="rId12"/>
              </a:rPr>
              <a:t>標準正態分布</a:t>
            </a:r>
            <a:r>
              <a:rPr lang="zh-CN" altLang="en-US" dirty="0">
                <a:latin typeface="Arial" charset="0"/>
              </a:rPr>
              <a:t>是</a:t>
            </a:r>
            <a:r>
              <a:rPr lang="en-US" altLang="zh-CN" dirty="0">
                <a:latin typeface="Arial" charset="0"/>
              </a:rPr>
              <a:t>μ = 0,σ = 1</a:t>
            </a:r>
            <a:r>
              <a:rPr lang="zh-CN" altLang="en-US" dirty="0">
                <a:latin typeface="Arial" charset="0"/>
              </a:rPr>
              <a:t>的正態分布。 </a:t>
            </a:r>
          </a:p>
          <a:p>
            <a:pPr eaLnBrk="1" hangingPunct="1"/>
            <a:endParaRPr lang="zh-CN" altLang="en-US" dirty="0">
              <a:latin typeface="Arial" charset="0"/>
            </a:endParaRPr>
          </a:p>
          <a:p>
            <a:pPr eaLnBrk="1" hangingPunct="1"/>
            <a:r>
              <a:rPr lang="zh-CN" altLang="en-US" dirty="0">
                <a:latin typeface="Arial" charset="0"/>
              </a:rPr>
              <a:t>正態分布最早由</a:t>
            </a:r>
            <a:r>
              <a:rPr lang="en-US" altLang="zh-CN" b="1" dirty="0">
                <a:latin typeface="Arial" charset="0"/>
              </a:rPr>
              <a:t>A.</a:t>
            </a:r>
            <a:r>
              <a:rPr lang="zh-CN" altLang="en-US" b="1" dirty="0">
                <a:latin typeface="Arial" charset="0"/>
              </a:rPr>
              <a:t>棣莫弗</a:t>
            </a:r>
            <a:r>
              <a:rPr lang="zh-CN" altLang="en-US" dirty="0">
                <a:latin typeface="Arial" charset="0"/>
              </a:rPr>
              <a:t>在求</a:t>
            </a:r>
            <a:r>
              <a:rPr lang="zh-CN" altLang="en-US" dirty="0">
                <a:latin typeface="Arial" charset="0"/>
                <a:hlinkClick r:id="rId13"/>
              </a:rPr>
              <a:t>二項分布</a:t>
            </a:r>
            <a:r>
              <a:rPr lang="zh-CN" altLang="en-US" dirty="0">
                <a:latin typeface="Arial" charset="0"/>
              </a:rPr>
              <a:t>的漸近</a:t>
            </a:r>
            <a:r>
              <a:rPr lang="zh-CN" altLang="en-US" dirty="0">
                <a:latin typeface="Arial" charset="0"/>
                <a:hlinkClick r:id="rId14"/>
              </a:rPr>
              <a:t>公式</a:t>
            </a:r>
            <a:r>
              <a:rPr lang="zh-CN" altLang="en-US" dirty="0">
                <a:latin typeface="Arial" charset="0"/>
              </a:rPr>
              <a:t>中得到，在棣莫弗之後，</a:t>
            </a:r>
            <a:r>
              <a:rPr lang="en-US" altLang="zh-CN" dirty="0">
                <a:latin typeface="Arial" charset="0"/>
              </a:rPr>
              <a:t>P.S.</a:t>
            </a:r>
            <a:r>
              <a:rPr lang="zh-CN" altLang="en-US" dirty="0">
                <a:latin typeface="Arial" charset="0"/>
              </a:rPr>
              <a:t>拉普拉斯和高斯都曾研究過它的性質，</a:t>
            </a:r>
            <a:r>
              <a:rPr lang="en-US" altLang="zh-CN" dirty="0">
                <a:latin typeface="Arial" charset="0"/>
              </a:rPr>
              <a:t>C.F.</a:t>
            </a:r>
            <a:r>
              <a:rPr lang="zh-CN" altLang="en-US" dirty="0">
                <a:latin typeface="Arial" charset="0"/>
              </a:rPr>
              <a:t>高斯在研究測量誤差時從另一個角度匯出了正態分布的函數，並將其發揚光大，以至於後人以其名字命名正態，可見其影響之大。</a:t>
            </a:r>
          </a:p>
          <a:p>
            <a:pPr eaLnBrk="1" hangingPunct="1"/>
            <a:endParaRPr lang="zh-CN" altLang="en-US" dirty="0">
              <a:latin typeface="Arial" charset="0"/>
            </a:endParaRPr>
          </a:p>
          <a:p>
            <a:pPr eaLnBrk="1" hangingPunct="1"/>
            <a:r>
              <a:rPr lang="zh-CN" altLang="en-US" dirty="0">
                <a:latin typeface="Arial" charset="0"/>
              </a:rPr>
              <a:t>常態分布最早是</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zh-CN" altLang="en-US" dirty="0">
                <a:latin typeface="Arial" charset="0"/>
              </a:rPr>
              <a:t>）在</a:t>
            </a:r>
            <a:r>
              <a:rPr lang="en-US" altLang="zh-CN" dirty="0">
                <a:latin typeface="Arial" charset="0"/>
              </a:rPr>
              <a:t>1718</a:t>
            </a:r>
            <a:r>
              <a:rPr lang="zh-CN" altLang="en-US" dirty="0">
                <a:latin typeface="Arial" charset="0"/>
              </a:rPr>
              <a:t>年著作的書籍的（Doctrine of Change），及</a:t>
            </a:r>
            <a:r>
              <a:rPr lang="en-US" altLang="zh-CN" dirty="0">
                <a:latin typeface="Arial" charset="0"/>
                <a:hlinkClick r:id="rId15" tooltip="1734年"/>
              </a:rPr>
              <a:t>1734</a:t>
            </a:r>
            <a:r>
              <a:rPr lang="zh-CN" altLang="en-US" dirty="0">
                <a:latin typeface="Arial" charset="0"/>
                <a:hlinkClick r:id="rId15" tooltip="1734年"/>
              </a:rPr>
              <a:t>年</a:t>
            </a:r>
            <a:r>
              <a:rPr lang="zh-CN" altLang="en-US" dirty="0">
                <a:latin typeface="Arial" charset="0"/>
              </a:rPr>
              <a:t>發表的一篇關於</a:t>
            </a:r>
            <a:r>
              <a:rPr lang="zh-CN" altLang="en-US" dirty="0">
                <a:latin typeface="Arial" charset="0"/>
                <a:hlinkClick r:id="rId16" tooltip="二項分佈"/>
              </a:rPr>
              <a:t>二項分布</a:t>
            </a:r>
            <a:r>
              <a:rPr lang="zh-CN" altLang="en-US" dirty="0">
                <a:latin typeface="Arial" charset="0"/>
              </a:rPr>
              <a:t>文章中提出的，當二項隨機變數的位置參數</a:t>
            </a:r>
            <a:r>
              <a:rPr lang="en-US" altLang="zh-CN" dirty="0">
                <a:latin typeface="Arial" charset="0"/>
              </a:rPr>
              <a:t>n</a:t>
            </a:r>
            <a:r>
              <a:rPr lang="zh-CN" altLang="en-US" dirty="0">
                <a:latin typeface="Arial" charset="0"/>
              </a:rPr>
              <a:t>很大及形狀參數為</a:t>
            </a:r>
            <a:r>
              <a:rPr lang="en-US" altLang="zh-CN" dirty="0">
                <a:latin typeface="Arial" charset="0"/>
              </a:rPr>
              <a:t>1/2</a:t>
            </a:r>
            <a:r>
              <a:rPr lang="zh-CN" altLang="en-US" dirty="0">
                <a:latin typeface="Arial" charset="0"/>
              </a:rPr>
              <a:t>時，則所推導出二項分布的近似分布函數就是常態分布。</a:t>
            </a:r>
            <a:r>
              <a:rPr lang="zh-CN" altLang="en-US" b="1" dirty="0">
                <a:latin typeface="Arial" charset="0"/>
                <a:hlinkClick r:id="rId17" tooltip="拉普拉斯"/>
              </a:rPr>
              <a:t>拉普拉斯</a:t>
            </a:r>
            <a:r>
              <a:rPr lang="zh-CN" altLang="en-US" dirty="0">
                <a:latin typeface="Arial" charset="0"/>
              </a:rPr>
              <a:t>（</a:t>
            </a:r>
            <a:r>
              <a:rPr lang="en-US" altLang="zh-CN" dirty="0">
                <a:latin typeface="Arial" charset="0"/>
              </a:rPr>
              <a:t>Laplace</a:t>
            </a:r>
            <a:r>
              <a:rPr lang="zh-CN" altLang="en-US" dirty="0">
                <a:latin typeface="Arial" charset="0"/>
              </a:rPr>
              <a:t>）在</a:t>
            </a:r>
            <a:r>
              <a:rPr lang="en-US" altLang="zh-CN" dirty="0">
                <a:latin typeface="Arial" charset="0"/>
              </a:rPr>
              <a:t>1812</a:t>
            </a:r>
            <a:r>
              <a:rPr lang="zh-CN" altLang="en-US" dirty="0">
                <a:latin typeface="Arial" charset="0"/>
              </a:rPr>
              <a:t>年發表的</a:t>
            </a:r>
            <a:r>
              <a:rPr lang="en-US" altLang="zh-CN" dirty="0">
                <a:latin typeface="Arial" charset="0"/>
              </a:rPr>
              <a:t>《</a:t>
            </a:r>
            <a:r>
              <a:rPr lang="zh-CN" altLang="en-US" dirty="0">
                <a:latin typeface="Arial" charset="0"/>
              </a:rPr>
              <a:t>分析概率論</a:t>
            </a:r>
            <a:r>
              <a:rPr lang="en-US" altLang="zh-CN" dirty="0">
                <a:latin typeface="Arial" charset="0"/>
              </a:rPr>
              <a:t>》</a:t>
            </a:r>
            <a:r>
              <a:rPr lang="zh-CN" altLang="en-US" dirty="0">
                <a:latin typeface="Arial" charset="0"/>
              </a:rPr>
              <a:t>（</a:t>
            </a:r>
            <a:r>
              <a:rPr lang="fr-FR" altLang="en-US" dirty="0">
                <a:latin typeface="Arial" charset="0"/>
              </a:rPr>
              <a:t>Theorie Analytique des Probabilites</a:t>
            </a:r>
            <a:r>
              <a:rPr lang="zh-CN" altLang="en-US" dirty="0">
                <a:latin typeface="Arial" charset="0"/>
              </a:rPr>
              <a:t>）中對棣莫佛的結論作了擴展到二項分布的位置參數為</a:t>
            </a:r>
            <a:r>
              <a:rPr lang="en-US" altLang="zh-CN" dirty="0">
                <a:latin typeface="Arial" charset="0"/>
              </a:rPr>
              <a:t>n</a:t>
            </a:r>
            <a:r>
              <a:rPr lang="zh-CN" altLang="en-US" dirty="0">
                <a:latin typeface="Arial" charset="0"/>
              </a:rPr>
              <a:t>及形狀參數為</a:t>
            </a:r>
            <a:r>
              <a:rPr lang="en-US" altLang="zh-CN" dirty="0">
                <a:latin typeface="Arial" charset="0"/>
              </a:rPr>
              <a:t>p</a:t>
            </a:r>
            <a:r>
              <a:rPr lang="zh-CN" altLang="en-US" dirty="0">
                <a:latin typeface="Arial" charset="0"/>
              </a:rPr>
              <a:t>時。現在這一結論通常被稱為</a:t>
            </a:r>
            <a:r>
              <a:rPr lang="zh-CN" altLang="en-US" dirty="0">
                <a:latin typeface="Arial" charset="0"/>
                <a:hlinkClick r:id="rId18" tooltip="中心極限定理"/>
              </a:rPr>
              <a:t>棣莫佛－拉普拉斯定理</a:t>
            </a:r>
            <a:r>
              <a:rPr lang="zh-CN" altLang="en-US" dirty="0">
                <a:latin typeface="Arial" charset="0"/>
              </a:rPr>
              <a:t>。</a:t>
            </a:r>
          </a:p>
          <a:p>
            <a:pPr eaLnBrk="1" hangingPunct="1"/>
            <a:r>
              <a:rPr lang="zh-CN" altLang="en-US" b="1" dirty="0">
                <a:latin typeface="Arial" charset="0"/>
              </a:rPr>
              <a:t>拉普拉斯</a:t>
            </a:r>
            <a:r>
              <a:rPr lang="zh-CN" altLang="en-US" dirty="0">
                <a:latin typeface="Arial" charset="0"/>
              </a:rPr>
              <a:t>在</a:t>
            </a:r>
            <a:r>
              <a:rPr lang="zh-CN" altLang="en-US" dirty="0">
                <a:latin typeface="Arial" charset="0"/>
                <a:hlinkClick r:id="rId19" tooltip="誤差分析（页面不存在）"/>
              </a:rPr>
              <a:t>誤差分析</a:t>
            </a:r>
            <a:r>
              <a:rPr lang="zh-CN" altLang="en-US" dirty="0">
                <a:latin typeface="Arial" charset="0"/>
              </a:rPr>
              <a:t>試驗中使用了常態分布。</a:t>
            </a:r>
            <a:r>
              <a:rPr lang="zh-CN" altLang="en-US" b="1" dirty="0">
                <a:latin typeface="Arial" charset="0"/>
                <a:hlinkClick r:id="rId20" tooltip="勒讓德"/>
              </a:rPr>
              <a:t>勒讓德</a:t>
            </a:r>
            <a:r>
              <a:rPr lang="zh-CN" altLang="en-US" dirty="0">
                <a:latin typeface="Arial" charset="0"/>
              </a:rPr>
              <a:t>於</a:t>
            </a:r>
            <a:r>
              <a:rPr lang="en-US" altLang="zh-CN" dirty="0">
                <a:latin typeface="Arial" charset="0"/>
                <a:hlinkClick r:id="rId21" tooltip="1805年"/>
              </a:rPr>
              <a:t>1805</a:t>
            </a:r>
            <a:r>
              <a:rPr lang="zh-CN" altLang="en-US" dirty="0">
                <a:latin typeface="Arial" charset="0"/>
                <a:hlinkClick r:id="rId21" tooltip="1805年"/>
              </a:rPr>
              <a:t>年</a:t>
            </a:r>
            <a:r>
              <a:rPr lang="zh-CN" altLang="en-US" dirty="0">
                <a:latin typeface="Arial" charset="0"/>
              </a:rPr>
              <a:t>引入</a:t>
            </a:r>
            <a:r>
              <a:rPr lang="zh-CN" altLang="en-US" dirty="0">
                <a:latin typeface="Arial" charset="0"/>
                <a:hlinkClick r:id="rId22" tooltip="最小二乘法"/>
              </a:rPr>
              <a:t>最小二乘法</a:t>
            </a:r>
            <a:r>
              <a:rPr lang="zh-CN" altLang="en-US" dirty="0">
                <a:latin typeface="Arial" charset="0"/>
              </a:rPr>
              <a:t>這一重要方法；而</a:t>
            </a:r>
            <a:r>
              <a:rPr lang="zh-CN" altLang="en-US" dirty="0">
                <a:latin typeface="Arial" charset="0"/>
                <a:hlinkClick r:id="rId23" tooltip="高斯"/>
              </a:rPr>
              <a:t>高斯</a:t>
            </a:r>
            <a:r>
              <a:rPr lang="zh-CN" altLang="en-US" dirty="0">
                <a:latin typeface="Arial" charset="0"/>
              </a:rPr>
              <a:t>則宣稱他早在</a:t>
            </a:r>
            <a:r>
              <a:rPr lang="en-US" altLang="zh-CN" dirty="0">
                <a:latin typeface="Arial" charset="0"/>
                <a:hlinkClick r:id="rId24" tooltip="1794年"/>
              </a:rPr>
              <a:t>1794</a:t>
            </a:r>
            <a:r>
              <a:rPr lang="zh-CN" altLang="en-US" dirty="0">
                <a:latin typeface="Arial" charset="0"/>
                <a:hlinkClick r:id="rId24" tooltip="1794年"/>
              </a:rPr>
              <a:t>年</a:t>
            </a:r>
            <a:r>
              <a:rPr lang="zh-CN" altLang="en-US" dirty="0">
                <a:latin typeface="Arial" charset="0"/>
              </a:rPr>
              <a:t>就使用了該方法，並通過假設誤差服從常態分布給出了嚴格的證明。 </a:t>
            </a:r>
          </a:p>
          <a:p>
            <a:pPr eaLnBrk="1" hangingPunct="1"/>
            <a:endParaRPr lang="zh-CN" altLang="en-US" dirty="0">
              <a:latin typeface="Arial" charset="0"/>
            </a:endParaRPr>
          </a:p>
          <a:p>
            <a:pPr eaLnBrk="1" hangingPunct="1"/>
            <a:r>
              <a:rPr lang="zh-CN" altLang="en-US" dirty="0">
                <a:latin typeface="Arial" charset="0"/>
                <a:ea typeface="PMingLiU" pitchFamily="18" charset="-120"/>
              </a:rPr>
              <a:t>常態分布有一個非常重要的性質：在特定條件下，大量</a:t>
            </a:r>
            <a:r>
              <a:rPr lang="zh-CN" altLang="en-US" dirty="0">
                <a:latin typeface="Arial" charset="0"/>
                <a:ea typeface="PMingLiU" pitchFamily="18" charset="-120"/>
                <a:hlinkClick r:id="rId25" tooltip="統計獨立"/>
              </a:rPr>
              <a:t>統計獨立</a:t>
            </a:r>
            <a:r>
              <a:rPr lang="zh-CN" altLang="en-US" dirty="0">
                <a:latin typeface="Arial" charset="0"/>
                <a:ea typeface="PMingLiU" pitchFamily="18" charset="-120"/>
              </a:rPr>
              <a:t>的隨機變量的平均值的分布趨於正態分布，這就是</a:t>
            </a:r>
            <a:r>
              <a:rPr lang="zh-CN" altLang="en-US" dirty="0">
                <a:latin typeface="Arial" charset="0"/>
                <a:ea typeface="PMingLiU" pitchFamily="18" charset="-120"/>
                <a:hlinkClick r:id="rId26" tooltip="中心極限定理"/>
              </a:rPr>
              <a:t>中心極限定理</a:t>
            </a:r>
            <a:r>
              <a:rPr lang="zh-CN" altLang="en-US" dirty="0">
                <a:latin typeface="Arial" charset="0"/>
                <a:ea typeface="PMingLiU" pitchFamily="18" charset="-120"/>
              </a:rPr>
              <a:t>。中心極限定理的重要意義在於，根據這一定理的結論，其他概率分布可以用正態分布作為近似。</a:t>
            </a:r>
            <a:endParaRPr lang="zh-CN" altLang="en-US" dirty="0">
              <a:latin typeface="Arial" charset="0"/>
            </a:endParaRPr>
          </a:p>
          <a:p>
            <a:pPr eaLnBrk="1" hangingPunct="1"/>
            <a:endParaRPr lang="zh-CN" altLang="en-US" dirty="0">
              <a:latin typeface="Arial" charset="0"/>
            </a:endParaRPr>
          </a:p>
          <a:p>
            <a:pPr eaLnBrk="1" hangingPunct="1"/>
            <a:r>
              <a:rPr lang="zh-CN" altLang="en-US" b="1" dirty="0">
                <a:latin typeface="Arial" charset="0"/>
                <a:ea typeface="PMingLiU" pitchFamily="18" charset="-120"/>
              </a:rPr>
              <a:t>高斯</a:t>
            </a:r>
            <a:r>
              <a:rPr lang="zh-CN" altLang="en-US" dirty="0">
                <a:latin typeface="Arial" charset="0"/>
              </a:rPr>
              <a:t>（</a:t>
            </a:r>
            <a:r>
              <a:rPr lang="en-US" altLang="zh-CN" dirty="0">
                <a:latin typeface="Arial" charset="0"/>
              </a:rPr>
              <a:t>Johann Carl Friedrich Gauss</a:t>
            </a:r>
            <a:r>
              <a:rPr lang="zh-CN" altLang="en-US" dirty="0">
                <a:latin typeface="Arial" charset="0"/>
              </a:rPr>
              <a:t>）（</a:t>
            </a:r>
            <a:r>
              <a:rPr lang="en-US" altLang="zh-CN" dirty="0">
                <a:latin typeface="Arial" charset="0"/>
              </a:rPr>
              <a:t>1777</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30</a:t>
            </a:r>
            <a:r>
              <a:rPr lang="zh-CN" altLang="en-US" dirty="0">
                <a:latin typeface="Arial" charset="0"/>
              </a:rPr>
              <a:t>日－</a:t>
            </a:r>
            <a:r>
              <a:rPr lang="en-US" altLang="zh-CN" dirty="0">
                <a:latin typeface="Arial" charset="0"/>
              </a:rPr>
              <a:t>1855</a:t>
            </a:r>
            <a:r>
              <a:rPr lang="zh-CN" altLang="en-US" dirty="0">
                <a:latin typeface="Arial" charset="0"/>
              </a:rPr>
              <a:t>年</a:t>
            </a:r>
            <a:r>
              <a:rPr lang="en-US" altLang="zh-CN" dirty="0">
                <a:latin typeface="Arial" charset="0"/>
              </a:rPr>
              <a:t>2</a:t>
            </a:r>
            <a:r>
              <a:rPr lang="zh-CN" altLang="en-US" dirty="0">
                <a:latin typeface="Arial" charset="0"/>
              </a:rPr>
              <a:t>月</a:t>
            </a:r>
            <a:r>
              <a:rPr lang="en-US" altLang="zh-CN" dirty="0">
                <a:latin typeface="Arial" charset="0"/>
              </a:rPr>
              <a:t>23</a:t>
            </a:r>
            <a:r>
              <a:rPr lang="zh-CN" altLang="en-US" dirty="0">
                <a:latin typeface="Arial" charset="0"/>
              </a:rPr>
              <a:t>日），生於</a:t>
            </a:r>
            <a:r>
              <a:rPr lang="zh-CN" altLang="en-US" dirty="0">
                <a:latin typeface="Arial" charset="0"/>
                <a:hlinkClick r:id="rId27"/>
              </a:rPr>
              <a:t>不倫瑞克</a:t>
            </a:r>
            <a:r>
              <a:rPr lang="zh-CN" altLang="en-US" dirty="0">
                <a:latin typeface="Arial" charset="0"/>
              </a:rPr>
              <a:t>，卒於</a:t>
            </a:r>
            <a:r>
              <a:rPr lang="zh-CN" altLang="en-US" dirty="0">
                <a:latin typeface="Arial" charset="0"/>
                <a:hlinkClick r:id="rId28"/>
              </a:rPr>
              <a:t>哥廷根</a:t>
            </a:r>
            <a:r>
              <a:rPr lang="zh-CN" altLang="en-US" dirty="0">
                <a:latin typeface="Arial" charset="0"/>
              </a:rPr>
              <a:t>，</a:t>
            </a:r>
            <a:r>
              <a:rPr lang="zh-CN" altLang="en-US" dirty="0">
                <a:latin typeface="Arial" charset="0"/>
                <a:hlinkClick r:id="rId29"/>
              </a:rPr>
              <a:t>德國</a:t>
            </a:r>
            <a:r>
              <a:rPr lang="zh-CN" altLang="en-US" dirty="0">
                <a:latin typeface="Arial" charset="0"/>
              </a:rPr>
              <a:t>人。</a:t>
            </a:r>
          </a:p>
          <a:p>
            <a:pPr eaLnBrk="1" hangingPunct="1"/>
            <a:endParaRPr lang="en-US" altLang="zh-CN" dirty="0">
              <a:latin typeface="Arial" charset="0"/>
            </a:endParaRPr>
          </a:p>
          <a:p>
            <a:pPr eaLnBrk="1" hangingPunct="1"/>
            <a:r>
              <a:rPr lang="zh-CN" altLang="en-US" b="1" dirty="0">
                <a:latin typeface="Arial" charset="0"/>
              </a:rPr>
              <a:t>亞伯拉罕</a:t>
            </a:r>
            <a:r>
              <a:rPr lang="en-US" altLang="zh-CN" b="1" dirty="0">
                <a:latin typeface="Arial" charset="0"/>
              </a:rPr>
              <a:t>·</a:t>
            </a:r>
            <a:r>
              <a:rPr lang="zh-CN" altLang="en-US" b="1" dirty="0">
                <a:latin typeface="Arial" charset="0"/>
              </a:rPr>
              <a:t>棣莫弗</a:t>
            </a:r>
            <a:r>
              <a:rPr lang="zh-CN" altLang="en-US" dirty="0">
                <a:latin typeface="Arial" charset="0"/>
              </a:rPr>
              <a:t>（</a:t>
            </a:r>
            <a:r>
              <a:rPr lang="en-US" altLang="zh-CN" dirty="0">
                <a:latin typeface="Arial" charset="0"/>
              </a:rPr>
              <a:t>Abraham De </a:t>
            </a:r>
            <a:r>
              <a:rPr lang="en-US" altLang="zh-CN" dirty="0" err="1">
                <a:latin typeface="Arial" charset="0"/>
              </a:rPr>
              <a:t>Moivre</a:t>
            </a:r>
            <a:r>
              <a:rPr lang="en-US" altLang="zh-CN" dirty="0">
                <a:latin typeface="Arial" charset="0"/>
              </a:rPr>
              <a:t>)</a:t>
            </a:r>
            <a:r>
              <a:rPr lang="zh-CN" altLang="en-US" dirty="0">
                <a:latin typeface="Arial" charset="0"/>
              </a:rPr>
              <a:t>，</a:t>
            </a:r>
            <a:r>
              <a:rPr lang="en-US" altLang="zh-CN" dirty="0">
                <a:latin typeface="Arial" charset="0"/>
              </a:rPr>
              <a:t>1667</a:t>
            </a:r>
            <a:r>
              <a:rPr lang="zh-CN" altLang="en-US" dirty="0">
                <a:latin typeface="Arial" charset="0"/>
              </a:rPr>
              <a:t>年</a:t>
            </a:r>
            <a:r>
              <a:rPr lang="en-US" altLang="zh-CN" dirty="0">
                <a:latin typeface="Arial" charset="0"/>
              </a:rPr>
              <a:t>5</a:t>
            </a:r>
            <a:r>
              <a:rPr lang="zh-CN" altLang="en-US" dirty="0">
                <a:latin typeface="Arial" charset="0"/>
              </a:rPr>
              <a:t>月</a:t>
            </a:r>
            <a:r>
              <a:rPr lang="en-US" altLang="zh-CN" dirty="0">
                <a:latin typeface="Arial" charset="0"/>
              </a:rPr>
              <a:t>26</a:t>
            </a:r>
            <a:r>
              <a:rPr lang="zh-CN" altLang="en-US" dirty="0">
                <a:latin typeface="Arial" charset="0"/>
              </a:rPr>
              <a:t>日生於法國維特裡的弗朗索瓦；</a:t>
            </a:r>
            <a:r>
              <a:rPr lang="en-US" altLang="zh-CN" dirty="0">
                <a:latin typeface="Arial" charset="0"/>
              </a:rPr>
              <a:t>1754</a:t>
            </a:r>
            <a:r>
              <a:rPr lang="zh-CN" altLang="en-US" dirty="0">
                <a:latin typeface="Arial" charset="0"/>
              </a:rPr>
              <a:t>年</a:t>
            </a:r>
            <a:r>
              <a:rPr lang="en-US" altLang="zh-CN" dirty="0">
                <a:latin typeface="Arial" charset="0"/>
              </a:rPr>
              <a:t>11</a:t>
            </a:r>
            <a:r>
              <a:rPr lang="zh-CN" altLang="en-US" dirty="0">
                <a:latin typeface="Arial" charset="0"/>
              </a:rPr>
              <a:t>月</a:t>
            </a:r>
            <a:r>
              <a:rPr lang="en-US" altLang="zh-CN" dirty="0">
                <a:latin typeface="Arial" charset="0"/>
              </a:rPr>
              <a:t>27</a:t>
            </a:r>
            <a:r>
              <a:rPr lang="zh-CN" altLang="en-US" dirty="0">
                <a:latin typeface="Arial" charset="0"/>
              </a:rPr>
              <a:t>日卒於英國倫敦。分析三角及概率論的先驅，原為法國加爾文派教徒，在新舊教鬥爭中被投入監獄，獲釋後於</a:t>
            </a:r>
            <a:r>
              <a:rPr lang="en-US" altLang="zh-CN" dirty="0">
                <a:latin typeface="Arial" charset="0"/>
              </a:rPr>
              <a:t>1685</a:t>
            </a:r>
            <a:r>
              <a:rPr lang="zh-CN" altLang="en-US" dirty="0">
                <a:latin typeface="Arial" charset="0"/>
              </a:rPr>
              <a:t>年（一說</a:t>
            </a:r>
            <a:r>
              <a:rPr lang="en-US" altLang="zh-CN" dirty="0">
                <a:latin typeface="Arial" charset="0"/>
              </a:rPr>
              <a:t>1688</a:t>
            </a:r>
            <a:r>
              <a:rPr lang="zh-CN" altLang="en-US" dirty="0">
                <a:latin typeface="Arial" charset="0"/>
              </a:rPr>
              <a:t>）移居倫敦，在那裡以擔任家庭教師和保險事業顧問等職終其一生。他和</a:t>
            </a:r>
            <a:r>
              <a:rPr lang="en-US" altLang="zh-CN" dirty="0">
                <a:latin typeface="Arial" charset="0"/>
              </a:rPr>
              <a:t>I.</a:t>
            </a:r>
            <a:r>
              <a:rPr lang="zh-CN" altLang="en-US" dirty="0">
                <a:latin typeface="Arial" charset="0"/>
              </a:rPr>
              <a:t>牛頓及天文學家</a:t>
            </a:r>
            <a:r>
              <a:rPr lang="en-US" altLang="zh-CN" dirty="0">
                <a:latin typeface="Arial" charset="0"/>
              </a:rPr>
              <a:t>E.</a:t>
            </a:r>
            <a:r>
              <a:rPr lang="zh-CN" altLang="en-US" dirty="0">
                <a:latin typeface="Arial" charset="0"/>
              </a:rPr>
              <a:t>哈雷友善，諳熟牛頓的流數術，</a:t>
            </a:r>
            <a:r>
              <a:rPr lang="en-US" altLang="zh-CN" dirty="0">
                <a:latin typeface="Arial" charset="0"/>
              </a:rPr>
              <a:t>1697</a:t>
            </a:r>
            <a:r>
              <a:rPr lang="zh-CN" altLang="en-US" dirty="0">
                <a:latin typeface="Arial" charset="0"/>
              </a:rPr>
              <a:t>年被選入英國皇家學會。</a:t>
            </a:r>
            <a:r>
              <a:rPr lang="en-US" altLang="zh-CN" dirty="0">
                <a:latin typeface="Arial" charset="0"/>
              </a:rPr>
              <a:t>1718</a:t>
            </a:r>
            <a:r>
              <a:rPr lang="zh-CN" altLang="en-US" dirty="0">
                <a:latin typeface="Arial" charset="0"/>
              </a:rPr>
              <a:t>年出版</a:t>
            </a:r>
            <a:r>
              <a:rPr lang="en-US" altLang="zh-CN" dirty="0">
                <a:latin typeface="Arial" charset="0"/>
              </a:rPr>
              <a:t>《</a:t>
            </a:r>
            <a:r>
              <a:rPr lang="zh-CN" altLang="en-US" dirty="0">
                <a:latin typeface="Arial" charset="0"/>
              </a:rPr>
              <a:t>機遇論</a:t>
            </a:r>
            <a:r>
              <a:rPr lang="en-US" altLang="zh-CN" dirty="0">
                <a:latin typeface="Arial" charset="0"/>
              </a:rPr>
              <a:t>》</a:t>
            </a:r>
            <a:r>
              <a:rPr lang="zh-CN" altLang="en-US" dirty="0">
                <a:latin typeface="Arial" charset="0"/>
              </a:rPr>
              <a:t>，這是早期概率論的重要著作，其中第一次定義獨立事件的乘法定理。在</a:t>
            </a:r>
            <a:r>
              <a:rPr lang="en-US" altLang="zh-CN" dirty="0">
                <a:latin typeface="Arial" charset="0"/>
              </a:rPr>
              <a:t>《</a:t>
            </a:r>
            <a:r>
              <a:rPr lang="zh-CN" altLang="en-US" dirty="0">
                <a:latin typeface="Arial" charset="0"/>
              </a:rPr>
              <a:t>分析雜錄</a:t>
            </a:r>
            <a:r>
              <a:rPr lang="en-US" altLang="zh-CN" dirty="0">
                <a:latin typeface="Arial" charset="0"/>
              </a:rPr>
              <a:t>》(1730)</a:t>
            </a:r>
            <a:r>
              <a:rPr lang="zh-CN" altLang="en-US" dirty="0">
                <a:latin typeface="Arial" charset="0"/>
              </a:rPr>
              <a:t>中給出！的近似公式</a:t>
            </a:r>
            <a:r>
              <a:rPr lang="en-US" altLang="zh-CN" dirty="0">
                <a:latin typeface="Arial" charset="0"/>
              </a:rPr>
              <a:t>,</a:t>
            </a:r>
            <a:r>
              <a:rPr lang="zh-CN" altLang="en-US" dirty="0">
                <a:latin typeface="Arial" charset="0"/>
              </a:rPr>
              <a:t>實早於</a:t>
            </a:r>
            <a:r>
              <a:rPr lang="en-US" altLang="zh-CN" dirty="0">
                <a:latin typeface="Arial" charset="0"/>
              </a:rPr>
              <a:t>J.</a:t>
            </a:r>
            <a:r>
              <a:rPr lang="zh-CN" altLang="en-US" dirty="0">
                <a:latin typeface="Arial" charset="0"/>
              </a:rPr>
              <a:t>斯特林</a:t>
            </a:r>
            <a:r>
              <a:rPr lang="en-US" altLang="zh-CN" dirty="0">
                <a:latin typeface="Arial" charset="0"/>
              </a:rPr>
              <a:t>,</a:t>
            </a:r>
            <a:r>
              <a:rPr lang="zh-CN" altLang="en-US" dirty="0">
                <a:latin typeface="Arial" charset="0"/>
              </a:rPr>
              <a:t>現誤稱為“斯特林公式”。</a:t>
            </a:r>
            <a:r>
              <a:rPr lang="en-US" altLang="zh-CN" dirty="0">
                <a:latin typeface="Arial" charset="0"/>
              </a:rPr>
              <a:t>1733</a:t>
            </a:r>
            <a:r>
              <a:rPr lang="zh-CN" altLang="en-US" dirty="0">
                <a:latin typeface="Arial" charset="0"/>
              </a:rPr>
              <a:t>年棣莫弗在</a:t>
            </a:r>
            <a:r>
              <a:rPr lang="en-US" altLang="zh-CN" dirty="0">
                <a:latin typeface="Arial" charset="0"/>
              </a:rPr>
              <a:t>《</a:t>
            </a:r>
            <a:r>
              <a:rPr lang="zh-CN" altLang="en-US" dirty="0">
                <a:latin typeface="Arial" charset="0"/>
              </a:rPr>
              <a:t>分析雜錄</a:t>
            </a:r>
            <a:r>
              <a:rPr lang="en-US" altLang="zh-CN" dirty="0">
                <a:latin typeface="Arial" charset="0"/>
              </a:rPr>
              <a:t>》</a:t>
            </a:r>
            <a:r>
              <a:rPr lang="zh-CN" altLang="en-US" dirty="0">
                <a:latin typeface="Arial" charset="0"/>
              </a:rPr>
              <a:t>中給出 </a:t>
            </a:r>
            <a:r>
              <a:rPr lang="en-US" altLang="zh-CN" dirty="0">
                <a:latin typeface="Arial" charset="0"/>
              </a:rPr>
              <a:t>n! </a:t>
            </a:r>
            <a:r>
              <a:rPr lang="zh-CN" altLang="en-US" dirty="0">
                <a:latin typeface="Arial" charset="0"/>
              </a:rPr>
              <a:t>的近似公式。</a:t>
            </a:r>
            <a:r>
              <a:rPr lang="en-US" altLang="zh-CN" dirty="0">
                <a:latin typeface="Arial" charset="0"/>
              </a:rPr>
              <a:t>1733</a:t>
            </a:r>
            <a:r>
              <a:rPr lang="zh-CN" altLang="en-US" dirty="0">
                <a:latin typeface="Arial" charset="0"/>
              </a:rPr>
              <a:t>年棣莫弗用這個公式匯出正態分布的頻率曲線，作為二項分布的近似。他是最早給出棣莫弗公式</a:t>
            </a:r>
            <a:r>
              <a:rPr lang="en-US" altLang="zh-CN" dirty="0">
                <a:latin typeface="Arial" charset="0"/>
              </a:rPr>
              <a:t>(1722)</a:t>
            </a:r>
            <a:r>
              <a:rPr lang="zh-CN" altLang="en-US" dirty="0">
                <a:latin typeface="Arial" charset="0"/>
              </a:rPr>
              <a:t>的學者之一。英國數學家</a:t>
            </a:r>
            <a:r>
              <a:rPr lang="en-US" altLang="zh-CN" dirty="0">
                <a:latin typeface="Arial" charset="0"/>
              </a:rPr>
              <a:t>R.</a:t>
            </a:r>
            <a:r>
              <a:rPr lang="zh-CN" altLang="en-US" dirty="0">
                <a:latin typeface="Arial" charset="0"/>
              </a:rPr>
              <a:t>科茨同時也得到這一關係。</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皮埃爾</a:t>
            </a:r>
            <a:r>
              <a:rPr lang="en-US" altLang="zh-CN" b="1" dirty="0">
                <a:latin typeface="Arial" charset="0"/>
              </a:rPr>
              <a:t>-</a:t>
            </a:r>
            <a:r>
              <a:rPr lang="zh-CN" altLang="en-US" b="1" dirty="0">
                <a:latin typeface="Arial" charset="0"/>
              </a:rPr>
              <a:t>西蒙</a:t>
            </a:r>
            <a:r>
              <a:rPr lang="en-US" altLang="zh-CN" b="1" dirty="0">
                <a:latin typeface="Arial" charset="0"/>
              </a:rPr>
              <a:t>·</a:t>
            </a:r>
            <a:r>
              <a:rPr lang="zh-CN" altLang="en-US" b="1" dirty="0">
                <a:latin typeface="Arial" charset="0"/>
              </a:rPr>
              <a:t>拉普拉斯</a:t>
            </a:r>
            <a:r>
              <a:rPr lang="en-US" altLang="zh-CN" dirty="0">
                <a:latin typeface="Arial" charset="0"/>
              </a:rPr>
              <a:t>(</a:t>
            </a:r>
            <a:r>
              <a:rPr lang="en-US" altLang="zh-CN" dirty="0" err="1">
                <a:latin typeface="Arial" charset="0"/>
              </a:rPr>
              <a:t>Laplace,Pierre-Simon,marquisde</a:t>
            </a:r>
            <a:r>
              <a:rPr lang="en-US" altLang="zh-CN" dirty="0">
                <a:latin typeface="Arial" charset="0"/>
              </a:rPr>
              <a:t> 1749-1827)</a:t>
            </a:r>
            <a:r>
              <a:rPr lang="zh-CN" altLang="en-US" dirty="0">
                <a:latin typeface="Arial" charset="0"/>
              </a:rPr>
              <a:t>，</a:t>
            </a:r>
            <a:r>
              <a:rPr lang="en-US" altLang="zh-CN" dirty="0">
                <a:latin typeface="Arial" charset="0"/>
              </a:rPr>
              <a:t>1749</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23</a:t>
            </a:r>
            <a:r>
              <a:rPr lang="zh-CN" altLang="en-US" dirty="0">
                <a:latin typeface="Arial" charset="0"/>
              </a:rPr>
              <a:t>日生於法國西北部卡爾瓦多斯的博蒙昂諾日，曾任巴黎軍事學院數學教授。</a:t>
            </a:r>
            <a:r>
              <a:rPr lang="en-US" altLang="zh-CN" dirty="0">
                <a:latin typeface="Arial" charset="0"/>
              </a:rPr>
              <a:t>1795</a:t>
            </a:r>
            <a:r>
              <a:rPr lang="zh-CN" altLang="en-US" dirty="0">
                <a:latin typeface="Arial" charset="0"/>
              </a:rPr>
              <a:t>年任巴黎綜合工科學校教授，後又在高等師範學校任教授。</a:t>
            </a:r>
            <a:r>
              <a:rPr lang="en-US" altLang="zh-CN" dirty="0">
                <a:latin typeface="Arial" charset="0"/>
              </a:rPr>
              <a:t>1799</a:t>
            </a:r>
            <a:r>
              <a:rPr lang="zh-CN" altLang="en-US" dirty="0">
                <a:latin typeface="Arial" charset="0"/>
              </a:rPr>
              <a:t>年他還擔任過法國經度局局長，並在拿破崙政府中任過</a:t>
            </a:r>
            <a:r>
              <a:rPr lang="en-US" altLang="zh-CN" dirty="0">
                <a:latin typeface="Arial" charset="0"/>
              </a:rPr>
              <a:t>6</a:t>
            </a:r>
            <a:r>
              <a:rPr lang="zh-CN" altLang="en-US" dirty="0">
                <a:latin typeface="Arial" charset="0"/>
              </a:rPr>
              <a:t>個星期的內政部長。</a:t>
            </a:r>
            <a:r>
              <a:rPr lang="en-US" altLang="zh-CN" dirty="0">
                <a:latin typeface="Arial" charset="0"/>
              </a:rPr>
              <a:t>1816</a:t>
            </a:r>
            <a:r>
              <a:rPr lang="zh-CN" altLang="en-US" dirty="0">
                <a:latin typeface="Arial" charset="0"/>
              </a:rPr>
              <a:t>年被選為法蘭西學院院士，</a:t>
            </a:r>
            <a:r>
              <a:rPr lang="en-US" altLang="zh-CN" dirty="0">
                <a:latin typeface="Arial" charset="0"/>
              </a:rPr>
              <a:t>1817</a:t>
            </a:r>
            <a:r>
              <a:rPr lang="zh-CN" altLang="en-US" dirty="0">
                <a:latin typeface="Arial" charset="0"/>
              </a:rPr>
              <a:t>年任該院院長。</a:t>
            </a:r>
            <a:r>
              <a:rPr lang="en-US" altLang="zh-CN" dirty="0">
                <a:latin typeface="Arial" charset="0"/>
              </a:rPr>
              <a:t>1827</a:t>
            </a:r>
            <a:r>
              <a:rPr lang="zh-CN" altLang="en-US" dirty="0">
                <a:latin typeface="Arial" charset="0"/>
              </a:rPr>
              <a:t>年</a:t>
            </a:r>
            <a:r>
              <a:rPr lang="en-US" altLang="zh-CN" dirty="0">
                <a:latin typeface="Arial" charset="0"/>
              </a:rPr>
              <a:t>3</a:t>
            </a:r>
            <a:r>
              <a:rPr lang="zh-CN" altLang="en-US" dirty="0">
                <a:latin typeface="Arial" charset="0"/>
              </a:rPr>
              <a:t>月</a:t>
            </a:r>
            <a:r>
              <a:rPr lang="en-US" altLang="zh-CN" dirty="0">
                <a:latin typeface="Arial" charset="0"/>
              </a:rPr>
              <a:t>5</a:t>
            </a:r>
            <a:r>
              <a:rPr lang="zh-CN" altLang="en-US" dirty="0">
                <a:latin typeface="Arial" charset="0"/>
              </a:rPr>
              <a:t>日卒於巴黎。</a:t>
            </a:r>
            <a:endParaRPr lang="en-US" altLang="zh-CN" dirty="0">
              <a:latin typeface="Arial" charset="0"/>
            </a:endParaRPr>
          </a:p>
          <a:p>
            <a:pPr eaLnBrk="1" hangingPunct="1"/>
            <a:r>
              <a:rPr lang="zh-CN" altLang="en-US" dirty="0">
                <a:latin typeface="Arial" charset="0"/>
              </a:rPr>
              <a:t>拉普拉斯把注意力主要集中在天體力學的研究上面，他把牛頓的萬有引力定律應用到整個太陽系，</a:t>
            </a:r>
            <a:r>
              <a:rPr lang="en-US" altLang="zh-CN" dirty="0">
                <a:latin typeface="Arial" charset="0"/>
              </a:rPr>
              <a:t>1773</a:t>
            </a:r>
            <a:r>
              <a:rPr lang="zh-CN" altLang="en-US" dirty="0">
                <a:latin typeface="Arial" charset="0"/>
              </a:rPr>
              <a:t>年解決了一個當時著名的難題：解釋木星軌道為什麼在不斷地收縮，而同時土星的軌道又在不斷地膨脹。拉普拉斯用數學方法證明行星平均運動的不變性，即行星的軌道大小只有週期性變化，並證明為偏心率和傾角的</a:t>
            </a:r>
            <a:r>
              <a:rPr lang="en-US" altLang="zh-CN" dirty="0">
                <a:latin typeface="Arial" charset="0"/>
              </a:rPr>
              <a:t>3</a:t>
            </a:r>
            <a:r>
              <a:rPr lang="zh-CN" altLang="en-US" dirty="0">
                <a:latin typeface="Arial" charset="0"/>
              </a:rPr>
              <a:t>次冪。這就是著名的拉普拉斯定理。</a:t>
            </a:r>
            <a:r>
              <a:rPr lang="en-US" altLang="zh-CN" dirty="0">
                <a:latin typeface="Arial" charset="0"/>
              </a:rPr>
              <a:t>1784</a:t>
            </a:r>
            <a:r>
              <a:rPr lang="zh-CN" altLang="en-US" dirty="0">
                <a:latin typeface="Arial" charset="0"/>
              </a:rPr>
              <a:t>～</a:t>
            </a:r>
            <a:r>
              <a:rPr lang="en-US" altLang="zh-CN" dirty="0">
                <a:latin typeface="Arial" charset="0"/>
              </a:rPr>
              <a:t>1785</a:t>
            </a:r>
            <a:r>
              <a:rPr lang="zh-CN" altLang="en-US" dirty="0">
                <a:latin typeface="Arial" charset="0"/>
              </a:rPr>
              <a:t>年，他求得天體對其外任一質點的引力分量可以用一個勢函數來表示，這個勢函數滿足一個偏微分方程，即著名的拉普拉斯方程。</a:t>
            </a:r>
            <a:r>
              <a:rPr lang="en-US" altLang="zh-CN" dirty="0">
                <a:latin typeface="Arial" charset="0"/>
              </a:rPr>
              <a:t>1786</a:t>
            </a:r>
            <a:r>
              <a:rPr lang="zh-CN" altLang="en-US" dirty="0">
                <a:latin typeface="Arial" charset="0"/>
              </a:rPr>
              <a:t>年證明行星軌道的偏心率和傾角總保持很小和恒定，能自動調整，即攝動效應是守恆和週期性的，不會積累也不會消解。拉普拉斯注意到木星的三個主要衛星的平均運動</a:t>
            </a:r>
            <a:r>
              <a:rPr lang="en-US" altLang="zh-CN" dirty="0">
                <a:latin typeface="Arial" charset="0"/>
              </a:rPr>
              <a:t>Z1</a:t>
            </a:r>
            <a:r>
              <a:rPr lang="zh-CN" altLang="en-US" dirty="0">
                <a:latin typeface="Arial" charset="0"/>
              </a:rPr>
              <a:t>，</a:t>
            </a:r>
            <a:r>
              <a:rPr lang="en-US" altLang="zh-CN" dirty="0">
                <a:latin typeface="Arial" charset="0"/>
              </a:rPr>
              <a:t>Z2</a:t>
            </a:r>
            <a:r>
              <a:rPr lang="zh-CN" altLang="en-US" dirty="0">
                <a:latin typeface="Arial" charset="0"/>
              </a:rPr>
              <a:t>，</a:t>
            </a:r>
            <a:r>
              <a:rPr lang="en-US" altLang="zh-CN" dirty="0">
                <a:latin typeface="Arial" charset="0"/>
              </a:rPr>
              <a:t>Z3</a:t>
            </a:r>
            <a:r>
              <a:rPr lang="zh-CN" altLang="en-US" dirty="0">
                <a:latin typeface="Arial" charset="0"/>
              </a:rPr>
              <a:t>服從下列關係式：</a:t>
            </a:r>
            <a:r>
              <a:rPr lang="en-US" altLang="zh-CN" dirty="0">
                <a:latin typeface="Arial" charset="0"/>
              </a:rPr>
              <a:t>Z1-3×Z2+2×Z3=0</a:t>
            </a:r>
            <a:r>
              <a:rPr lang="zh-CN" altLang="en-US" dirty="0">
                <a:latin typeface="Arial" charset="0"/>
              </a:rPr>
              <a:t>。同樣，土星的四個衛星的平均運動</a:t>
            </a:r>
            <a:r>
              <a:rPr lang="en-US" altLang="zh-CN" dirty="0">
                <a:latin typeface="Arial" charset="0"/>
              </a:rPr>
              <a:t>Y1</a:t>
            </a:r>
            <a:r>
              <a:rPr lang="zh-CN" altLang="en-US" dirty="0">
                <a:latin typeface="Arial" charset="0"/>
              </a:rPr>
              <a:t>，</a:t>
            </a:r>
            <a:r>
              <a:rPr lang="en-US" altLang="zh-CN" dirty="0">
                <a:latin typeface="Arial" charset="0"/>
              </a:rPr>
              <a:t>Y2</a:t>
            </a:r>
            <a:r>
              <a:rPr lang="zh-CN" altLang="en-US" dirty="0">
                <a:latin typeface="Arial" charset="0"/>
              </a:rPr>
              <a:t>，</a:t>
            </a:r>
            <a:r>
              <a:rPr lang="en-US" altLang="zh-CN" dirty="0">
                <a:latin typeface="Arial" charset="0"/>
              </a:rPr>
              <a:t>Y3</a:t>
            </a:r>
            <a:r>
              <a:rPr lang="zh-CN" altLang="en-US" dirty="0">
                <a:latin typeface="Arial" charset="0"/>
              </a:rPr>
              <a:t>，</a:t>
            </a:r>
            <a:r>
              <a:rPr lang="en-US" altLang="zh-CN" dirty="0">
                <a:latin typeface="Arial" charset="0"/>
              </a:rPr>
              <a:t>Y4</a:t>
            </a:r>
            <a:r>
              <a:rPr lang="zh-CN" altLang="en-US" dirty="0">
                <a:latin typeface="Arial" charset="0"/>
              </a:rPr>
              <a:t>也具有類似的關係：</a:t>
            </a:r>
            <a:r>
              <a:rPr lang="en-US" altLang="zh-CN" dirty="0">
                <a:latin typeface="Arial" charset="0"/>
              </a:rPr>
              <a:t>5×Y1-10×Y2+Y3+4×Y4=0</a:t>
            </a:r>
            <a:r>
              <a:rPr lang="zh-CN" altLang="en-US" dirty="0">
                <a:latin typeface="Arial" charset="0"/>
              </a:rPr>
              <a:t>。後人稱這些衛星之間存在可公度性，由此演變出時間之窗的概念。</a:t>
            </a:r>
            <a:r>
              <a:rPr lang="en-US" altLang="zh-CN" dirty="0">
                <a:latin typeface="Arial" charset="0"/>
              </a:rPr>
              <a:t>1787</a:t>
            </a:r>
            <a:r>
              <a:rPr lang="zh-CN" altLang="en-US" dirty="0">
                <a:latin typeface="Arial" charset="0"/>
              </a:rPr>
              <a:t>年發現月球的加速度同地球軌道的偏心率有關，從理論上解決了太陽系動態中觀測到的最後一個反常問題。</a:t>
            </a:r>
            <a:r>
              <a:rPr lang="en-US" altLang="zh-CN" dirty="0">
                <a:latin typeface="Arial" charset="0"/>
              </a:rPr>
              <a:t>1796</a:t>
            </a:r>
            <a:r>
              <a:rPr lang="zh-CN" altLang="en-US" dirty="0">
                <a:latin typeface="Arial" charset="0"/>
              </a:rPr>
              <a:t>年他的著作</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問世，書中提出了對後來有重大影響的關於行星起源的星雲假說。在這部書中，他獨立於康得，提出了第一個科學的太陽系起源理論</a:t>
            </a:r>
            <a:r>
              <a:rPr lang="en-US" altLang="zh-CN" dirty="0">
                <a:latin typeface="Arial" charset="0"/>
              </a:rPr>
              <a:t>——</a:t>
            </a:r>
            <a:r>
              <a:rPr lang="zh-CN" altLang="en-US" dirty="0">
                <a:latin typeface="Arial" charset="0"/>
              </a:rPr>
              <a:t>星雲說。康得的星雲說是從哲學角度提出的，而拉普拉斯則從數學、力學角度充實了星雲說，因此，人們常常把他們兩人的星雲說稱為“康得</a:t>
            </a:r>
            <a:r>
              <a:rPr lang="en-US" altLang="zh-CN" dirty="0">
                <a:latin typeface="Arial" charset="0"/>
              </a:rPr>
              <a:t>-</a:t>
            </a:r>
            <a:r>
              <a:rPr lang="zh-CN" altLang="en-US" dirty="0">
                <a:latin typeface="Arial" charset="0"/>
              </a:rPr>
              <a:t>拉普拉斯星雲說”。</a:t>
            </a:r>
            <a:r>
              <a:rPr lang="en-US" altLang="zh-CN" dirty="0">
                <a:latin typeface="Arial" charset="0"/>
              </a:rPr>
              <a:t>Laplace</a:t>
            </a:r>
            <a:r>
              <a:rPr lang="zh-CN" altLang="en-US" dirty="0">
                <a:latin typeface="Arial" charset="0"/>
              </a:rPr>
              <a:t>他長期從事大行星運動理論和月球運動理論方面的研究，尤其是他特別注意研究太陽系天體攝動，太陽系的普遍穩定性問題以及太陽系穩定性的動力學問題。在總結前人研究的基礎上取得大量重要成果，他的這些成果集中在</a:t>
            </a:r>
            <a:r>
              <a:rPr lang="en-US" altLang="zh-CN" dirty="0">
                <a:latin typeface="Arial" charset="0"/>
              </a:rPr>
              <a:t>1799</a:t>
            </a:r>
            <a:r>
              <a:rPr lang="zh-CN" altLang="en-US" dirty="0">
                <a:latin typeface="Arial" charset="0"/>
              </a:rPr>
              <a:t>～</a:t>
            </a:r>
            <a:r>
              <a:rPr lang="en-US" altLang="zh-CN" dirty="0">
                <a:latin typeface="Arial" charset="0"/>
              </a:rPr>
              <a:t>1825</a:t>
            </a:r>
            <a:r>
              <a:rPr lang="zh-CN" altLang="en-US" dirty="0">
                <a:latin typeface="Arial" charset="0"/>
              </a:rPr>
              <a:t>年出版的</a:t>
            </a:r>
            <a:r>
              <a:rPr lang="en-US" altLang="zh-CN" dirty="0">
                <a:latin typeface="Arial" charset="0"/>
              </a:rPr>
              <a:t>5</a:t>
            </a:r>
            <a:r>
              <a:rPr lang="zh-CN" altLang="en-US" dirty="0">
                <a:latin typeface="Arial" charset="0"/>
              </a:rPr>
              <a:t>卷</a:t>
            </a:r>
            <a:r>
              <a:rPr lang="en-US" altLang="zh-CN" dirty="0">
                <a:latin typeface="Arial" charset="0"/>
              </a:rPr>
              <a:t>16</a:t>
            </a:r>
            <a:r>
              <a:rPr lang="zh-CN" altLang="en-US" dirty="0">
                <a:latin typeface="Arial" charset="0"/>
              </a:rPr>
              <a:t>冊巨著</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之內。在這部著作中第一次提出天體力學這一名詞，是經典天體力學的代表作。因此他被譽為法國的牛頓和天體力學之父。 </a:t>
            </a:r>
            <a:r>
              <a:rPr lang="en-US" altLang="zh-CN" dirty="0">
                <a:latin typeface="Arial" charset="0"/>
              </a:rPr>
              <a:t>1814</a:t>
            </a:r>
            <a:r>
              <a:rPr lang="zh-CN" altLang="en-US" dirty="0">
                <a:latin typeface="Arial" charset="0"/>
              </a:rPr>
              <a:t>年拉普拉斯提出科學假設，假定如果有一個智慧生物能確定從最大天體到最輕原子的運動的現時狀態，就能按照力學規律推算出整個宇宙的過去狀態和未來狀態。後人把他所假定的智慧生物稱為拉普拉斯妖。他發表的天文學、數學和物理學的論文有</a:t>
            </a:r>
            <a:r>
              <a:rPr lang="en-US" altLang="zh-CN" dirty="0">
                <a:latin typeface="Arial" charset="0"/>
              </a:rPr>
              <a:t>270</a:t>
            </a:r>
            <a:r>
              <a:rPr lang="zh-CN" altLang="en-US" dirty="0">
                <a:latin typeface="Arial" charset="0"/>
              </a:rPr>
              <a:t>多篇，專著合計有</a:t>
            </a:r>
            <a:r>
              <a:rPr lang="en-US" altLang="zh-CN" dirty="0">
                <a:latin typeface="Arial" charset="0"/>
              </a:rPr>
              <a:t>4006</a:t>
            </a:r>
            <a:r>
              <a:rPr lang="zh-CN" altLang="en-US" dirty="0">
                <a:latin typeface="Arial" charset="0"/>
              </a:rPr>
              <a:t>多頁。其中最有代表性的專著有</a:t>
            </a:r>
            <a:r>
              <a:rPr lang="en-US" altLang="zh-CN" dirty="0">
                <a:latin typeface="Arial" charset="0"/>
              </a:rPr>
              <a:t>《</a:t>
            </a:r>
            <a:r>
              <a:rPr lang="zh-CN" altLang="en-US" dirty="0">
                <a:latin typeface="Arial" charset="0"/>
              </a:rPr>
              <a:t>天體力學</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宇宙體系論</a:t>
            </a:r>
            <a:r>
              <a:rPr lang="en-US" altLang="zh-CN" dirty="0">
                <a:latin typeface="Arial" charset="0"/>
              </a:rPr>
              <a:t>》</a:t>
            </a:r>
            <a:r>
              <a:rPr lang="zh-CN" altLang="en-US" dirty="0">
                <a:latin typeface="Arial" charset="0"/>
              </a:rPr>
              <a:t>和</a:t>
            </a:r>
            <a:r>
              <a:rPr lang="en-US" altLang="zh-CN" dirty="0">
                <a:latin typeface="Arial" charset="0"/>
              </a:rPr>
              <a:t>《</a:t>
            </a:r>
            <a:r>
              <a:rPr lang="zh-CN" altLang="en-US" dirty="0">
                <a:latin typeface="Arial" charset="0"/>
              </a:rPr>
              <a:t>概率分析理論</a:t>
            </a:r>
            <a:r>
              <a:rPr lang="en-US" altLang="zh-CN" dirty="0">
                <a:latin typeface="Arial" charset="0"/>
              </a:rPr>
              <a:t>》</a:t>
            </a:r>
            <a:r>
              <a:rPr lang="zh-CN" altLang="en-US" dirty="0">
                <a:latin typeface="Arial" charset="0"/>
              </a:rPr>
              <a:t>（</a:t>
            </a:r>
            <a:r>
              <a:rPr lang="en-US" altLang="zh-CN" dirty="0">
                <a:latin typeface="Arial" charset="0"/>
              </a:rPr>
              <a:t>1812</a:t>
            </a:r>
            <a:r>
              <a:rPr lang="zh-CN" altLang="en-US" dirty="0">
                <a:latin typeface="Arial" charset="0"/>
              </a:rPr>
              <a:t>年發表）。</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西莫恩</a:t>
            </a:r>
            <a:r>
              <a:rPr lang="en-US" altLang="zh-CN" b="1" dirty="0">
                <a:latin typeface="Arial" charset="0"/>
              </a:rPr>
              <a:t>·</a:t>
            </a:r>
            <a:r>
              <a:rPr lang="zh-CN" altLang="en-US" b="1" dirty="0">
                <a:latin typeface="Arial" charset="0"/>
              </a:rPr>
              <a:t>德尼</a:t>
            </a:r>
            <a:r>
              <a:rPr lang="en-US" altLang="zh-CN" b="1" dirty="0">
                <a:latin typeface="Arial" charset="0"/>
              </a:rPr>
              <a:t>·</a:t>
            </a:r>
            <a:r>
              <a:rPr lang="zh-CN" altLang="en-US" b="1" dirty="0">
                <a:latin typeface="Arial" charset="0"/>
              </a:rPr>
              <a:t>泊松</a:t>
            </a:r>
            <a:r>
              <a:rPr lang="zh-CN" altLang="en-US" dirty="0">
                <a:latin typeface="Arial" charset="0"/>
              </a:rPr>
              <a:t>（</a:t>
            </a:r>
            <a:r>
              <a:rPr lang="en-US" altLang="zh-CN" dirty="0" err="1">
                <a:latin typeface="Arial" charset="0"/>
              </a:rPr>
              <a:t>Siméon</a:t>
            </a:r>
            <a:r>
              <a:rPr lang="en-US" altLang="zh-CN" dirty="0">
                <a:latin typeface="Arial" charset="0"/>
              </a:rPr>
              <a:t> Denis Poisson</a:t>
            </a:r>
            <a:r>
              <a:rPr lang="zh-CN" altLang="en-US" dirty="0">
                <a:latin typeface="Arial" charset="0"/>
              </a:rPr>
              <a:t>，法語發音：發音為 </a:t>
            </a:r>
            <a:r>
              <a:rPr lang="en-US" altLang="zh-CN" dirty="0">
                <a:latin typeface="Arial" charset="0"/>
              </a:rPr>
              <a:t>/</a:t>
            </a:r>
            <a:r>
              <a:rPr lang="en-US" altLang="zh-CN" dirty="0" err="1">
                <a:latin typeface="Arial" charset="0"/>
              </a:rPr>
              <a:t>simeõ</a:t>
            </a:r>
            <a:r>
              <a:rPr lang="en-US" altLang="zh-CN" dirty="0">
                <a:latin typeface="Arial" charset="0"/>
              </a:rPr>
              <a:t> </a:t>
            </a:r>
            <a:r>
              <a:rPr lang="en-US" altLang="zh-CN" dirty="0" err="1">
                <a:latin typeface="Arial" charset="0"/>
              </a:rPr>
              <a:t>d̪əni</a:t>
            </a:r>
            <a:r>
              <a:rPr lang="en-US" altLang="zh-CN" dirty="0">
                <a:latin typeface="Arial" charset="0"/>
              </a:rPr>
              <a:t> </a:t>
            </a:r>
            <a:r>
              <a:rPr lang="en-US" altLang="zh-CN" dirty="0" err="1">
                <a:latin typeface="Arial" charset="0"/>
              </a:rPr>
              <a:t>pwasõ</a:t>
            </a:r>
            <a:r>
              <a:rPr lang="en-US" altLang="zh-CN" dirty="0">
                <a:latin typeface="Arial" charset="0"/>
              </a:rPr>
              <a:t>/</a:t>
            </a:r>
            <a:r>
              <a:rPr lang="zh-CN" altLang="en-US" dirty="0">
                <a:latin typeface="Arial" charset="0"/>
              </a:rPr>
              <a:t>，</a:t>
            </a:r>
            <a:r>
              <a:rPr lang="en-US" altLang="zh-CN" dirty="0">
                <a:latin typeface="Arial" charset="0"/>
              </a:rPr>
              <a:t>1781</a:t>
            </a:r>
            <a:r>
              <a:rPr lang="zh-CN" altLang="en-US" dirty="0">
                <a:latin typeface="Arial" charset="0"/>
              </a:rPr>
              <a:t>年</a:t>
            </a:r>
            <a:r>
              <a:rPr lang="en-US" altLang="zh-CN" dirty="0">
                <a:latin typeface="Arial" charset="0"/>
              </a:rPr>
              <a:t>6</a:t>
            </a:r>
            <a:r>
              <a:rPr lang="zh-CN" altLang="en-US" dirty="0">
                <a:latin typeface="Arial" charset="0"/>
              </a:rPr>
              <a:t>月</a:t>
            </a:r>
            <a:r>
              <a:rPr lang="en-US" altLang="zh-CN" dirty="0">
                <a:latin typeface="Arial" charset="0"/>
              </a:rPr>
              <a:t>21</a:t>
            </a:r>
            <a:r>
              <a:rPr lang="zh-CN" altLang="en-US" dirty="0">
                <a:latin typeface="Arial" charset="0"/>
              </a:rPr>
              <a:t>日－</a:t>
            </a:r>
            <a:r>
              <a:rPr lang="en-US" altLang="zh-CN" dirty="0">
                <a:latin typeface="Arial" charset="0"/>
              </a:rPr>
              <a:t>1840</a:t>
            </a:r>
            <a:r>
              <a:rPr lang="zh-CN" altLang="en-US" dirty="0">
                <a:latin typeface="Arial" charset="0"/>
              </a:rPr>
              <a:t>年</a:t>
            </a:r>
            <a:r>
              <a:rPr lang="en-US" altLang="zh-CN" dirty="0">
                <a:latin typeface="Arial" charset="0"/>
              </a:rPr>
              <a:t>4</a:t>
            </a:r>
            <a:r>
              <a:rPr lang="zh-CN" altLang="en-US" dirty="0">
                <a:latin typeface="Arial" charset="0"/>
              </a:rPr>
              <a:t>月</a:t>
            </a:r>
            <a:r>
              <a:rPr lang="en-US" altLang="zh-CN" dirty="0">
                <a:latin typeface="Arial" charset="0"/>
              </a:rPr>
              <a:t>25</a:t>
            </a:r>
            <a:r>
              <a:rPr lang="zh-CN" altLang="en-US" dirty="0">
                <a:latin typeface="Arial" charset="0"/>
              </a:rPr>
              <a:t>日），是法國數學家、幾何學家和物理學家。</a:t>
            </a:r>
            <a:r>
              <a:rPr lang="en-US" altLang="zh-CN" dirty="0">
                <a:latin typeface="Arial" charset="0"/>
              </a:rPr>
              <a:t>1798</a:t>
            </a:r>
            <a:r>
              <a:rPr lang="zh-CN" altLang="en-US" dirty="0">
                <a:latin typeface="Arial" charset="0"/>
              </a:rPr>
              <a:t>年，他以當年第一名成績進入巴黎綜合理工學院，在</a:t>
            </a:r>
            <a:r>
              <a:rPr lang="en-US" altLang="zh-CN" dirty="0">
                <a:latin typeface="Arial" charset="0"/>
              </a:rPr>
              <a:t>1800</a:t>
            </a:r>
            <a:r>
              <a:rPr lang="zh-CN" altLang="en-US" dirty="0">
                <a:latin typeface="Arial" charset="0"/>
              </a:rPr>
              <a:t>年，不到入學兩年，他已經發表了兩本備忘錄，一本關於艾蒂安</a:t>
            </a:r>
            <a:r>
              <a:rPr lang="en-US" altLang="zh-CN" dirty="0">
                <a:latin typeface="Arial" charset="0"/>
              </a:rPr>
              <a:t>·</a:t>
            </a:r>
            <a:r>
              <a:rPr lang="zh-CN" altLang="en-US" dirty="0">
                <a:latin typeface="Arial" charset="0"/>
              </a:rPr>
              <a:t>貝祖的消去法，另外一個關於有限差分方程的積分的個數。後一本備忘錄由西爾韋斯特</a:t>
            </a:r>
            <a:r>
              <a:rPr lang="en-US" altLang="zh-CN" dirty="0">
                <a:latin typeface="Arial" charset="0"/>
              </a:rPr>
              <a:t>·</a:t>
            </a:r>
            <a:r>
              <a:rPr lang="zh-CN" altLang="en-US" dirty="0">
                <a:latin typeface="Arial" charset="0"/>
              </a:rPr>
              <a:t>弗朗索瓦</a:t>
            </a:r>
            <a:r>
              <a:rPr lang="en-US" altLang="zh-CN" dirty="0">
                <a:latin typeface="Arial" charset="0"/>
              </a:rPr>
              <a:t>·</a:t>
            </a:r>
            <a:r>
              <a:rPr lang="zh-CN" altLang="en-US" dirty="0">
                <a:latin typeface="Arial" charset="0"/>
              </a:rPr>
              <a:t>拉克魯瓦和阿德里安</a:t>
            </a:r>
            <a:r>
              <a:rPr lang="en-US" altLang="zh-CN" dirty="0">
                <a:latin typeface="Arial" charset="0"/>
              </a:rPr>
              <a:t>-</a:t>
            </a:r>
            <a:r>
              <a:rPr lang="zh-CN" altLang="en-US" dirty="0">
                <a:latin typeface="Arial" charset="0"/>
              </a:rPr>
              <a:t>馬里</a:t>
            </a:r>
            <a:r>
              <a:rPr lang="en-US" altLang="zh-CN" dirty="0">
                <a:latin typeface="Arial" charset="0"/>
              </a:rPr>
              <a:t>·</a:t>
            </a:r>
            <a:r>
              <a:rPr lang="zh-CN" altLang="en-US" dirty="0">
                <a:latin typeface="Arial" charset="0"/>
              </a:rPr>
              <a:t>勒讓德檢驗，他們推薦將它發表於</a:t>
            </a:r>
            <a:r>
              <a:rPr lang="en-US" altLang="zh-CN" dirty="0">
                <a:latin typeface="Arial" charset="0"/>
              </a:rPr>
              <a:t>《</a:t>
            </a:r>
            <a:r>
              <a:rPr lang="zh-CN" altLang="en-US" dirty="0">
                <a:latin typeface="Arial" charset="0"/>
              </a:rPr>
              <a:t>陌生學者集</a:t>
            </a:r>
            <a:r>
              <a:rPr lang="en-US" altLang="zh-CN" dirty="0">
                <a:latin typeface="Arial" charset="0"/>
              </a:rPr>
              <a:t>》</a:t>
            </a:r>
            <a:r>
              <a:rPr lang="zh-CN" altLang="en-US" dirty="0">
                <a:latin typeface="Arial" charset="0"/>
              </a:rPr>
              <a:t>（</a:t>
            </a:r>
            <a:r>
              <a:rPr lang="en-US" altLang="zh-CN" dirty="0" err="1">
                <a:latin typeface="Arial" charset="0"/>
              </a:rPr>
              <a:t>Recueil</a:t>
            </a:r>
            <a:r>
              <a:rPr lang="en-US" altLang="zh-CN" dirty="0">
                <a:latin typeface="Arial" charset="0"/>
              </a:rPr>
              <a:t> des savants étrangers</a:t>
            </a:r>
            <a:r>
              <a:rPr lang="zh-CN" altLang="en-US" dirty="0">
                <a:latin typeface="Arial" charset="0"/>
              </a:rPr>
              <a:t>），對於</a:t>
            </a:r>
            <a:r>
              <a:rPr lang="en-US" altLang="zh-CN" dirty="0">
                <a:latin typeface="Arial" charset="0"/>
              </a:rPr>
              <a:t>18</a:t>
            </a:r>
            <a:r>
              <a:rPr lang="zh-CN" altLang="en-US" dirty="0">
                <a:latin typeface="Arial" charset="0"/>
              </a:rPr>
              <a:t>歲的青年來講這是無上的榮譽。他在理工學院上過拉格朗日函數理論的課，拉格朗日很早認識到他的才華，並與他成為朋友；泊松追隨了拉普拉斯的足跡，後者將他幾乎當作兒子看待。終其職業生涯，也即直至他於巴黎郊外的索鎮去世，他幾乎一直在寫作和發表他的數量巨大的著作，並承擔了他後來所擔任的各種教職。在理工學院完成業之後被聘為複講員，在</a:t>
            </a:r>
            <a:r>
              <a:rPr lang="en-US" altLang="zh-CN" dirty="0">
                <a:latin typeface="Arial" charset="0"/>
              </a:rPr>
              <a:t>1802</a:t>
            </a:r>
            <a:r>
              <a:rPr lang="zh-CN" altLang="en-US" dirty="0">
                <a:latin typeface="Arial" charset="0"/>
              </a:rPr>
              <a:t>年成為代課教授（</a:t>
            </a:r>
            <a:r>
              <a:rPr lang="en-US" altLang="zh-CN" dirty="0" err="1">
                <a:latin typeface="Arial" charset="0"/>
              </a:rPr>
              <a:t>professeur</a:t>
            </a:r>
            <a:r>
              <a:rPr lang="en-US" altLang="zh-CN" dirty="0">
                <a:latin typeface="Arial" charset="0"/>
              </a:rPr>
              <a:t> </a:t>
            </a:r>
            <a:r>
              <a:rPr lang="en-US" altLang="zh-CN" dirty="0" err="1">
                <a:latin typeface="Arial" charset="0"/>
              </a:rPr>
              <a:t>suppléant</a:t>
            </a:r>
            <a:r>
              <a:rPr lang="zh-CN" altLang="en-US" dirty="0">
                <a:latin typeface="Arial" charset="0"/>
              </a:rPr>
              <a:t>），並於</a:t>
            </a:r>
            <a:r>
              <a:rPr lang="en-US" altLang="zh-CN" dirty="0">
                <a:latin typeface="Arial" charset="0"/>
              </a:rPr>
              <a:t>1806</a:t>
            </a:r>
            <a:r>
              <a:rPr lang="zh-CN" altLang="en-US" dirty="0">
                <a:latin typeface="Arial" charset="0"/>
              </a:rPr>
              <a:t>年成為正教授，接替傅立葉，因為拿破崙把後者送去格勒諾布爾。</a:t>
            </a:r>
            <a:r>
              <a:rPr lang="en-US" altLang="zh-CN" dirty="0">
                <a:latin typeface="Arial" charset="0"/>
              </a:rPr>
              <a:t>1808</a:t>
            </a:r>
            <a:r>
              <a:rPr lang="zh-CN" altLang="en-US" dirty="0">
                <a:latin typeface="Arial" charset="0"/>
              </a:rPr>
              <a:t>年，他成為子午線局的天文學家；當</a:t>
            </a:r>
            <a:r>
              <a:rPr lang="en-US" altLang="zh-CN" dirty="0">
                <a:latin typeface="Arial" charset="0"/>
              </a:rPr>
              <a:t>1809</a:t>
            </a:r>
            <a:r>
              <a:rPr lang="zh-CN" altLang="en-US" dirty="0">
                <a:latin typeface="Arial" charset="0"/>
              </a:rPr>
              <a:t>年，科學教員團體建立時，他被聘為理論力學教授。他於</a:t>
            </a:r>
            <a:r>
              <a:rPr lang="en-US" altLang="zh-CN" dirty="0">
                <a:latin typeface="Arial" charset="0"/>
              </a:rPr>
              <a:t>1812</a:t>
            </a:r>
            <a:r>
              <a:rPr lang="zh-CN" altLang="en-US" dirty="0">
                <a:latin typeface="Arial" charset="0"/>
              </a:rPr>
              <a:t>年成為學院的會員，于</a:t>
            </a:r>
            <a:r>
              <a:rPr lang="en-US" altLang="zh-CN" dirty="0">
                <a:latin typeface="Arial" charset="0"/>
              </a:rPr>
              <a:t>1815</a:t>
            </a:r>
            <a:r>
              <a:rPr lang="zh-CN" altLang="en-US" dirty="0">
                <a:latin typeface="Arial" charset="0"/>
              </a:rPr>
              <a:t>年成為聖西爾軍事專科學校的檢查員，於</a:t>
            </a:r>
            <a:r>
              <a:rPr lang="en-US" altLang="zh-CN" dirty="0">
                <a:latin typeface="Arial" charset="0"/>
              </a:rPr>
              <a:t>1816</a:t>
            </a:r>
            <a:r>
              <a:rPr lang="zh-CN" altLang="en-US" dirty="0">
                <a:latin typeface="Arial" charset="0"/>
              </a:rPr>
              <a:t>年離開理工學院的檢查員職位，於</a:t>
            </a:r>
            <a:r>
              <a:rPr lang="en-US" altLang="zh-CN" dirty="0">
                <a:latin typeface="Arial" charset="0"/>
              </a:rPr>
              <a:t>1820</a:t>
            </a:r>
            <a:r>
              <a:rPr lang="zh-CN" altLang="en-US" dirty="0">
                <a:latin typeface="Arial" charset="0"/>
              </a:rPr>
              <a:t>年成為大學的顧問，並于</a:t>
            </a:r>
            <a:r>
              <a:rPr lang="en-US" altLang="zh-CN" dirty="0">
                <a:latin typeface="Arial" charset="0"/>
              </a:rPr>
              <a:t>1827</a:t>
            </a:r>
            <a:r>
              <a:rPr lang="zh-CN" altLang="en-US" dirty="0">
                <a:latin typeface="Arial" charset="0"/>
              </a:rPr>
              <a:t>年繼拉普拉斯之後成為子午線局的幾何學家，</a:t>
            </a:r>
            <a:r>
              <a:rPr lang="en-US" altLang="zh-CN" dirty="0">
                <a:latin typeface="Arial" charset="0"/>
              </a:rPr>
              <a:t>1817</a:t>
            </a:r>
            <a:r>
              <a:rPr lang="zh-CN" altLang="en-US" dirty="0">
                <a:latin typeface="Arial" charset="0"/>
              </a:rPr>
              <a:t>年，他娶了南茜</a:t>
            </a:r>
            <a:r>
              <a:rPr lang="en-US" altLang="zh-CN" dirty="0">
                <a:latin typeface="Arial" charset="0"/>
              </a:rPr>
              <a:t>·</a:t>
            </a:r>
            <a:r>
              <a:rPr lang="zh-CN" altLang="en-US" dirty="0">
                <a:latin typeface="Arial" charset="0"/>
              </a:rPr>
              <a:t>德巴迪。和當時許多科學家一樣，</a:t>
            </a:r>
            <a:r>
              <a:rPr lang="en-US" altLang="zh-CN" dirty="0">
                <a:latin typeface="Arial" charset="0"/>
              </a:rPr>
              <a:t>Poisson</a:t>
            </a:r>
            <a:r>
              <a:rPr lang="zh-CN" altLang="en-US" dirty="0">
                <a:latin typeface="Arial" charset="0"/>
              </a:rPr>
              <a:t>是一個無神論者。作為數學教師，泊松不是一般的成功，就如他早年成功擔任理工學院的複講員時所預示的那樣。作為科學工作者，他的成就罕有匹敵。在眾多的教職工作之余，他擠出時間發表了</a:t>
            </a:r>
            <a:r>
              <a:rPr lang="en-US" altLang="zh-CN" dirty="0">
                <a:latin typeface="Arial" charset="0"/>
              </a:rPr>
              <a:t>300</a:t>
            </a:r>
            <a:r>
              <a:rPr lang="zh-CN" altLang="en-US" dirty="0">
                <a:latin typeface="Arial" charset="0"/>
              </a:rPr>
              <a:t>餘篇作品，有些是完整的論述，很多是處理純數學、應用數學、數學物理、和理論力學的最艱深的問題的備忘錄。有句通常歸於他名下的話：“人生只有兩樣美好的事情：發現數學和教數學。”（</a:t>
            </a:r>
            <a:r>
              <a:rPr lang="en-US" altLang="zh-CN" dirty="0">
                <a:latin typeface="Arial" charset="0"/>
              </a:rPr>
              <a:t>La vie </a:t>
            </a:r>
            <a:r>
              <a:rPr lang="en-US" altLang="zh-CN" dirty="0" err="1">
                <a:latin typeface="Arial" charset="0"/>
              </a:rPr>
              <a:t>n'est</a:t>
            </a:r>
            <a:r>
              <a:rPr lang="en-US" altLang="zh-CN" dirty="0">
                <a:latin typeface="Arial" charset="0"/>
              </a:rPr>
              <a:t> bonne </a:t>
            </a:r>
            <a:r>
              <a:rPr lang="en-US" altLang="zh-CN" dirty="0" err="1">
                <a:latin typeface="Arial" charset="0"/>
              </a:rPr>
              <a:t>qu'à</a:t>
            </a:r>
            <a:r>
              <a:rPr lang="en-US" altLang="zh-CN" dirty="0">
                <a:latin typeface="Arial" charset="0"/>
              </a:rPr>
              <a:t> deux choses: </a:t>
            </a:r>
            <a:r>
              <a:rPr lang="en-US" altLang="zh-CN" dirty="0" err="1">
                <a:latin typeface="Arial" charset="0"/>
              </a:rPr>
              <a:t>découvrir</a:t>
            </a:r>
            <a:r>
              <a:rPr lang="en-US" altLang="zh-CN" dirty="0">
                <a:latin typeface="Arial" charset="0"/>
              </a:rPr>
              <a:t> les </a:t>
            </a:r>
            <a:r>
              <a:rPr lang="en-US" altLang="zh-CN" dirty="0" err="1">
                <a:latin typeface="Arial" charset="0"/>
              </a:rPr>
              <a:t>mathématiques</a:t>
            </a:r>
            <a:r>
              <a:rPr lang="en-US" altLang="zh-CN" dirty="0">
                <a:latin typeface="Arial" charset="0"/>
              </a:rPr>
              <a:t> et </a:t>
            </a:r>
            <a:r>
              <a:rPr lang="en-US" altLang="zh-CN" dirty="0" err="1">
                <a:latin typeface="Arial" charset="0"/>
              </a:rPr>
              <a:t>enseigner</a:t>
            </a:r>
            <a:r>
              <a:rPr lang="en-US" altLang="zh-CN" dirty="0">
                <a:latin typeface="Arial" charset="0"/>
              </a:rPr>
              <a:t> les </a:t>
            </a:r>
            <a:r>
              <a:rPr lang="en-US" altLang="zh-CN" dirty="0" err="1">
                <a:latin typeface="Arial" charset="0"/>
              </a:rPr>
              <a:t>mathématiques</a:t>
            </a:r>
            <a:r>
              <a:rPr lang="en-US" altLang="zh-CN" dirty="0">
                <a:latin typeface="Arial" charset="0"/>
              </a:rPr>
              <a:t>.</a:t>
            </a:r>
            <a:r>
              <a:rPr lang="zh-CN" altLang="en-US" dirty="0">
                <a:latin typeface="Arial" charset="0"/>
              </a:rPr>
              <a:t>）</a:t>
            </a:r>
          </a:p>
          <a:p>
            <a:pPr eaLnBrk="1" hangingPunct="1"/>
            <a:endParaRPr lang="en-US" altLang="zh-CN" dirty="0">
              <a:latin typeface="Arial" charset="0"/>
            </a:endParaRPr>
          </a:p>
          <a:p>
            <a:pPr eaLnBrk="1" hangingPunct="1"/>
            <a:r>
              <a:rPr lang="zh-CN" altLang="en-US" b="1" dirty="0">
                <a:latin typeface="Arial" charset="0"/>
              </a:rPr>
              <a:t>雅各·伯努利</a:t>
            </a:r>
            <a:r>
              <a:rPr lang="zh-CN" altLang="en-US" dirty="0">
                <a:latin typeface="Arial" charset="0"/>
              </a:rPr>
              <a:t>（</a:t>
            </a:r>
            <a:r>
              <a:rPr lang="zh-CN" altLang="en-US" dirty="0">
                <a:latin typeface="Arial" charset="0"/>
                <a:hlinkClick r:id="rId30" action="ppaction://hlinkfile" tooltip="德语"/>
              </a:rPr>
              <a:t>德語</a:t>
            </a:r>
            <a:r>
              <a:rPr lang="zh-CN" altLang="en-US" dirty="0">
                <a:latin typeface="Arial" charset="0"/>
              </a:rPr>
              <a:t>：</a:t>
            </a:r>
            <a:r>
              <a:rPr lang="de-DE" altLang="en-US" dirty="0">
                <a:latin typeface="Arial" charset="0"/>
              </a:rPr>
              <a:t>Jakob I. Bernoulli</a:t>
            </a:r>
            <a:r>
              <a:rPr lang="zh-CN" altLang="en-US" dirty="0">
                <a:latin typeface="Arial" charset="0"/>
              </a:rPr>
              <a:t>，1654年12月27日－1705年8月16日）</a:t>
            </a:r>
            <a:r>
              <a:rPr lang="zh-CN" altLang="en-US" dirty="0">
                <a:latin typeface="Arial" charset="0"/>
                <a:hlinkClick r:id="rId31" action="ppaction://hlinkfile" tooltip="伯努利家族"/>
              </a:rPr>
              <a:t>伯努利家族</a:t>
            </a:r>
            <a:r>
              <a:rPr lang="zh-CN" altLang="en-US" dirty="0">
                <a:latin typeface="Arial" charset="0"/>
              </a:rPr>
              <a:t>代表人物之一，數學家。他是最早使用“</a:t>
            </a:r>
            <a:r>
              <a:rPr lang="zh-CN" altLang="en-US" dirty="0">
                <a:latin typeface="Arial" charset="0"/>
                <a:hlinkClick r:id="rId32" action="ppaction://hlinkfile" tooltip="积分"/>
              </a:rPr>
              <a:t>積分</a:t>
            </a:r>
            <a:r>
              <a:rPr lang="zh-CN" altLang="en-US" dirty="0">
                <a:latin typeface="Arial" charset="0"/>
              </a:rPr>
              <a:t>”這個術語的人，也是較早使用</a:t>
            </a:r>
            <a:r>
              <a:rPr lang="zh-CN" altLang="en-US" dirty="0">
                <a:latin typeface="Arial" charset="0"/>
                <a:hlinkClick r:id="rId33" action="ppaction://hlinkfile" tooltip="极坐标系"/>
              </a:rPr>
              <a:t>極座標系</a:t>
            </a:r>
            <a:r>
              <a:rPr lang="zh-CN" altLang="en-US" dirty="0">
                <a:latin typeface="Arial" charset="0"/>
              </a:rPr>
              <a:t>的數學家之一。他研究了</a:t>
            </a:r>
            <a:r>
              <a:rPr lang="zh-CN" altLang="en-US" dirty="0">
                <a:latin typeface="Arial" charset="0"/>
                <a:hlinkClick r:id="rId34" action="ppaction://hlinkfile" tooltip="悬链线"/>
              </a:rPr>
              <a:t>懸鏈線</a:t>
            </a:r>
            <a:r>
              <a:rPr lang="zh-CN" altLang="en-US" dirty="0">
                <a:latin typeface="Arial" charset="0"/>
              </a:rPr>
              <a:t>，還確定了</a:t>
            </a:r>
            <a:r>
              <a:rPr lang="zh-CN" altLang="en-US" dirty="0">
                <a:latin typeface="Arial" charset="0"/>
                <a:hlinkClick r:id="rId35" action="ppaction://hlinkfile" tooltip="等时曲线（页面不存在）"/>
              </a:rPr>
              <a:t>等時曲線</a:t>
            </a:r>
            <a:r>
              <a:rPr lang="zh-CN" altLang="en-US" dirty="0">
                <a:latin typeface="Arial" charset="0"/>
              </a:rPr>
              <a:t>的方程。</a:t>
            </a:r>
            <a:r>
              <a:rPr lang="zh-CN" altLang="en-US" dirty="0">
                <a:latin typeface="Arial" charset="0"/>
                <a:hlinkClick r:id="rId36" action="ppaction://hlinkfile" tooltip="概率论"/>
              </a:rPr>
              <a:t>概率論</a:t>
            </a:r>
            <a:r>
              <a:rPr lang="zh-CN" altLang="en-US" dirty="0">
                <a:latin typeface="Arial" charset="0"/>
              </a:rPr>
              <a:t>中的</a:t>
            </a:r>
            <a:r>
              <a:rPr lang="zh-CN" altLang="en-US" dirty="0">
                <a:latin typeface="Arial" charset="0"/>
                <a:hlinkClick r:id="rId37" action="ppaction://hlinkfile" tooltip="伯努利试验"/>
              </a:rPr>
              <a:t>伯努利試驗</a:t>
            </a:r>
            <a:r>
              <a:rPr lang="zh-CN" altLang="en-US" dirty="0">
                <a:latin typeface="Arial" charset="0"/>
              </a:rPr>
              <a:t>與</a:t>
            </a:r>
            <a:r>
              <a:rPr lang="zh-CN" altLang="en-US" dirty="0">
                <a:latin typeface="Arial" charset="0"/>
                <a:hlinkClick r:id="rId38" action="ppaction://hlinkfile" tooltip="大数定理"/>
              </a:rPr>
              <a:t>大數定理</a:t>
            </a:r>
            <a:r>
              <a:rPr lang="zh-CN" altLang="en-US" dirty="0">
                <a:latin typeface="Arial" charset="0"/>
              </a:rPr>
              <a:t>也是他提出來的。</a:t>
            </a:r>
            <a:r>
              <a:rPr lang="en-US" altLang="zh-CN" dirty="0">
                <a:latin typeface="Arial" charset="0"/>
              </a:rPr>
              <a:t>1699</a:t>
            </a:r>
            <a:r>
              <a:rPr lang="zh-CN" altLang="en-US" dirty="0">
                <a:latin typeface="Arial" charset="0"/>
              </a:rPr>
              <a:t>年，雅各當選為巴黎科學院外籍院士；</a:t>
            </a:r>
            <a:r>
              <a:rPr lang="en-US" altLang="zh-CN" dirty="0">
                <a:latin typeface="Arial" charset="0"/>
              </a:rPr>
              <a:t>1701</a:t>
            </a:r>
            <a:r>
              <a:rPr lang="zh-CN" altLang="en-US" dirty="0">
                <a:latin typeface="Arial" charset="0"/>
              </a:rPr>
              <a:t>年被柏林科學協會（後為柏林科學院）接納為會員。　許多數學成果與雅各的名字相聯繫。例如懸鏈線問題（</a:t>
            </a:r>
            <a:r>
              <a:rPr lang="en-US" altLang="zh-CN" dirty="0">
                <a:latin typeface="Arial" charset="0"/>
              </a:rPr>
              <a:t>1690</a:t>
            </a:r>
            <a:r>
              <a:rPr lang="zh-CN" altLang="en-US" dirty="0">
                <a:latin typeface="Arial" charset="0"/>
              </a:rPr>
              <a:t>年），曲率半徑公式（</a:t>
            </a:r>
            <a:r>
              <a:rPr lang="en-US" altLang="zh-CN" dirty="0">
                <a:latin typeface="Arial" charset="0"/>
              </a:rPr>
              <a:t>1694</a:t>
            </a:r>
            <a:r>
              <a:rPr lang="zh-CN" altLang="en-US" dirty="0">
                <a:latin typeface="Arial" charset="0"/>
              </a:rPr>
              <a:t>年），“伯努利雙紐線”（</a:t>
            </a:r>
            <a:r>
              <a:rPr lang="en-US" altLang="zh-CN" dirty="0">
                <a:latin typeface="Arial" charset="0"/>
              </a:rPr>
              <a:t>1694</a:t>
            </a:r>
            <a:r>
              <a:rPr lang="zh-CN" altLang="en-US" dirty="0">
                <a:latin typeface="Arial" charset="0"/>
              </a:rPr>
              <a:t>年），“伯努利微分方程”（</a:t>
            </a:r>
            <a:r>
              <a:rPr lang="en-US" altLang="zh-CN" dirty="0">
                <a:latin typeface="Arial" charset="0"/>
              </a:rPr>
              <a:t>1695</a:t>
            </a:r>
            <a:r>
              <a:rPr lang="zh-CN" altLang="en-US" dirty="0">
                <a:latin typeface="Arial" charset="0"/>
              </a:rPr>
              <a:t>年），“等周問題”（</a:t>
            </a:r>
            <a:r>
              <a:rPr lang="en-US" altLang="zh-CN" dirty="0">
                <a:latin typeface="Arial" charset="0"/>
              </a:rPr>
              <a:t>1700</a:t>
            </a:r>
            <a:r>
              <a:rPr lang="zh-CN" altLang="en-US" dirty="0">
                <a:latin typeface="Arial" charset="0"/>
              </a:rPr>
              <a:t>年）等。最為人們津津樂道的軼事之一，是雅各醉心於研究對數螺線，這項研究從</a:t>
            </a:r>
            <a:r>
              <a:rPr lang="en-US" altLang="zh-CN" dirty="0">
                <a:latin typeface="Arial" charset="0"/>
              </a:rPr>
              <a:t>1691</a:t>
            </a:r>
            <a:r>
              <a:rPr lang="zh-CN" altLang="en-US" dirty="0">
                <a:latin typeface="Arial" charset="0"/>
              </a:rPr>
              <a:t>年就開始了。他發現，對數螺線經過各種變換後仍然是對數螺線，如它的漸屈線和漸伸線是對數螺線，自極點至切線的垂足的軌跡，以極點為發光點經對數螺線反射後得到的反射線，以及與所有這些反射線相切的曲線（回光線）都是對數螺線。他驚歎這種曲線的神奇，竟在遺囑裡要求後人將對數螺線刻在自己的墓碑上，並附以頌詞“縱然變化，依然故我”，用以象徵死後永生不朽。二項分布是其在</a:t>
            </a:r>
            <a:r>
              <a:rPr lang="en-US" altLang="zh-CN" dirty="0">
                <a:latin typeface="Arial" charset="0"/>
              </a:rPr>
              <a:t>1713</a:t>
            </a:r>
            <a:r>
              <a:rPr lang="zh-CN" altLang="en-US" dirty="0">
                <a:latin typeface="Arial" charset="0"/>
              </a:rPr>
              <a:t>年出版的專著</a:t>
            </a:r>
            <a:r>
              <a:rPr lang="en-US" altLang="zh-CN" dirty="0">
                <a:latin typeface="Arial" charset="0"/>
              </a:rPr>
              <a:t>《</a:t>
            </a:r>
            <a:r>
              <a:rPr lang="zh-CN" altLang="en-US" dirty="0">
                <a:latin typeface="Arial" charset="0"/>
              </a:rPr>
              <a:t>猜度術</a:t>
            </a:r>
            <a:r>
              <a:rPr lang="en-US" altLang="zh-CN" dirty="0">
                <a:latin typeface="Arial" charset="0"/>
              </a:rPr>
              <a:t>》</a:t>
            </a:r>
            <a:r>
              <a:rPr lang="zh-CN" altLang="en-US" dirty="0">
                <a:latin typeface="Arial" charset="0"/>
              </a:rPr>
              <a:t>提出的。</a:t>
            </a:r>
          </a:p>
          <a:p>
            <a:pPr eaLnBrk="1" hangingPunct="1"/>
            <a:endParaRPr lang="zh-CN" altLang="en-US" dirty="0">
              <a:latin typeface="Arial" charset="0"/>
            </a:endParaRPr>
          </a:p>
          <a:p>
            <a:pPr eaLnBrk="1" hangingPunct="1"/>
            <a:r>
              <a:rPr lang="zh-CN" altLang="en-US" b="1" dirty="0">
                <a:latin typeface="Arial" charset="0"/>
              </a:rPr>
              <a:t>卡爾·皮爾森</a:t>
            </a:r>
            <a:r>
              <a:rPr lang="zh-CN" altLang="en-US" dirty="0">
                <a:latin typeface="Arial" charset="0"/>
              </a:rPr>
              <a:t> </a:t>
            </a:r>
            <a:r>
              <a:rPr lang="en-US" altLang="zh-CN" dirty="0" err="1">
                <a:latin typeface="Arial" charset="0"/>
              </a:rPr>
              <a:t>K.Pearson</a:t>
            </a:r>
            <a:r>
              <a:rPr lang="zh-CN" altLang="en-US" dirty="0">
                <a:latin typeface="Arial" charset="0"/>
              </a:rPr>
              <a:t>（</a:t>
            </a:r>
            <a:r>
              <a:rPr lang="en-US" altLang="zh-CN" dirty="0">
                <a:latin typeface="Arial" charset="0"/>
              </a:rPr>
              <a:t>1857-1936</a:t>
            </a:r>
            <a:r>
              <a:rPr lang="zh-CN" altLang="en-US" dirty="0">
                <a:latin typeface="Arial" charset="0"/>
              </a:rPr>
              <a:t>）是一位英國統計學家數學物理學家，也許是達爾文（</a:t>
            </a:r>
            <a:r>
              <a:rPr lang="en-US" altLang="zh-CN" dirty="0">
                <a:latin typeface="Arial" charset="0"/>
              </a:rPr>
              <a:t>Darwin</a:t>
            </a:r>
            <a:r>
              <a:rPr lang="zh-CN" altLang="en-US" dirty="0">
                <a:latin typeface="Arial" charset="0"/>
              </a:rPr>
              <a:t>）的進化論激起了他將數學方法用之於生物學研究的熱衷，他幾乎花費了半個世紀的時間從事生物統計與數理統計研究，並作出了卓越貢獻。</a:t>
            </a:r>
            <a:r>
              <a:rPr lang="en-US" altLang="zh-CN" dirty="0">
                <a:latin typeface="Arial" charset="0"/>
              </a:rPr>
              <a:t>1893</a:t>
            </a:r>
            <a:r>
              <a:rPr lang="zh-CN" altLang="en-US" dirty="0">
                <a:latin typeface="Arial" charset="0"/>
              </a:rPr>
              <a:t>年他提出了描述生物變異的指標“標準差”（</a:t>
            </a:r>
            <a:r>
              <a:rPr lang="en-US" altLang="zh-CN" dirty="0">
                <a:latin typeface="Arial" charset="0"/>
              </a:rPr>
              <a:t>standard deviation</a:t>
            </a:r>
            <a:r>
              <a:rPr lang="zh-CN" altLang="en-US" dirty="0">
                <a:latin typeface="Arial" charset="0"/>
              </a:rPr>
              <a:t>）；</a:t>
            </a:r>
            <a:r>
              <a:rPr lang="en-US" altLang="zh-CN" dirty="0">
                <a:latin typeface="Arial" charset="0"/>
              </a:rPr>
              <a:t>1900</a:t>
            </a:r>
            <a:r>
              <a:rPr lang="zh-CN" altLang="en-US" dirty="0">
                <a:latin typeface="Arial" charset="0"/>
              </a:rPr>
              <a:t>年他提出了最早的假設檢驗方法</a:t>
            </a:r>
            <a:r>
              <a:rPr lang="en-US" altLang="zh-CN" dirty="0">
                <a:latin typeface="Arial" charset="0"/>
              </a:rPr>
              <a:t>—</a:t>
            </a:r>
            <a:r>
              <a:rPr lang="zh-CN" altLang="en-US" dirty="0">
                <a:latin typeface="Arial" charset="0"/>
              </a:rPr>
              <a:t>卡平方 </a:t>
            </a:r>
            <a:r>
              <a:rPr lang="el-GR" altLang="zh-CN" sz="1200" i="1" dirty="0">
                <a:solidFill>
                  <a:schemeClr val="tx1"/>
                </a:solidFill>
                <a:latin typeface="Times New Roman" panose="02020603050405020304" pitchFamily="18" charset="0"/>
                <a:cs typeface="Times New Roman" panose="02020603050405020304" pitchFamily="18" charset="0"/>
              </a:rPr>
              <a:t>χ</a:t>
            </a:r>
            <a:r>
              <a:rPr lang="el-GR" altLang="zh-CN" sz="1200" dirty="0">
                <a:solidFill>
                  <a:schemeClr val="tx1"/>
                </a:solidFill>
                <a:latin typeface="Times New Roman" panose="02020603050405020304" pitchFamily="18" charset="0"/>
                <a:cs typeface="Times New Roman" panose="02020603050405020304" pitchFamily="18" charset="0"/>
              </a:rPr>
              <a:t>²</a:t>
            </a:r>
            <a:r>
              <a:rPr lang="en-US" altLang="zh-CN" dirty="0">
                <a:latin typeface="Arial" charset="0"/>
              </a:rPr>
              <a:t> </a:t>
            </a:r>
            <a:r>
              <a:rPr lang="zh-CN" altLang="en-US" dirty="0">
                <a:latin typeface="Arial" charset="0"/>
              </a:rPr>
              <a:t>檢驗；他創始了世界上最權威的生物統計雜誌“</a:t>
            </a:r>
            <a:r>
              <a:rPr lang="en-US" altLang="zh-CN" dirty="0" err="1">
                <a:latin typeface="Arial" charset="0"/>
              </a:rPr>
              <a:t>Bionmetrika</a:t>
            </a:r>
            <a:r>
              <a:rPr lang="en-US" altLang="zh-CN" dirty="0">
                <a:latin typeface="Arial" charset="0"/>
              </a:rPr>
              <a:t>”</a:t>
            </a:r>
            <a:r>
              <a:rPr lang="zh-CN" altLang="en-US" dirty="0">
                <a:latin typeface="Arial" charset="0"/>
              </a:rPr>
              <a:t>；創辦了世界上第一所統計學校，正式他的這些努力，為</a:t>
            </a:r>
            <a:r>
              <a:rPr lang="en-US" altLang="zh-CN" dirty="0">
                <a:latin typeface="Arial" charset="0"/>
              </a:rPr>
              <a:t>20</a:t>
            </a:r>
            <a:r>
              <a:rPr lang="zh-CN" altLang="en-US" dirty="0">
                <a:latin typeface="Arial" charset="0"/>
              </a:rPr>
              <a:t>世紀數理統計學與生物統計學的發展奠定了基礎。</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羅奈爾得</a:t>
            </a:r>
            <a:r>
              <a:rPr lang="en-US" altLang="zh-CN" b="1" dirty="0">
                <a:latin typeface="Arial" charset="0"/>
              </a:rPr>
              <a:t>·</a:t>
            </a:r>
            <a:r>
              <a:rPr lang="zh-CN" altLang="en-US" b="1" dirty="0">
                <a:latin typeface="Arial" charset="0"/>
              </a:rPr>
              <a:t>費舍爾</a:t>
            </a:r>
            <a:r>
              <a:rPr lang="zh-CN" altLang="en-US" dirty="0">
                <a:latin typeface="Arial" charset="0"/>
              </a:rPr>
              <a:t>（</a:t>
            </a:r>
            <a:r>
              <a:rPr lang="en-US" altLang="zh-CN" dirty="0">
                <a:latin typeface="Arial" charset="0"/>
              </a:rPr>
              <a:t>1890</a:t>
            </a:r>
            <a:r>
              <a:rPr lang="zh-CN" altLang="en-US" dirty="0">
                <a:latin typeface="Arial" charset="0"/>
              </a:rPr>
              <a:t>～</a:t>
            </a:r>
            <a:r>
              <a:rPr lang="en-US" altLang="zh-CN" dirty="0">
                <a:latin typeface="Arial" charset="0"/>
              </a:rPr>
              <a:t>1962</a:t>
            </a:r>
            <a:r>
              <a:rPr lang="zh-CN" altLang="en-US" dirty="0">
                <a:latin typeface="Arial" charset="0"/>
              </a:rPr>
              <a:t>），生於倫敦，卒於 </a:t>
            </a:r>
            <a:r>
              <a:rPr lang="en-US" altLang="zh-CN" dirty="0" err="1">
                <a:latin typeface="Arial" charset="0"/>
              </a:rPr>
              <a:t>Adleaide</a:t>
            </a:r>
            <a:r>
              <a:rPr lang="zh-CN" altLang="en-US" dirty="0">
                <a:latin typeface="Arial" charset="0"/>
              </a:rPr>
              <a:t>（澳洲）。英國統計與遺傳學家，現代統計科學的奠基人之一，並對達爾文演化論作了基礎澄清的工作。</a:t>
            </a:r>
            <a:r>
              <a:rPr lang="en-US" altLang="zh-CN" dirty="0">
                <a:latin typeface="Arial" charset="0"/>
              </a:rPr>
              <a:t>Fisher </a:t>
            </a:r>
            <a:r>
              <a:rPr lang="zh-CN" altLang="en-US" dirty="0">
                <a:latin typeface="Arial" charset="0"/>
              </a:rPr>
              <a:t>以天文學學士畢業于劍橋大學，也因對天文觀測誤差的分析，使他開始探討統計的問題。畢業後幾年，他曾到加拿大務農，工作於投資公司，也當過私立學校的老師。並在</a:t>
            </a:r>
            <a:r>
              <a:rPr lang="en-US" altLang="zh-CN" dirty="0">
                <a:latin typeface="Arial" charset="0"/>
              </a:rPr>
              <a:t>1915</a:t>
            </a:r>
            <a:r>
              <a:rPr lang="zh-CN" altLang="en-US" dirty="0">
                <a:latin typeface="Arial" charset="0"/>
              </a:rPr>
              <a:t>，</a:t>
            </a:r>
            <a:r>
              <a:rPr lang="en-US" altLang="zh-CN" dirty="0">
                <a:latin typeface="Arial" charset="0"/>
              </a:rPr>
              <a:t>1918</a:t>
            </a:r>
            <a:r>
              <a:rPr lang="zh-CN" altLang="en-US" dirty="0">
                <a:latin typeface="Arial" charset="0"/>
              </a:rPr>
              <a:t>發表兩篇重要文章，前者探討相關係數的分布；後者證明遺傳上的連續變異，可用許多遵守孟德爾律的基因變異所疊加來解釋。</a:t>
            </a:r>
            <a:r>
              <a:rPr lang="en-US" altLang="zh-CN" dirty="0">
                <a:latin typeface="Arial" charset="0"/>
              </a:rPr>
              <a:t>1919</a:t>
            </a:r>
            <a:r>
              <a:rPr lang="zh-CN" altLang="en-US" dirty="0">
                <a:latin typeface="Arial" charset="0"/>
              </a:rPr>
              <a:t>年他拒絕在 </a:t>
            </a:r>
            <a:r>
              <a:rPr lang="en-US" altLang="zh-CN" dirty="0">
                <a:latin typeface="Arial" charset="0"/>
              </a:rPr>
              <a:t>K. Pearson </a:t>
            </a:r>
            <a:r>
              <a:rPr lang="zh-CN" altLang="en-US" dirty="0">
                <a:latin typeface="Arial" charset="0"/>
              </a:rPr>
              <a:t>下工作，任職於 </a:t>
            </a:r>
            <a:r>
              <a:rPr lang="en-US" altLang="zh-CN" dirty="0">
                <a:latin typeface="Arial" charset="0"/>
              </a:rPr>
              <a:t>Rothamsted </a:t>
            </a:r>
            <a:r>
              <a:rPr lang="zh-CN" altLang="en-US" dirty="0">
                <a:latin typeface="Arial" charset="0"/>
              </a:rPr>
              <a:t>農業實驗場。</a:t>
            </a:r>
            <a:r>
              <a:rPr lang="en-US" altLang="zh-CN" dirty="0">
                <a:latin typeface="Arial" charset="0"/>
              </a:rPr>
              <a:t>Fisher </a:t>
            </a:r>
            <a:r>
              <a:rPr lang="zh-CN" altLang="en-US" dirty="0">
                <a:latin typeface="Arial" charset="0"/>
              </a:rPr>
              <a:t>在這裡發展他的變異數分析理論，研究假說測試，並且提出實驗設計的隨機化原則，使得科學試驗可以同時進行多參數之檢測，並減少樣本偏差。他在</a:t>
            </a:r>
            <a:r>
              <a:rPr lang="en-US" altLang="zh-CN" dirty="0">
                <a:latin typeface="Arial" charset="0"/>
              </a:rPr>
              <a:t>1925</a:t>
            </a:r>
            <a:r>
              <a:rPr lang="zh-CN" altLang="en-US" dirty="0">
                <a:latin typeface="Arial" charset="0"/>
              </a:rPr>
              <a:t>所著</a:t>
            </a:r>
            <a:r>
              <a:rPr lang="en-US" altLang="zh-CN" dirty="0">
                <a:latin typeface="Arial" charset="0"/>
              </a:rPr>
              <a:t>《</a:t>
            </a:r>
            <a:r>
              <a:rPr lang="zh-CN" altLang="en-US" dirty="0">
                <a:latin typeface="Arial" charset="0"/>
              </a:rPr>
              <a:t>研究工作者的統計方法</a:t>
            </a:r>
            <a:r>
              <a:rPr lang="en-US" altLang="zh-CN" dirty="0">
                <a:latin typeface="Arial" charset="0"/>
              </a:rPr>
              <a:t>》</a:t>
            </a:r>
            <a:r>
              <a:rPr lang="zh-CN" altLang="en-US" dirty="0">
                <a:latin typeface="Arial" charset="0"/>
              </a:rPr>
              <a:t>影響力超過半世紀，遍及全世界。而他在 </a:t>
            </a:r>
            <a:r>
              <a:rPr lang="en-US" altLang="zh-CN" dirty="0">
                <a:latin typeface="Arial" charset="0"/>
              </a:rPr>
              <a:t>Rothamsted </a:t>
            </a:r>
            <a:r>
              <a:rPr lang="zh-CN" altLang="en-US" dirty="0">
                <a:latin typeface="Arial" charset="0"/>
              </a:rPr>
              <a:t>的工作結晶，同時也表現在為達爾文演化論澄清迷霧的巨著</a:t>
            </a:r>
            <a:r>
              <a:rPr lang="en-US" altLang="zh-CN" dirty="0">
                <a:latin typeface="Arial" charset="0"/>
              </a:rPr>
              <a:t>《</a:t>
            </a:r>
            <a:r>
              <a:rPr lang="zh-CN" altLang="en-US" dirty="0">
                <a:latin typeface="Arial" charset="0"/>
              </a:rPr>
              <a:t>天擇的遺傳理論</a:t>
            </a:r>
            <a:r>
              <a:rPr lang="en-US" altLang="zh-CN" dirty="0">
                <a:latin typeface="Arial" charset="0"/>
              </a:rPr>
              <a:t>》(1930)</a:t>
            </a:r>
            <a:r>
              <a:rPr lang="zh-CN" altLang="en-US" dirty="0">
                <a:latin typeface="Arial" charset="0"/>
              </a:rPr>
              <a:t>中，說明孟德爾的遺傳定律與達爾文的理論並不像當時部份學者認為的互相矛盾，而是相輔相成的。並且認為演化的驅力主要來自選擇的因素遠重於突變的因素。這本著作將統計分析的方法帶入演化論的研究。為解釋現代生物學的核心理論打下堅實的基礎。也因這本著作，</a:t>
            </a:r>
            <a:r>
              <a:rPr lang="en-US" altLang="zh-CN" dirty="0">
                <a:latin typeface="Arial" charset="0"/>
              </a:rPr>
              <a:t>Fisher 1933</a:t>
            </a:r>
            <a:r>
              <a:rPr lang="zh-CN" altLang="en-US" dirty="0">
                <a:latin typeface="Arial" charset="0"/>
              </a:rPr>
              <a:t>年獲得倫敦大學的職位，從事 </a:t>
            </a:r>
            <a:r>
              <a:rPr lang="en-US" altLang="zh-CN" dirty="0">
                <a:latin typeface="Arial" charset="0"/>
              </a:rPr>
              <a:t>RH </a:t>
            </a:r>
            <a:r>
              <a:rPr lang="zh-CN" altLang="en-US" dirty="0">
                <a:latin typeface="Arial" charset="0"/>
              </a:rPr>
              <a:t>血型的研究。</a:t>
            </a:r>
            <a:r>
              <a:rPr lang="en-US" altLang="zh-CN" dirty="0">
                <a:latin typeface="Arial" charset="0"/>
              </a:rPr>
              <a:t>1943</a:t>
            </a:r>
            <a:r>
              <a:rPr lang="zh-CN" altLang="en-US" dirty="0">
                <a:latin typeface="Arial" charset="0"/>
              </a:rPr>
              <a:t>至</a:t>
            </a:r>
            <a:r>
              <a:rPr lang="en-US" altLang="zh-CN" dirty="0">
                <a:latin typeface="Arial" charset="0"/>
              </a:rPr>
              <a:t>1957</a:t>
            </a:r>
            <a:r>
              <a:rPr lang="zh-CN" altLang="en-US" dirty="0">
                <a:latin typeface="Arial" charset="0"/>
              </a:rPr>
              <a:t>年他回劍橋大學任教，</a:t>
            </a:r>
            <a:r>
              <a:rPr lang="en-US" altLang="zh-CN" dirty="0">
                <a:latin typeface="Arial" charset="0"/>
              </a:rPr>
              <a:t>1952</a:t>
            </a:r>
            <a:r>
              <a:rPr lang="zh-CN" altLang="en-US" dirty="0">
                <a:latin typeface="Arial" charset="0"/>
              </a:rPr>
              <a:t>年受封爵士，</a:t>
            </a:r>
            <a:r>
              <a:rPr lang="en-US" altLang="zh-CN" dirty="0">
                <a:latin typeface="Arial" charset="0"/>
              </a:rPr>
              <a:t>1956</a:t>
            </a:r>
            <a:r>
              <a:rPr lang="zh-CN" altLang="en-US" dirty="0">
                <a:latin typeface="Arial" charset="0"/>
              </a:rPr>
              <a:t>年出版</a:t>
            </a:r>
            <a:r>
              <a:rPr lang="en-US" altLang="zh-CN" dirty="0">
                <a:latin typeface="Arial" charset="0"/>
              </a:rPr>
              <a:t>《</a:t>
            </a:r>
            <a:r>
              <a:rPr lang="zh-CN" altLang="en-US" dirty="0">
                <a:latin typeface="Arial" charset="0"/>
              </a:rPr>
              <a:t>統計方法與科學推，最後三年，則在澳洲為國協科技研究組織 </a:t>
            </a:r>
            <a:r>
              <a:rPr lang="en-US" altLang="zh-CN" dirty="0">
                <a:latin typeface="Arial" charset="0"/>
              </a:rPr>
              <a:t>(CSTRO) </a:t>
            </a:r>
            <a:r>
              <a:rPr lang="zh-CN" altLang="en-US" dirty="0">
                <a:latin typeface="Arial" charset="0"/>
              </a:rPr>
              <a:t>工作，並卒於任上。</a:t>
            </a:r>
            <a:endParaRPr lang="en-US" altLang="zh-CN" dirty="0">
              <a:latin typeface="Arial" charset="0"/>
            </a:endParaRPr>
          </a:p>
          <a:p>
            <a:pPr eaLnBrk="1" hangingPunct="1"/>
            <a:endParaRPr lang="en-US" altLang="zh-CN" dirty="0">
              <a:latin typeface="Arial" charset="0"/>
            </a:endParaRPr>
          </a:p>
          <a:p>
            <a:pPr eaLnBrk="1" hangingPunct="1"/>
            <a:r>
              <a:rPr lang="zh-CN" altLang="en-US" b="1" dirty="0">
                <a:latin typeface="Arial" charset="0"/>
              </a:rPr>
              <a:t>威廉</a:t>
            </a:r>
            <a:r>
              <a:rPr lang="en-US" altLang="zh-CN" b="1" dirty="0">
                <a:latin typeface="Arial" charset="0"/>
              </a:rPr>
              <a:t>·</a:t>
            </a:r>
            <a:r>
              <a:rPr lang="zh-CN" altLang="en-US" b="1" dirty="0">
                <a:latin typeface="Arial" charset="0"/>
              </a:rPr>
              <a:t>戈塞</a:t>
            </a:r>
            <a:r>
              <a:rPr lang="en-US" altLang="zh-CN" dirty="0">
                <a:latin typeface="Arial" charset="0"/>
              </a:rPr>
              <a:t>(William Sealey </a:t>
            </a:r>
            <a:r>
              <a:rPr lang="en-US" altLang="zh-CN" dirty="0" err="1">
                <a:latin typeface="Arial" charset="0"/>
              </a:rPr>
              <a:t>Gosset</a:t>
            </a:r>
            <a:r>
              <a:rPr lang="en-US" altLang="zh-CN" dirty="0">
                <a:latin typeface="Arial" charset="0"/>
              </a:rPr>
              <a:t>)</a:t>
            </a:r>
            <a:r>
              <a:rPr lang="zh-CN" altLang="en-US" dirty="0">
                <a:latin typeface="Arial" charset="0"/>
              </a:rPr>
              <a:t>出生於英國肯特郡坎特伯雷市，求學於曼徹斯特學院和牛津大學，主要學習化學和數學。</a:t>
            </a:r>
            <a:r>
              <a:rPr lang="en-US" altLang="zh-CN" dirty="0">
                <a:latin typeface="Arial" charset="0"/>
              </a:rPr>
              <a:t>1899</a:t>
            </a:r>
            <a:r>
              <a:rPr lang="zh-CN" altLang="en-US" dirty="0">
                <a:latin typeface="Arial" charset="0"/>
              </a:rPr>
              <a:t>年，戈塞進入都柏林的</a:t>
            </a:r>
            <a:r>
              <a:rPr lang="en-US" altLang="zh-CN" dirty="0">
                <a:latin typeface="Arial" charset="0"/>
              </a:rPr>
              <a:t>A.</a:t>
            </a:r>
            <a:r>
              <a:rPr lang="zh-CN" altLang="en-US" dirty="0">
                <a:latin typeface="Arial" charset="0"/>
              </a:rPr>
              <a:t>吉尼斯父子釀酒廠，在那裡於</a:t>
            </a:r>
            <a:r>
              <a:rPr lang="en-US" altLang="zh-CN" dirty="0">
                <a:latin typeface="Arial" charset="0"/>
              </a:rPr>
              <a:t>1904</a:t>
            </a:r>
            <a:r>
              <a:rPr lang="zh-CN" altLang="en-US" dirty="0">
                <a:latin typeface="Arial" charset="0"/>
              </a:rPr>
              <a:t>年寫成第一篇報告</a:t>
            </a:r>
            <a:r>
              <a:rPr lang="en-US" altLang="zh-CN" dirty="0">
                <a:latin typeface="Arial" charset="0"/>
              </a:rPr>
              <a:t>《</a:t>
            </a:r>
            <a:r>
              <a:rPr lang="zh-CN" altLang="en-US" dirty="0">
                <a:latin typeface="Arial" charset="0"/>
              </a:rPr>
              <a:t>誤差法則應用</a:t>
            </a:r>
            <a:r>
              <a:rPr lang="en-US" altLang="zh-CN" dirty="0">
                <a:latin typeface="Arial" charset="0"/>
              </a:rPr>
              <a:t>》</a:t>
            </a:r>
            <a:r>
              <a:rPr lang="zh-CN" altLang="en-US" dirty="0">
                <a:latin typeface="Arial" charset="0"/>
              </a:rPr>
              <a:t>。</a:t>
            </a:r>
            <a:r>
              <a:rPr lang="en-US" altLang="zh-CN" dirty="0" err="1">
                <a:latin typeface="Arial" charset="0"/>
              </a:rPr>
              <a:t>Gosset</a:t>
            </a:r>
            <a:r>
              <a:rPr lang="zh-CN" altLang="en-US" dirty="0">
                <a:latin typeface="Arial" charset="0"/>
              </a:rPr>
              <a:t>是英國現代統計方法發展的先驅，由他匯出的統計學</a:t>
            </a:r>
            <a:r>
              <a:rPr lang="en-US" altLang="zh-CN" dirty="0">
                <a:latin typeface="Arial" charset="0"/>
              </a:rPr>
              <a:t>T</a:t>
            </a:r>
            <a:r>
              <a:rPr lang="zh-CN" altLang="en-US" dirty="0">
                <a:latin typeface="Arial" charset="0"/>
              </a:rPr>
              <a:t>檢驗廣泛運用於小樣本平均數之間的差別測試。他曾在倫敦大學</a:t>
            </a:r>
            <a:r>
              <a:rPr lang="en-US" altLang="zh-CN" dirty="0">
                <a:latin typeface="Arial" charset="0"/>
              </a:rPr>
              <a:t>K.</a:t>
            </a:r>
            <a:r>
              <a:rPr lang="zh-CN" altLang="en-US" dirty="0">
                <a:latin typeface="Arial" charset="0"/>
              </a:rPr>
              <a:t>皮爾遜生物統計學驗室從事研究（</a:t>
            </a:r>
            <a:r>
              <a:rPr lang="en-US" altLang="zh-CN" dirty="0">
                <a:latin typeface="Arial" charset="0"/>
              </a:rPr>
              <a:t>1906-1907</a:t>
            </a:r>
            <a:r>
              <a:rPr lang="zh-CN" altLang="en-US" dirty="0">
                <a:latin typeface="Arial" charset="0"/>
              </a:rPr>
              <a:t>），對統計理論的最顯著貢獻是</a:t>
            </a:r>
            <a:r>
              <a:rPr lang="en-US" altLang="zh-CN" dirty="0">
                <a:latin typeface="Arial" charset="0"/>
              </a:rPr>
              <a:t>《</a:t>
            </a:r>
            <a:r>
              <a:rPr lang="zh-CN" altLang="en-US" dirty="0">
                <a:latin typeface="Arial" charset="0"/>
              </a:rPr>
              <a:t>平均數的概率誤差</a:t>
            </a:r>
            <a:r>
              <a:rPr lang="en-US" altLang="zh-CN" dirty="0">
                <a:latin typeface="Arial" charset="0"/>
              </a:rPr>
              <a:t>》</a:t>
            </a:r>
            <a:r>
              <a:rPr lang="zh-CN" altLang="en-US" dirty="0">
                <a:latin typeface="Arial" charset="0"/>
              </a:rPr>
              <a:t>（</a:t>
            </a:r>
            <a:r>
              <a:rPr lang="en-US" altLang="zh-CN" dirty="0">
                <a:latin typeface="Arial" charset="0"/>
              </a:rPr>
              <a:t>1908</a:t>
            </a:r>
            <a:r>
              <a:rPr lang="zh-CN" altLang="en-US" dirty="0">
                <a:latin typeface="Arial" charset="0"/>
              </a:rPr>
              <a:t>）。這篇論文闡明，如果是小樣本，那麼平均數比例對其標準誤差的分布不遵循正態曲線。由於吉尼斯釀酒廠的規定禁止戈塞發表關於釀酒過程變化性的研究成果，因此戈塞不得不於</a:t>
            </a:r>
            <a:r>
              <a:rPr lang="en-US" altLang="zh-CN" dirty="0">
                <a:latin typeface="Arial" charset="0"/>
              </a:rPr>
              <a:t>1908</a:t>
            </a:r>
            <a:r>
              <a:rPr lang="zh-CN" altLang="en-US" dirty="0">
                <a:latin typeface="Arial" charset="0"/>
              </a:rPr>
              <a:t>年以“學生”的筆名發表他的論文，導致該統計被稱為“學生”的筆名發表他的論文，導致該統計被稱為“學生的</a:t>
            </a:r>
            <a:r>
              <a:rPr lang="en-US" altLang="zh-CN" dirty="0">
                <a:latin typeface="Arial" charset="0"/>
              </a:rPr>
              <a:t>T</a:t>
            </a:r>
            <a:r>
              <a:rPr lang="zh-CN" altLang="en-US" dirty="0">
                <a:latin typeface="Arial" charset="0"/>
              </a:rPr>
              <a:t>檢驗”；</a:t>
            </a:r>
            <a:r>
              <a:rPr lang="en-US" altLang="zh-CN" dirty="0" err="1">
                <a:latin typeface="Arial" charset="0"/>
              </a:rPr>
              <a:t>Gosset</a:t>
            </a:r>
            <a:r>
              <a:rPr lang="zh-CN" altLang="en-US" dirty="0">
                <a:latin typeface="Arial" charset="0"/>
              </a:rPr>
              <a:t>在文章中使用</a:t>
            </a:r>
            <a:r>
              <a:rPr lang="en-US" altLang="zh-CN" dirty="0">
                <a:latin typeface="Arial" charset="0"/>
              </a:rPr>
              <a:t>Z</a:t>
            </a:r>
            <a:r>
              <a:rPr lang="zh-CN" altLang="en-US" dirty="0">
                <a:latin typeface="Arial" charset="0"/>
              </a:rPr>
              <a:t>統計量來檢驗常態分配母群的平均數。由於這篇文章提供了“學生</a:t>
            </a:r>
            <a:r>
              <a:rPr lang="en-US" altLang="zh-CN" dirty="0">
                <a:latin typeface="Arial" charset="0"/>
              </a:rPr>
              <a:t>t</a:t>
            </a:r>
            <a:r>
              <a:rPr lang="zh-CN" altLang="en-US" dirty="0">
                <a:latin typeface="Arial" charset="0"/>
              </a:rPr>
              <a:t>檢驗”的基礎，為此，許多統計學家把</a:t>
            </a:r>
            <a:r>
              <a:rPr lang="en-US" altLang="zh-CN" dirty="0">
                <a:latin typeface="Arial" charset="0"/>
              </a:rPr>
              <a:t>1908</a:t>
            </a:r>
            <a:r>
              <a:rPr lang="zh-CN" altLang="en-US" dirty="0">
                <a:latin typeface="Arial" charset="0"/>
              </a:rPr>
              <a:t>年看作是統計推斷理論發展史上的里程碑。</a:t>
            </a:r>
            <a:r>
              <a:rPr lang="en-US" altLang="zh-CN" dirty="0" err="1">
                <a:latin typeface="Arial" charset="0"/>
              </a:rPr>
              <a:t>Gosset</a:t>
            </a:r>
            <a:r>
              <a:rPr lang="zh-CN" altLang="en-US" dirty="0">
                <a:latin typeface="Arial" charset="0"/>
              </a:rPr>
              <a:t>又連續發表了“相關係數的概率誤差” </a:t>
            </a:r>
            <a:r>
              <a:rPr lang="en-US" altLang="zh-CN" dirty="0">
                <a:latin typeface="Arial" charset="0"/>
              </a:rPr>
              <a:t>(1909)</a:t>
            </a:r>
            <a:r>
              <a:rPr lang="zh-CN" altLang="en-US" dirty="0">
                <a:latin typeface="Arial" charset="0"/>
              </a:rPr>
              <a:t>、“非隨機抽樣的樣本平均數分布”</a:t>
            </a:r>
            <a:r>
              <a:rPr lang="en-US" altLang="zh-CN" dirty="0">
                <a:latin typeface="Arial" charset="0"/>
              </a:rPr>
              <a:t>(1909)</a:t>
            </a:r>
            <a:r>
              <a:rPr lang="zh-CN" altLang="en-US" dirty="0">
                <a:latin typeface="Arial" charset="0"/>
              </a:rPr>
              <a:t>、“從無限總體隨機抽樣平均數的概率估算表”</a:t>
            </a:r>
            <a:r>
              <a:rPr lang="en-US" altLang="zh-CN" dirty="0">
                <a:latin typeface="Arial" charset="0"/>
              </a:rPr>
              <a:t>(1917)</a:t>
            </a:r>
            <a:r>
              <a:rPr lang="zh-CN" altLang="en-US" dirty="0">
                <a:latin typeface="Arial" charset="0"/>
              </a:rPr>
              <a:t>，等，</a:t>
            </a:r>
            <a:r>
              <a:rPr lang="en-US" altLang="zh-CN" dirty="0">
                <a:latin typeface="Arial" charset="0"/>
              </a:rPr>
              <a:t>1907-1937</a:t>
            </a:r>
            <a:r>
              <a:rPr lang="zh-CN" altLang="en-US" dirty="0">
                <a:latin typeface="Arial" charset="0"/>
              </a:rPr>
              <a:t>年間，戈塞發表了</a:t>
            </a:r>
            <a:r>
              <a:rPr lang="en-US" altLang="zh-CN" dirty="0">
                <a:latin typeface="Arial" charset="0"/>
              </a:rPr>
              <a:t>22</a:t>
            </a:r>
            <a:r>
              <a:rPr lang="zh-CN" altLang="en-US" dirty="0">
                <a:latin typeface="Arial" charset="0"/>
              </a:rPr>
              <a:t>篇統計學論文，這些論文於</a:t>
            </a:r>
            <a:r>
              <a:rPr lang="en-US" altLang="zh-CN" dirty="0">
                <a:latin typeface="Arial" charset="0"/>
              </a:rPr>
              <a:t>1942</a:t>
            </a:r>
            <a:r>
              <a:rPr lang="zh-CN" altLang="en-US" dirty="0">
                <a:latin typeface="Arial" charset="0"/>
              </a:rPr>
              <a:t>年以</a:t>
            </a:r>
            <a:r>
              <a:rPr lang="en-US" altLang="zh-CN" dirty="0">
                <a:latin typeface="Arial" charset="0"/>
              </a:rPr>
              <a:t>《“</a:t>
            </a:r>
            <a:r>
              <a:rPr lang="zh-CN" altLang="en-US" dirty="0">
                <a:latin typeface="Arial" charset="0"/>
              </a:rPr>
              <a:t>學生”論文集</a:t>
            </a:r>
            <a:r>
              <a:rPr lang="en-US" altLang="zh-CN" dirty="0">
                <a:latin typeface="Arial" charset="0"/>
              </a:rPr>
              <a:t>》</a:t>
            </a:r>
            <a:r>
              <a:rPr lang="zh-CN" altLang="en-US" dirty="0">
                <a:latin typeface="Arial" charset="0"/>
              </a:rPr>
              <a:t>為書名重新發行。</a:t>
            </a:r>
            <a:endParaRPr lang="en-US" altLang="zh-CN" dirty="0">
              <a:latin typeface="Arial" charset="0"/>
            </a:endParaRPr>
          </a:p>
          <a:p>
            <a:pPr eaLnBrk="1" hangingPunct="1"/>
            <a:r>
              <a:rPr lang="zh-CN" altLang="en-US" dirty="0">
                <a:latin typeface="Arial" charset="0"/>
              </a:rPr>
              <a:t>戈塞是小樣本統計理論的開創者，戈塞在釀酒公司工作中發現，供釀酒的每批麥子品質相差很大，而同一批麥子中能抽樣供試驗的麥子又很少，每批樣本在不同的溫度下做實驗，其結果相差很大，這樣一來，實際上取得的麥子樣本，不可能是大樣本，只能是小樣本。可是，從小樣本來分析資料是否可靠？誤差有多大？小樣本理論就在這樣的背景下應運而生。</a:t>
            </a:r>
            <a:r>
              <a:rPr lang="en-US" altLang="zh-CN" dirty="0">
                <a:latin typeface="Arial" charset="0"/>
              </a:rPr>
              <a:t>1905</a:t>
            </a:r>
            <a:r>
              <a:rPr lang="zh-CN" altLang="en-US" dirty="0">
                <a:latin typeface="Arial" charset="0"/>
              </a:rPr>
              <a:t>年，戈塞利用酒廠裡大量的小樣本資料寫了第一篇論文</a:t>
            </a:r>
            <a:r>
              <a:rPr lang="en-US" altLang="zh-CN" dirty="0">
                <a:latin typeface="Arial" charset="0"/>
              </a:rPr>
              <a:t>《</a:t>
            </a:r>
            <a:r>
              <a:rPr lang="zh-CN" altLang="en-US" dirty="0">
                <a:latin typeface="Arial" charset="0"/>
              </a:rPr>
              <a:t>誤差法則在釀酒過程中的應用</a:t>
            </a:r>
            <a:r>
              <a:rPr lang="en-US" altLang="zh-CN" dirty="0">
                <a:latin typeface="Arial" charset="0"/>
              </a:rPr>
              <a:t>》</a:t>
            </a:r>
            <a:r>
              <a:rPr lang="zh-CN" altLang="en-US" dirty="0">
                <a:latin typeface="Arial" charset="0"/>
              </a:rPr>
              <a:t>，在此基礎上，</a:t>
            </a:r>
            <a:r>
              <a:rPr lang="en-US" altLang="zh-CN" dirty="0">
                <a:latin typeface="Arial" charset="0"/>
              </a:rPr>
              <a:t>1907</a:t>
            </a:r>
            <a:r>
              <a:rPr lang="zh-CN" altLang="en-US" dirty="0">
                <a:latin typeface="Arial" charset="0"/>
              </a:rPr>
              <a:t>年戈塞決心把小樣本和大樣本之間的差別搞清楚。為此，他試圖把一個總體中的所有小樣本的平均數的分布刻畫出來，做法是，在一個大容器裡放了一批紙牌，把它們弄亂，隨機地抽若干張，對這一樣本做實驗記錄觀察值，然後再把紙牌弄亂，抽出幾張，對相應的樣本再做實驗觀察，記錄觀察值，大量地記錄這種隨機抽樣的小樣本觀察值，就可藉以獲得小樣本觀察值的分布函數，若觀察值是平均數，戈塞把它叫做</a:t>
            </a:r>
            <a:r>
              <a:rPr lang="en-US" altLang="zh-CN" dirty="0">
                <a:latin typeface="Arial" charset="0"/>
              </a:rPr>
              <a:t>t</a:t>
            </a:r>
            <a:r>
              <a:rPr lang="zh-CN" altLang="en-US" dirty="0">
                <a:latin typeface="Arial" charset="0"/>
              </a:rPr>
              <a:t>分布函數。</a:t>
            </a:r>
          </a:p>
          <a:p>
            <a:pPr eaLnBrk="1" hangingPunct="1"/>
            <a:endParaRPr lang="en-US" altLang="zh-CN" dirty="0">
              <a:latin typeface="Arial" charset="0"/>
            </a:endParaRPr>
          </a:p>
          <a:p>
            <a:pPr eaLnBrk="1" hangingPunct="1"/>
            <a:r>
              <a:rPr lang="zh-CN" altLang="en-US" b="1" dirty="0">
                <a:latin typeface="Arial" charset="0"/>
              </a:rPr>
              <a:t>查理斯</a:t>
            </a:r>
            <a:r>
              <a:rPr lang="en-US" altLang="zh-CN" b="1" dirty="0">
                <a:latin typeface="Arial" charset="0"/>
              </a:rPr>
              <a:t>·</a:t>
            </a:r>
            <a:r>
              <a:rPr lang="zh-CN" altLang="en-US" b="1" dirty="0">
                <a:latin typeface="Arial" charset="0"/>
              </a:rPr>
              <a:t>愛德華</a:t>
            </a:r>
            <a:r>
              <a:rPr lang="en-US" altLang="zh-CN" b="1" dirty="0">
                <a:latin typeface="Arial" charset="0"/>
              </a:rPr>
              <a:t>·</a:t>
            </a:r>
            <a:r>
              <a:rPr lang="zh-CN" altLang="en-US" b="1" dirty="0">
                <a:latin typeface="Arial" charset="0"/>
              </a:rPr>
              <a:t>斯皮爾曼</a:t>
            </a:r>
            <a:r>
              <a:rPr lang="zh-CN" altLang="en-US" dirty="0">
                <a:latin typeface="Arial" charset="0"/>
              </a:rPr>
              <a:t>（</a:t>
            </a:r>
            <a:r>
              <a:rPr lang="en-US" altLang="zh-CN" dirty="0">
                <a:latin typeface="Arial" charset="0"/>
              </a:rPr>
              <a:t>Charles Edward Spearman</a:t>
            </a:r>
            <a:r>
              <a:rPr lang="zh-CN" altLang="en-US" dirty="0">
                <a:latin typeface="Arial" charset="0"/>
              </a:rPr>
              <a:t>）（</a:t>
            </a:r>
            <a:r>
              <a:rPr lang="en-US" altLang="zh-CN" dirty="0">
                <a:latin typeface="Arial" charset="0"/>
              </a:rPr>
              <a:t>1863</a:t>
            </a:r>
            <a:r>
              <a:rPr lang="zh-CN" altLang="en-US" dirty="0">
                <a:latin typeface="Arial" charset="0"/>
              </a:rPr>
              <a:t>～</a:t>
            </a:r>
            <a:r>
              <a:rPr lang="en-US" altLang="zh-CN" dirty="0">
                <a:latin typeface="Arial" charset="0"/>
              </a:rPr>
              <a:t>1945</a:t>
            </a:r>
            <a:r>
              <a:rPr lang="zh-CN" altLang="en-US" dirty="0">
                <a:latin typeface="Arial" charset="0"/>
              </a:rPr>
              <a:t>）</a:t>
            </a:r>
            <a:r>
              <a:rPr lang="en-US" altLang="zh-CN" dirty="0">
                <a:latin typeface="Arial" charset="0"/>
              </a:rPr>
              <a:t>:</a:t>
            </a:r>
            <a:r>
              <a:rPr lang="zh-CN" altLang="en-US" dirty="0">
                <a:latin typeface="Arial" charset="0"/>
              </a:rPr>
              <a:t>英國理論和實驗心理學家，</a:t>
            </a:r>
            <a:r>
              <a:rPr lang="en-US" altLang="zh-CN" dirty="0">
                <a:latin typeface="Arial" charset="0"/>
              </a:rPr>
              <a:t>1863</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10</a:t>
            </a:r>
            <a:r>
              <a:rPr lang="zh-CN" altLang="en-US" dirty="0">
                <a:latin typeface="Arial" charset="0"/>
              </a:rPr>
              <a:t>日生於倫敦，</a:t>
            </a:r>
            <a:r>
              <a:rPr lang="en-US" altLang="zh-CN" dirty="0">
                <a:latin typeface="Arial" charset="0"/>
              </a:rPr>
              <a:t>1945</a:t>
            </a:r>
            <a:r>
              <a:rPr lang="zh-CN" altLang="en-US" dirty="0">
                <a:latin typeface="Arial" charset="0"/>
              </a:rPr>
              <a:t>年</a:t>
            </a:r>
            <a:r>
              <a:rPr lang="en-US" altLang="zh-CN" dirty="0">
                <a:latin typeface="Arial" charset="0"/>
              </a:rPr>
              <a:t>9</a:t>
            </a:r>
            <a:r>
              <a:rPr lang="zh-CN" altLang="en-US" dirty="0">
                <a:latin typeface="Arial" charset="0"/>
              </a:rPr>
              <a:t>月</a:t>
            </a:r>
            <a:r>
              <a:rPr lang="en-US" altLang="zh-CN" dirty="0">
                <a:latin typeface="Arial" charset="0"/>
              </a:rPr>
              <a:t>7</a:t>
            </a:r>
            <a:r>
              <a:rPr lang="zh-CN" altLang="en-US" dirty="0">
                <a:latin typeface="Arial" charset="0"/>
              </a:rPr>
              <a:t>日卒於倫敦。他大器晚成，</a:t>
            </a:r>
            <a:r>
              <a:rPr lang="en-US" altLang="zh-CN" dirty="0">
                <a:latin typeface="Arial" charset="0"/>
              </a:rPr>
              <a:t>1906</a:t>
            </a:r>
            <a:r>
              <a:rPr lang="zh-CN" altLang="en-US" dirty="0">
                <a:latin typeface="Arial" charset="0"/>
              </a:rPr>
              <a:t>年在德國萊比錫獲博士學位，時年</a:t>
            </a:r>
            <a:r>
              <a:rPr lang="en-US" altLang="zh-CN" dirty="0">
                <a:latin typeface="Arial" charset="0"/>
              </a:rPr>
              <a:t>48</a:t>
            </a:r>
            <a:r>
              <a:rPr lang="zh-CN" altLang="en-US" dirty="0">
                <a:latin typeface="Arial" charset="0"/>
              </a:rPr>
              <a:t>歲。回國後，</a:t>
            </a:r>
            <a:r>
              <a:rPr lang="en-US" altLang="zh-CN" dirty="0">
                <a:latin typeface="Arial" charset="0"/>
              </a:rPr>
              <a:t>1911</a:t>
            </a:r>
            <a:r>
              <a:rPr lang="zh-CN" altLang="en-US" dirty="0">
                <a:latin typeface="Arial" charset="0"/>
              </a:rPr>
              <a:t>年任倫敦大學心理學、邏輯學教授。</a:t>
            </a:r>
            <a:r>
              <a:rPr lang="en-US" altLang="zh-CN" dirty="0">
                <a:latin typeface="Arial" charset="0"/>
              </a:rPr>
              <a:t>1923</a:t>
            </a:r>
            <a:r>
              <a:rPr lang="zh-CN" altLang="en-US" dirty="0">
                <a:latin typeface="Arial" charset="0"/>
              </a:rPr>
              <a:t>至</a:t>
            </a:r>
            <a:r>
              <a:rPr lang="en-US" altLang="zh-CN" dirty="0">
                <a:latin typeface="Arial" charset="0"/>
              </a:rPr>
              <a:t>1926</a:t>
            </a:r>
            <a:r>
              <a:rPr lang="zh-CN" altLang="en-US" dirty="0">
                <a:latin typeface="Arial" charset="0"/>
              </a:rPr>
              <a:t>期間年任英國心理學會主席，</a:t>
            </a:r>
            <a:r>
              <a:rPr lang="en-US" altLang="zh-CN" dirty="0">
                <a:latin typeface="Arial" charset="0"/>
              </a:rPr>
              <a:t>1924</a:t>
            </a:r>
            <a:r>
              <a:rPr lang="zh-CN" altLang="en-US" dirty="0">
                <a:latin typeface="Arial" charset="0"/>
              </a:rPr>
              <a:t>年當選為英國皇家學會院士。</a:t>
            </a:r>
          </a:p>
          <a:p>
            <a:pPr eaLnBrk="1" hangingPunct="1"/>
            <a:r>
              <a:rPr lang="zh-CN" altLang="en-US" dirty="0">
                <a:latin typeface="Arial" charset="0"/>
              </a:rPr>
              <a:t>作為實驗心理學的先驅，斯皮爾曼對心理統計的發展做了大量的研究，他對相關係數概念進行了延伸，匯出了等級相關的計算方法。他還創立因素分析的方法，這是他學術上最偉大的成就。他還將之與智力研究相結合，從而於</a:t>
            </a:r>
            <a:r>
              <a:rPr lang="en-US" altLang="zh-CN" dirty="0">
                <a:latin typeface="Arial" charset="0"/>
              </a:rPr>
              <a:t>1904</a:t>
            </a:r>
            <a:r>
              <a:rPr lang="zh-CN" altLang="en-US" dirty="0">
                <a:latin typeface="Arial" charset="0"/>
              </a:rPr>
              <a:t>年提出智力結構的“二因素說”，即‘</a:t>
            </a:r>
            <a:r>
              <a:rPr lang="en-US" altLang="zh-CN" dirty="0">
                <a:latin typeface="Arial" charset="0"/>
              </a:rPr>
              <a:t>G’</a:t>
            </a:r>
            <a:r>
              <a:rPr lang="zh-CN" altLang="en-US" dirty="0">
                <a:latin typeface="Arial" charset="0"/>
              </a:rPr>
              <a:t>因素（一般因素）和‘</a:t>
            </a:r>
            <a:r>
              <a:rPr lang="en-US" altLang="zh-CN" dirty="0">
                <a:latin typeface="Arial" charset="0"/>
              </a:rPr>
              <a:t>S’</a:t>
            </a:r>
            <a:r>
              <a:rPr lang="zh-CN" altLang="en-US" dirty="0">
                <a:latin typeface="Arial" charset="0"/>
              </a:rPr>
              <a:t>因素（特殊因素）。可以毫不誇張地說，斯皮爾曼的名字幾乎成了‘</a:t>
            </a:r>
            <a:r>
              <a:rPr lang="en-US" altLang="zh-CN" dirty="0">
                <a:latin typeface="Arial" charset="0"/>
              </a:rPr>
              <a:t>G’</a:t>
            </a:r>
            <a:r>
              <a:rPr lang="zh-CN" altLang="en-US" dirty="0">
                <a:latin typeface="Arial" charset="0"/>
              </a:rPr>
              <a:t>因素或‘</a:t>
            </a:r>
            <a:r>
              <a:rPr lang="en-US" altLang="zh-CN" dirty="0">
                <a:latin typeface="Arial" charset="0"/>
              </a:rPr>
              <a:t>S</a:t>
            </a:r>
            <a:r>
              <a:rPr lang="zh-CN" altLang="en-US" dirty="0">
                <a:latin typeface="Arial" charset="0"/>
              </a:rPr>
              <a:t>因素’的代名詞。他反對聯想理論，著有</a:t>
            </a:r>
            <a:r>
              <a:rPr lang="en-US" altLang="zh-CN" dirty="0">
                <a:latin typeface="Arial" charset="0"/>
              </a:rPr>
              <a:t>《</a:t>
            </a:r>
            <a:r>
              <a:rPr lang="zh-CN" altLang="en-US" dirty="0">
                <a:latin typeface="Arial" charset="0"/>
              </a:rPr>
              <a:t>智力的性質和認知的原理</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人的能力</a:t>
            </a:r>
            <a:r>
              <a:rPr lang="en-US" altLang="zh-CN" dirty="0">
                <a:latin typeface="Arial" charset="0"/>
              </a:rPr>
              <a:t>》</a:t>
            </a:r>
            <a:r>
              <a:rPr lang="zh-CN" altLang="en-US" dirty="0">
                <a:latin typeface="Arial" charset="0"/>
              </a:rPr>
              <a:t>、</a:t>
            </a:r>
            <a:r>
              <a:rPr lang="en-US" altLang="zh-CN" dirty="0">
                <a:latin typeface="Arial" charset="0"/>
              </a:rPr>
              <a:t>《</a:t>
            </a:r>
            <a:r>
              <a:rPr lang="zh-CN" altLang="en-US" dirty="0">
                <a:latin typeface="Arial" charset="0"/>
              </a:rPr>
              <a:t>創造的心</a:t>
            </a:r>
            <a:r>
              <a:rPr lang="en-US" altLang="zh-CN" dirty="0">
                <a:latin typeface="Arial" charset="0"/>
              </a:rPr>
              <a:t>》</a:t>
            </a:r>
            <a:r>
              <a:rPr lang="zh-CN" altLang="en-US" dirty="0">
                <a:latin typeface="Arial" charset="0"/>
              </a:rPr>
              <a:t>等。</a:t>
            </a:r>
            <a:endParaRPr lang="en-US" altLang="zh-CN" dirty="0">
              <a:latin typeface="Arial" charset="0"/>
            </a:endParaRPr>
          </a:p>
        </p:txBody>
      </p:sp>
      <p:sp>
        <p:nvSpPr>
          <p:cNvPr id="4" name="灯片编号占位符 3"/>
          <p:cNvSpPr>
            <a:spLocks noGrp="1"/>
          </p:cNvSpPr>
          <p:nvPr>
            <p:ph type="sldNum" sz="quarter" idx="5"/>
          </p:nvPr>
        </p:nvSpPr>
        <p:spPr/>
        <p:txBody>
          <a:bodyPr/>
          <a:lstStyle/>
          <a:p>
            <a:pPr>
              <a:defRPr/>
            </a:pPr>
            <a:fld id="{A9A227CD-77FF-4221-A66D-8D2F247632CA}" type="slidenum">
              <a:rPr lang="en-US" smtClean="0"/>
              <a:pPr>
                <a:defRPr/>
              </a:pPr>
              <a:t>1</a:t>
            </a:fld>
            <a:endParaRPr lang="en-US"/>
          </a:p>
        </p:txBody>
      </p:sp>
    </p:spTree>
    <p:extLst>
      <p:ext uri="{BB962C8B-B14F-4D97-AF65-F5344CB8AC3E}">
        <p14:creationId xmlns:p14="http://schemas.microsoft.com/office/powerpoint/2010/main" val="30694637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323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D13EC766-26AB-4F40-B1F5-1782C36127B3}" type="slidenum">
              <a:rPr lang="en-US" altLang="zh-CN">
                <a:solidFill>
                  <a:schemeClr val="tx1"/>
                </a:solidFill>
              </a:rPr>
              <a:pPr algn="r" eaLnBrk="1" hangingPunct="1"/>
              <a:t>14</a:t>
            </a:fld>
            <a:endParaRPr lang="en-US" altLang="zh-CN">
              <a:solidFill>
                <a:schemeClr val="tx1"/>
              </a:solidFill>
            </a:endParaRPr>
          </a:p>
        </p:txBody>
      </p:sp>
      <p:sp>
        <p:nvSpPr>
          <p:cNvPr id="223235" name="Rectangle 2"/>
          <p:cNvSpPr>
            <a:spLocks noGrp="1" noRot="1" noChangeAspect="1" noChangeArrowheads="1" noTextEdit="1"/>
          </p:cNvSpPr>
          <p:nvPr>
            <p:ph type="sldImg"/>
          </p:nvPr>
        </p:nvSpPr>
        <p:spPr/>
      </p:sp>
      <p:sp>
        <p:nvSpPr>
          <p:cNvPr id="2232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上圖為不同實驗次數</a:t>
            </a:r>
            <a:r>
              <a:rPr lang="en-US" altLang="zh-CN" dirty="0">
                <a:latin typeface="Arial" charset="0"/>
              </a:rPr>
              <a:t>n </a:t>
            </a:r>
            <a:r>
              <a:rPr lang="zh-CN" altLang="en-US" dirty="0">
                <a:latin typeface="Arial" charset="0"/>
              </a:rPr>
              <a:t>與 不同樣本率</a:t>
            </a:r>
            <a:r>
              <a:rPr lang="en-US" altLang="zh-CN" dirty="0">
                <a:latin typeface="Arial" charset="0"/>
              </a:rPr>
              <a:t>p </a:t>
            </a:r>
            <a:r>
              <a:rPr lang="zh-CN" altLang="en-US" dirty="0">
                <a:latin typeface="Arial" charset="0"/>
              </a:rPr>
              <a:t>的二項分布曲線與正態分布曲線的對比圖示。</a:t>
            </a:r>
          </a:p>
          <a:p>
            <a:pPr eaLnBrk="1" hangingPunct="1"/>
            <a:endParaRPr lang="zh-CN" altLang="en-US" dirty="0">
              <a:latin typeface="Arial" charset="0"/>
            </a:endParaRPr>
          </a:p>
          <a:p>
            <a:pPr eaLnBrk="1" hangingPunct="1"/>
            <a:r>
              <a:rPr lang="zh-CN" altLang="en-US" dirty="0">
                <a:latin typeface="Arial" charset="0"/>
              </a:rPr>
              <a:t>可見 當樣本率</a:t>
            </a:r>
            <a:r>
              <a:rPr lang="en-US" altLang="zh-CN" dirty="0">
                <a:latin typeface="Arial" charset="0"/>
              </a:rPr>
              <a:t>p=50%</a:t>
            </a:r>
            <a:r>
              <a:rPr lang="zh-CN" altLang="en-US" dirty="0">
                <a:latin typeface="Arial" charset="0"/>
              </a:rPr>
              <a:t>時二項分布與正態分布的軌跡最接近，實驗次數越大二項分布軌跡越平滑，且與正態分布軌跡越接近。</a:t>
            </a:r>
            <a:endParaRPr lang="en-US" dirty="0">
              <a:latin typeface="Arial" charset="0"/>
            </a:endParaRPr>
          </a:p>
          <a:p>
            <a:pPr eaLnBrk="1" hangingPunct="1"/>
            <a:endParaRPr lang="zh-CN" altLang="en-US" dirty="0">
              <a:latin typeface="Arial" charset="0"/>
            </a:endParaRPr>
          </a:p>
          <a:p>
            <a:pPr eaLnBrk="1" hangingPunct="1"/>
            <a:endParaRPr lang="zh-CN" altLang="en-US" dirty="0">
              <a:latin typeface="Arial" charset="0"/>
            </a:endParaRPr>
          </a:p>
        </p:txBody>
      </p:sp>
    </p:spTree>
    <p:extLst>
      <p:ext uri="{BB962C8B-B14F-4D97-AF65-F5344CB8AC3E}">
        <p14:creationId xmlns:p14="http://schemas.microsoft.com/office/powerpoint/2010/main" val="4090673919"/>
      </p:ext>
    </p:extLst>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3DA72B9F-DE45-485B-AE1B-24F25811E7E1}" type="slidenum">
              <a:rPr lang="en-US" altLang="zh-CN">
                <a:solidFill>
                  <a:schemeClr val="tx1"/>
                </a:solidFill>
              </a:rPr>
              <a:pPr algn="r" eaLnBrk="1" hangingPunct="1"/>
              <a:t>15</a:t>
            </a:fld>
            <a:endParaRPr lang="en-US" altLang="zh-CN">
              <a:solidFill>
                <a:schemeClr val="tx1"/>
              </a:solidFill>
            </a:endParaRPr>
          </a:p>
        </p:txBody>
      </p:sp>
      <p:sp>
        <p:nvSpPr>
          <p:cNvPr id="224259" name="Rectangle 2"/>
          <p:cNvSpPr>
            <a:spLocks noGrp="1" noRot="1" noChangeAspect="1" noChangeArrowheads="1" noTextEdit="1"/>
          </p:cNvSpPr>
          <p:nvPr>
            <p:ph type="sldImg"/>
          </p:nvPr>
        </p:nvSpPr>
        <p:spPr/>
      </p:sp>
      <p:sp>
        <p:nvSpPr>
          <p:cNvPr id="2242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如果</a:t>
            </a:r>
            <a:r>
              <a:rPr lang="en-US" altLang="zh-CN" i="1" dirty="0">
                <a:latin typeface="Arial" charset="0"/>
              </a:rPr>
              <a:t>n</a:t>
            </a:r>
            <a:r>
              <a:rPr lang="zh-CN" altLang="en-US" dirty="0">
                <a:latin typeface="Arial" charset="0"/>
              </a:rPr>
              <a:t>足夠大，那麼分布的偏度就比較小。在這種情況下，如果使用適當的</a:t>
            </a:r>
            <a:r>
              <a:rPr lang="zh-CN" altLang="en-US" dirty="0">
                <a:latin typeface="Arial" charset="0"/>
                <a:hlinkClick r:id="rId4" tooltip="连续性校正（页面不存在）"/>
              </a:rPr>
              <a:t>連續性校正</a:t>
            </a:r>
            <a:r>
              <a:rPr lang="zh-CN" altLang="en-US" dirty="0">
                <a:latin typeface="Arial" charset="0"/>
              </a:rPr>
              <a:t>，那麼</a:t>
            </a:r>
            <a:r>
              <a:rPr lang="en-US" altLang="zh-CN" dirty="0">
                <a:latin typeface="Arial" charset="0"/>
              </a:rPr>
              <a:t>B(</a:t>
            </a:r>
            <a:r>
              <a:rPr lang="en-US" altLang="zh-CN" i="1" dirty="0">
                <a:latin typeface="Arial" charset="0"/>
              </a:rPr>
              <a:t>n</a:t>
            </a:r>
            <a:r>
              <a:rPr lang="en-US" altLang="zh-CN" dirty="0">
                <a:latin typeface="Arial" charset="0"/>
              </a:rPr>
              <a:t>, </a:t>
            </a:r>
            <a:r>
              <a:rPr lang="en-US" altLang="zh-CN" i="1" dirty="0">
                <a:latin typeface="Arial" charset="0"/>
              </a:rPr>
              <a:t>p</a:t>
            </a:r>
            <a:r>
              <a:rPr lang="en-US" altLang="zh-CN" dirty="0">
                <a:latin typeface="Arial" charset="0"/>
              </a:rPr>
              <a:t>)</a:t>
            </a:r>
            <a:r>
              <a:rPr lang="zh-CN" altLang="en-US" dirty="0">
                <a:latin typeface="Arial" charset="0"/>
              </a:rPr>
              <a:t>的一個很好的近似是</a:t>
            </a:r>
            <a:r>
              <a:rPr lang="zh-CN" altLang="en-US" dirty="0">
                <a:latin typeface="Arial" charset="0"/>
                <a:hlinkClick r:id="rId5" tooltip="正态分布"/>
              </a:rPr>
              <a:t>正態分布</a:t>
            </a:r>
            <a:endParaRPr lang="zh-CN" altLang="en-US" i="1" dirty="0">
              <a:latin typeface="Arial" charset="0"/>
            </a:endParaRPr>
          </a:p>
          <a:p>
            <a:pPr eaLnBrk="1" hangingPunct="1"/>
            <a:r>
              <a:rPr lang="en-US" altLang="zh-CN" i="1" dirty="0">
                <a:latin typeface="Arial" charset="0"/>
              </a:rPr>
              <a:t>n</a:t>
            </a:r>
            <a:r>
              <a:rPr lang="zh-CN" altLang="en-US" dirty="0">
                <a:latin typeface="Arial" charset="0"/>
              </a:rPr>
              <a:t>越大（至少</a:t>
            </a:r>
            <a:r>
              <a:rPr lang="en-US" altLang="zh-CN" dirty="0">
                <a:latin typeface="Arial" charset="0"/>
              </a:rPr>
              <a:t>20</a:t>
            </a:r>
            <a:r>
              <a:rPr lang="zh-CN" altLang="en-US" dirty="0">
                <a:latin typeface="Arial" charset="0"/>
              </a:rPr>
              <a:t>），近似越好，當</a:t>
            </a:r>
            <a:r>
              <a:rPr lang="en-US" altLang="zh-CN" i="1" dirty="0">
                <a:latin typeface="Arial" charset="0"/>
              </a:rPr>
              <a:t>p</a:t>
            </a:r>
            <a:r>
              <a:rPr lang="zh-CN" altLang="en-US" dirty="0">
                <a:latin typeface="Arial" charset="0"/>
              </a:rPr>
              <a:t>不接近</a:t>
            </a:r>
            <a:r>
              <a:rPr lang="en-US" altLang="zh-CN" dirty="0">
                <a:latin typeface="Arial" charset="0"/>
              </a:rPr>
              <a:t>0</a:t>
            </a:r>
            <a:r>
              <a:rPr lang="zh-CN" altLang="en-US" dirty="0">
                <a:latin typeface="Arial" charset="0"/>
              </a:rPr>
              <a:t>或</a:t>
            </a:r>
            <a:r>
              <a:rPr lang="en-US" altLang="zh-CN" dirty="0">
                <a:latin typeface="Arial" charset="0"/>
              </a:rPr>
              <a:t>1</a:t>
            </a:r>
            <a:r>
              <a:rPr lang="zh-CN" altLang="en-US" dirty="0">
                <a:latin typeface="Arial" charset="0"/>
              </a:rPr>
              <a:t>時更好。不同的</a:t>
            </a:r>
            <a:r>
              <a:rPr lang="zh-CN" altLang="en-US" dirty="0">
                <a:latin typeface="Arial" charset="0"/>
                <a:hlinkClick r:id="rId6" tooltip="经验法则（页面不存在）"/>
              </a:rPr>
              <a:t>經驗法則</a:t>
            </a:r>
            <a:r>
              <a:rPr lang="zh-CN" altLang="en-US" dirty="0">
                <a:latin typeface="Arial" charset="0"/>
              </a:rPr>
              <a:t>可以用來決定</a:t>
            </a:r>
            <a:r>
              <a:rPr lang="en-US" altLang="zh-CN" i="1" dirty="0">
                <a:latin typeface="Arial" charset="0"/>
              </a:rPr>
              <a:t>n</a:t>
            </a:r>
            <a:r>
              <a:rPr lang="zh-CN" altLang="en-US" dirty="0">
                <a:latin typeface="Arial" charset="0"/>
              </a:rPr>
              <a:t>是否足夠大，以及</a:t>
            </a:r>
            <a:r>
              <a:rPr lang="en-US" altLang="zh-CN" i="1" dirty="0">
                <a:latin typeface="Arial" charset="0"/>
              </a:rPr>
              <a:t>p</a:t>
            </a:r>
            <a:r>
              <a:rPr lang="zh-CN" altLang="en-US" dirty="0">
                <a:latin typeface="Arial" charset="0"/>
              </a:rPr>
              <a:t>是否距離</a:t>
            </a:r>
            <a:r>
              <a:rPr lang="en-US" altLang="zh-CN" dirty="0">
                <a:latin typeface="Arial" charset="0"/>
              </a:rPr>
              <a:t>0</a:t>
            </a:r>
            <a:r>
              <a:rPr lang="zh-CN" altLang="en-US" dirty="0">
                <a:latin typeface="Arial" charset="0"/>
              </a:rPr>
              <a:t>或</a:t>
            </a:r>
            <a:r>
              <a:rPr lang="en-US" altLang="zh-CN" dirty="0">
                <a:latin typeface="Arial" charset="0"/>
              </a:rPr>
              <a:t>1</a:t>
            </a:r>
            <a:r>
              <a:rPr lang="zh-CN" altLang="en-US" dirty="0">
                <a:latin typeface="Arial" charset="0"/>
              </a:rPr>
              <a:t>足夠遠：</a:t>
            </a:r>
          </a:p>
          <a:p>
            <a:pPr eaLnBrk="1" hangingPunct="1"/>
            <a:r>
              <a:rPr lang="zh-CN" altLang="en-US" dirty="0">
                <a:latin typeface="Arial" charset="0"/>
              </a:rPr>
              <a:t>一個規則是</a:t>
            </a:r>
            <a:r>
              <a:rPr lang="en-US" altLang="zh-CN" i="1" dirty="0">
                <a:latin typeface="Arial" charset="0"/>
              </a:rPr>
              <a:t>x=np</a:t>
            </a:r>
            <a:r>
              <a:rPr lang="zh-CN" altLang="en-US" dirty="0">
                <a:latin typeface="Arial" charset="0"/>
              </a:rPr>
              <a:t>和</a:t>
            </a:r>
            <a:r>
              <a:rPr lang="en-US" altLang="zh-CN" i="1" dirty="0">
                <a:latin typeface="Arial" charset="0"/>
              </a:rPr>
              <a:t>n</a:t>
            </a:r>
            <a:r>
              <a:rPr lang="en-US" altLang="zh-CN" dirty="0">
                <a:latin typeface="Arial" charset="0"/>
              </a:rPr>
              <a:t>(1 − </a:t>
            </a:r>
            <a:r>
              <a:rPr lang="en-US" altLang="zh-CN" i="1" dirty="0">
                <a:latin typeface="Arial" charset="0"/>
              </a:rPr>
              <a:t>p</a:t>
            </a:r>
            <a:r>
              <a:rPr lang="en-US" altLang="zh-CN" dirty="0">
                <a:latin typeface="Arial" charset="0"/>
              </a:rPr>
              <a:t>)</a:t>
            </a:r>
            <a:r>
              <a:rPr lang="zh-CN" altLang="en-US" dirty="0">
                <a:latin typeface="Arial" charset="0"/>
              </a:rPr>
              <a:t>都必須大於 </a:t>
            </a:r>
            <a:r>
              <a:rPr lang="en-US" altLang="zh-CN" dirty="0">
                <a:latin typeface="Arial" charset="0"/>
              </a:rPr>
              <a:t>5</a:t>
            </a:r>
            <a:r>
              <a:rPr lang="zh-CN" altLang="en-US" dirty="0">
                <a:latin typeface="Arial" charset="0"/>
              </a:rPr>
              <a:t>。 </a:t>
            </a:r>
          </a:p>
        </p:txBody>
      </p:sp>
    </p:spTree>
    <p:extLst>
      <p:ext uri="{BB962C8B-B14F-4D97-AF65-F5344CB8AC3E}">
        <p14:creationId xmlns:p14="http://schemas.microsoft.com/office/powerpoint/2010/main" val="603309982"/>
      </p:ext>
    </p:extLst>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A4C084DD-AE58-421E-8A37-0B19D7396564}" type="slidenum">
              <a:rPr lang="en-US" altLang="zh-CN">
                <a:solidFill>
                  <a:schemeClr val="tx1"/>
                </a:solidFill>
              </a:rPr>
              <a:pPr algn="r" eaLnBrk="1" hangingPunct="1"/>
              <a:t>16</a:t>
            </a:fld>
            <a:endParaRPr lang="en-US" altLang="zh-CN">
              <a:solidFill>
                <a:schemeClr val="tx1"/>
              </a:solidFill>
            </a:endParaRPr>
          </a:p>
        </p:txBody>
      </p:sp>
      <p:sp>
        <p:nvSpPr>
          <p:cNvPr id="225283" name="Rectangle 2"/>
          <p:cNvSpPr>
            <a:spLocks noGrp="1" noRot="1" noChangeAspect="1" noChangeArrowheads="1" noTextEdit="1"/>
          </p:cNvSpPr>
          <p:nvPr>
            <p:ph type="sldImg"/>
          </p:nvPr>
        </p:nvSpPr>
        <p:spPr/>
      </p:sp>
      <p:sp>
        <p:nvSpPr>
          <p:cNvPr id="22528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當試驗次數 n=</a:t>
            </a:r>
            <a:r>
              <a:rPr lang="en-US" altLang="zh-CN" dirty="0">
                <a:latin typeface="Arial" charset="0"/>
              </a:rPr>
              <a:t>100</a:t>
            </a:r>
            <a:r>
              <a:rPr lang="zh-CN" altLang="en-US" dirty="0">
                <a:latin typeface="Arial" charset="0"/>
              </a:rPr>
              <a:t>，樣本率 </a:t>
            </a:r>
            <a:r>
              <a:rPr lang="en-US" altLang="zh-CN" dirty="0">
                <a:latin typeface="Arial" charset="0"/>
              </a:rPr>
              <a:t>p=50% </a:t>
            </a:r>
            <a:r>
              <a:rPr lang="zh-CN" altLang="en-US" dirty="0">
                <a:latin typeface="Arial" charset="0"/>
              </a:rPr>
              <a:t>時，二項分布各點概率與用正態分布函數計算的各點概率的偏差走勢圖。</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上圖橫坐標是有可能出現的個資料點；縱坐標是各資料點 用二項分布函數計算出的概率 與 用正態分布函數計算出的概率 的差值（原始差值而非絕對值）。</a:t>
            </a:r>
          </a:p>
          <a:p>
            <a:pPr eaLnBrk="1" hangingPunct="1"/>
            <a:endParaRPr lang="zh-CN" altLang="en-US" dirty="0">
              <a:latin typeface="Arial" charset="0"/>
            </a:endParaRPr>
          </a:p>
          <a:p>
            <a:pPr eaLnBrk="1" hangingPunct="1"/>
            <a:r>
              <a:rPr lang="zh-CN" altLang="en-US" dirty="0">
                <a:latin typeface="Arial" charset="0"/>
              </a:rPr>
              <a:t>可以看出二項分布曲線多次穿透正態分布曲線，據此可初步推測兩條曲線的細微形態差異和各關鍵節點。</a:t>
            </a:r>
          </a:p>
        </p:txBody>
      </p:sp>
    </p:spTree>
    <p:extLst>
      <p:ext uri="{BB962C8B-B14F-4D97-AF65-F5344CB8AC3E}">
        <p14:creationId xmlns:p14="http://schemas.microsoft.com/office/powerpoint/2010/main" val="3762393721"/>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EA76AAC-97BC-4138-9F36-85B07E524F60}" type="slidenum">
              <a:rPr lang="en-US" altLang="zh-CN">
                <a:solidFill>
                  <a:schemeClr val="tx1"/>
                </a:solidFill>
              </a:rPr>
              <a:pPr algn="r" eaLnBrk="1" hangingPunct="1"/>
              <a:t>17</a:t>
            </a:fld>
            <a:endParaRPr lang="en-US" altLang="zh-CN">
              <a:solidFill>
                <a:schemeClr val="tx1"/>
              </a:solidFill>
            </a:endParaRPr>
          </a:p>
        </p:txBody>
      </p:sp>
      <p:sp>
        <p:nvSpPr>
          <p:cNvPr id="226307" name="Rectangle 2"/>
          <p:cNvSpPr>
            <a:spLocks noGrp="1" noRot="1" noChangeAspect="1" noChangeArrowheads="1" noTextEdit="1"/>
          </p:cNvSpPr>
          <p:nvPr>
            <p:ph type="sldImg"/>
          </p:nvPr>
        </p:nvSpPr>
        <p:spPr/>
      </p:sp>
      <p:sp>
        <p:nvSpPr>
          <p:cNvPr id="22630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當試驗次數 n 固定，樣本率 </a:t>
            </a:r>
            <a:r>
              <a:rPr lang="en-US" altLang="zh-CN" dirty="0">
                <a:latin typeface="Arial" charset="0"/>
              </a:rPr>
              <a:t>p </a:t>
            </a:r>
            <a:r>
              <a:rPr lang="zh-CN" altLang="en-US" dirty="0">
                <a:latin typeface="Arial" charset="0"/>
              </a:rPr>
              <a:t>為不同值時的二項分布用正態分布公式近似計算時的偏差趨勢。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左圖橫坐標是樣本率 p 的不同取值；縱坐標是當實驗次數</a:t>
            </a:r>
            <a:r>
              <a:rPr lang="en-US" altLang="zh-CN" dirty="0">
                <a:latin typeface="Arial" charset="0"/>
              </a:rPr>
              <a:t>n=100</a:t>
            </a:r>
            <a:r>
              <a:rPr lang="zh-CN" altLang="en-US" dirty="0">
                <a:latin typeface="Arial" charset="0"/>
              </a:rPr>
              <a:t>時  二項分布各點的概率減去用正態分布公式計算的各點概率的差的絕對值的均值。可見偏差在 樣本率</a:t>
            </a:r>
            <a:r>
              <a:rPr lang="en-US" altLang="zh-CN" dirty="0">
                <a:latin typeface="Arial" charset="0"/>
              </a:rPr>
              <a:t>P=0.5</a:t>
            </a:r>
            <a:r>
              <a:rPr lang="zh-CN" altLang="en-US" dirty="0">
                <a:latin typeface="Arial" charset="0"/>
              </a:rPr>
              <a:t>時最小，然後逐漸往兩邊呈升高趨勢。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右圖橫坐標是樣本率 p 的不同取值；縱坐標是當實驗次數</a:t>
            </a:r>
            <a:r>
              <a:rPr lang="en-US" altLang="zh-CN" dirty="0">
                <a:latin typeface="Arial" charset="0"/>
              </a:rPr>
              <a:t>n=100</a:t>
            </a:r>
            <a:r>
              <a:rPr lang="zh-CN" altLang="en-US" dirty="0">
                <a:latin typeface="Arial" charset="0"/>
              </a:rPr>
              <a:t>時  二項分布截至各點的累積概率減去用正態分布公式計算截至各點的累積概率的差的絕對值的均值。</a:t>
            </a:r>
          </a:p>
          <a:p>
            <a:pPr eaLnBrk="1" hangingPunct="1"/>
            <a:endParaRPr lang="zh-CN" altLang="en-US" dirty="0">
              <a:latin typeface="Arial" charset="0"/>
            </a:endParaRPr>
          </a:p>
        </p:txBody>
      </p:sp>
    </p:spTree>
    <p:extLst>
      <p:ext uri="{BB962C8B-B14F-4D97-AF65-F5344CB8AC3E}">
        <p14:creationId xmlns:p14="http://schemas.microsoft.com/office/powerpoint/2010/main" val="3500964582"/>
      </p:ext>
    </p:extLst>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733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ABC37BF-2755-45CC-8428-C8F0E098E679}" type="slidenum">
              <a:rPr lang="en-US" altLang="zh-CN">
                <a:solidFill>
                  <a:schemeClr val="tx1"/>
                </a:solidFill>
              </a:rPr>
              <a:pPr algn="r" eaLnBrk="1" hangingPunct="1"/>
              <a:t>18</a:t>
            </a:fld>
            <a:endParaRPr lang="en-US" altLang="zh-CN">
              <a:solidFill>
                <a:schemeClr val="tx1"/>
              </a:solidFill>
            </a:endParaRPr>
          </a:p>
        </p:txBody>
      </p:sp>
      <p:sp>
        <p:nvSpPr>
          <p:cNvPr id="227331" name="Rectangle 2"/>
          <p:cNvSpPr>
            <a:spLocks noGrp="1" noRot="1" noChangeAspect="1" noChangeArrowheads="1" noTextEdit="1"/>
          </p:cNvSpPr>
          <p:nvPr>
            <p:ph type="sldImg"/>
          </p:nvPr>
        </p:nvSpPr>
        <p:spPr/>
      </p:sp>
      <p:sp>
        <p:nvSpPr>
          <p:cNvPr id="2273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當樣本率</a:t>
            </a:r>
            <a:r>
              <a:rPr lang="en-US" dirty="0">
                <a:latin typeface="Arial" charset="0"/>
              </a:rPr>
              <a:t> </a:t>
            </a:r>
            <a:r>
              <a:rPr lang="en-US" altLang="zh-CN" dirty="0">
                <a:latin typeface="Arial" charset="0"/>
              </a:rPr>
              <a:t>P </a:t>
            </a:r>
            <a:r>
              <a:rPr lang="zh-CN" altLang="en-US" dirty="0">
                <a:latin typeface="Arial" charset="0"/>
              </a:rPr>
              <a:t>固定，實驗次數</a:t>
            </a:r>
            <a:r>
              <a:rPr lang="en-US" dirty="0">
                <a:latin typeface="Arial" charset="0"/>
              </a:rPr>
              <a:t> </a:t>
            </a:r>
            <a:r>
              <a:rPr lang="en-US" altLang="zh-CN" dirty="0">
                <a:latin typeface="Arial" charset="0"/>
              </a:rPr>
              <a:t>n </a:t>
            </a:r>
            <a:r>
              <a:rPr lang="zh-CN" altLang="en-US" dirty="0">
                <a:latin typeface="Arial" charset="0"/>
              </a:rPr>
              <a:t>為不同時的二項分布用正態分布公式近似計算時的偏差趨勢。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左圖橫坐標是實驗次數</a:t>
            </a:r>
            <a:r>
              <a:rPr lang="en-US" dirty="0">
                <a:latin typeface="Arial" charset="0"/>
              </a:rPr>
              <a:t> </a:t>
            </a:r>
            <a:r>
              <a:rPr lang="en-US" altLang="zh-CN" dirty="0">
                <a:latin typeface="Arial" charset="0"/>
              </a:rPr>
              <a:t>n </a:t>
            </a:r>
            <a:r>
              <a:rPr lang="zh-CN" altLang="en-US" dirty="0">
                <a:latin typeface="Arial" charset="0"/>
              </a:rPr>
              <a:t>的不同取值；縱坐標是當實驗次數</a:t>
            </a:r>
            <a:r>
              <a:rPr lang="en-US" altLang="zh-CN" dirty="0">
                <a:latin typeface="Arial" charset="0"/>
              </a:rPr>
              <a:t>P=0.5</a:t>
            </a:r>
            <a:r>
              <a:rPr lang="zh-CN" altLang="en-US" dirty="0">
                <a:latin typeface="Arial" charset="0"/>
              </a:rPr>
              <a:t>時  二項分布各點的概率減去用正態分布公式近似計算的各點概率的差的絕對值的均值。可見隨著實驗次數 </a:t>
            </a:r>
            <a:r>
              <a:rPr lang="en-US" altLang="zh-CN" dirty="0">
                <a:latin typeface="Arial" charset="0"/>
              </a:rPr>
              <a:t>n </a:t>
            </a:r>
            <a:r>
              <a:rPr lang="zh-CN" altLang="en-US" dirty="0">
                <a:latin typeface="Arial" charset="0"/>
              </a:rPr>
              <a:t>值越大二者的偏差呈現減小的趨勢。</a:t>
            </a:r>
            <a:endParaRPr lang="en-US" dirty="0">
              <a:latin typeface="Arial" charset="0"/>
            </a:endParaRPr>
          </a:p>
          <a:p>
            <a:pPr eaLnBrk="1" hangingPunct="1"/>
            <a:endParaRPr lang="zh-CN" altLang="en-US" dirty="0">
              <a:latin typeface="Arial" charset="0"/>
            </a:endParaRPr>
          </a:p>
          <a:p>
            <a:pPr eaLnBrk="1" hangingPunct="1"/>
            <a:r>
              <a:rPr lang="zh-CN" altLang="en-US" dirty="0">
                <a:latin typeface="Arial" charset="0"/>
              </a:rPr>
              <a:t>右圖橫坐標是實驗次數</a:t>
            </a:r>
            <a:r>
              <a:rPr lang="en-US" dirty="0">
                <a:latin typeface="Arial" charset="0"/>
              </a:rPr>
              <a:t> </a:t>
            </a:r>
            <a:r>
              <a:rPr lang="en-US" altLang="zh-CN" dirty="0">
                <a:latin typeface="Arial" charset="0"/>
              </a:rPr>
              <a:t>n </a:t>
            </a:r>
            <a:r>
              <a:rPr lang="zh-CN" altLang="en-US" dirty="0">
                <a:latin typeface="Arial" charset="0"/>
              </a:rPr>
              <a:t>的不同取值；縱坐標是當實驗次數</a:t>
            </a:r>
            <a:r>
              <a:rPr lang="en-US" altLang="zh-CN" dirty="0">
                <a:latin typeface="Arial" charset="0"/>
              </a:rPr>
              <a:t>P=0.5</a:t>
            </a:r>
            <a:r>
              <a:rPr lang="zh-CN" altLang="en-US" dirty="0">
                <a:latin typeface="Arial" charset="0"/>
              </a:rPr>
              <a:t>時左圖橫坐標是實驗次數</a:t>
            </a:r>
            <a:r>
              <a:rPr lang="en-US" dirty="0">
                <a:latin typeface="Arial" charset="0"/>
              </a:rPr>
              <a:t> </a:t>
            </a:r>
            <a:r>
              <a:rPr lang="en-US" altLang="zh-CN" dirty="0">
                <a:latin typeface="Arial" charset="0"/>
              </a:rPr>
              <a:t>n </a:t>
            </a:r>
            <a:r>
              <a:rPr lang="zh-CN" altLang="en-US" dirty="0">
                <a:latin typeface="Arial" charset="0"/>
              </a:rPr>
              <a:t>的不同取值；二項分布截至各點的累積概率減去用正態分布公式近似計算截至各點的累積概率的差的絕對值的均值。</a:t>
            </a:r>
          </a:p>
          <a:p>
            <a:pPr eaLnBrk="1" hangingPunct="1"/>
            <a:endParaRPr lang="zh-CN" altLang="en-US" dirty="0">
              <a:latin typeface="Arial" charset="0"/>
            </a:endParaRPr>
          </a:p>
          <a:p>
            <a:pPr eaLnBrk="1" hangingPunct="1"/>
            <a:endParaRPr lang="zh-CN" altLang="en-US" dirty="0">
              <a:latin typeface="Arial" charset="0"/>
            </a:endParaRPr>
          </a:p>
        </p:txBody>
      </p:sp>
    </p:spTree>
    <p:extLst>
      <p:ext uri="{BB962C8B-B14F-4D97-AF65-F5344CB8AC3E}">
        <p14:creationId xmlns:p14="http://schemas.microsoft.com/office/powerpoint/2010/main" val="425802617"/>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CF256EDC-AF75-4282-81B1-313C7D49CE53}" type="slidenum">
              <a:rPr lang="en-US" altLang="zh-CN">
                <a:solidFill>
                  <a:schemeClr val="tx1"/>
                </a:solidFill>
              </a:rPr>
              <a:pPr algn="r" eaLnBrk="1" hangingPunct="1"/>
              <a:t>20</a:t>
            </a:fld>
            <a:endParaRPr lang="en-US" altLang="zh-CN">
              <a:solidFill>
                <a:schemeClr val="tx1"/>
              </a:solidFill>
            </a:endParaRPr>
          </a:p>
        </p:txBody>
      </p:sp>
      <p:sp>
        <p:nvSpPr>
          <p:cNvPr id="228355" name="Rectangle 2"/>
          <p:cNvSpPr>
            <a:spLocks noGrp="1" noRot="1" noChangeAspect="1" noChangeArrowheads="1" noTextEdit="1"/>
          </p:cNvSpPr>
          <p:nvPr>
            <p:ph type="sldImg"/>
          </p:nvPr>
        </p:nvSpPr>
        <p:spPr/>
      </p:sp>
      <p:sp>
        <p:nvSpPr>
          <p:cNvPr id="2283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二項式的致信區間計算比較複雜，前人已經制定出了「百分率致信區間表」以供檢索；（與 </a:t>
            </a:r>
            <a:r>
              <a:rPr lang="en-US" altLang="zh-CN" dirty="0">
                <a:latin typeface="Arial" charset="0"/>
              </a:rPr>
              <a:t>t </a:t>
            </a:r>
            <a:r>
              <a:rPr lang="zh-CN" altLang="en-US" dirty="0">
                <a:latin typeface="Arial" charset="0"/>
              </a:rPr>
              <a:t>檢驗分布表應用類似）</a:t>
            </a:r>
          </a:p>
          <a:p>
            <a:pPr eaLnBrk="1" hangingPunct="1"/>
            <a:r>
              <a:rPr lang="zh-CN" altLang="en-US" dirty="0">
                <a:latin typeface="Arial" charset="0"/>
              </a:rPr>
              <a:t>當實驗次數「</a:t>
            </a:r>
            <a:r>
              <a:rPr lang="en-US" altLang="zh-CN" dirty="0">
                <a:latin typeface="Arial" charset="0"/>
              </a:rPr>
              <a:t>n</a:t>
            </a:r>
            <a:r>
              <a:rPr lang="zh-CN" altLang="en-US" dirty="0">
                <a:latin typeface="Arial" charset="0"/>
              </a:rPr>
              <a:t>」比較小時可以「百分率致信區間表」獲得致信區間的範圍。</a:t>
            </a:r>
          </a:p>
          <a:p>
            <a:pPr eaLnBrk="1" hangingPunct="1"/>
            <a:r>
              <a:rPr lang="zh-CN" altLang="en-US" dirty="0">
                <a:latin typeface="Arial" charset="0"/>
              </a:rPr>
              <a:t>當實驗次數「</a:t>
            </a:r>
            <a:r>
              <a:rPr lang="en-US" altLang="zh-CN" dirty="0">
                <a:latin typeface="Arial" charset="0"/>
              </a:rPr>
              <a:t>n</a:t>
            </a:r>
            <a:r>
              <a:rPr lang="zh-CN" altLang="en-US" dirty="0">
                <a:latin typeface="Arial" charset="0"/>
              </a:rPr>
              <a:t>」很大，且概率「</a:t>
            </a:r>
            <a:r>
              <a:rPr lang="en-US" altLang="zh-CN" dirty="0">
                <a:latin typeface="宋体" panose="02010600030101010101" pitchFamily="2" charset="-122"/>
                <a:ea typeface="宋体" panose="02010600030101010101" pitchFamily="2" charset="-122"/>
                <a:cs typeface="Times New Roman" panose="02020603050405020304" pitchFamily="18" charset="0"/>
              </a:rPr>
              <a:t>π</a:t>
            </a:r>
            <a:r>
              <a:rPr lang="zh-CN" altLang="en-US" dirty="0">
                <a:latin typeface="Arial" charset="0"/>
              </a:rPr>
              <a:t>」遠離 </a:t>
            </a:r>
            <a:r>
              <a:rPr lang="en-US" altLang="zh-CN" dirty="0">
                <a:latin typeface="Arial" charset="0"/>
              </a:rPr>
              <a:t>0</a:t>
            </a:r>
            <a:r>
              <a:rPr lang="zh-CN" altLang="en-US" dirty="0">
                <a:latin typeface="Arial" charset="0"/>
              </a:rPr>
              <a:t>或</a:t>
            </a:r>
            <a:r>
              <a:rPr lang="en-US" altLang="zh-CN" dirty="0">
                <a:latin typeface="Arial" charset="0"/>
              </a:rPr>
              <a:t>1 </a:t>
            </a:r>
            <a:r>
              <a:rPr lang="zh-CN" altLang="en-US" dirty="0">
                <a:latin typeface="Arial" charset="0"/>
              </a:rPr>
              <a:t>時，可將其近似為正態分布計算致信區間。</a:t>
            </a:r>
          </a:p>
        </p:txBody>
      </p:sp>
    </p:spTree>
    <p:extLst>
      <p:ext uri="{BB962C8B-B14F-4D97-AF65-F5344CB8AC3E}">
        <p14:creationId xmlns:p14="http://schemas.microsoft.com/office/powerpoint/2010/main" val="3124441947"/>
      </p:ext>
    </p:extLst>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9FDEEDC4-F801-4249-8769-D8FF9FCE5F2B}" type="slidenum">
              <a:rPr lang="en-US" altLang="zh-CN">
                <a:solidFill>
                  <a:schemeClr val="tx1"/>
                </a:solidFill>
              </a:rPr>
              <a:pPr algn="r" eaLnBrk="1" hangingPunct="1"/>
              <a:t>21</a:t>
            </a:fld>
            <a:endParaRPr lang="en-US" altLang="zh-CN">
              <a:solidFill>
                <a:schemeClr val="tx1"/>
              </a:solidFill>
            </a:endParaRPr>
          </a:p>
        </p:txBody>
      </p:sp>
      <p:sp>
        <p:nvSpPr>
          <p:cNvPr id="229379" name="Rectangle 2"/>
          <p:cNvSpPr>
            <a:spLocks noGrp="1" noRot="1" noChangeAspect="1" noChangeArrowheads="1" noTextEdit="1"/>
          </p:cNvSpPr>
          <p:nvPr>
            <p:ph type="sldImg"/>
          </p:nvPr>
        </p:nvSpPr>
        <p:spPr/>
      </p:sp>
      <p:sp>
        <p:nvSpPr>
          <p:cNvPr id="22938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本例為“至多”或“至少”的單側檢驗問題，只需累加一側概率。</a:t>
            </a:r>
          </a:p>
        </p:txBody>
      </p:sp>
    </p:spTree>
    <p:extLst>
      <p:ext uri="{BB962C8B-B14F-4D97-AF65-F5344CB8AC3E}">
        <p14:creationId xmlns:p14="http://schemas.microsoft.com/office/powerpoint/2010/main" val="2762907950"/>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C9E4675-9425-4F8D-BDEC-57507F299020}" type="slidenum">
              <a:rPr lang="en-US" altLang="zh-CN">
                <a:solidFill>
                  <a:schemeClr val="tx1"/>
                </a:solidFill>
              </a:rPr>
              <a:pPr algn="r" eaLnBrk="1" hangingPunct="1"/>
              <a:t>22</a:t>
            </a:fld>
            <a:endParaRPr lang="en-US" altLang="zh-CN">
              <a:solidFill>
                <a:schemeClr val="tx1"/>
              </a:solidFill>
            </a:endParaRPr>
          </a:p>
        </p:txBody>
      </p:sp>
      <p:sp>
        <p:nvSpPr>
          <p:cNvPr id="230403" name="Rectangle 2"/>
          <p:cNvSpPr>
            <a:spLocks noGrp="1" noRot="1" noChangeAspect="1" noChangeArrowheads="1" noTextEdit="1"/>
          </p:cNvSpPr>
          <p:nvPr>
            <p:ph type="sldImg"/>
          </p:nvPr>
        </p:nvSpPr>
        <p:spPr/>
      </p:sp>
      <p:sp>
        <p:nvSpPr>
          <p:cNvPr id="2304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a:latin typeface="Arial" charset="0"/>
              </a:rPr>
              <a:t>本例為“有無差別”，“ 即可以大，也可以小 ”  的雙側檢驗問題，所以 需累加兩側 所有的 背離概率</a:t>
            </a:r>
          </a:p>
        </p:txBody>
      </p:sp>
    </p:spTree>
    <p:extLst>
      <p:ext uri="{BB962C8B-B14F-4D97-AF65-F5344CB8AC3E}">
        <p14:creationId xmlns:p14="http://schemas.microsoft.com/office/powerpoint/2010/main" val="700955351"/>
      </p:ext>
    </p:extLst>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D7E107BD-7883-4C8E-B0E5-562F20E2C09D}" type="slidenum">
              <a:rPr lang="en-US" altLang="zh-CN">
                <a:solidFill>
                  <a:schemeClr val="tx1"/>
                </a:solidFill>
              </a:rPr>
              <a:pPr algn="r" eaLnBrk="1" hangingPunct="1"/>
              <a:t>23</a:t>
            </a:fld>
            <a:endParaRPr lang="en-US" altLang="zh-CN">
              <a:solidFill>
                <a:schemeClr val="tx1"/>
              </a:solidFill>
            </a:endParaRPr>
          </a:p>
        </p:txBody>
      </p:sp>
      <p:sp>
        <p:nvSpPr>
          <p:cNvPr id="231427" name="Rectangle 2"/>
          <p:cNvSpPr>
            <a:spLocks noGrp="1" noRot="1" noChangeAspect="1" noChangeArrowheads="1" noTextEdit="1"/>
          </p:cNvSpPr>
          <p:nvPr>
            <p:ph type="sldImg"/>
          </p:nvPr>
        </p:nvSpPr>
        <p:spPr/>
      </p:sp>
      <p:sp>
        <p:nvSpPr>
          <p:cNvPr id="2314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第一列 </a:t>
            </a:r>
            <a:r>
              <a:rPr lang="en-US" altLang="zh-CN" dirty="0">
                <a:latin typeface="Arial" charset="0"/>
              </a:rPr>
              <a:t>(X) </a:t>
            </a:r>
            <a:r>
              <a:rPr lang="zh-CN" altLang="en-US" dirty="0">
                <a:latin typeface="Arial" charset="0"/>
              </a:rPr>
              <a:t>為 調查得到的每一戶的實際患病人數；</a:t>
            </a:r>
          </a:p>
          <a:p>
            <a:pPr eaLnBrk="1" hangingPunct="1"/>
            <a:r>
              <a:rPr lang="zh-CN" altLang="en-US" dirty="0">
                <a:latin typeface="Arial" charset="0"/>
              </a:rPr>
              <a:t>第二列為 調查得到的實際戶數；</a:t>
            </a:r>
          </a:p>
          <a:p>
            <a:pPr eaLnBrk="1" hangingPunct="1"/>
            <a:r>
              <a:rPr lang="zh-CN" altLang="en-US" dirty="0">
                <a:latin typeface="Arial" charset="0"/>
              </a:rPr>
              <a:t>第三列 </a:t>
            </a:r>
            <a:r>
              <a:rPr lang="en-US" altLang="zh-CN" dirty="0">
                <a:latin typeface="Arial" charset="0"/>
              </a:rPr>
              <a:t>P(X) </a:t>
            </a:r>
            <a:r>
              <a:rPr lang="zh-CN" altLang="en-US" dirty="0">
                <a:latin typeface="Arial" charset="0"/>
              </a:rPr>
              <a:t>為，利用總體患病率計算出的，在試驗次數為 </a:t>
            </a:r>
            <a:r>
              <a:rPr lang="en-US" altLang="zh-CN" dirty="0">
                <a:latin typeface="Arial" charset="0"/>
              </a:rPr>
              <a:t>n=3 (</a:t>
            </a:r>
            <a:r>
              <a:rPr lang="zh-CN" altLang="en-US" dirty="0">
                <a:latin typeface="Arial" charset="0"/>
              </a:rPr>
              <a:t>每戶</a:t>
            </a:r>
            <a:r>
              <a:rPr lang="en-US" altLang="zh-CN" dirty="0">
                <a:latin typeface="Arial" charset="0"/>
              </a:rPr>
              <a:t>3</a:t>
            </a:r>
            <a:r>
              <a:rPr lang="zh-CN" altLang="en-US" dirty="0">
                <a:latin typeface="Arial" charset="0"/>
              </a:rPr>
              <a:t>口人</a:t>
            </a:r>
            <a:r>
              <a:rPr lang="en-US" altLang="zh-CN" dirty="0">
                <a:latin typeface="Arial" charset="0"/>
              </a:rPr>
              <a:t>) </a:t>
            </a:r>
            <a:r>
              <a:rPr lang="zh-CN" altLang="en-US" dirty="0">
                <a:latin typeface="Arial" charset="0"/>
              </a:rPr>
              <a:t>時，分別出現 </a:t>
            </a:r>
            <a:r>
              <a:rPr lang="en-US" altLang="zh-CN" dirty="0">
                <a:latin typeface="Arial" charset="0"/>
              </a:rPr>
              <a:t>0</a:t>
            </a:r>
            <a:r>
              <a:rPr lang="zh-CN" altLang="en-US" dirty="0">
                <a:latin typeface="Arial" charset="0"/>
              </a:rPr>
              <a:t>、</a:t>
            </a:r>
            <a:r>
              <a:rPr lang="en-US" altLang="zh-CN" dirty="0">
                <a:latin typeface="Arial" charset="0"/>
              </a:rPr>
              <a:t>1</a:t>
            </a:r>
            <a:r>
              <a:rPr lang="zh-CN" altLang="en-US" dirty="0">
                <a:latin typeface="Arial" charset="0"/>
              </a:rPr>
              <a:t>、</a:t>
            </a:r>
            <a:r>
              <a:rPr lang="en-US" altLang="zh-CN" dirty="0">
                <a:latin typeface="Arial" charset="0"/>
              </a:rPr>
              <a:t>2</a:t>
            </a:r>
            <a:r>
              <a:rPr lang="zh-CN" altLang="en-US" dirty="0">
                <a:latin typeface="Arial" charset="0"/>
              </a:rPr>
              <a:t>、</a:t>
            </a:r>
            <a:r>
              <a:rPr lang="en-US" altLang="zh-CN" dirty="0">
                <a:latin typeface="Arial" charset="0"/>
              </a:rPr>
              <a:t>3 </a:t>
            </a:r>
            <a:r>
              <a:rPr lang="zh-CN" altLang="en-US" dirty="0">
                <a:latin typeface="Arial" charset="0"/>
              </a:rPr>
              <a:t>位 患者的 理論概率；</a:t>
            </a:r>
          </a:p>
          <a:p>
            <a:pPr eaLnBrk="1" hangingPunct="1"/>
            <a:r>
              <a:rPr lang="zh-CN" altLang="en-US" dirty="0">
                <a:latin typeface="Arial" charset="0"/>
              </a:rPr>
              <a:t>第四列為，根據第三列的理論概率，計算出的理論患病戶數；</a:t>
            </a:r>
          </a:p>
          <a:p>
            <a:pPr eaLnBrk="1" hangingPunct="1"/>
            <a:r>
              <a:rPr lang="zh-CN" altLang="en-US" dirty="0">
                <a:latin typeface="Arial" charset="0"/>
              </a:rPr>
              <a:t>第五列是第四列與第二列之差，第五、六、七 列都為 計數資料卡平方 </a:t>
            </a:r>
            <a:r>
              <a:rPr lang="el-GR" altLang="zh-CN" sz="1200" i="1" dirty="0">
                <a:solidFill>
                  <a:schemeClr val="tx1"/>
                </a:solidFill>
                <a:latin typeface="Times New Roman" panose="02020603050405020304" pitchFamily="18" charset="0"/>
                <a:cs typeface="Times New Roman" panose="02020603050405020304" pitchFamily="18" charset="0"/>
              </a:rPr>
              <a:t>χ</a:t>
            </a:r>
            <a:r>
              <a:rPr lang="el-GR" altLang="zh-CN" sz="1200" dirty="0">
                <a:solidFill>
                  <a:schemeClr val="tx1"/>
                </a:solidFill>
                <a:latin typeface="Times New Roman" panose="02020603050405020304" pitchFamily="18" charset="0"/>
                <a:cs typeface="Times New Roman" panose="02020603050405020304" pitchFamily="18" charset="0"/>
              </a:rPr>
              <a:t>²</a:t>
            </a:r>
            <a:r>
              <a:rPr lang="zh-CN" altLang="en-US" dirty="0">
                <a:latin typeface="Arial" charset="0"/>
              </a:rPr>
              <a:t> 檢驗 的計算過程。</a:t>
            </a:r>
          </a:p>
        </p:txBody>
      </p:sp>
    </p:spTree>
    <p:extLst>
      <p:ext uri="{BB962C8B-B14F-4D97-AF65-F5344CB8AC3E}">
        <p14:creationId xmlns:p14="http://schemas.microsoft.com/office/powerpoint/2010/main" val="4144305653"/>
      </p:ext>
    </p:extLst>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22C80BA-D550-4C55-8FBB-B48376B22B99}" type="slidenum">
              <a:rPr lang="en-US" altLang="zh-CN">
                <a:solidFill>
                  <a:schemeClr val="tx1"/>
                </a:solidFill>
              </a:rPr>
              <a:pPr algn="r" eaLnBrk="1" hangingPunct="1"/>
              <a:t>27</a:t>
            </a:fld>
            <a:endParaRPr lang="en-US" altLang="zh-CN">
              <a:solidFill>
                <a:schemeClr val="tx1"/>
              </a:solidFill>
            </a:endParaRPr>
          </a:p>
        </p:txBody>
      </p:sp>
      <p:sp>
        <p:nvSpPr>
          <p:cNvPr id="232451" name="Rectangle 2"/>
          <p:cNvSpPr>
            <a:spLocks noGrp="1" noRot="1" noChangeAspect="1" noChangeArrowheads="1" noTextEdit="1"/>
          </p:cNvSpPr>
          <p:nvPr>
            <p:ph type="sldImg"/>
          </p:nvPr>
        </p:nvSpPr>
        <p:spPr/>
      </p:sp>
      <p:sp>
        <p:nvSpPr>
          <p:cNvPr id="2324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網織紅細胞即血液中未成熟的紅細胞或前體紅細胞，因尚殘存未完全消失的核算物質，所以在染色後呈內部會出現類似於網狀的結構，被稱為網織紅細胞。</a:t>
            </a:r>
          </a:p>
          <a:p>
            <a:pPr eaLnBrk="1" hangingPunct="1"/>
            <a:r>
              <a:rPr lang="zh-CN" altLang="en-US" dirty="0">
                <a:latin typeface="Arial" charset="0"/>
              </a:rPr>
              <a:t>網織紅細胞即未成熟紅細胞的數量在血細胞總數中的占比對貧血等血液病的診斷具有臨床指導意義。</a:t>
            </a:r>
          </a:p>
          <a:p>
            <a:pPr eaLnBrk="1" hangingPunct="1"/>
            <a:endParaRPr lang="zh-CN" altLang="en-US" dirty="0">
              <a:latin typeface="Arial" charset="0"/>
            </a:endParaRPr>
          </a:p>
          <a:p>
            <a:pPr eaLnBrk="1" hangingPunct="1"/>
            <a:r>
              <a:rPr lang="zh-CN" altLang="en-US" dirty="0">
                <a:latin typeface="Arial" charset="0"/>
              </a:rPr>
              <a:t>左側的表格為網織紅細胞計數的實驗原始資料記錄，分別第二列為人工顯微鏡染色計數得到的百分比，第三列為貝克曼流式細胞分析儀檢測得到的結果，第四列為 東亞</a:t>
            </a:r>
            <a:r>
              <a:rPr lang="en-US" altLang="zh-CN" dirty="0">
                <a:latin typeface="Arial" charset="0"/>
              </a:rPr>
              <a:t>XE2100</a:t>
            </a:r>
            <a:r>
              <a:rPr lang="zh-CN" altLang="en-US" dirty="0">
                <a:latin typeface="Arial" charset="0"/>
              </a:rPr>
              <a:t>血液細胞分析儀</a:t>
            </a:r>
            <a:r>
              <a:rPr lang="en-US" altLang="zh-CN" dirty="0">
                <a:latin typeface="Arial" charset="0"/>
              </a:rPr>
              <a:t>(</a:t>
            </a:r>
            <a:r>
              <a:rPr lang="zh-CN" altLang="en-US" dirty="0">
                <a:latin typeface="Arial" charset="0"/>
              </a:rPr>
              <a:t>日本</a:t>
            </a:r>
            <a:r>
              <a:rPr lang="en-US" altLang="zh-CN" dirty="0">
                <a:latin typeface="Arial" charset="0"/>
              </a:rPr>
              <a:t>) </a:t>
            </a:r>
            <a:r>
              <a:rPr lang="zh-CN" altLang="en-US" dirty="0">
                <a:latin typeface="Arial" charset="0"/>
              </a:rPr>
              <a:t>檢測得到的結果。</a:t>
            </a:r>
          </a:p>
          <a:p>
            <a:pPr eaLnBrk="1" hangingPunct="1"/>
            <a:endParaRPr lang="zh-CN" altLang="en-US" dirty="0">
              <a:latin typeface="Arial" charset="0"/>
            </a:endParaRPr>
          </a:p>
          <a:p>
            <a:pPr eaLnBrk="1" hangingPunct="1"/>
            <a:r>
              <a:rPr lang="zh-CN" altLang="en-US" dirty="0">
                <a:latin typeface="Arial" charset="0"/>
              </a:rPr>
              <a:t>左下角表格為流式細胞分析儀與鏡檢比對，以正態近似計算得到的， </a:t>
            </a:r>
            <a:r>
              <a:rPr lang="en-US" altLang="zh-CN" dirty="0">
                <a:latin typeface="Arial" charset="0"/>
              </a:rPr>
              <a:t>99%</a:t>
            </a:r>
            <a:r>
              <a:rPr lang="zh-CN" altLang="en-US" dirty="0">
                <a:latin typeface="Arial" charset="0"/>
              </a:rPr>
              <a:t>的致信區間</a:t>
            </a:r>
            <a:r>
              <a:rPr lang="en-US" altLang="zh-CN" dirty="0">
                <a:latin typeface="Arial" charset="0"/>
              </a:rPr>
              <a:t>(CI)</a:t>
            </a:r>
            <a:r>
              <a:rPr lang="zh-CN" altLang="en-US" dirty="0">
                <a:latin typeface="Arial" charset="0"/>
              </a:rPr>
              <a:t>估計；第一列為網織紅細胞在血細胞中的百分比，第二列為第一列的非，是由 “</a:t>
            </a:r>
            <a:r>
              <a:rPr lang="en-US" altLang="zh-CN" dirty="0">
                <a:latin typeface="Arial" charset="0"/>
              </a:rPr>
              <a:t>1”</a:t>
            </a:r>
            <a:r>
              <a:rPr lang="zh-CN" altLang="en-US" dirty="0">
                <a:latin typeface="Arial" charset="0"/>
              </a:rPr>
              <a:t>（百分之百） 減 第一列 得到的；第三列為鏡檢的方差</a:t>
            </a:r>
            <a:r>
              <a:rPr lang="en-US" altLang="zh-CN" dirty="0">
                <a:latin typeface="Arial" charset="0"/>
              </a:rPr>
              <a:t>(n</a:t>
            </a:r>
            <a:r>
              <a:rPr lang="zh-CN" altLang="en-US" dirty="0">
                <a:latin typeface="Arial" charset="0"/>
              </a:rPr>
              <a:t>為人工顯微鏡檢測的標本總支數</a:t>
            </a:r>
            <a:r>
              <a:rPr lang="en-US" altLang="zh-CN" dirty="0">
                <a:latin typeface="Arial" charset="0"/>
              </a:rPr>
              <a:t>)</a:t>
            </a:r>
            <a:r>
              <a:rPr lang="zh-CN" altLang="en-US" dirty="0">
                <a:latin typeface="Arial" charset="0"/>
              </a:rPr>
              <a:t>；第四列為流式細胞分析儀的方差</a:t>
            </a:r>
            <a:r>
              <a:rPr lang="en-US" altLang="zh-CN" dirty="0">
                <a:latin typeface="Arial" charset="0"/>
              </a:rPr>
              <a:t>(n</a:t>
            </a:r>
            <a:r>
              <a:rPr lang="zh-CN" altLang="en-US" dirty="0">
                <a:latin typeface="Arial" charset="0"/>
              </a:rPr>
              <a:t>為流式檢測的標本總支數</a:t>
            </a:r>
            <a:r>
              <a:rPr lang="en-US" altLang="zh-CN" dirty="0">
                <a:latin typeface="Arial" charset="0"/>
              </a:rPr>
              <a:t>) </a:t>
            </a:r>
            <a:r>
              <a:rPr lang="zh-CN" altLang="en-US" dirty="0">
                <a:latin typeface="Arial" charset="0"/>
              </a:rPr>
              <a:t>；第五列</a:t>
            </a:r>
            <a:r>
              <a:rPr lang="en-US" altLang="zh-CN" dirty="0">
                <a:latin typeface="Arial" charset="0"/>
              </a:rPr>
              <a:t>(</a:t>
            </a:r>
            <a:r>
              <a:rPr lang="en-US" altLang="zh-CN" dirty="0" err="1">
                <a:latin typeface="Arial" charset="0"/>
              </a:rPr>
              <a:t>SEp</a:t>
            </a:r>
            <a:r>
              <a:rPr lang="en-US" altLang="zh-CN" dirty="0">
                <a:latin typeface="Arial" charset="0"/>
              </a:rPr>
              <a:t>)</a:t>
            </a:r>
            <a:r>
              <a:rPr lang="zh-CN" altLang="en-US" dirty="0">
                <a:latin typeface="Arial" charset="0"/>
              </a:rPr>
              <a:t>為二者合成的標準差</a:t>
            </a:r>
            <a:r>
              <a:rPr lang="en-US" altLang="zh-CN" dirty="0">
                <a:latin typeface="Arial" charset="0"/>
              </a:rPr>
              <a:t>(</a:t>
            </a:r>
            <a:r>
              <a:rPr lang="zh-CN" altLang="en-US" dirty="0">
                <a:latin typeface="Arial" charset="0"/>
              </a:rPr>
              <a:t>以正態近似計算得到</a:t>
            </a:r>
            <a:r>
              <a:rPr lang="en-US" altLang="zh-CN" dirty="0">
                <a:latin typeface="Arial" charset="0"/>
              </a:rPr>
              <a:t>)</a:t>
            </a:r>
            <a:r>
              <a:rPr lang="zh-CN" altLang="en-US" dirty="0">
                <a:latin typeface="Arial" charset="0"/>
              </a:rPr>
              <a:t>；第六、七列分別為 流式細胞儀與鏡檢網織紅細胞比對</a:t>
            </a:r>
            <a:r>
              <a:rPr lang="el-GR" altLang="en-US" dirty="0">
                <a:latin typeface="Arial" charset="0"/>
                <a:cs typeface="Arial" charset="0"/>
              </a:rPr>
              <a:t>α</a:t>
            </a:r>
            <a:r>
              <a:rPr lang="en-US" altLang="zh-CN" dirty="0">
                <a:latin typeface="Arial" charset="0"/>
                <a:cs typeface="Arial" charset="0"/>
              </a:rPr>
              <a:t>=0.01</a:t>
            </a:r>
            <a:r>
              <a:rPr lang="zh-CN" altLang="en-US" dirty="0">
                <a:latin typeface="Arial" charset="0"/>
                <a:cs typeface="Arial" charset="0"/>
              </a:rPr>
              <a:t>水準 的致信上限和致信下限 </a:t>
            </a:r>
            <a:r>
              <a:rPr lang="en-US" altLang="zh-CN" dirty="0">
                <a:latin typeface="Arial" charset="0"/>
                <a:cs typeface="Arial" charset="0"/>
              </a:rPr>
              <a:t>( </a:t>
            </a:r>
            <a:r>
              <a:rPr lang="zh-CN" altLang="en-US" dirty="0">
                <a:latin typeface="Arial" charset="0"/>
                <a:cs typeface="Arial" charset="0"/>
              </a:rPr>
              <a:t>以正態近似計算，由第一列</a:t>
            </a:r>
            <a:r>
              <a:rPr lang="en-US" altLang="zh-CN" dirty="0">
                <a:latin typeface="Arial" charset="0"/>
                <a:cs typeface="Arial" charset="0"/>
              </a:rPr>
              <a:t>RET%</a:t>
            </a:r>
            <a:r>
              <a:rPr lang="en-US" altLang="zh-CN" dirty="0">
                <a:latin typeface="Arial" charset="0"/>
              </a:rPr>
              <a:t>±3.1SEp </a:t>
            </a:r>
            <a:r>
              <a:rPr lang="zh-CN" altLang="en-US" dirty="0">
                <a:latin typeface="Arial" charset="0"/>
              </a:rPr>
              <a:t>計算得到，</a:t>
            </a:r>
            <a:r>
              <a:rPr lang="en-US" altLang="zh-CN" dirty="0">
                <a:latin typeface="Arial" charset="0"/>
              </a:rPr>
              <a:t>3.1</a:t>
            </a:r>
            <a:r>
              <a:rPr lang="zh-CN" altLang="en-US" dirty="0">
                <a:latin typeface="Arial" charset="0"/>
              </a:rPr>
              <a:t>倍</a:t>
            </a:r>
            <a:r>
              <a:rPr lang="en-US" altLang="zh-CN" dirty="0" err="1">
                <a:latin typeface="Arial" charset="0"/>
              </a:rPr>
              <a:t>SEp</a:t>
            </a:r>
            <a:r>
              <a:rPr lang="zh-CN" altLang="en-US" dirty="0">
                <a:latin typeface="Arial" charset="0"/>
              </a:rPr>
              <a:t>是根據正態分布</a:t>
            </a:r>
            <a:r>
              <a:rPr lang="el-GR" altLang="en-US" dirty="0">
                <a:latin typeface="Arial" charset="0"/>
                <a:cs typeface="Arial" charset="0"/>
              </a:rPr>
              <a:t>α</a:t>
            </a:r>
            <a:r>
              <a:rPr lang="en-US" altLang="zh-CN" dirty="0">
                <a:latin typeface="Arial" charset="0"/>
                <a:cs typeface="Arial" charset="0"/>
              </a:rPr>
              <a:t>=0.01</a:t>
            </a:r>
            <a:r>
              <a:rPr lang="zh-CN" altLang="en-US" dirty="0">
                <a:latin typeface="Arial" charset="0"/>
                <a:cs typeface="Arial" charset="0"/>
              </a:rPr>
              <a:t>水準約三倍標準差得到</a:t>
            </a:r>
            <a:r>
              <a:rPr lang="zh-CN" altLang="en-US" dirty="0">
                <a:latin typeface="Arial" charset="0"/>
              </a:rPr>
              <a:t> </a:t>
            </a:r>
            <a:r>
              <a:rPr lang="en-US" altLang="zh-CN" dirty="0">
                <a:latin typeface="Arial" charset="0"/>
                <a:cs typeface="Arial" charset="0"/>
              </a:rPr>
              <a:t>)</a:t>
            </a:r>
            <a:r>
              <a:rPr lang="zh-CN" altLang="en-US" dirty="0">
                <a:latin typeface="Arial" charset="0"/>
                <a:cs typeface="Arial" charset="0"/>
              </a:rPr>
              <a:t>。</a:t>
            </a:r>
            <a:endParaRPr lang="el-GR" altLang="en-US" dirty="0">
              <a:latin typeface="Arial" charset="0"/>
              <a:cs typeface="Arial" charset="0"/>
            </a:endParaRPr>
          </a:p>
        </p:txBody>
      </p:sp>
    </p:spTree>
    <p:extLst>
      <p:ext uri="{BB962C8B-B14F-4D97-AF65-F5344CB8AC3E}">
        <p14:creationId xmlns:p14="http://schemas.microsoft.com/office/powerpoint/2010/main" val="2009420163"/>
      </p:ext>
    </p:extLst>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504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166124A6-D70B-4900-B054-0A709BCA0878}" type="slidenum">
              <a:rPr lang="en-US" altLang="zh-CN">
                <a:solidFill>
                  <a:schemeClr val="tx1"/>
                </a:solidFill>
              </a:rPr>
              <a:pPr algn="r" eaLnBrk="1" hangingPunct="1"/>
              <a:t>2</a:t>
            </a:fld>
            <a:endParaRPr lang="en-US" altLang="zh-CN">
              <a:solidFill>
                <a:schemeClr val="tx1"/>
              </a:solidFill>
            </a:endParaRPr>
          </a:p>
        </p:txBody>
      </p:sp>
      <p:sp>
        <p:nvSpPr>
          <p:cNvPr id="215043" name="Rectangle 2"/>
          <p:cNvSpPr>
            <a:spLocks noGrp="1" noRot="1" noChangeAspect="1" noChangeArrowheads="1" noTextEdit="1"/>
          </p:cNvSpPr>
          <p:nvPr>
            <p:ph type="sldImg"/>
          </p:nvPr>
        </p:nvSpPr>
        <p:spPr/>
      </p:sp>
      <p:sp>
        <p:nvSpPr>
          <p:cNvPr id="2150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spcBef>
                <a:spcPct val="0"/>
              </a:spcBef>
            </a:pPr>
            <a:r>
              <a:rPr lang="zh-CN" altLang="en-US" dirty="0">
                <a:latin typeface="Arial" charset="0"/>
              </a:rPr>
              <a:t>若一個隨機變數</a:t>
            </a:r>
            <a:r>
              <a:rPr lang="zh-CN" altLang="en-US" i="1" dirty="0">
                <a:latin typeface="Arial" charset="0"/>
              </a:rPr>
              <a:t> </a:t>
            </a:r>
            <a:r>
              <a:rPr lang="en-US" altLang="zh-CN" i="1" dirty="0">
                <a:latin typeface="Arial" charset="0"/>
              </a:rPr>
              <a:t>X </a:t>
            </a:r>
            <a:r>
              <a:rPr lang="zh-CN" altLang="en-US" dirty="0">
                <a:latin typeface="Arial" charset="0"/>
              </a:rPr>
              <a:t>，它的可能取值是 </a:t>
            </a:r>
            <a:r>
              <a:rPr lang="en-US" altLang="zh-CN" dirty="0">
                <a:latin typeface="Arial" charset="0"/>
              </a:rPr>
              <a:t>0,1,2, ..., n </a:t>
            </a:r>
            <a:r>
              <a:rPr lang="zh-CN" altLang="en-US" dirty="0">
                <a:latin typeface="Arial" charset="0"/>
              </a:rPr>
              <a:t>，且相應的取值概率滿足二項分布的概率函數，則稱此隨機變數 </a:t>
            </a:r>
            <a:r>
              <a:rPr lang="en-US" altLang="zh-CN" i="1" dirty="0">
                <a:latin typeface="Arial" charset="0"/>
              </a:rPr>
              <a:t>X</a:t>
            </a:r>
            <a:r>
              <a:rPr lang="zh-CN" altLang="en-US" i="1" dirty="0">
                <a:latin typeface="Arial" charset="0"/>
              </a:rPr>
              <a:t>，</a:t>
            </a:r>
            <a:r>
              <a:rPr lang="zh-CN" altLang="en-US" dirty="0">
                <a:latin typeface="Arial" charset="0"/>
              </a:rPr>
              <a:t>服從以 </a:t>
            </a:r>
            <a:r>
              <a:rPr lang="en-US" altLang="zh-CN" dirty="0">
                <a:latin typeface="Arial" charset="0"/>
              </a:rPr>
              <a:t>n </a:t>
            </a:r>
            <a:r>
              <a:rPr lang="zh-CN" altLang="en-US" dirty="0">
                <a:latin typeface="Arial" charset="0"/>
              </a:rPr>
              <a:t>和 </a:t>
            </a:r>
            <a:r>
              <a:rPr lang="en-US" altLang="zh-CN" dirty="0">
                <a:latin typeface="Arial" charset="0"/>
              </a:rPr>
              <a:t>π</a:t>
            </a:r>
            <a:r>
              <a:rPr lang="en-US" altLang="zh-CN" i="1" dirty="0">
                <a:latin typeface="Arial" charset="0"/>
              </a:rPr>
              <a:t> </a:t>
            </a:r>
            <a:r>
              <a:rPr lang="zh-CN" altLang="en-US" dirty="0">
                <a:latin typeface="Arial" charset="0"/>
              </a:rPr>
              <a:t>為參數的二項分布。</a:t>
            </a:r>
            <a:endParaRPr lang="zh-CN" altLang="en-US" baseline="30000" dirty="0">
              <a:latin typeface="Arial" charset="0"/>
            </a:endParaRPr>
          </a:p>
          <a:p>
            <a:pPr eaLnBrk="1" hangingPunct="1"/>
            <a:r>
              <a:rPr lang="zh-CN" altLang="en-US" dirty="0">
                <a:latin typeface="Arial" charset="0"/>
              </a:rPr>
              <a:t>記為：</a:t>
            </a:r>
            <a:r>
              <a:rPr lang="en-US" altLang="zh-CN" i="1" dirty="0">
                <a:latin typeface="Arial" charset="0"/>
              </a:rPr>
              <a:t>X</a:t>
            </a:r>
            <a:r>
              <a:rPr lang="zh-CN" altLang="en-US" i="1" dirty="0">
                <a:latin typeface="Arial" charset="0"/>
              </a:rPr>
              <a:t>～</a:t>
            </a:r>
            <a:r>
              <a:rPr lang="en-US" altLang="zh-CN" i="1" dirty="0">
                <a:latin typeface="Arial" charset="0"/>
              </a:rPr>
              <a:t>B </a:t>
            </a:r>
            <a:r>
              <a:rPr lang="en-US" altLang="zh-CN" dirty="0">
                <a:latin typeface="Arial" charset="0"/>
              </a:rPr>
              <a:t>(</a:t>
            </a:r>
            <a:r>
              <a:rPr lang="en-US" altLang="zh-CN" i="1" dirty="0">
                <a:latin typeface="Arial" charset="0"/>
              </a:rPr>
              <a:t>n,π</a:t>
            </a:r>
            <a:r>
              <a:rPr lang="en-US" altLang="zh-CN" dirty="0">
                <a:latin typeface="Arial" charset="0"/>
              </a:rPr>
              <a:t>) </a:t>
            </a:r>
          </a:p>
          <a:p>
            <a:pPr eaLnBrk="1" hangingPunct="1"/>
            <a:r>
              <a:rPr lang="zh-CN" altLang="en-US" dirty="0">
                <a:latin typeface="Arial" charset="0"/>
              </a:rPr>
              <a:t>瑞士數學家 伯努利（</a:t>
            </a:r>
            <a:r>
              <a:rPr lang="en-US" altLang="zh-CN" dirty="0">
                <a:latin typeface="Arial" charset="0"/>
              </a:rPr>
              <a:t>James Bernoulli 1645</a:t>
            </a:r>
            <a:r>
              <a:rPr lang="zh-CN" altLang="en-US" dirty="0">
                <a:latin typeface="Arial" charset="0"/>
              </a:rPr>
              <a:t>～</a:t>
            </a:r>
            <a:r>
              <a:rPr lang="en-US" altLang="zh-CN" dirty="0">
                <a:latin typeface="Arial" charset="0"/>
              </a:rPr>
              <a:t>1705</a:t>
            </a:r>
            <a:r>
              <a:rPr lang="zh-CN" altLang="en-US" dirty="0">
                <a:latin typeface="Arial" charset="0"/>
              </a:rPr>
              <a:t>）首先對只有兩個互斥結果的隨機試驗的性質進行了研究，因此稱這樣的試驗為 伯努利試驗。</a:t>
            </a:r>
          </a:p>
          <a:p>
            <a:pPr eaLnBrk="1" hangingPunct="1"/>
            <a:r>
              <a:rPr lang="en-US" altLang="zh-CN" dirty="0">
                <a:latin typeface="Arial" charset="0"/>
              </a:rPr>
              <a:t>n </a:t>
            </a:r>
            <a:r>
              <a:rPr lang="zh-CN" altLang="en-US" dirty="0">
                <a:latin typeface="Arial" charset="0"/>
              </a:rPr>
              <a:t>次 獨立、重複 的 伯努利試驗 也稱為 </a:t>
            </a:r>
            <a:r>
              <a:rPr lang="en-US" altLang="zh-CN" dirty="0">
                <a:latin typeface="Arial" charset="0"/>
              </a:rPr>
              <a:t>n </a:t>
            </a:r>
            <a:r>
              <a:rPr lang="zh-CN" altLang="en-US" dirty="0">
                <a:latin typeface="Arial" charset="0"/>
              </a:rPr>
              <a:t>重 伯努利實驗。</a:t>
            </a:r>
          </a:p>
          <a:p>
            <a:pPr eaLnBrk="1" hangingPunct="1"/>
            <a:r>
              <a:rPr lang="zh-CN" altLang="en-US" dirty="0">
                <a:latin typeface="Arial" charset="0"/>
              </a:rPr>
              <a:t>在每次在伯努利</a:t>
            </a:r>
            <a:r>
              <a:rPr lang="en-US" altLang="zh-CN" dirty="0">
                <a:latin typeface="Arial" charset="0"/>
              </a:rPr>
              <a:t>(Bernoulli)</a:t>
            </a:r>
            <a:r>
              <a:rPr lang="zh-CN" altLang="en-US" dirty="0">
                <a:latin typeface="Arial" charset="0"/>
              </a:rPr>
              <a:t>試驗中，結果 “</a:t>
            </a:r>
            <a:r>
              <a:rPr lang="en-US" altLang="zh-CN" dirty="0">
                <a:latin typeface="Arial" charset="0"/>
              </a:rPr>
              <a:t>A” </a:t>
            </a:r>
            <a:r>
              <a:rPr lang="zh-CN" altLang="en-US" dirty="0">
                <a:latin typeface="Arial" charset="0"/>
              </a:rPr>
              <a:t>出現的概率 記為 “</a:t>
            </a:r>
            <a:r>
              <a:rPr lang="en-US" altLang="zh-CN" dirty="0">
                <a:latin typeface="Arial" charset="0"/>
              </a:rPr>
              <a:t>π” </a:t>
            </a:r>
          </a:p>
        </p:txBody>
      </p:sp>
    </p:spTree>
    <p:extLst>
      <p:ext uri="{BB962C8B-B14F-4D97-AF65-F5344CB8AC3E}">
        <p14:creationId xmlns:p14="http://schemas.microsoft.com/office/powerpoint/2010/main" val="100192566"/>
      </p:ext>
    </p:extLst>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49F528BC-6651-4346-A399-8549E3E4D64F}" type="slidenum">
              <a:rPr lang="en-US" altLang="zh-CN">
                <a:solidFill>
                  <a:schemeClr val="tx1"/>
                </a:solidFill>
              </a:rPr>
              <a:pPr algn="r" eaLnBrk="1" hangingPunct="1"/>
              <a:t>28</a:t>
            </a:fld>
            <a:endParaRPr lang="en-US" altLang="zh-CN">
              <a:solidFill>
                <a:schemeClr val="tx1"/>
              </a:solidFill>
            </a:endParaRPr>
          </a:p>
        </p:txBody>
      </p:sp>
      <p:sp>
        <p:nvSpPr>
          <p:cNvPr id="233475" name="Rectangle 2"/>
          <p:cNvSpPr>
            <a:spLocks noGrp="1" noRot="1" noChangeAspect="1" noChangeArrowheads="1" noTextEdit="1"/>
          </p:cNvSpPr>
          <p:nvPr>
            <p:ph type="sldImg"/>
          </p:nvPr>
        </p:nvSpPr>
        <p:spPr/>
      </p:sp>
      <p:sp>
        <p:nvSpPr>
          <p:cNvPr id="2334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人工顯微鏡檢測與機檢的方法學比對圖，橫坐標為鏡檢結果，縱坐標為機檢結果。</a:t>
            </a:r>
          </a:p>
          <a:p>
            <a:pPr eaLnBrk="1" hangingPunct="1"/>
            <a:r>
              <a:rPr lang="zh-CN" altLang="en-US" dirty="0">
                <a:latin typeface="Arial" charset="0"/>
              </a:rPr>
              <a:t>圖中綠色系列為 人工顯微鏡染色檢測 與 流式細胞分析儀檢測 的比對圖；黃色系列為 人工顯微鏡染色檢測 與 東亞</a:t>
            </a:r>
            <a:r>
              <a:rPr lang="en-US" altLang="zh-CN" dirty="0">
                <a:latin typeface="Arial" charset="0"/>
              </a:rPr>
              <a:t>XE2100</a:t>
            </a:r>
            <a:r>
              <a:rPr lang="zh-CN" altLang="en-US" dirty="0">
                <a:latin typeface="Arial" charset="0"/>
              </a:rPr>
              <a:t>血液細胞分析儀檢測 的比對圖。</a:t>
            </a:r>
          </a:p>
          <a:p>
            <a:pPr eaLnBrk="1" hangingPunct="1"/>
            <a:r>
              <a:rPr lang="zh-CN" altLang="en-US" dirty="0">
                <a:latin typeface="Arial" charset="0"/>
              </a:rPr>
              <a:t>兩條紅色的曲線分別為 流式細胞分析儀與鏡檢比對</a:t>
            </a:r>
            <a:r>
              <a:rPr lang="el-GR" altLang="en-US" dirty="0">
                <a:latin typeface="Arial" charset="0"/>
                <a:cs typeface="Arial" charset="0"/>
              </a:rPr>
              <a:t>α</a:t>
            </a:r>
            <a:r>
              <a:rPr lang="en-US" altLang="zh-CN" dirty="0">
                <a:latin typeface="Arial" charset="0"/>
                <a:cs typeface="Arial" charset="0"/>
              </a:rPr>
              <a:t>=0.01</a:t>
            </a:r>
            <a:r>
              <a:rPr lang="zh-CN" altLang="en-US" dirty="0">
                <a:latin typeface="Arial" charset="0"/>
                <a:cs typeface="Arial" charset="0"/>
              </a:rPr>
              <a:t>水準</a:t>
            </a:r>
            <a:r>
              <a:rPr lang="zh-CN" altLang="en-US" dirty="0">
                <a:latin typeface="Arial" charset="0"/>
              </a:rPr>
              <a:t>的 致信上限和致信下限。</a:t>
            </a:r>
          </a:p>
          <a:p>
            <a:pPr eaLnBrk="1" hangingPunct="1"/>
            <a:r>
              <a:rPr lang="zh-CN" altLang="en-US" dirty="0">
                <a:latin typeface="Arial" charset="0"/>
              </a:rPr>
              <a:t>各系列資料理應分布在致信上下限的兩條曲線內，各系列資料如分布在上下限的兩條曲線內尚可以認為在</a:t>
            </a:r>
            <a:r>
              <a:rPr lang="el-GR" altLang="en-US" dirty="0">
                <a:latin typeface="Arial" charset="0"/>
                <a:cs typeface="Arial" charset="0"/>
              </a:rPr>
              <a:t>α</a:t>
            </a:r>
            <a:r>
              <a:rPr lang="en-US" altLang="zh-CN" dirty="0">
                <a:latin typeface="Arial" charset="0"/>
                <a:cs typeface="Arial" charset="0"/>
              </a:rPr>
              <a:t>=0.01</a:t>
            </a:r>
            <a:r>
              <a:rPr lang="zh-CN" altLang="en-US" dirty="0">
                <a:latin typeface="Arial" charset="0"/>
                <a:cs typeface="Arial" charset="0"/>
              </a:rPr>
              <a:t>水準上由隨機誤差影響的</a:t>
            </a:r>
            <a:r>
              <a:rPr lang="zh-CN" altLang="en-US" dirty="0">
                <a:latin typeface="Arial" charset="0"/>
              </a:rPr>
              <a:t>；如超出上下限，那麼則認為此偏差</a:t>
            </a:r>
            <a:r>
              <a:rPr lang="en-US" altLang="zh-CN" dirty="0">
                <a:latin typeface="Arial" charset="0"/>
              </a:rPr>
              <a:t>99%</a:t>
            </a:r>
            <a:r>
              <a:rPr lang="zh-CN" altLang="en-US" dirty="0">
                <a:latin typeface="Arial" charset="0"/>
              </a:rPr>
              <a:t>的可能性是由真實系統偏差產生，而非隨機誤差導致。</a:t>
            </a:r>
          </a:p>
        </p:txBody>
      </p:sp>
    </p:spTree>
    <p:extLst>
      <p:ext uri="{BB962C8B-B14F-4D97-AF65-F5344CB8AC3E}">
        <p14:creationId xmlns:p14="http://schemas.microsoft.com/office/powerpoint/2010/main" val="3406597328"/>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606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6FA9119-8CB5-41F7-890E-BDE81B6BFBBA}" type="slidenum">
              <a:rPr lang="en-US" altLang="zh-CN">
                <a:solidFill>
                  <a:schemeClr val="tx1"/>
                </a:solidFill>
              </a:rPr>
              <a:pPr algn="r" eaLnBrk="1" hangingPunct="1"/>
              <a:t>3</a:t>
            </a:fld>
            <a:endParaRPr lang="en-US" altLang="zh-CN">
              <a:solidFill>
                <a:schemeClr val="tx1"/>
              </a:solidFill>
            </a:endParaRPr>
          </a:p>
        </p:txBody>
      </p:sp>
      <p:sp>
        <p:nvSpPr>
          <p:cNvPr id="216067" name="Rectangle 2"/>
          <p:cNvSpPr>
            <a:spLocks noGrp="1" noRot="1" noChangeAspect="1" noChangeArrowheads="1" noTextEdit="1"/>
          </p:cNvSpPr>
          <p:nvPr>
            <p:ph type="sldImg"/>
          </p:nvPr>
        </p:nvSpPr>
        <p:spPr/>
      </p:sp>
      <p:sp>
        <p:nvSpPr>
          <p:cNvPr id="2160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en-US" altLang="zh-CN" i="1" dirty="0">
                <a:latin typeface="Arial" charset="0"/>
              </a:rPr>
              <a:t>P(X)</a:t>
            </a:r>
            <a:r>
              <a:rPr lang="en-US" altLang="zh-CN" dirty="0">
                <a:latin typeface="Arial" charset="0"/>
              </a:rPr>
              <a:t> </a:t>
            </a:r>
            <a:r>
              <a:rPr lang="zh-CN" altLang="en-US" dirty="0">
                <a:latin typeface="Arial" charset="0"/>
              </a:rPr>
              <a:t>實際上就是二項式  </a:t>
            </a:r>
            <a:r>
              <a:rPr lang="en-US" altLang="zh-CN" dirty="0">
                <a:latin typeface="Arial" charset="0"/>
              </a:rPr>
              <a:t>[π+(1-π)]</a:t>
            </a:r>
            <a:r>
              <a:rPr lang="en-US" altLang="zh-CN" baseline="30000" dirty="0">
                <a:latin typeface="Arial" charset="0"/>
              </a:rPr>
              <a:t>n</a:t>
            </a:r>
            <a:r>
              <a:rPr lang="en-US" altLang="zh-CN" dirty="0">
                <a:latin typeface="Arial" charset="0"/>
              </a:rPr>
              <a:t>  </a:t>
            </a:r>
            <a:r>
              <a:rPr lang="zh-CN" altLang="en-US" dirty="0">
                <a:latin typeface="Arial" charset="0"/>
              </a:rPr>
              <a:t>展開式中的通項，式中紅框標出部分稱為二項式係數（這就是二項分布的名稱的由來）。</a:t>
            </a:r>
          </a:p>
          <a:p>
            <a:pPr eaLnBrk="1" hangingPunct="1"/>
            <a:endParaRPr lang="zh-CN" altLang="en-US" dirty="0">
              <a:latin typeface="Arial" charset="0"/>
            </a:endParaRPr>
          </a:p>
          <a:p>
            <a:pPr eaLnBrk="1" hangingPunct="1"/>
            <a:r>
              <a:rPr lang="zh-CN" altLang="en-US" dirty="0">
                <a:latin typeface="Arial" charset="0"/>
              </a:rPr>
              <a:t>二項係數實際上是 總數 </a:t>
            </a:r>
            <a:r>
              <a:rPr lang="en-US" altLang="zh-CN" dirty="0">
                <a:latin typeface="Arial" charset="0"/>
              </a:rPr>
              <a:t>n </a:t>
            </a:r>
            <a:r>
              <a:rPr lang="zh-CN" altLang="en-US" dirty="0">
                <a:latin typeface="Arial" charset="0"/>
              </a:rPr>
              <a:t>中取 </a:t>
            </a:r>
            <a:r>
              <a:rPr lang="en-US" altLang="zh-CN" dirty="0">
                <a:latin typeface="Arial" charset="0"/>
              </a:rPr>
              <a:t>X </a:t>
            </a:r>
            <a:r>
              <a:rPr lang="zh-CN" altLang="en-US" dirty="0">
                <a:latin typeface="Arial" charset="0"/>
              </a:rPr>
              <a:t>的 “ 組合 ” ，實際上是概率  “ 排列、組合 ”  中，“ 組合”  計算的通式，因此又可以記為 </a:t>
            </a:r>
            <a:r>
              <a:rPr lang="en-US" altLang="zh-CN" i="1" dirty="0">
                <a:latin typeface="Arial" charset="0"/>
              </a:rPr>
              <a:t>C</a:t>
            </a:r>
            <a:r>
              <a:rPr lang="en-US" altLang="zh-CN" dirty="0">
                <a:latin typeface="Arial" charset="0"/>
              </a:rPr>
              <a:t>(</a:t>
            </a:r>
            <a:r>
              <a:rPr lang="en-US" altLang="zh-CN" i="1" dirty="0">
                <a:latin typeface="Arial" charset="0"/>
              </a:rPr>
              <a:t>n</a:t>
            </a:r>
            <a:r>
              <a:rPr lang="en-US" altLang="zh-CN" dirty="0">
                <a:latin typeface="Arial" charset="0"/>
              </a:rPr>
              <a:t>, </a:t>
            </a:r>
            <a:r>
              <a:rPr lang="en-US" altLang="zh-CN" i="1" dirty="0">
                <a:latin typeface="Arial" charset="0"/>
              </a:rPr>
              <a:t>X</a:t>
            </a:r>
            <a:r>
              <a:rPr lang="en-US" altLang="zh-CN" dirty="0">
                <a:latin typeface="Arial" charset="0"/>
              </a:rPr>
              <a:t>) </a:t>
            </a:r>
            <a:r>
              <a:rPr lang="zh-CN" altLang="en-US" dirty="0">
                <a:latin typeface="Arial" charset="0"/>
              </a:rPr>
              <a:t>。 </a:t>
            </a:r>
          </a:p>
          <a:p>
            <a:pPr eaLnBrk="1" hangingPunct="1"/>
            <a:endParaRPr lang="zh-CN" altLang="en-US" dirty="0">
              <a:latin typeface="Arial" charset="0"/>
            </a:endParaRPr>
          </a:p>
          <a:p>
            <a:pPr eaLnBrk="1" hangingPunct="1"/>
            <a:r>
              <a:rPr lang="zh-CN" altLang="en-US" dirty="0">
                <a:latin typeface="Arial" charset="0"/>
              </a:rPr>
              <a:t>所有 累加概率 的 和 一定為 </a:t>
            </a:r>
            <a:r>
              <a:rPr lang="en-US" altLang="zh-CN" dirty="0">
                <a:latin typeface="Arial" charset="0"/>
              </a:rPr>
              <a:t>1 </a:t>
            </a:r>
            <a:r>
              <a:rPr lang="zh-CN" altLang="en-US" dirty="0">
                <a:latin typeface="Arial" charset="0"/>
              </a:rPr>
              <a:t>。這是所有概率分布的共同特點。</a:t>
            </a:r>
          </a:p>
          <a:p>
            <a:pPr eaLnBrk="1" hangingPunct="1"/>
            <a:endParaRPr lang="zh-CN" altLang="en-US" dirty="0">
              <a:latin typeface="Arial" charset="0"/>
            </a:endParaRPr>
          </a:p>
          <a:p>
            <a:pPr eaLnBrk="1" hangingPunct="1"/>
            <a:r>
              <a:rPr lang="zh-CN" altLang="en-US" dirty="0">
                <a:latin typeface="Arial" charset="0"/>
              </a:rPr>
              <a:t>顯然 對於不同的 </a:t>
            </a:r>
            <a:r>
              <a:rPr lang="en-US" altLang="zh-CN" dirty="0">
                <a:latin typeface="Arial" charset="0"/>
              </a:rPr>
              <a:t>n </a:t>
            </a:r>
            <a:r>
              <a:rPr lang="zh-CN" altLang="en-US" dirty="0">
                <a:latin typeface="Arial" charset="0"/>
              </a:rPr>
              <a:t>和 </a:t>
            </a:r>
            <a:r>
              <a:rPr lang="en-US" altLang="zh-CN" dirty="0">
                <a:latin typeface="Arial" charset="0"/>
              </a:rPr>
              <a:t>π</a:t>
            </a:r>
            <a:r>
              <a:rPr lang="zh-CN" altLang="en-US" dirty="0">
                <a:latin typeface="Arial" charset="0"/>
              </a:rPr>
              <a:t>，就對應不同的二項分布，因此稱 </a:t>
            </a:r>
            <a:r>
              <a:rPr lang="en-US" altLang="zh-CN" dirty="0">
                <a:latin typeface="Arial" charset="0"/>
              </a:rPr>
              <a:t>n </a:t>
            </a:r>
            <a:r>
              <a:rPr lang="zh-CN" altLang="en-US" dirty="0">
                <a:latin typeface="Arial" charset="0"/>
              </a:rPr>
              <a:t>和 </a:t>
            </a:r>
            <a:r>
              <a:rPr lang="en-US" altLang="zh-CN" dirty="0">
                <a:latin typeface="Arial" charset="0"/>
              </a:rPr>
              <a:t>π </a:t>
            </a:r>
            <a:r>
              <a:rPr lang="zh-CN" altLang="en-US" dirty="0">
                <a:latin typeface="Arial" charset="0"/>
              </a:rPr>
              <a:t>是二項分布的兩個參數。</a:t>
            </a:r>
          </a:p>
          <a:p>
            <a:pPr eaLnBrk="1" hangingPunct="1"/>
            <a:endParaRPr lang="zh-CN" altLang="en-US" dirty="0">
              <a:latin typeface="Arial" charset="0"/>
            </a:endParaRPr>
          </a:p>
          <a:p>
            <a:pPr eaLnBrk="1" hangingPunct="1"/>
            <a:r>
              <a:rPr lang="en-US" altLang="zh-CN" dirty="0">
                <a:latin typeface="Arial" charset="0"/>
              </a:rPr>
              <a:t>[π+(1-π)]</a:t>
            </a:r>
            <a:r>
              <a:rPr lang="en-US" altLang="zh-CN" baseline="30000" dirty="0">
                <a:latin typeface="Arial" charset="0"/>
              </a:rPr>
              <a:t>n</a:t>
            </a:r>
            <a:r>
              <a:rPr lang="en-US" altLang="zh-CN" dirty="0">
                <a:latin typeface="Arial" charset="0"/>
              </a:rPr>
              <a:t> </a:t>
            </a:r>
          </a:p>
          <a:p>
            <a:pPr eaLnBrk="1" hangingPunct="1"/>
            <a:endParaRPr lang="en-US" altLang="zh-CN" dirty="0">
              <a:latin typeface="Arial" charset="0"/>
            </a:endParaRPr>
          </a:p>
          <a:p>
            <a:pPr eaLnBrk="1" hangingPunct="1"/>
            <a:endParaRPr lang="en-US" altLang="zh-CN" dirty="0">
              <a:latin typeface="Arial" charset="0"/>
            </a:endParaRPr>
          </a:p>
        </p:txBody>
      </p:sp>
    </p:spTree>
    <p:extLst>
      <p:ext uri="{BB962C8B-B14F-4D97-AF65-F5344CB8AC3E}">
        <p14:creationId xmlns:p14="http://schemas.microsoft.com/office/powerpoint/2010/main" val="3853201774"/>
      </p:ext>
    </p:extLst>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709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E14E0647-F769-483A-A545-81260D4CB928}" type="slidenum">
              <a:rPr lang="en-US" altLang="zh-CN">
                <a:solidFill>
                  <a:schemeClr val="tx1"/>
                </a:solidFill>
              </a:rPr>
              <a:pPr algn="r" eaLnBrk="1" hangingPunct="1"/>
              <a:t>4</a:t>
            </a:fld>
            <a:endParaRPr lang="en-US" altLang="zh-CN">
              <a:solidFill>
                <a:schemeClr val="tx1"/>
              </a:solidFill>
            </a:endParaRPr>
          </a:p>
        </p:txBody>
      </p:sp>
      <p:sp>
        <p:nvSpPr>
          <p:cNvPr id="217091" name="Rectangle 2"/>
          <p:cNvSpPr>
            <a:spLocks noGrp="1" noRot="1" noChangeAspect="1" noChangeArrowheads="1" noTextEdit="1"/>
          </p:cNvSpPr>
          <p:nvPr>
            <p:ph type="sldImg"/>
          </p:nvPr>
        </p:nvSpPr>
        <p:spPr/>
      </p:sp>
      <p:sp>
        <p:nvSpPr>
          <p:cNvPr id="2170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橫坐標為 “陽性” 出現的次數，即概率函數中的 “ </a:t>
            </a:r>
            <a:r>
              <a:rPr lang="en-US" altLang="zh-CN" i="1" dirty="0">
                <a:latin typeface="Arial" charset="0"/>
              </a:rPr>
              <a:t>X</a:t>
            </a:r>
            <a:r>
              <a:rPr lang="en-US" altLang="zh-CN" dirty="0">
                <a:latin typeface="Arial" charset="0"/>
              </a:rPr>
              <a:t> ” </a:t>
            </a:r>
            <a:r>
              <a:rPr lang="zh-CN" altLang="en-US" dirty="0">
                <a:latin typeface="Arial" charset="0"/>
              </a:rPr>
              <a:t>；縱坐標是概率，即概率函數中的 “</a:t>
            </a:r>
            <a:r>
              <a:rPr lang="zh-CN" altLang="en-US" i="1" dirty="0">
                <a:latin typeface="Arial" charset="0"/>
              </a:rPr>
              <a:t> </a:t>
            </a:r>
            <a:r>
              <a:rPr lang="en-US" altLang="zh-CN" i="1" dirty="0">
                <a:latin typeface="Arial" charset="0"/>
              </a:rPr>
              <a:t>P(X) </a:t>
            </a:r>
            <a:r>
              <a:rPr lang="en-US" altLang="zh-CN" dirty="0">
                <a:latin typeface="Arial" charset="0"/>
              </a:rPr>
              <a:t>” </a:t>
            </a:r>
            <a:r>
              <a:rPr lang="zh-CN" altLang="en-US" dirty="0">
                <a:latin typeface="Arial" charset="0"/>
              </a:rPr>
              <a:t>；此圖表示的是在 </a:t>
            </a:r>
            <a:r>
              <a:rPr lang="en-US" altLang="zh-CN" dirty="0">
                <a:latin typeface="Arial" charset="0"/>
              </a:rPr>
              <a:t>n </a:t>
            </a:r>
            <a:r>
              <a:rPr lang="zh-CN" altLang="en-US" dirty="0">
                <a:latin typeface="Arial" charset="0"/>
              </a:rPr>
              <a:t>次實驗中 出現 陽性 </a:t>
            </a:r>
            <a:r>
              <a:rPr lang="en-US" altLang="zh-CN" dirty="0">
                <a:latin typeface="Arial" charset="0"/>
              </a:rPr>
              <a:t>X </a:t>
            </a:r>
            <a:r>
              <a:rPr lang="zh-CN" altLang="en-US" dirty="0">
                <a:latin typeface="Arial" charset="0"/>
              </a:rPr>
              <a:t>次的概率。</a:t>
            </a:r>
          </a:p>
          <a:p>
            <a:pPr eaLnBrk="1" hangingPunct="1"/>
            <a:endParaRPr lang="zh-CN" altLang="en-US" dirty="0">
              <a:latin typeface="Arial" charset="0"/>
            </a:endParaRPr>
          </a:p>
          <a:p>
            <a:pPr eaLnBrk="1" hangingPunct="1"/>
            <a:r>
              <a:rPr lang="zh-CN" altLang="en-US" dirty="0">
                <a:latin typeface="Arial" charset="0"/>
              </a:rPr>
              <a:t>要注意的是，二項分布是離散形分布，所以用直條圖更合適；這點與正態分布不同，正態分布為連續形分布，所以正態分布更適合用平滑折線圖示意。</a:t>
            </a:r>
          </a:p>
        </p:txBody>
      </p:sp>
    </p:spTree>
    <p:extLst>
      <p:ext uri="{BB962C8B-B14F-4D97-AF65-F5344CB8AC3E}">
        <p14:creationId xmlns:p14="http://schemas.microsoft.com/office/powerpoint/2010/main" val="4011781854"/>
      </p:ext>
    </p:extLst>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8114"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052120C1-1764-4654-8D91-07588C758BF2}" type="slidenum">
              <a:rPr lang="en-US" altLang="zh-CN">
                <a:solidFill>
                  <a:schemeClr val="tx1"/>
                </a:solidFill>
              </a:rPr>
              <a:pPr algn="r" eaLnBrk="1" hangingPunct="1"/>
              <a:t>5</a:t>
            </a:fld>
            <a:endParaRPr lang="en-US" altLang="zh-CN">
              <a:solidFill>
                <a:schemeClr val="tx1"/>
              </a:solidFill>
            </a:endParaRPr>
          </a:p>
        </p:txBody>
      </p:sp>
      <p:sp>
        <p:nvSpPr>
          <p:cNvPr id="218115" name="Rectangle 2"/>
          <p:cNvSpPr>
            <a:spLocks noGrp="1" noRot="1" noChangeAspect="1" noChangeArrowheads="1" noTextEdit="1"/>
          </p:cNvSpPr>
          <p:nvPr>
            <p:ph type="sldImg"/>
          </p:nvPr>
        </p:nvSpPr>
        <p:spPr/>
      </p:sp>
      <p:sp>
        <p:nvSpPr>
          <p:cNvPr id="21811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橫坐標橙色為 “陽性” 出現次數的均值，即概率函數中的 “ </a:t>
            </a:r>
            <a:r>
              <a:rPr lang="en-US" altLang="zh-CN" i="1" dirty="0">
                <a:latin typeface="Arial" charset="0"/>
              </a:rPr>
              <a:t>X</a:t>
            </a:r>
            <a:r>
              <a:rPr lang="en-US" altLang="zh-CN" dirty="0">
                <a:latin typeface="Arial" charset="0"/>
              </a:rPr>
              <a:t> ”</a:t>
            </a:r>
            <a:r>
              <a:rPr lang="zh-CN" altLang="en-US" dirty="0">
                <a:latin typeface="Arial" charset="0"/>
              </a:rPr>
              <a:t>的均值“</a:t>
            </a:r>
            <a:r>
              <a:rPr lang="el-GR" altLang="zh-CN" dirty="0">
                <a:latin typeface="Arial" charset="0"/>
              </a:rPr>
              <a:t>π</a:t>
            </a:r>
            <a:r>
              <a:rPr lang="zh-CN" altLang="en-US" dirty="0">
                <a:latin typeface="Arial" charset="0"/>
              </a:rPr>
              <a:t>”，左右兩端分別為以標準差倍數為單位刻度想做要兩邊延伸</a:t>
            </a:r>
            <a:r>
              <a:rPr lang="en-US" altLang="zh-CN" dirty="0">
                <a:latin typeface="Arial" charset="0"/>
              </a:rPr>
              <a:t> </a:t>
            </a:r>
            <a:r>
              <a:rPr lang="zh-CN" altLang="en-US" dirty="0">
                <a:latin typeface="Arial" charset="0"/>
              </a:rPr>
              <a:t>；縱坐標是概率，即概率函數中的 “</a:t>
            </a:r>
            <a:r>
              <a:rPr lang="zh-CN" altLang="en-US" i="1" dirty="0">
                <a:latin typeface="Arial" charset="0"/>
              </a:rPr>
              <a:t> </a:t>
            </a:r>
            <a:r>
              <a:rPr lang="en-US" altLang="zh-CN" i="1" dirty="0">
                <a:latin typeface="Arial" charset="0"/>
              </a:rPr>
              <a:t>P(X) </a:t>
            </a:r>
            <a:r>
              <a:rPr lang="en-US" altLang="zh-CN" dirty="0">
                <a:latin typeface="Arial" charset="0"/>
              </a:rPr>
              <a:t>” </a:t>
            </a:r>
            <a:r>
              <a:rPr lang="zh-CN" altLang="en-US" dirty="0">
                <a:latin typeface="Arial" charset="0"/>
              </a:rPr>
              <a:t>；此圖表示的是在 </a:t>
            </a:r>
            <a:r>
              <a:rPr lang="en-US" altLang="zh-CN" dirty="0">
                <a:latin typeface="Arial" charset="0"/>
              </a:rPr>
              <a:t>n </a:t>
            </a:r>
            <a:r>
              <a:rPr lang="zh-CN" altLang="en-US" dirty="0">
                <a:latin typeface="Arial" charset="0"/>
              </a:rPr>
              <a:t>次實驗中 出現 陽性 </a:t>
            </a:r>
            <a:r>
              <a:rPr lang="en-US" altLang="zh-CN" dirty="0">
                <a:latin typeface="Arial" charset="0"/>
              </a:rPr>
              <a:t>X </a:t>
            </a:r>
            <a:r>
              <a:rPr lang="zh-CN" altLang="en-US" dirty="0">
                <a:latin typeface="Arial" charset="0"/>
              </a:rPr>
              <a:t>次的概率。</a:t>
            </a:r>
          </a:p>
          <a:p>
            <a:pPr eaLnBrk="1" hangingPunct="1"/>
            <a:endParaRPr lang="zh-CN" altLang="en-US" dirty="0">
              <a:latin typeface="Arial" charset="0"/>
            </a:endParaRPr>
          </a:p>
          <a:p>
            <a:pPr eaLnBrk="1" hangingPunct="1"/>
            <a:r>
              <a:rPr lang="zh-CN" altLang="en-US" dirty="0">
                <a:latin typeface="Arial" charset="0"/>
              </a:rPr>
              <a:t>要注意的是，二項分布是離散形分布，所以用直條圖更合適；這點與正態分布不同，正態分布為連續形分布，所以正態分布更適合用平滑折線圖示意。</a:t>
            </a:r>
          </a:p>
        </p:txBody>
      </p:sp>
    </p:spTree>
    <p:extLst>
      <p:ext uri="{BB962C8B-B14F-4D97-AF65-F5344CB8AC3E}">
        <p14:creationId xmlns:p14="http://schemas.microsoft.com/office/powerpoint/2010/main" val="4177405046"/>
      </p:ext>
    </p:extLst>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19138"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B10F2D3F-A8B0-4F0F-BD4D-E841466086C9}" type="slidenum">
              <a:rPr lang="en-US" altLang="zh-CN">
                <a:solidFill>
                  <a:schemeClr val="tx1"/>
                </a:solidFill>
              </a:rPr>
              <a:pPr algn="r" eaLnBrk="1" hangingPunct="1"/>
              <a:t>6</a:t>
            </a:fld>
            <a:endParaRPr lang="en-US" altLang="zh-CN">
              <a:solidFill>
                <a:schemeClr val="tx1"/>
              </a:solidFill>
            </a:endParaRPr>
          </a:p>
        </p:txBody>
      </p:sp>
      <p:sp>
        <p:nvSpPr>
          <p:cNvPr id="219139" name="Rectangle 2"/>
          <p:cNvSpPr>
            <a:spLocks noGrp="1" noRot="1" noChangeAspect="1" noChangeArrowheads="1" noTextEdit="1"/>
          </p:cNvSpPr>
          <p:nvPr>
            <p:ph type="sldImg"/>
          </p:nvPr>
        </p:nvSpPr>
        <p:spPr/>
      </p:sp>
      <p:sp>
        <p:nvSpPr>
          <p:cNvPr id="21914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二項分布累積概率函數 為各項概率 的求和，也可以用 正則化不完全貝塔函數 表示，關於 貝塔函數 介紹詳見</a:t>
            </a:r>
            <a:r>
              <a:rPr lang="en-US" altLang="zh-CN" dirty="0">
                <a:latin typeface="Arial" charset="0"/>
              </a:rPr>
              <a:t>《</a:t>
            </a:r>
            <a:r>
              <a:rPr lang="zh-CN" altLang="en-US" dirty="0">
                <a:latin typeface="Arial" charset="0"/>
              </a:rPr>
              <a:t>高等數學</a:t>
            </a:r>
            <a:r>
              <a:rPr lang="en-US" altLang="zh-CN" dirty="0">
                <a:latin typeface="Arial" charset="0"/>
              </a:rPr>
              <a:t>》</a:t>
            </a:r>
            <a:r>
              <a:rPr lang="zh-CN" altLang="en-US" dirty="0">
                <a:latin typeface="Arial" charset="0"/>
              </a:rPr>
              <a:t>。</a:t>
            </a:r>
          </a:p>
          <a:p>
            <a:pPr eaLnBrk="1" hangingPunct="1"/>
            <a:endParaRPr lang="zh-CN" altLang="en-US" dirty="0">
              <a:latin typeface="Arial" charset="0"/>
            </a:endParaRPr>
          </a:p>
          <a:p>
            <a:pPr eaLnBrk="1" hangingPunct="1"/>
            <a:r>
              <a:rPr lang="zh-CN" altLang="en-US" dirty="0">
                <a:latin typeface="Arial" charset="0"/>
              </a:rPr>
              <a:t>因為二項分布概率是離散且有限的，所以用求和式。</a:t>
            </a:r>
          </a:p>
          <a:p>
            <a:pPr eaLnBrk="1" hangingPunct="1"/>
            <a:r>
              <a:rPr lang="zh-CN" altLang="en-US" dirty="0">
                <a:latin typeface="Arial" charset="0"/>
              </a:rPr>
              <a:t>因為正態分布為概率是連續且無限的，所以用積分式，而不是求和式。</a:t>
            </a:r>
          </a:p>
          <a:p>
            <a:pPr eaLnBrk="1" hangingPunct="1"/>
            <a:endParaRPr lang="en-US" altLang="zh-CN" dirty="0">
              <a:latin typeface="Arial" charset="0"/>
            </a:endParaRPr>
          </a:p>
        </p:txBody>
      </p:sp>
    </p:spTree>
    <p:extLst>
      <p:ext uri="{BB962C8B-B14F-4D97-AF65-F5344CB8AC3E}">
        <p14:creationId xmlns:p14="http://schemas.microsoft.com/office/powerpoint/2010/main" val="415141689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016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8477CF05-BA47-4675-9FFD-D0760B0AABA6}" type="slidenum">
              <a:rPr lang="en-US" altLang="zh-CN">
                <a:solidFill>
                  <a:schemeClr val="tx1"/>
                </a:solidFill>
              </a:rPr>
              <a:pPr algn="r" eaLnBrk="1" hangingPunct="1"/>
              <a:t>7</a:t>
            </a:fld>
            <a:endParaRPr lang="en-US" altLang="zh-CN">
              <a:solidFill>
                <a:schemeClr val="tx1"/>
              </a:solidFill>
            </a:endParaRPr>
          </a:p>
        </p:txBody>
      </p:sp>
      <p:sp>
        <p:nvSpPr>
          <p:cNvPr id="220163" name="Rectangle 2"/>
          <p:cNvSpPr>
            <a:spLocks noGrp="1" noRot="1" noChangeAspect="1" noChangeArrowheads="1" noTextEdit="1"/>
          </p:cNvSpPr>
          <p:nvPr>
            <p:ph type="sldImg"/>
          </p:nvPr>
        </p:nvSpPr>
        <p:spPr/>
      </p:sp>
      <p:sp>
        <p:nvSpPr>
          <p:cNvPr id="2201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上圖 橫坐標 “陽性” 出現次數的上限，即累積概率函數中 “ </a:t>
            </a:r>
            <a:r>
              <a:rPr lang="en-US" altLang="zh-CN" i="1" dirty="0">
                <a:latin typeface="Arial" charset="0"/>
              </a:rPr>
              <a:t>X≤ x</a:t>
            </a:r>
            <a:r>
              <a:rPr lang="en-US" altLang="zh-CN" dirty="0">
                <a:latin typeface="Arial" charset="0"/>
              </a:rPr>
              <a:t> ” </a:t>
            </a:r>
            <a:r>
              <a:rPr lang="zh-CN" altLang="en-US" dirty="0">
                <a:latin typeface="Arial" charset="0"/>
              </a:rPr>
              <a:t>中的 臨界值  “ 小寫 </a:t>
            </a:r>
            <a:r>
              <a:rPr lang="en-US" altLang="zh-CN" dirty="0">
                <a:latin typeface="Arial" charset="0"/>
              </a:rPr>
              <a:t>x ”  </a:t>
            </a:r>
            <a:r>
              <a:rPr lang="zh-CN" altLang="en-US" dirty="0">
                <a:latin typeface="Arial" charset="0"/>
              </a:rPr>
              <a:t>值；</a:t>
            </a:r>
          </a:p>
          <a:p>
            <a:pPr eaLnBrk="1" hangingPunct="1"/>
            <a:r>
              <a:rPr lang="zh-CN" altLang="en-US" dirty="0">
                <a:latin typeface="Arial" charset="0"/>
              </a:rPr>
              <a:t>縱坐標表示概率，即累積概率函數中的 “</a:t>
            </a:r>
            <a:r>
              <a:rPr lang="zh-CN" altLang="en-US" i="1" dirty="0">
                <a:latin typeface="Arial" charset="0"/>
              </a:rPr>
              <a:t> </a:t>
            </a:r>
            <a:r>
              <a:rPr lang="en-US" altLang="zh-CN" i="1" dirty="0" err="1">
                <a:latin typeface="Arial" charset="0"/>
              </a:rPr>
              <a:t>Pr</a:t>
            </a:r>
            <a:r>
              <a:rPr lang="en-US" altLang="zh-CN" i="1" dirty="0">
                <a:latin typeface="Arial" charset="0"/>
              </a:rPr>
              <a:t> ( X≤ x</a:t>
            </a:r>
            <a:r>
              <a:rPr lang="en-US" altLang="zh-CN" dirty="0">
                <a:latin typeface="Arial" charset="0"/>
              </a:rPr>
              <a:t> </a:t>
            </a:r>
            <a:r>
              <a:rPr lang="en-US" altLang="zh-CN" i="1" dirty="0">
                <a:latin typeface="Arial" charset="0"/>
              </a:rPr>
              <a:t>) </a:t>
            </a:r>
            <a:r>
              <a:rPr lang="en-US" altLang="zh-CN" dirty="0">
                <a:latin typeface="Arial" charset="0"/>
              </a:rPr>
              <a:t>” </a:t>
            </a:r>
            <a:r>
              <a:rPr lang="zh-CN" altLang="en-US" dirty="0">
                <a:latin typeface="Arial" charset="0"/>
              </a:rPr>
              <a:t>；</a:t>
            </a:r>
          </a:p>
          <a:p>
            <a:pPr eaLnBrk="1" hangingPunct="1"/>
            <a:r>
              <a:rPr lang="zh-CN" altLang="en-US" dirty="0">
                <a:latin typeface="Arial" charset="0"/>
              </a:rPr>
              <a:t>此圖表示的是在 </a:t>
            </a:r>
            <a:r>
              <a:rPr lang="en-US" altLang="zh-CN" dirty="0">
                <a:latin typeface="Arial" charset="0"/>
              </a:rPr>
              <a:t>n </a:t>
            </a:r>
            <a:r>
              <a:rPr lang="zh-CN" altLang="en-US" dirty="0">
                <a:latin typeface="Arial" charset="0"/>
              </a:rPr>
              <a:t>次實驗中 出現 陽性 次數小於 </a:t>
            </a:r>
            <a:r>
              <a:rPr lang="en-US" altLang="zh-CN" dirty="0">
                <a:latin typeface="Arial" charset="0"/>
              </a:rPr>
              <a:t>x </a:t>
            </a:r>
            <a:r>
              <a:rPr lang="zh-CN" altLang="en-US" dirty="0">
                <a:latin typeface="Arial" charset="0"/>
              </a:rPr>
              <a:t>次的概率。</a:t>
            </a:r>
          </a:p>
          <a:p>
            <a:pPr eaLnBrk="1" hangingPunct="1"/>
            <a:endParaRPr lang="zh-CN" altLang="en-US" dirty="0">
              <a:latin typeface="Arial" charset="0"/>
            </a:endParaRPr>
          </a:p>
          <a:p>
            <a:pPr eaLnBrk="1" hangingPunct="1"/>
            <a:r>
              <a:rPr lang="zh-CN" altLang="en-US" dirty="0">
                <a:latin typeface="Arial" charset="0"/>
              </a:rPr>
              <a:t>二項分布的累積概率函數同樣也是離散分布。</a:t>
            </a:r>
          </a:p>
          <a:p>
            <a:pPr eaLnBrk="1" hangingPunct="1"/>
            <a:endParaRPr lang="en-US" altLang="zh-CN" dirty="0">
              <a:latin typeface="Arial" charset="0"/>
            </a:endParaRPr>
          </a:p>
        </p:txBody>
      </p:sp>
    </p:spTree>
    <p:extLst>
      <p:ext uri="{BB962C8B-B14F-4D97-AF65-F5344CB8AC3E}">
        <p14:creationId xmlns:p14="http://schemas.microsoft.com/office/powerpoint/2010/main" val="214453372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1186"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41F9730-0FFD-4B47-855F-51AFAF812F24}" type="slidenum">
              <a:rPr lang="en-US" altLang="zh-CN">
                <a:solidFill>
                  <a:schemeClr val="tx1"/>
                </a:solidFill>
              </a:rPr>
              <a:pPr algn="r" eaLnBrk="1" hangingPunct="1"/>
              <a:t>8</a:t>
            </a:fld>
            <a:endParaRPr lang="en-US" altLang="zh-CN">
              <a:solidFill>
                <a:schemeClr val="tx1"/>
              </a:solidFill>
            </a:endParaRPr>
          </a:p>
        </p:txBody>
      </p:sp>
      <p:sp>
        <p:nvSpPr>
          <p:cNvPr id="221187" name="Rectangle 2"/>
          <p:cNvSpPr>
            <a:spLocks noGrp="1" noRot="1" noChangeAspect="1" noChangeArrowheads="1" noTextEdit="1"/>
          </p:cNvSpPr>
          <p:nvPr>
            <p:ph type="sldImg"/>
          </p:nvPr>
        </p:nvSpPr>
        <p:spPr/>
      </p:sp>
      <p:sp>
        <p:nvSpPr>
          <p:cNvPr id="2211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r>
              <a:rPr lang="zh-CN" altLang="en-US" dirty="0">
                <a:latin typeface="Arial" charset="0"/>
              </a:rPr>
              <a:t>期望和方差的證明：</a:t>
            </a:r>
          </a:p>
          <a:p>
            <a:pPr eaLnBrk="1" hangingPunct="1"/>
            <a:endParaRPr lang="zh-CN" altLang="en-US" dirty="0">
              <a:latin typeface="Arial" charset="0"/>
            </a:endParaRPr>
          </a:p>
          <a:p>
            <a:pPr eaLnBrk="1" hangingPunct="1"/>
            <a:r>
              <a:rPr lang="zh-CN" altLang="en-US" dirty="0">
                <a:latin typeface="Arial" charset="0"/>
              </a:rPr>
              <a:t>首先假設有一個伯努利試驗。試驗有兩個可能的結果：</a:t>
            </a:r>
            <a:r>
              <a:rPr lang="en-US" altLang="zh-CN" dirty="0">
                <a:latin typeface="Arial" charset="0"/>
              </a:rPr>
              <a:t>1</a:t>
            </a:r>
            <a:r>
              <a:rPr lang="zh-CN" altLang="en-US" dirty="0">
                <a:latin typeface="Arial" charset="0"/>
              </a:rPr>
              <a:t>和</a:t>
            </a:r>
            <a:r>
              <a:rPr lang="en-US" altLang="zh-CN" dirty="0">
                <a:latin typeface="Arial" charset="0"/>
              </a:rPr>
              <a:t>0</a:t>
            </a:r>
            <a:r>
              <a:rPr lang="zh-CN" altLang="en-US" dirty="0">
                <a:latin typeface="Arial" charset="0"/>
              </a:rPr>
              <a:t>，前者發生的概率為</a:t>
            </a:r>
            <a:r>
              <a:rPr lang="en-US" altLang="zh-CN" i="1" dirty="0">
                <a:latin typeface="Arial" charset="0"/>
              </a:rPr>
              <a:t>p</a:t>
            </a:r>
            <a:r>
              <a:rPr lang="zh-CN" altLang="en-US" dirty="0">
                <a:latin typeface="Arial" charset="0"/>
              </a:rPr>
              <a:t>，後者的概率為</a:t>
            </a:r>
            <a:r>
              <a:rPr lang="en-US" altLang="zh-CN" dirty="0">
                <a:latin typeface="Arial" charset="0"/>
              </a:rPr>
              <a:t>1 − </a:t>
            </a:r>
            <a:r>
              <a:rPr lang="en-US" altLang="zh-CN" i="1" dirty="0">
                <a:latin typeface="Arial" charset="0"/>
              </a:rPr>
              <a:t>p</a:t>
            </a:r>
            <a:r>
              <a:rPr lang="zh-CN" altLang="en-US" dirty="0">
                <a:latin typeface="Arial" charset="0"/>
              </a:rPr>
              <a:t>。該試驗的期望值等於</a:t>
            </a:r>
            <a:r>
              <a:rPr lang="en-US" altLang="zh-CN" i="1" dirty="0">
                <a:latin typeface="Arial" charset="0"/>
              </a:rPr>
              <a:t>μ</a:t>
            </a:r>
            <a:r>
              <a:rPr lang="en-US" altLang="zh-CN" dirty="0">
                <a:latin typeface="Arial" charset="0"/>
              </a:rPr>
              <a:t> = 1 · </a:t>
            </a:r>
            <a:r>
              <a:rPr lang="en-US" altLang="zh-CN" i="1" dirty="0">
                <a:latin typeface="Arial" charset="0"/>
              </a:rPr>
              <a:t>p</a:t>
            </a:r>
            <a:r>
              <a:rPr lang="en-US" altLang="zh-CN" dirty="0">
                <a:latin typeface="Arial" charset="0"/>
              </a:rPr>
              <a:t> + 0 · (1−</a:t>
            </a:r>
            <a:r>
              <a:rPr lang="en-US" altLang="zh-CN" i="1" dirty="0">
                <a:latin typeface="Arial" charset="0"/>
              </a:rPr>
              <a:t>p</a:t>
            </a:r>
            <a:r>
              <a:rPr lang="en-US" altLang="zh-CN" dirty="0">
                <a:latin typeface="Arial" charset="0"/>
              </a:rPr>
              <a:t>) = </a:t>
            </a:r>
            <a:r>
              <a:rPr lang="en-US" altLang="zh-CN" i="1" dirty="0">
                <a:latin typeface="Arial" charset="0"/>
              </a:rPr>
              <a:t>p</a:t>
            </a:r>
            <a:r>
              <a:rPr lang="zh-CN" altLang="en-US" dirty="0">
                <a:latin typeface="Arial" charset="0"/>
              </a:rPr>
              <a:t>。該試驗的方差也可以類似地計算：</a:t>
            </a:r>
            <a:r>
              <a:rPr lang="en-US" altLang="zh-CN" i="1" dirty="0">
                <a:latin typeface="Arial" charset="0"/>
              </a:rPr>
              <a:t>σ</a:t>
            </a:r>
            <a:r>
              <a:rPr lang="en-US" altLang="zh-CN" dirty="0">
                <a:latin typeface="Arial" charset="0"/>
              </a:rPr>
              <a:t>2 = (1−</a:t>
            </a:r>
            <a:r>
              <a:rPr lang="en-US" altLang="zh-CN" i="1" dirty="0">
                <a:latin typeface="Arial" charset="0"/>
              </a:rPr>
              <a:t>p</a:t>
            </a:r>
            <a:r>
              <a:rPr lang="en-US" altLang="zh-CN" dirty="0">
                <a:latin typeface="Arial" charset="0"/>
              </a:rPr>
              <a:t>)2·</a:t>
            </a:r>
            <a:r>
              <a:rPr lang="en-US" altLang="zh-CN" i="1" dirty="0">
                <a:latin typeface="Arial" charset="0"/>
              </a:rPr>
              <a:t>p</a:t>
            </a:r>
            <a:r>
              <a:rPr lang="en-US" altLang="zh-CN" dirty="0">
                <a:latin typeface="Arial" charset="0"/>
              </a:rPr>
              <a:t> + (0−</a:t>
            </a:r>
            <a:r>
              <a:rPr lang="en-US" altLang="zh-CN" i="1" dirty="0">
                <a:latin typeface="Arial" charset="0"/>
              </a:rPr>
              <a:t>p</a:t>
            </a:r>
            <a:r>
              <a:rPr lang="en-US" altLang="zh-CN" dirty="0">
                <a:latin typeface="Arial" charset="0"/>
              </a:rPr>
              <a:t>)2·(1−</a:t>
            </a:r>
            <a:r>
              <a:rPr lang="en-US" altLang="zh-CN" i="1" dirty="0">
                <a:latin typeface="Arial" charset="0"/>
              </a:rPr>
              <a:t>p</a:t>
            </a:r>
            <a:r>
              <a:rPr lang="en-US" altLang="zh-CN" dirty="0">
                <a:latin typeface="Arial" charset="0"/>
              </a:rPr>
              <a:t>) = </a:t>
            </a:r>
            <a:r>
              <a:rPr lang="en-US" altLang="zh-CN" i="1" dirty="0">
                <a:latin typeface="Arial" charset="0"/>
              </a:rPr>
              <a:t>p</a:t>
            </a:r>
            <a:r>
              <a:rPr lang="en-US" altLang="zh-CN" dirty="0">
                <a:latin typeface="Arial" charset="0"/>
              </a:rPr>
              <a:t>(1 − </a:t>
            </a:r>
            <a:r>
              <a:rPr lang="en-US" altLang="zh-CN" i="1" dirty="0">
                <a:latin typeface="Arial" charset="0"/>
              </a:rPr>
              <a:t>p</a:t>
            </a:r>
            <a:r>
              <a:rPr lang="en-US" altLang="zh-CN" dirty="0">
                <a:latin typeface="Arial" charset="0"/>
              </a:rPr>
              <a:t>).</a:t>
            </a:r>
          </a:p>
          <a:p>
            <a:pPr eaLnBrk="1" hangingPunct="1"/>
            <a:r>
              <a:rPr lang="zh-CN" altLang="en-US" dirty="0">
                <a:latin typeface="Arial" charset="0"/>
              </a:rPr>
              <a:t>一般的二項分布是</a:t>
            </a:r>
            <a:r>
              <a:rPr lang="en-US" altLang="zh-CN" i="1" dirty="0">
                <a:latin typeface="Arial" charset="0"/>
              </a:rPr>
              <a:t>n</a:t>
            </a:r>
            <a:r>
              <a:rPr lang="zh-CN" altLang="en-US" dirty="0">
                <a:latin typeface="Arial" charset="0"/>
              </a:rPr>
              <a:t>次獨立的伯努利試驗的和。它的期望值和方差分別等於每次單獨試驗的期望值和方差的和。 </a:t>
            </a:r>
          </a:p>
        </p:txBody>
      </p:sp>
    </p:spTree>
    <p:extLst>
      <p:ext uri="{BB962C8B-B14F-4D97-AF65-F5344CB8AC3E}">
        <p14:creationId xmlns:p14="http://schemas.microsoft.com/office/powerpoint/2010/main" val="4204323615"/>
      </p:ext>
    </p:extLst>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2210"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r" eaLnBrk="1" hangingPunct="1"/>
            <a:fld id="{FB73EA19-4CE1-47DF-9487-E5073DC7FF5C}" type="slidenum">
              <a:rPr lang="en-US" altLang="zh-CN">
                <a:solidFill>
                  <a:schemeClr val="tx1"/>
                </a:solidFill>
              </a:rPr>
              <a:pPr algn="r" eaLnBrk="1" hangingPunct="1"/>
              <a:t>9</a:t>
            </a:fld>
            <a:endParaRPr lang="en-US" altLang="zh-CN">
              <a:solidFill>
                <a:schemeClr val="tx1"/>
              </a:solidFill>
            </a:endParaRPr>
          </a:p>
        </p:txBody>
      </p:sp>
      <p:sp>
        <p:nvSpPr>
          <p:cNvPr id="222211" name="Rectangle 2"/>
          <p:cNvSpPr>
            <a:spLocks noGrp="1" noRot="1" noChangeAspect="1" noChangeArrowheads="1" noTextEdit="1"/>
          </p:cNvSpPr>
          <p:nvPr>
            <p:ph type="sldImg"/>
          </p:nvPr>
        </p:nvSpPr>
        <p:spPr/>
      </p:sp>
      <p:sp>
        <p:nvSpPr>
          <p:cNvPr id="2222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p>
            <a:pPr eaLnBrk="1" hangingPunct="1"/>
            <a:endParaRPr lang="en-US" altLang="zh-CN" dirty="0">
              <a:latin typeface="Arial" charset="0"/>
            </a:endParaRPr>
          </a:p>
          <a:p>
            <a:pPr eaLnBrk="1" hangingPunct="1"/>
            <a:r>
              <a:rPr lang="zh-CN" altLang="en-US" dirty="0">
                <a:latin typeface="Arial" charset="0"/>
              </a:rPr>
              <a:t>均值出現概率最大。</a:t>
            </a:r>
          </a:p>
          <a:p>
            <a:pPr eaLnBrk="1" hangingPunct="1"/>
            <a:endParaRPr lang="zh-CN" altLang="en-US" dirty="0">
              <a:latin typeface="Arial" charset="0"/>
            </a:endParaRPr>
          </a:p>
          <a:p>
            <a:pPr eaLnBrk="1" hangingPunct="1"/>
            <a:r>
              <a:rPr lang="zh-CN" altLang="en-US" dirty="0">
                <a:latin typeface="Arial" charset="0"/>
              </a:rPr>
              <a:t>上圖 橫坐標為 “陽性” 出現的次數，即概率函數中的 “ </a:t>
            </a:r>
            <a:r>
              <a:rPr lang="en-US" altLang="zh-CN" i="1" dirty="0">
                <a:latin typeface="Arial" charset="0"/>
              </a:rPr>
              <a:t>X</a:t>
            </a:r>
            <a:r>
              <a:rPr lang="en-US" altLang="zh-CN" dirty="0">
                <a:latin typeface="Arial" charset="0"/>
              </a:rPr>
              <a:t> ” </a:t>
            </a:r>
            <a:r>
              <a:rPr lang="zh-CN" altLang="en-US" dirty="0">
                <a:latin typeface="Arial" charset="0"/>
              </a:rPr>
              <a:t>；縱坐標是概率，即概率函數中的 “</a:t>
            </a:r>
            <a:r>
              <a:rPr lang="zh-CN" altLang="en-US" i="1" dirty="0">
                <a:latin typeface="Arial" charset="0"/>
              </a:rPr>
              <a:t> </a:t>
            </a:r>
            <a:r>
              <a:rPr lang="en-US" altLang="zh-CN" i="1" dirty="0">
                <a:latin typeface="Arial" charset="0"/>
              </a:rPr>
              <a:t>P(X) </a:t>
            </a:r>
            <a:r>
              <a:rPr lang="en-US" altLang="zh-CN" dirty="0">
                <a:latin typeface="Arial" charset="0"/>
              </a:rPr>
              <a:t>” </a:t>
            </a:r>
            <a:r>
              <a:rPr lang="zh-CN" altLang="en-US" dirty="0">
                <a:latin typeface="Arial" charset="0"/>
              </a:rPr>
              <a:t>；此圖表示的是在 </a:t>
            </a:r>
            <a:r>
              <a:rPr lang="en-US" altLang="zh-CN" dirty="0">
                <a:latin typeface="Arial" charset="0"/>
              </a:rPr>
              <a:t>n </a:t>
            </a:r>
            <a:r>
              <a:rPr lang="zh-CN" altLang="en-US" dirty="0">
                <a:latin typeface="Arial" charset="0"/>
              </a:rPr>
              <a:t>次實驗中 出現 陽性 </a:t>
            </a:r>
            <a:r>
              <a:rPr lang="en-US" altLang="zh-CN" dirty="0">
                <a:latin typeface="Arial" charset="0"/>
              </a:rPr>
              <a:t>X </a:t>
            </a:r>
            <a:r>
              <a:rPr lang="zh-CN" altLang="en-US" dirty="0">
                <a:latin typeface="Arial" charset="0"/>
              </a:rPr>
              <a:t>次的概率。</a:t>
            </a:r>
          </a:p>
          <a:p>
            <a:pPr eaLnBrk="1" hangingPunct="1"/>
            <a:endParaRPr lang="zh-CN" altLang="en-US" dirty="0">
              <a:latin typeface="Arial" charset="0"/>
            </a:endParaRPr>
          </a:p>
          <a:p>
            <a:pPr eaLnBrk="1" hangingPunct="1"/>
            <a:r>
              <a:rPr lang="zh-CN" altLang="en-US" dirty="0">
                <a:latin typeface="Arial" charset="0"/>
              </a:rPr>
              <a:t>要注意的是，二項分布是離散形分布，所以用直條圖更合適；這點與正態分布不同，正態分布為連續形分布，所以正態分布更適合用平滑折線圖示意。</a:t>
            </a:r>
          </a:p>
        </p:txBody>
      </p:sp>
    </p:spTree>
    <p:extLst>
      <p:ext uri="{BB962C8B-B14F-4D97-AF65-F5344CB8AC3E}">
        <p14:creationId xmlns:p14="http://schemas.microsoft.com/office/powerpoint/2010/main" val="2388122241"/>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3048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813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21927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4341199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6235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14297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847537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99559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62612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60440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813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43815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080316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9661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47183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435407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54249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9892777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8757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134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5598075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3396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700842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975050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257931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91744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444571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9423041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414014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13457894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72925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4032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760882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03572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7808297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197068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7261548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44138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178430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2173918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1425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25887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87438"/>
            <a:ext cx="5356225" cy="4776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949499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41138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533092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66428299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523060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4159846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316126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408865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14930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758840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185225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14217689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8613"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37238" y="1030288"/>
            <a:ext cx="5356225" cy="4829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21502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46855741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4103241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31727876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624011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881231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102393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3008112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594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594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3024471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DD5C21-BC60-4A9A-99F0-F10126F4DFE2}" type="slidenum">
              <a:rPr lang="en-US"/>
              <a:pPr>
                <a:defRPr/>
              </a:pPr>
              <a:t>‹#›</a:t>
            </a:fld>
            <a:endParaRPr lang="en-US"/>
          </a:p>
        </p:txBody>
      </p:sp>
    </p:spTree>
    <p:extLst>
      <p:ext uri="{BB962C8B-B14F-4D97-AF65-F5344CB8AC3E}">
        <p14:creationId xmlns:p14="http://schemas.microsoft.com/office/powerpoint/2010/main" val="234267777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A4313E-78AB-4FCA-A884-B6DCE51CF0C4}" type="slidenum">
              <a:rPr lang="en-US"/>
              <a:pPr>
                <a:defRPr/>
              </a:pPr>
              <a:t>‹#›</a:t>
            </a:fld>
            <a:endParaRPr lang="en-US"/>
          </a:p>
        </p:txBody>
      </p:sp>
    </p:spTree>
    <p:extLst>
      <p:ext uri="{BB962C8B-B14F-4D97-AF65-F5344CB8AC3E}">
        <p14:creationId xmlns:p14="http://schemas.microsoft.com/office/powerpoint/2010/main" val="285570431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2F708A-66A1-4A5F-81EE-5963414C6AD4}" type="slidenum">
              <a:rPr lang="en-US"/>
              <a:pPr>
                <a:defRPr/>
              </a:pPr>
              <a:t>‹#›</a:t>
            </a:fld>
            <a:endParaRPr lang="en-US"/>
          </a:p>
        </p:txBody>
      </p:sp>
    </p:spTree>
    <p:extLst>
      <p:ext uri="{BB962C8B-B14F-4D97-AF65-F5344CB8AC3E}">
        <p14:creationId xmlns:p14="http://schemas.microsoft.com/office/powerpoint/2010/main" val="227974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038177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90613"/>
            <a:ext cx="5356225" cy="47736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DF192C-F35B-4EF6-AF01-95505F90D632}" type="slidenum">
              <a:rPr lang="en-US"/>
              <a:pPr>
                <a:defRPr/>
              </a:pPr>
              <a:t>‹#›</a:t>
            </a:fld>
            <a:endParaRPr lang="en-US"/>
          </a:p>
        </p:txBody>
      </p:sp>
    </p:spTree>
    <p:extLst>
      <p:ext uri="{BB962C8B-B14F-4D97-AF65-F5344CB8AC3E}">
        <p14:creationId xmlns:p14="http://schemas.microsoft.com/office/powerpoint/2010/main" val="156266502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CEEB7A-D05C-45A7-BDD5-E3D7D7FEA4A6}" type="slidenum">
              <a:rPr lang="en-US"/>
              <a:pPr>
                <a:defRPr/>
              </a:pPr>
              <a:t>‹#›</a:t>
            </a:fld>
            <a:endParaRPr lang="en-US"/>
          </a:p>
        </p:txBody>
      </p:sp>
    </p:spTree>
    <p:extLst>
      <p:ext uri="{BB962C8B-B14F-4D97-AF65-F5344CB8AC3E}">
        <p14:creationId xmlns:p14="http://schemas.microsoft.com/office/powerpoint/2010/main" val="23890274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E6327611-8509-4E10-8ECF-60B3B3001ABF}" type="slidenum">
              <a:rPr lang="en-US"/>
              <a:pPr>
                <a:defRPr/>
              </a:pPr>
              <a:t>‹#›</a:t>
            </a:fld>
            <a:endParaRPr lang="en-US"/>
          </a:p>
        </p:txBody>
      </p:sp>
    </p:spTree>
    <p:extLst>
      <p:ext uri="{BB962C8B-B14F-4D97-AF65-F5344CB8AC3E}">
        <p14:creationId xmlns:p14="http://schemas.microsoft.com/office/powerpoint/2010/main" val="136370661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CD5E2D0-DDBD-4E3A-B43D-F22BCA78CD8C}" type="slidenum">
              <a:rPr lang="en-US"/>
              <a:pPr>
                <a:defRPr/>
              </a:pPr>
              <a:t>‹#›</a:t>
            </a:fld>
            <a:endParaRPr lang="en-US"/>
          </a:p>
        </p:txBody>
      </p:sp>
    </p:spTree>
    <p:extLst>
      <p:ext uri="{BB962C8B-B14F-4D97-AF65-F5344CB8AC3E}">
        <p14:creationId xmlns:p14="http://schemas.microsoft.com/office/powerpoint/2010/main" val="22781838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34E0EEB-2719-4C1A-83F8-24D09F24A218}" type="slidenum">
              <a:rPr lang="en-US"/>
              <a:pPr>
                <a:defRPr/>
              </a:pPr>
              <a:t>‹#›</a:t>
            </a:fld>
            <a:endParaRPr lang="en-US"/>
          </a:p>
        </p:txBody>
      </p:sp>
    </p:spTree>
    <p:extLst>
      <p:ext uri="{BB962C8B-B14F-4D97-AF65-F5344CB8AC3E}">
        <p14:creationId xmlns:p14="http://schemas.microsoft.com/office/powerpoint/2010/main" val="50989098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C64977-6D0E-4491-BC7A-E0CB03A31025}" type="slidenum">
              <a:rPr lang="en-US"/>
              <a:pPr>
                <a:defRPr/>
              </a:pPr>
              <a:t>‹#›</a:t>
            </a:fld>
            <a:endParaRPr lang="en-US"/>
          </a:p>
        </p:txBody>
      </p:sp>
    </p:spTree>
    <p:extLst>
      <p:ext uri="{BB962C8B-B14F-4D97-AF65-F5344CB8AC3E}">
        <p14:creationId xmlns:p14="http://schemas.microsoft.com/office/powerpoint/2010/main" val="401307368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DB3661E-D71D-4993-B978-6848ED46E5C3}" type="slidenum">
              <a:rPr lang="en-US"/>
              <a:pPr>
                <a:defRPr/>
              </a:pPr>
              <a:t>‹#›</a:t>
            </a:fld>
            <a:endParaRPr lang="en-US"/>
          </a:p>
        </p:txBody>
      </p:sp>
    </p:spTree>
    <p:extLst>
      <p:ext uri="{BB962C8B-B14F-4D97-AF65-F5344CB8AC3E}">
        <p14:creationId xmlns:p14="http://schemas.microsoft.com/office/powerpoint/2010/main" val="13135629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51850" y="44450"/>
            <a:ext cx="2716213" cy="5819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44450"/>
            <a:ext cx="7996237" cy="5819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70A681E-0D4C-475D-B4E5-CFCE968074E8}" type="slidenum">
              <a:rPr lang="en-US"/>
              <a:pPr>
                <a:defRPr/>
              </a:pPr>
              <a:t>‹#›</a:t>
            </a:fld>
            <a:endParaRPr lang="en-US"/>
          </a:p>
        </p:txBody>
      </p:sp>
    </p:spTree>
    <p:extLst>
      <p:ext uri="{BB962C8B-B14F-4D97-AF65-F5344CB8AC3E}">
        <p14:creationId xmlns:p14="http://schemas.microsoft.com/office/powerpoint/2010/main" val="270966376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863600" y="2012950"/>
            <a:ext cx="9794875" cy="1389063"/>
          </a:xfrm>
        </p:spPr>
        <p:txBody>
          <a:bodyPr/>
          <a:lstStyle/>
          <a:p>
            <a:r>
              <a:rPr lang="zh-CN" altLang="en-US"/>
              <a:t>单击此处编辑母版标题样式</a:t>
            </a:r>
          </a:p>
        </p:txBody>
      </p:sp>
      <p:sp>
        <p:nvSpPr>
          <p:cNvPr id="3" name="副标题 2"/>
          <p:cNvSpPr>
            <a:spLocks noGrp="1"/>
          </p:cNvSpPr>
          <p:nvPr>
            <p:ph type="subTitle" idx="1"/>
          </p:nvPr>
        </p:nvSpPr>
        <p:spPr>
          <a:xfrm>
            <a:off x="1728788" y="3671888"/>
            <a:ext cx="8064500" cy="1655762"/>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E410A6C-E045-4E92-AE08-FAD06D9B3E25}" type="slidenum">
              <a:rPr lang="en-US"/>
              <a:pPr>
                <a:defRPr/>
              </a:pPr>
              <a:t>‹#›</a:t>
            </a:fld>
            <a:endParaRPr lang="en-US"/>
          </a:p>
        </p:txBody>
      </p:sp>
    </p:spTree>
    <p:extLst>
      <p:ext uri="{BB962C8B-B14F-4D97-AF65-F5344CB8AC3E}">
        <p14:creationId xmlns:p14="http://schemas.microsoft.com/office/powerpoint/2010/main" val="412341381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C777493-E6DA-4C21-A9D7-FEB82E189D17}" type="slidenum">
              <a:rPr lang="en-US"/>
              <a:pPr>
                <a:defRPr/>
              </a:pPr>
              <a:t>‹#›</a:t>
            </a:fld>
            <a:endParaRPr lang="en-US"/>
          </a:p>
        </p:txBody>
      </p:sp>
    </p:spTree>
    <p:extLst>
      <p:ext uri="{BB962C8B-B14F-4D97-AF65-F5344CB8AC3E}">
        <p14:creationId xmlns:p14="http://schemas.microsoft.com/office/powerpoint/2010/main" val="2089444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00645747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09638" y="4164013"/>
            <a:ext cx="9794875" cy="1287462"/>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09638" y="2746375"/>
            <a:ext cx="9794875" cy="141763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B05F33B-5B82-48F6-BAB2-833905983127}" type="slidenum">
              <a:rPr lang="en-US"/>
              <a:pPr>
                <a:defRPr/>
              </a:pPr>
              <a:t>‹#›</a:t>
            </a:fld>
            <a:endParaRPr lang="en-US"/>
          </a:p>
        </p:txBody>
      </p:sp>
    </p:spTree>
    <p:extLst>
      <p:ext uri="{BB962C8B-B14F-4D97-AF65-F5344CB8AC3E}">
        <p14:creationId xmlns:p14="http://schemas.microsoft.com/office/powerpoint/2010/main" val="165756694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3213"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811838" y="1074738"/>
            <a:ext cx="5356225" cy="47894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5E328A0-FAE2-4565-9D39-436A6AD523E7}" type="slidenum">
              <a:rPr lang="en-US"/>
              <a:pPr>
                <a:defRPr/>
              </a:pPr>
              <a:t>‹#›</a:t>
            </a:fld>
            <a:endParaRPr lang="en-US"/>
          </a:p>
        </p:txBody>
      </p:sp>
    </p:spTree>
    <p:extLst>
      <p:ext uri="{BB962C8B-B14F-4D97-AF65-F5344CB8AC3E}">
        <p14:creationId xmlns:p14="http://schemas.microsoft.com/office/powerpoint/2010/main" val="236334207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10369550" cy="1081087"/>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76263" y="1450975"/>
            <a:ext cx="5091112"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76263" y="2055813"/>
            <a:ext cx="5091112"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853113" y="1450975"/>
            <a:ext cx="5092700" cy="6048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853113" y="2055813"/>
            <a:ext cx="5092700" cy="373221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7CE9B7C3-64D3-4B78-AD71-196A27FD96D7}" type="slidenum">
              <a:rPr lang="en-US"/>
              <a:pPr>
                <a:defRPr/>
              </a:pPr>
              <a:t>‹#›</a:t>
            </a:fld>
            <a:endParaRPr lang="en-US"/>
          </a:p>
        </p:txBody>
      </p:sp>
    </p:spTree>
    <p:extLst>
      <p:ext uri="{BB962C8B-B14F-4D97-AF65-F5344CB8AC3E}">
        <p14:creationId xmlns:p14="http://schemas.microsoft.com/office/powerpoint/2010/main" val="331123501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65AD83E-83E1-4C9F-A8BC-21C8D54C8C4B}" type="slidenum">
              <a:rPr lang="en-US"/>
              <a:pPr>
                <a:defRPr/>
              </a:pPr>
              <a:t>‹#›</a:t>
            </a:fld>
            <a:endParaRPr lang="en-US"/>
          </a:p>
        </p:txBody>
      </p:sp>
    </p:spTree>
    <p:extLst>
      <p:ext uri="{BB962C8B-B14F-4D97-AF65-F5344CB8AC3E}">
        <p14:creationId xmlns:p14="http://schemas.microsoft.com/office/powerpoint/2010/main" val="198299849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0B807CD-DAEE-40E0-9199-356612519FCB}" type="slidenum">
              <a:rPr lang="en-US"/>
              <a:pPr>
                <a:defRPr/>
              </a:pPr>
              <a:t>‹#›</a:t>
            </a:fld>
            <a:endParaRPr lang="en-US"/>
          </a:p>
        </p:txBody>
      </p:sp>
    </p:spTree>
    <p:extLst>
      <p:ext uri="{BB962C8B-B14F-4D97-AF65-F5344CB8AC3E}">
        <p14:creationId xmlns:p14="http://schemas.microsoft.com/office/powerpoint/2010/main" val="15881385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76263" y="258763"/>
            <a:ext cx="3790950" cy="1096962"/>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505325" y="258763"/>
            <a:ext cx="6440488" cy="55292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76263" y="1355725"/>
            <a:ext cx="3790950" cy="44323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7032787-B774-4E66-86AF-CB2649B932D1}" type="slidenum">
              <a:rPr lang="en-US"/>
              <a:pPr>
                <a:defRPr/>
              </a:pPr>
              <a:t>‹#›</a:t>
            </a:fld>
            <a:endParaRPr lang="en-US"/>
          </a:p>
        </p:txBody>
      </p:sp>
    </p:spTree>
    <p:extLst>
      <p:ext uri="{BB962C8B-B14F-4D97-AF65-F5344CB8AC3E}">
        <p14:creationId xmlns:p14="http://schemas.microsoft.com/office/powerpoint/2010/main" val="424074534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8DDD0C3-9220-476A-A40F-F84333AACE31}" type="slidenum">
              <a:rPr lang="en-US"/>
              <a:pPr>
                <a:defRPr/>
              </a:pPr>
              <a:t>‹#›</a:t>
            </a:fld>
            <a:endParaRPr lang="en-US"/>
          </a:p>
        </p:txBody>
      </p:sp>
    </p:spTree>
    <p:extLst>
      <p:ext uri="{BB962C8B-B14F-4D97-AF65-F5344CB8AC3E}">
        <p14:creationId xmlns:p14="http://schemas.microsoft.com/office/powerpoint/2010/main" val="221123093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6C526A5-E6E4-43A3-91C0-99C83C3098CA}" type="slidenum">
              <a:rPr lang="en-US"/>
              <a:pPr>
                <a:defRPr/>
              </a:pPr>
              <a:t>‹#›</a:t>
            </a:fld>
            <a:endParaRPr lang="en-US"/>
          </a:p>
        </p:txBody>
      </p:sp>
    </p:spTree>
    <p:extLst>
      <p:ext uri="{BB962C8B-B14F-4D97-AF65-F5344CB8AC3E}">
        <p14:creationId xmlns:p14="http://schemas.microsoft.com/office/powerpoint/2010/main" val="382791798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470900" y="0"/>
            <a:ext cx="2722563" cy="58642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3213" y="0"/>
            <a:ext cx="8015287" cy="58642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E44FE3A-59D1-433C-B458-51A088744573}" type="slidenum">
              <a:rPr lang="en-US"/>
              <a:pPr>
                <a:defRPr/>
              </a:pPr>
              <a:t>‹#›</a:t>
            </a:fld>
            <a:endParaRPr lang="en-US"/>
          </a:p>
        </p:txBody>
      </p:sp>
    </p:spTree>
    <p:extLst>
      <p:ext uri="{BB962C8B-B14F-4D97-AF65-F5344CB8AC3E}">
        <p14:creationId xmlns:p14="http://schemas.microsoft.com/office/powerpoint/2010/main" val="2836132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259013" y="4535488"/>
            <a:ext cx="6911975" cy="536575"/>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259013" y="579438"/>
            <a:ext cx="6911975" cy="38877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259013" y="5072063"/>
            <a:ext cx="6911975" cy="760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175669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w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wmf"/><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2.jpe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3.jpe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1.wmf"/><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4.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13" Type="http://schemas.openxmlformats.org/officeDocument/2006/relationships/image" Target="../media/image5.jpeg"/><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 Id="rId14" Type="http://schemas.openxmlformats.org/officeDocument/2006/relationships/image" Target="../media/image6.wmf"/></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13" Type="http://schemas.openxmlformats.org/officeDocument/2006/relationships/image" Target="../media/image7.jpeg"/><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5" Type="http://schemas.openxmlformats.org/officeDocument/2006/relationships/image" Target="../media/image1.wmf"/><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 Id="rId14"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1028"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1029"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1030"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2052"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2053"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1000">
              <a:solidFill>
                <a:schemeClr val="tx1"/>
              </a:solidFill>
              <a:ea typeface="Arial Unicode MS" pitchFamily="34" charset="-122"/>
              <a:cs typeface="Arial Unicode MS" pitchFamily="34" charset="-122"/>
            </a:endParaRPr>
          </a:p>
        </p:txBody>
      </p:sp>
      <p:sp>
        <p:nvSpPr>
          <p:cNvPr id="2054"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spTree>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3076"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3077"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CA735BBD-C174-47D6-BE2A-BAD8A8FCA8A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3078"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3079"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4100" name="Text Box 10"/>
          <p:cNvSpPr txBox="1">
            <a:spLocks noChangeArrowheads="1"/>
          </p:cNvSpPr>
          <p:nvPr/>
        </p:nvSpPr>
        <p:spPr bwMode="auto">
          <a:xfrm>
            <a:off x="952500" y="6026150"/>
            <a:ext cx="1906588" cy="20796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sp>
        <p:nvSpPr>
          <p:cNvPr id="4101" name="Text Box 11"/>
          <p:cNvSpPr txBox="1">
            <a:spLocks noChangeArrowheads="1"/>
          </p:cNvSpPr>
          <p:nvPr/>
        </p:nvSpPr>
        <p:spPr bwMode="auto">
          <a:xfrm>
            <a:off x="330200" y="5984875"/>
            <a:ext cx="711200" cy="290513"/>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fld id="{41751EE7-66B3-434A-ABF0-17E037E3B288}" type="slidenum">
              <a:rPr lang="en-US" sz="1000" smtClean="0">
                <a:solidFill>
                  <a:schemeClr val="tx1"/>
                </a:solidFill>
                <a:ea typeface="Arial Unicode MS" pitchFamily="34" charset="-122"/>
                <a:cs typeface="Arial Unicode MS" pitchFamily="34" charset="-122"/>
              </a:rPr>
              <a:pPr algn="l">
                <a:spcBef>
                  <a:spcPct val="70000"/>
                </a:spcBef>
                <a:buClr>
                  <a:srgbClr val="990000"/>
                </a:buClr>
                <a:buFont typeface="Wingdings" pitchFamily="2" charset="2"/>
                <a:buNone/>
                <a:defRPr/>
              </a:pPr>
              <a:t>‹#›</a:t>
            </a:fld>
            <a:endParaRPr lang="en-US" sz="1000">
              <a:solidFill>
                <a:schemeClr val="tx1"/>
              </a:solidFill>
              <a:ea typeface="Arial Unicode MS" pitchFamily="34" charset="-122"/>
              <a:cs typeface="Arial Unicode MS" pitchFamily="34" charset="-122"/>
            </a:endParaRPr>
          </a:p>
        </p:txBody>
      </p:sp>
      <p:sp>
        <p:nvSpPr>
          <p:cNvPr id="4102" name="Line 15"/>
          <p:cNvSpPr>
            <a:spLocks noChangeShapeType="1"/>
          </p:cNvSpPr>
          <p:nvPr/>
        </p:nvSpPr>
        <p:spPr bwMode="auto">
          <a:xfrm>
            <a:off x="314325" y="5961063"/>
            <a:ext cx="10856913" cy="0"/>
          </a:xfrm>
          <a:prstGeom prst="line">
            <a:avLst/>
          </a:prstGeom>
          <a:noFill/>
          <a:ln w="6350">
            <a:solidFill>
              <a:schemeClr val="tx2"/>
            </a:solidFill>
            <a:round/>
            <a:headEnd/>
            <a:tailEnd/>
          </a:ln>
          <a:extLst>
            <a:ext uri="{909E8E84-426E-40DD-AFC4-6F175D3DCCD1}">
              <a14:hiddenFill xmlns:a14="http://schemas.microsoft.com/office/drawing/2010/main">
                <a:noFill/>
              </a14:hiddenFill>
            </a:ext>
          </a:extLst>
        </p:spPr>
        <p:txBody>
          <a:bodyPr wrap="none" lIns="0" tIns="0" rIns="0" bIns="0" anchor="ctr"/>
          <a:lstStyle/>
          <a:p>
            <a:endParaRPr lang="zh-CN" altLang="en-US"/>
          </a:p>
        </p:txBody>
      </p:sp>
      <p:pic>
        <p:nvPicPr>
          <p:cNvPr id="4103" name="Picture 11" descr="logo"/>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358313" y="5999163"/>
            <a:ext cx="178117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5122" name="Picture 19" descr="PPT用图2 16 9"/>
          <p:cNvPicPr>
            <a:picLocks noChangeAspect="1" noChangeArrowheads="1"/>
          </p:cNvPicPr>
          <p:nvPr/>
        </p:nvPicPr>
        <p:blipFill>
          <a:blip r:embed="rId13">
            <a:extLst>
              <a:ext uri="{28A0092B-C50C-407E-A947-70E740481C1C}">
                <a14:useLocalDpi xmlns:a14="http://schemas.microsoft.com/office/drawing/2010/main" val="0"/>
              </a:ext>
            </a:extLst>
          </a:blip>
          <a:srcRect t="8968" b="2744"/>
          <a:stretch>
            <a:fillRect/>
          </a:stretch>
        </p:blipFill>
        <p:spPr bwMode="auto">
          <a:xfrm>
            <a:off x="0" y="0"/>
            <a:ext cx="11522075" cy="572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endParaRPr lang="zh-CN" altLang="en-US" sz="800">
              <a:solidFill>
                <a:schemeClr val="tx1"/>
              </a:solidFill>
              <a:ea typeface="Arial Unicode MS" pitchFamily="34" charset="-122"/>
              <a:cs typeface="Arial Unicode MS" pitchFamily="34" charset="-122"/>
            </a:endParaRPr>
          </a:p>
        </p:txBody>
      </p:sp>
      <p:sp>
        <p:nvSpPr>
          <p:cNvPr id="5124" name="Rectangle 2"/>
          <p:cNvSpPr>
            <a:spLocks noGrp="1" noChangeArrowheads="1"/>
          </p:cNvSpPr>
          <p:nvPr>
            <p:ph type="title"/>
          </p:nvPr>
        </p:nvSpPr>
        <p:spPr bwMode="auto">
          <a:xfrm>
            <a:off x="303213" y="44450"/>
            <a:ext cx="10864850"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5" name="Rectangle 3"/>
          <p:cNvSpPr>
            <a:spLocks noGrp="1" noChangeArrowheads="1"/>
          </p:cNvSpPr>
          <p:nvPr>
            <p:ph type="body" idx="1"/>
          </p:nvPr>
        </p:nvSpPr>
        <p:spPr bwMode="auto">
          <a:xfrm>
            <a:off x="303213" y="1087438"/>
            <a:ext cx="10864850" cy="477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6146" name="Picture 2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20911"/>
          <a:stretch>
            <a:fillRect/>
          </a:stretch>
        </p:blipFill>
        <p:spPr bwMode="auto">
          <a:xfrm>
            <a:off x="0" y="0"/>
            <a:ext cx="115220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21" descr="PPT用图16 9"/>
          <p:cNvPicPr>
            <a:picLocks noChangeAspect="1" noChangeArrowheads="1"/>
          </p:cNvPicPr>
          <p:nvPr/>
        </p:nvPicPr>
        <p:blipFill>
          <a:blip r:embed="rId14">
            <a:extLst>
              <a:ext uri="{28A0092B-C50C-407E-A947-70E740481C1C}">
                <a14:useLocalDpi xmlns:a14="http://schemas.microsoft.com/office/drawing/2010/main" val="0"/>
              </a:ext>
            </a:extLst>
          </a:blip>
          <a:srcRect l="621" t="59732" r="491" b="2483"/>
          <a:stretch>
            <a:fillRect/>
          </a:stretch>
        </p:blipFill>
        <p:spPr bwMode="auto">
          <a:xfrm>
            <a:off x="0" y="3879850"/>
            <a:ext cx="115220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6149" name="Picture 2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0" name="Rectangle 2"/>
          <p:cNvSpPr>
            <a:spLocks noGrp="1" noChangeArrowheads="1"/>
          </p:cNvSpPr>
          <p:nvPr>
            <p:ph type="title"/>
          </p:nvPr>
        </p:nvSpPr>
        <p:spPr bwMode="auto">
          <a:xfrm>
            <a:off x="303213" y="0"/>
            <a:ext cx="10864850" cy="102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51" name="Rectangle 3"/>
          <p:cNvSpPr>
            <a:spLocks noGrp="1" noChangeArrowheads="1"/>
          </p:cNvSpPr>
          <p:nvPr>
            <p:ph type="body" idx="1"/>
          </p:nvPr>
        </p:nvSpPr>
        <p:spPr bwMode="auto">
          <a:xfrm>
            <a:off x="328613" y="1030288"/>
            <a:ext cx="10864850" cy="482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rgbClr val="4D4D4D"/>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rgbClr val="4D4D4D"/>
          </a:solidFill>
          <a:latin typeface="+mn-lt"/>
          <a:ea typeface="+mn-ea"/>
        </a:defRPr>
      </a:lvl6pPr>
      <a:lvl7pPr marL="2971800" indent="-228600" algn="l" rtl="0" eaLnBrk="0" fontAlgn="base" hangingPunct="0">
        <a:spcBef>
          <a:spcPct val="20000"/>
        </a:spcBef>
        <a:spcAft>
          <a:spcPct val="0"/>
        </a:spcAft>
        <a:buChar char="»"/>
        <a:defRPr sz="2000">
          <a:solidFill>
            <a:srgbClr val="4D4D4D"/>
          </a:solidFill>
          <a:latin typeface="+mn-lt"/>
          <a:ea typeface="+mn-ea"/>
        </a:defRPr>
      </a:lvl7pPr>
      <a:lvl8pPr marL="3429000" indent="-228600" algn="l" rtl="0" eaLnBrk="0" fontAlgn="base" hangingPunct="0">
        <a:spcBef>
          <a:spcPct val="20000"/>
        </a:spcBef>
        <a:spcAft>
          <a:spcPct val="0"/>
        </a:spcAft>
        <a:buChar char="»"/>
        <a:defRPr sz="2000">
          <a:solidFill>
            <a:srgbClr val="4D4D4D"/>
          </a:solidFill>
          <a:latin typeface="+mn-lt"/>
          <a:ea typeface="+mn-ea"/>
        </a:defRPr>
      </a:lvl8pPr>
      <a:lvl9pPr marL="3886200" indent="-228600" algn="l" rtl="0" eaLnBrk="0" fontAlgn="base" hangingPunct="0">
        <a:spcBef>
          <a:spcPct val="20000"/>
        </a:spcBef>
        <a:spcAft>
          <a:spcPct val="0"/>
        </a:spcAft>
        <a:buChar char="»"/>
        <a:defRPr sz="2000">
          <a:solidFill>
            <a:srgbClr val="4D4D4D"/>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7170" name="Picture 18"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8" descr="PPT用图红色"/>
          <p:cNvPicPr>
            <a:picLocks noChangeAspect="1" noChangeArrowheads="1"/>
          </p:cNvPicPr>
          <p:nvPr/>
        </p:nvPicPr>
        <p:blipFill>
          <a:blip r:embed="rId14" cstate="print">
            <a:extLst>
              <a:ext uri="{28A0092B-C50C-407E-A947-70E740481C1C}">
                <a14:useLocalDpi xmlns:a14="http://schemas.microsoft.com/office/drawing/2010/main" val="0"/>
              </a:ext>
            </a:extLst>
          </a:blip>
          <a:srcRect l="8858" t="42973" r="9386" b="275"/>
          <a:stretch>
            <a:fillRect/>
          </a:stretch>
        </p:blipFill>
        <p:spPr bwMode="auto">
          <a:xfrm>
            <a:off x="0" y="2343150"/>
            <a:ext cx="11522075" cy="413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bg1"/>
                </a:solidFill>
                <a:ea typeface="Arial Unicode MS" pitchFamily="34" charset="-122"/>
                <a:cs typeface="Arial Unicode MS" pitchFamily="34" charset="-122"/>
              </a:rPr>
              <a:t>© 2011 Mindray Confidential</a:t>
            </a:r>
          </a:p>
        </p:txBody>
      </p:sp>
      <p:sp>
        <p:nvSpPr>
          <p:cNvPr id="7173" name="Freeform 17"/>
          <p:cNvSpPr>
            <a:spLocks noEditPoints="1"/>
          </p:cNvSpPr>
          <p:nvPr/>
        </p:nvSpPr>
        <p:spPr bwMode="auto">
          <a:xfrm>
            <a:off x="8632825" y="5851525"/>
            <a:ext cx="2444750" cy="431800"/>
          </a:xfrm>
          <a:custGeom>
            <a:avLst/>
            <a:gdLst>
              <a:gd name="T0" fmla="*/ 2147483647 w 16940"/>
              <a:gd name="T1" fmla="*/ 2147483647 h 2992"/>
              <a:gd name="T2" fmla="*/ 2147483647 w 16940"/>
              <a:gd name="T3" fmla="*/ 2147483647 h 2992"/>
              <a:gd name="T4" fmla="*/ 2147483647 w 16940"/>
              <a:gd name="T5" fmla="*/ 2147483647 h 2992"/>
              <a:gd name="T6" fmla="*/ 2147483647 w 16940"/>
              <a:gd name="T7" fmla="*/ 2147483647 h 2992"/>
              <a:gd name="T8" fmla="*/ 2147483647 w 16940"/>
              <a:gd name="T9" fmla="*/ 2147483647 h 2992"/>
              <a:gd name="T10" fmla="*/ 2147483647 w 16940"/>
              <a:gd name="T11" fmla="*/ 2147483647 h 2992"/>
              <a:gd name="T12" fmla="*/ 2147483647 w 16940"/>
              <a:gd name="T13" fmla="*/ 2147483647 h 2992"/>
              <a:gd name="T14" fmla="*/ 2147483647 w 16940"/>
              <a:gd name="T15" fmla="*/ 2147483647 h 2992"/>
              <a:gd name="T16" fmla="*/ 2147483647 w 16940"/>
              <a:gd name="T17" fmla="*/ 2147483647 h 2992"/>
              <a:gd name="T18" fmla="*/ 2147483647 w 16940"/>
              <a:gd name="T19" fmla="*/ 2147483647 h 2992"/>
              <a:gd name="T20" fmla="*/ 2147483647 w 16940"/>
              <a:gd name="T21" fmla="*/ 2147483647 h 2992"/>
              <a:gd name="T22" fmla="*/ 2147483647 w 16940"/>
              <a:gd name="T23" fmla="*/ 2147483647 h 2992"/>
              <a:gd name="T24" fmla="*/ 2147483647 w 16940"/>
              <a:gd name="T25" fmla="*/ 2147483647 h 2992"/>
              <a:gd name="T26" fmla="*/ 2147483647 w 16940"/>
              <a:gd name="T27" fmla="*/ 2147483647 h 2992"/>
              <a:gd name="T28" fmla="*/ 2147483647 w 16940"/>
              <a:gd name="T29" fmla="*/ 2147483647 h 2992"/>
              <a:gd name="T30" fmla="*/ 2147483647 w 16940"/>
              <a:gd name="T31" fmla="*/ 2147483647 h 2992"/>
              <a:gd name="T32" fmla="*/ 2147483647 w 16940"/>
              <a:gd name="T33" fmla="*/ 2147483647 h 2992"/>
              <a:gd name="T34" fmla="*/ 2147483647 w 16940"/>
              <a:gd name="T35" fmla="*/ 2147483647 h 2992"/>
              <a:gd name="T36" fmla="*/ 2147483647 w 16940"/>
              <a:gd name="T37" fmla="*/ 2147483647 h 2992"/>
              <a:gd name="T38" fmla="*/ 2147483647 w 16940"/>
              <a:gd name="T39" fmla="*/ 2147483647 h 2992"/>
              <a:gd name="T40" fmla="*/ 2147483647 w 16940"/>
              <a:gd name="T41" fmla="*/ 2147483647 h 2992"/>
              <a:gd name="T42" fmla="*/ 2147483647 w 16940"/>
              <a:gd name="T43" fmla="*/ 2147483647 h 2992"/>
              <a:gd name="T44" fmla="*/ 2147483647 w 16940"/>
              <a:gd name="T45" fmla="*/ 2147483647 h 2992"/>
              <a:gd name="T46" fmla="*/ 2147483647 w 16940"/>
              <a:gd name="T47" fmla="*/ 2147483647 h 2992"/>
              <a:gd name="T48" fmla="*/ 2147483647 w 16940"/>
              <a:gd name="T49" fmla="*/ 2147483647 h 2992"/>
              <a:gd name="T50" fmla="*/ 2147483647 w 16940"/>
              <a:gd name="T51" fmla="*/ 2147483647 h 2992"/>
              <a:gd name="T52" fmla="*/ 2147483647 w 16940"/>
              <a:gd name="T53" fmla="*/ 2147483647 h 2992"/>
              <a:gd name="T54" fmla="*/ 2147483647 w 16940"/>
              <a:gd name="T55" fmla="*/ 2147483647 h 2992"/>
              <a:gd name="T56" fmla="*/ 2147483647 w 16940"/>
              <a:gd name="T57" fmla="*/ 2147483647 h 2992"/>
              <a:gd name="T58" fmla="*/ 2147483647 w 16940"/>
              <a:gd name="T59" fmla="*/ 2147483647 h 2992"/>
              <a:gd name="T60" fmla="*/ 2147483647 w 16940"/>
              <a:gd name="T61" fmla="*/ 2147483647 h 2992"/>
              <a:gd name="T62" fmla="*/ 2147483647 w 16940"/>
              <a:gd name="T63" fmla="*/ 2147483647 h 2992"/>
              <a:gd name="T64" fmla="*/ 2147483647 w 16940"/>
              <a:gd name="T65" fmla="*/ 2147483647 h 2992"/>
              <a:gd name="T66" fmla="*/ 2147483647 w 16940"/>
              <a:gd name="T67" fmla="*/ 2147483647 h 2992"/>
              <a:gd name="T68" fmla="*/ 2147483647 w 16940"/>
              <a:gd name="T69" fmla="*/ 2147483647 h 2992"/>
              <a:gd name="T70" fmla="*/ 2147483647 w 16940"/>
              <a:gd name="T71" fmla="*/ 2147483647 h 2992"/>
              <a:gd name="T72" fmla="*/ 2147483647 w 16940"/>
              <a:gd name="T73" fmla="*/ 2147483647 h 2992"/>
              <a:gd name="T74" fmla="*/ 2147483647 w 16940"/>
              <a:gd name="T75" fmla="*/ 2147483647 h 2992"/>
              <a:gd name="T76" fmla="*/ 2147483647 w 16940"/>
              <a:gd name="T77" fmla="*/ 2147483647 h 2992"/>
              <a:gd name="T78" fmla="*/ 2147483647 w 16940"/>
              <a:gd name="T79" fmla="*/ 2147483647 h 2992"/>
              <a:gd name="T80" fmla="*/ 2147483647 w 16940"/>
              <a:gd name="T81" fmla="*/ 2147483647 h 2992"/>
              <a:gd name="T82" fmla="*/ 2147483647 w 16940"/>
              <a:gd name="T83" fmla="*/ 2147483647 h 2992"/>
              <a:gd name="T84" fmla="*/ 2147483647 w 16940"/>
              <a:gd name="T85" fmla="*/ 2147483647 h 2992"/>
              <a:gd name="T86" fmla="*/ 2147483647 w 16940"/>
              <a:gd name="T87" fmla="*/ 2147483647 h 2992"/>
              <a:gd name="T88" fmla="*/ 2147483647 w 16940"/>
              <a:gd name="T89" fmla="*/ 2147483647 h 2992"/>
              <a:gd name="T90" fmla="*/ 2147483647 w 16940"/>
              <a:gd name="T91" fmla="*/ 2147483647 h 2992"/>
              <a:gd name="T92" fmla="*/ 2147483647 w 16940"/>
              <a:gd name="T93" fmla="*/ 2147483647 h 2992"/>
              <a:gd name="T94" fmla="*/ 2147483647 w 16940"/>
              <a:gd name="T95" fmla="*/ 2147483647 h 2992"/>
              <a:gd name="T96" fmla="*/ 2147483647 w 16940"/>
              <a:gd name="T97" fmla="*/ 2147483647 h 2992"/>
              <a:gd name="T98" fmla="*/ 2147483647 w 16940"/>
              <a:gd name="T99" fmla="*/ 2147483647 h 2992"/>
              <a:gd name="T100" fmla="*/ 2147483647 w 16940"/>
              <a:gd name="T101" fmla="*/ 2147483647 h 2992"/>
              <a:gd name="T102" fmla="*/ 2147483647 w 16940"/>
              <a:gd name="T103" fmla="*/ 2147483647 h 2992"/>
              <a:gd name="T104" fmla="*/ 2147483647 w 16940"/>
              <a:gd name="T105" fmla="*/ 2147483647 h 2992"/>
              <a:gd name="T106" fmla="*/ 2147483647 w 16940"/>
              <a:gd name="T107" fmla="*/ 2147483647 h 2992"/>
              <a:gd name="T108" fmla="*/ 2147483647 w 16940"/>
              <a:gd name="T109" fmla="*/ 2147483647 h 2992"/>
              <a:gd name="T110" fmla="*/ 2147483647 w 16940"/>
              <a:gd name="T111" fmla="*/ 2147483647 h 2992"/>
              <a:gd name="T112" fmla="*/ 2147483647 w 16940"/>
              <a:gd name="T113" fmla="*/ 2147483647 h 2992"/>
              <a:gd name="T114" fmla="*/ 2147483647 w 16940"/>
              <a:gd name="T115" fmla="*/ 2147483647 h 2992"/>
              <a:gd name="T116" fmla="*/ 2147483647 w 16940"/>
              <a:gd name="T117" fmla="*/ 2147483647 h 2992"/>
              <a:gd name="T118" fmla="*/ 2147483647 w 16940"/>
              <a:gd name="T119" fmla="*/ 2147483647 h 2992"/>
              <a:gd name="T120" fmla="*/ 2147483647 w 16940"/>
              <a:gd name="T121" fmla="*/ 2147483647 h 2992"/>
              <a:gd name="T122" fmla="*/ 2147483647 w 16940"/>
              <a:gd name="T123" fmla="*/ 2147483647 h 2992"/>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16940" h="2992">
                <a:moveTo>
                  <a:pt x="12947" y="1611"/>
                </a:moveTo>
                <a:lnTo>
                  <a:pt x="12974" y="1588"/>
                </a:lnTo>
                <a:lnTo>
                  <a:pt x="12998" y="1565"/>
                </a:lnTo>
                <a:lnTo>
                  <a:pt x="13022" y="1539"/>
                </a:lnTo>
                <a:lnTo>
                  <a:pt x="13044" y="1514"/>
                </a:lnTo>
                <a:lnTo>
                  <a:pt x="13066" y="1488"/>
                </a:lnTo>
                <a:lnTo>
                  <a:pt x="13085" y="1459"/>
                </a:lnTo>
                <a:lnTo>
                  <a:pt x="13104" y="1430"/>
                </a:lnTo>
                <a:lnTo>
                  <a:pt x="13122" y="1402"/>
                </a:lnTo>
                <a:lnTo>
                  <a:pt x="13138" y="1371"/>
                </a:lnTo>
                <a:lnTo>
                  <a:pt x="13153" y="1341"/>
                </a:lnTo>
                <a:lnTo>
                  <a:pt x="13167" y="1310"/>
                </a:lnTo>
                <a:lnTo>
                  <a:pt x="13179" y="1279"/>
                </a:lnTo>
                <a:lnTo>
                  <a:pt x="13191" y="1247"/>
                </a:lnTo>
                <a:lnTo>
                  <a:pt x="13200" y="1214"/>
                </a:lnTo>
                <a:lnTo>
                  <a:pt x="13209" y="1182"/>
                </a:lnTo>
                <a:lnTo>
                  <a:pt x="13216" y="1150"/>
                </a:lnTo>
                <a:lnTo>
                  <a:pt x="13230" y="1074"/>
                </a:lnTo>
                <a:lnTo>
                  <a:pt x="13241" y="1002"/>
                </a:lnTo>
                <a:lnTo>
                  <a:pt x="13246" y="967"/>
                </a:lnTo>
                <a:lnTo>
                  <a:pt x="13249" y="932"/>
                </a:lnTo>
                <a:lnTo>
                  <a:pt x="13253" y="896"/>
                </a:lnTo>
                <a:lnTo>
                  <a:pt x="13256" y="860"/>
                </a:lnTo>
                <a:lnTo>
                  <a:pt x="13261" y="784"/>
                </a:lnTo>
                <a:lnTo>
                  <a:pt x="13263" y="700"/>
                </a:lnTo>
                <a:lnTo>
                  <a:pt x="13265" y="608"/>
                </a:lnTo>
                <a:lnTo>
                  <a:pt x="13265" y="503"/>
                </a:lnTo>
                <a:lnTo>
                  <a:pt x="13253" y="503"/>
                </a:lnTo>
                <a:lnTo>
                  <a:pt x="13222" y="503"/>
                </a:lnTo>
                <a:lnTo>
                  <a:pt x="13176" y="503"/>
                </a:lnTo>
                <a:lnTo>
                  <a:pt x="13124" y="503"/>
                </a:lnTo>
                <a:lnTo>
                  <a:pt x="13073" y="503"/>
                </a:lnTo>
                <a:lnTo>
                  <a:pt x="13028" y="503"/>
                </a:lnTo>
                <a:lnTo>
                  <a:pt x="12996" y="503"/>
                </a:lnTo>
                <a:lnTo>
                  <a:pt x="12985" y="503"/>
                </a:lnTo>
                <a:lnTo>
                  <a:pt x="12985" y="493"/>
                </a:lnTo>
                <a:lnTo>
                  <a:pt x="12985" y="465"/>
                </a:lnTo>
                <a:lnTo>
                  <a:pt x="12985" y="427"/>
                </a:lnTo>
                <a:lnTo>
                  <a:pt x="12985" y="382"/>
                </a:lnTo>
                <a:lnTo>
                  <a:pt x="12985" y="339"/>
                </a:lnTo>
                <a:lnTo>
                  <a:pt x="12985" y="300"/>
                </a:lnTo>
                <a:lnTo>
                  <a:pt x="12985" y="273"/>
                </a:lnTo>
                <a:lnTo>
                  <a:pt x="12985" y="263"/>
                </a:lnTo>
                <a:lnTo>
                  <a:pt x="13001" y="263"/>
                </a:lnTo>
                <a:lnTo>
                  <a:pt x="13050" y="263"/>
                </a:lnTo>
                <a:lnTo>
                  <a:pt x="13126" y="263"/>
                </a:lnTo>
                <a:lnTo>
                  <a:pt x="13226" y="263"/>
                </a:lnTo>
                <a:lnTo>
                  <a:pt x="13343" y="263"/>
                </a:lnTo>
                <a:lnTo>
                  <a:pt x="13474" y="263"/>
                </a:lnTo>
                <a:lnTo>
                  <a:pt x="13613" y="263"/>
                </a:lnTo>
                <a:lnTo>
                  <a:pt x="13757" y="263"/>
                </a:lnTo>
                <a:lnTo>
                  <a:pt x="13902" y="263"/>
                </a:lnTo>
                <a:lnTo>
                  <a:pt x="14042" y="263"/>
                </a:lnTo>
                <a:lnTo>
                  <a:pt x="14172" y="263"/>
                </a:lnTo>
                <a:lnTo>
                  <a:pt x="14290" y="263"/>
                </a:lnTo>
                <a:lnTo>
                  <a:pt x="14388" y="263"/>
                </a:lnTo>
                <a:lnTo>
                  <a:pt x="14465" y="263"/>
                </a:lnTo>
                <a:lnTo>
                  <a:pt x="14514" y="263"/>
                </a:lnTo>
                <a:lnTo>
                  <a:pt x="14531" y="263"/>
                </a:lnTo>
                <a:lnTo>
                  <a:pt x="14528" y="273"/>
                </a:lnTo>
                <a:lnTo>
                  <a:pt x="14521" y="300"/>
                </a:lnTo>
                <a:lnTo>
                  <a:pt x="14510" y="339"/>
                </a:lnTo>
                <a:lnTo>
                  <a:pt x="14497" y="382"/>
                </a:lnTo>
                <a:lnTo>
                  <a:pt x="14485" y="427"/>
                </a:lnTo>
                <a:lnTo>
                  <a:pt x="14474" y="465"/>
                </a:lnTo>
                <a:lnTo>
                  <a:pt x="14467" y="493"/>
                </a:lnTo>
                <a:lnTo>
                  <a:pt x="14464" y="503"/>
                </a:lnTo>
                <a:lnTo>
                  <a:pt x="14454" y="503"/>
                </a:lnTo>
                <a:lnTo>
                  <a:pt x="14425" y="503"/>
                </a:lnTo>
                <a:lnTo>
                  <a:pt x="14382" y="503"/>
                </a:lnTo>
                <a:lnTo>
                  <a:pt x="14325" y="503"/>
                </a:lnTo>
                <a:lnTo>
                  <a:pt x="14258" y="503"/>
                </a:lnTo>
                <a:lnTo>
                  <a:pt x="14183" y="503"/>
                </a:lnTo>
                <a:lnTo>
                  <a:pt x="14103" y="503"/>
                </a:lnTo>
                <a:lnTo>
                  <a:pt x="14020" y="503"/>
                </a:lnTo>
                <a:lnTo>
                  <a:pt x="13937" y="503"/>
                </a:lnTo>
                <a:lnTo>
                  <a:pt x="13858" y="503"/>
                </a:lnTo>
                <a:lnTo>
                  <a:pt x="13783" y="503"/>
                </a:lnTo>
                <a:lnTo>
                  <a:pt x="13715" y="503"/>
                </a:lnTo>
                <a:lnTo>
                  <a:pt x="13659" y="503"/>
                </a:lnTo>
                <a:lnTo>
                  <a:pt x="13616" y="503"/>
                </a:lnTo>
                <a:lnTo>
                  <a:pt x="13587" y="503"/>
                </a:lnTo>
                <a:lnTo>
                  <a:pt x="13577" y="503"/>
                </a:lnTo>
                <a:lnTo>
                  <a:pt x="13577" y="513"/>
                </a:lnTo>
                <a:lnTo>
                  <a:pt x="13576" y="539"/>
                </a:lnTo>
                <a:lnTo>
                  <a:pt x="13576" y="577"/>
                </a:lnTo>
                <a:lnTo>
                  <a:pt x="13576" y="620"/>
                </a:lnTo>
                <a:lnTo>
                  <a:pt x="13576" y="662"/>
                </a:lnTo>
                <a:lnTo>
                  <a:pt x="13576" y="700"/>
                </a:lnTo>
                <a:lnTo>
                  <a:pt x="13576" y="727"/>
                </a:lnTo>
                <a:lnTo>
                  <a:pt x="13576" y="736"/>
                </a:lnTo>
                <a:lnTo>
                  <a:pt x="13600" y="736"/>
                </a:lnTo>
                <a:lnTo>
                  <a:pt x="13663" y="736"/>
                </a:lnTo>
                <a:lnTo>
                  <a:pt x="13754" y="736"/>
                </a:lnTo>
                <a:lnTo>
                  <a:pt x="13862" y="736"/>
                </a:lnTo>
                <a:lnTo>
                  <a:pt x="13976" y="736"/>
                </a:lnTo>
                <a:lnTo>
                  <a:pt x="14085" y="736"/>
                </a:lnTo>
                <a:lnTo>
                  <a:pt x="14177" y="736"/>
                </a:lnTo>
                <a:lnTo>
                  <a:pt x="14240" y="736"/>
                </a:lnTo>
                <a:lnTo>
                  <a:pt x="14255" y="736"/>
                </a:lnTo>
                <a:lnTo>
                  <a:pt x="14270" y="738"/>
                </a:lnTo>
                <a:lnTo>
                  <a:pt x="14284" y="740"/>
                </a:lnTo>
                <a:lnTo>
                  <a:pt x="14296" y="743"/>
                </a:lnTo>
                <a:lnTo>
                  <a:pt x="14309" y="745"/>
                </a:lnTo>
                <a:lnTo>
                  <a:pt x="14321" y="749"/>
                </a:lnTo>
                <a:lnTo>
                  <a:pt x="14331" y="753"/>
                </a:lnTo>
                <a:lnTo>
                  <a:pt x="14342" y="758"/>
                </a:lnTo>
                <a:lnTo>
                  <a:pt x="14351" y="763"/>
                </a:lnTo>
                <a:lnTo>
                  <a:pt x="14361" y="768"/>
                </a:lnTo>
                <a:lnTo>
                  <a:pt x="14369" y="774"/>
                </a:lnTo>
                <a:lnTo>
                  <a:pt x="14378" y="780"/>
                </a:lnTo>
                <a:lnTo>
                  <a:pt x="14392" y="794"/>
                </a:lnTo>
                <a:lnTo>
                  <a:pt x="14404" y="806"/>
                </a:lnTo>
                <a:lnTo>
                  <a:pt x="14415" y="821"/>
                </a:lnTo>
                <a:lnTo>
                  <a:pt x="14423" y="835"/>
                </a:lnTo>
                <a:lnTo>
                  <a:pt x="14431" y="848"/>
                </a:lnTo>
                <a:lnTo>
                  <a:pt x="14436" y="860"/>
                </a:lnTo>
                <a:lnTo>
                  <a:pt x="14440" y="872"/>
                </a:lnTo>
                <a:lnTo>
                  <a:pt x="14442" y="881"/>
                </a:lnTo>
                <a:lnTo>
                  <a:pt x="14443" y="890"/>
                </a:lnTo>
                <a:lnTo>
                  <a:pt x="14445" y="896"/>
                </a:lnTo>
                <a:lnTo>
                  <a:pt x="14446" y="908"/>
                </a:lnTo>
                <a:lnTo>
                  <a:pt x="14446" y="914"/>
                </a:lnTo>
                <a:lnTo>
                  <a:pt x="14446" y="939"/>
                </a:lnTo>
                <a:lnTo>
                  <a:pt x="14446" y="1003"/>
                </a:lnTo>
                <a:lnTo>
                  <a:pt x="14446" y="1094"/>
                </a:lnTo>
                <a:lnTo>
                  <a:pt x="14446" y="1198"/>
                </a:lnTo>
                <a:lnTo>
                  <a:pt x="14446" y="1303"/>
                </a:lnTo>
                <a:lnTo>
                  <a:pt x="14446" y="1394"/>
                </a:lnTo>
                <a:lnTo>
                  <a:pt x="14446" y="1458"/>
                </a:lnTo>
                <a:lnTo>
                  <a:pt x="14446" y="1482"/>
                </a:lnTo>
                <a:lnTo>
                  <a:pt x="14443" y="1504"/>
                </a:lnTo>
                <a:lnTo>
                  <a:pt x="14442" y="1526"/>
                </a:lnTo>
                <a:lnTo>
                  <a:pt x="14439" y="1547"/>
                </a:lnTo>
                <a:lnTo>
                  <a:pt x="14436" y="1567"/>
                </a:lnTo>
                <a:lnTo>
                  <a:pt x="14432" y="1586"/>
                </a:lnTo>
                <a:lnTo>
                  <a:pt x="14428" y="1604"/>
                </a:lnTo>
                <a:lnTo>
                  <a:pt x="14422" y="1623"/>
                </a:lnTo>
                <a:lnTo>
                  <a:pt x="14416" y="1640"/>
                </a:lnTo>
                <a:lnTo>
                  <a:pt x="14409" y="1657"/>
                </a:lnTo>
                <a:lnTo>
                  <a:pt x="14401" y="1673"/>
                </a:lnTo>
                <a:lnTo>
                  <a:pt x="14394" y="1688"/>
                </a:lnTo>
                <a:lnTo>
                  <a:pt x="14384" y="1703"/>
                </a:lnTo>
                <a:lnTo>
                  <a:pt x="14375" y="1717"/>
                </a:lnTo>
                <a:lnTo>
                  <a:pt x="14365" y="1730"/>
                </a:lnTo>
                <a:lnTo>
                  <a:pt x="14355" y="1743"/>
                </a:lnTo>
                <a:lnTo>
                  <a:pt x="14343" y="1756"/>
                </a:lnTo>
                <a:lnTo>
                  <a:pt x="14331" y="1766"/>
                </a:lnTo>
                <a:lnTo>
                  <a:pt x="14320" y="1778"/>
                </a:lnTo>
                <a:lnTo>
                  <a:pt x="14306" y="1787"/>
                </a:lnTo>
                <a:lnTo>
                  <a:pt x="14293" y="1797"/>
                </a:lnTo>
                <a:lnTo>
                  <a:pt x="14278" y="1805"/>
                </a:lnTo>
                <a:lnTo>
                  <a:pt x="14265" y="1814"/>
                </a:lnTo>
                <a:lnTo>
                  <a:pt x="14249" y="1820"/>
                </a:lnTo>
                <a:lnTo>
                  <a:pt x="14233" y="1828"/>
                </a:lnTo>
                <a:lnTo>
                  <a:pt x="14217" y="1833"/>
                </a:lnTo>
                <a:lnTo>
                  <a:pt x="14201" y="1838"/>
                </a:lnTo>
                <a:lnTo>
                  <a:pt x="14183" y="1842"/>
                </a:lnTo>
                <a:lnTo>
                  <a:pt x="14166" y="1847"/>
                </a:lnTo>
                <a:lnTo>
                  <a:pt x="14148" y="1850"/>
                </a:lnTo>
                <a:lnTo>
                  <a:pt x="14129" y="1852"/>
                </a:lnTo>
                <a:lnTo>
                  <a:pt x="14110" y="1853"/>
                </a:lnTo>
                <a:lnTo>
                  <a:pt x="14091" y="1854"/>
                </a:lnTo>
                <a:lnTo>
                  <a:pt x="14054" y="1856"/>
                </a:lnTo>
                <a:lnTo>
                  <a:pt x="14001" y="1858"/>
                </a:lnTo>
                <a:lnTo>
                  <a:pt x="13937" y="1860"/>
                </a:lnTo>
                <a:lnTo>
                  <a:pt x="13871" y="1862"/>
                </a:lnTo>
                <a:lnTo>
                  <a:pt x="13807" y="1863"/>
                </a:lnTo>
                <a:lnTo>
                  <a:pt x="13753" y="1864"/>
                </a:lnTo>
                <a:lnTo>
                  <a:pt x="13716" y="1864"/>
                </a:lnTo>
                <a:lnTo>
                  <a:pt x="13702" y="1864"/>
                </a:lnTo>
                <a:lnTo>
                  <a:pt x="13699" y="1851"/>
                </a:lnTo>
                <a:lnTo>
                  <a:pt x="13691" y="1819"/>
                </a:lnTo>
                <a:lnTo>
                  <a:pt x="13679" y="1773"/>
                </a:lnTo>
                <a:lnTo>
                  <a:pt x="13666" y="1720"/>
                </a:lnTo>
                <a:lnTo>
                  <a:pt x="13653" y="1667"/>
                </a:lnTo>
                <a:lnTo>
                  <a:pt x="13641" y="1620"/>
                </a:lnTo>
                <a:lnTo>
                  <a:pt x="13632" y="1587"/>
                </a:lnTo>
                <a:lnTo>
                  <a:pt x="13629" y="1574"/>
                </a:lnTo>
                <a:lnTo>
                  <a:pt x="13639" y="1575"/>
                </a:lnTo>
                <a:lnTo>
                  <a:pt x="13664" y="1578"/>
                </a:lnTo>
                <a:lnTo>
                  <a:pt x="13701" y="1581"/>
                </a:lnTo>
                <a:lnTo>
                  <a:pt x="13748" y="1585"/>
                </a:lnTo>
                <a:lnTo>
                  <a:pt x="13798" y="1588"/>
                </a:lnTo>
                <a:lnTo>
                  <a:pt x="13848" y="1591"/>
                </a:lnTo>
                <a:lnTo>
                  <a:pt x="13895" y="1593"/>
                </a:lnTo>
                <a:lnTo>
                  <a:pt x="13935" y="1595"/>
                </a:lnTo>
                <a:lnTo>
                  <a:pt x="13960" y="1593"/>
                </a:lnTo>
                <a:lnTo>
                  <a:pt x="13982" y="1591"/>
                </a:lnTo>
                <a:lnTo>
                  <a:pt x="14003" y="1588"/>
                </a:lnTo>
                <a:lnTo>
                  <a:pt x="14023" y="1583"/>
                </a:lnTo>
                <a:lnTo>
                  <a:pt x="14041" y="1577"/>
                </a:lnTo>
                <a:lnTo>
                  <a:pt x="14058" y="1569"/>
                </a:lnTo>
                <a:lnTo>
                  <a:pt x="14074" y="1560"/>
                </a:lnTo>
                <a:lnTo>
                  <a:pt x="14088" y="1549"/>
                </a:lnTo>
                <a:lnTo>
                  <a:pt x="14100" y="1537"/>
                </a:lnTo>
                <a:lnTo>
                  <a:pt x="14112" y="1525"/>
                </a:lnTo>
                <a:lnTo>
                  <a:pt x="14122" y="1510"/>
                </a:lnTo>
                <a:lnTo>
                  <a:pt x="14129" y="1494"/>
                </a:lnTo>
                <a:lnTo>
                  <a:pt x="14135" y="1476"/>
                </a:lnTo>
                <a:lnTo>
                  <a:pt x="14140" y="1457"/>
                </a:lnTo>
                <a:lnTo>
                  <a:pt x="14143" y="1437"/>
                </a:lnTo>
                <a:lnTo>
                  <a:pt x="14144" y="1415"/>
                </a:lnTo>
                <a:lnTo>
                  <a:pt x="14144" y="1402"/>
                </a:lnTo>
                <a:lnTo>
                  <a:pt x="14144" y="1365"/>
                </a:lnTo>
                <a:lnTo>
                  <a:pt x="14144" y="1312"/>
                </a:lnTo>
                <a:lnTo>
                  <a:pt x="14144" y="1252"/>
                </a:lnTo>
                <a:lnTo>
                  <a:pt x="14144" y="1192"/>
                </a:lnTo>
                <a:lnTo>
                  <a:pt x="14144" y="1140"/>
                </a:lnTo>
                <a:lnTo>
                  <a:pt x="14144" y="1103"/>
                </a:lnTo>
                <a:lnTo>
                  <a:pt x="14144" y="1088"/>
                </a:lnTo>
                <a:lnTo>
                  <a:pt x="14144" y="1083"/>
                </a:lnTo>
                <a:lnTo>
                  <a:pt x="14142" y="1070"/>
                </a:lnTo>
                <a:lnTo>
                  <a:pt x="14141" y="1062"/>
                </a:lnTo>
                <a:lnTo>
                  <a:pt x="14137" y="1053"/>
                </a:lnTo>
                <a:lnTo>
                  <a:pt x="14134" y="1043"/>
                </a:lnTo>
                <a:lnTo>
                  <a:pt x="14129" y="1033"/>
                </a:lnTo>
                <a:lnTo>
                  <a:pt x="14124" y="1022"/>
                </a:lnTo>
                <a:lnTo>
                  <a:pt x="14116" y="1013"/>
                </a:lnTo>
                <a:lnTo>
                  <a:pt x="14107" y="1004"/>
                </a:lnTo>
                <a:lnTo>
                  <a:pt x="14096" y="996"/>
                </a:lnTo>
                <a:lnTo>
                  <a:pt x="14091" y="993"/>
                </a:lnTo>
                <a:lnTo>
                  <a:pt x="14083" y="990"/>
                </a:lnTo>
                <a:lnTo>
                  <a:pt x="14077" y="986"/>
                </a:lnTo>
                <a:lnTo>
                  <a:pt x="14070" y="984"/>
                </a:lnTo>
                <a:lnTo>
                  <a:pt x="14061" y="982"/>
                </a:lnTo>
                <a:lnTo>
                  <a:pt x="14053" y="981"/>
                </a:lnTo>
                <a:lnTo>
                  <a:pt x="14043" y="980"/>
                </a:lnTo>
                <a:lnTo>
                  <a:pt x="14034" y="980"/>
                </a:lnTo>
                <a:lnTo>
                  <a:pt x="13984" y="980"/>
                </a:lnTo>
                <a:lnTo>
                  <a:pt x="13920" y="980"/>
                </a:lnTo>
                <a:lnTo>
                  <a:pt x="13847" y="980"/>
                </a:lnTo>
                <a:lnTo>
                  <a:pt x="13772" y="980"/>
                </a:lnTo>
                <a:lnTo>
                  <a:pt x="13699" y="980"/>
                </a:lnTo>
                <a:lnTo>
                  <a:pt x="13636" y="980"/>
                </a:lnTo>
                <a:lnTo>
                  <a:pt x="13588" y="980"/>
                </a:lnTo>
                <a:lnTo>
                  <a:pt x="13559" y="980"/>
                </a:lnTo>
                <a:lnTo>
                  <a:pt x="13557" y="1018"/>
                </a:lnTo>
                <a:lnTo>
                  <a:pt x="13553" y="1056"/>
                </a:lnTo>
                <a:lnTo>
                  <a:pt x="13549" y="1093"/>
                </a:lnTo>
                <a:lnTo>
                  <a:pt x="13544" y="1129"/>
                </a:lnTo>
                <a:lnTo>
                  <a:pt x="13537" y="1164"/>
                </a:lnTo>
                <a:lnTo>
                  <a:pt x="13530" y="1199"/>
                </a:lnTo>
                <a:lnTo>
                  <a:pt x="13522" y="1233"/>
                </a:lnTo>
                <a:lnTo>
                  <a:pt x="13514" y="1266"/>
                </a:lnTo>
                <a:lnTo>
                  <a:pt x="13504" y="1299"/>
                </a:lnTo>
                <a:lnTo>
                  <a:pt x="13494" y="1331"/>
                </a:lnTo>
                <a:lnTo>
                  <a:pt x="13482" y="1361"/>
                </a:lnTo>
                <a:lnTo>
                  <a:pt x="13470" y="1392"/>
                </a:lnTo>
                <a:lnTo>
                  <a:pt x="13459" y="1422"/>
                </a:lnTo>
                <a:lnTo>
                  <a:pt x="13445" y="1452"/>
                </a:lnTo>
                <a:lnTo>
                  <a:pt x="13431" y="1479"/>
                </a:lnTo>
                <a:lnTo>
                  <a:pt x="13416" y="1507"/>
                </a:lnTo>
                <a:lnTo>
                  <a:pt x="13402" y="1534"/>
                </a:lnTo>
                <a:lnTo>
                  <a:pt x="13386" y="1561"/>
                </a:lnTo>
                <a:lnTo>
                  <a:pt x="13369" y="1586"/>
                </a:lnTo>
                <a:lnTo>
                  <a:pt x="13352" y="1611"/>
                </a:lnTo>
                <a:lnTo>
                  <a:pt x="13334" y="1636"/>
                </a:lnTo>
                <a:lnTo>
                  <a:pt x="13316" y="1660"/>
                </a:lnTo>
                <a:lnTo>
                  <a:pt x="13297" y="1684"/>
                </a:lnTo>
                <a:lnTo>
                  <a:pt x="13277" y="1706"/>
                </a:lnTo>
                <a:lnTo>
                  <a:pt x="13257" y="1728"/>
                </a:lnTo>
                <a:lnTo>
                  <a:pt x="13236" y="1749"/>
                </a:lnTo>
                <a:lnTo>
                  <a:pt x="13215" y="1770"/>
                </a:lnTo>
                <a:lnTo>
                  <a:pt x="13193" y="1791"/>
                </a:lnTo>
                <a:lnTo>
                  <a:pt x="13172" y="1811"/>
                </a:lnTo>
                <a:lnTo>
                  <a:pt x="13149" y="1830"/>
                </a:lnTo>
                <a:lnTo>
                  <a:pt x="13125" y="1849"/>
                </a:lnTo>
                <a:lnTo>
                  <a:pt x="13102" y="1867"/>
                </a:lnTo>
                <a:lnTo>
                  <a:pt x="13096" y="1856"/>
                </a:lnTo>
                <a:lnTo>
                  <a:pt x="13078" y="1827"/>
                </a:lnTo>
                <a:lnTo>
                  <a:pt x="13053" y="1786"/>
                </a:lnTo>
                <a:lnTo>
                  <a:pt x="13025" y="1739"/>
                </a:lnTo>
                <a:lnTo>
                  <a:pt x="12996" y="1692"/>
                </a:lnTo>
                <a:lnTo>
                  <a:pt x="12972" y="1651"/>
                </a:lnTo>
                <a:lnTo>
                  <a:pt x="12955" y="1622"/>
                </a:lnTo>
                <a:lnTo>
                  <a:pt x="12947" y="1611"/>
                </a:lnTo>
                <a:close/>
                <a:moveTo>
                  <a:pt x="12325" y="1930"/>
                </a:moveTo>
                <a:lnTo>
                  <a:pt x="12334" y="1925"/>
                </a:lnTo>
                <a:lnTo>
                  <a:pt x="12358" y="1911"/>
                </a:lnTo>
                <a:lnTo>
                  <a:pt x="12392" y="1891"/>
                </a:lnTo>
                <a:lnTo>
                  <a:pt x="12430" y="1868"/>
                </a:lnTo>
                <a:lnTo>
                  <a:pt x="12469" y="1846"/>
                </a:lnTo>
                <a:lnTo>
                  <a:pt x="12502" y="1826"/>
                </a:lnTo>
                <a:lnTo>
                  <a:pt x="12526" y="1812"/>
                </a:lnTo>
                <a:lnTo>
                  <a:pt x="12535" y="1806"/>
                </a:lnTo>
                <a:lnTo>
                  <a:pt x="12535" y="1778"/>
                </a:lnTo>
                <a:lnTo>
                  <a:pt x="12535" y="1702"/>
                </a:lnTo>
                <a:lnTo>
                  <a:pt x="12535" y="1595"/>
                </a:lnTo>
                <a:lnTo>
                  <a:pt x="12535" y="1472"/>
                </a:lnTo>
                <a:lnTo>
                  <a:pt x="12536" y="1349"/>
                </a:lnTo>
                <a:lnTo>
                  <a:pt x="12536" y="1242"/>
                </a:lnTo>
                <a:lnTo>
                  <a:pt x="12536" y="1166"/>
                </a:lnTo>
                <a:lnTo>
                  <a:pt x="12536" y="1137"/>
                </a:lnTo>
                <a:lnTo>
                  <a:pt x="12526" y="1137"/>
                </a:lnTo>
                <a:lnTo>
                  <a:pt x="12503" y="1137"/>
                </a:lnTo>
                <a:lnTo>
                  <a:pt x="12470" y="1137"/>
                </a:lnTo>
                <a:lnTo>
                  <a:pt x="12432" y="1137"/>
                </a:lnTo>
                <a:lnTo>
                  <a:pt x="12394" y="1137"/>
                </a:lnTo>
                <a:lnTo>
                  <a:pt x="12361" y="1137"/>
                </a:lnTo>
                <a:lnTo>
                  <a:pt x="12338" y="1137"/>
                </a:lnTo>
                <a:lnTo>
                  <a:pt x="12328" y="1137"/>
                </a:lnTo>
                <a:lnTo>
                  <a:pt x="12328" y="1126"/>
                </a:lnTo>
                <a:lnTo>
                  <a:pt x="12328" y="1099"/>
                </a:lnTo>
                <a:lnTo>
                  <a:pt x="12328" y="1061"/>
                </a:lnTo>
                <a:lnTo>
                  <a:pt x="12328" y="1015"/>
                </a:lnTo>
                <a:lnTo>
                  <a:pt x="12328" y="970"/>
                </a:lnTo>
                <a:lnTo>
                  <a:pt x="12328" y="931"/>
                </a:lnTo>
                <a:lnTo>
                  <a:pt x="12328" y="904"/>
                </a:lnTo>
                <a:lnTo>
                  <a:pt x="12328" y="893"/>
                </a:lnTo>
                <a:lnTo>
                  <a:pt x="12343" y="893"/>
                </a:lnTo>
                <a:lnTo>
                  <a:pt x="12382" y="893"/>
                </a:lnTo>
                <a:lnTo>
                  <a:pt x="12438" y="893"/>
                </a:lnTo>
                <a:lnTo>
                  <a:pt x="12502" y="893"/>
                </a:lnTo>
                <a:lnTo>
                  <a:pt x="12566" y="893"/>
                </a:lnTo>
                <a:lnTo>
                  <a:pt x="12623" y="893"/>
                </a:lnTo>
                <a:lnTo>
                  <a:pt x="12667" y="893"/>
                </a:lnTo>
                <a:lnTo>
                  <a:pt x="12686" y="893"/>
                </a:lnTo>
                <a:lnTo>
                  <a:pt x="12701" y="894"/>
                </a:lnTo>
                <a:lnTo>
                  <a:pt x="12721" y="898"/>
                </a:lnTo>
                <a:lnTo>
                  <a:pt x="12734" y="902"/>
                </a:lnTo>
                <a:lnTo>
                  <a:pt x="12746" y="907"/>
                </a:lnTo>
                <a:lnTo>
                  <a:pt x="12759" y="913"/>
                </a:lnTo>
                <a:lnTo>
                  <a:pt x="12772" y="922"/>
                </a:lnTo>
                <a:lnTo>
                  <a:pt x="12784" y="931"/>
                </a:lnTo>
                <a:lnTo>
                  <a:pt x="12796" y="944"/>
                </a:lnTo>
                <a:lnTo>
                  <a:pt x="12801" y="950"/>
                </a:lnTo>
                <a:lnTo>
                  <a:pt x="12808" y="959"/>
                </a:lnTo>
                <a:lnTo>
                  <a:pt x="12812" y="966"/>
                </a:lnTo>
                <a:lnTo>
                  <a:pt x="12817" y="976"/>
                </a:lnTo>
                <a:lnTo>
                  <a:pt x="12821" y="985"/>
                </a:lnTo>
                <a:lnTo>
                  <a:pt x="12825" y="995"/>
                </a:lnTo>
                <a:lnTo>
                  <a:pt x="12829" y="1005"/>
                </a:lnTo>
                <a:lnTo>
                  <a:pt x="12831" y="1017"/>
                </a:lnTo>
                <a:lnTo>
                  <a:pt x="12833" y="1030"/>
                </a:lnTo>
                <a:lnTo>
                  <a:pt x="12835" y="1044"/>
                </a:lnTo>
                <a:lnTo>
                  <a:pt x="12836" y="1057"/>
                </a:lnTo>
                <a:lnTo>
                  <a:pt x="12836" y="1072"/>
                </a:lnTo>
                <a:lnTo>
                  <a:pt x="12836" y="1081"/>
                </a:lnTo>
                <a:lnTo>
                  <a:pt x="12836" y="1104"/>
                </a:lnTo>
                <a:lnTo>
                  <a:pt x="12836" y="1141"/>
                </a:lnTo>
                <a:lnTo>
                  <a:pt x="12836" y="1188"/>
                </a:lnTo>
                <a:lnTo>
                  <a:pt x="12836" y="1244"/>
                </a:lnTo>
                <a:lnTo>
                  <a:pt x="12836" y="1307"/>
                </a:lnTo>
                <a:lnTo>
                  <a:pt x="12836" y="1374"/>
                </a:lnTo>
                <a:lnTo>
                  <a:pt x="12836" y="1443"/>
                </a:lnTo>
                <a:lnTo>
                  <a:pt x="12836" y="1513"/>
                </a:lnTo>
                <a:lnTo>
                  <a:pt x="12836" y="1580"/>
                </a:lnTo>
                <a:lnTo>
                  <a:pt x="12836" y="1642"/>
                </a:lnTo>
                <a:lnTo>
                  <a:pt x="12836" y="1699"/>
                </a:lnTo>
                <a:lnTo>
                  <a:pt x="12836" y="1746"/>
                </a:lnTo>
                <a:lnTo>
                  <a:pt x="12836" y="1783"/>
                </a:lnTo>
                <a:lnTo>
                  <a:pt x="12836" y="1806"/>
                </a:lnTo>
                <a:lnTo>
                  <a:pt x="12836" y="1815"/>
                </a:lnTo>
                <a:lnTo>
                  <a:pt x="12847" y="1827"/>
                </a:lnTo>
                <a:lnTo>
                  <a:pt x="12859" y="1837"/>
                </a:lnTo>
                <a:lnTo>
                  <a:pt x="12870" y="1848"/>
                </a:lnTo>
                <a:lnTo>
                  <a:pt x="12883" y="1858"/>
                </a:lnTo>
                <a:lnTo>
                  <a:pt x="12896" y="1868"/>
                </a:lnTo>
                <a:lnTo>
                  <a:pt x="12908" y="1877"/>
                </a:lnTo>
                <a:lnTo>
                  <a:pt x="12922" y="1886"/>
                </a:lnTo>
                <a:lnTo>
                  <a:pt x="12937" y="1894"/>
                </a:lnTo>
                <a:lnTo>
                  <a:pt x="12951" y="1903"/>
                </a:lnTo>
                <a:lnTo>
                  <a:pt x="12967" y="1910"/>
                </a:lnTo>
                <a:lnTo>
                  <a:pt x="12982" y="1918"/>
                </a:lnTo>
                <a:lnTo>
                  <a:pt x="12998" y="1925"/>
                </a:lnTo>
                <a:lnTo>
                  <a:pt x="13032" y="1938"/>
                </a:lnTo>
                <a:lnTo>
                  <a:pt x="13068" y="1949"/>
                </a:lnTo>
                <a:lnTo>
                  <a:pt x="13105" y="1960"/>
                </a:lnTo>
                <a:lnTo>
                  <a:pt x="13145" y="1969"/>
                </a:lnTo>
                <a:lnTo>
                  <a:pt x="13187" y="1976"/>
                </a:lnTo>
                <a:lnTo>
                  <a:pt x="13231" y="1981"/>
                </a:lnTo>
                <a:lnTo>
                  <a:pt x="13277" y="1985"/>
                </a:lnTo>
                <a:lnTo>
                  <a:pt x="13324" y="1989"/>
                </a:lnTo>
                <a:lnTo>
                  <a:pt x="13374" y="1991"/>
                </a:lnTo>
                <a:lnTo>
                  <a:pt x="13426" y="1992"/>
                </a:lnTo>
                <a:lnTo>
                  <a:pt x="13439" y="1992"/>
                </a:lnTo>
                <a:lnTo>
                  <a:pt x="13474" y="1992"/>
                </a:lnTo>
                <a:lnTo>
                  <a:pt x="13528" y="1992"/>
                </a:lnTo>
                <a:lnTo>
                  <a:pt x="13599" y="1992"/>
                </a:lnTo>
                <a:lnTo>
                  <a:pt x="13682" y="1992"/>
                </a:lnTo>
                <a:lnTo>
                  <a:pt x="13776" y="1992"/>
                </a:lnTo>
                <a:lnTo>
                  <a:pt x="13876" y="1992"/>
                </a:lnTo>
                <a:lnTo>
                  <a:pt x="13980" y="1992"/>
                </a:lnTo>
                <a:lnTo>
                  <a:pt x="14082" y="1992"/>
                </a:lnTo>
                <a:lnTo>
                  <a:pt x="14182" y="1992"/>
                </a:lnTo>
                <a:lnTo>
                  <a:pt x="14276" y="1992"/>
                </a:lnTo>
                <a:lnTo>
                  <a:pt x="14360" y="1992"/>
                </a:lnTo>
                <a:lnTo>
                  <a:pt x="14431" y="1992"/>
                </a:lnTo>
                <a:lnTo>
                  <a:pt x="14485" y="1992"/>
                </a:lnTo>
                <a:lnTo>
                  <a:pt x="14521" y="1992"/>
                </a:lnTo>
                <a:lnTo>
                  <a:pt x="14532" y="1992"/>
                </a:lnTo>
                <a:lnTo>
                  <a:pt x="14529" y="2003"/>
                </a:lnTo>
                <a:lnTo>
                  <a:pt x="14521" y="2034"/>
                </a:lnTo>
                <a:lnTo>
                  <a:pt x="14508" y="2078"/>
                </a:lnTo>
                <a:lnTo>
                  <a:pt x="14494" y="2129"/>
                </a:lnTo>
                <a:lnTo>
                  <a:pt x="14481" y="2178"/>
                </a:lnTo>
                <a:lnTo>
                  <a:pt x="14468" y="2222"/>
                </a:lnTo>
                <a:lnTo>
                  <a:pt x="14459" y="2252"/>
                </a:lnTo>
                <a:lnTo>
                  <a:pt x="14456" y="2264"/>
                </a:lnTo>
                <a:lnTo>
                  <a:pt x="14443" y="2264"/>
                </a:lnTo>
                <a:lnTo>
                  <a:pt x="14411" y="2264"/>
                </a:lnTo>
                <a:lnTo>
                  <a:pt x="14359" y="2264"/>
                </a:lnTo>
                <a:lnTo>
                  <a:pt x="14291" y="2264"/>
                </a:lnTo>
                <a:lnTo>
                  <a:pt x="14211" y="2264"/>
                </a:lnTo>
                <a:lnTo>
                  <a:pt x="14122" y="2264"/>
                </a:lnTo>
                <a:lnTo>
                  <a:pt x="14026" y="2264"/>
                </a:lnTo>
                <a:lnTo>
                  <a:pt x="13928" y="2264"/>
                </a:lnTo>
                <a:lnTo>
                  <a:pt x="13829" y="2264"/>
                </a:lnTo>
                <a:lnTo>
                  <a:pt x="13733" y="2264"/>
                </a:lnTo>
                <a:lnTo>
                  <a:pt x="13644" y="2264"/>
                </a:lnTo>
                <a:lnTo>
                  <a:pt x="13564" y="2264"/>
                </a:lnTo>
                <a:lnTo>
                  <a:pt x="13496" y="2264"/>
                </a:lnTo>
                <a:lnTo>
                  <a:pt x="13443" y="2264"/>
                </a:lnTo>
                <a:lnTo>
                  <a:pt x="13409" y="2264"/>
                </a:lnTo>
                <a:lnTo>
                  <a:pt x="13397" y="2264"/>
                </a:lnTo>
                <a:lnTo>
                  <a:pt x="13337" y="2261"/>
                </a:lnTo>
                <a:lnTo>
                  <a:pt x="13280" y="2256"/>
                </a:lnTo>
                <a:lnTo>
                  <a:pt x="13224" y="2250"/>
                </a:lnTo>
                <a:lnTo>
                  <a:pt x="13171" y="2244"/>
                </a:lnTo>
                <a:lnTo>
                  <a:pt x="13120" y="2237"/>
                </a:lnTo>
                <a:lnTo>
                  <a:pt x="13070" y="2228"/>
                </a:lnTo>
                <a:lnTo>
                  <a:pt x="13024" y="2219"/>
                </a:lnTo>
                <a:lnTo>
                  <a:pt x="12979" y="2208"/>
                </a:lnTo>
                <a:lnTo>
                  <a:pt x="12937" y="2196"/>
                </a:lnTo>
                <a:lnTo>
                  <a:pt x="12897" y="2183"/>
                </a:lnTo>
                <a:lnTo>
                  <a:pt x="12877" y="2175"/>
                </a:lnTo>
                <a:lnTo>
                  <a:pt x="12859" y="2168"/>
                </a:lnTo>
                <a:lnTo>
                  <a:pt x="12839" y="2159"/>
                </a:lnTo>
                <a:lnTo>
                  <a:pt x="12823" y="2151"/>
                </a:lnTo>
                <a:lnTo>
                  <a:pt x="12805" y="2142"/>
                </a:lnTo>
                <a:lnTo>
                  <a:pt x="12789" y="2133"/>
                </a:lnTo>
                <a:lnTo>
                  <a:pt x="12772" y="2123"/>
                </a:lnTo>
                <a:lnTo>
                  <a:pt x="12757" y="2113"/>
                </a:lnTo>
                <a:lnTo>
                  <a:pt x="12741" y="2102"/>
                </a:lnTo>
                <a:lnTo>
                  <a:pt x="12727" y="2091"/>
                </a:lnTo>
                <a:lnTo>
                  <a:pt x="12713" y="2080"/>
                </a:lnTo>
                <a:lnTo>
                  <a:pt x="12700" y="2067"/>
                </a:lnTo>
                <a:lnTo>
                  <a:pt x="12684" y="2077"/>
                </a:lnTo>
                <a:lnTo>
                  <a:pt x="12641" y="2102"/>
                </a:lnTo>
                <a:lnTo>
                  <a:pt x="12581" y="2137"/>
                </a:lnTo>
                <a:lnTo>
                  <a:pt x="12512" y="2176"/>
                </a:lnTo>
                <a:lnTo>
                  <a:pt x="12443" y="2216"/>
                </a:lnTo>
                <a:lnTo>
                  <a:pt x="12384" y="2251"/>
                </a:lnTo>
                <a:lnTo>
                  <a:pt x="12342" y="2276"/>
                </a:lnTo>
                <a:lnTo>
                  <a:pt x="12326" y="2285"/>
                </a:lnTo>
                <a:lnTo>
                  <a:pt x="12326" y="2269"/>
                </a:lnTo>
                <a:lnTo>
                  <a:pt x="12326" y="2229"/>
                </a:lnTo>
                <a:lnTo>
                  <a:pt x="12325" y="2173"/>
                </a:lnTo>
                <a:lnTo>
                  <a:pt x="12325" y="2107"/>
                </a:lnTo>
                <a:lnTo>
                  <a:pt x="12325" y="2043"/>
                </a:lnTo>
                <a:lnTo>
                  <a:pt x="12325" y="1985"/>
                </a:lnTo>
                <a:lnTo>
                  <a:pt x="12325" y="1945"/>
                </a:lnTo>
                <a:lnTo>
                  <a:pt x="12325" y="1930"/>
                </a:lnTo>
                <a:close/>
                <a:moveTo>
                  <a:pt x="12337" y="299"/>
                </a:moveTo>
                <a:lnTo>
                  <a:pt x="12335" y="296"/>
                </a:lnTo>
                <a:lnTo>
                  <a:pt x="12335" y="288"/>
                </a:lnTo>
                <a:lnTo>
                  <a:pt x="12335" y="284"/>
                </a:lnTo>
                <a:lnTo>
                  <a:pt x="12337" y="280"/>
                </a:lnTo>
                <a:lnTo>
                  <a:pt x="12339" y="275"/>
                </a:lnTo>
                <a:lnTo>
                  <a:pt x="12343" y="271"/>
                </a:lnTo>
                <a:lnTo>
                  <a:pt x="12347" y="268"/>
                </a:lnTo>
                <a:lnTo>
                  <a:pt x="12353" y="265"/>
                </a:lnTo>
                <a:lnTo>
                  <a:pt x="12362" y="263"/>
                </a:lnTo>
                <a:lnTo>
                  <a:pt x="12371" y="263"/>
                </a:lnTo>
                <a:lnTo>
                  <a:pt x="12388" y="263"/>
                </a:lnTo>
                <a:lnTo>
                  <a:pt x="12414" y="263"/>
                </a:lnTo>
                <a:lnTo>
                  <a:pt x="12446" y="263"/>
                </a:lnTo>
                <a:lnTo>
                  <a:pt x="12482" y="263"/>
                </a:lnTo>
                <a:lnTo>
                  <a:pt x="12519" y="263"/>
                </a:lnTo>
                <a:lnTo>
                  <a:pt x="12556" y="263"/>
                </a:lnTo>
                <a:lnTo>
                  <a:pt x="12590" y="263"/>
                </a:lnTo>
                <a:lnTo>
                  <a:pt x="12617" y="263"/>
                </a:lnTo>
                <a:lnTo>
                  <a:pt x="12625" y="263"/>
                </a:lnTo>
                <a:lnTo>
                  <a:pt x="12631" y="264"/>
                </a:lnTo>
                <a:lnTo>
                  <a:pt x="12637" y="266"/>
                </a:lnTo>
                <a:lnTo>
                  <a:pt x="12643" y="268"/>
                </a:lnTo>
                <a:lnTo>
                  <a:pt x="12652" y="274"/>
                </a:lnTo>
                <a:lnTo>
                  <a:pt x="12659" y="281"/>
                </a:lnTo>
                <a:lnTo>
                  <a:pt x="12669" y="293"/>
                </a:lnTo>
                <a:lnTo>
                  <a:pt x="12672" y="300"/>
                </a:lnTo>
                <a:lnTo>
                  <a:pt x="12679" y="317"/>
                </a:lnTo>
                <a:lnTo>
                  <a:pt x="12695" y="362"/>
                </a:lnTo>
                <a:lnTo>
                  <a:pt x="12720" y="427"/>
                </a:lnTo>
                <a:lnTo>
                  <a:pt x="12748" y="500"/>
                </a:lnTo>
                <a:lnTo>
                  <a:pt x="12777" y="574"/>
                </a:lnTo>
                <a:lnTo>
                  <a:pt x="12801" y="638"/>
                </a:lnTo>
                <a:lnTo>
                  <a:pt x="12818" y="683"/>
                </a:lnTo>
                <a:lnTo>
                  <a:pt x="12825" y="700"/>
                </a:lnTo>
                <a:lnTo>
                  <a:pt x="12827" y="706"/>
                </a:lnTo>
                <a:lnTo>
                  <a:pt x="12828" y="716"/>
                </a:lnTo>
                <a:lnTo>
                  <a:pt x="12828" y="722"/>
                </a:lnTo>
                <a:lnTo>
                  <a:pt x="12827" y="726"/>
                </a:lnTo>
                <a:lnTo>
                  <a:pt x="12825" y="731"/>
                </a:lnTo>
                <a:lnTo>
                  <a:pt x="12820" y="735"/>
                </a:lnTo>
                <a:lnTo>
                  <a:pt x="12815" y="740"/>
                </a:lnTo>
                <a:lnTo>
                  <a:pt x="12809" y="742"/>
                </a:lnTo>
                <a:lnTo>
                  <a:pt x="12800" y="744"/>
                </a:lnTo>
                <a:lnTo>
                  <a:pt x="12791" y="745"/>
                </a:lnTo>
                <a:lnTo>
                  <a:pt x="12770" y="745"/>
                </a:lnTo>
                <a:lnTo>
                  <a:pt x="12737" y="745"/>
                </a:lnTo>
                <a:lnTo>
                  <a:pt x="12695" y="745"/>
                </a:lnTo>
                <a:lnTo>
                  <a:pt x="12652" y="745"/>
                </a:lnTo>
                <a:lnTo>
                  <a:pt x="12610" y="745"/>
                </a:lnTo>
                <a:lnTo>
                  <a:pt x="12574" y="745"/>
                </a:lnTo>
                <a:lnTo>
                  <a:pt x="12548" y="745"/>
                </a:lnTo>
                <a:lnTo>
                  <a:pt x="12539" y="745"/>
                </a:lnTo>
                <a:lnTo>
                  <a:pt x="12533" y="744"/>
                </a:lnTo>
                <a:lnTo>
                  <a:pt x="12527" y="743"/>
                </a:lnTo>
                <a:lnTo>
                  <a:pt x="12521" y="741"/>
                </a:lnTo>
                <a:lnTo>
                  <a:pt x="12514" y="737"/>
                </a:lnTo>
                <a:lnTo>
                  <a:pt x="12509" y="734"/>
                </a:lnTo>
                <a:lnTo>
                  <a:pt x="12504" y="729"/>
                </a:lnTo>
                <a:lnTo>
                  <a:pt x="12500" y="724"/>
                </a:lnTo>
                <a:lnTo>
                  <a:pt x="12496" y="717"/>
                </a:lnTo>
                <a:lnTo>
                  <a:pt x="12489" y="698"/>
                </a:lnTo>
                <a:lnTo>
                  <a:pt x="12471" y="651"/>
                </a:lnTo>
                <a:lnTo>
                  <a:pt x="12445" y="584"/>
                </a:lnTo>
                <a:lnTo>
                  <a:pt x="12416" y="506"/>
                </a:lnTo>
                <a:lnTo>
                  <a:pt x="12387" y="430"/>
                </a:lnTo>
                <a:lnTo>
                  <a:pt x="12362" y="363"/>
                </a:lnTo>
                <a:lnTo>
                  <a:pt x="12344" y="317"/>
                </a:lnTo>
                <a:lnTo>
                  <a:pt x="12337" y="299"/>
                </a:lnTo>
                <a:close/>
                <a:moveTo>
                  <a:pt x="15547" y="784"/>
                </a:moveTo>
                <a:lnTo>
                  <a:pt x="15547" y="762"/>
                </a:lnTo>
                <a:lnTo>
                  <a:pt x="15547" y="702"/>
                </a:lnTo>
                <a:lnTo>
                  <a:pt x="15547" y="619"/>
                </a:lnTo>
                <a:lnTo>
                  <a:pt x="15547" y="523"/>
                </a:lnTo>
                <a:lnTo>
                  <a:pt x="15547" y="428"/>
                </a:lnTo>
                <a:lnTo>
                  <a:pt x="15547" y="344"/>
                </a:lnTo>
                <a:lnTo>
                  <a:pt x="15547" y="285"/>
                </a:lnTo>
                <a:lnTo>
                  <a:pt x="15547" y="263"/>
                </a:lnTo>
                <a:lnTo>
                  <a:pt x="15559" y="263"/>
                </a:lnTo>
                <a:lnTo>
                  <a:pt x="15594" y="263"/>
                </a:lnTo>
                <a:lnTo>
                  <a:pt x="15642" y="263"/>
                </a:lnTo>
                <a:lnTo>
                  <a:pt x="15698" y="263"/>
                </a:lnTo>
                <a:lnTo>
                  <a:pt x="15754" y="263"/>
                </a:lnTo>
                <a:lnTo>
                  <a:pt x="15802" y="263"/>
                </a:lnTo>
                <a:lnTo>
                  <a:pt x="15837" y="263"/>
                </a:lnTo>
                <a:lnTo>
                  <a:pt x="15849" y="263"/>
                </a:lnTo>
                <a:lnTo>
                  <a:pt x="15849" y="274"/>
                </a:lnTo>
                <a:lnTo>
                  <a:pt x="15849" y="306"/>
                </a:lnTo>
                <a:lnTo>
                  <a:pt x="15849" y="352"/>
                </a:lnTo>
                <a:lnTo>
                  <a:pt x="15849" y="403"/>
                </a:lnTo>
                <a:lnTo>
                  <a:pt x="15849" y="455"/>
                </a:lnTo>
                <a:lnTo>
                  <a:pt x="15849" y="499"/>
                </a:lnTo>
                <a:lnTo>
                  <a:pt x="15849" y="531"/>
                </a:lnTo>
                <a:lnTo>
                  <a:pt x="15849" y="542"/>
                </a:lnTo>
                <a:lnTo>
                  <a:pt x="15860" y="542"/>
                </a:lnTo>
                <a:lnTo>
                  <a:pt x="15887" y="542"/>
                </a:lnTo>
                <a:lnTo>
                  <a:pt x="15924" y="542"/>
                </a:lnTo>
                <a:lnTo>
                  <a:pt x="15967" y="542"/>
                </a:lnTo>
                <a:lnTo>
                  <a:pt x="16009" y="542"/>
                </a:lnTo>
                <a:lnTo>
                  <a:pt x="16046" y="542"/>
                </a:lnTo>
                <a:lnTo>
                  <a:pt x="16073" y="542"/>
                </a:lnTo>
                <a:lnTo>
                  <a:pt x="16083" y="542"/>
                </a:lnTo>
                <a:lnTo>
                  <a:pt x="16083" y="526"/>
                </a:lnTo>
                <a:lnTo>
                  <a:pt x="16083" y="481"/>
                </a:lnTo>
                <a:lnTo>
                  <a:pt x="16083" y="416"/>
                </a:lnTo>
                <a:lnTo>
                  <a:pt x="16083" y="343"/>
                </a:lnTo>
                <a:lnTo>
                  <a:pt x="16083" y="270"/>
                </a:lnTo>
                <a:lnTo>
                  <a:pt x="16083" y="207"/>
                </a:lnTo>
                <a:lnTo>
                  <a:pt x="16083" y="161"/>
                </a:lnTo>
                <a:lnTo>
                  <a:pt x="16083" y="144"/>
                </a:lnTo>
                <a:lnTo>
                  <a:pt x="16096" y="144"/>
                </a:lnTo>
                <a:lnTo>
                  <a:pt x="16130" y="144"/>
                </a:lnTo>
                <a:lnTo>
                  <a:pt x="16179" y="144"/>
                </a:lnTo>
                <a:lnTo>
                  <a:pt x="16234" y="144"/>
                </a:lnTo>
                <a:lnTo>
                  <a:pt x="16289" y="144"/>
                </a:lnTo>
                <a:lnTo>
                  <a:pt x="16338" y="144"/>
                </a:lnTo>
                <a:lnTo>
                  <a:pt x="16371" y="144"/>
                </a:lnTo>
                <a:lnTo>
                  <a:pt x="16384" y="144"/>
                </a:lnTo>
                <a:lnTo>
                  <a:pt x="16384" y="161"/>
                </a:lnTo>
                <a:lnTo>
                  <a:pt x="16384" y="207"/>
                </a:lnTo>
                <a:lnTo>
                  <a:pt x="16384" y="270"/>
                </a:lnTo>
                <a:lnTo>
                  <a:pt x="16384" y="343"/>
                </a:lnTo>
                <a:lnTo>
                  <a:pt x="16384" y="416"/>
                </a:lnTo>
                <a:lnTo>
                  <a:pt x="16384" y="481"/>
                </a:lnTo>
                <a:lnTo>
                  <a:pt x="16384" y="526"/>
                </a:lnTo>
                <a:lnTo>
                  <a:pt x="16384" y="542"/>
                </a:lnTo>
                <a:lnTo>
                  <a:pt x="16392" y="542"/>
                </a:lnTo>
                <a:lnTo>
                  <a:pt x="16412" y="542"/>
                </a:lnTo>
                <a:lnTo>
                  <a:pt x="16439" y="542"/>
                </a:lnTo>
                <a:lnTo>
                  <a:pt x="16471" y="542"/>
                </a:lnTo>
                <a:lnTo>
                  <a:pt x="16503" y="542"/>
                </a:lnTo>
                <a:lnTo>
                  <a:pt x="16531" y="542"/>
                </a:lnTo>
                <a:lnTo>
                  <a:pt x="16550" y="542"/>
                </a:lnTo>
                <a:lnTo>
                  <a:pt x="16558" y="542"/>
                </a:lnTo>
                <a:lnTo>
                  <a:pt x="16567" y="542"/>
                </a:lnTo>
                <a:lnTo>
                  <a:pt x="16585" y="539"/>
                </a:lnTo>
                <a:lnTo>
                  <a:pt x="16596" y="536"/>
                </a:lnTo>
                <a:lnTo>
                  <a:pt x="16605" y="532"/>
                </a:lnTo>
                <a:lnTo>
                  <a:pt x="16611" y="530"/>
                </a:lnTo>
                <a:lnTo>
                  <a:pt x="16615" y="527"/>
                </a:lnTo>
                <a:lnTo>
                  <a:pt x="16619" y="522"/>
                </a:lnTo>
                <a:lnTo>
                  <a:pt x="16622" y="519"/>
                </a:lnTo>
                <a:lnTo>
                  <a:pt x="16627" y="513"/>
                </a:lnTo>
                <a:lnTo>
                  <a:pt x="16631" y="506"/>
                </a:lnTo>
                <a:lnTo>
                  <a:pt x="16633" y="500"/>
                </a:lnTo>
                <a:lnTo>
                  <a:pt x="16635" y="494"/>
                </a:lnTo>
                <a:lnTo>
                  <a:pt x="16637" y="482"/>
                </a:lnTo>
                <a:lnTo>
                  <a:pt x="16637" y="471"/>
                </a:lnTo>
                <a:lnTo>
                  <a:pt x="16638" y="463"/>
                </a:lnTo>
                <a:lnTo>
                  <a:pt x="16638" y="439"/>
                </a:lnTo>
                <a:lnTo>
                  <a:pt x="16638" y="406"/>
                </a:lnTo>
                <a:lnTo>
                  <a:pt x="16638" y="367"/>
                </a:lnTo>
                <a:lnTo>
                  <a:pt x="16638" y="328"/>
                </a:lnTo>
                <a:lnTo>
                  <a:pt x="16638" y="296"/>
                </a:lnTo>
                <a:lnTo>
                  <a:pt x="16638" y="271"/>
                </a:lnTo>
                <a:lnTo>
                  <a:pt x="16638" y="263"/>
                </a:lnTo>
                <a:lnTo>
                  <a:pt x="16651" y="263"/>
                </a:lnTo>
                <a:lnTo>
                  <a:pt x="16685" y="263"/>
                </a:lnTo>
                <a:lnTo>
                  <a:pt x="16734" y="263"/>
                </a:lnTo>
                <a:lnTo>
                  <a:pt x="16789" y="263"/>
                </a:lnTo>
                <a:lnTo>
                  <a:pt x="16845" y="263"/>
                </a:lnTo>
                <a:lnTo>
                  <a:pt x="16892" y="263"/>
                </a:lnTo>
                <a:lnTo>
                  <a:pt x="16927" y="263"/>
                </a:lnTo>
                <a:lnTo>
                  <a:pt x="16940" y="263"/>
                </a:lnTo>
                <a:lnTo>
                  <a:pt x="16940" y="275"/>
                </a:lnTo>
                <a:lnTo>
                  <a:pt x="16940" y="310"/>
                </a:lnTo>
                <a:lnTo>
                  <a:pt x="16940" y="359"/>
                </a:lnTo>
                <a:lnTo>
                  <a:pt x="16940" y="415"/>
                </a:lnTo>
                <a:lnTo>
                  <a:pt x="16940" y="471"/>
                </a:lnTo>
                <a:lnTo>
                  <a:pt x="16940" y="520"/>
                </a:lnTo>
                <a:lnTo>
                  <a:pt x="16940" y="554"/>
                </a:lnTo>
                <a:lnTo>
                  <a:pt x="16940" y="568"/>
                </a:lnTo>
                <a:lnTo>
                  <a:pt x="16940" y="571"/>
                </a:lnTo>
                <a:lnTo>
                  <a:pt x="16939" y="583"/>
                </a:lnTo>
                <a:lnTo>
                  <a:pt x="16940" y="587"/>
                </a:lnTo>
                <a:lnTo>
                  <a:pt x="16939" y="598"/>
                </a:lnTo>
                <a:lnTo>
                  <a:pt x="16938" y="615"/>
                </a:lnTo>
                <a:lnTo>
                  <a:pt x="16935" y="636"/>
                </a:lnTo>
                <a:lnTo>
                  <a:pt x="16933" y="646"/>
                </a:lnTo>
                <a:lnTo>
                  <a:pt x="16929" y="659"/>
                </a:lnTo>
                <a:lnTo>
                  <a:pt x="16925" y="671"/>
                </a:lnTo>
                <a:lnTo>
                  <a:pt x="16921" y="682"/>
                </a:lnTo>
                <a:lnTo>
                  <a:pt x="16915" y="695"/>
                </a:lnTo>
                <a:lnTo>
                  <a:pt x="16908" y="707"/>
                </a:lnTo>
                <a:lnTo>
                  <a:pt x="16900" y="717"/>
                </a:lnTo>
                <a:lnTo>
                  <a:pt x="16890" y="728"/>
                </a:lnTo>
                <a:lnTo>
                  <a:pt x="16888" y="730"/>
                </a:lnTo>
                <a:lnTo>
                  <a:pt x="16883" y="736"/>
                </a:lnTo>
                <a:lnTo>
                  <a:pt x="16871" y="746"/>
                </a:lnTo>
                <a:lnTo>
                  <a:pt x="16855" y="755"/>
                </a:lnTo>
                <a:lnTo>
                  <a:pt x="16846" y="761"/>
                </a:lnTo>
                <a:lnTo>
                  <a:pt x="16834" y="766"/>
                </a:lnTo>
                <a:lnTo>
                  <a:pt x="16821" y="771"/>
                </a:lnTo>
                <a:lnTo>
                  <a:pt x="16808" y="776"/>
                </a:lnTo>
                <a:lnTo>
                  <a:pt x="16792" y="779"/>
                </a:lnTo>
                <a:lnTo>
                  <a:pt x="16775" y="782"/>
                </a:lnTo>
                <a:lnTo>
                  <a:pt x="16757" y="783"/>
                </a:lnTo>
                <a:lnTo>
                  <a:pt x="16736" y="784"/>
                </a:lnTo>
                <a:lnTo>
                  <a:pt x="16721" y="784"/>
                </a:lnTo>
                <a:lnTo>
                  <a:pt x="16683" y="784"/>
                </a:lnTo>
                <a:lnTo>
                  <a:pt x="16622" y="784"/>
                </a:lnTo>
                <a:lnTo>
                  <a:pt x="16546" y="784"/>
                </a:lnTo>
                <a:lnTo>
                  <a:pt x="16456" y="784"/>
                </a:lnTo>
                <a:lnTo>
                  <a:pt x="16356" y="784"/>
                </a:lnTo>
                <a:lnTo>
                  <a:pt x="16249" y="784"/>
                </a:lnTo>
                <a:lnTo>
                  <a:pt x="16137" y="784"/>
                </a:lnTo>
                <a:lnTo>
                  <a:pt x="16027" y="784"/>
                </a:lnTo>
                <a:lnTo>
                  <a:pt x="15920" y="784"/>
                </a:lnTo>
                <a:lnTo>
                  <a:pt x="15821" y="784"/>
                </a:lnTo>
                <a:lnTo>
                  <a:pt x="15731" y="784"/>
                </a:lnTo>
                <a:lnTo>
                  <a:pt x="15656" y="784"/>
                </a:lnTo>
                <a:lnTo>
                  <a:pt x="15598" y="784"/>
                </a:lnTo>
                <a:lnTo>
                  <a:pt x="15559" y="784"/>
                </a:lnTo>
                <a:lnTo>
                  <a:pt x="15547" y="784"/>
                </a:lnTo>
                <a:close/>
                <a:moveTo>
                  <a:pt x="15547" y="2264"/>
                </a:moveTo>
                <a:lnTo>
                  <a:pt x="15547" y="2254"/>
                </a:lnTo>
                <a:lnTo>
                  <a:pt x="15547" y="2223"/>
                </a:lnTo>
                <a:lnTo>
                  <a:pt x="15547" y="2174"/>
                </a:lnTo>
                <a:lnTo>
                  <a:pt x="15547" y="2112"/>
                </a:lnTo>
                <a:lnTo>
                  <a:pt x="15547" y="2038"/>
                </a:lnTo>
                <a:lnTo>
                  <a:pt x="15547" y="1956"/>
                </a:lnTo>
                <a:lnTo>
                  <a:pt x="15547" y="1867"/>
                </a:lnTo>
                <a:lnTo>
                  <a:pt x="15547" y="1777"/>
                </a:lnTo>
                <a:lnTo>
                  <a:pt x="15547" y="1686"/>
                </a:lnTo>
                <a:lnTo>
                  <a:pt x="15547" y="1597"/>
                </a:lnTo>
                <a:lnTo>
                  <a:pt x="15547" y="1515"/>
                </a:lnTo>
                <a:lnTo>
                  <a:pt x="15547" y="1441"/>
                </a:lnTo>
                <a:lnTo>
                  <a:pt x="15547" y="1378"/>
                </a:lnTo>
                <a:lnTo>
                  <a:pt x="15547" y="1331"/>
                </a:lnTo>
                <a:lnTo>
                  <a:pt x="15547" y="1299"/>
                </a:lnTo>
                <a:lnTo>
                  <a:pt x="15547" y="1288"/>
                </a:lnTo>
                <a:lnTo>
                  <a:pt x="15568" y="1288"/>
                </a:lnTo>
                <a:lnTo>
                  <a:pt x="15623" y="1288"/>
                </a:lnTo>
                <a:lnTo>
                  <a:pt x="15702" y="1288"/>
                </a:lnTo>
                <a:lnTo>
                  <a:pt x="15792" y="1288"/>
                </a:lnTo>
                <a:lnTo>
                  <a:pt x="15883" y="1288"/>
                </a:lnTo>
                <a:lnTo>
                  <a:pt x="15962" y="1288"/>
                </a:lnTo>
                <a:lnTo>
                  <a:pt x="16018" y="1288"/>
                </a:lnTo>
                <a:lnTo>
                  <a:pt x="16039" y="1288"/>
                </a:lnTo>
                <a:lnTo>
                  <a:pt x="16045" y="1265"/>
                </a:lnTo>
                <a:lnTo>
                  <a:pt x="16059" y="1213"/>
                </a:lnTo>
                <a:lnTo>
                  <a:pt x="16074" y="1161"/>
                </a:lnTo>
                <a:lnTo>
                  <a:pt x="16080" y="1137"/>
                </a:lnTo>
                <a:lnTo>
                  <a:pt x="16057" y="1137"/>
                </a:lnTo>
                <a:lnTo>
                  <a:pt x="15996" y="1137"/>
                </a:lnTo>
                <a:lnTo>
                  <a:pt x="15909" y="1137"/>
                </a:lnTo>
                <a:lnTo>
                  <a:pt x="15809" y="1137"/>
                </a:lnTo>
                <a:lnTo>
                  <a:pt x="15709" y="1137"/>
                </a:lnTo>
                <a:lnTo>
                  <a:pt x="15622" y="1137"/>
                </a:lnTo>
                <a:lnTo>
                  <a:pt x="15560" y="1137"/>
                </a:lnTo>
                <a:lnTo>
                  <a:pt x="15537" y="1137"/>
                </a:lnTo>
                <a:lnTo>
                  <a:pt x="15540" y="1126"/>
                </a:lnTo>
                <a:lnTo>
                  <a:pt x="15548" y="1099"/>
                </a:lnTo>
                <a:lnTo>
                  <a:pt x="15558" y="1061"/>
                </a:lnTo>
                <a:lnTo>
                  <a:pt x="15570" y="1015"/>
                </a:lnTo>
                <a:lnTo>
                  <a:pt x="15583" y="970"/>
                </a:lnTo>
                <a:lnTo>
                  <a:pt x="15593" y="932"/>
                </a:lnTo>
                <a:lnTo>
                  <a:pt x="15601" y="905"/>
                </a:lnTo>
                <a:lnTo>
                  <a:pt x="15604" y="894"/>
                </a:lnTo>
                <a:lnTo>
                  <a:pt x="15619" y="894"/>
                </a:lnTo>
                <a:lnTo>
                  <a:pt x="15661" y="894"/>
                </a:lnTo>
                <a:lnTo>
                  <a:pt x="15727" y="894"/>
                </a:lnTo>
                <a:lnTo>
                  <a:pt x="15812" y="894"/>
                </a:lnTo>
                <a:lnTo>
                  <a:pt x="15913" y="894"/>
                </a:lnTo>
                <a:lnTo>
                  <a:pt x="16026" y="894"/>
                </a:lnTo>
                <a:lnTo>
                  <a:pt x="16147" y="894"/>
                </a:lnTo>
                <a:lnTo>
                  <a:pt x="16272" y="894"/>
                </a:lnTo>
                <a:lnTo>
                  <a:pt x="16397" y="894"/>
                </a:lnTo>
                <a:lnTo>
                  <a:pt x="16518" y="894"/>
                </a:lnTo>
                <a:lnTo>
                  <a:pt x="16630" y="894"/>
                </a:lnTo>
                <a:lnTo>
                  <a:pt x="16731" y="894"/>
                </a:lnTo>
                <a:lnTo>
                  <a:pt x="16816" y="894"/>
                </a:lnTo>
                <a:lnTo>
                  <a:pt x="16883" y="894"/>
                </a:lnTo>
                <a:lnTo>
                  <a:pt x="16925" y="894"/>
                </a:lnTo>
                <a:lnTo>
                  <a:pt x="16940" y="894"/>
                </a:lnTo>
                <a:lnTo>
                  <a:pt x="16940" y="905"/>
                </a:lnTo>
                <a:lnTo>
                  <a:pt x="16940" y="932"/>
                </a:lnTo>
                <a:lnTo>
                  <a:pt x="16940" y="970"/>
                </a:lnTo>
                <a:lnTo>
                  <a:pt x="16940" y="1015"/>
                </a:lnTo>
                <a:lnTo>
                  <a:pt x="16940" y="1061"/>
                </a:lnTo>
                <a:lnTo>
                  <a:pt x="16940" y="1099"/>
                </a:lnTo>
                <a:lnTo>
                  <a:pt x="16940" y="1126"/>
                </a:lnTo>
                <a:lnTo>
                  <a:pt x="16940" y="1137"/>
                </a:lnTo>
                <a:lnTo>
                  <a:pt x="16916" y="1137"/>
                </a:lnTo>
                <a:lnTo>
                  <a:pt x="16853" y="1137"/>
                </a:lnTo>
                <a:lnTo>
                  <a:pt x="16764" y="1137"/>
                </a:lnTo>
                <a:lnTo>
                  <a:pt x="16663" y="1137"/>
                </a:lnTo>
                <a:lnTo>
                  <a:pt x="16560" y="1137"/>
                </a:lnTo>
                <a:lnTo>
                  <a:pt x="16471" y="1137"/>
                </a:lnTo>
                <a:lnTo>
                  <a:pt x="16409" y="1137"/>
                </a:lnTo>
                <a:lnTo>
                  <a:pt x="16385" y="1137"/>
                </a:lnTo>
                <a:lnTo>
                  <a:pt x="16378" y="1161"/>
                </a:lnTo>
                <a:lnTo>
                  <a:pt x="16363" y="1213"/>
                </a:lnTo>
                <a:lnTo>
                  <a:pt x="16348" y="1265"/>
                </a:lnTo>
                <a:lnTo>
                  <a:pt x="16342" y="1288"/>
                </a:lnTo>
                <a:lnTo>
                  <a:pt x="16362" y="1288"/>
                </a:lnTo>
                <a:lnTo>
                  <a:pt x="16395" y="1288"/>
                </a:lnTo>
                <a:lnTo>
                  <a:pt x="16438" y="1288"/>
                </a:lnTo>
                <a:lnTo>
                  <a:pt x="16489" y="1288"/>
                </a:lnTo>
                <a:lnTo>
                  <a:pt x="16547" y="1288"/>
                </a:lnTo>
                <a:lnTo>
                  <a:pt x="16609" y="1288"/>
                </a:lnTo>
                <a:lnTo>
                  <a:pt x="16673" y="1288"/>
                </a:lnTo>
                <a:lnTo>
                  <a:pt x="16738" y="1288"/>
                </a:lnTo>
                <a:lnTo>
                  <a:pt x="16755" y="1288"/>
                </a:lnTo>
                <a:lnTo>
                  <a:pt x="16772" y="1290"/>
                </a:lnTo>
                <a:lnTo>
                  <a:pt x="16786" y="1293"/>
                </a:lnTo>
                <a:lnTo>
                  <a:pt x="16800" y="1295"/>
                </a:lnTo>
                <a:lnTo>
                  <a:pt x="16814" y="1299"/>
                </a:lnTo>
                <a:lnTo>
                  <a:pt x="16827" y="1303"/>
                </a:lnTo>
                <a:lnTo>
                  <a:pt x="16838" y="1307"/>
                </a:lnTo>
                <a:lnTo>
                  <a:pt x="16849" y="1313"/>
                </a:lnTo>
                <a:lnTo>
                  <a:pt x="16860" y="1319"/>
                </a:lnTo>
                <a:lnTo>
                  <a:pt x="16869" y="1325"/>
                </a:lnTo>
                <a:lnTo>
                  <a:pt x="16878" y="1332"/>
                </a:lnTo>
                <a:lnTo>
                  <a:pt x="16885" y="1339"/>
                </a:lnTo>
                <a:lnTo>
                  <a:pt x="16892" y="1347"/>
                </a:lnTo>
                <a:lnTo>
                  <a:pt x="16899" y="1354"/>
                </a:lnTo>
                <a:lnTo>
                  <a:pt x="16905" y="1361"/>
                </a:lnTo>
                <a:lnTo>
                  <a:pt x="16910" y="1369"/>
                </a:lnTo>
                <a:lnTo>
                  <a:pt x="16919" y="1385"/>
                </a:lnTo>
                <a:lnTo>
                  <a:pt x="16926" y="1401"/>
                </a:lnTo>
                <a:lnTo>
                  <a:pt x="16932" y="1414"/>
                </a:lnTo>
                <a:lnTo>
                  <a:pt x="16935" y="1428"/>
                </a:lnTo>
                <a:lnTo>
                  <a:pt x="16939" y="1452"/>
                </a:lnTo>
                <a:lnTo>
                  <a:pt x="16940" y="1464"/>
                </a:lnTo>
                <a:lnTo>
                  <a:pt x="16940" y="1491"/>
                </a:lnTo>
                <a:lnTo>
                  <a:pt x="16940" y="1560"/>
                </a:lnTo>
                <a:lnTo>
                  <a:pt x="16940" y="1656"/>
                </a:lnTo>
                <a:lnTo>
                  <a:pt x="16940" y="1768"/>
                </a:lnTo>
                <a:lnTo>
                  <a:pt x="16940" y="1880"/>
                </a:lnTo>
                <a:lnTo>
                  <a:pt x="16940" y="1977"/>
                </a:lnTo>
                <a:lnTo>
                  <a:pt x="16940" y="2046"/>
                </a:lnTo>
                <a:lnTo>
                  <a:pt x="16940" y="2072"/>
                </a:lnTo>
                <a:lnTo>
                  <a:pt x="16939" y="2096"/>
                </a:lnTo>
                <a:lnTo>
                  <a:pt x="16937" y="2117"/>
                </a:lnTo>
                <a:lnTo>
                  <a:pt x="16933" y="2137"/>
                </a:lnTo>
                <a:lnTo>
                  <a:pt x="16926" y="2156"/>
                </a:lnTo>
                <a:lnTo>
                  <a:pt x="16923" y="2166"/>
                </a:lnTo>
                <a:lnTo>
                  <a:pt x="16919" y="2174"/>
                </a:lnTo>
                <a:lnTo>
                  <a:pt x="16915" y="2181"/>
                </a:lnTo>
                <a:lnTo>
                  <a:pt x="16910" y="2190"/>
                </a:lnTo>
                <a:lnTo>
                  <a:pt x="16905" y="2197"/>
                </a:lnTo>
                <a:lnTo>
                  <a:pt x="16899" y="2204"/>
                </a:lnTo>
                <a:lnTo>
                  <a:pt x="16893" y="2211"/>
                </a:lnTo>
                <a:lnTo>
                  <a:pt x="16887" y="2216"/>
                </a:lnTo>
                <a:lnTo>
                  <a:pt x="16880" y="2223"/>
                </a:lnTo>
                <a:lnTo>
                  <a:pt x="16872" y="2228"/>
                </a:lnTo>
                <a:lnTo>
                  <a:pt x="16865" y="2233"/>
                </a:lnTo>
                <a:lnTo>
                  <a:pt x="16856" y="2238"/>
                </a:lnTo>
                <a:lnTo>
                  <a:pt x="16839" y="2246"/>
                </a:lnTo>
                <a:lnTo>
                  <a:pt x="16820" y="2254"/>
                </a:lnTo>
                <a:lnTo>
                  <a:pt x="16799" y="2259"/>
                </a:lnTo>
                <a:lnTo>
                  <a:pt x="16777" y="2262"/>
                </a:lnTo>
                <a:lnTo>
                  <a:pt x="16754" y="2264"/>
                </a:lnTo>
                <a:lnTo>
                  <a:pt x="16728" y="2265"/>
                </a:lnTo>
                <a:lnTo>
                  <a:pt x="16681" y="2265"/>
                </a:lnTo>
                <a:lnTo>
                  <a:pt x="16648" y="2265"/>
                </a:lnTo>
                <a:lnTo>
                  <a:pt x="16631" y="2265"/>
                </a:lnTo>
                <a:lnTo>
                  <a:pt x="16624" y="2265"/>
                </a:lnTo>
                <a:lnTo>
                  <a:pt x="16622" y="2256"/>
                </a:lnTo>
                <a:lnTo>
                  <a:pt x="16615" y="2230"/>
                </a:lnTo>
                <a:lnTo>
                  <a:pt x="16604" y="2195"/>
                </a:lnTo>
                <a:lnTo>
                  <a:pt x="16593" y="2154"/>
                </a:lnTo>
                <a:lnTo>
                  <a:pt x="16581" y="2113"/>
                </a:lnTo>
                <a:lnTo>
                  <a:pt x="16572" y="2078"/>
                </a:lnTo>
                <a:lnTo>
                  <a:pt x="16564" y="2052"/>
                </a:lnTo>
                <a:lnTo>
                  <a:pt x="16561" y="2043"/>
                </a:lnTo>
                <a:lnTo>
                  <a:pt x="16568" y="2042"/>
                </a:lnTo>
                <a:lnTo>
                  <a:pt x="16582" y="2041"/>
                </a:lnTo>
                <a:lnTo>
                  <a:pt x="16597" y="2040"/>
                </a:lnTo>
                <a:lnTo>
                  <a:pt x="16603" y="2038"/>
                </a:lnTo>
                <a:lnTo>
                  <a:pt x="16611" y="2037"/>
                </a:lnTo>
                <a:lnTo>
                  <a:pt x="16616" y="2035"/>
                </a:lnTo>
                <a:lnTo>
                  <a:pt x="16621" y="2032"/>
                </a:lnTo>
                <a:lnTo>
                  <a:pt x="16626" y="2029"/>
                </a:lnTo>
                <a:lnTo>
                  <a:pt x="16629" y="2025"/>
                </a:lnTo>
                <a:lnTo>
                  <a:pt x="16632" y="2020"/>
                </a:lnTo>
                <a:lnTo>
                  <a:pt x="16634" y="2016"/>
                </a:lnTo>
                <a:lnTo>
                  <a:pt x="16635" y="2011"/>
                </a:lnTo>
                <a:lnTo>
                  <a:pt x="16638" y="1994"/>
                </a:lnTo>
                <a:lnTo>
                  <a:pt x="16638" y="1987"/>
                </a:lnTo>
                <a:lnTo>
                  <a:pt x="16638" y="1966"/>
                </a:lnTo>
                <a:lnTo>
                  <a:pt x="16638" y="1914"/>
                </a:lnTo>
                <a:lnTo>
                  <a:pt x="16638" y="1841"/>
                </a:lnTo>
                <a:lnTo>
                  <a:pt x="16638" y="1758"/>
                </a:lnTo>
                <a:lnTo>
                  <a:pt x="16638" y="1673"/>
                </a:lnTo>
                <a:lnTo>
                  <a:pt x="16638" y="1600"/>
                </a:lnTo>
                <a:lnTo>
                  <a:pt x="16638" y="1548"/>
                </a:lnTo>
                <a:lnTo>
                  <a:pt x="16638" y="1529"/>
                </a:lnTo>
                <a:lnTo>
                  <a:pt x="16620" y="1529"/>
                </a:lnTo>
                <a:lnTo>
                  <a:pt x="16581" y="1529"/>
                </a:lnTo>
                <a:lnTo>
                  <a:pt x="16542" y="1529"/>
                </a:lnTo>
                <a:lnTo>
                  <a:pt x="16524" y="1529"/>
                </a:lnTo>
                <a:lnTo>
                  <a:pt x="16524" y="1557"/>
                </a:lnTo>
                <a:lnTo>
                  <a:pt x="16524" y="1633"/>
                </a:lnTo>
                <a:lnTo>
                  <a:pt x="16524" y="1739"/>
                </a:lnTo>
                <a:lnTo>
                  <a:pt x="16524" y="1860"/>
                </a:lnTo>
                <a:lnTo>
                  <a:pt x="16524" y="1982"/>
                </a:lnTo>
                <a:lnTo>
                  <a:pt x="16524" y="2089"/>
                </a:lnTo>
                <a:lnTo>
                  <a:pt x="16524" y="2165"/>
                </a:lnTo>
                <a:lnTo>
                  <a:pt x="16524" y="2192"/>
                </a:lnTo>
                <a:lnTo>
                  <a:pt x="16514" y="2192"/>
                </a:lnTo>
                <a:lnTo>
                  <a:pt x="16488" y="2192"/>
                </a:lnTo>
                <a:lnTo>
                  <a:pt x="16450" y="2193"/>
                </a:lnTo>
                <a:lnTo>
                  <a:pt x="16406" y="2193"/>
                </a:lnTo>
                <a:lnTo>
                  <a:pt x="16364" y="2193"/>
                </a:lnTo>
                <a:lnTo>
                  <a:pt x="16326" y="2193"/>
                </a:lnTo>
                <a:lnTo>
                  <a:pt x="16299" y="2193"/>
                </a:lnTo>
                <a:lnTo>
                  <a:pt x="16290" y="2193"/>
                </a:lnTo>
                <a:lnTo>
                  <a:pt x="16290" y="2165"/>
                </a:lnTo>
                <a:lnTo>
                  <a:pt x="16290" y="2089"/>
                </a:lnTo>
                <a:lnTo>
                  <a:pt x="16290" y="1982"/>
                </a:lnTo>
                <a:lnTo>
                  <a:pt x="16290" y="1860"/>
                </a:lnTo>
                <a:lnTo>
                  <a:pt x="16290" y="1739"/>
                </a:lnTo>
                <a:lnTo>
                  <a:pt x="16290" y="1633"/>
                </a:lnTo>
                <a:lnTo>
                  <a:pt x="16290" y="1557"/>
                </a:lnTo>
                <a:lnTo>
                  <a:pt x="16290" y="1529"/>
                </a:lnTo>
                <a:lnTo>
                  <a:pt x="16273" y="1529"/>
                </a:lnTo>
                <a:lnTo>
                  <a:pt x="16237" y="1529"/>
                </a:lnTo>
                <a:lnTo>
                  <a:pt x="16201" y="1529"/>
                </a:lnTo>
                <a:lnTo>
                  <a:pt x="16184" y="1529"/>
                </a:lnTo>
                <a:lnTo>
                  <a:pt x="16184" y="1557"/>
                </a:lnTo>
                <a:lnTo>
                  <a:pt x="16184" y="1633"/>
                </a:lnTo>
                <a:lnTo>
                  <a:pt x="16184" y="1739"/>
                </a:lnTo>
                <a:lnTo>
                  <a:pt x="16184" y="1860"/>
                </a:lnTo>
                <a:lnTo>
                  <a:pt x="16184" y="1982"/>
                </a:lnTo>
                <a:lnTo>
                  <a:pt x="16184" y="2089"/>
                </a:lnTo>
                <a:lnTo>
                  <a:pt x="16184" y="2165"/>
                </a:lnTo>
                <a:lnTo>
                  <a:pt x="16184" y="2193"/>
                </a:lnTo>
                <a:lnTo>
                  <a:pt x="16175" y="2193"/>
                </a:lnTo>
                <a:lnTo>
                  <a:pt x="16149" y="2193"/>
                </a:lnTo>
                <a:lnTo>
                  <a:pt x="16113" y="2193"/>
                </a:lnTo>
                <a:lnTo>
                  <a:pt x="16072" y="2193"/>
                </a:lnTo>
                <a:lnTo>
                  <a:pt x="16029" y="2193"/>
                </a:lnTo>
                <a:lnTo>
                  <a:pt x="15993" y="2193"/>
                </a:lnTo>
                <a:lnTo>
                  <a:pt x="15968" y="2193"/>
                </a:lnTo>
                <a:lnTo>
                  <a:pt x="15959" y="2193"/>
                </a:lnTo>
                <a:lnTo>
                  <a:pt x="15959" y="2165"/>
                </a:lnTo>
                <a:lnTo>
                  <a:pt x="15959" y="2089"/>
                </a:lnTo>
                <a:lnTo>
                  <a:pt x="15959" y="1982"/>
                </a:lnTo>
                <a:lnTo>
                  <a:pt x="15959" y="1860"/>
                </a:lnTo>
                <a:lnTo>
                  <a:pt x="15959" y="1739"/>
                </a:lnTo>
                <a:lnTo>
                  <a:pt x="15959" y="1633"/>
                </a:lnTo>
                <a:lnTo>
                  <a:pt x="15959" y="1557"/>
                </a:lnTo>
                <a:lnTo>
                  <a:pt x="15959" y="1529"/>
                </a:lnTo>
                <a:lnTo>
                  <a:pt x="15942" y="1529"/>
                </a:lnTo>
                <a:lnTo>
                  <a:pt x="15903" y="1529"/>
                </a:lnTo>
                <a:lnTo>
                  <a:pt x="15865" y="1529"/>
                </a:lnTo>
                <a:lnTo>
                  <a:pt x="15848" y="1529"/>
                </a:lnTo>
                <a:lnTo>
                  <a:pt x="15848" y="1560"/>
                </a:lnTo>
                <a:lnTo>
                  <a:pt x="15848" y="1643"/>
                </a:lnTo>
                <a:lnTo>
                  <a:pt x="15848" y="1761"/>
                </a:lnTo>
                <a:lnTo>
                  <a:pt x="15848" y="1896"/>
                </a:lnTo>
                <a:lnTo>
                  <a:pt x="15848" y="2031"/>
                </a:lnTo>
                <a:lnTo>
                  <a:pt x="15848" y="2150"/>
                </a:lnTo>
                <a:lnTo>
                  <a:pt x="15848" y="2232"/>
                </a:lnTo>
                <a:lnTo>
                  <a:pt x="15848" y="2264"/>
                </a:lnTo>
                <a:lnTo>
                  <a:pt x="15836" y="2264"/>
                </a:lnTo>
                <a:lnTo>
                  <a:pt x="15801" y="2264"/>
                </a:lnTo>
                <a:lnTo>
                  <a:pt x="15753" y="2264"/>
                </a:lnTo>
                <a:lnTo>
                  <a:pt x="15697" y="2264"/>
                </a:lnTo>
                <a:lnTo>
                  <a:pt x="15642" y="2264"/>
                </a:lnTo>
                <a:lnTo>
                  <a:pt x="15593" y="2264"/>
                </a:lnTo>
                <a:lnTo>
                  <a:pt x="15559" y="2264"/>
                </a:lnTo>
                <a:lnTo>
                  <a:pt x="15547" y="2264"/>
                </a:lnTo>
                <a:close/>
                <a:moveTo>
                  <a:pt x="14738" y="1137"/>
                </a:moveTo>
                <a:lnTo>
                  <a:pt x="14738" y="1126"/>
                </a:lnTo>
                <a:lnTo>
                  <a:pt x="14738" y="1099"/>
                </a:lnTo>
                <a:lnTo>
                  <a:pt x="14738" y="1059"/>
                </a:lnTo>
                <a:lnTo>
                  <a:pt x="14738" y="1015"/>
                </a:lnTo>
                <a:lnTo>
                  <a:pt x="14738" y="970"/>
                </a:lnTo>
                <a:lnTo>
                  <a:pt x="14738" y="931"/>
                </a:lnTo>
                <a:lnTo>
                  <a:pt x="14738" y="904"/>
                </a:lnTo>
                <a:lnTo>
                  <a:pt x="14738" y="894"/>
                </a:lnTo>
                <a:lnTo>
                  <a:pt x="14746" y="894"/>
                </a:lnTo>
                <a:lnTo>
                  <a:pt x="14771" y="894"/>
                </a:lnTo>
                <a:lnTo>
                  <a:pt x="14805" y="894"/>
                </a:lnTo>
                <a:lnTo>
                  <a:pt x="14844" y="894"/>
                </a:lnTo>
                <a:lnTo>
                  <a:pt x="14883" y="894"/>
                </a:lnTo>
                <a:lnTo>
                  <a:pt x="14917" y="894"/>
                </a:lnTo>
                <a:lnTo>
                  <a:pt x="14941" y="894"/>
                </a:lnTo>
                <a:lnTo>
                  <a:pt x="14950" y="894"/>
                </a:lnTo>
                <a:lnTo>
                  <a:pt x="14950" y="877"/>
                </a:lnTo>
                <a:lnTo>
                  <a:pt x="14950" y="833"/>
                </a:lnTo>
                <a:lnTo>
                  <a:pt x="14950" y="770"/>
                </a:lnTo>
                <a:lnTo>
                  <a:pt x="14950" y="698"/>
                </a:lnTo>
                <a:lnTo>
                  <a:pt x="14950" y="626"/>
                </a:lnTo>
                <a:lnTo>
                  <a:pt x="14950" y="564"/>
                </a:lnTo>
                <a:lnTo>
                  <a:pt x="14950" y="519"/>
                </a:lnTo>
                <a:lnTo>
                  <a:pt x="14950" y="502"/>
                </a:lnTo>
                <a:lnTo>
                  <a:pt x="14941" y="502"/>
                </a:lnTo>
                <a:lnTo>
                  <a:pt x="14917" y="502"/>
                </a:lnTo>
                <a:lnTo>
                  <a:pt x="14883" y="502"/>
                </a:lnTo>
                <a:lnTo>
                  <a:pt x="14844" y="502"/>
                </a:lnTo>
                <a:lnTo>
                  <a:pt x="14805" y="502"/>
                </a:lnTo>
                <a:lnTo>
                  <a:pt x="14771" y="502"/>
                </a:lnTo>
                <a:lnTo>
                  <a:pt x="14747" y="502"/>
                </a:lnTo>
                <a:lnTo>
                  <a:pt x="14738" y="502"/>
                </a:lnTo>
                <a:lnTo>
                  <a:pt x="14738" y="493"/>
                </a:lnTo>
                <a:lnTo>
                  <a:pt x="14738" y="465"/>
                </a:lnTo>
                <a:lnTo>
                  <a:pt x="14738" y="427"/>
                </a:lnTo>
                <a:lnTo>
                  <a:pt x="14738" y="382"/>
                </a:lnTo>
                <a:lnTo>
                  <a:pt x="14738" y="338"/>
                </a:lnTo>
                <a:lnTo>
                  <a:pt x="14738" y="300"/>
                </a:lnTo>
                <a:lnTo>
                  <a:pt x="14738" y="272"/>
                </a:lnTo>
                <a:lnTo>
                  <a:pt x="14738" y="262"/>
                </a:lnTo>
                <a:lnTo>
                  <a:pt x="14769" y="262"/>
                </a:lnTo>
                <a:lnTo>
                  <a:pt x="14851" y="262"/>
                </a:lnTo>
                <a:lnTo>
                  <a:pt x="14968" y="262"/>
                </a:lnTo>
                <a:lnTo>
                  <a:pt x="15101" y="262"/>
                </a:lnTo>
                <a:lnTo>
                  <a:pt x="15233" y="262"/>
                </a:lnTo>
                <a:lnTo>
                  <a:pt x="15350" y="262"/>
                </a:lnTo>
                <a:lnTo>
                  <a:pt x="15432" y="262"/>
                </a:lnTo>
                <a:lnTo>
                  <a:pt x="15463" y="262"/>
                </a:lnTo>
                <a:lnTo>
                  <a:pt x="15463" y="272"/>
                </a:lnTo>
                <a:lnTo>
                  <a:pt x="15463" y="300"/>
                </a:lnTo>
                <a:lnTo>
                  <a:pt x="15463" y="338"/>
                </a:lnTo>
                <a:lnTo>
                  <a:pt x="15463" y="382"/>
                </a:lnTo>
                <a:lnTo>
                  <a:pt x="15463" y="427"/>
                </a:lnTo>
                <a:lnTo>
                  <a:pt x="15463" y="465"/>
                </a:lnTo>
                <a:lnTo>
                  <a:pt x="15463" y="493"/>
                </a:lnTo>
                <a:lnTo>
                  <a:pt x="15463" y="502"/>
                </a:lnTo>
                <a:lnTo>
                  <a:pt x="15455" y="502"/>
                </a:lnTo>
                <a:lnTo>
                  <a:pt x="15430" y="502"/>
                </a:lnTo>
                <a:lnTo>
                  <a:pt x="15396" y="502"/>
                </a:lnTo>
                <a:lnTo>
                  <a:pt x="15358" y="502"/>
                </a:lnTo>
                <a:lnTo>
                  <a:pt x="15319" y="502"/>
                </a:lnTo>
                <a:lnTo>
                  <a:pt x="15285" y="502"/>
                </a:lnTo>
                <a:lnTo>
                  <a:pt x="15262" y="502"/>
                </a:lnTo>
                <a:lnTo>
                  <a:pt x="15252" y="502"/>
                </a:lnTo>
                <a:lnTo>
                  <a:pt x="15252" y="519"/>
                </a:lnTo>
                <a:lnTo>
                  <a:pt x="15252" y="564"/>
                </a:lnTo>
                <a:lnTo>
                  <a:pt x="15252" y="626"/>
                </a:lnTo>
                <a:lnTo>
                  <a:pt x="15252" y="698"/>
                </a:lnTo>
                <a:lnTo>
                  <a:pt x="15252" y="770"/>
                </a:lnTo>
                <a:lnTo>
                  <a:pt x="15252" y="833"/>
                </a:lnTo>
                <a:lnTo>
                  <a:pt x="15252" y="877"/>
                </a:lnTo>
                <a:lnTo>
                  <a:pt x="15252" y="894"/>
                </a:lnTo>
                <a:lnTo>
                  <a:pt x="15262" y="894"/>
                </a:lnTo>
                <a:lnTo>
                  <a:pt x="15285" y="894"/>
                </a:lnTo>
                <a:lnTo>
                  <a:pt x="15319" y="894"/>
                </a:lnTo>
                <a:lnTo>
                  <a:pt x="15358" y="894"/>
                </a:lnTo>
                <a:lnTo>
                  <a:pt x="15396" y="894"/>
                </a:lnTo>
                <a:lnTo>
                  <a:pt x="15430" y="894"/>
                </a:lnTo>
                <a:lnTo>
                  <a:pt x="15455" y="894"/>
                </a:lnTo>
                <a:lnTo>
                  <a:pt x="15463" y="894"/>
                </a:lnTo>
                <a:lnTo>
                  <a:pt x="15461" y="904"/>
                </a:lnTo>
                <a:lnTo>
                  <a:pt x="15454" y="931"/>
                </a:lnTo>
                <a:lnTo>
                  <a:pt x="15442" y="970"/>
                </a:lnTo>
                <a:lnTo>
                  <a:pt x="15430" y="1015"/>
                </a:lnTo>
                <a:lnTo>
                  <a:pt x="15418" y="1059"/>
                </a:lnTo>
                <a:lnTo>
                  <a:pt x="15407" y="1099"/>
                </a:lnTo>
                <a:lnTo>
                  <a:pt x="15400" y="1126"/>
                </a:lnTo>
                <a:lnTo>
                  <a:pt x="15397" y="1137"/>
                </a:lnTo>
                <a:lnTo>
                  <a:pt x="15374" y="1137"/>
                </a:lnTo>
                <a:lnTo>
                  <a:pt x="15324" y="1137"/>
                </a:lnTo>
                <a:lnTo>
                  <a:pt x="15275" y="1137"/>
                </a:lnTo>
                <a:lnTo>
                  <a:pt x="15252" y="1137"/>
                </a:lnTo>
                <a:lnTo>
                  <a:pt x="15252" y="1166"/>
                </a:lnTo>
                <a:lnTo>
                  <a:pt x="15252" y="1244"/>
                </a:lnTo>
                <a:lnTo>
                  <a:pt x="15252" y="1354"/>
                </a:lnTo>
                <a:lnTo>
                  <a:pt x="15252" y="1480"/>
                </a:lnTo>
                <a:lnTo>
                  <a:pt x="15252" y="1607"/>
                </a:lnTo>
                <a:lnTo>
                  <a:pt x="15252" y="1717"/>
                </a:lnTo>
                <a:lnTo>
                  <a:pt x="15252" y="1795"/>
                </a:lnTo>
                <a:lnTo>
                  <a:pt x="15252" y="1824"/>
                </a:lnTo>
                <a:lnTo>
                  <a:pt x="15261" y="1821"/>
                </a:lnTo>
                <a:lnTo>
                  <a:pt x="15282" y="1812"/>
                </a:lnTo>
                <a:lnTo>
                  <a:pt x="15313" y="1799"/>
                </a:lnTo>
                <a:lnTo>
                  <a:pt x="15349" y="1785"/>
                </a:lnTo>
                <a:lnTo>
                  <a:pt x="15384" y="1770"/>
                </a:lnTo>
                <a:lnTo>
                  <a:pt x="15414" y="1758"/>
                </a:lnTo>
                <a:lnTo>
                  <a:pt x="15436" y="1749"/>
                </a:lnTo>
                <a:lnTo>
                  <a:pt x="15444" y="1745"/>
                </a:lnTo>
                <a:lnTo>
                  <a:pt x="15445" y="1755"/>
                </a:lnTo>
                <a:lnTo>
                  <a:pt x="15447" y="1777"/>
                </a:lnTo>
                <a:lnTo>
                  <a:pt x="15450" y="1809"/>
                </a:lnTo>
                <a:lnTo>
                  <a:pt x="15455" y="1846"/>
                </a:lnTo>
                <a:lnTo>
                  <a:pt x="15459" y="1882"/>
                </a:lnTo>
                <a:lnTo>
                  <a:pt x="15462" y="1913"/>
                </a:lnTo>
                <a:lnTo>
                  <a:pt x="15464" y="1937"/>
                </a:lnTo>
                <a:lnTo>
                  <a:pt x="15465" y="1945"/>
                </a:lnTo>
                <a:lnTo>
                  <a:pt x="15436" y="1970"/>
                </a:lnTo>
                <a:lnTo>
                  <a:pt x="15406" y="1993"/>
                </a:lnTo>
                <a:lnTo>
                  <a:pt x="15376" y="2015"/>
                </a:lnTo>
                <a:lnTo>
                  <a:pt x="15347" y="2036"/>
                </a:lnTo>
                <a:lnTo>
                  <a:pt x="15317" y="2055"/>
                </a:lnTo>
                <a:lnTo>
                  <a:pt x="15287" y="2074"/>
                </a:lnTo>
                <a:lnTo>
                  <a:pt x="15258" y="2092"/>
                </a:lnTo>
                <a:lnTo>
                  <a:pt x="15228" y="2108"/>
                </a:lnTo>
                <a:lnTo>
                  <a:pt x="15199" y="2124"/>
                </a:lnTo>
                <a:lnTo>
                  <a:pt x="15171" y="2139"/>
                </a:lnTo>
                <a:lnTo>
                  <a:pt x="15143" y="2153"/>
                </a:lnTo>
                <a:lnTo>
                  <a:pt x="15116" y="2166"/>
                </a:lnTo>
                <a:lnTo>
                  <a:pt x="15063" y="2189"/>
                </a:lnTo>
                <a:lnTo>
                  <a:pt x="15013" y="2208"/>
                </a:lnTo>
                <a:lnTo>
                  <a:pt x="14966" y="2225"/>
                </a:lnTo>
                <a:lnTo>
                  <a:pt x="14925" y="2239"/>
                </a:lnTo>
                <a:lnTo>
                  <a:pt x="14888" y="2249"/>
                </a:lnTo>
                <a:lnTo>
                  <a:pt x="14856" y="2258"/>
                </a:lnTo>
                <a:lnTo>
                  <a:pt x="14812" y="2268"/>
                </a:lnTo>
                <a:lnTo>
                  <a:pt x="14796" y="2272"/>
                </a:lnTo>
                <a:lnTo>
                  <a:pt x="14793" y="2257"/>
                </a:lnTo>
                <a:lnTo>
                  <a:pt x="14783" y="2218"/>
                </a:lnTo>
                <a:lnTo>
                  <a:pt x="14771" y="2161"/>
                </a:lnTo>
                <a:lnTo>
                  <a:pt x="14756" y="2098"/>
                </a:lnTo>
                <a:lnTo>
                  <a:pt x="14741" y="2034"/>
                </a:lnTo>
                <a:lnTo>
                  <a:pt x="14728" y="1978"/>
                </a:lnTo>
                <a:lnTo>
                  <a:pt x="14719" y="1939"/>
                </a:lnTo>
                <a:lnTo>
                  <a:pt x="14716" y="1924"/>
                </a:lnTo>
                <a:lnTo>
                  <a:pt x="14724" y="1923"/>
                </a:lnTo>
                <a:lnTo>
                  <a:pt x="14747" y="1920"/>
                </a:lnTo>
                <a:lnTo>
                  <a:pt x="14780" y="1914"/>
                </a:lnTo>
                <a:lnTo>
                  <a:pt x="14819" y="1909"/>
                </a:lnTo>
                <a:lnTo>
                  <a:pt x="14861" y="1903"/>
                </a:lnTo>
                <a:lnTo>
                  <a:pt x="14899" y="1896"/>
                </a:lnTo>
                <a:lnTo>
                  <a:pt x="14929" y="1892"/>
                </a:lnTo>
                <a:lnTo>
                  <a:pt x="14950" y="1888"/>
                </a:lnTo>
                <a:lnTo>
                  <a:pt x="14950" y="1880"/>
                </a:lnTo>
                <a:lnTo>
                  <a:pt x="14950" y="1856"/>
                </a:lnTo>
                <a:lnTo>
                  <a:pt x="14950" y="1819"/>
                </a:lnTo>
                <a:lnTo>
                  <a:pt x="14950" y="1770"/>
                </a:lnTo>
                <a:lnTo>
                  <a:pt x="14950" y="1714"/>
                </a:lnTo>
                <a:lnTo>
                  <a:pt x="14950" y="1651"/>
                </a:lnTo>
                <a:lnTo>
                  <a:pt x="14950" y="1583"/>
                </a:lnTo>
                <a:lnTo>
                  <a:pt x="14950" y="1512"/>
                </a:lnTo>
                <a:lnTo>
                  <a:pt x="14950" y="1442"/>
                </a:lnTo>
                <a:lnTo>
                  <a:pt x="14950" y="1374"/>
                </a:lnTo>
                <a:lnTo>
                  <a:pt x="14950" y="1311"/>
                </a:lnTo>
                <a:lnTo>
                  <a:pt x="14950" y="1254"/>
                </a:lnTo>
                <a:lnTo>
                  <a:pt x="14950" y="1206"/>
                </a:lnTo>
                <a:lnTo>
                  <a:pt x="14950" y="1169"/>
                </a:lnTo>
                <a:lnTo>
                  <a:pt x="14950" y="1145"/>
                </a:lnTo>
                <a:lnTo>
                  <a:pt x="14950" y="1137"/>
                </a:lnTo>
                <a:lnTo>
                  <a:pt x="14941" y="1137"/>
                </a:lnTo>
                <a:lnTo>
                  <a:pt x="14917" y="1137"/>
                </a:lnTo>
                <a:lnTo>
                  <a:pt x="14883" y="1137"/>
                </a:lnTo>
                <a:lnTo>
                  <a:pt x="14844" y="1137"/>
                </a:lnTo>
                <a:lnTo>
                  <a:pt x="14805" y="1137"/>
                </a:lnTo>
                <a:lnTo>
                  <a:pt x="14771" y="1137"/>
                </a:lnTo>
                <a:lnTo>
                  <a:pt x="14746" y="1137"/>
                </a:lnTo>
                <a:lnTo>
                  <a:pt x="14738" y="1137"/>
                </a:lnTo>
                <a:close/>
                <a:moveTo>
                  <a:pt x="2783" y="2264"/>
                </a:moveTo>
                <a:lnTo>
                  <a:pt x="2806" y="2264"/>
                </a:lnTo>
                <a:lnTo>
                  <a:pt x="2863" y="2264"/>
                </a:lnTo>
                <a:lnTo>
                  <a:pt x="2943" y="2264"/>
                </a:lnTo>
                <a:lnTo>
                  <a:pt x="3035" y="2264"/>
                </a:lnTo>
                <a:lnTo>
                  <a:pt x="3128" y="2264"/>
                </a:lnTo>
                <a:lnTo>
                  <a:pt x="3208" y="2264"/>
                </a:lnTo>
                <a:lnTo>
                  <a:pt x="3265" y="2264"/>
                </a:lnTo>
                <a:lnTo>
                  <a:pt x="3287" y="2264"/>
                </a:lnTo>
                <a:lnTo>
                  <a:pt x="3287" y="2246"/>
                </a:lnTo>
                <a:lnTo>
                  <a:pt x="3287" y="2194"/>
                </a:lnTo>
                <a:lnTo>
                  <a:pt x="3287" y="2114"/>
                </a:lnTo>
                <a:lnTo>
                  <a:pt x="3287" y="2010"/>
                </a:lnTo>
                <a:lnTo>
                  <a:pt x="3287" y="1886"/>
                </a:lnTo>
                <a:lnTo>
                  <a:pt x="3287" y="1748"/>
                </a:lnTo>
                <a:lnTo>
                  <a:pt x="3287" y="1601"/>
                </a:lnTo>
                <a:lnTo>
                  <a:pt x="3287" y="1448"/>
                </a:lnTo>
                <a:lnTo>
                  <a:pt x="3287" y="1297"/>
                </a:lnTo>
                <a:lnTo>
                  <a:pt x="3287" y="1148"/>
                </a:lnTo>
                <a:lnTo>
                  <a:pt x="3287" y="1011"/>
                </a:lnTo>
                <a:lnTo>
                  <a:pt x="3287" y="888"/>
                </a:lnTo>
                <a:lnTo>
                  <a:pt x="3287" y="783"/>
                </a:lnTo>
                <a:lnTo>
                  <a:pt x="3287" y="702"/>
                </a:lnTo>
                <a:lnTo>
                  <a:pt x="3287" y="651"/>
                </a:lnTo>
                <a:lnTo>
                  <a:pt x="3287" y="633"/>
                </a:lnTo>
                <a:lnTo>
                  <a:pt x="3265" y="633"/>
                </a:lnTo>
                <a:lnTo>
                  <a:pt x="3208" y="633"/>
                </a:lnTo>
                <a:lnTo>
                  <a:pt x="3128" y="633"/>
                </a:lnTo>
                <a:lnTo>
                  <a:pt x="3035" y="633"/>
                </a:lnTo>
                <a:lnTo>
                  <a:pt x="2943" y="633"/>
                </a:lnTo>
                <a:lnTo>
                  <a:pt x="2863" y="633"/>
                </a:lnTo>
                <a:lnTo>
                  <a:pt x="2806" y="633"/>
                </a:lnTo>
                <a:lnTo>
                  <a:pt x="2783" y="633"/>
                </a:lnTo>
                <a:lnTo>
                  <a:pt x="2783" y="651"/>
                </a:lnTo>
                <a:lnTo>
                  <a:pt x="2783" y="702"/>
                </a:lnTo>
                <a:lnTo>
                  <a:pt x="2783" y="783"/>
                </a:lnTo>
                <a:lnTo>
                  <a:pt x="2783" y="888"/>
                </a:lnTo>
                <a:lnTo>
                  <a:pt x="2783" y="1011"/>
                </a:lnTo>
                <a:lnTo>
                  <a:pt x="2783" y="1148"/>
                </a:lnTo>
                <a:lnTo>
                  <a:pt x="2783" y="1297"/>
                </a:lnTo>
                <a:lnTo>
                  <a:pt x="2783" y="1448"/>
                </a:lnTo>
                <a:lnTo>
                  <a:pt x="2783" y="1601"/>
                </a:lnTo>
                <a:lnTo>
                  <a:pt x="2783" y="1748"/>
                </a:lnTo>
                <a:lnTo>
                  <a:pt x="2783" y="1886"/>
                </a:lnTo>
                <a:lnTo>
                  <a:pt x="2783" y="2010"/>
                </a:lnTo>
                <a:lnTo>
                  <a:pt x="2783" y="2114"/>
                </a:lnTo>
                <a:lnTo>
                  <a:pt x="2783" y="2194"/>
                </a:lnTo>
                <a:lnTo>
                  <a:pt x="2783" y="2246"/>
                </a:lnTo>
                <a:lnTo>
                  <a:pt x="2783" y="2264"/>
                </a:lnTo>
                <a:close/>
                <a:moveTo>
                  <a:pt x="9817" y="679"/>
                </a:moveTo>
                <a:lnTo>
                  <a:pt x="9801" y="671"/>
                </a:lnTo>
                <a:lnTo>
                  <a:pt x="9785" y="664"/>
                </a:lnTo>
                <a:lnTo>
                  <a:pt x="9769" y="658"/>
                </a:lnTo>
                <a:lnTo>
                  <a:pt x="9752" y="653"/>
                </a:lnTo>
                <a:lnTo>
                  <a:pt x="9720" y="644"/>
                </a:lnTo>
                <a:lnTo>
                  <a:pt x="9691" y="639"/>
                </a:lnTo>
                <a:lnTo>
                  <a:pt x="9664" y="636"/>
                </a:lnTo>
                <a:lnTo>
                  <a:pt x="9643" y="634"/>
                </a:lnTo>
                <a:lnTo>
                  <a:pt x="9629" y="633"/>
                </a:lnTo>
                <a:lnTo>
                  <a:pt x="9624" y="633"/>
                </a:lnTo>
                <a:lnTo>
                  <a:pt x="9615" y="633"/>
                </a:lnTo>
                <a:lnTo>
                  <a:pt x="9586" y="633"/>
                </a:lnTo>
                <a:lnTo>
                  <a:pt x="9543" y="633"/>
                </a:lnTo>
                <a:lnTo>
                  <a:pt x="9485" y="633"/>
                </a:lnTo>
                <a:lnTo>
                  <a:pt x="9418" y="633"/>
                </a:lnTo>
                <a:lnTo>
                  <a:pt x="9342" y="633"/>
                </a:lnTo>
                <a:lnTo>
                  <a:pt x="9262" y="633"/>
                </a:lnTo>
                <a:lnTo>
                  <a:pt x="9179" y="633"/>
                </a:lnTo>
                <a:lnTo>
                  <a:pt x="9096" y="633"/>
                </a:lnTo>
                <a:lnTo>
                  <a:pt x="9015" y="633"/>
                </a:lnTo>
                <a:lnTo>
                  <a:pt x="8940" y="633"/>
                </a:lnTo>
                <a:lnTo>
                  <a:pt x="8872" y="633"/>
                </a:lnTo>
                <a:lnTo>
                  <a:pt x="8815" y="633"/>
                </a:lnTo>
                <a:lnTo>
                  <a:pt x="8772" y="633"/>
                </a:lnTo>
                <a:lnTo>
                  <a:pt x="8743" y="633"/>
                </a:lnTo>
                <a:lnTo>
                  <a:pt x="8734" y="633"/>
                </a:lnTo>
                <a:lnTo>
                  <a:pt x="8727" y="645"/>
                </a:lnTo>
                <a:lnTo>
                  <a:pt x="8709" y="680"/>
                </a:lnTo>
                <a:lnTo>
                  <a:pt x="8684" y="728"/>
                </a:lnTo>
                <a:lnTo>
                  <a:pt x="8655" y="784"/>
                </a:lnTo>
                <a:lnTo>
                  <a:pt x="8627" y="839"/>
                </a:lnTo>
                <a:lnTo>
                  <a:pt x="8601" y="888"/>
                </a:lnTo>
                <a:lnTo>
                  <a:pt x="8584" y="922"/>
                </a:lnTo>
                <a:lnTo>
                  <a:pt x="8577" y="936"/>
                </a:lnTo>
                <a:lnTo>
                  <a:pt x="8585" y="936"/>
                </a:lnTo>
                <a:lnTo>
                  <a:pt x="8611" y="936"/>
                </a:lnTo>
                <a:lnTo>
                  <a:pt x="8649" y="936"/>
                </a:lnTo>
                <a:lnTo>
                  <a:pt x="8699" y="936"/>
                </a:lnTo>
                <a:lnTo>
                  <a:pt x="8757" y="936"/>
                </a:lnTo>
                <a:lnTo>
                  <a:pt x="8823" y="936"/>
                </a:lnTo>
                <a:lnTo>
                  <a:pt x="8892" y="936"/>
                </a:lnTo>
                <a:lnTo>
                  <a:pt x="8964" y="936"/>
                </a:lnTo>
                <a:lnTo>
                  <a:pt x="9037" y="936"/>
                </a:lnTo>
                <a:lnTo>
                  <a:pt x="9107" y="936"/>
                </a:lnTo>
                <a:lnTo>
                  <a:pt x="9172" y="936"/>
                </a:lnTo>
                <a:lnTo>
                  <a:pt x="9231" y="936"/>
                </a:lnTo>
                <a:lnTo>
                  <a:pt x="9281" y="936"/>
                </a:lnTo>
                <a:lnTo>
                  <a:pt x="9319" y="936"/>
                </a:lnTo>
                <a:lnTo>
                  <a:pt x="9343" y="936"/>
                </a:lnTo>
                <a:lnTo>
                  <a:pt x="9352" y="936"/>
                </a:lnTo>
                <a:lnTo>
                  <a:pt x="9367" y="936"/>
                </a:lnTo>
                <a:lnTo>
                  <a:pt x="9379" y="937"/>
                </a:lnTo>
                <a:lnTo>
                  <a:pt x="9391" y="939"/>
                </a:lnTo>
                <a:lnTo>
                  <a:pt x="9403" y="941"/>
                </a:lnTo>
                <a:lnTo>
                  <a:pt x="9413" y="943"/>
                </a:lnTo>
                <a:lnTo>
                  <a:pt x="9423" y="946"/>
                </a:lnTo>
                <a:lnTo>
                  <a:pt x="9431" y="949"/>
                </a:lnTo>
                <a:lnTo>
                  <a:pt x="9439" y="954"/>
                </a:lnTo>
                <a:lnTo>
                  <a:pt x="9446" y="958"/>
                </a:lnTo>
                <a:lnTo>
                  <a:pt x="9453" y="962"/>
                </a:lnTo>
                <a:lnTo>
                  <a:pt x="9459" y="966"/>
                </a:lnTo>
                <a:lnTo>
                  <a:pt x="9464" y="972"/>
                </a:lnTo>
                <a:lnTo>
                  <a:pt x="9474" y="982"/>
                </a:lnTo>
                <a:lnTo>
                  <a:pt x="9482" y="993"/>
                </a:lnTo>
                <a:lnTo>
                  <a:pt x="9489" y="1004"/>
                </a:lnTo>
                <a:lnTo>
                  <a:pt x="9494" y="1015"/>
                </a:lnTo>
                <a:lnTo>
                  <a:pt x="9497" y="1027"/>
                </a:lnTo>
                <a:lnTo>
                  <a:pt x="9500" y="1037"/>
                </a:lnTo>
                <a:lnTo>
                  <a:pt x="9503" y="1056"/>
                </a:lnTo>
                <a:lnTo>
                  <a:pt x="9503" y="1069"/>
                </a:lnTo>
                <a:lnTo>
                  <a:pt x="9503" y="1080"/>
                </a:lnTo>
                <a:lnTo>
                  <a:pt x="9503" y="1108"/>
                </a:lnTo>
                <a:lnTo>
                  <a:pt x="9503" y="1152"/>
                </a:lnTo>
                <a:lnTo>
                  <a:pt x="9503" y="1209"/>
                </a:lnTo>
                <a:lnTo>
                  <a:pt x="9503" y="1277"/>
                </a:lnTo>
                <a:lnTo>
                  <a:pt x="9503" y="1353"/>
                </a:lnTo>
                <a:lnTo>
                  <a:pt x="9503" y="1433"/>
                </a:lnTo>
                <a:lnTo>
                  <a:pt x="9503" y="1517"/>
                </a:lnTo>
                <a:lnTo>
                  <a:pt x="9503" y="1600"/>
                </a:lnTo>
                <a:lnTo>
                  <a:pt x="9503" y="1681"/>
                </a:lnTo>
                <a:lnTo>
                  <a:pt x="9503" y="1757"/>
                </a:lnTo>
                <a:lnTo>
                  <a:pt x="9503" y="1824"/>
                </a:lnTo>
                <a:lnTo>
                  <a:pt x="9503" y="1882"/>
                </a:lnTo>
                <a:lnTo>
                  <a:pt x="9503" y="1926"/>
                </a:lnTo>
                <a:lnTo>
                  <a:pt x="9503" y="1955"/>
                </a:lnTo>
                <a:lnTo>
                  <a:pt x="9503" y="1964"/>
                </a:lnTo>
                <a:lnTo>
                  <a:pt x="9487" y="1964"/>
                </a:lnTo>
                <a:lnTo>
                  <a:pt x="9446" y="1964"/>
                </a:lnTo>
                <a:lnTo>
                  <a:pt x="9388" y="1964"/>
                </a:lnTo>
                <a:lnTo>
                  <a:pt x="9321" y="1964"/>
                </a:lnTo>
                <a:lnTo>
                  <a:pt x="9253" y="1964"/>
                </a:lnTo>
                <a:lnTo>
                  <a:pt x="9195" y="1964"/>
                </a:lnTo>
                <a:lnTo>
                  <a:pt x="9154" y="1964"/>
                </a:lnTo>
                <a:lnTo>
                  <a:pt x="9138" y="1964"/>
                </a:lnTo>
                <a:lnTo>
                  <a:pt x="9120" y="1963"/>
                </a:lnTo>
                <a:lnTo>
                  <a:pt x="9103" y="1962"/>
                </a:lnTo>
                <a:lnTo>
                  <a:pt x="9087" y="1960"/>
                </a:lnTo>
                <a:lnTo>
                  <a:pt x="9073" y="1956"/>
                </a:lnTo>
                <a:lnTo>
                  <a:pt x="9060" y="1953"/>
                </a:lnTo>
                <a:lnTo>
                  <a:pt x="9047" y="1947"/>
                </a:lnTo>
                <a:lnTo>
                  <a:pt x="9035" y="1942"/>
                </a:lnTo>
                <a:lnTo>
                  <a:pt x="9025" y="1936"/>
                </a:lnTo>
                <a:lnTo>
                  <a:pt x="9015" y="1929"/>
                </a:lnTo>
                <a:lnTo>
                  <a:pt x="9007" y="1922"/>
                </a:lnTo>
                <a:lnTo>
                  <a:pt x="8998" y="1914"/>
                </a:lnTo>
                <a:lnTo>
                  <a:pt x="8991" y="1906"/>
                </a:lnTo>
                <a:lnTo>
                  <a:pt x="8983" y="1898"/>
                </a:lnTo>
                <a:lnTo>
                  <a:pt x="8977" y="1889"/>
                </a:lnTo>
                <a:lnTo>
                  <a:pt x="8971" y="1880"/>
                </a:lnTo>
                <a:lnTo>
                  <a:pt x="8965" y="1870"/>
                </a:lnTo>
                <a:lnTo>
                  <a:pt x="8956" y="1851"/>
                </a:lnTo>
                <a:lnTo>
                  <a:pt x="8950" y="1831"/>
                </a:lnTo>
                <a:lnTo>
                  <a:pt x="8944" y="1812"/>
                </a:lnTo>
                <a:lnTo>
                  <a:pt x="8940" y="1793"/>
                </a:lnTo>
                <a:lnTo>
                  <a:pt x="8937" y="1775"/>
                </a:lnTo>
                <a:lnTo>
                  <a:pt x="8936" y="1759"/>
                </a:lnTo>
                <a:lnTo>
                  <a:pt x="8935" y="1745"/>
                </a:lnTo>
                <a:lnTo>
                  <a:pt x="8935" y="1734"/>
                </a:lnTo>
                <a:lnTo>
                  <a:pt x="8935" y="1727"/>
                </a:lnTo>
                <a:lnTo>
                  <a:pt x="8935" y="1721"/>
                </a:lnTo>
                <a:lnTo>
                  <a:pt x="8936" y="1705"/>
                </a:lnTo>
                <a:lnTo>
                  <a:pt x="8937" y="1690"/>
                </a:lnTo>
                <a:lnTo>
                  <a:pt x="8939" y="1675"/>
                </a:lnTo>
                <a:lnTo>
                  <a:pt x="8941" y="1661"/>
                </a:lnTo>
                <a:lnTo>
                  <a:pt x="8944" y="1649"/>
                </a:lnTo>
                <a:lnTo>
                  <a:pt x="8949" y="1637"/>
                </a:lnTo>
                <a:lnTo>
                  <a:pt x="8953" y="1624"/>
                </a:lnTo>
                <a:lnTo>
                  <a:pt x="8958" y="1614"/>
                </a:lnTo>
                <a:lnTo>
                  <a:pt x="8963" y="1603"/>
                </a:lnTo>
                <a:lnTo>
                  <a:pt x="8969" y="1592"/>
                </a:lnTo>
                <a:lnTo>
                  <a:pt x="8975" y="1583"/>
                </a:lnTo>
                <a:lnTo>
                  <a:pt x="8980" y="1574"/>
                </a:lnTo>
                <a:lnTo>
                  <a:pt x="8994" y="1557"/>
                </a:lnTo>
                <a:lnTo>
                  <a:pt x="9008" y="1543"/>
                </a:lnTo>
                <a:lnTo>
                  <a:pt x="9022" y="1530"/>
                </a:lnTo>
                <a:lnTo>
                  <a:pt x="9034" y="1519"/>
                </a:lnTo>
                <a:lnTo>
                  <a:pt x="9047" y="1511"/>
                </a:lnTo>
                <a:lnTo>
                  <a:pt x="9059" y="1503"/>
                </a:lnTo>
                <a:lnTo>
                  <a:pt x="9077" y="1494"/>
                </a:lnTo>
                <a:lnTo>
                  <a:pt x="9120" y="1472"/>
                </a:lnTo>
                <a:lnTo>
                  <a:pt x="9179" y="1440"/>
                </a:lnTo>
                <a:lnTo>
                  <a:pt x="9248" y="1405"/>
                </a:lnTo>
                <a:lnTo>
                  <a:pt x="9316" y="1369"/>
                </a:lnTo>
                <a:lnTo>
                  <a:pt x="9375" y="1338"/>
                </a:lnTo>
                <a:lnTo>
                  <a:pt x="9417" y="1317"/>
                </a:lnTo>
                <a:lnTo>
                  <a:pt x="9432" y="1308"/>
                </a:lnTo>
                <a:lnTo>
                  <a:pt x="9432" y="1301"/>
                </a:lnTo>
                <a:lnTo>
                  <a:pt x="9432" y="1282"/>
                </a:lnTo>
                <a:lnTo>
                  <a:pt x="9432" y="1255"/>
                </a:lnTo>
                <a:lnTo>
                  <a:pt x="9432" y="1225"/>
                </a:lnTo>
                <a:lnTo>
                  <a:pt x="9432" y="1194"/>
                </a:lnTo>
                <a:lnTo>
                  <a:pt x="9432" y="1168"/>
                </a:lnTo>
                <a:lnTo>
                  <a:pt x="9432" y="1148"/>
                </a:lnTo>
                <a:lnTo>
                  <a:pt x="9432" y="1141"/>
                </a:lnTo>
                <a:lnTo>
                  <a:pt x="9405" y="1145"/>
                </a:lnTo>
                <a:lnTo>
                  <a:pt x="9332" y="1156"/>
                </a:lnTo>
                <a:lnTo>
                  <a:pt x="9228" y="1171"/>
                </a:lnTo>
                <a:lnTo>
                  <a:pt x="9109" y="1188"/>
                </a:lnTo>
                <a:lnTo>
                  <a:pt x="8992" y="1205"/>
                </a:lnTo>
                <a:lnTo>
                  <a:pt x="8888" y="1219"/>
                </a:lnTo>
                <a:lnTo>
                  <a:pt x="8815" y="1229"/>
                </a:lnTo>
                <a:lnTo>
                  <a:pt x="8788" y="1233"/>
                </a:lnTo>
                <a:lnTo>
                  <a:pt x="8772" y="1235"/>
                </a:lnTo>
                <a:lnTo>
                  <a:pt x="8757" y="1239"/>
                </a:lnTo>
                <a:lnTo>
                  <a:pt x="8743" y="1242"/>
                </a:lnTo>
                <a:lnTo>
                  <a:pt x="8728" y="1246"/>
                </a:lnTo>
                <a:lnTo>
                  <a:pt x="8716" y="1250"/>
                </a:lnTo>
                <a:lnTo>
                  <a:pt x="8702" y="1254"/>
                </a:lnTo>
                <a:lnTo>
                  <a:pt x="8689" y="1260"/>
                </a:lnTo>
                <a:lnTo>
                  <a:pt x="8678" y="1266"/>
                </a:lnTo>
                <a:lnTo>
                  <a:pt x="8666" y="1272"/>
                </a:lnTo>
                <a:lnTo>
                  <a:pt x="8654" y="1279"/>
                </a:lnTo>
                <a:lnTo>
                  <a:pt x="8644" y="1286"/>
                </a:lnTo>
                <a:lnTo>
                  <a:pt x="8633" y="1294"/>
                </a:lnTo>
                <a:lnTo>
                  <a:pt x="8613" y="1308"/>
                </a:lnTo>
                <a:lnTo>
                  <a:pt x="8594" y="1326"/>
                </a:lnTo>
                <a:lnTo>
                  <a:pt x="8577" y="1344"/>
                </a:lnTo>
                <a:lnTo>
                  <a:pt x="8562" y="1364"/>
                </a:lnTo>
                <a:lnTo>
                  <a:pt x="8547" y="1384"/>
                </a:lnTo>
                <a:lnTo>
                  <a:pt x="8535" y="1404"/>
                </a:lnTo>
                <a:lnTo>
                  <a:pt x="8523" y="1425"/>
                </a:lnTo>
                <a:lnTo>
                  <a:pt x="8512" y="1446"/>
                </a:lnTo>
                <a:lnTo>
                  <a:pt x="8504" y="1467"/>
                </a:lnTo>
                <a:lnTo>
                  <a:pt x="8495" y="1489"/>
                </a:lnTo>
                <a:lnTo>
                  <a:pt x="8488" y="1510"/>
                </a:lnTo>
                <a:lnTo>
                  <a:pt x="8482" y="1530"/>
                </a:lnTo>
                <a:lnTo>
                  <a:pt x="8476" y="1551"/>
                </a:lnTo>
                <a:lnTo>
                  <a:pt x="8471" y="1571"/>
                </a:lnTo>
                <a:lnTo>
                  <a:pt x="8464" y="1608"/>
                </a:lnTo>
                <a:lnTo>
                  <a:pt x="8459" y="1643"/>
                </a:lnTo>
                <a:lnTo>
                  <a:pt x="8456" y="1673"/>
                </a:lnTo>
                <a:lnTo>
                  <a:pt x="8454" y="1696"/>
                </a:lnTo>
                <a:lnTo>
                  <a:pt x="8454" y="1713"/>
                </a:lnTo>
                <a:lnTo>
                  <a:pt x="8453" y="1722"/>
                </a:lnTo>
                <a:lnTo>
                  <a:pt x="8453" y="1723"/>
                </a:lnTo>
                <a:lnTo>
                  <a:pt x="8453" y="1725"/>
                </a:lnTo>
                <a:lnTo>
                  <a:pt x="8454" y="1770"/>
                </a:lnTo>
                <a:lnTo>
                  <a:pt x="8457" y="1814"/>
                </a:lnTo>
                <a:lnTo>
                  <a:pt x="8463" y="1855"/>
                </a:lnTo>
                <a:lnTo>
                  <a:pt x="8469" y="1893"/>
                </a:lnTo>
                <a:lnTo>
                  <a:pt x="8476" y="1929"/>
                </a:lnTo>
                <a:lnTo>
                  <a:pt x="8486" y="1963"/>
                </a:lnTo>
                <a:lnTo>
                  <a:pt x="8496" y="1995"/>
                </a:lnTo>
                <a:lnTo>
                  <a:pt x="8509" y="2025"/>
                </a:lnTo>
                <a:lnTo>
                  <a:pt x="8522" y="2051"/>
                </a:lnTo>
                <a:lnTo>
                  <a:pt x="8537" y="2077"/>
                </a:lnTo>
                <a:lnTo>
                  <a:pt x="8552" y="2100"/>
                </a:lnTo>
                <a:lnTo>
                  <a:pt x="8567" y="2121"/>
                </a:lnTo>
                <a:lnTo>
                  <a:pt x="8584" y="2140"/>
                </a:lnTo>
                <a:lnTo>
                  <a:pt x="8601" y="2158"/>
                </a:lnTo>
                <a:lnTo>
                  <a:pt x="8619" y="2174"/>
                </a:lnTo>
                <a:lnTo>
                  <a:pt x="8637" y="2188"/>
                </a:lnTo>
                <a:lnTo>
                  <a:pt x="8655" y="2201"/>
                </a:lnTo>
                <a:lnTo>
                  <a:pt x="8673" y="2212"/>
                </a:lnTo>
                <a:lnTo>
                  <a:pt x="8691" y="2222"/>
                </a:lnTo>
                <a:lnTo>
                  <a:pt x="8709" y="2230"/>
                </a:lnTo>
                <a:lnTo>
                  <a:pt x="8727" y="2238"/>
                </a:lnTo>
                <a:lnTo>
                  <a:pt x="8744" y="2244"/>
                </a:lnTo>
                <a:lnTo>
                  <a:pt x="8760" y="2249"/>
                </a:lnTo>
                <a:lnTo>
                  <a:pt x="8776" y="2254"/>
                </a:lnTo>
                <a:lnTo>
                  <a:pt x="8805" y="2259"/>
                </a:lnTo>
                <a:lnTo>
                  <a:pt x="8829" y="2263"/>
                </a:lnTo>
                <a:lnTo>
                  <a:pt x="8848" y="2264"/>
                </a:lnTo>
                <a:lnTo>
                  <a:pt x="8862" y="2265"/>
                </a:lnTo>
                <a:lnTo>
                  <a:pt x="8866" y="2264"/>
                </a:lnTo>
                <a:lnTo>
                  <a:pt x="8867" y="2264"/>
                </a:lnTo>
                <a:lnTo>
                  <a:pt x="8880" y="2264"/>
                </a:lnTo>
                <a:lnTo>
                  <a:pt x="8916" y="2264"/>
                </a:lnTo>
                <a:lnTo>
                  <a:pt x="8972" y="2264"/>
                </a:lnTo>
                <a:lnTo>
                  <a:pt x="9044" y="2264"/>
                </a:lnTo>
                <a:lnTo>
                  <a:pt x="9130" y="2264"/>
                </a:lnTo>
                <a:lnTo>
                  <a:pt x="9225" y="2264"/>
                </a:lnTo>
                <a:lnTo>
                  <a:pt x="9327" y="2264"/>
                </a:lnTo>
                <a:lnTo>
                  <a:pt x="9432" y="2264"/>
                </a:lnTo>
                <a:lnTo>
                  <a:pt x="9537" y="2264"/>
                </a:lnTo>
                <a:lnTo>
                  <a:pt x="9640" y="2264"/>
                </a:lnTo>
                <a:lnTo>
                  <a:pt x="9735" y="2264"/>
                </a:lnTo>
                <a:lnTo>
                  <a:pt x="9820" y="2264"/>
                </a:lnTo>
                <a:lnTo>
                  <a:pt x="9893" y="2264"/>
                </a:lnTo>
                <a:lnTo>
                  <a:pt x="9948" y="2264"/>
                </a:lnTo>
                <a:lnTo>
                  <a:pt x="9984" y="2264"/>
                </a:lnTo>
                <a:lnTo>
                  <a:pt x="9997" y="2264"/>
                </a:lnTo>
                <a:lnTo>
                  <a:pt x="9997" y="2250"/>
                </a:lnTo>
                <a:lnTo>
                  <a:pt x="9997" y="2209"/>
                </a:lnTo>
                <a:lnTo>
                  <a:pt x="9997" y="2145"/>
                </a:lnTo>
                <a:lnTo>
                  <a:pt x="9997" y="2063"/>
                </a:lnTo>
                <a:lnTo>
                  <a:pt x="9997" y="1965"/>
                </a:lnTo>
                <a:lnTo>
                  <a:pt x="9997" y="1856"/>
                </a:lnTo>
                <a:lnTo>
                  <a:pt x="9997" y="1741"/>
                </a:lnTo>
                <a:lnTo>
                  <a:pt x="9997" y="1620"/>
                </a:lnTo>
                <a:lnTo>
                  <a:pt x="9997" y="1500"/>
                </a:lnTo>
                <a:lnTo>
                  <a:pt x="9997" y="1384"/>
                </a:lnTo>
                <a:lnTo>
                  <a:pt x="9997" y="1275"/>
                </a:lnTo>
                <a:lnTo>
                  <a:pt x="9997" y="1177"/>
                </a:lnTo>
                <a:lnTo>
                  <a:pt x="9997" y="1094"/>
                </a:lnTo>
                <a:lnTo>
                  <a:pt x="9997" y="1031"/>
                </a:lnTo>
                <a:lnTo>
                  <a:pt x="9997" y="990"/>
                </a:lnTo>
                <a:lnTo>
                  <a:pt x="9997" y="976"/>
                </a:lnTo>
                <a:lnTo>
                  <a:pt x="9997" y="975"/>
                </a:lnTo>
                <a:lnTo>
                  <a:pt x="9997" y="974"/>
                </a:lnTo>
                <a:lnTo>
                  <a:pt x="9997" y="960"/>
                </a:lnTo>
                <a:lnTo>
                  <a:pt x="9996" y="947"/>
                </a:lnTo>
                <a:lnTo>
                  <a:pt x="9995" y="933"/>
                </a:lnTo>
                <a:lnTo>
                  <a:pt x="9992" y="921"/>
                </a:lnTo>
                <a:lnTo>
                  <a:pt x="9987" y="896"/>
                </a:lnTo>
                <a:lnTo>
                  <a:pt x="9980" y="872"/>
                </a:lnTo>
                <a:lnTo>
                  <a:pt x="9971" y="850"/>
                </a:lnTo>
                <a:lnTo>
                  <a:pt x="9961" y="827"/>
                </a:lnTo>
                <a:lnTo>
                  <a:pt x="9950" y="807"/>
                </a:lnTo>
                <a:lnTo>
                  <a:pt x="9937" y="788"/>
                </a:lnTo>
                <a:lnTo>
                  <a:pt x="9924" y="770"/>
                </a:lnTo>
                <a:lnTo>
                  <a:pt x="9909" y="753"/>
                </a:lnTo>
                <a:lnTo>
                  <a:pt x="9894" y="737"/>
                </a:lnTo>
                <a:lnTo>
                  <a:pt x="9879" y="723"/>
                </a:lnTo>
                <a:lnTo>
                  <a:pt x="9863" y="710"/>
                </a:lnTo>
                <a:lnTo>
                  <a:pt x="9847" y="698"/>
                </a:lnTo>
                <a:lnTo>
                  <a:pt x="9832" y="688"/>
                </a:lnTo>
                <a:lnTo>
                  <a:pt x="9817" y="679"/>
                </a:lnTo>
                <a:close/>
                <a:moveTo>
                  <a:pt x="11516" y="629"/>
                </a:moveTo>
                <a:lnTo>
                  <a:pt x="11512" y="640"/>
                </a:lnTo>
                <a:lnTo>
                  <a:pt x="11498" y="670"/>
                </a:lnTo>
                <a:lnTo>
                  <a:pt x="11477" y="716"/>
                </a:lnTo>
                <a:lnTo>
                  <a:pt x="11449" y="777"/>
                </a:lnTo>
                <a:lnTo>
                  <a:pt x="11418" y="848"/>
                </a:lnTo>
                <a:lnTo>
                  <a:pt x="11382" y="928"/>
                </a:lnTo>
                <a:lnTo>
                  <a:pt x="11342" y="1013"/>
                </a:lnTo>
                <a:lnTo>
                  <a:pt x="11303" y="1101"/>
                </a:lnTo>
                <a:lnTo>
                  <a:pt x="11263" y="1189"/>
                </a:lnTo>
                <a:lnTo>
                  <a:pt x="11225" y="1274"/>
                </a:lnTo>
                <a:lnTo>
                  <a:pt x="11189" y="1353"/>
                </a:lnTo>
                <a:lnTo>
                  <a:pt x="11156" y="1424"/>
                </a:lnTo>
                <a:lnTo>
                  <a:pt x="11129" y="1484"/>
                </a:lnTo>
                <a:lnTo>
                  <a:pt x="11107" y="1531"/>
                </a:lnTo>
                <a:lnTo>
                  <a:pt x="11094" y="1561"/>
                </a:lnTo>
                <a:lnTo>
                  <a:pt x="11089" y="1571"/>
                </a:lnTo>
                <a:lnTo>
                  <a:pt x="11086" y="1575"/>
                </a:lnTo>
                <a:lnTo>
                  <a:pt x="11084" y="1580"/>
                </a:lnTo>
                <a:lnTo>
                  <a:pt x="11080" y="1583"/>
                </a:lnTo>
                <a:lnTo>
                  <a:pt x="11077" y="1585"/>
                </a:lnTo>
                <a:lnTo>
                  <a:pt x="11072" y="1587"/>
                </a:lnTo>
                <a:lnTo>
                  <a:pt x="11067" y="1589"/>
                </a:lnTo>
                <a:lnTo>
                  <a:pt x="11063" y="1590"/>
                </a:lnTo>
                <a:lnTo>
                  <a:pt x="11058" y="1590"/>
                </a:lnTo>
                <a:lnTo>
                  <a:pt x="11051" y="1589"/>
                </a:lnTo>
                <a:lnTo>
                  <a:pt x="11046" y="1588"/>
                </a:lnTo>
                <a:lnTo>
                  <a:pt x="11041" y="1586"/>
                </a:lnTo>
                <a:lnTo>
                  <a:pt x="11036" y="1583"/>
                </a:lnTo>
                <a:lnTo>
                  <a:pt x="11032" y="1579"/>
                </a:lnTo>
                <a:lnTo>
                  <a:pt x="11028" y="1574"/>
                </a:lnTo>
                <a:lnTo>
                  <a:pt x="11026" y="1570"/>
                </a:lnTo>
                <a:lnTo>
                  <a:pt x="11023" y="1566"/>
                </a:lnTo>
                <a:lnTo>
                  <a:pt x="11019" y="1556"/>
                </a:lnTo>
                <a:lnTo>
                  <a:pt x="11009" y="1531"/>
                </a:lnTo>
                <a:lnTo>
                  <a:pt x="10992" y="1490"/>
                </a:lnTo>
                <a:lnTo>
                  <a:pt x="10970" y="1437"/>
                </a:lnTo>
                <a:lnTo>
                  <a:pt x="10944" y="1374"/>
                </a:lnTo>
                <a:lnTo>
                  <a:pt x="10916" y="1304"/>
                </a:lnTo>
                <a:lnTo>
                  <a:pt x="10885" y="1229"/>
                </a:lnTo>
                <a:lnTo>
                  <a:pt x="10853" y="1152"/>
                </a:lnTo>
                <a:lnTo>
                  <a:pt x="10821" y="1074"/>
                </a:lnTo>
                <a:lnTo>
                  <a:pt x="10791" y="999"/>
                </a:lnTo>
                <a:lnTo>
                  <a:pt x="10762" y="929"/>
                </a:lnTo>
                <a:lnTo>
                  <a:pt x="10737" y="867"/>
                </a:lnTo>
                <a:lnTo>
                  <a:pt x="10715" y="814"/>
                </a:lnTo>
                <a:lnTo>
                  <a:pt x="10699" y="772"/>
                </a:lnTo>
                <a:lnTo>
                  <a:pt x="10687" y="746"/>
                </a:lnTo>
                <a:lnTo>
                  <a:pt x="10684" y="736"/>
                </a:lnTo>
                <a:lnTo>
                  <a:pt x="10682" y="732"/>
                </a:lnTo>
                <a:lnTo>
                  <a:pt x="10676" y="719"/>
                </a:lnTo>
                <a:lnTo>
                  <a:pt x="10672" y="712"/>
                </a:lnTo>
                <a:lnTo>
                  <a:pt x="10667" y="702"/>
                </a:lnTo>
                <a:lnTo>
                  <a:pt x="10661" y="693"/>
                </a:lnTo>
                <a:lnTo>
                  <a:pt x="10652" y="683"/>
                </a:lnTo>
                <a:lnTo>
                  <a:pt x="10643" y="673"/>
                </a:lnTo>
                <a:lnTo>
                  <a:pt x="10632" y="663"/>
                </a:lnTo>
                <a:lnTo>
                  <a:pt x="10618" y="655"/>
                </a:lnTo>
                <a:lnTo>
                  <a:pt x="10604" y="646"/>
                </a:lnTo>
                <a:lnTo>
                  <a:pt x="10588" y="640"/>
                </a:lnTo>
                <a:lnTo>
                  <a:pt x="10570" y="635"/>
                </a:lnTo>
                <a:lnTo>
                  <a:pt x="10559" y="633"/>
                </a:lnTo>
                <a:lnTo>
                  <a:pt x="10548" y="630"/>
                </a:lnTo>
                <a:lnTo>
                  <a:pt x="10538" y="630"/>
                </a:lnTo>
                <a:lnTo>
                  <a:pt x="10526" y="629"/>
                </a:lnTo>
                <a:lnTo>
                  <a:pt x="10476" y="629"/>
                </a:lnTo>
                <a:lnTo>
                  <a:pt x="10413" y="629"/>
                </a:lnTo>
                <a:lnTo>
                  <a:pt x="10342" y="629"/>
                </a:lnTo>
                <a:lnTo>
                  <a:pt x="10269" y="629"/>
                </a:lnTo>
                <a:lnTo>
                  <a:pt x="10201" y="629"/>
                </a:lnTo>
                <a:lnTo>
                  <a:pt x="10145" y="629"/>
                </a:lnTo>
                <a:lnTo>
                  <a:pt x="10107" y="629"/>
                </a:lnTo>
                <a:lnTo>
                  <a:pt x="10092" y="629"/>
                </a:lnTo>
                <a:lnTo>
                  <a:pt x="10099" y="645"/>
                </a:lnTo>
                <a:lnTo>
                  <a:pt x="10118" y="690"/>
                </a:lnTo>
                <a:lnTo>
                  <a:pt x="10149" y="760"/>
                </a:lnTo>
                <a:lnTo>
                  <a:pt x="10188" y="850"/>
                </a:lnTo>
                <a:lnTo>
                  <a:pt x="10234" y="957"/>
                </a:lnTo>
                <a:lnTo>
                  <a:pt x="10286" y="1076"/>
                </a:lnTo>
                <a:lnTo>
                  <a:pt x="10342" y="1204"/>
                </a:lnTo>
                <a:lnTo>
                  <a:pt x="10399" y="1335"/>
                </a:lnTo>
                <a:lnTo>
                  <a:pt x="10456" y="1467"/>
                </a:lnTo>
                <a:lnTo>
                  <a:pt x="10511" y="1595"/>
                </a:lnTo>
                <a:lnTo>
                  <a:pt x="10563" y="1713"/>
                </a:lnTo>
                <a:lnTo>
                  <a:pt x="10610" y="1820"/>
                </a:lnTo>
                <a:lnTo>
                  <a:pt x="10649" y="1911"/>
                </a:lnTo>
                <a:lnTo>
                  <a:pt x="10679" y="1980"/>
                </a:lnTo>
                <a:lnTo>
                  <a:pt x="10699" y="2026"/>
                </a:lnTo>
                <a:lnTo>
                  <a:pt x="10705" y="2041"/>
                </a:lnTo>
                <a:lnTo>
                  <a:pt x="10713" y="2066"/>
                </a:lnTo>
                <a:lnTo>
                  <a:pt x="10721" y="2095"/>
                </a:lnTo>
                <a:lnTo>
                  <a:pt x="10724" y="2111"/>
                </a:lnTo>
                <a:lnTo>
                  <a:pt x="10727" y="2127"/>
                </a:lnTo>
                <a:lnTo>
                  <a:pt x="10729" y="2144"/>
                </a:lnTo>
                <a:lnTo>
                  <a:pt x="10731" y="2162"/>
                </a:lnTo>
                <a:lnTo>
                  <a:pt x="10733" y="2180"/>
                </a:lnTo>
                <a:lnTo>
                  <a:pt x="10733" y="2198"/>
                </a:lnTo>
                <a:lnTo>
                  <a:pt x="10731" y="2218"/>
                </a:lnTo>
                <a:lnTo>
                  <a:pt x="10730" y="2237"/>
                </a:lnTo>
                <a:lnTo>
                  <a:pt x="10727" y="2255"/>
                </a:lnTo>
                <a:lnTo>
                  <a:pt x="10724" y="2274"/>
                </a:lnTo>
                <a:lnTo>
                  <a:pt x="10719" y="2292"/>
                </a:lnTo>
                <a:lnTo>
                  <a:pt x="10712" y="2310"/>
                </a:lnTo>
                <a:lnTo>
                  <a:pt x="10698" y="2339"/>
                </a:lnTo>
                <a:lnTo>
                  <a:pt x="10659" y="2417"/>
                </a:lnTo>
                <a:lnTo>
                  <a:pt x="10607" y="2526"/>
                </a:lnTo>
                <a:lnTo>
                  <a:pt x="10544" y="2651"/>
                </a:lnTo>
                <a:lnTo>
                  <a:pt x="10483" y="2776"/>
                </a:lnTo>
                <a:lnTo>
                  <a:pt x="10429" y="2885"/>
                </a:lnTo>
                <a:lnTo>
                  <a:pt x="10391" y="2962"/>
                </a:lnTo>
                <a:lnTo>
                  <a:pt x="10377" y="2992"/>
                </a:lnTo>
                <a:lnTo>
                  <a:pt x="10399" y="2992"/>
                </a:lnTo>
                <a:lnTo>
                  <a:pt x="10457" y="2992"/>
                </a:lnTo>
                <a:lnTo>
                  <a:pt x="10541" y="2992"/>
                </a:lnTo>
                <a:lnTo>
                  <a:pt x="10636" y="2992"/>
                </a:lnTo>
                <a:lnTo>
                  <a:pt x="10730" y="2992"/>
                </a:lnTo>
                <a:lnTo>
                  <a:pt x="10814" y="2992"/>
                </a:lnTo>
                <a:lnTo>
                  <a:pt x="10872" y="2992"/>
                </a:lnTo>
                <a:lnTo>
                  <a:pt x="10895" y="2992"/>
                </a:lnTo>
                <a:lnTo>
                  <a:pt x="10907" y="2966"/>
                </a:lnTo>
                <a:lnTo>
                  <a:pt x="10943" y="2890"/>
                </a:lnTo>
                <a:lnTo>
                  <a:pt x="10999" y="2774"/>
                </a:lnTo>
                <a:lnTo>
                  <a:pt x="11072" y="2623"/>
                </a:lnTo>
                <a:lnTo>
                  <a:pt x="11158" y="2444"/>
                </a:lnTo>
                <a:lnTo>
                  <a:pt x="11253" y="2245"/>
                </a:lnTo>
                <a:lnTo>
                  <a:pt x="11356" y="2031"/>
                </a:lnTo>
                <a:lnTo>
                  <a:pt x="11462" y="1811"/>
                </a:lnTo>
                <a:lnTo>
                  <a:pt x="11568" y="1590"/>
                </a:lnTo>
                <a:lnTo>
                  <a:pt x="11671" y="1377"/>
                </a:lnTo>
                <a:lnTo>
                  <a:pt x="11766" y="1177"/>
                </a:lnTo>
                <a:lnTo>
                  <a:pt x="11853" y="999"/>
                </a:lnTo>
                <a:lnTo>
                  <a:pt x="11925" y="848"/>
                </a:lnTo>
                <a:lnTo>
                  <a:pt x="11981" y="731"/>
                </a:lnTo>
                <a:lnTo>
                  <a:pt x="12017" y="656"/>
                </a:lnTo>
                <a:lnTo>
                  <a:pt x="12030" y="629"/>
                </a:lnTo>
                <a:lnTo>
                  <a:pt x="12007" y="629"/>
                </a:lnTo>
                <a:lnTo>
                  <a:pt x="11949" y="629"/>
                </a:lnTo>
                <a:lnTo>
                  <a:pt x="11868" y="629"/>
                </a:lnTo>
                <a:lnTo>
                  <a:pt x="11773" y="629"/>
                </a:lnTo>
                <a:lnTo>
                  <a:pt x="11679" y="629"/>
                </a:lnTo>
                <a:lnTo>
                  <a:pt x="11596" y="629"/>
                </a:lnTo>
                <a:lnTo>
                  <a:pt x="11538" y="629"/>
                </a:lnTo>
                <a:lnTo>
                  <a:pt x="11516" y="629"/>
                </a:lnTo>
                <a:close/>
                <a:moveTo>
                  <a:pt x="2783" y="503"/>
                </a:moveTo>
                <a:lnTo>
                  <a:pt x="2806" y="503"/>
                </a:lnTo>
                <a:lnTo>
                  <a:pt x="2863" y="503"/>
                </a:lnTo>
                <a:lnTo>
                  <a:pt x="2943" y="503"/>
                </a:lnTo>
                <a:lnTo>
                  <a:pt x="3035" y="503"/>
                </a:lnTo>
                <a:lnTo>
                  <a:pt x="3128" y="503"/>
                </a:lnTo>
                <a:lnTo>
                  <a:pt x="3208" y="503"/>
                </a:lnTo>
                <a:lnTo>
                  <a:pt x="3265" y="503"/>
                </a:lnTo>
                <a:lnTo>
                  <a:pt x="3287" y="503"/>
                </a:lnTo>
                <a:lnTo>
                  <a:pt x="3287" y="482"/>
                </a:lnTo>
                <a:lnTo>
                  <a:pt x="3287" y="425"/>
                </a:lnTo>
                <a:lnTo>
                  <a:pt x="3287" y="344"/>
                </a:lnTo>
                <a:lnTo>
                  <a:pt x="3287" y="252"/>
                </a:lnTo>
                <a:lnTo>
                  <a:pt x="3287" y="160"/>
                </a:lnTo>
                <a:lnTo>
                  <a:pt x="3287" y="79"/>
                </a:lnTo>
                <a:lnTo>
                  <a:pt x="3287" y="22"/>
                </a:lnTo>
                <a:lnTo>
                  <a:pt x="3287" y="1"/>
                </a:lnTo>
                <a:lnTo>
                  <a:pt x="3278" y="1"/>
                </a:lnTo>
                <a:lnTo>
                  <a:pt x="3254" y="1"/>
                </a:lnTo>
                <a:lnTo>
                  <a:pt x="3215" y="1"/>
                </a:lnTo>
                <a:lnTo>
                  <a:pt x="3169" y="1"/>
                </a:lnTo>
                <a:lnTo>
                  <a:pt x="3115" y="1"/>
                </a:lnTo>
                <a:lnTo>
                  <a:pt x="3057" y="1"/>
                </a:lnTo>
                <a:lnTo>
                  <a:pt x="2998" y="1"/>
                </a:lnTo>
                <a:lnTo>
                  <a:pt x="2941" y="1"/>
                </a:lnTo>
                <a:lnTo>
                  <a:pt x="2926" y="1"/>
                </a:lnTo>
                <a:lnTo>
                  <a:pt x="2912" y="2"/>
                </a:lnTo>
                <a:lnTo>
                  <a:pt x="2898" y="4"/>
                </a:lnTo>
                <a:lnTo>
                  <a:pt x="2885" y="7"/>
                </a:lnTo>
                <a:lnTo>
                  <a:pt x="2873" y="11"/>
                </a:lnTo>
                <a:lnTo>
                  <a:pt x="2863" y="14"/>
                </a:lnTo>
                <a:lnTo>
                  <a:pt x="2852" y="18"/>
                </a:lnTo>
                <a:lnTo>
                  <a:pt x="2844" y="23"/>
                </a:lnTo>
                <a:lnTo>
                  <a:pt x="2835" y="29"/>
                </a:lnTo>
                <a:lnTo>
                  <a:pt x="2828" y="34"/>
                </a:lnTo>
                <a:lnTo>
                  <a:pt x="2822" y="40"/>
                </a:lnTo>
                <a:lnTo>
                  <a:pt x="2815" y="46"/>
                </a:lnTo>
                <a:lnTo>
                  <a:pt x="2810" y="52"/>
                </a:lnTo>
                <a:lnTo>
                  <a:pt x="2805" y="59"/>
                </a:lnTo>
                <a:lnTo>
                  <a:pt x="2801" y="66"/>
                </a:lnTo>
                <a:lnTo>
                  <a:pt x="2797" y="72"/>
                </a:lnTo>
                <a:lnTo>
                  <a:pt x="2792" y="86"/>
                </a:lnTo>
                <a:lnTo>
                  <a:pt x="2788" y="99"/>
                </a:lnTo>
                <a:lnTo>
                  <a:pt x="2786" y="110"/>
                </a:lnTo>
                <a:lnTo>
                  <a:pt x="2783" y="121"/>
                </a:lnTo>
                <a:lnTo>
                  <a:pt x="2783" y="138"/>
                </a:lnTo>
                <a:lnTo>
                  <a:pt x="2783" y="143"/>
                </a:lnTo>
                <a:lnTo>
                  <a:pt x="2783" y="159"/>
                </a:lnTo>
                <a:lnTo>
                  <a:pt x="2783" y="200"/>
                </a:lnTo>
                <a:lnTo>
                  <a:pt x="2783" y="257"/>
                </a:lnTo>
                <a:lnTo>
                  <a:pt x="2783" y="323"/>
                </a:lnTo>
                <a:lnTo>
                  <a:pt x="2783" y="390"/>
                </a:lnTo>
                <a:lnTo>
                  <a:pt x="2783" y="447"/>
                </a:lnTo>
                <a:lnTo>
                  <a:pt x="2783" y="488"/>
                </a:lnTo>
                <a:lnTo>
                  <a:pt x="2783" y="503"/>
                </a:lnTo>
                <a:close/>
                <a:moveTo>
                  <a:pt x="6368" y="1965"/>
                </a:moveTo>
                <a:lnTo>
                  <a:pt x="6360" y="1965"/>
                </a:lnTo>
                <a:lnTo>
                  <a:pt x="6337" y="1965"/>
                </a:lnTo>
                <a:lnTo>
                  <a:pt x="6304" y="1965"/>
                </a:lnTo>
                <a:lnTo>
                  <a:pt x="6266" y="1965"/>
                </a:lnTo>
                <a:lnTo>
                  <a:pt x="6228" y="1965"/>
                </a:lnTo>
                <a:lnTo>
                  <a:pt x="6195" y="1965"/>
                </a:lnTo>
                <a:lnTo>
                  <a:pt x="6171" y="1965"/>
                </a:lnTo>
                <a:lnTo>
                  <a:pt x="6163" y="1965"/>
                </a:lnTo>
                <a:lnTo>
                  <a:pt x="6135" y="1964"/>
                </a:lnTo>
                <a:lnTo>
                  <a:pt x="6110" y="1963"/>
                </a:lnTo>
                <a:lnTo>
                  <a:pt x="6086" y="1961"/>
                </a:lnTo>
                <a:lnTo>
                  <a:pt x="6063" y="1958"/>
                </a:lnTo>
                <a:lnTo>
                  <a:pt x="6042" y="1954"/>
                </a:lnTo>
                <a:lnTo>
                  <a:pt x="6023" y="1949"/>
                </a:lnTo>
                <a:lnTo>
                  <a:pt x="6005" y="1944"/>
                </a:lnTo>
                <a:lnTo>
                  <a:pt x="5988" y="1938"/>
                </a:lnTo>
                <a:lnTo>
                  <a:pt x="5973" y="1930"/>
                </a:lnTo>
                <a:lnTo>
                  <a:pt x="5959" y="1923"/>
                </a:lnTo>
                <a:lnTo>
                  <a:pt x="5946" y="1913"/>
                </a:lnTo>
                <a:lnTo>
                  <a:pt x="5934" y="1905"/>
                </a:lnTo>
                <a:lnTo>
                  <a:pt x="5925" y="1894"/>
                </a:lnTo>
                <a:lnTo>
                  <a:pt x="5915" y="1884"/>
                </a:lnTo>
                <a:lnTo>
                  <a:pt x="5907" y="1872"/>
                </a:lnTo>
                <a:lnTo>
                  <a:pt x="5900" y="1859"/>
                </a:lnTo>
                <a:lnTo>
                  <a:pt x="5894" y="1847"/>
                </a:lnTo>
                <a:lnTo>
                  <a:pt x="5888" y="1826"/>
                </a:lnTo>
                <a:lnTo>
                  <a:pt x="5881" y="1798"/>
                </a:lnTo>
                <a:lnTo>
                  <a:pt x="5875" y="1761"/>
                </a:lnTo>
                <a:lnTo>
                  <a:pt x="5872" y="1740"/>
                </a:lnTo>
                <a:lnTo>
                  <a:pt x="5869" y="1715"/>
                </a:lnTo>
                <a:lnTo>
                  <a:pt x="5867" y="1688"/>
                </a:lnTo>
                <a:lnTo>
                  <a:pt x="5864" y="1659"/>
                </a:lnTo>
                <a:lnTo>
                  <a:pt x="5862" y="1626"/>
                </a:lnTo>
                <a:lnTo>
                  <a:pt x="5861" y="1591"/>
                </a:lnTo>
                <a:lnTo>
                  <a:pt x="5860" y="1553"/>
                </a:lnTo>
                <a:lnTo>
                  <a:pt x="5860" y="1512"/>
                </a:lnTo>
                <a:lnTo>
                  <a:pt x="5860" y="1498"/>
                </a:lnTo>
                <a:lnTo>
                  <a:pt x="5860" y="1463"/>
                </a:lnTo>
                <a:lnTo>
                  <a:pt x="5860" y="1413"/>
                </a:lnTo>
                <a:lnTo>
                  <a:pt x="5860" y="1357"/>
                </a:lnTo>
                <a:lnTo>
                  <a:pt x="5860" y="1300"/>
                </a:lnTo>
                <a:lnTo>
                  <a:pt x="5860" y="1250"/>
                </a:lnTo>
                <a:lnTo>
                  <a:pt x="5860" y="1215"/>
                </a:lnTo>
                <a:lnTo>
                  <a:pt x="5860" y="1203"/>
                </a:lnTo>
                <a:lnTo>
                  <a:pt x="5860" y="1201"/>
                </a:lnTo>
                <a:lnTo>
                  <a:pt x="5861" y="1173"/>
                </a:lnTo>
                <a:lnTo>
                  <a:pt x="5861" y="1146"/>
                </a:lnTo>
                <a:lnTo>
                  <a:pt x="5863" y="1122"/>
                </a:lnTo>
                <a:lnTo>
                  <a:pt x="5865" y="1101"/>
                </a:lnTo>
                <a:lnTo>
                  <a:pt x="5868" y="1083"/>
                </a:lnTo>
                <a:lnTo>
                  <a:pt x="5870" y="1066"/>
                </a:lnTo>
                <a:lnTo>
                  <a:pt x="5874" y="1051"/>
                </a:lnTo>
                <a:lnTo>
                  <a:pt x="5877" y="1038"/>
                </a:lnTo>
                <a:lnTo>
                  <a:pt x="5881" y="1027"/>
                </a:lnTo>
                <a:lnTo>
                  <a:pt x="5886" y="1017"/>
                </a:lnTo>
                <a:lnTo>
                  <a:pt x="5890" y="1008"/>
                </a:lnTo>
                <a:lnTo>
                  <a:pt x="5895" y="1000"/>
                </a:lnTo>
                <a:lnTo>
                  <a:pt x="5905" y="986"/>
                </a:lnTo>
                <a:lnTo>
                  <a:pt x="5915" y="974"/>
                </a:lnTo>
                <a:lnTo>
                  <a:pt x="5927" y="963"/>
                </a:lnTo>
                <a:lnTo>
                  <a:pt x="5939" y="955"/>
                </a:lnTo>
                <a:lnTo>
                  <a:pt x="5950" y="947"/>
                </a:lnTo>
                <a:lnTo>
                  <a:pt x="5963" y="943"/>
                </a:lnTo>
                <a:lnTo>
                  <a:pt x="5976" y="939"/>
                </a:lnTo>
                <a:lnTo>
                  <a:pt x="5989" y="937"/>
                </a:lnTo>
                <a:lnTo>
                  <a:pt x="6002" y="936"/>
                </a:lnTo>
                <a:lnTo>
                  <a:pt x="6016" y="936"/>
                </a:lnTo>
                <a:lnTo>
                  <a:pt x="6032" y="936"/>
                </a:lnTo>
                <a:lnTo>
                  <a:pt x="6071" y="936"/>
                </a:lnTo>
                <a:lnTo>
                  <a:pt x="6128" y="936"/>
                </a:lnTo>
                <a:lnTo>
                  <a:pt x="6193" y="936"/>
                </a:lnTo>
                <a:lnTo>
                  <a:pt x="6257" y="936"/>
                </a:lnTo>
                <a:lnTo>
                  <a:pt x="6313" y="936"/>
                </a:lnTo>
                <a:lnTo>
                  <a:pt x="6354" y="936"/>
                </a:lnTo>
                <a:lnTo>
                  <a:pt x="6368" y="936"/>
                </a:lnTo>
                <a:lnTo>
                  <a:pt x="6368" y="947"/>
                </a:lnTo>
                <a:lnTo>
                  <a:pt x="6368" y="979"/>
                </a:lnTo>
                <a:lnTo>
                  <a:pt x="6368" y="1030"/>
                </a:lnTo>
                <a:lnTo>
                  <a:pt x="6368" y="1096"/>
                </a:lnTo>
                <a:lnTo>
                  <a:pt x="6368" y="1174"/>
                </a:lnTo>
                <a:lnTo>
                  <a:pt x="6368" y="1261"/>
                </a:lnTo>
                <a:lnTo>
                  <a:pt x="6368" y="1354"/>
                </a:lnTo>
                <a:lnTo>
                  <a:pt x="6368" y="1450"/>
                </a:lnTo>
                <a:lnTo>
                  <a:pt x="6368" y="1546"/>
                </a:lnTo>
                <a:lnTo>
                  <a:pt x="6368" y="1639"/>
                </a:lnTo>
                <a:lnTo>
                  <a:pt x="6368" y="1726"/>
                </a:lnTo>
                <a:lnTo>
                  <a:pt x="6368" y="1804"/>
                </a:lnTo>
                <a:lnTo>
                  <a:pt x="6368" y="1870"/>
                </a:lnTo>
                <a:lnTo>
                  <a:pt x="6368" y="1921"/>
                </a:lnTo>
                <a:lnTo>
                  <a:pt x="6368" y="1954"/>
                </a:lnTo>
                <a:lnTo>
                  <a:pt x="6368" y="1965"/>
                </a:lnTo>
                <a:close/>
                <a:moveTo>
                  <a:pt x="6368" y="124"/>
                </a:moveTo>
                <a:lnTo>
                  <a:pt x="6368" y="145"/>
                </a:lnTo>
                <a:lnTo>
                  <a:pt x="6368" y="203"/>
                </a:lnTo>
                <a:lnTo>
                  <a:pt x="6368" y="285"/>
                </a:lnTo>
                <a:lnTo>
                  <a:pt x="6368" y="378"/>
                </a:lnTo>
                <a:lnTo>
                  <a:pt x="6368" y="471"/>
                </a:lnTo>
                <a:lnTo>
                  <a:pt x="6368" y="553"/>
                </a:lnTo>
                <a:lnTo>
                  <a:pt x="6368" y="610"/>
                </a:lnTo>
                <a:lnTo>
                  <a:pt x="6368" y="633"/>
                </a:lnTo>
                <a:lnTo>
                  <a:pt x="6346" y="633"/>
                </a:lnTo>
                <a:lnTo>
                  <a:pt x="6287" y="633"/>
                </a:lnTo>
                <a:lnTo>
                  <a:pt x="6202" y="633"/>
                </a:lnTo>
                <a:lnTo>
                  <a:pt x="6106" y="633"/>
                </a:lnTo>
                <a:lnTo>
                  <a:pt x="6009" y="633"/>
                </a:lnTo>
                <a:lnTo>
                  <a:pt x="5925" y="633"/>
                </a:lnTo>
                <a:lnTo>
                  <a:pt x="5865" y="633"/>
                </a:lnTo>
                <a:lnTo>
                  <a:pt x="5842" y="633"/>
                </a:lnTo>
                <a:lnTo>
                  <a:pt x="5841" y="633"/>
                </a:lnTo>
                <a:lnTo>
                  <a:pt x="5800" y="634"/>
                </a:lnTo>
                <a:lnTo>
                  <a:pt x="5762" y="636"/>
                </a:lnTo>
                <a:lnTo>
                  <a:pt x="5726" y="639"/>
                </a:lnTo>
                <a:lnTo>
                  <a:pt x="5692" y="645"/>
                </a:lnTo>
                <a:lnTo>
                  <a:pt x="5661" y="652"/>
                </a:lnTo>
                <a:lnTo>
                  <a:pt x="5631" y="660"/>
                </a:lnTo>
                <a:lnTo>
                  <a:pt x="5618" y="665"/>
                </a:lnTo>
                <a:lnTo>
                  <a:pt x="5605" y="671"/>
                </a:lnTo>
                <a:lnTo>
                  <a:pt x="5592" y="676"/>
                </a:lnTo>
                <a:lnTo>
                  <a:pt x="5580" y="682"/>
                </a:lnTo>
                <a:lnTo>
                  <a:pt x="5568" y="689"/>
                </a:lnTo>
                <a:lnTo>
                  <a:pt x="5556" y="695"/>
                </a:lnTo>
                <a:lnTo>
                  <a:pt x="5545" y="702"/>
                </a:lnTo>
                <a:lnTo>
                  <a:pt x="5534" y="710"/>
                </a:lnTo>
                <a:lnTo>
                  <a:pt x="5514" y="727"/>
                </a:lnTo>
                <a:lnTo>
                  <a:pt x="5495" y="745"/>
                </a:lnTo>
                <a:lnTo>
                  <a:pt x="5478" y="764"/>
                </a:lnTo>
                <a:lnTo>
                  <a:pt x="5461" y="785"/>
                </a:lnTo>
                <a:lnTo>
                  <a:pt x="5445" y="807"/>
                </a:lnTo>
                <a:lnTo>
                  <a:pt x="5431" y="832"/>
                </a:lnTo>
                <a:lnTo>
                  <a:pt x="5422" y="850"/>
                </a:lnTo>
                <a:lnTo>
                  <a:pt x="5412" y="869"/>
                </a:lnTo>
                <a:lnTo>
                  <a:pt x="5404" y="889"/>
                </a:lnTo>
                <a:lnTo>
                  <a:pt x="5396" y="910"/>
                </a:lnTo>
                <a:lnTo>
                  <a:pt x="5390" y="931"/>
                </a:lnTo>
                <a:lnTo>
                  <a:pt x="5384" y="955"/>
                </a:lnTo>
                <a:lnTo>
                  <a:pt x="5378" y="978"/>
                </a:lnTo>
                <a:lnTo>
                  <a:pt x="5373" y="1003"/>
                </a:lnTo>
                <a:lnTo>
                  <a:pt x="5369" y="1029"/>
                </a:lnTo>
                <a:lnTo>
                  <a:pt x="5365" y="1055"/>
                </a:lnTo>
                <a:lnTo>
                  <a:pt x="5362" y="1084"/>
                </a:lnTo>
                <a:lnTo>
                  <a:pt x="5359" y="1112"/>
                </a:lnTo>
                <a:lnTo>
                  <a:pt x="5357" y="1142"/>
                </a:lnTo>
                <a:lnTo>
                  <a:pt x="5356" y="1173"/>
                </a:lnTo>
                <a:lnTo>
                  <a:pt x="5355" y="1206"/>
                </a:lnTo>
                <a:lnTo>
                  <a:pt x="5355" y="1239"/>
                </a:lnTo>
                <a:lnTo>
                  <a:pt x="5355" y="1257"/>
                </a:lnTo>
                <a:lnTo>
                  <a:pt x="5355" y="1304"/>
                </a:lnTo>
                <a:lnTo>
                  <a:pt x="5355" y="1372"/>
                </a:lnTo>
                <a:lnTo>
                  <a:pt x="5355" y="1448"/>
                </a:lnTo>
                <a:lnTo>
                  <a:pt x="5355" y="1526"/>
                </a:lnTo>
                <a:lnTo>
                  <a:pt x="5355" y="1593"/>
                </a:lnTo>
                <a:lnTo>
                  <a:pt x="5355" y="1641"/>
                </a:lnTo>
                <a:lnTo>
                  <a:pt x="5355" y="1659"/>
                </a:lnTo>
                <a:lnTo>
                  <a:pt x="5355" y="1692"/>
                </a:lnTo>
                <a:lnTo>
                  <a:pt x="5356" y="1725"/>
                </a:lnTo>
                <a:lnTo>
                  <a:pt x="5357" y="1756"/>
                </a:lnTo>
                <a:lnTo>
                  <a:pt x="5359" y="1785"/>
                </a:lnTo>
                <a:lnTo>
                  <a:pt x="5362" y="1814"/>
                </a:lnTo>
                <a:lnTo>
                  <a:pt x="5365" y="1842"/>
                </a:lnTo>
                <a:lnTo>
                  <a:pt x="5369" y="1869"/>
                </a:lnTo>
                <a:lnTo>
                  <a:pt x="5373" y="1894"/>
                </a:lnTo>
                <a:lnTo>
                  <a:pt x="5378" y="1920"/>
                </a:lnTo>
                <a:lnTo>
                  <a:pt x="5384" y="1943"/>
                </a:lnTo>
                <a:lnTo>
                  <a:pt x="5390" y="1966"/>
                </a:lnTo>
                <a:lnTo>
                  <a:pt x="5396" y="1988"/>
                </a:lnTo>
                <a:lnTo>
                  <a:pt x="5405" y="2009"/>
                </a:lnTo>
                <a:lnTo>
                  <a:pt x="5412" y="2029"/>
                </a:lnTo>
                <a:lnTo>
                  <a:pt x="5422" y="2048"/>
                </a:lnTo>
                <a:lnTo>
                  <a:pt x="5431" y="2066"/>
                </a:lnTo>
                <a:lnTo>
                  <a:pt x="5439" y="2078"/>
                </a:lnTo>
                <a:lnTo>
                  <a:pt x="5446" y="2090"/>
                </a:lnTo>
                <a:lnTo>
                  <a:pt x="5454" y="2102"/>
                </a:lnTo>
                <a:lnTo>
                  <a:pt x="5462" y="2113"/>
                </a:lnTo>
                <a:lnTo>
                  <a:pt x="5472" y="2123"/>
                </a:lnTo>
                <a:lnTo>
                  <a:pt x="5480" y="2134"/>
                </a:lnTo>
                <a:lnTo>
                  <a:pt x="5491" y="2143"/>
                </a:lnTo>
                <a:lnTo>
                  <a:pt x="5500" y="2153"/>
                </a:lnTo>
                <a:lnTo>
                  <a:pt x="5511" y="2162"/>
                </a:lnTo>
                <a:lnTo>
                  <a:pt x="5521" y="2171"/>
                </a:lnTo>
                <a:lnTo>
                  <a:pt x="5532" y="2179"/>
                </a:lnTo>
                <a:lnTo>
                  <a:pt x="5544" y="2188"/>
                </a:lnTo>
                <a:lnTo>
                  <a:pt x="5567" y="2203"/>
                </a:lnTo>
                <a:lnTo>
                  <a:pt x="5592" y="2215"/>
                </a:lnTo>
                <a:lnTo>
                  <a:pt x="5619" y="2227"/>
                </a:lnTo>
                <a:lnTo>
                  <a:pt x="5646" y="2238"/>
                </a:lnTo>
                <a:lnTo>
                  <a:pt x="5676" y="2246"/>
                </a:lnTo>
                <a:lnTo>
                  <a:pt x="5707" y="2252"/>
                </a:lnTo>
                <a:lnTo>
                  <a:pt x="5737" y="2259"/>
                </a:lnTo>
                <a:lnTo>
                  <a:pt x="5770" y="2262"/>
                </a:lnTo>
                <a:lnTo>
                  <a:pt x="5804" y="2264"/>
                </a:lnTo>
                <a:lnTo>
                  <a:pt x="5840" y="2265"/>
                </a:lnTo>
                <a:lnTo>
                  <a:pt x="5841" y="2265"/>
                </a:lnTo>
                <a:lnTo>
                  <a:pt x="5853" y="2265"/>
                </a:lnTo>
                <a:lnTo>
                  <a:pt x="5885" y="2265"/>
                </a:lnTo>
                <a:lnTo>
                  <a:pt x="5935" y="2265"/>
                </a:lnTo>
                <a:lnTo>
                  <a:pt x="6001" y="2265"/>
                </a:lnTo>
                <a:lnTo>
                  <a:pt x="6078" y="2265"/>
                </a:lnTo>
                <a:lnTo>
                  <a:pt x="6165" y="2265"/>
                </a:lnTo>
                <a:lnTo>
                  <a:pt x="6257" y="2265"/>
                </a:lnTo>
                <a:lnTo>
                  <a:pt x="6353" y="2265"/>
                </a:lnTo>
                <a:lnTo>
                  <a:pt x="6448" y="2265"/>
                </a:lnTo>
                <a:lnTo>
                  <a:pt x="6540" y="2265"/>
                </a:lnTo>
                <a:lnTo>
                  <a:pt x="6627" y="2265"/>
                </a:lnTo>
                <a:lnTo>
                  <a:pt x="6704" y="2265"/>
                </a:lnTo>
                <a:lnTo>
                  <a:pt x="6770" y="2265"/>
                </a:lnTo>
                <a:lnTo>
                  <a:pt x="6820" y="2265"/>
                </a:lnTo>
                <a:lnTo>
                  <a:pt x="6852" y="2265"/>
                </a:lnTo>
                <a:lnTo>
                  <a:pt x="6864" y="2265"/>
                </a:lnTo>
                <a:lnTo>
                  <a:pt x="6864" y="2240"/>
                </a:lnTo>
                <a:lnTo>
                  <a:pt x="6864" y="2168"/>
                </a:lnTo>
                <a:lnTo>
                  <a:pt x="6864" y="2056"/>
                </a:lnTo>
                <a:lnTo>
                  <a:pt x="6864" y="1911"/>
                </a:lnTo>
                <a:lnTo>
                  <a:pt x="6864" y="1740"/>
                </a:lnTo>
                <a:lnTo>
                  <a:pt x="6864" y="1549"/>
                </a:lnTo>
                <a:lnTo>
                  <a:pt x="6864" y="1343"/>
                </a:lnTo>
                <a:lnTo>
                  <a:pt x="6864" y="1133"/>
                </a:lnTo>
                <a:lnTo>
                  <a:pt x="6864" y="922"/>
                </a:lnTo>
                <a:lnTo>
                  <a:pt x="6864" y="717"/>
                </a:lnTo>
                <a:lnTo>
                  <a:pt x="6864" y="526"/>
                </a:lnTo>
                <a:lnTo>
                  <a:pt x="6864" y="354"/>
                </a:lnTo>
                <a:lnTo>
                  <a:pt x="6864" y="209"/>
                </a:lnTo>
                <a:lnTo>
                  <a:pt x="6864" y="97"/>
                </a:lnTo>
                <a:lnTo>
                  <a:pt x="6864" y="25"/>
                </a:lnTo>
                <a:lnTo>
                  <a:pt x="6864" y="0"/>
                </a:lnTo>
                <a:lnTo>
                  <a:pt x="6854" y="0"/>
                </a:lnTo>
                <a:lnTo>
                  <a:pt x="6827" y="0"/>
                </a:lnTo>
                <a:lnTo>
                  <a:pt x="6786" y="0"/>
                </a:lnTo>
                <a:lnTo>
                  <a:pt x="6735" y="0"/>
                </a:lnTo>
                <a:lnTo>
                  <a:pt x="6679" y="0"/>
                </a:lnTo>
                <a:lnTo>
                  <a:pt x="6619" y="0"/>
                </a:lnTo>
                <a:lnTo>
                  <a:pt x="6561" y="0"/>
                </a:lnTo>
                <a:lnTo>
                  <a:pt x="6508" y="0"/>
                </a:lnTo>
                <a:lnTo>
                  <a:pt x="6495" y="1"/>
                </a:lnTo>
                <a:lnTo>
                  <a:pt x="6484" y="2"/>
                </a:lnTo>
                <a:lnTo>
                  <a:pt x="6473" y="3"/>
                </a:lnTo>
                <a:lnTo>
                  <a:pt x="6463" y="5"/>
                </a:lnTo>
                <a:lnTo>
                  <a:pt x="6453" y="8"/>
                </a:lnTo>
                <a:lnTo>
                  <a:pt x="6444" y="12"/>
                </a:lnTo>
                <a:lnTo>
                  <a:pt x="6435" y="16"/>
                </a:lnTo>
                <a:lnTo>
                  <a:pt x="6428" y="19"/>
                </a:lnTo>
                <a:lnTo>
                  <a:pt x="6420" y="24"/>
                </a:lnTo>
                <a:lnTo>
                  <a:pt x="6414" y="29"/>
                </a:lnTo>
                <a:lnTo>
                  <a:pt x="6409" y="34"/>
                </a:lnTo>
                <a:lnTo>
                  <a:pt x="6403" y="39"/>
                </a:lnTo>
                <a:lnTo>
                  <a:pt x="6394" y="51"/>
                </a:lnTo>
                <a:lnTo>
                  <a:pt x="6386" y="61"/>
                </a:lnTo>
                <a:lnTo>
                  <a:pt x="6380" y="73"/>
                </a:lnTo>
                <a:lnTo>
                  <a:pt x="6376" y="85"/>
                </a:lnTo>
                <a:lnTo>
                  <a:pt x="6373" y="95"/>
                </a:lnTo>
                <a:lnTo>
                  <a:pt x="6370" y="104"/>
                </a:lnTo>
                <a:lnTo>
                  <a:pt x="6369" y="119"/>
                </a:lnTo>
                <a:lnTo>
                  <a:pt x="6368" y="124"/>
                </a:lnTo>
                <a:close/>
                <a:moveTo>
                  <a:pt x="4910" y="699"/>
                </a:moveTo>
                <a:lnTo>
                  <a:pt x="4894" y="689"/>
                </a:lnTo>
                <a:lnTo>
                  <a:pt x="4876" y="679"/>
                </a:lnTo>
                <a:lnTo>
                  <a:pt x="4859" y="671"/>
                </a:lnTo>
                <a:lnTo>
                  <a:pt x="4842" y="663"/>
                </a:lnTo>
                <a:lnTo>
                  <a:pt x="4826" y="657"/>
                </a:lnTo>
                <a:lnTo>
                  <a:pt x="4809" y="652"/>
                </a:lnTo>
                <a:lnTo>
                  <a:pt x="4793" y="647"/>
                </a:lnTo>
                <a:lnTo>
                  <a:pt x="4777" y="643"/>
                </a:lnTo>
                <a:lnTo>
                  <a:pt x="4746" y="638"/>
                </a:lnTo>
                <a:lnTo>
                  <a:pt x="4720" y="635"/>
                </a:lnTo>
                <a:lnTo>
                  <a:pt x="4696" y="634"/>
                </a:lnTo>
                <a:lnTo>
                  <a:pt x="4674" y="633"/>
                </a:lnTo>
                <a:lnTo>
                  <a:pt x="4660" y="633"/>
                </a:lnTo>
                <a:lnTo>
                  <a:pt x="4623" y="633"/>
                </a:lnTo>
                <a:lnTo>
                  <a:pt x="4566" y="633"/>
                </a:lnTo>
                <a:lnTo>
                  <a:pt x="4494" y="633"/>
                </a:lnTo>
                <a:lnTo>
                  <a:pt x="4410" y="633"/>
                </a:lnTo>
                <a:lnTo>
                  <a:pt x="4317" y="633"/>
                </a:lnTo>
                <a:lnTo>
                  <a:pt x="4217" y="633"/>
                </a:lnTo>
                <a:lnTo>
                  <a:pt x="4113" y="633"/>
                </a:lnTo>
                <a:lnTo>
                  <a:pt x="4011" y="633"/>
                </a:lnTo>
                <a:lnTo>
                  <a:pt x="3911" y="633"/>
                </a:lnTo>
                <a:lnTo>
                  <a:pt x="3819" y="633"/>
                </a:lnTo>
                <a:lnTo>
                  <a:pt x="3735" y="633"/>
                </a:lnTo>
                <a:lnTo>
                  <a:pt x="3665" y="633"/>
                </a:lnTo>
                <a:lnTo>
                  <a:pt x="3611" y="633"/>
                </a:lnTo>
                <a:lnTo>
                  <a:pt x="3576" y="633"/>
                </a:lnTo>
                <a:lnTo>
                  <a:pt x="3564" y="633"/>
                </a:lnTo>
                <a:lnTo>
                  <a:pt x="3564" y="651"/>
                </a:lnTo>
                <a:lnTo>
                  <a:pt x="3564" y="702"/>
                </a:lnTo>
                <a:lnTo>
                  <a:pt x="3564" y="783"/>
                </a:lnTo>
                <a:lnTo>
                  <a:pt x="3564" y="888"/>
                </a:lnTo>
                <a:lnTo>
                  <a:pt x="3564" y="1011"/>
                </a:lnTo>
                <a:lnTo>
                  <a:pt x="3564" y="1150"/>
                </a:lnTo>
                <a:lnTo>
                  <a:pt x="3564" y="1297"/>
                </a:lnTo>
                <a:lnTo>
                  <a:pt x="3564" y="1448"/>
                </a:lnTo>
                <a:lnTo>
                  <a:pt x="3564" y="1601"/>
                </a:lnTo>
                <a:lnTo>
                  <a:pt x="3564" y="1748"/>
                </a:lnTo>
                <a:lnTo>
                  <a:pt x="3564" y="1887"/>
                </a:lnTo>
                <a:lnTo>
                  <a:pt x="3564" y="2010"/>
                </a:lnTo>
                <a:lnTo>
                  <a:pt x="3564" y="2115"/>
                </a:lnTo>
                <a:lnTo>
                  <a:pt x="3564" y="2195"/>
                </a:lnTo>
                <a:lnTo>
                  <a:pt x="3564" y="2247"/>
                </a:lnTo>
                <a:lnTo>
                  <a:pt x="3564" y="2265"/>
                </a:lnTo>
                <a:lnTo>
                  <a:pt x="3586" y="2265"/>
                </a:lnTo>
                <a:lnTo>
                  <a:pt x="3643" y="2265"/>
                </a:lnTo>
                <a:lnTo>
                  <a:pt x="3726" y="2265"/>
                </a:lnTo>
                <a:lnTo>
                  <a:pt x="3819" y="2265"/>
                </a:lnTo>
                <a:lnTo>
                  <a:pt x="3913" y="2265"/>
                </a:lnTo>
                <a:lnTo>
                  <a:pt x="3995" y="2265"/>
                </a:lnTo>
                <a:lnTo>
                  <a:pt x="4053" y="2265"/>
                </a:lnTo>
                <a:lnTo>
                  <a:pt x="4074" y="2265"/>
                </a:lnTo>
                <a:lnTo>
                  <a:pt x="4074" y="2250"/>
                </a:lnTo>
                <a:lnTo>
                  <a:pt x="4074" y="2208"/>
                </a:lnTo>
                <a:lnTo>
                  <a:pt x="4074" y="2142"/>
                </a:lnTo>
                <a:lnTo>
                  <a:pt x="4074" y="2058"/>
                </a:lnTo>
                <a:lnTo>
                  <a:pt x="4074" y="1957"/>
                </a:lnTo>
                <a:lnTo>
                  <a:pt x="4074" y="1845"/>
                </a:lnTo>
                <a:lnTo>
                  <a:pt x="4074" y="1725"/>
                </a:lnTo>
                <a:lnTo>
                  <a:pt x="4074" y="1601"/>
                </a:lnTo>
                <a:lnTo>
                  <a:pt x="4074" y="1477"/>
                </a:lnTo>
                <a:lnTo>
                  <a:pt x="4074" y="1356"/>
                </a:lnTo>
                <a:lnTo>
                  <a:pt x="4074" y="1244"/>
                </a:lnTo>
                <a:lnTo>
                  <a:pt x="4074" y="1143"/>
                </a:lnTo>
                <a:lnTo>
                  <a:pt x="4074" y="1058"/>
                </a:lnTo>
                <a:lnTo>
                  <a:pt x="4074" y="993"/>
                </a:lnTo>
                <a:lnTo>
                  <a:pt x="4074" y="950"/>
                </a:lnTo>
                <a:lnTo>
                  <a:pt x="4074" y="936"/>
                </a:lnTo>
                <a:lnTo>
                  <a:pt x="4089" y="936"/>
                </a:lnTo>
                <a:lnTo>
                  <a:pt x="4128" y="936"/>
                </a:lnTo>
                <a:lnTo>
                  <a:pt x="4183" y="936"/>
                </a:lnTo>
                <a:lnTo>
                  <a:pt x="4246" y="936"/>
                </a:lnTo>
                <a:lnTo>
                  <a:pt x="4309" y="936"/>
                </a:lnTo>
                <a:lnTo>
                  <a:pt x="4364" y="936"/>
                </a:lnTo>
                <a:lnTo>
                  <a:pt x="4403" y="936"/>
                </a:lnTo>
                <a:lnTo>
                  <a:pt x="4418" y="936"/>
                </a:lnTo>
                <a:lnTo>
                  <a:pt x="4432" y="937"/>
                </a:lnTo>
                <a:lnTo>
                  <a:pt x="4445" y="938"/>
                </a:lnTo>
                <a:lnTo>
                  <a:pt x="4457" y="940"/>
                </a:lnTo>
                <a:lnTo>
                  <a:pt x="4468" y="942"/>
                </a:lnTo>
                <a:lnTo>
                  <a:pt x="4479" y="945"/>
                </a:lnTo>
                <a:lnTo>
                  <a:pt x="4488" y="948"/>
                </a:lnTo>
                <a:lnTo>
                  <a:pt x="4498" y="952"/>
                </a:lnTo>
                <a:lnTo>
                  <a:pt x="4505" y="957"/>
                </a:lnTo>
                <a:lnTo>
                  <a:pt x="4512" y="962"/>
                </a:lnTo>
                <a:lnTo>
                  <a:pt x="4520" y="967"/>
                </a:lnTo>
                <a:lnTo>
                  <a:pt x="4526" y="974"/>
                </a:lnTo>
                <a:lnTo>
                  <a:pt x="4533" y="980"/>
                </a:lnTo>
                <a:lnTo>
                  <a:pt x="4543" y="993"/>
                </a:lnTo>
                <a:lnTo>
                  <a:pt x="4552" y="1008"/>
                </a:lnTo>
                <a:lnTo>
                  <a:pt x="4559" y="1022"/>
                </a:lnTo>
                <a:lnTo>
                  <a:pt x="4565" y="1038"/>
                </a:lnTo>
                <a:lnTo>
                  <a:pt x="4570" y="1054"/>
                </a:lnTo>
                <a:lnTo>
                  <a:pt x="4573" y="1069"/>
                </a:lnTo>
                <a:lnTo>
                  <a:pt x="4575" y="1085"/>
                </a:lnTo>
                <a:lnTo>
                  <a:pt x="4577" y="1099"/>
                </a:lnTo>
                <a:lnTo>
                  <a:pt x="4577" y="1111"/>
                </a:lnTo>
                <a:lnTo>
                  <a:pt x="4578" y="1122"/>
                </a:lnTo>
                <a:lnTo>
                  <a:pt x="4578" y="1135"/>
                </a:lnTo>
                <a:lnTo>
                  <a:pt x="4577" y="1171"/>
                </a:lnTo>
                <a:lnTo>
                  <a:pt x="4577" y="1227"/>
                </a:lnTo>
                <a:lnTo>
                  <a:pt x="4577" y="1300"/>
                </a:lnTo>
                <a:lnTo>
                  <a:pt x="4577" y="1387"/>
                </a:lnTo>
                <a:lnTo>
                  <a:pt x="4577" y="1483"/>
                </a:lnTo>
                <a:lnTo>
                  <a:pt x="4577" y="1587"/>
                </a:lnTo>
                <a:lnTo>
                  <a:pt x="4577" y="1693"/>
                </a:lnTo>
                <a:lnTo>
                  <a:pt x="4577" y="1800"/>
                </a:lnTo>
                <a:lnTo>
                  <a:pt x="4577" y="1904"/>
                </a:lnTo>
                <a:lnTo>
                  <a:pt x="4577" y="2000"/>
                </a:lnTo>
                <a:lnTo>
                  <a:pt x="4577" y="2086"/>
                </a:lnTo>
                <a:lnTo>
                  <a:pt x="4577" y="2159"/>
                </a:lnTo>
                <a:lnTo>
                  <a:pt x="4577" y="2216"/>
                </a:lnTo>
                <a:lnTo>
                  <a:pt x="4577" y="2252"/>
                </a:lnTo>
                <a:lnTo>
                  <a:pt x="4577" y="2265"/>
                </a:lnTo>
                <a:lnTo>
                  <a:pt x="4598" y="2265"/>
                </a:lnTo>
                <a:lnTo>
                  <a:pt x="4655" y="2265"/>
                </a:lnTo>
                <a:lnTo>
                  <a:pt x="4736" y="2265"/>
                </a:lnTo>
                <a:lnTo>
                  <a:pt x="4827" y="2265"/>
                </a:lnTo>
                <a:lnTo>
                  <a:pt x="4919" y="2265"/>
                </a:lnTo>
                <a:lnTo>
                  <a:pt x="4999" y="2265"/>
                </a:lnTo>
                <a:lnTo>
                  <a:pt x="5056" y="2265"/>
                </a:lnTo>
                <a:lnTo>
                  <a:pt x="5078" y="2265"/>
                </a:lnTo>
                <a:lnTo>
                  <a:pt x="5078" y="2251"/>
                </a:lnTo>
                <a:lnTo>
                  <a:pt x="5078" y="2214"/>
                </a:lnTo>
                <a:lnTo>
                  <a:pt x="5078" y="2155"/>
                </a:lnTo>
                <a:lnTo>
                  <a:pt x="5078" y="2079"/>
                </a:lnTo>
                <a:lnTo>
                  <a:pt x="5078" y="1989"/>
                </a:lnTo>
                <a:lnTo>
                  <a:pt x="5078" y="1888"/>
                </a:lnTo>
                <a:lnTo>
                  <a:pt x="5078" y="1780"/>
                </a:lnTo>
                <a:lnTo>
                  <a:pt x="5078" y="1670"/>
                </a:lnTo>
                <a:lnTo>
                  <a:pt x="5078" y="1559"/>
                </a:lnTo>
                <a:lnTo>
                  <a:pt x="5078" y="1450"/>
                </a:lnTo>
                <a:lnTo>
                  <a:pt x="5078" y="1350"/>
                </a:lnTo>
                <a:lnTo>
                  <a:pt x="5078" y="1260"/>
                </a:lnTo>
                <a:lnTo>
                  <a:pt x="5078" y="1183"/>
                </a:lnTo>
                <a:lnTo>
                  <a:pt x="5078" y="1125"/>
                </a:lnTo>
                <a:lnTo>
                  <a:pt x="5078" y="1087"/>
                </a:lnTo>
                <a:lnTo>
                  <a:pt x="5078" y="1073"/>
                </a:lnTo>
                <a:lnTo>
                  <a:pt x="5078" y="1072"/>
                </a:lnTo>
                <a:lnTo>
                  <a:pt x="5077" y="1036"/>
                </a:lnTo>
                <a:lnTo>
                  <a:pt x="5075" y="1002"/>
                </a:lnTo>
                <a:lnTo>
                  <a:pt x="5070" y="969"/>
                </a:lnTo>
                <a:lnTo>
                  <a:pt x="5064" y="939"/>
                </a:lnTo>
                <a:lnTo>
                  <a:pt x="5057" y="910"/>
                </a:lnTo>
                <a:lnTo>
                  <a:pt x="5048" y="884"/>
                </a:lnTo>
                <a:lnTo>
                  <a:pt x="5039" y="858"/>
                </a:lnTo>
                <a:lnTo>
                  <a:pt x="5028" y="834"/>
                </a:lnTo>
                <a:lnTo>
                  <a:pt x="5016" y="813"/>
                </a:lnTo>
                <a:lnTo>
                  <a:pt x="5004" y="791"/>
                </a:lnTo>
                <a:lnTo>
                  <a:pt x="4989" y="772"/>
                </a:lnTo>
                <a:lnTo>
                  <a:pt x="4975" y="755"/>
                </a:lnTo>
                <a:lnTo>
                  <a:pt x="4959" y="740"/>
                </a:lnTo>
                <a:lnTo>
                  <a:pt x="4943" y="725"/>
                </a:lnTo>
                <a:lnTo>
                  <a:pt x="4927" y="711"/>
                </a:lnTo>
                <a:lnTo>
                  <a:pt x="4910" y="699"/>
                </a:lnTo>
                <a:close/>
                <a:moveTo>
                  <a:pt x="2339" y="699"/>
                </a:moveTo>
                <a:lnTo>
                  <a:pt x="2322" y="689"/>
                </a:lnTo>
                <a:lnTo>
                  <a:pt x="2305" y="679"/>
                </a:lnTo>
                <a:lnTo>
                  <a:pt x="2288" y="671"/>
                </a:lnTo>
                <a:lnTo>
                  <a:pt x="2271" y="663"/>
                </a:lnTo>
                <a:lnTo>
                  <a:pt x="2254" y="657"/>
                </a:lnTo>
                <a:lnTo>
                  <a:pt x="2237" y="652"/>
                </a:lnTo>
                <a:lnTo>
                  <a:pt x="2221" y="647"/>
                </a:lnTo>
                <a:lnTo>
                  <a:pt x="2205" y="643"/>
                </a:lnTo>
                <a:lnTo>
                  <a:pt x="2176" y="638"/>
                </a:lnTo>
                <a:lnTo>
                  <a:pt x="2148" y="635"/>
                </a:lnTo>
                <a:lnTo>
                  <a:pt x="2124" y="634"/>
                </a:lnTo>
                <a:lnTo>
                  <a:pt x="2103" y="633"/>
                </a:lnTo>
                <a:lnTo>
                  <a:pt x="2079" y="633"/>
                </a:lnTo>
                <a:lnTo>
                  <a:pt x="2013" y="633"/>
                </a:lnTo>
                <a:lnTo>
                  <a:pt x="1909" y="633"/>
                </a:lnTo>
                <a:lnTo>
                  <a:pt x="1774" y="633"/>
                </a:lnTo>
                <a:lnTo>
                  <a:pt x="1616" y="633"/>
                </a:lnTo>
                <a:lnTo>
                  <a:pt x="1438" y="633"/>
                </a:lnTo>
                <a:lnTo>
                  <a:pt x="1247" y="633"/>
                </a:lnTo>
                <a:lnTo>
                  <a:pt x="1051" y="633"/>
                </a:lnTo>
                <a:lnTo>
                  <a:pt x="855" y="633"/>
                </a:lnTo>
                <a:lnTo>
                  <a:pt x="666" y="633"/>
                </a:lnTo>
                <a:lnTo>
                  <a:pt x="488" y="633"/>
                </a:lnTo>
                <a:lnTo>
                  <a:pt x="328" y="633"/>
                </a:lnTo>
                <a:lnTo>
                  <a:pt x="194" y="633"/>
                </a:lnTo>
                <a:lnTo>
                  <a:pt x="91" y="633"/>
                </a:lnTo>
                <a:lnTo>
                  <a:pt x="23" y="633"/>
                </a:lnTo>
                <a:lnTo>
                  <a:pt x="0" y="633"/>
                </a:lnTo>
                <a:lnTo>
                  <a:pt x="0" y="651"/>
                </a:lnTo>
                <a:lnTo>
                  <a:pt x="0" y="702"/>
                </a:lnTo>
                <a:lnTo>
                  <a:pt x="0" y="783"/>
                </a:lnTo>
                <a:lnTo>
                  <a:pt x="0" y="888"/>
                </a:lnTo>
                <a:lnTo>
                  <a:pt x="0" y="1011"/>
                </a:lnTo>
                <a:lnTo>
                  <a:pt x="0" y="1148"/>
                </a:lnTo>
                <a:lnTo>
                  <a:pt x="0" y="1297"/>
                </a:lnTo>
                <a:lnTo>
                  <a:pt x="0" y="1448"/>
                </a:lnTo>
                <a:lnTo>
                  <a:pt x="0" y="1601"/>
                </a:lnTo>
                <a:lnTo>
                  <a:pt x="0" y="1748"/>
                </a:lnTo>
                <a:lnTo>
                  <a:pt x="0" y="1886"/>
                </a:lnTo>
                <a:lnTo>
                  <a:pt x="0" y="2010"/>
                </a:lnTo>
                <a:lnTo>
                  <a:pt x="0" y="2114"/>
                </a:lnTo>
                <a:lnTo>
                  <a:pt x="0" y="2194"/>
                </a:lnTo>
                <a:lnTo>
                  <a:pt x="0" y="2246"/>
                </a:lnTo>
                <a:lnTo>
                  <a:pt x="0" y="2264"/>
                </a:lnTo>
                <a:lnTo>
                  <a:pt x="21" y="2264"/>
                </a:lnTo>
                <a:lnTo>
                  <a:pt x="78" y="2264"/>
                </a:lnTo>
                <a:lnTo>
                  <a:pt x="158" y="2264"/>
                </a:lnTo>
                <a:lnTo>
                  <a:pt x="250" y="2264"/>
                </a:lnTo>
                <a:lnTo>
                  <a:pt x="341" y="2264"/>
                </a:lnTo>
                <a:lnTo>
                  <a:pt x="421" y="2264"/>
                </a:lnTo>
                <a:lnTo>
                  <a:pt x="477" y="2264"/>
                </a:lnTo>
                <a:lnTo>
                  <a:pt x="500" y="2264"/>
                </a:lnTo>
                <a:lnTo>
                  <a:pt x="500" y="2249"/>
                </a:lnTo>
                <a:lnTo>
                  <a:pt x="500" y="2207"/>
                </a:lnTo>
                <a:lnTo>
                  <a:pt x="500" y="2142"/>
                </a:lnTo>
                <a:lnTo>
                  <a:pt x="500" y="2056"/>
                </a:lnTo>
                <a:lnTo>
                  <a:pt x="500" y="1956"/>
                </a:lnTo>
                <a:lnTo>
                  <a:pt x="500" y="1844"/>
                </a:lnTo>
                <a:lnTo>
                  <a:pt x="500" y="1724"/>
                </a:lnTo>
                <a:lnTo>
                  <a:pt x="500" y="1600"/>
                </a:lnTo>
                <a:lnTo>
                  <a:pt x="500" y="1476"/>
                </a:lnTo>
                <a:lnTo>
                  <a:pt x="500" y="1356"/>
                </a:lnTo>
                <a:lnTo>
                  <a:pt x="500" y="1244"/>
                </a:lnTo>
                <a:lnTo>
                  <a:pt x="500" y="1143"/>
                </a:lnTo>
                <a:lnTo>
                  <a:pt x="500" y="1057"/>
                </a:lnTo>
                <a:lnTo>
                  <a:pt x="500" y="993"/>
                </a:lnTo>
                <a:lnTo>
                  <a:pt x="500" y="950"/>
                </a:lnTo>
                <a:lnTo>
                  <a:pt x="500" y="936"/>
                </a:lnTo>
                <a:lnTo>
                  <a:pt x="515" y="936"/>
                </a:lnTo>
                <a:lnTo>
                  <a:pt x="553" y="936"/>
                </a:lnTo>
                <a:lnTo>
                  <a:pt x="608" y="936"/>
                </a:lnTo>
                <a:lnTo>
                  <a:pt x="671" y="936"/>
                </a:lnTo>
                <a:lnTo>
                  <a:pt x="734" y="936"/>
                </a:lnTo>
                <a:lnTo>
                  <a:pt x="789" y="936"/>
                </a:lnTo>
                <a:lnTo>
                  <a:pt x="828" y="936"/>
                </a:lnTo>
                <a:lnTo>
                  <a:pt x="843" y="936"/>
                </a:lnTo>
                <a:lnTo>
                  <a:pt x="857" y="936"/>
                </a:lnTo>
                <a:lnTo>
                  <a:pt x="870" y="937"/>
                </a:lnTo>
                <a:lnTo>
                  <a:pt x="882" y="939"/>
                </a:lnTo>
                <a:lnTo>
                  <a:pt x="894" y="941"/>
                </a:lnTo>
                <a:lnTo>
                  <a:pt x="904" y="944"/>
                </a:lnTo>
                <a:lnTo>
                  <a:pt x="914" y="948"/>
                </a:lnTo>
                <a:lnTo>
                  <a:pt x="922" y="952"/>
                </a:lnTo>
                <a:lnTo>
                  <a:pt x="931" y="957"/>
                </a:lnTo>
                <a:lnTo>
                  <a:pt x="938" y="962"/>
                </a:lnTo>
                <a:lnTo>
                  <a:pt x="944" y="967"/>
                </a:lnTo>
                <a:lnTo>
                  <a:pt x="951" y="974"/>
                </a:lnTo>
                <a:lnTo>
                  <a:pt x="957" y="979"/>
                </a:lnTo>
                <a:lnTo>
                  <a:pt x="968" y="993"/>
                </a:lnTo>
                <a:lnTo>
                  <a:pt x="976" y="1008"/>
                </a:lnTo>
                <a:lnTo>
                  <a:pt x="984" y="1022"/>
                </a:lnTo>
                <a:lnTo>
                  <a:pt x="990" y="1038"/>
                </a:lnTo>
                <a:lnTo>
                  <a:pt x="994" y="1054"/>
                </a:lnTo>
                <a:lnTo>
                  <a:pt x="997" y="1069"/>
                </a:lnTo>
                <a:lnTo>
                  <a:pt x="1001" y="1085"/>
                </a:lnTo>
                <a:lnTo>
                  <a:pt x="1002" y="1099"/>
                </a:lnTo>
                <a:lnTo>
                  <a:pt x="1003" y="1111"/>
                </a:lnTo>
                <a:lnTo>
                  <a:pt x="1003" y="1122"/>
                </a:lnTo>
                <a:lnTo>
                  <a:pt x="1003" y="1123"/>
                </a:lnTo>
                <a:lnTo>
                  <a:pt x="1003" y="1138"/>
                </a:lnTo>
                <a:lnTo>
                  <a:pt x="1003" y="1175"/>
                </a:lnTo>
                <a:lnTo>
                  <a:pt x="1003" y="1232"/>
                </a:lnTo>
                <a:lnTo>
                  <a:pt x="1003" y="1306"/>
                </a:lnTo>
                <a:lnTo>
                  <a:pt x="1003" y="1392"/>
                </a:lnTo>
                <a:lnTo>
                  <a:pt x="1003" y="1489"/>
                </a:lnTo>
                <a:lnTo>
                  <a:pt x="1003" y="1591"/>
                </a:lnTo>
                <a:lnTo>
                  <a:pt x="1003" y="1697"/>
                </a:lnTo>
                <a:lnTo>
                  <a:pt x="1003" y="1803"/>
                </a:lnTo>
                <a:lnTo>
                  <a:pt x="1003" y="1906"/>
                </a:lnTo>
                <a:lnTo>
                  <a:pt x="1003" y="2001"/>
                </a:lnTo>
                <a:lnTo>
                  <a:pt x="1002" y="2087"/>
                </a:lnTo>
                <a:lnTo>
                  <a:pt x="1002" y="2160"/>
                </a:lnTo>
                <a:lnTo>
                  <a:pt x="1002" y="2215"/>
                </a:lnTo>
                <a:lnTo>
                  <a:pt x="1002" y="2251"/>
                </a:lnTo>
                <a:lnTo>
                  <a:pt x="1002" y="2264"/>
                </a:lnTo>
                <a:lnTo>
                  <a:pt x="1024" y="2264"/>
                </a:lnTo>
                <a:lnTo>
                  <a:pt x="1080" y="2264"/>
                </a:lnTo>
                <a:lnTo>
                  <a:pt x="1160" y="2264"/>
                </a:lnTo>
                <a:lnTo>
                  <a:pt x="1253" y="2264"/>
                </a:lnTo>
                <a:lnTo>
                  <a:pt x="1345" y="2264"/>
                </a:lnTo>
                <a:lnTo>
                  <a:pt x="1425" y="2264"/>
                </a:lnTo>
                <a:lnTo>
                  <a:pt x="1481" y="2264"/>
                </a:lnTo>
                <a:lnTo>
                  <a:pt x="1503" y="2264"/>
                </a:lnTo>
                <a:lnTo>
                  <a:pt x="1503" y="2249"/>
                </a:lnTo>
                <a:lnTo>
                  <a:pt x="1503" y="2207"/>
                </a:lnTo>
                <a:lnTo>
                  <a:pt x="1503" y="2142"/>
                </a:lnTo>
                <a:lnTo>
                  <a:pt x="1503" y="2056"/>
                </a:lnTo>
                <a:lnTo>
                  <a:pt x="1503" y="1956"/>
                </a:lnTo>
                <a:lnTo>
                  <a:pt x="1503" y="1844"/>
                </a:lnTo>
                <a:lnTo>
                  <a:pt x="1503" y="1724"/>
                </a:lnTo>
                <a:lnTo>
                  <a:pt x="1503" y="1600"/>
                </a:lnTo>
                <a:lnTo>
                  <a:pt x="1503" y="1476"/>
                </a:lnTo>
                <a:lnTo>
                  <a:pt x="1503" y="1356"/>
                </a:lnTo>
                <a:lnTo>
                  <a:pt x="1503" y="1244"/>
                </a:lnTo>
                <a:lnTo>
                  <a:pt x="1503" y="1143"/>
                </a:lnTo>
                <a:lnTo>
                  <a:pt x="1503" y="1057"/>
                </a:lnTo>
                <a:lnTo>
                  <a:pt x="1503" y="993"/>
                </a:lnTo>
                <a:lnTo>
                  <a:pt x="1503" y="950"/>
                </a:lnTo>
                <a:lnTo>
                  <a:pt x="1503" y="936"/>
                </a:lnTo>
                <a:lnTo>
                  <a:pt x="1518" y="936"/>
                </a:lnTo>
                <a:lnTo>
                  <a:pt x="1556" y="936"/>
                </a:lnTo>
                <a:lnTo>
                  <a:pt x="1611" y="936"/>
                </a:lnTo>
                <a:lnTo>
                  <a:pt x="1675" y="936"/>
                </a:lnTo>
                <a:lnTo>
                  <a:pt x="1737" y="936"/>
                </a:lnTo>
                <a:lnTo>
                  <a:pt x="1792" y="936"/>
                </a:lnTo>
                <a:lnTo>
                  <a:pt x="1832" y="936"/>
                </a:lnTo>
                <a:lnTo>
                  <a:pt x="1846" y="936"/>
                </a:lnTo>
                <a:lnTo>
                  <a:pt x="1860" y="936"/>
                </a:lnTo>
                <a:lnTo>
                  <a:pt x="1874" y="937"/>
                </a:lnTo>
                <a:lnTo>
                  <a:pt x="1886" y="939"/>
                </a:lnTo>
                <a:lnTo>
                  <a:pt x="1897" y="941"/>
                </a:lnTo>
                <a:lnTo>
                  <a:pt x="1907" y="944"/>
                </a:lnTo>
                <a:lnTo>
                  <a:pt x="1917" y="948"/>
                </a:lnTo>
                <a:lnTo>
                  <a:pt x="1926" y="952"/>
                </a:lnTo>
                <a:lnTo>
                  <a:pt x="1934" y="957"/>
                </a:lnTo>
                <a:lnTo>
                  <a:pt x="1942" y="962"/>
                </a:lnTo>
                <a:lnTo>
                  <a:pt x="1948" y="967"/>
                </a:lnTo>
                <a:lnTo>
                  <a:pt x="1954" y="974"/>
                </a:lnTo>
                <a:lnTo>
                  <a:pt x="1961" y="979"/>
                </a:lnTo>
                <a:lnTo>
                  <a:pt x="1971" y="993"/>
                </a:lnTo>
                <a:lnTo>
                  <a:pt x="1980" y="1008"/>
                </a:lnTo>
                <a:lnTo>
                  <a:pt x="1987" y="1022"/>
                </a:lnTo>
                <a:lnTo>
                  <a:pt x="1994" y="1038"/>
                </a:lnTo>
                <a:lnTo>
                  <a:pt x="1998" y="1054"/>
                </a:lnTo>
                <a:lnTo>
                  <a:pt x="2001" y="1069"/>
                </a:lnTo>
                <a:lnTo>
                  <a:pt x="2003" y="1085"/>
                </a:lnTo>
                <a:lnTo>
                  <a:pt x="2005" y="1099"/>
                </a:lnTo>
                <a:lnTo>
                  <a:pt x="2006" y="1111"/>
                </a:lnTo>
                <a:lnTo>
                  <a:pt x="2006" y="1122"/>
                </a:lnTo>
                <a:lnTo>
                  <a:pt x="2006" y="1123"/>
                </a:lnTo>
                <a:lnTo>
                  <a:pt x="2006" y="1138"/>
                </a:lnTo>
                <a:lnTo>
                  <a:pt x="2006" y="1175"/>
                </a:lnTo>
                <a:lnTo>
                  <a:pt x="2006" y="1232"/>
                </a:lnTo>
                <a:lnTo>
                  <a:pt x="2006" y="1306"/>
                </a:lnTo>
                <a:lnTo>
                  <a:pt x="2006" y="1393"/>
                </a:lnTo>
                <a:lnTo>
                  <a:pt x="2006" y="1490"/>
                </a:lnTo>
                <a:lnTo>
                  <a:pt x="2005" y="1592"/>
                </a:lnTo>
                <a:lnTo>
                  <a:pt x="2005" y="1698"/>
                </a:lnTo>
                <a:lnTo>
                  <a:pt x="2005" y="1804"/>
                </a:lnTo>
                <a:lnTo>
                  <a:pt x="2005" y="1907"/>
                </a:lnTo>
                <a:lnTo>
                  <a:pt x="2005" y="2002"/>
                </a:lnTo>
                <a:lnTo>
                  <a:pt x="2005" y="2088"/>
                </a:lnTo>
                <a:lnTo>
                  <a:pt x="2005" y="2160"/>
                </a:lnTo>
                <a:lnTo>
                  <a:pt x="2005" y="2216"/>
                </a:lnTo>
                <a:lnTo>
                  <a:pt x="2005" y="2252"/>
                </a:lnTo>
                <a:lnTo>
                  <a:pt x="2005" y="2265"/>
                </a:lnTo>
                <a:lnTo>
                  <a:pt x="2028" y="2265"/>
                </a:lnTo>
                <a:lnTo>
                  <a:pt x="2084" y="2265"/>
                </a:lnTo>
                <a:lnTo>
                  <a:pt x="2164" y="2265"/>
                </a:lnTo>
                <a:lnTo>
                  <a:pt x="2256" y="2265"/>
                </a:lnTo>
                <a:lnTo>
                  <a:pt x="2347" y="2265"/>
                </a:lnTo>
                <a:lnTo>
                  <a:pt x="2428" y="2265"/>
                </a:lnTo>
                <a:lnTo>
                  <a:pt x="2485" y="2265"/>
                </a:lnTo>
                <a:lnTo>
                  <a:pt x="2506" y="2265"/>
                </a:lnTo>
                <a:lnTo>
                  <a:pt x="2506" y="2251"/>
                </a:lnTo>
                <a:lnTo>
                  <a:pt x="2506" y="2214"/>
                </a:lnTo>
                <a:lnTo>
                  <a:pt x="2506" y="2155"/>
                </a:lnTo>
                <a:lnTo>
                  <a:pt x="2506" y="2079"/>
                </a:lnTo>
                <a:lnTo>
                  <a:pt x="2506" y="1989"/>
                </a:lnTo>
                <a:lnTo>
                  <a:pt x="2506" y="1888"/>
                </a:lnTo>
                <a:lnTo>
                  <a:pt x="2506" y="1780"/>
                </a:lnTo>
                <a:lnTo>
                  <a:pt x="2506" y="1669"/>
                </a:lnTo>
                <a:lnTo>
                  <a:pt x="2506" y="1557"/>
                </a:lnTo>
                <a:lnTo>
                  <a:pt x="2506" y="1449"/>
                </a:lnTo>
                <a:lnTo>
                  <a:pt x="2506" y="1349"/>
                </a:lnTo>
                <a:lnTo>
                  <a:pt x="2506" y="1259"/>
                </a:lnTo>
                <a:lnTo>
                  <a:pt x="2506" y="1182"/>
                </a:lnTo>
                <a:lnTo>
                  <a:pt x="2506" y="1124"/>
                </a:lnTo>
                <a:lnTo>
                  <a:pt x="2506" y="1086"/>
                </a:lnTo>
                <a:lnTo>
                  <a:pt x="2506" y="1072"/>
                </a:lnTo>
                <a:lnTo>
                  <a:pt x="2505" y="1036"/>
                </a:lnTo>
                <a:lnTo>
                  <a:pt x="2503" y="1002"/>
                </a:lnTo>
                <a:lnTo>
                  <a:pt x="2499" y="969"/>
                </a:lnTo>
                <a:lnTo>
                  <a:pt x="2492" y="939"/>
                </a:lnTo>
                <a:lnTo>
                  <a:pt x="2486" y="910"/>
                </a:lnTo>
                <a:lnTo>
                  <a:pt x="2477" y="884"/>
                </a:lnTo>
                <a:lnTo>
                  <a:pt x="2468" y="858"/>
                </a:lnTo>
                <a:lnTo>
                  <a:pt x="2456" y="834"/>
                </a:lnTo>
                <a:lnTo>
                  <a:pt x="2445" y="813"/>
                </a:lnTo>
                <a:lnTo>
                  <a:pt x="2432" y="791"/>
                </a:lnTo>
                <a:lnTo>
                  <a:pt x="2418" y="772"/>
                </a:lnTo>
                <a:lnTo>
                  <a:pt x="2403" y="755"/>
                </a:lnTo>
                <a:lnTo>
                  <a:pt x="2387" y="740"/>
                </a:lnTo>
                <a:lnTo>
                  <a:pt x="2372" y="725"/>
                </a:lnTo>
                <a:lnTo>
                  <a:pt x="2356" y="711"/>
                </a:lnTo>
                <a:lnTo>
                  <a:pt x="2339" y="699"/>
                </a:lnTo>
                <a:close/>
                <a:moveTo>
                  <a:pt x="8041" y="631"/>
                </a:moveTo>
                <a:lnTo>
                  <a:pt x="8039" y="631"/>
                </a:lnTo>
                <a:lnTo>
                  <a:pt x="8037" y="631"/>
                </a:lnTo>
                <a:lnTo>
                  <a:pt x="7988" y="633"/>
                </a:lnTo>
                <a:lnTo>
                  <a:pt x="7943" y="634"/>
                </a:lnTo>
                <a:lnTo>
                  <a:pt x="7898" y="637"/>
                </a:lnTo>
                <a:lnTo>
                  <a:pt x="7857" y="640"/>
                </a:lnTo>
                <a:lnTo>
                  <a:pt x="7817" y="645"/>
                </a:lnTo>
                <a:lnTo>
                  <a:pt x="7779" y="651"/>
                </a:lnTo>
                <a:lnTo>
                  <a:pt x="7742" y="658"/>
                </a:lnTo>
                <a:lnTo>
                  <a:pt x="7708" y="665"/>
                </a:lnTo>
                <a:lnTo>
                  <a:pt x="7675" y="675"/>
                </a:lnTo>
                <a:lnTo>
                  <a:pt x="7643" y="684"/>
                </a:lnTo>
                <a:lnTo>
                  <a:pt x="7615" y="696"/>
                </a:lnTo>
                <a:lnTo>
                  <a:pt x="7586" y="708"/>
                </a:lnTo>
                <a:lnTo>
                  <a:pt x="7559" y="720"/>
                </a:lnTo>
                <a:lnTo>
                  <a:pt x="7535" y="735"/>
                </a:lnTo>
                <a:lnTo>
                  <a:pt x="7512" y="750"/>
                </a:lnTo>
                <a:lnTo>
                  <a:pt x="7490" y="767"/>
                </a:lnTo>
                <a:lnTo>
                  <a:pt x="7469" y="784"/>
                </a:lnTo>
                <a:lnTo>
                  <a:pt x="7449" y="802"/>
                </a:lnTo>
                <a:lnTo>
                  <a:pt x="7431" y="821"/>
                </a:lnTo>
                <a:lnTo>
                  <a:pt x="7414" y="842"/>
                </a:lnTo>
                <a:lnTo>
                  <a:pt x="7399" y="863"/>
                </a:lnTo>
                <a:lnTo>
                  <a:pt x="7384" y="886"/>
                </a:lnTo>
                <a:lnTo>
                  <a:pt x="7370" y="909"/>
                </a:lnTo>
                <a:lnTo>
                  <a:pt x="7357" y="933"/>
                </a:lnTo>
                <a:lnTo>
                  <a:pt x="7345" y="959"/>
                </a:lnTo>
                <a:lnTo>
                  <a:pt x="7334" y="985"/>
                </a:lnTo>
                <a:lnTo>
                  <a:pt x="7323" y="1013"/>
                </a:lnTo>
                <a:lnTo>
                  <a:pt x="7314" y="1041"/>
                </a:lnTo>
                <a:lnTo>
                  <a:pt x="7305" y="1071"/>
                </a:lnTo>
                <a:lnTo>
                  <a:pt x="7297" y="1102"/>
                </a:lnTo>
                <a:lnTo>
                  <a:pt x="7289" y="1134"/>
                </a:lnTo>
                <a:lnTo>
                  <a:pt x="7282" y="1166"/>
                </a:lnTo>
                <a:lnTo>
                  <a:pt x="7279" y="1178"/>
                </a:lnTo>
                <a:lnTo>
                  <a:pt x="7271" y="1213"/>
                </a:lnTo>
                <a:lnTo>
                  <a:pt x="7260" y="1267"/>
                </a:lnTo>
                <a:lnTo>
                  <a:pt x="7245" y="1337"/>
                </a:lnTo>
                <a:lnTo>
                  <a:pt x="7227" y="1421"/>
                </a:lnTo>
                <a:lnTo>
                  <a:pt x="7207" y="1513"/>
                </a:lnTo>
                <a:lnTo>
                  <a:pt x="7186" y="1611"/>
                </a:lnTo>
                <a:lnTo>
                  <a:pt x="7164" y="1714"/>
                </a:lnTo>
                <a:lnTo>
                  <a:pt x="7141" y="1816"/>
                </a:lnTo>
                <a:lnTo>
                  <a:pt x="7120" y="1916"/>
                </a:lnTo>
                <a:lnTo>
                  <a:pt x="7100" y="2008"/>
                </a:lnTo>
                <a:lnTo>
                  <a:pt x="7082" y="2090"/>
                </a:lnTo>
                <a:lnTo>
                  <a:pt x="7067" y="2160"/>
                </a:lnTo>
                <a:lnTo>
                  <a:pt x="7056" y="2214"/>
                </a:lnTo>
                <a:lnTo>
                  <a:pt x="7048" y="2249"/>
                </a:lnTo>
                <a:lnTo>
                  <a:pt x="7045" y="2262"/>
                </a:lnTo>
                <a:lnTo>
                  <a:pt x="7068" y="2262"/>
                </a:lnTo>
                <a:lnTo>
                  <a:pt x="7131" y="2262"/>
                </a:lnTo>
                <a:lnTo>
                  <a:pt x="7217" y="2262"/>
                </a:lnTo>
                <a:lnTo>
                  <a:pt x="7317" y="2262"/>
                </a:lnTo>
                <a:lnTo>
                  <a:pt x="7418" y="2262"/>
                </a:lnTo>
                <a:lnTo>
                  <a:pt x="7504" y="2262"/>
                </a:lnTo>
                <a:lnTo>
                  <a:pt x="7566" y="2262"/>
                </a:lnTo>
                <a:lnTo>
                  <a:pt x="7589" y="2262"/>
                </a:lnTo>
                <a:lnTo>
                  <a:pt x="7591" y="2250"/>
                </a:lnTo>
                <a:lnTo>
                  <a:pt x="7599" y="2218"/>
                </a:lnTo>
                <a:lnTo>
                  <a:pt x="7609" y="2168"/>
                </a:lnTo>
                <a:lnTo>
                  <a:pt x="7624" y="2102"/>
                </a:lnTo>
                <a:lnTo>
                  <a:pt x="7641" y="2024"/>
                </a:lnTo>
                <a:lnTo>
                  <a:pt x="7659" y="1937"/>
                </a:lnTo>
                <a:lnTo>
                  <a:pt x="7679" y="1845"/>
                </a:lnTo>
                <a:lnTo>
                  <a:pt x="7700" y="1749"/>
                </a:lnTo>
                <a:lnTo>
                  <a:pt x="7720" y="1653"/>
                </a:lnTo>
                <a:lnTo>
                  <a:pt x="7741" y="1561"/>
                </a:lnTo>
                <a:lnTo>
                  <a:pt x="7760" y="1474"/>
                </a:lnTo>
                <a:lnTo>
                  <a:pt x="7777" y="1396"/>
                </a:lnTo>
                <a:lnTo>
                  <a:pt x="7790" y="1331"/>
                </a:lnTo>
                <a:lnTo>
                  <a:pt x="7801" y="1280"/>
                </a:lnTo>
                <a:lnTo>
                  <a:pt x="7808" y="1247"/>
                </a:lnTo>
                <a:lnTo>
                  <a:pt x="7810" y="1235"/>
                </a:lnTo>
                <a:lnTo>
                  <a:pt x="7824" y="1177"/>
                </a:lnTo>
                <a:lnTo>
                  <a:pt x="7837" y="1128"/>
                </a:lnTo>
                <a:lnTo>
                  <a:pt x="7850" y="1087"/>
                </a:lnTo>
                <a:lnTo>
                  <a:pt x="7861" y="1055"/>
                </a:lnTo>
                <a:lnTo>
                  <a:pt x="7871" y="1030"/>
                </a:lnTo>
                <a:lnTo>
                  <a:pt x="7880" y="1012"/>
                </a:lnTo>
                <a:lnTo>
                  <a:pt x="7888" y="999"/>
                </a:lnTo>
                <a:lnTo>
                  <a:pt x="7894" y="992"/>
                </a:lnTo>
                <a:lnTo>
                  <a:pt x="7900" y="984"/>
                </a:lnTo>
                <a:lnTo>
                  <a:pt x="7908" y="978"/>
                </a:lnTo>
                <a:lnTo>
                  <a:pt x="7915" y="972"/>
                </a:lnTo>
                <a:lnTo>
                  <a:pt x="7923" y="966"/>
                </a:lnTo>
                <a:lnTo>
                  <a:pt x="7932" y="961"/>
                </a:lnTo>
                <a:lnTo>
                  <a:pt x="7942" y="957"/>
                </a:lnTo>
                <a:lnTo>
                  <a:pt x="7951" y="951"/>
                </a:lnTo>
                <a:lnTo>
                  <a:pt x="7963" y="948"/>
                </a:lnTo>
                <a:lnTo>
                  <a:pt x="7976" y="944"/>
                </a:lnTo>
                <a:lnTo>
                  <a:pt x="7989" y="941"/>
                </a:lnTo>
                <a:lnTo>
                  <a:pt x="8004" y="939"/>
                </a:lnTo>
                <a:lnTo>
                  <a:pt x="8020" y="937"/>
                </a:lnTo>
                <a:lnTo>
                  <a:pt x="8037" y="934"/>
                </a:lnTo>
                <a:lnTo>
                  <a:pt x="8055" y="933"/>
                </a:lnTo>
                <a:lnTo>
                  <a:pt x="8075" y="932"/>
                </a:lnTo>
                <a:lnTo>
                  <a:pt x="8097" y="932"/>
                </a:lnTo>
                <a:lnTo>
                  <a:pt x="8106" y="932"/>
                </a:lnTo>
                <a:lnTo>
                  <a:pt x="8128" y="932"/>
                </a:lnTo>
                <a:lnTo>
                  <a:pt x="8161" y="932"/>
                </a:lnTo>
                <a:lnTo>
                  <a:pt x="8198" y="932"/>
                </a:lnTo>
                <a:lnTo>
                  <a:pt x="8236" y="932"/>
                </a:lnTo>
                <a:lnTo>
                  <a:pt x="8268" y="932"/>
                </a:lnTo>
                <a:lnTo>
                  <a:pt x="8291" y="932"/>
                </a:lnTo>
                <a:lnTo>
                  <a:pt x="8300" y="932"/>
                </a:lnTo>
                <a:lnTo>
                  <a:pt x="8307" y="920"/>
                </a:lnTo>
                <a:lnTo>
                  <a:pt x="8325" y="886"/>
                </a:lnTo>
                <a:lnTo>
                  <a:pt x="8350" y="837"/>
                </a:lnTo>
                <a:lnTo>
                  <a:pt x="8379" y="782"/>
                </a:lnTo>
                <a:lnTo>
                  <a:pt x="8409" y="727"/>
                </a:lnTo>
                <a:lnTo>
                  <a:pt x="8434" y="679"/>
                </a:lnTo>
                <a:lnTo>
                  <a:pt x="8452" y="645"/>
                </a:lnTo>
                <a:lnTo>
                  <a:pt x="8458" y="631"/>
                </a:lnTo>
                <a:lnTo>
                  <a:pt x="8440" y="631"/>
                </a:lnTo>
                <a:lnTo>
                  <a:pt x="8394" y="631"/>
                </a:lnTo>
                <a:lnTo>
                  <a:pt x="8326" y="631"/>
                </a:lnTo>
                <a:lnTo>
                  <a:pt x="8250" y="631"/>
                </a:lnTo>
                <a:lnTo>
                  <a:pt x="8174" y="631"/>
                </a:lnTo>
                <a:lnTo>
                  <a:pt x="8107" y="631"/>
                </a:lnTo>
                <a:lnTo>
                  <a:pt x="8059" y="631"/>
                </a:lnTo>
                <a:lnTo>
                  <a:pt x="8041" y="63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74" name="Rectangle 2"/>
          <p:cNvSpPr>
            <a:spLocks noGrp="1" noChangeArrowheads="1"/>
          </p:cNvSpPr>
          <p:nvPr>
            <p:ph type="title"/>
          </p:nvPr>
        </p:nvSpPr>
        <p:spPr bwMode="auto">
          <a:xfrm>
            <a:off x="303213" y="44450"/>
            <a:ext cx="10864850" cy="1042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75" name="Rectangle 3"/>
          <p:cNvSpPr>
            <a:spLocks noGrp="1" noChangeArrowheads="1"/>
          </p:cNvSpPr>
          <p:nvPr>
            <p:ph type="body" idx="1"/>
          </p:nvPr>
        </p:nvSpPr>
        <p:spPr bwMode="auto">
          <a:xfrm>
            <a:off x="303213" y="1090613"/>
            <a:ext cx="10864850" cy="477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7176"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7177"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7178"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D4373695-4189-4B92-88F3-1CDEC87F8F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26"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3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3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3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3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mn-ea"/>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8194" name="Picture 13" descr="81785148"/>
          <p:cNvPicPr>
            <a:picLocks noChangeAspect="1" noChangeArrowheads="1"/>
          </p:cNvPicPr>
          <p:nvPr/>
        </p:nvPicPr>
        <p:blipFill>
          <a:blip r:embed="rId13">
            <a:extLst>
              <a:ext uri="{28A0092B-C50C-407E-A947-70E740481C1C}">
                <a14:useLocalDpi xmlns:a14="http://schemas.microsoft.com/office/drawing/2010/main" val="0"/>
              </a:ext>
            </a:extLst>
          </a:blip>
          <a:srcRect t="28224" b="15022"/>
          <a:stretch>
            <a:fillRect/>
          </a:stretch>
        </p:blipFill>
        <p:spPr bwMode="auto">
          <a:xfrm>
            <a:off x="0" y="0"/>
            <a:ext cx="11522075" cy="436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7" descr="PPT用图灰色"/>
          <p:cNvPicPr>
            <a:picLocks noChangeAspect="1" noChangeArrowheads="1"/>
          </p:cNvPicPr>
          <p:nvPr/>
        </p:nvPicPr>
        <p:blipFill>
          <a:blip r:embed="rId14" cstate="print">
            <a:extLst>
              <a:ext uri="{28A0092B-C50C-407E-A947-70E740481C1C}">
                <a14:useLocalDpi xmlns:a14="http://schemas.microsoft.com/office/drawing/2010/main" val="0"/>
              </a:ext>
            </a:extLst>
          </a:blip>
          <a:srcRect l="16844" t="46463" r="10741"/>
          <a:stretch>
            <a:fillRect/>
          </a:stretch>
        </p:blipFill>
        <p:spPr bwMode="auto">
          <a:xfrm>
            <a:off x="0" y="1925638"/>
            <a:ext cx="115220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10"/>
          <p:cNvSpPr txBox="1">
            <a:spLocks noChangeArrowheads="1"/>
          </p:cNvSpPr>
          <p:nvPr/>
        </p:nvSpPr>
        <p:spPr bwMode="auto">
          <a:xfrm>
            <a:off x="387350" y="6092825"/>
            <a:ext cx="1906588" cy="209550"/>
          </a:xfrm>
          <a:prstGeom prst="rect">
            <a:avLst/>
          </a:prstGeom>
          <a:noFill/>
          <a:ln>
            <a:noFill/>
          </a:ln>
        </p:spPr>
        <p:txBody>
          <a:bodyPr lIns="80115" tIns="40058" rIns="80115" bIns="40058"/>
          <a:lstStyle>
            <a:lvl1pPr algn="ctr" defTabSz="801688" eaLnBrk="0" hangingPunct="0">
              <a:defRPr sz="1400">
                <a:solidFill>
                  <a:srgbClr val="FF0915"/>
                </a:solidFill>
                <a:latin typeface="Arial" pitchFamily="34" charset="0"/>
                <a:ea typeface="宋体" pitchFamily="2" charset="-122"/>
              </a:defRPr>
            </a:lvl1pPr>
            <a:lvl2pPr marL="742950" indent="-285750" algn="ctr" defTabSz="801688" eaLnBrk="0" hangingPunct="0">
              <a:defRPr sz="1400">
                <a:solidFill>
                  <a:srgbClr val="FF0915"/>
                </a:solidFill>
                <a:latin typeface="Arial" pitchFamily="34" charset="0"/>
                <a:ea typeface="宋体" pitchFamily="2" charset="-122"/>
              </a:defRPr>
            </a:lvl2pPr>
            <a:lvl3pPr marL="1143000" indent="-228600" algn="ctr" defTabSz="801688" eaLnBrk="0" hangingPunct="0">
              <a:defRPr sz="1400">
                <a:solidFill>
                  <a:srgbClr val="FF0915"/>
                </a:solidFill>
                <a:latin typeface="Arial" pitchFamily="34" charset="0"/>
                <a:ea typeface="宋体" pitchFamily="2" charset="-122"/>
              </a:defRPr>
            </a:lvl3pPr>
            <a:lvl4pPr marL="1600200" indent="-228600" algn="ctr" defTabSz="801688" eaLnBrk="0" hangingPunct="0">
              <a:defRPr sz="1400">
                <a:solidFill>
                  <a:srgbClr val="FF0915"/>
                </a:solidFill>
                <a:latin typeface="Arial" pitchFamily="34" charset="0"/>
                <a:ea typeface="宋体" pitchFamily="2" charset="-122"/>
              </a:defRPr>
            </a:lvl4pPr>
            <a:lvl5pPr marL="2057400" indent="-228600" algn="ctr" defTabSz="801688" eaLnBrk="0" hangingPunct="0">
              <a:defRPr sz="1400">
                <a:solidFill>
                  <a:srgbClr val="FF0915"/>
                </a:solidFill>
                <a:latin typeface="Arial" pitchFamily="34" charset="0"/>
                <a:ea typeface="宋体" pitchFamily="2" charset="-122"/>
              </a:defRPr>
            </a:lvl5pPr>
            <a:lvl6pPr marL="25146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6pPr>
            <a:lvl7pPr marL="29718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7pPr>
            <a:lvl8pPr marL="34290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8pPr>
            <a:lvl9pPr marL="3886200" indent="-228600" algn="ctr" defTabSz="801688" eaLnBrk="0" fontAlgn="base" hangingPunct="0">
              <a:spcBef>
                <a:spcPct val="0"/>
              </a:spcBef>
              <a:spcAft>
                <a:spcPct val="0"/>
              </a:spcAft>
              <a:defRPr sz="1400">
                <a:solidFill>
                  <a:srgbClr val="FF0915"/>
                </a:solidFill>
                <a:latin typeface="Arial" pitchFamily="34" charset="0"/>
                <a:ea typeface="宋体" pitchFamily="2" charset="-122"/>
              </a:defRPr>
            </a:lvl9pPr>
          </a:lstStyle>
          <a:p>
            <a:pPr algn="l">
              <a:spcBef>
                <a:spcPct val="70000"/>
              </a:spcBef>
              <a:buClr>
                <a:srgbClr val="990000"/>
              </a:buClr>
              <a:buFont typeface="Wingdings" pitchFamily="2" charset="2"/>
              <a:buNone/>
              <a:defRPr/>
            </a:pPr>
            <a:r>
              <a:rPr lang="en-US" sz="800">
                <a:solidFill>
                  <a:schemeClr val="tx1"/>
                </a:solidFill>
                <a:ea typeface="Arial Unicode MS" pitchFamily="34" charset="-122"/>
                <a:cs typeface="Arial Unicode MS" pitchFamily="34" charset="-122"/>
              </a:rPr>
              <a:t>© 2011 Mindray Confidential</a:t>
            </a:r>
          </a:p>
        </p:txBody>
      </p:sp>
      <p:pic>
        <p:nvPicPr>
          <p:cNvPr id="8197" name="Picture 12" descr="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8632825" y="5851525"/>
            <a:ext cx="24447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Rectangle 2"/>
          <p:cNvSpPr>
            <a:spLocks noGrp="1" noChangeArrowheads="1"/>
          </p:cNvSpPr>
          <p:nvPr>
            <p:ph type="title"/>
          </p:nvPr>
        </p:nvSpPr>
        <p:spPr bwMode="auto">
          <a:xfrm>
            <a:off x="328613" y="0"/>
            <a:ext cx="10864850"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199" name="Rectangle 3"/>
          <p:cNvSpPr>
            <a:spLocks noGrp="1" noChangeArrowheads="1"/>
          </p:cNvSpPr>
          <p:nvPr>
            <p:ph type="body" idx="1"/>
          </p:nvPr>
        </p:nvSpPr>
        <p:spPr bwMode="auto">
          <a:xfrm>
            <a:off x="303213" y="1074738"/>
            <a:ext cx="10864850" cy="478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p:txBody>
      </p:sp>
      <p:sp>
        <p:nvSpPr>
          <p:cNvPr id="8200" name="Rectangle 4"/>
          <p:cNvSpPr>
            <a:spLocks noGrp="1" noChangeArrowheads="1"/>
          </p:cNvSpPr>
          <p:nvPr>
            <p:ph type="dt" sz="half" idx="2"/>
          </p:nvPr>
        </p:nvSpPr>
        <p:spPr bwMode="auto">
          <a:xfrm>
            <a:off x="576263" y="5900738"/>
            <a:ext cx="2687637"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nSpc>
                <a:spcPct val="100000"/>
              </a:lnSpc>
              <a:defRPr sz="1400">
                <a:solidFill>
                  <a:schemeClr val="tx1"/>
                </a:solidFill>
                <a:latin typeface="Arial" pitchFamily="34" charset="0"/>
              </a:defRPr>
            </a:lvl1pPr>
          </a:lstStyle>
          <a:p>
            <a:pPr>
              <a:defRPr/>
            </a:pPr>
            <a:endParaRPr lang="en-US"/>
          </a:p>
        </p:txBody>
      </p:sp>
      <p:sp>
        <p:nvSpPr>
          <p:cNvPr id="8201" name="Rectangle 5"/>
          <p:cNvSpPr>
            <a:spLocks noGrp="1" noChangeArrowheads="1"/>
          </p:cNvSpPr>
          <p:nvPr>
            <p:ph type="ftr" sz="quarter" idx="3"/>
          </p:nvPr>
        </p:nvSpPr>
        <p:spPr bwMode="auto">
          <a:xfrm>
            <a:off x="3937000" y="5900738"/>
            <a:ext cx="3648075"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lnSpc>
                <a:spcPct val="100000"/>
              </a:lnSpc>
              <a:defRPr sz="1400">
                <a:solidFill>
                  <a:schemeClr val="tx1"/>
                </a:solidFill>
                <a:latin typeface="Arial" pitchFamily="34" charset="0"/>
              </a:defRPr>
            </a:lvl1pPr>
          </a:lstStyle>
          <a:p>
            <a:pPr>
              <a:defRPr/>
            </a:pPr>
            <a:endParaRPr lang="en-US"/>
          </a:p>
        </p:txBody>
      </p:sp>
      <p:sp>
        <p:nvSpPr>
          <p:cNvPr id="8202" name="Rectangle 6"/>
          <p:cNvSpPr>
            <a:spLocks noGrp="1" noChangeArrowheads="1"/>
          </p:cNvSpPr>
          <p:nvPr>
            <p:ph type="sldNum" sz="quarter" idx="4"/>
          </p:nvPr>
        </p:nvSpPr>
        <p:spPr bwMode="auto">
          <a:xfrm>
            <a:off x="8258175" y="5900738"/>
            <a:ext cx="2687638" cy="4508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lnSpc>
                <a:spcPct val="100000"/>
              </a:lnSpc>
              <a:defRPr sz="1400">
                <a:solidFill>
                  <a:schemeClr val="tx1"/>
                </a:solidFill>
                <a:latin typeface="Arial" pitchFamily="34" charset="0"/>
              </a:defRPr>
            </a:lvl1pPr>
          </a:lstStyle>
          <a:p>
            <a:pPr>
              <a:defRPr/>
            </a:pPr>
            <a:fld id="{A9ED2AAE-65DF-48F8-8941-E40818D8F30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rtl="0" eaLnBrk="0" fontAlgn="base" hangingPunct="0">
        <a:spcBef>
          <a:spcPct val="0"/>
        </a:spcBef>
        <a:spcAft>
          <a:spcPct val="0"/>
        </a:spcAft>
        <a:defRPr sz="2400">
          <a:solidFill>
            <a:srgbClr val="C7000B"/>
          </a:solidFill>
          <a:latin typeface="+mj-lt"/>
          <a:ea typeface="+mj-ea"/>
          <a:cs typeface="方正兰亭黑6_GBK"/>
        </a:defRPr>
      </a:lvl1pPr>
      <a:lvl2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2pPr>
      <a:lvl3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3pPr>
      <a:lvl4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4pPr>
      <a:lvl5pPr algn="l" rtl="0" eaLnBrk="0" fontAlgn="base" hangingPunct="0">
        <a:spcBef>
          <a:spcPct val="0"/>
        </a:spcBef>
        <a:spcAft>
          <a:spcPct val="0"/>
        </a:spcAft>
        <a:defRPr sz="2400">
          <a:solidFill>
            <a:srgbClr val="C7000B"/>
          </a:solidFill>
          <a:latin typeface="Arial" pitchFamily="34" charset="0"/>
          <a:ea typeface="方正兰亭黑6_GBK" pitchFamily="2" charset="-122"/>
          <a:cs typeface="方正兰亭黑6_GBK"/>
        </a:defRPr>
      </a:lvl5pPr>
      <a:lvl6pPr marL="457200" algn="l" rtl="0" eaLnBrk="0" fontAlgn="base" hangingPunct="0">
        <a:spcBef>
          <a:spcPct val="0"/>
        </a:spcBef>
        <a:spcAft>
          <a:spcPct val="0"/>
        </a:spcAft>
        <a:defRPr sz="2400">
          <a:solidFill>
            <a:srgbClr val="C7000B"/>
          </a:solidFill>
          <a:latin typeface="Arial" pitchFamily="34" charset="0"/>
          <a:ea typeface="方正兰亭黑6_GBK" pitchFamily="2" charset="-122"/>
        </a:defRPr>
      </a:lvl6pPr>
      <a:lvl7pPr marL="914400" algn="l" rtl="0" eaLnBrk="0" fontAlgn="base" hangingPunct="0">
        <a:spcBef>
          <a:spcPct val="0"/>
        </a:spcBef>
        <a:spcAft>
          <a:spcPct val="0"/>
        </a:spcAft>
        <a:defRPr sz="2400">
          <a:solidFill>
            <a:srgbClr val="C7000B"/>
          </a:solidFill>
          <a:latin typeface="Arial" pitchFamily="34" charset="0"/>
          <a:ea typeface="方正兰亭黑6_GBK" pitchFamily="2" charset="-122"/>
        </a:defRPr>
      </a:lvl7pPr>
      <a:lvl8pPr marL="1371600" algn="l" rtl="0" eaLnBrk="0" fontAlgn="base" hangingPunct="0">
        <a:spcBef>
          <a:spcPct val="0"/>
        </a:spcBef>
        <a:spcAft>
          <a:spcPct val="0"/>
        </a:spcAft>
        <a:defRPr sz="2400">
          <a:solidFill>
            <a:srgbClr val="C7000B"/>
          </a:solidFill>
          <a:latin typeface="Arial" pitchFamily="34" charset="0"/>
          <a:ea typeface="方正兰亭黑6_GBK" pitchFamily="2" charset="-122"/>
        </a:defRPr>
      </a:lvl8pPr>
      <a:lvl9pPr marL="1828800" algn="l" rtl="0" eaLnBrk="0" fontAlgn="base" hangingPunct="0">
        <a:spcBef>
          <a:spcPct val="0"/>
        </a:spcBef>
        <a:spcAft>
          <a:spcPct val="0"/>
        </a:spcAft>
        <a:defRPr sz="2400">
          <a:solidFill>
            <a:srgbClr val="C7000B"/>
          </a:solidFill>
          <a:latin typeface="Arial" pitchFamily="34" charset="0"/>
          <a:ea typeface="方正兰亭黑6_GBK" pitchFamily="2" charset="-122"/>
        </a:defRPr>
      </a:lvl9pPr>
    </p:titleStyle>
    <p:bodyStyle>
      <a:lvl1pPr marL="342900" indent="-342900" algn="l" rtl="0" eaLnBrk="0" fontAlgn="base" hangingPunct="0">
        <a:lnSpc>
          <a:spcPct val="120000"/>
        </a:lnSpc>
        <a:spcBef>
          <a:spcPct val="0"/>
        </a:spcBef>
        <a:spcAft>
          <a:spcPct val="0"/>
        </a:spcAft>
        <a:buClr>
          <a:srgbClr val="C7000B"/>
        </a:buClr>
        <a:buFont typeface="Wingdings" pitchFamily="2" charset="2"/>
        <a:buChar char="l"/>
        <a:defRPr sz="2000">
          <a:solidFill>
            <a:srgbClr val="4D4D4D"/>
          </a:solidFill>
          <a:latin typeface="+mn-lt"/>
          <a:ea typeface="+mn-ea"/>
          <a:cs typeface="方正兰亭黑3_GBK"/>
        </a:defRPr>
      </a:lvl1pPr>
      <a:lvl2pPr marL="742950" indent="-285750" algn="l" rtl="0" eaLnBrk="0" fontAlgn="base" hangingPunct="0">
        <a:lnSpc>
          <a:spcPct val="120000"/>
        </a:lnSpc>
        <a:spcBef>
          <a:spcPct val="0"/>
        </a:spcBef>
        <a:spcAft>
          <a:spcPct val="0"/>
        </a:spcAft>
        <a:buClr>
          <a:srgbClr val="C7000B"/>
        </a:buClr>
        <a:buFont typeface="Wingdings" pitchFamily="2" charset="2"/>
        <a:buChar char="l"/>
        <a:defRPr>
          <a:solidFill>
            <a:srgbClr val="4D4D4D"/>
          </a:solidFill>
          <a:latin typeface="+mn-lt"/>
          <a:ea typeface="+mn-ea"/>
          <a:cs typeface="方正兰亭黑3_GBK"/>
        </a:defRPr>
      </a:lvl2pPr>
      <a:lvl3pPr marL="1143000" indent="-228600" algn="l" rtl="0" eaLnBrk="0" fontAlgn="base" hangingPunct="0">
        <a:lnSpc>
          <a:spcPct val="120000"/>
        </a:lnSpc>
        <a:spcBef>
          <a:spcPct val="0"/>
        </a:spcBef>
        <a:spcAft>
          <a:spcPct val="0"/>
        </a:spcAft>
        <a:buClr>
          <a:srgbClr val="C7000B"/>
        </a:buClr>
        <a:buFont typeface="Wingdings" pitchFamily="2" charset="2"/>
        <a:buChar char="l"/>
        <a:defRPr sz="1600">
          <a:solidFill>
            <a:srgbClr val="4D4D4D"/>
          </a:solidFill>
          <a:latin typeface="+mn-lt"/>
          <a:ea typeface="+mn-ea"/>
          <a:cs typeface="方正兰亭黑3_GBK"/>
        </a:defRPr>
      </a:lvl3pPr>
      <a:lvl4pPr marL="1600200" indent="-228600" algn="l" rtl="0" eaLnBrk="0" fontAlgn="base" hangingPunct="0">
        <a:lnSpc>
          <a:spcPct val="120000"/>
        </a:lnSpc>
        <a:spcBef>
          <a:spcPct val="0"/>
        </a:spcBef>
        <a:spcAft>
          <a:spcPct val="0"/>
        </a:spcAft>
        <a:buClr>
          <a:srgbClr val="C7000B"/>
        </a:buClr>
        <a:buFont typeface="Wingdings" pitchFamily="2" charset="2"/>
        <a:buChar char="l"/>
        <a:defRPr sz="1400">
          <a:solidFill>
            <a:srgbClr val="4D4D4D"/>
          </a:solidFill>
          <a:latin typeface="+mn-lt"/>
          <a:ea typeface="+mn-ea"/>
          <a:cs typeface="方正兰亭黑3_GBK"/>
        </a:defRPr>
      </a:lvl4pPr>
      <a:lvl5pPr marL="2057400" indent="-228600" algn="l" rtl="0" eaLnBrk="0" fontAlgn="base" hangingPunct="0">
        <a:spcBef>
          <a:spcPct val="20000"/>
        </a:spcBef>
        <a:spcAft>
          <a:spcPct val="0"/>
        </a:spcAft>
        <a:buChar char="»"/>
        <a:defRPr sz="2000">
          <a:solidFill>
            <a:schemeClr val="tx1"/>
          </a:solidFill>
          <a:latin typeface="+mn-lt"/>
          <a:ea typeface="宋体" pitchFamily="2" charset="-122"/>
          <a:cs typeface="方正兰亭黑3_GBK"/>
        </a:defRPr>
      </a:lvl5pPr>
      <a:lvl6pPr marL="2514600" indent="-228600" algn="l" rtl="0" eaLnBrk="0" fontAlgn="base" hangingPunct="0">
        <a:spcBef>
          <a:spcPct val="20000"/>
        </a:spcBef>
        <a:spcAft>
          <a:spcPct val="0"/>
        </a:spcAft>
        <a:buChar char="»"/>
        <a:defRPr sz="2000">
          <a:solidFill>
            <a:schemeClr val="tx1"/>
          </a:solidFill>
          <a:latin typeface="+mn-lt"/>
          <a:ea typeface="宋体" pitchFamily="2" charset="-122"/>
        </a:defRPr>
      </a:lvl6pPr>
      <a:lvl7pPr marL="2971800" indent="-228600" algn="l" rtl="0" eaLnBrk="0" fontAlgn="base" hangingPunct="0">
        <a:spcBef>
          <a:spcPct val="20000"/>
        </a:spcBef>
        <a:spcAft>
          <a:spcPct val="0"/>
        </a:spcAft>
        <a:buChar char="»"/>
        <a:defRPr sz="2000">
          <a:solidFill>
            <a:schemeClr val="tx1"/>
          </a:solidFill>
          <a:latin typeface="+mn-lt"/>
          <a:ea typeface="宋体" pitchFamily="2" charset="-122"/>
        </a:defRPr>
      </a:lvl7pPr>
      <a:lvl8pPr marL="3429000" indent="-228600" algn="l" rtl="0" eaLnBrk="0" fontAlgn="base" hangingPunct="0">
        <a:spcBef>
          <a:spcPct val="20000"/>
        </a:spcBef>
        <a:spcAft>
          <a:spcPct val="0"/>
        </a:spcAft>
        <a:buChar char="»"/>
        <a:defRPr sz="2000">
          <a:solidFill>
            <a:schemeClr val="tx1"/>
          </a:solidFill>
          <a:latin typeface="+mn-lt"/>
          <a:ea typeface="宋体" pitchFamily="2" charset="-122"/>
        </a:defRPr>
      </a:lvl8pPr>
      <a:lvl9pPr marL="3886200" indent="-228600" algn="l" rtl="0" eaLnBrk="0" fontAlgn="base" hangingPunct="0">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s/_rels/slide15.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1.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7.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8.bin"/><Relationship Id="rId1" Type="http://schemas.openxmlformats.org/officeDocument/2006/relationships/slideLayout" Target="../slideLayouts/slideLayout7.xml"/><Relationship Id="rId5" Type="http://schemas.openxmlformats.org/officeDocument/2006/relationships/image" Target="../media/image36.wmf"/><Relationship Id="rId4"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wmf"/><Relationship Id="rId5" Type="http://schemas.openxmlformats.org/officeDocument/2006/relationships/oleObject" Target="../embeddings/oleObject5.bin"/><Relationship Id="rId4" Type="http://schemas.openxmlformats.org/officeDocument/2006/relationships/image" Target="../media/image14.wmf"/><Relationship Id="rId9" Type="http://schemas.openxmlformats.org/officeDocument/2006/relationships/hyperlink" Target="http://zh.wikipedia.org/w/index.php?title=%E6%AD%A3%E5%88%99%E5%8C%96%E4%B8%8D%E5%AE%8C%E5%85%A8%E8%B4%9D%E5%A1%94%E5%87%BD%E6%95%B0&amp;action=edit&amp;redlink=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4294967295"/>
          </p:nvPr>
        </p:nvSpPr>
        <p:spPr>
          <a:xfrm>
            <a:off x="2132013" y="1951038"/>
            <a:ext cx="6953250" cy="1652587"/>
          </a:xfrm>
        </p:spPr>
        <p:txBody>
          <a:bodyPr/>
          <a:lstStyle/>
          <a:p>
            <a:pPr algn="ctr" eaLnBrk="1" hangingPunct="1">
              <a:buFont typeface="Wingdings" pitchFamily="2" charset="2"/>
              <a:buNone/>
            </a:pPr>
            <a:r>
              <a:rPr lang="zh-CN" altLang="en-US" sz="4000" dirty="0">
                <a:cs typeface="方正兰亭黑3_GBK" pitchFamily="2" charset="-122"/>
              </a:rPr>
              <a:t>二項式分布</a:t>
            </a:r>
          </a:p>
          <a:p>
            <a:pPr algn="ctr" eaLnBrk="1" hangingPunct="1">
              <a:buFont typeface="Wingdings" pitchFamily="2" charset="2"/>
              <a:buNone/>
            </a:pPr>
            <a:r>
              <a:rPr lang="zh-CN" altLang="en-US" sz="1400" dirty="0">
                <a:cs typeface="方正兰亭黑3_GBK" pitchFamily="2" charset="-122"/>
              </a:rPr>
              <a:t>（</a:t>
            </a:r>
            <a:r>
              <a:rPr lang="en-US" altLang="zh-CN" sz="1400" i="1" dirty="0">
                <a:latin typeface="Times New Roman" pitchFamily="18" charset="0"/>
                <a:cs typeface="Times New Roman" pitchFamily="18" charset="0"/>
              </a:rPr>
              <a:t>Binomial distribution</a:t>
            </a:r>
            <a:r>
              <a:rPr lang="zh-CN" altLang="en-US" sz="1400" dirty="0">
                <a:cs typeface="方正兰亭黑3_GBK" pitchFamily="2" charset="-122"/>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5" name="组合 1"/>
          <p:cNvGrpSpPr>
            <a:grpSpLocks/>
          </p:cNvGrpSpPr>
          <p:nvPr/>
        </p:nvGrpSpPr>
        <p:grpSpPr bwMode="auto">
          <a:xfrm>
            <a:off x="2312988" y="1627188"/>
            <a:ext cx="7620000" cy="1900237"/>
            <a:chOff x="2312988" y="1627188"/>
            <a:chExt cx="7620000" cy="1900237"/>
          </a:xfrm>
        </p:grpSpPr>
        <p:sp>
          <p:nvSpPr>
            <p:cNvPr id="59396" name="Rectangle 3"/>
            <p:cNvSpPr>
              <a:spLocks noChangeArrowheads="1"/>
            </p:cNvSpPr>
            <p:nvPr/>
          </p:nvSpPr>
          <p:spPr bwMode="auto">
            <a:xfrm>
              <a:off x="2689225" y="2336800"/>
              <a:ext cx="7243763"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dirty="0">
                  <a:solidFill>
                    <a:schemeClr val="tx1"/>
                  </a:solidFill>
                </a:rPr>
                <a:t>當</a:t>
              </a:r>
              <a:r>
                <a:rPr lang="en-US" altLang="zh-CN" sz="1800" dirty="0">
                  <a:solidFill>
                    <a:schemeClr val="tx1"/>
                  </a:solidFill>
                </a:rPr>
                <a:t>π=0.5</a:t>
              </a:r>
              <a:r>
                <a:rPr lang="zh-CN" altLang="en-US" sz="1800" dirty="0">
                  <a:solidFill>
                    <a:schemeClr val="tx1"/>
                  </a:solidFill>
                </a:rPr>
                <a:t>時，二項分布圖形是對稱的；當</a:t>
              </a:r>
              <a:r>
                <a:rPr lang="en-US" altLang="zh-CN" sz="1800" dirty="0">
                  <a:solidFill>
                    <a:schemeClr val="tx1"/>
                  </a:solidFill>
                </a:rPr>
                <a:t>π≠0.5</a:t>
              </a:r>
              <a:r>
                <a:rPr lang="zh-CN" altLang="en-US" sz="1800" dirty="0">
                  <a:solidFill>
                    <a:schemeClr val="tx1"/>
                  </a:solidFill>
                </a:rPr>
                <a:t>時，圖形是偏態的，隨著</a:t>
              </a:r>
              <a:r>
                <a:rPr lang="en-US" altLang="zh-CN" sz="1800" dirty="0">
                  <a:solidFill>
                    <a:schemeClr val="tx1"/>
                  </a:solidFill>
                </a:rPr>
                <a:t>n</a:t>
              </a:r>
              <a:r>
                <a:rPr lang="zh-CN" altLang="en-US" sz="1800" dirty="0">
                  <a:solidFill>
                    <a:schemeClr val="tx1"/>
                  </a:solidFill>
                </a:rPr>
                <a:t>的增大，圖形趨於對稱。</a:t>
              </a:r>
            </a:p>
            <a:p>
              <a:endParaRPr lang="zh-CN" altLang="en-US" sz="1800" dirty="0">
                <a:solidFill>
                  <a:schemeClr val="tx1"/>
                </a:solidFill>
              </a:endParaRPr>
            </a:p>
            <a:p>
              <a:r>
                <a:rPr lang="zh-CN" altLang="en-US" sz="1800" dirty="0">
                  <a:solidFill>
                    <a:schemeClr val="tx1"/>
                  </a:solidFill>
                </a:rPr>
                <a:t>當</a:t>
              </a:r>
              <a:r>
                <a:rPr lang="en-US" altLang="zh-CN" sz="1800" dirty="0">
                  <a:solidFill>
                    <a:schemeClr val="tx1"/>
                  </a:solidFill>
                </a:rPr>
                <a:t>n→∞</a:t>
              </a:r>
              <a:r>
                <a:rPr lang="zh-CN" altLang="en-US" sz="1800" dirty="0">
                  <a:solidFill>
                    <a:schemeClr val="tx1"/>
                  </a:solidFill>
                </a:rPr>
                <a:t>時，如</a:t>
              </a:r>
              <a:r>
                <a:rPr lang="en-US" altLang="zh-CN" sz="1800" dirty="0">
                  <a:solidFill>
                    <a:schemeClr val="tx1"/>
                  </a:solidFill>
                </a:rPr>
                <a:t>π</a:t>
              </a:r>
              <a:r>
                <a:rPr lang="zh-CN" altLang="en-US" sz="1800" dirty="0">
                  <a:solidFill>
                    <a:schemeClr val="tx1"/>
                  </a:solidFill>
                </a:rPr>
                <a:t>不太靠近</a:t>
              </a:r>
              <a:r>
                <a:rPr lang="en-US" altLang="zh-CN" sz="1800" dirty="0">
                  <a:solidFill>
                    <a:schemeClr val="tx1"/>
                  </a:solidFill>
                </a:rPr>
                <a:t>0</a:t>
              </a:r>
              <a:r>
                <a:rPr lang="zh-CN" altLang="en-US" sz="1800" dirty="0">
                  <a:solidFill>
                    <a:schemeClr val="tx1"/>
                  </a:solidFill>
                </a:rPr>
                <a:t>或</a:t>
              </a:r>
              <a:r>
                <a:rPr lang="en-US" altLang="zh-CN" sz="1800" dirty="0">
                  <a:solidFill>
                    <a:schemeClr val="tx1"/>
                  </a:solidFill>
                </a:rPr>
                <a:t>1</a:t>
              </a:r>
              <a:r>
                <a:rPr lang="zh-CN" altLang="en-US" sz="1800" dirty="0">
                  <a:solidFill>
                    <a:schemeClr val="tx1"/>
                  </a:solidFill>
                </a:rPr>
                <a:t>，則二項分布近似正態分布。</a:t>
              </a:r>
            </a:p>
          </p:txBody>
        </p:sp>
        <p:sp>
          <p:nvSpPr>
            <p:cNvPr id="59397" name="Rectangle 4"/>
            <p:cNvSpPr>
              <a:spLocks noChangeArrowheads="1"/>
            </p:cNvSpPr>
            <p:nvPr/>
          </p:nvSpPr>
          <p:spPr bwMode="auto">
            <a:xfrm>
              <a:off x="2312988" y="1627188"/>
              <a:ext cx="3119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chemeClr val="tx1"/>
                  </a:solidFill>
                </a:rPr>
                <a:t>2</a:t>
              </a:r>
              <a:r>
                <a:rPr lang="zh-CN" altLang="en-US" sz="2000" dirty="0">
                  <a:solidFill>
                    <a:schemeClr val="tx1"/>
                  </a:solidFill>
                </a:rPr>
                <a:t>、二項分布的圖形特點：</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9" name="Picture 3" descr="{D6FD12D4-86F6-45F8-94A7-81B41D2EFE3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190500"/>
            <a:ext cx="9542463" cy="591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3" name="Picture 3" descr="{41E5BC6D-B00D-49B3-B6B4-59931473FEF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5075" y="230188"/>
            <a:ext cx="9129713" cy="563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3" descr="{FD582091-E84F-4F02-8891-E40979B89F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0788" y="373063"/>
            <a:ext cx="9259887" cy="573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2436813" y="0"/>
            <a:ext cx="2027237" cy="450850"/>
          </a:xfrm>
        </p:spPr>
        <p:txBody>
          <a:bodyPr/>
          <a:lstStyle/>
          <a:p>
            <a:pPr eaLnBrk="1" hangingPunct="1"/>
            <a:r>
              <a:rPr lang="en-US" altLang="zh-CN" sz="2000" i="1">
                <a:solidFill>
                  <a:schemeClr val="tx1"/>
                </a:solidFill>
              </a:rPr>
              <a:t>N=50</a:t>
            </a:r>
            <a:r>
              <a:rPr lang="zh-CN" altLang="en-US" sz="2000">
                <a:solidFill>
                  <a:schemeClr val="tx1"/>
                </a:solidFill>
              </a:rPr>
              <a:t>、</a:t>
            </a:r>
            <a:r>
              <a:rPr lang="en-US" altLang="zh-CN" sz="2000" i="1">
                <a:solidFill>
                  <a:schemeClr val="tx1"/>
                </a:solidFill>
              </a:rPr>
              <a:t>p =50%</a:t>
            </a:r>
            <a:r>
              <a:rPr lang="en-US" altLang="zh-CN" sz="2000">
                <a:solidFill>
                  <a:schemeClr val="tx1"/>
                </a:solidFill>
              </a:rPr>
              <a:t> </a:t>
            </a:r>
            <a:endParaRPr lang="zh-CN" altLang="en-US" sz="2000">
              <a:solidFill>
                <a:schemeClr val="tx1"/>
              </a:solidFill>
            </a:endParaRPr>
          </a:p>
        </p:txBody>
      </p:sp>
      <p:pic>
        <p:nvPicPr>
          <p:cNvPr id="63491"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368300"/>
            <a:ext cx="4632325" cy="288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3492" name="组合 2"/>
          <p:cNvGrpSpPr>
            <a:grpSpLocks/>
          </p:cNvGrpSpPr>
          <p:nvPr/>
        </p:nvGrpSpPr>
        <p:grpSpPr bwMode="auto">
          <a:xfrm>
            <a:off x="6278563" y="0"/>
            <a:ext cx="4625975" cy="3233738"/>
            <a:chOff x="6278563" y="0"/>
            <a:chExt cx="4625975" cy="3233738"/>
          </a:xfrm>
        </p:grpSpPr>
        <p:sp>
          <p:nvSpPr>
            <p:cNvPr id="63499" name="Rectangle 2"/>
            <p:cNvSpPr>
              <a:spLocks noChangeArrowheads="1"/>
            </p:cNvSpPr>
            <p:nvPr/>
          </p:nvSpPr>
          <p:spPr bwMode="auto">
            <a:xfrm>
              <a:off x="7689850" y="0"/>
              <a:ext cx="2112963"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r>
                <a:rPr lang="zh-CN" altLang="en-US" sz="2000">
                  <a:solidFill>
                    <a:schemeClr val="tx1"/>
                  </a:solidFill>
                  <a:ea typeface="方正兰亭黑6_GBK" pitchFamily="2" charset="-122"/>
                </a:rPr>
                <a:t>、</a:t>
              </a:r>
              <a:r>
                <a:rPr lang="en-US" altLang="zh-CN" sz="2000" i="1">
                  <a:solidFill>
                    <a:schemeClr val="tx1"/>
                  </a:solidFill>
                  <a:ea typeface="方正兰亭黑6_GBK" pitchFamily="2" charset="-122"/>
                </a:rPr>
                <a:t>p =6%</a:t>
              </a:r>
              <a:r>
                <a:rPr lang="en-US" altLang="zh-CN" sz="2000">
                  <a:solidFill>
                    <a:schemeClr val="tx1"/>
                  </a:solidFill>
                  <a:ea typeface="方正兰亭黑6_GBK" pitchFamily="2" charset="-122"/>
                </a:rPr>
                <a:t> </a:t>
              </a:r>
              <a:endParaRPr lang="zh-CN" altLang="en-US" sz="2000">
                <a:solidFill>
                  <a:schemeClr val="tx1"/>
                </a:solidFill>
                <a:ea typeface="方正兰亭黑6_GBK" pitchFamily="2" charset="-122"/>
              </a:endParaRPr>
            </a:p>
          </p:txBody>
        </p:sp>
        <p:pic>
          <p:nvPicPr>
            <p:cNvPr id="63500" name="Picture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355600"/>
              <a:ext cx="4625975"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493" name="组合 3"/>
          <p:cNvGrpSpPr>
            <a:grpSpLocks/>
          </p:cNvGrpSpPr>
          <p:nvPr/>
        </p:nvGrpSpPr>
        <p:grpSpPr bwMode="auto">
          <a:xfrm>
            <a:off x="1068388" y="3235325"/>
            <a:ext cx="4668837" cy="3127375"/>
            <a:chOff x="1068388" y="3235325"/>
            <a:chExt cx="4668837" cy="3127375"/>
          </a:xfrm>
        </p:grpSpPr>
        <p:sp>
          <p:nvSpPr>
            <p:cNvPr id="63497" name="Rectangle 2"/>
            <p:cNvSpPr>
              <a:spLocks noChangeArrowheads="1"/>
            </p:cNvSpPr>
            <p:nvPr/>
          </p:nvSpPr>
          <p:spPr bwMode="auto">
            <a:xfrm>
              <a:off x="2378075" y="3235325"/>
              <a:ext cx="202723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N=8</a:t>
              </a:r>
              <a:r>
                <a:rPr lang="zh-CN" altLang="en-US" sz="2000">
                  <a:solidFill>
                    <a:schemeClr val="tx1"/>
                  </a:solidFill>
                  <a:ea typeface="方正兰亭黑6_GBK" pitchFamily="2" charset="-122"/>
                </a:rPr>
                <a:t>、</a:t>
              </a:r>
              <a:r>
                <a:rPr lang="en-US" altLang="zh-CN" sz="2000" i="1">
                  <a:solidFill>
                    <a:schemeClr val="tx1"/>
                  </a:solidFill>
                  <a:ea typeface="方正兰亭黑6_GBK" pitchFamily="2" charset="-122"/>
                </a:rPr>
                <a:t>p =8%</a:t>
              </a:r>
              <a:r>
                <a:rPr lang="en-US" altLang="zh-CN" sz="2000">
                  <a:solidFill>
                    <a:schemeClr val="tx1"/>
                  </a:solidFill>
                  <a:ea typeface="方正兰亭黑6_GBK" pitchFamily="2" charset="-122"/>
                </a:rPr>
                <a:t> </a:t>
              </a:r>
              <a:endParaRPr lang="zh-CN" altLang="en-US" sz="2000">
                <a:solidFill>
                  <a:schemeClr val="tx1"/>
                </a:solidFill>
                <a:ea typeface="方正兰亭黑6_GBK" pitchFamily="2" charset="-122"/>
              </a:endParaRPr>
            </a:p>
          </p:txBody>
        </p:sp>
        <p:pic>
          <p:nvPicPr>
            <p:cNvPr id="63498"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8388" y="3640138"/>
              <a:ext cx="4668837" cy="272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3494" name="组合 1"/>
          <p:cNvGrpSpPr>
            <a:grpSpLocks/>
          </p:cNvGrpSpPr>
          <p:nvPr/>
        </p:nvGrpSpPr>
        <p:grpSpPr bwMode="auto">
          <a:xfrm>
            <a:off x="6275388" y="3235325"/>
            <a:ext cx="4670425" cy="3146425"/>
            <a:chOff x="6275388" y="3235325"/>
            <a:chExt cx="4670425" cy="3146425"/>
          </a:xfrm>
        </p:grpSpPr>
        <p:sp>
          <p:nvSpPr>
            <p:cNvPr id="63495" name="Rectangle 2"/>
            <p:cNvSpPr>
              <a:spLocks noChangeArrowheads="1"/>
            </p:cNvSpPr>
            <p:nvPr/>
          </p:nvSpPr>
          <p:spPr bwMode="auto">
            <a:xfrm>
              <a:off x="7631113" y="3235325"/>
              <a:ext cx="2112962"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en-US" altLang="zh-CN" sz="2000" i="1">
                  <a:solidFill>
                    <a:schemeClr val="tx1"/>
                  </a:solidFill>
                  <a:ea typeface="方正兰亭黑6_GBK" pitchFamily="2" charset="-122"/>
                </a:rPr>
                <a:t>N=50</a:t>
              </a:r>
              <a:r>
                <a:rPr lang="zh-CN" altLang="en-US" sz="2000">
                  <a:solidFill>
                    <a:schemeClr val="tx1"/>
                  </a:solidFill>
                  <a:ea typeface="方正兰亭黑6_GBK" pitchFamily="2" charset="-122"/>
                </a:rPr>
                <a:t>、</a:t>
              </a:r>
              <a:r>
                <a:rPr lang="en-US" altLang="zh-CN" sz="2000" i="1">
                  <a:solidFill>
                    <a:schemeClr val="tx1"/>
                  </a:solidFill>
                  <a:ea typeface="方正兰亭黑6_GBK" pitchFamily="2" charset="-122"/>
                </a:rPr>
                <a:t>p =8%</a:t>
              </a:r>
              <a:r>
                <a:rPr lang="en-US" altLang="zh-CN" sz="2000">
                  <a:solidFill>
                    <a:schemeClr val="tx1"/>
                  </a:solidFill>
                  <a:ea typeface="方正兰亭黑6_GBK" pitchFamily="2" charset="-122"/>
                </a:rPr>
                <a:t> </a:t>
              </a:r>
              <a:endParaRPr lang="zh-CN" altLang="en-US" sz="2000">
                <a:solidFill>
                  <a:schemeClr val="tx1"/>
                </a:solidFill>
                <a:ea typeface="方正兰亭黑6_GBK" pitchFamily="2" charset="-122"/>
              </a:endParaRPr>
            </a:p>
          </p:txBody>
        </p:sp>
        <p:pic>
          <p:nvPicPr>
            <p:cNvPr id="63496" name="Picture 2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75388" y="3649663"/>
              <a:ext cx="4670425"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5" name="组合 1"/>
          <p:cNvGrpSpPr>
            <a:grpSpLocks/>
          </p:cNvGrpSpPr>
          <p:nvPr/>
        </p:nvGrpSpPr>
        <p:grpSpPr bwMode="auto">
          <a:xfrm>
            <a:off x="1149350" y="542925"/>
            <a:ext cx="8362950" cy="5237163"/>
            <a:chOff x="1149350" y="542925"/>
            <a:chExt cx="8362950" cy="5237163"/>
          </a:xfrm>
        </p:grpSpPr>
        <p:sp>
          <p:nvSpPr>
            <p:cNvPr id="64516" name="Rectangle 4"/>
            <p:cNvSpPr>
              <a:spLocks noChangeArrowheads="1"/>
            </p:cNvSpPr>
            <p:nvPr/>
          </p:nvSpPr>
          <p:spPr bwMode="auto">
            <a:xfrm>
              <a:off x="4284663" y="5475288"/>
              <a:ext cx="340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r>
                <a:rPr lang="en-US" altLang="zh-CN" sz="1400" i="1" dirty="0">
                  <a:solidFill>
                    <a:schemeClr val="tx1"/>
                  </a:solidFill>
                </a:rPr>
                <a:t>n</a:t>
              </a:r>
              <a:r>
                <a:rPr lang="en-US" altLang="zh-CN" sz="1400" dirty="0">
                  <a:solidFill>
                    <a:schemeClr val="tx1"/>
                  </a:solidFill>
                </a:rPr>
                <a:t> = 6</a:t>
              </a:r>
              <a:r>
                <a:rPr lang="zh-CN" altLang="en-US" sz="1400" dirty="0">
                  <a:solidFill>
                    <a:schemeClr val="tx1"/>
                  </a:solidFill>
                </a:rPr>
                <a:t>、</a:t>
              </a:r>
              <a:r>
                <a:rPr lang="en-US" altLang="zh-CN" sz="1400" i="1" dirty="0">
                  <a:solidFill>
                    <a:schemeClr val="tx1"/>
                  </a:solidFill>
                </a:rPr>
                <a:t>p</a:t>
              </a:r>
              <a:r>
                <a:rPr lang="en-US" altLang="zh-CN" sz="1400" dirty="0">
                  <a:solidFill>
                    <a:schemeClr val="tx1"/>
                  </a:solidFill>
                </a:rPr>
                <a:t> = 0.5 </a:t>
              </a:r>
              <a:r>
                <a:rPr lang="zh-CN" altLang="en-US" sz="1400" dirty="0">
                  <a:solidFill>
                    <a:schemeClr val="tx1"/>
                  </a:solidFill>
                </a:rPr>
                <a:t>時 二項分布以及正態近似 </a:t>
              </a:r>
            </a:p>
          </p:txBody>
        </p:sp>
        <p:pic>
          <p:nvPicPr>
            <p:cNvPr id="6451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9350" y="542925"/>
              <a:ext cx="8362950"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513" y="809625"/>
            <a:ext cx="8761412" cy="508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2"/>
          <p:cNvSpPr>
            <a:spLocks noChangeArrowheads="1"/>
          </p:cNvSpPr>
          <p:nvPr/>
        </p:nvSpPr>
        <p:spPr bwMode="auto">
          <a:xfrm>
            <a:off x="217488" y="0"/>
            <a:ext cx="11001375"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000" i="1" dirty="0">
                <a:solidFill>
                  <a:schemeClr val="tx1"/>
                </a:solidFill>
                <a:ea typeface="方正兰亭黑6_GBK" pitchFamily="2" charset="-122"/>
              </a:rPr>
              <a:t>當實驗次數 </a:t>
            </a:r>
            <a:r>
              <a:rPr lang="en-US" altLang="zh-CN" sz="2000" i="1" dirty="0">
                <a:solidFill>
                  <a:schemeClr val="tx1"/>
                </a:solidFill>
                <a:ea typeface="方正兰亭黑6_GBK" pitchFamily="2" charset="-122"/>
              </a:rPr>
              <a:t>n=100</a:t>
            </a:r>
            <a:r>
              <a:rPr lang="zh-CN" altLang="en-US" sz="2000" dirty="0">
                <a:solidFill>
                  <a:schemeClr val="tx1"/>
                </a:solidFill>
                <a:ea typeface="方正兰亭黑6_GBK" pitchFamily="2" charset="-122"/>
              </a:rPr>
              <a:t>、樣本率 </a:t>
            </a:r>
            <a:r>
              <a:rPr lang="en-US" altLang="zh-CN" sz="2000" i="1" dirty="0">
                <a:solidFill>
                  <a:schemeClr val="tx1"/>
                </a:solidFill>
                <a:ea typeface="方正兰亭黑6_GBK" pitchFamily="2" charset="-122"/>
              </a:rPr>
              <a:t>p=0.5</a:t>
            </a:r>
            <a:r>
              <a:rPr lang="en-US" altLang="zh-CN" sz="2000" dirty="0">
                <a:solidFill>
                  <a:schemeClr val="tx1"/>
                </a:solidFill>
                <a:ea typeface="方正兰亭黑6_GBK" pitchFamily="2" charset="-122"/>
              </a:rPr>
              <a:t> </a:t>
            </a:r>
            <a:r>
              <a:rPr lang="zh-CN" altLang="en-US" sz="2000" dirty="0">
                <a:solidFill>
                  <a:schemeClr val="tx1"/>
                </a:solidFill>
                <a:ea typeface="方正兰亭黑6_GBK" pitchFamily="2" charset="-122"/>
              </a:rPr>
              <a:t>時，二項分布用正態分布函數近似計算各點概率的偏差示意圖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191071" y="70328"/>
            <a:ext cx="10864850" cy="596900"/>
          </a:xfrm>
        </p:spPr>
        <p:txBody>
          <a:bodyPr/>
          <a:lstStyle/>
          <a:p>
            <a:pPr algn="ctr" eaLnBrk="1" hangingPunct="1"/>
            <a:r>
              <a:rPr lang="zh-CN" altLang="en-US" sz="2000" i="1" dirty="0">
                <a:solidFill>
                  <a:schemeClr val="tx1"/>
                </a:solidFill>
              </a:rPr>
              <a:t> </a:t>
            </a:r>
            <a:r>
              <a:rPr lang="zh-CN" altLang="en-US" sz="2000" dirty="0">
                <a:solidFill>
                  <a:schemeClr val="tx1"/>
                </a:solidFill>
              </a:rPr>
              <a:t>當</a:t>
            </a:r>
            <a:r>
              <a:rPr lang="zh-CN" altLang="en-US" sz="2000" i="1" dirty="0">
                <a:solidFill>
                  <a:schemeClr val="tx1"/>
                </a:solidFill>
              </a:rPr>
              <a:t>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latin typeface="Times New Roman" panose="02020603050405020304" pitchFamily="18" charset="0"/>
                <a:cs typeface="Times New Roman" panose="02020603050405020304" pitchFamily="18" charset="0"/>
              </a:rPr>
              <a:t> = 100</a:t>
            </a:r>
            <a:r>
              <a:rPr lang="zh-CN" altLang="en-US" sz="2000" dirty="0">
                <a:solidFill>
                  <a:schemeClr val="tx1"/>
                </a:solidFill>
              </a:rPr>
              <a:t>、不同樣本率 </a:t>
            </a:r>
            <a:r>
              <a:rPr lang="en-US" altLang="zh-CN" sz="2000" i="1" dirty="0">
                <a:solidFill>
                  <a:schemeClr val="tx1"/>
                </a:solidFill>
                <a:latin typeface="Times New Roman" panose="02020603050405020304" pitchFamily="18" charset="0"/>
                <a:cs typeface="Times New Roman" panose="02020603050405020304" pitchFamily="18" charset="0"/>
              </a:rPr>
              <a:t>p</a:t>
            </a:r>
            <a:r>
              <a:rPr lang="en-US" altLang="zh-CN" sz="2000" dirty="0">
                <a:solidFill>
                  <a:schemeClr val="tx1"/>
                </a:solidFill>
              </a:rPr>
              <a:t> </a:t>
            </a:r>
            <a:r>
              <a:rPr lang="zh-CN" altLang="en-US" sz="2000" dirty="0">
                <a:solidFill>
                  <a:schemeClr val="tx1"/>
                </a:solidFill>
              </a:rPr>
              <a:t>的二項分布用正態函數近似計算各點概率差異的平均效應示意圖</a:t>
            </a:r>
          </a:p>
        </p:txBody>
      </p:sp>
      <p:pic>
        <p:nvPicPr>
          <p:cNvPr id="66563"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690563"/>
            <a:ext cx="5210175"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64"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1038" y="690563"/>
            <a:ext cx="5172075" cy="5087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346343" y="87580"/>
            <a:ext cx="10864850" cy="596900"/>
          </a:xfrm>
        </p:spPr>
        <p:txBody>
          <a:bodyPr/>
          <a:lstStyle/>
          <a:p>
            <a:pPr algn="ctr" eaLnBrk="1" hangingPunct="1"/>
            <a:r>
              <a:rPr lang="zh-CN" altLang="en-US" sz="2000" dirty="0">
                <a:solidFill>
                  <a:schemeClr val="tx1"/>
                </a:solidFill>
              </a:rPr>
              <a:t>當</a:t>
            </a:r>
            <a:r>
              <a:rPr lang="zh-CN" altLang="en-US" sz="2000" i="1" dirty="0">
                <a:solidFill>
                  <a:schemeClr val="tx1"/>
                </a:solidFill>
              </a:rPr>
              <a:t> </a:t>
            </a:r>
            <a:r>
              <a:rPr lang="en-US" altLang="zh-CN" sz="2000" i="1" dirty="0">
                <a:solidFill>
                  <a:schemeClr val="tx1"/>
                </a:solidFill>
                <a:latin typeface="Times New Roman" panose="02020603050405020304" pitchFamily="18" charset="0"/>
                <a:cs typeface="Times New Roman" panose="02020603050405020304" pitchFamily="18" charset="0"/>
              </a:rPr>
              <a:t>p</a:t>
            </a:r>
            <a:r>
              <a:rPr lang="en-US" altLang="zh-CN" sz="2000" dirty="0">
                <a:solidFill>
                  <a:schemeClr val="tx1"/>
                </a:solidFill>
                <a:latin typeface="Times New Roman" panose="02020603050405020304" pitchFamily="18" charset="0"/>
                <a:cs typeface="Times New Roman" panose="02020603050405020304" pitchFamily="18" charset="0"/>
              </a:rPr>
              <a:t> = 0.5</a:t>
            </a:r>
            <a:r>
              <a:rPr lang="zh-CN" altLang="en-US" sz="2000" dirty="0">
                <a:solidFill>
                  <a:schemeClr val="tx1"/>
                </a:solidFill>
              </a:rPr>
              <a:t>、不同實驗次數 </a:t>
            </a:r>
            <a:r>
              <a:rPr lang="en-US" altLang="zh-CN" sz="2000" i="1" dirty="0">
                <a:solidFill>
                  <a:schemeClr val="tx1"/>
                </a:solidFill>
                <a:latin typeface="Times New Roman" panose="02020603050405020304" pitchFamily="18" charset="0"/>
                <a:cs typeface="Times New Roman" panose="02020603050405020304" pitchFamily="18" charset="0"/>
              </a:rPr>
              <a:t>n</a:t>
            </a:r>
            <a:r>
              <a:rPr lang="en-US" altLang="zh-CN" sz="2000" dirty="0">
                <a:solidFill>
                  <a:schemeClr val="tx1"/>
                </a:solidFill>
              </a:rPr>
              <a:t> </a:t>
            </a:r>
            <a:r>
              <a:rPr lang="zh-CN" altLang="en-US" sz="2000" dirty="0">
                <a:solidFill>
                  <a:schemeClr val="tx1"/>
                </a:solidFill>
              </a:rPr>
              <a:t>的二項分布用正態函數近似計算各點概率差異的平均效應示意圖</a:t>
            </a:r>
          </a:p>
        </p:txBody>
      </p:sp>
      <p:pic>
        <p:nvPicPr>
          <p:cNvPr id="67587"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674688"/>
            <a:ext cx="5335588"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8"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3450" y="674688"/>
            <a:ext cx="5199063" cy="515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ChangeArrowheads="1"/>
          </p:cNvSpPr>
          <p:nvPr/>
        </p:nvSpPr>
        <p:spPr bwMode="auto">
          <a:xfrm>
            <a:off x="1173163" y="1826110"/>
            <a:ext cx="10020300" cy="1665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p>
            <a:pPr>
              <a:lnSpc>
                <a:spcPct val="200000"/>
              </a:lnSpc>
            </a:pPr>
            <a:r>
              <a:rPr lang="en-US" altLang="zh-CN" sz="1800" dirty="0">
                <a:solidFill>
                  <a:schemeClr val="tx1"/>
                </a:solidFill>
              </a:rPr>
              <a:t>1</a:t>
            </a:r>
            <a:r>
              <a:rPr lang="zh-CN" altLang="en-US" sz="1800" dirty="0">
                <a:solidFill>
                  <a:schemeClr val="tx1"/>
                </a:solidFill>
              </a:rPr>
              <a:t>、每次試驗只會發生兩種對立的可能結果之一，即分別發生兩種結果的概率之和恒等於「</a:t>
            </a:r>
            <a:r>
              <a:rPr lang="en-US" altLang="zh-CN" sz="1800" dirty="0">
                <a:solidFill>
                  <a:schemeClr val="tx1"/>
                </a:solidFill>
              </a:rPr>
              <a:t>1</a:t>
            </a:r>
            <a:r>
              <a:rPr lang="zh-CN" altLang="en-US" sz="1800" dirty="0">
                <a:solidFill>
                  <a:schemeClr val="tx1"/>
                </a:solidFill>
              </a:rPr>
              <a:t>」；</a:t>
            </a:r>
          </a:p>
          <a:p>
            <a:pPr>
              <a:lnSpc>
                <a:spcPct val="200000"/>
              </a:lnSpc>
            </a:pPr>
            <a:r>
              <a:rPr lang="en-US" altLang="zh-CN" sz="1800" dirty="0">
                <a:solidFill>
                  <a:schemeClr val="tx1"/>
                </a:solidFill>
              </a:rPr>
              <a:t>2</a:t>
            </a:r>
            <a:r>
              <a:rPr lang="zh-CN" altLang="en-US" sz="1800" dirty="0">
                <a:solidFill>
                  <a:schemeClr val="tx1"/>
                </a:solidFill>
              </a:rPr>
              <a:t>、每次試驗產生某種結果（如「陽性」）的概率</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π </a:t>
            </a:r>
            <a:r>
              <a:rPr lang="zh-CN" altLang="en-US" sz="1800" dirty="0">
                <a:solidFill>
                  <a:schemeClr val="tx1"/>
                </a:solidFill>
              </a:rPr>
              <a:t>固定不變；</a:t>
            </a:r>
          </a:p>
          <a:p>
            <a:pPr>
              <a:lnSpc>
                <a:spcPct val="200000"/>
              </a:lnSpc>
            </a:pPr>
            <a:r>
              <a:rPr lang="en-US" altLang="zh-CN" sz="1800" dirty="0">
                <a:solidFill>
                  <a:schemeClr val="tx1"/>
                </a:solidFill>
              </a:rPr>
              <a:t>3</a:t>
            </a:r>
            <a:r>
              <a:rPr lang="zh-CN" altLang="en-US" sz="1800" dirty="0">
                <a:solidFill>
                  <a:schemeClr val="tx1"/>
                </a:solidFill>
              </a:rPr>
              <a:t>、重複試驗是相互獨立的，即任何一次實驗結果的出現不會影響其他實驗結果出現的頻率。</a:t>
            </a:r>
          </a:p>
        </p:txBody>
      </p:sp>
      <p:sp>
        <p:nvSpPr>
          <p:cNvPr id="68611" name="Rectangle 3"/>
          <p:cNvSpPr>
            <a:spLocks noChangeArrowheads="1"/>
          </p:cNvSpPr>
          <p:nvPr/>
        </p:nvSpPr>
        <p:spPr bwMode="auto">
          <a:xfrm>
            <a:off x="333375" y="0"/>
            <a:ext cx="3201988"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zh-CN" altLang="en-US" sz="2200" dirty="0">
                <a:ea typeface="方正兰亭黑6_GBK" pitchFamily="2" charset="-122"/>
              </a:rPr>
              <a:t>二項分布的適用條件：</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3"/>
          <p:cNvSpPr>
            <a:spLocks noGrp="1" noChangeArrowheads="1"/>
          </p:cNvSpPr>
          <p:nvPr>
            <p:ph type="title" idx="4294967295"/>
          </p:nvPr>
        </p:nvSpPr>
        <p:spPr>
          <a:xfrm>
            <a:off x="303213" y="44450"/>
            <a:ext cx="4997450" cy="728663"/>
          </a:xfrm>
        </p:spPr>
        <p:txBody>
          <a:bodyPr/>
          <a:lstStyle/>
          <a:p>
            <a:pPr eaLnBrk="1" hangingPunct="1"/>
            <a:r>
              <a:rPr lang="zh-CN" altLang="en-US" dirty="0"/>
              <a:t>二項分布</a:t>
            </a:r>
            <a:r>
              <a:rPr lang="zh-CN" altLang="en-US" sz="1600" dirty="0"/>
              <a:t>（</a:t>
            </a:r>
            <a:r>
              <a:rPr lang="en-US" altLang="zh-CN" sz="1600" dirty="0"/>
              <a:t>binomial distribution</a:t>
            </a:r>
            <a:r>
              <a:rPr lang="zh-CN" altLang="en-US" sz="1600" dirty="0"/>
              <a:t>）</a:t>
            </a:r>
          </a:p>
        </p:txBody>
      </p:sp>
      <p:grpSp>
        <p:nvGrpSpPr>
          <p:cNvPr id="51203" name="组合 1"/>
          <p:cNvGrpSpPr>
            <a:grpSpLocks/>
          </p:cNvGrpSpPr>
          <p:nvPr/>
        </p:nvGrpSpPr>
        <p:grpSpPr bwMode="auto">
          <a:xfrm>
            <a:off x="2344738" y="1409700"/>
            <a:ext cx="7632700" cy="3605213"/>
            <a:chOff x="2528888" y="1125996"/>
            <a:chExt cx="7632700" cy="3604754"/>
          </a:xfrm>
        </p:grpSpPr>
        <p:sp>
          <p:nvSpPr>
            <p:cNvPr id="51204" name="Rectangle 2"/>
            <p:cNvSpPr>
              <a:spLocks noChangeArrowheads="1"/>
            </p:cNvSpPr>
            <p:nvPr/>
          </p:nvSpPr>
          <p:spPr bwMode="auto">
            <a:xfrm>
              <a:off x="2582863" y="4303713"/>
              <a:ext cx="21907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2200" i="1">
                  <a:solidFill>
                    <a:schemeClr val="tx1"/>
                  </a:solidFill>
                </a:rPr>
                <a:t>X</a:t>
              </a:r>
              <a:r>
                <a:rPr lang="zh-CN" altLang="en-US" sz="2200" i="1">
                  <a:solidFill>
                    <a:schemeClr val="tx1"/>
                  </a:solidFill>
                </a:rPr>
                <a:t>～ </a:t>
              </a:r>
              <a:r>
                <a:rPr lang="en-US" altLang="zh-CN" sz="2200" i="1">
                  <a:solidFill>
                    <a:schemeClr val="tx1"/>
                  </a:solidFill>
                </a:rPr>
                <a:t>B </a:t>
              </a:r>
              <a:r>
                <a:rPr lang="en-US" altLang="zh-CN" sz="2200">
                  <a:solidFill>
                    <a:schemeClr val="tx1"/>
                  </a:solidFill>
                </a:rPr>
                <a:t>(</a:t>
              </a:r>
              <a:r>
                <a:rPr lang="en-US" altLang="zh-CN" sz="2200" i="1">
                  <a:solidFill>
                    <a:schemeClr val="tx1"/>
                  </a:solidFill>
                </a:rPr>
                <a:t>n,π</a:t>
              </a:r>
              <a:r>
                <a:rPr lang="en-US" altLang="zh-CN" sz="2200">
                  <a:solidFill>
                    <a:schemeClr val="tx1"/>
                  </a:solidFill>
                </a:rPr>
                <a:t>)</a:t>
              </a:r>
            </a:p>
          </p:txBody>
        </p:sp>
        <p:sp>
          <p:nvSpPr>
            <p:cNvPr id="51205" name="Rectangle 4"/>
            <p:cNvSpPr>
              <a:spLocks noChangeArrowheads="1"/>
            </p:cNvSpPr>
            <p:nvPr/>
          </p:nvSpPr>
          <p:spPr bwMode="auto">
            <a:xfrm>
              <a:off x="2528888" y="1125996"/>
              <a:ext cx="7632700" cy="319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30000"/>
                </a:lnSpc>
              </a:pPr>
              <a:r>
                <a:rPr lang="zh-CN" altLang="en-US" sz="2100" dirty="0"/>
                <a:t>二項分布是指，在只會產生兩種可能結果，如“陽性”或“陰性”之一，的 </a:t>
              </a:r>
              <a:r>
                <a:rPr lang="en-US" altLang="zh-CN" sz="2100" dirty="0"/>
                <a:t>n </a:t>
              </a:r>
              <a:r>
                <a:rPr lang="zh-CN" altLang="en-US" sz="2100" dirty="0"/>
                <a:t>次 獨立 重複試驗中，當每次試驗的“陽性” 概率</a:t>
              </a:r>
              <a:r>
                <a:rPr lang="en-US" altLang="zh-CN" sz="2100" dirty="0"/>
                <a:t>π</a:t>
              </a:r>
              <a:r>
                <a:rPr lang="zh-CN" altLang="en-US" sz="2100" dirty="0"/>
                <a:t>保持不變時，出現“陽性”次數</a:t>
              </a:r>
              <a:r>
                <a:rPr lang="en-US" altLang="zh-CN" sz="2100" dirty="0"/>
                <a:t>X=0,1,2</a:t>
              </a:r>
              <a:r>
                <a:rPr lang="zh-CN" altLang="en-US" sz="2100" dirty="0"/>
                <a:t>，</a:t>
              </a:r>
              <a:r>
                <a:rPr lang="en-US" altLang="zh-CN" sz="2100" dirty="0"/>
                <a:t>… ,n </a:t>
              </a:r>
              <a:r>
                <a:rPr lang="zh-CN" altLang="en-US" sz="2100" dirty="0"/>
                <a:t>的一種概率分布。</a:t>
              </a:r>
            </a:p>
            <a:p>
              <a:endParaRPr lang="zh-CN" altLang="en-US" sz="2100" dirty="0">
                <a:solidFill>
                  <a:schemeClr val="tx1"/>
                </a:solidFill>
              </a:endParaRPr>
            </a:p>
            <a:p>
              <a:pPr>
                <a:lnSpc>
                  <a:spcPct val="120000"/>
                </a:lnSpc>
              </a:pPr>
              <a:r>
                <a:rPr lang="zh-CN" altLang="en-US" sz="2100" dirty="0">
                  <a:solidFill>
                    <a:schemeClr val="tx1"/>
                  </a:solidFill>
                </a:rPr>
                <a:t>二項分布為離散型分布。 </a:t>
              </a:r>
            </a:p>
            <a:p>
              <a:endParaRPr lang="zh-CN" altLang="en-US" sz="2100" dirty="0">
                <a:solidFill>
                  <a:schemeClr val="tx1"/>
                </a:solidFill>
              </a:endParaRPr>
            </a:p>
            <a:p>
              <a:pPr>
                <a:lnSpc>
                  <a:spcPct val="120000"/>
                </a:lnSpc>
              </a:pPr>
              <a:r>
                <a:rPr lang="en-US" altLang="zh-CN" sz="2100" dirty="0">
                  <a:solidFill>
                    <a:schemeClr val="tx1"/>
                  </a:solidFill>
                </a:rPr>
                <a:t>π</a:t>
              </a:r>
              <a:r>
                <a:rPr lang="zh-CN" altLang="en-US" sz="2100" dirty="0">
                  <a:solidFill>
                    <a:schemeClr val="tx1"/>
                  </a:solidFill>
                </a:rPr>
                <a:t>也稱為成功概率。 </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04410D7-E1A0-8862-DF31-FBDEEA4CA33B}"/>
              </a:ext>
            </a:extLst>
          </p:cNvPr>
          <p:cNvGrpSpPr/>
          <p:nvPr/>
        </p:nvGrpSpPr>
        <p:grpSpPr>
          <a:xfrm>
            <a:off x="307975" y="225425"/>
            <a:ext cx="10991850" cy="5697538"/>
            <a:chOff x="307975" y="225425"/>
            <a:chExt cx="10991850" cy="5697538"/>
          </a:xfrm>
        </p:grpSpPr>
        <p:sp>
          <p:nvSpPr>
            <p:cNvPr id="70659" name="Rectangle 5"/>
            <p:cNvSpPr>
              <a:spLocks noChangeArrowheads="1"/>
            </p:cNvSpPr>
            <p:nvPr/>
          </p:nvSpPr>
          <p:spPr bwMode="auto">
            <a:xfrm>
              <a:off x="307975" y="225425"/>
              <a:ext cx="6315902" cy="574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400" dirty="0">
                  <a:solidFill>
                    <a:schemeClr val="tx1"/>
                  </a:solidFill>
                </a:rPr>
                <a:t>例</a:t>
              </a:r>
              <a:r>
                <a:rPr lang="en-US" altLang="zh-CN" sz="2400" dirty="0">
                  <a:solidFill>
                    <a:schemeClr val="tx1"/>
                  </a:solidFill>
                </a:rPr>
                <a:t>1</a:t>
              </a:r>
              <a:r>
                <a:rPr lang="zh-CN" altLang="en-US" sz="2400" dirty="0">
                  <a:solidFill>
                    <a:schemeClr val="tx1"/>
                  </a:solidFill>
                </a:rPr>
                <a:t>：</a:t>
              </a:r>
              <a:r>
                <a:rPr lang="zh-TW" altLang="en-US" sz="1800" dirty="0">
                  <a:solidFill>
                    <a:schemeClr val="tx1"/>
                  </a:solidFill>
                </a:rPr>
                <a:t>總體率區間估計</a:t>
              </a:r>
              <a:endParaRPr lang="zh-CN" altLang="en-US" sz="1800" dirty="0">
                <a:solidFill>
                  <a:schemeClr val="tx1"/>
                </a:solidFill>
              </a:endParaRPr>
            </a:p>
          </p:txBody>
        </p:sp>
        <p:grpSp>
          <p:nvGrpSpPr>
            <p:cNvPr id="3" name="组合 2">
              <a:extLst>
                <a:ext uri="{FF2B5EF4-FFF2-40B4-BE49-F238E27FC236}">
                  <a16:creationId xmlns:a16="http://schemas.microsoft.com/office/drawing/2014/main" id="{597543C6-F865-CF39-27A3-ECC5EDFC88B1}"/>
                </a:ext>
              </a:extLst>
            </p:cNvPr>
            <p:cNvGrpSpPr/>
            <p:nvPr/>
          </p:nvGrpSpPr>
          <p:grpSpPr>
            <a:xfrm>
              <a:off x="1344117" y="232864"/>
              <a:ext cx="9955708" cy="5690099"/>
              <a:chOff x="1344117" y="232864"/>
              <a:chExt cx="9955708" cy="5690099"/>
            </a:xfrm>
          </p:grpSpPr>
          <p:pic>
            <p:nvPicPr>
              <p:cNvPr id="70661" name="Picture 1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23877" y="232864"/>
                <a:ext cx="4675948" cy="569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2" name="Rectangle 5"/>
              <p:cNvSpPr>
                <a:spLocks noChangeArrowheads="1"/>
              </p:cNvSpPr>
              <p:nvPr/>
            </p:nvSpPr>
            <p:spPr bwMode="auto">
              <a:xfrm>
                <a:off x="1344117" y="1165383"/>
                <a:ext cx="4718039" cy="869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800" dirty="0">
                    <a:solidFill>
                      <a:schemeClr val="tx1"/>
                    </a:solidFill>
                  </a:rPr>
                  <a:t>對</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13 </a:t>
                </a:r>
                <a:r>
                  <a:rPr lang="zh-CN" altLang="en-US" sz="1800" dirty="0">
                    <a:solidFill>
                      <a:schemeClr val="tx1"/>
                    </a:solidFill>
                  </a:rPr>
                  <a:t>名患者做某項檢測，有</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6 </a:t>
                </a:r>
                <a:r>
                  <a:rPr lang="zh-CN" altLang="en-US" sz="1800" dirty="0">
                    <a:solidFill>
                      <a:schemeClr val="tx1"/>
                    </a:solidFill>
                  </a:rPr>
                  <a:t>人為陽性。</a:t>
                </a:r>
              </a:p>
              <a:p>
                <a:pPr>
                  <a:lnSpc>
                    <a:spcPct val="150000"/>
                  </a:lnSpc>
                </a:pPr>
                <a:r>
                  <a:rPr lang="zh-CN" altLang="en-US" sz="1800" dirty="0">
                    <a:solidFill>
                      <a:schemeClr val="tx1"/>
                    </a:solidFill>
                  </a:rPr>
                  <a:t>問：據此資料估計該陽性率的</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95% </a:t>
                </a:r>
                <a:r>
                  <a:rPr lang="zh-CN" altLang="en-US" sz="1800" dirty="0">
                    <a:solidFill>
                      <a:schemeClr val="tx1"/>
                    </a:solidFill>
                  </a:rPr>
                  <a:t>置信區間。</a:t>
                </a:r>
              </a:p>
            </p:txBody>
          </p:sp>
          <p:sp>
            <p:nvSpPr>
              <p:cNvPr id="70663" name="Rectangle 25"/>
              <p:cNvSpPr>
                <a:spLocks noChangeArrowheads="1"/>
              </p:cNvSpPr>
              <p:nvPr/>
            </p:nvSpPr>
            <p:spPr bwMode="auto">
              <a:xfrm>
                <a:off x="1344117" y="2622609"/>
                <a:ext cx="3524242" cy="146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1800" dirty="0">
                    <a:solidFill>
                      <a:schemeClr val="tx1"/>
                    </a:solidFill>
                  </a:rPr>
                  <a:t>解：</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13 ,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6 </a:t>
                </a:r>
                <a:r>
                  <a:rPr lang="zh-CN" altLang="en-US" sz="1800" dirty="0">
                    <a:solidFill>
                      <a:schemeClr val="tx1"/>
                    </a:solidFill>
                  </a:rPr>
                  <a:t>，</a:t>
                </a:r>
              </a:p>
              <a:p>
                <a:pPr fontAlgn="ctr"/>
                <a:endParaRPr lang="zh-CN" altLang="en-US" sz="1800" dirty="0">
                  <a:solidFill>
                    <a:schemeClr val="tx1"/>
                  </a:solidFill>
                </a:endParaRPr>
              </a:p>
              <a:p>
                <a:pPr fontAlgn="ctr"/>
                <a:r>
                  <a:rPr lang="zh-CN" altLang="en-US" sz="1800" dirty="0">
                    <a:solidFill>
                      <a:schemeClr val="tx1"/>
                    </a:solidFill>
                  </a:rPr>
                  <a:t>        查百分率置信表，</a:t>
                </a:r>
              </a:p>
              <a:p>
                <a:pPr fontAlgn="ctr"/>
                <a:r>
                  <a:rPr lang="zh-CN" altLang="en-US" sz="1800" dirty="0">
                    <a:solidFill>
                      <a:schemeClr val="tx1"/>
                    </a:solidFill>
                  </a:rPr>
                  <a:t> </a:t>
                </a:r>
              </a:p>
              <a:p>
                <a:pPr fontAlgn="ctr"/>
                <a:r>
                  <a:rPr lang="zh-CN" altLang="en-US" sz="1800" dirty="0">
                    <a:solidFill>
                      <a:schemeClr val="tx1"/>
                    </a:solidFill>
                  </a:rPr>
                  <a:t>        得：</a:t>
                </a:r>
                <a:r>
                  <a:rPr lang="en-US" altLang="zh-CN" sz="1800" dirty="0">
                    <a:solidFill>
                      <a:schemeClr val="tx1"/>
                    </a:solidFill>
                    <a:latin typeface="Times New Roman" panose="02020603050405020304" pitchFamily="18" charset="0"/>
                    <a:cs typeface="Times New Roman" panose="02020603050405020304" pitchFamily="18" charset="0"/>
                  </a:rPr>
                  <a:t>19 </a:t>
                </a:r>
                <a:r>
                  <a:rPr lang="zh-CN" altLang="en-US" sz="18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75% </a:t>
                </a:r>
                <a:r>
                  <a:rPr lang="zh-CN" altLang="en-US" sz="1800" dirty="0">
                    <a:solidFill>
                      <a:schemeClr val="tx1"/>
                    </a:solidFill>
                  </a:rPr>
                  <a:t>。</a:t>
                </a:r>
              </a:p>
            </p:txBody>
          </p:sp>
        </p:grpSp>
        <p:grpSp>
          <p:nvGrpSpPr>
            <p:cNvPr id="2" name="组合 1">
              <a:extLst>
                <a:ext uri="{FF2B5EF4-FFF2-40B4-BE49-F238E27FC236}">
                  <a16:creationId xmlns:a16="http://schemas.microsoft.com/office/drawing/2014/main" id="{876B2806-5FDC-A61C-E167-3A66224F4B27}"/>
                </a:ext>
              </a:extLst>
            </p:cNvPr>
            <p:cNvGrpSpPr/>
            <p:nvPr/>
          </p:nvGrpSpPr>
          <p:grpSpPr>
            <a:xfrm>
              <a:off x="2412501" y="4076661"/>
              <a:ext cx="8632818" cy="763536"/>
              <a:chOff x="2412501" y="4076661"/>
              <a:chExt cx="8632818" cy="763536"/>
            </a:xfrm>
          </p:grpSpPr>
          <p:sp>
            <p:nvSpPr>
              <p:cNvPr id="70665" name="Line 45"/>
              <p:cNvSpPr>
                <a:spLocks noChangeShapeType="1"/>
              </p:cNvSpPr>
              <p:nvPr/>
            </p:nvSpPr>
            <p:spPr bwMode="auto">
              <a:xfrm>
                <a:off x="2412501" y="4076661"/>
                <a:ext cx="990599" cy="0"/>
              </a:xfrm>
              <a:prstGeom prst="line">
                <a:avLst/>
              </a:prstGeom>
              <a:noFill/>
              <a:ln w="9525">
                <a:solidFill>
                  <a:srgbClr val="FF0915"/>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0666" name="AutoShape 46"/>
              <p:cNvSpPr>
                <a:spLocks/>
              </p:cNvSpPr>
              <p:nvPr/>
            </p:nvSpPr>
            <p:spPr bwMode="auto">
              <a:xfrm>
                <a:off x="10675432" y="4700506"/>
                <a:ext cx="369887" cy="139691"/>
              </a:xfrm>
              <a:prstGeom prst="borderCallout1">
                <a:avLst>
                  <a:gd name="adj1" fmla="val 100000"/>
                  <a:gd name="adj2" fmla="val 78051"/>
                  <a:gd name="adj3" fmla="val 100000"/>
                  <a:gd name="adj4" fmla="val -1585363"/>
                </a:avLst>
              </a:prstGeom>
              <a:noFill/>
              <a:ln w="9525">
                <a:solidFill>
                  <a:srgbClr val="FF0915"/>
                </a:solidFill>
                <a:miter lim="800000"/>
                <a:headEnd/>
                <a:tailEnd/>
              </a:ln>
              <a:extLst>
                <a:ext uri="{909E8E84-426E-40DD-AFC4-6F175D3DCCD1}">
                  <a14:hiddenFill xmlns:a14="http://schemas.microsoft.com/office/drawing/2010/main">
                    <a:solidFill>
                      <a:srgbClr val="FFFFFF"/>
                    </a:solidFill>
                  </a14:hiddenFill>
                </a:ext>
              </a:extLst>
            </p:spPr>
            <p:txBody>
              <a:bodyPr/>
              <a:lstStyle/>
              <a:p>
                <a:pPr algn="ctr"/>
                <a:endParaRPr lang="zh-CN" altLang="en-US" sz="1800">
                  <a:solidFill>
                    <a:schemeClr val="tx1"/>
                  </a:solidFill>
                </a:endParaRPr>
              </a:p>
            </p:txBody>
          </p:sp>
          <p:sp>
            <p:nvSpPr>
              <p:cNvPr id="70667" name="Line 47"/>
              <p:cNvSpPr>
                <a:spLocks noChangeShapeType="1"/>
              </p:cNvSpPr>
              <p:nvPr/>
            </p:nvSpPr>
            <p:spPr bwMode="auto">
              <a:xfrm>
                <a:off x="2895101" y="4076661"/>
                <a:ext cx="1927223" cy="763536"/>
              </a:xfrm>
              <a:prstGeom prst="line">
                <a:avLst/>
              </a:prstGeom>
              <a:noFill/>
              <a:ln w="9525">
                <a:solidFill>
                  <a:srgbClr val="FF0915"/>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idx="4294967295"/>
          </p:nvPr>
        </p:nvSpPr>
        <p:spPr/>
        <p:txBody>
          <a:bodyPr/>
          <a:lstStyle/>
          <a:p>
            <a:pPr eaLnBrk="1" hangingPunct="1"/>
            <a:r>
              <a:rPr lang="zh-CN" altLang="en-US" dirty="0">
                <a:solidFill>
                  <a:schemeClr val="tx1"/>
                </a:solidFill>
              </a:rPr>
              <a:t>例</a:t>
            </a:r>
            <a:r>
              <a:rPr lang="en-US" altLang="zh-CN" dirty="0">
                <a:solidFill>
                  <a:schemeClr val="tx1"/>
                </a:solidFill>
              </a:rPr>
              <a:t>2</a:t>
            </a:r>
            <a:r>
              <a:rPr lang="zh-CN" altLang="en-US" dirty="0">
                <a:solidFill>
                  <a:schemeClr val="tx1"/>
                </a:solidFill>
              </a:rPr>
              <a:t>：</a:t>
            </a:r>
            <a:r>
              <a:rPr lang="zh-TW" altLang="en-US" sz="1800" dirty="0">
                <a:solidFill>
                  <a:schemeClr val="tx1"/>
                </a:solidFill>
                <a:latin typeface="宋体" panose="02010600030101010101" pitchFamily="2" charset="-122"/>
                <a:ea typeface="宋体" panose="02010600030101010101" pitchFamily="2" charset="-122"/>
              </a:rPr>
              <a:t>樣本率與總體率比較</a:t>
            </a:r>
            <a:endParaRPr lang="zh-CN" altLang="en-US" sz="1800" dirty="0">
              <a:solidFill>
                <a:schemeClr val="tx1"/>
              </a:solidFill>
              <a:latin typeface="宋体" panose="02010600030101010101" pitchFamily="2" charset="-122"/>
              <a:ea typeface="宋体" panose="02010600030101010101" pitchFamily="2" charset="-122"/>
            </a:endParaRPr>
          </a:p>
        </p:txBody>
      </p:sp>
      <p:grpSp>
        <p:nvGrpSpPr>
          <p:cNvPr id="71683" name="组合 1"/>
          <p:cNvGrpSpPr>
            <a:grpSpLocks/>
          </p:cNvGrpSpPr>
          <p:nvPr/>
        </p:nvGrpSpPr>
        <p:grpSpPr bwMode="auto">
          <a:xfrm>
            <a:off x="2198688" y="1395413"/>
            <a:ext cx="8282406" cy="3616325"/>
            <a:chOff x="1631079" y="1128011"/>
            <a:chExt cx="8282291" cy="3616127"/>
          </a:xfrm>
        </p:grpSpPr>
        <p:sp>
          <p:nvSpPr>
            <p:cNvPr id="71684" name="Rectangle 3"/>
            <p:cNvSpPr>
              <a:spLocks noChangeArrowheads="1"/>
            </p:cNvSpPr>
            <p:nvPr/>
          </p:nvSpPr>
          <p:spPr bwMode="auto">
            <a:xfrm>
              <a:off x="1631079" y="1128011"/>
              <a:ext cx="8112012"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800" dirty="0">
                  <a:solidFill>
                    <a:schemeClr val="tx1"/>
                  </a:solidFill>
                </a:rPr>
                <a:t>已知輸卵管結紮的育齡婦女實施壺腹部</a:t>
              </a:r>
              <a:r>
                <a:rPr lang="zh-CN" altLang="en-US" sz="1800" dirty="0">
                  <a:solidFill>
                    <a:schemeClr val="tx1"/>
                  </a:solidFill>
                  <a:latin typeface="华文仿宋" panose="02010600040101010101" pitchFamily="2" charset="-122"/>
                  <a:ea typeface="华文仿宋" panose="02010600040101010101" pitchFamily="2" charset="-122"/>
                </a:rPr>
                <a:t> </a:t>
              </a:r>
              <a:r>
                <a:rPr lang="en-US" altLang="zh-CN" sz="1800" dirty="0">
                  <a:solidFill>
                    <a:schemeClr val="tx1"/>
                  </a:solidFill>
                  <a:latin typeface="华文仿宋" panose="02010600040101010101" pitchFamily="2" charset="-122"/>
                  <a:ea typeface="华文仿宋" panose="02010600040101010101" pitchFamily="2" charset="-122"/>
                </a:rPr>
                <a:t>- </a:t>
              </a:r>
              <a:r>
                <a:rPr lang="zh-CN" altLang="en-US" sz="1800" dirty="0">
                  <a:solidFill>
                    <a:schemeClr val="tx1"/>
                  </a:solidFill>
                </a:rPr>
                <a:t>壺腹部吻合術後的受孕率為 </a:t>
              </a:r>
              <a:r>
                <a:rPr lang="en-US" altLang="zh-CN" sz="1800" dirty="0">
                  <a:solidFill>
                    <a:schemeClr val="tx1"/>
                  </a:solidFill>
                </a:rPr>
                <a:t>0.55</a:t>
              </a:r>
              <a:r>
                <a:rPr lang="zh-CN" altLang="en-US" sz="1800" dirty="0">
                  <a:solidFill>
                    <a:schemeClr val="tx1"/>
                  </a:solidFill>
                </a:rPr>
                <a:t>，今對 </a:t>
              </a:r>
              <a:r>
                <a:rPr lang="en-US" altLang="zh-CN" sz="1800" dirty="0">
                  <a:solidFill>
                    <a:schemeClr val="tx1"/>
                  </a:solidFill>
                </a:rPr>
                <a:t>10 </a:t>
              </a:r>
              <a:r>
                <a:rPr lang="zh-CN" altLang="en-US" sz="1800" dirty="0">
                  <a:solidFill>
                    <a:schemeClr val="tx1"/>
                  </a:solidFill>
                </a:rPr>
                <a:t>名輸卵管結紮了的育齡婦女實施峽部</a:t>
              </a:r>
              <a:r>
                <a:rPr lang="zh-CN" altLang="en-US" sz="1800" dirty="0">
                  <a:solidFill>
                    <a:schemeClr val="tx1"/>
                  </a:solidFill>
                  <a:latin typeface="华文仿宋" panose="02010600040101010101" pitchFamily="2" charset="-122"/>
                  <a:ea typeface="华文仿宋" panose="02010600040101010101" pitchFamily="2" charset="-122"/>
                </a:rPr>
                <a:t> </a:t>
              </a:r>
              <a:r>
                <a:rPr lang="en-US" altLang="zh-CN" sz="1800" dirty="0">
                  <a:solidFill>
                    <a:schemeClr val="tx1"/>
                  </a:solidFill>
                  <a:latin typeface="华文仿宋" panose="02010600040101010101" pitchFamily="2" charset="-122"/>
                  <a:ea typeface="华文仿宋" panose="02010600040101010101" pitchFamily="2" charset="-122"/>
                </a:rPr>
                <a:t>- </a:t>
              </a:r>
              <a:r>
                <a:rPr lang="zh-CN" altLang="en-US" sz="1800" dirty="0">
                  <a:solidFill>
                    <a:schemeClr val="tx1"/>
                  </a:solidFill>
                </a:rPr>
                <a:t>峽部吻合術，結果有 </a:t>
              </a:r>
              <a:r>
                <a:rPr lang="en-US" altLang="zh-CN" sz="1800" dirty="0">
                  <a:solidFill>
                    <a:schemeClr val="tx1"/>
                  </a:solidFill>
                </a:rPr>
                <a:t>9 </a:t>
              </a:r>
              <a:r>
                <a:rPr lang="zh-CN" altLang="en-US" sz="1800" dirty="0">
                  <a:solidFill>
                    <a:schemeClr val="tx1"/>
                  </a:solidFill>
                </a:rPr>
                <a:t>人受孕。</a:t>
              </a:r>
            </a:p>
            <a:p>
              <a:pPr>
                <a:lnSpc>
                  <a:spcPct val="150000"/>
                </a:lnSpc>
              </a:pPr>
              <a:r>
                <a:rPr lang="zh-CN" altLang="en-US" sz="1800" dirty="0">
                  <a:solidFill>
                    <a:schemeClr val="tx1"/>
                  </a:solidFill>
                </a:rPr>
                <a:t>問：峽部</a:t>
              </a:r>
              <a:r>
                <a:rPr lang="zh-CN" altLang="en-US" sz="1800" dirty="0">
                  <a:solidFill>
                    <a:schemeClr val="tx1"/>
                  </a:solidFill>
                  <a:latin typeface="华文仿宋" panose="02010600040101010101" pitchFamily="2" charset="-122"/>
                  <a:ea typeface="华文仿宋" panose="02010600040101010101" pitchFamily="2" charset="-122"/>
                </a:rPr>
                <a:t> </a:t>
              </a:r>
              <a:r>
                <a:rPr lang="en-US" altLang="zh-CN" sz="1800" dirty="0">
                  <a:solidFill>
                    <a:schemeClr val="tx1"/>
                  </a:solidFill>
                  <a:latin typeface="华文仿宋" panose="02010600040101010101" pitchFamily="2" charset="-122"/>
                  <a:ea typeface="华文仿宋" panose="02010600040101010101" pitchFamily="2" charset="-122"/>
                </a:rPr>
                <a:t>- </a:t>
              </a:r>
              <a:r>
                <a:rPr lang="zh-CN" altLang="en-US" sz="1800" dirty="0">
                  <a:solidFill>
                    <a:schemeClr val="tx1"/>
                  </a:solidFill>
                </a:rPr>
                <a:t>峽部吻合術的受孕率是否高於壺腹部</a:t>
              </a:r>
              <a:r>
                <a:rPr lang="zh-CN" altLang="en-US" sz="1800" dirty="0">
                  <a:solidFill>
                    <a:schemeClr val="tx1"/>
                  </a:solidFill>
                  <a:latin typeface="华文仿宋" panose="02010600040101010101" pitchFamily="2" charset="-122"/>
                  <a:ea typeface="华文仿宋" panose="02010600040101010101" pitchFamily="2" charset="-122"/>
                </a:rPr>
                <a:t> </a:t>
              </a:r>
              <a:r>
                <a:rPr lang="en-US" altLang="zh-CN" sz="1800" dirty="0">
                  <a:solidFill>
                    <a:schemeClr val="tx1"/>
                  </a:solidFill>
                  <a:latin typeface="华文仿宋" panose="02010600040101010101" pitchFamily="2" charset="-122"/>
                  <a:ea typeface="华文仿宋" panose="02010600040101010101" pitchFamily="2" charset="-122"/>
                </a:rPr>
                <a:t>- </a:t>
              </a:r>
              <a:r>
                <a:rPr lang="zh-CN" altLang="en-US" sz="1800" dirty="0">
                  <a:solidFill>
                    <a:schemeClr val="tx1"/>
                  </a:solidFill>
                </a:rPr>
                <a:t>壺腹部吻合術？</a:t>
              </a:r>
            </a:p>
          </p:txBody>
        </p:sp>
        <p:sp>
          <p:nvSpPr>
            <p:cNvPr id="71685" name="Rectangle 4"/>
            <p:cNvSpPr>
              <a:spLocks noChangeArrowheads="1"/>
            </p:cNvSpPr>
            <p:nvPr/>
          </p:nvSpPr>
          <p:spPr bwMode="auto">
            <a:xfrm>
              <a:off x="1634253" y="2642486"/>
              <a:ext cx="8279117" cy="1477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ctr"/>
              <a:r>
                <a:rPr lang="zh-CN" altLang="en-US" sz="1800" dirty="0">
                  <a:solidFill>
                    <a:schemeClr val="tx1"/>
                  </a:solidFill>
                </a:rPr>
                <a:t>解： </a:t>
              </a:r>
              <a:r>
                <a:rPr lang="en-US" sz="1800" dirty="0" err="1">
                  <a:solidFill>
                    <a:schemeClr val="tx1"/>
                  </a:solidFill>
                </a:rPr>
                <a:t>本例</a:t>
              </a:r>
              <a:r>
                <a:rPr lang="zh-CN" altLang="en-US" sz="1800" dirty="0">
                  <a:solidFill>
                    <a:schemeClr val="tx1"/>
                  </a:solidFill>
                </a:rPr>
                <a:t>：</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 </a:t>
              </a:r>
              <a:r>
                <a:rPr lang="en-US" altLang="zh-CN" sz="1800" dirty="0">
                  <a:solidFill>
                    <a:schemeClr val="tx1"/>
                  </a:solidFill>
                  <a:latin typeface="宋体" panose="02010600030101010101" pitchFamily="2" charset="-122"/>
                  <a:cs typeface="Times New Roman" panose="02020603050405020304" pitchFamily="18" charset="0"/>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0.55 </a:t>
              </a:r>
              <a:r>
                <a:rPr lang="en-US" sz="1800" dirty="0">
                  <a:solidFill>
                    <a:schemeClr val="tx1"/>
                  </a:solidFill>
                </a:rPr>
                <a:t>，</a:t>
              </a:r>
              <a:r>
                <a:rPr lang="en-US" sz="1800" dirty="0" err="1">
                  <a:solidFill>
                    <a:schemeClr val="tx1"/>
                  </a:solidFill>
                </a:rPr>
                <a:t>實際樣本陽性數</a:t>
              </a:r>
              <a:r>
                <a:rPr 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9 </a:t>
              </a:r>
              <a:r>
                <a:rPr lang="zh-CN" altLang="en-US" sz="1800" dirty="0">
                  <a:solidFill>
                    <a:schemeClr val="tx1"/>
                  </a:solidFill>
                </a:rPr>
                <a:t>，</a:t>
              </a:r>
            </a:p>
            <a:p>
              <a:pPr fontAlgn="ctr"/>
              <a:endParaRPr lang="zh-CN" altLang="en-US" sz="1800" dirty="0">
                <a:solidFill>
                  <a:schemeClr val="tx1"/>
                </a:solidFill>
              </a:endParaRPr>
            </a:p>
            <a:p>
              <a:pPr fontAlgn="ctr"/>
              <a:r>
                <a:rPr lang="zh-CN" altLang="en-US" sz="1800" dirty="0">
                  <a:solidFill>
                    <a:schemeClr val="tx1"/>
                  </a:solidFill>
                </a:rPr>
                <a:t>        計算得：</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9 ) +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0.023257</a:t>
              </a:r>
              <a:r>
                <a:rPr lang="en-US" altLang="zh-CN"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 </a:t>
              </a:r>
              <a:r>
                <a:rPr lang="zh-CN" altLang="en-US"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0.05 </a:t>
              </a:r>
              <a:r>
                <a:rPr lang="zh-CN" altLang="en-US" sz="1800" dirty="0">
                  <a:solidFill>
                    <a:schemeClr val="tx1"/>
                  </a:solidFill>
                </a:rPr>
                <a:t>；</a:t>
              </a:r>
            </a:p>
            <a:p>
              <a:pPr fontAlgn="ctr"/>
              <a:r>
                <a:rPr lang="zh-CN" altLang="en-US" sz="1800" dirty="0">
                  <a:solidFill>
                    <a:schemeClr val="tx1"/>
                  </a:solidFill>
                </a:rPr>
                <a:t> </a:t>
              </a:r>
            </a:p>
            <a:p>
              <a:pPr fontAlgn="ctr"/>
              <a:r>
                <a:rPr lang="zh-CN" altLang="en-US" sz="1800" dirty="0">
                  <a:solidFill>
                    <a:schemeClr val="tx1"/>
                  </a:solidFill>
                </a:rPr>
                <a:t>        所以按：</a:t>
              </a:r>
              <a:r>
                <a:rPr lang="en-US" altLang="zh-CN" sz="1800" i="1" dirty="0">
                  <a:solidFill>
                    <a:schemeClr val="tx1"/>
                  </a:solidFill>
                  <a:latin typeface="Times New Roman" panose="02020603050405020304" pitchFamily="18" charset="0"/>
                  <a:cs typeface="Times New Roman" panose="02020603050405020304" pitchFamily="18" charset="0"/>
                </a:rPr>
                <a:t>α</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0.05 </a:t>
              </a:r>
              <a:r>
                <a:rPr lang="zh-CN" altLang="en-US" sz="1800" dirty="0">
                  <a:solidFill>
                    <a:schemeClr val="tx1"/>
                  </a:solidFill>
                </a:rPr>
                <a:t>水準認為 峽部</a:t>
              </a:r>
              <a:r>
                <a:rPr lang="zh-CN" altLang="en-US" sz="1800" dirty="0">
                  <a:solidFill>
                    <a:schemeClr val="tx1"/>
                  </a:solidFill>
                  <a:latin typeface="华文仿宋" panose="02010600040101010101" pitchFamily="2" charset="-122"/>
                  <a:ea typeface="华文仿宋" panose="02010600040101010101" pitchFamily="2" charset="-122"/>
                </a:rPr>
                <a:t> </a:t>
              </a:r>
              <a:r>
                <a:rPr lang="en-US" altLang="zh-CN" sz="1800" dirty="0">
                  <a:solidFill>
                    <a:schemeClr val="tx1"/>
                  </a:solidFill>
                  <a:latin typeface="华文仿宋" panose="02010600040101010101" pitchFamily="2" charset="-122"/>
                  <a:ea typeface="华文仿宋" panose="02010600040101010101" pitchFamily="2" charset="-122"/>
                </a:rPr>
                <a:t>- </a:t>
              </a:r>
              <a:r>
                <a:rPr lang="zh-CN" altLang="en-US" sz="1800" dirty="0">
                  <a:solidFill>
                    <a:schemeClr val="tx1"/>
                  </a:solidFill>
                </a:rPr>
                <a:t>峽部吻合受孕率高於壺腹部</a:t>
              </a:r>
              <a:r>
                <a:rPr lang="zh-CN" altLang="en-US" sz="1800" dirty="0">
                  <a:solidFill>
                    <a:schemeClr val="tx1"/>
                  </a:solidFill>
                  <a:latin typeface="华文仿宋" panose="02010600040101010101" pitchFamily="2" charset="-122"/>
                  <a:ea typeface="华文仿宋" panose="02010600040101010101" pitchFamily="2" charset="-122"/>
                </a:rPr>
                <a:t> </a:t>
              </a:r>
              <a:r>
                <a:rPr lang="en-US" altLang="zh-CN" sz="1800" dirty="0">
                  <a:solidFill>
                    <a:schemeClr val="tx1"/>
                  </a:solidFill>
                  <a:latin typeface="华文仿宋" panose="02010600040101010101" pitchFamily="2" charset="-122"/>
                  <a:ea typeface="华文仿宋" panose="02010600040101010101" pitchFamily="2" charset="-122"/>
                </a:rPr>
                <a:t>- </a:t>
              </a:r>
              <a:r>
                <a:rPr lang="zh-CN" altLang="en-US" sz="1800" dirty="0">
                  <a:solidFill>
                    <a:schemeClr val="tx1"/>
                  </a:solidFill>
                </a:rPr>
                <a:t>壺腹部吻合。</a:t>
              </a:r>
            </a:p>
          </p:txBody>
        </p:sp>
        <p:sp>
          <p:nvSpPr>
            <p:cNvPr id="71686" name="Rectangle 5"/>
            <p:cNvSpPr>
              <a:spLocks noChangeArrowheads="1"/>
            </p:cNvSpPr>
            <p:nvPr/>
          </p:nvSpPr>
          <p:spPr bwMode="auto">
            <a:xfrm>
              <a:off x="2042241" y="4436361"/>
              <a:ext cx="557067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u="sng"/>
                <a:t>（本例為“至多”或“至少”的單側檢驗問題，只需累加一側概率）</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idx="4294967295"/>
          </p:nvPr>
        </p:nvSpPr>
        <p:spPr/>
        <p:txBody>
          <a:bodyPr/>
          <a:lstStyle/>
          <a:p>
            <a:pPr eaLnBrk="1" hangingPunct="1"/>
            <a:r>
              <a:rPr lang="zh-CN" altLang="en-US" dirty="0">
                <a:solidFill>
                  <a:schemeClr val="tx1"/>
                </a:solidFill>
              </a:rPr>
              <a:t>例</a:t>
            </a:r>
            <a:r>
              <a:rPr lang="en-US" altLang="zh-CN" dirty="0">
                <a:solidFill>
                  <a:schemeClr val="tx1"/>
                </a:solidFill>
              </a:rPr>
              <a:t>3</a:t>
            </a:r>
            <a:r>
              <a:rPr lang="zh-CN" altLang="en-US" dirty="0">
                <a:solidFill>
                  <a:schemeClr val="tx1"/>
                </a:solidFill>
              </a:rPr>
              <a:t>：</a:t>
            </a:r>
            <a:r>
              <a:rPr lang="zh-TW" altLang="en-US" sz="1800" dirty="0">
                <a:solidFill>
                  <a:schemeClr val="tx1"/>
                </a:solidFill>
                <a:latin typeface="宋体" panose="02010600030101010101" pitchFamily="2" charset="-122"/>
                <a:ea typeface="宋体" panose="02010600030101010101" pitchFamily="2" charset="-122"/>
              </a:rPr>
              <a:t>兩樣本率比較</a:t>
            </a:r>
            <a:endParaRPr lang="zh-CN" altLang="en-US" sz="1800" dirty="0">
              <a:solidFill>
                <a:schemeClr val="tx1"/>
              </a:solidFill>
              <a:latin typeface="宋体" panose="02010600030101010101" pitchFamily="2" charset="-122"/>
              <a:ea typeface="宋体" panose="02010600030101010101" pitchFamily="2" charset="-122"/>
            </a:endParaRPr>
          </a:p>
        </p:txBody>
      </p:sp>
      <p:grpSp>
        <p:nvGrpSpPr>
          <p:cNvPr id="72707" name="组合 1"/>
          <p:cNvGrpSpPr>
            <a:grpSpLocks/>
          </p:cNvGrpSpPr>
          <p:nvPr/>
        </p:nvGrpSpPr>
        <p:grpSpPr bwMode="auto">
          <a:xfrm>
            <a:off x="2062163" y="855663"/>
            <a:ext cx="8601075" cy="4473575"/>
            <a:chOff x="1762125" y="839788"/>
            <a:chExt cx="8601075" cy="4473377"/>
          </a:xfrm>
        </p:grpSpPr>
        <p:sp>
          <p:nvSpPr>
            <p:cNvPr id="72708" name="Rectangle 3"/>
            <p:cNvSpPr>
              <a:spLocks noChangeArrowheads="1"/>
            </p:cNvSpPr>
            <p:nvPr/>
          </p:nvSpPr>
          <p:spPr bwMode="auto">
            <a:xfrm>
              <a:off x="1762125" y="839788"/>
              <a:ext cx="83756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已知某種非傳染性疾病採用甲藥治療的有效率為：</a:t>
              </a:r>
              <a:r>
                <a:rPr lang="en-US" altLang="zh-CN" sz="1800" dirty="0">
                  <a:solidFill>
                    <a:schemeClr val="tx1"/>
                  </a:solidFill>
                </a:rPr>
                <a:t>0.6 </a:t>
              </a:r>
              <a:r>
                <a:rPr lang="zh-CN" altLang="en-US" sz="1800" dirty="0">
                  <a:solidFill>
                    <a:schemeClr val="tx1"/>
                  </a:solidFill>
                </a:rPr>
                <a:t>，今改用乙藥治療該疾病患者 </a:t>
              </a:r>
              <a:r>
                <a:rPr lang="en-US" altLang="zh-CN" sz="1800" dirty="0">
                  <a:solidFill>
                    <a:schemeClr val="tx1"/>
                  </a:solidFill>
                </a:rPr>
                <a:t>10 </a:t>
              </a:r>
              <a:r>
                <a:rPr lang="zh-CN" altLang="en-US" sz="1800" dirty="0">
                  <a:solidFill>
                    <a:schemeClr val="tx1"/>
                  </a:solidFill>
                </a:rPr>
                <a:t>人，發現 </a:t>
              </a:r>
              <a:r>
                <a:rPr lang="en-US" altLang="zh-CN" sz="1800" dirty="0">
                  <a:solidFill>
                    <a:schemeClr val="tx1"/>
                  </a:solidFill>
                </a:rPr>
                <a:t>9 </a:t>
              </a:r>
              <a:r>
                <a:rPr lang="zh-CN" altLang="en-US" sz="1800" dirty="0">
                  <a:solidFill>
                    <a:schemeClr val="tx1"/>
                  </a:solidFill>
                </a:rPr>
                <a:t>人有效，</a:t>
              </a:r>
            </a:p>
            <a:p>
              <a:pPr fontAlgn="ctr">
                <a:lnSpc>
                  <a:spcPct val="150000"/>
                </a:lnSpc>
              </a:pPr>
              <a:r>
                <a:rPr lang="zh-CN" altLang="en-US" sz="1800" dirty="0">
                  <a:solidFill>
                    <a:schemeClr val="tx1"/>
                  </a:solidFill>
                </a:rPr>
                <a:t>問：甲、乙兩種藥物的療效是否不同？</a:t>
              </a:r>
            </a:p>
          </p:txBody>
        </p:sp>
        <p:sp>
          <p:nvSpPr>
            <p:cNvPr id="72709" name="Rectangle 4"/>
            <p:cNvSpPr>
              <a:spLocks noChangeArrowheads="1"/>
            </p:cNvSpPr>
            <p:nvPr/>
          </p:nvSpPr>
          <p:spPr bwMode="auto">
            <a:xfrm>
              <a:off x="1765300" y="2411413"/>
              <a:ext cx="8597900" cy="2308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1800" dirty="0">
                  <a:solidFill>
                    <a:schemeClr val="tx1"/>
                  </a:solidFill>
                </a:rPr>
                <a:t>解： </a:t>
              </a:r>
              <a:r>
                <a:rPr lang="en-US" sz="1800" dirty="0" err="1">
                  <a:solidFill>
                    <a:schemeClr val="tx1"/>
                  </a:solidFill>
                </a:rPr>
                <a:t>本例</a:t>
              </a:r>
              <a:r>
                <a:rPr 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 </a:t>
              </a:r>
              <a:r>
                <a:rPr lang="en-US" altLang="zh-CN" sz="1800" dirty="0">
                  <a:solidFill>
                    <a:schemeClr val="tx1"/>
                  </a:solidFill>
                  <a:latin typeface="宋体" panose="02010600030101010101" pitchFamily="2" charset="-122"/>
                  <a:cs typeface="Times New Roman" panose="02020603050405020304" pitchFamily="18" charset="0"/>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0.6 </a:t>
              </a:r>
              <a:r>
                <a:rPr lang="en-US" sz="1800" dirty="0">
                  <a:solidFill>
                    <a:schemeClr val="tx1"/>
                  </a:solidFill>
                </a:rPr>
                <a:t>，</a:t>
              </a:r>
              <a:r>
                <a:rPr lang="en-US" sz="1800" dirty="0" err="1">
                  <a:solidFill>
                    <a:schemeClr val="tx1"/>
                  </a:solidFill>
                </a:rPr>
                <a:t>實際樣本陽性數</a:t>
              </a:r>
              <a:r>
                <a:rPr 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9</a:t>
              </a:r>
            </a:p>
            <a:p>
              <a:pPr fontAlgn="ctr"/>
              <a:endParaRPr lang="en-US" altLang="zh-CN" sz="1800" dirty="0">
                <a:solidFill>
                  <a:schemeClr val="tx1"/>
                </a:solidFill>
              </a:endParaRPr>
            </a:p>
            <a:p>
              <a:pPr fontAlgn="ctr"/>
              <a:r>
                <a:rPr lang="en-US" altLang="zh-CN" sz="1800" dirty="0">
                  <a:solidFill>
                    <a:schemeClr val="tx1"/>
                  </a:solidFill>
                </a:rPr>
                <a:t>        </a:t>
              </a:r>
              <a:r>
                <a:rPr lang="zh-CN" altLang="en-US" sz="1800" dirty="0">
                  <a:solidFill>
                    <a:schemeClr val="tx1"/>
                  </a:solidFill>
                </a:rPr>
                <a:t>計算得：</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9 )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0.040311 </a:t>
              </a:r>
              <a:r>
                <a:rPr lang="zh-CN" altLang="en-US" sz="1800" dirty="0">
                  <a:solidFill>
                    <a:schemeClr val="tx1"/>
                  </a:solidFill>
                </a:rPr>
                <a:t>，滿足概率：</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dirty="0">
                  <a:solidFill>
                    <a:schemeClr val="tx1"/>
                  </a:solidFill>
                  <a:latin typeface="Times New Roman" panose="02020603050405020304" pitchFamily="18" charset="0"/>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0.040311 </a:t>
              </a:r>
              <a:r>
                <a:rPr lang="zh-CN" altLang="en-US" sz="1800" dirty="0">
                  <a:solidFill>
                    <a:schemeClr val="tx1"/>
                  </a:solidFill>
                </a:rPr>
                <a:t>的事件為：</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0 )</a:t>
              </a:r>
              <a:r>
                <a:rPr lang="zh-CN" altLang="en-US" sz="1800" dirty="0">
                  <a:solidFill>
                    <a:schemeClr val="tx1"/>
                  </a:solidFill>
                  <a:latin typeface="Times New Roman" panose="02020603050405020304" pitchFamily="18" charset="0"/>
                  <a:cs typeface="Times New Roman" panose="02020603050405020304" pitchFamily="18" charset="0"/>
                </a:rPr>
                <a:t>、</a:t>
              </a:r>
            </a:p>
            <a:p>
              <a:pPr fontAlgn="ct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1 ) </a:t>
              </a: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2 )</a:t>
              </a:r>
              <a:r>
                <a:rPr lang="zh-CN" altLang="en-US" sz="1800" dirty="0">
                  <a:solidFill>
                    <a:schemeClr val="tx1"/>
                  </a:solidFill>
                  <a:latin typeface="Times New Roman" panose="02020603050405020304" pitchFamily="18" charset="0"/>
                  <a:cs typeface="Times New Roman" panose="02020603050405020304" pitchFamily="18" charset="0"/>
                </a:rPr>
                <a:t>、</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 </a:t>
              </a:r>
              <a:r>
                <a:rPr lang="zh-CN" altLang="en-US" sz="1800" dirty="0">
                  <a:solidFill>
                    <a:schemeClr val="tx1"/>
                  </a:solidFill>
                </a:rPr>
                <a:t>；</a:t>
              </a:r>
            </a:p>
            <a:p>
              <a:pPr fontAlgn="ctr"/>
              <a:r>
                <a:rPr lang="zh-CN" altLang="en-US" sz="1800" dirty="0">
                  <a:solidFill>
                    <a:schemeClr val="tx1"/>
                  </a:solidFill>
                </a:rPr>
                <a:t> </a:t>
              </a:r>
            </a:p>
            <a:p>
              <a:pPr fontAlgn="ctr"/>
              <a:r>
                <a:rPr lang="zh-CN" altLang="en-US" sz="1800" dirty="0">
                  <a:solidFill>
                    <a:schemeClr val="tx1"/>
                  </a:solidFill>
                </a:rPr>
                <a:t>        計算：</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9 ) +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0 ) +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1 ) +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2 ) +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10 )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0.058652</a:t>
              </a:r>
            </a:p>
            <a:p>
              <a:pPr fontAlgn="ctr"/>
              <a:endParaRPr lang="en-US" altLang="zh-CN" sz="1800" dirty="0">
                <a:solidFill>
                  <a:schemeClr val="tx1"/>
                </a:solidFill>
              </a:endParaRPr>
            </a:p>
            <a:p>
              <a:pPr fontAlgn="ctr"/>
              <a:r>
                <a:rPr lang="en-US" altLang="zh-CN" sz="1800" dirty="0">
                  <a:solidFill>
                    <a:schemeClr val="tx1"/>
                  </a:solidFill>
                </a:rPr>
                <a:t>        </a:t>
              </a:r>
              <a:r>
                <a:rPr lang="zh-CN" altLang="en-US" sz="1800" dirty="0">
                  <a:solidFill>
                    <a:schemeClr val="tx1"/>
                  </a:solidFill>
                </a:rPr>
                <a:t>所以按：</a:t>
              </a:r>
              <a:r>
                <a:rPr lang="en-US" altLang="zh-CN" sz="1800" i="1" dirty="0">
                  <a:solidFill>
                    <a:schemeClr val="tx1"/>
                  </a:solidFill>
                  <a:latin typeface="Times New Roman" panose="02020603050405020304" pitchFamily="18" charset="0"/>
                  <a:cs typeface="Times New Roman" panose="02020603050405020304" pitchFamily="18" charset="0"/>
                </a:rPr>
                <a:t>α</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0.05 </a:t>
              </a:r>
              <a:r>
                <a:rPr lang="zh-CN" altLang="en-US" sz="1800" dirty="0">
                  <a:solidFill>
                    <a:schemeClr val="tx1"/>
                  </a:solidFill>
                </a:rPr>
                <a:t>水準 尚不能認為甲、乙兩種藥物的療效不同。</a:t>
              </a:r>
            </a:p>
          </p:txBody>
        </p:sp>
        <p:sp>
          <p:nvSpPr>
            <p:cNvPr id="72710" name="Rectangle 5"/>
            <p:cNvSpPr>
              <a:spLocks noChangeArrowheads="1"/>
            </p:cNvSpPr>
            <p:nvPr/>
          </p:nvSpPr>
          <p:spPr bwMode="auto">
            <a:xfrm>
              <a:off x="2144713" y="5005388"/>
              <a:ext cx="80730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400" u="sng"/>
                <a:t>（本例為 “ 有無差別 ” ，“ 即可以大，也可以小 ” 的雙側檢驗問題，需累加兩側所有背離概率）</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p:cNvSpPr>
            <a:spLocks noChangeArrowheads="1"/>
          </p:cNvSpPr>
          <p:nvPr/>
        </p:nvSpPr>
        <p:spPr bwMode="auto">
          <a:xfrm>
            <a:off x="295275" y="319088"/>
            <a:ext cx="6010634"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ctr">
              <a:lnSpc>
                <a:spcPct val="110000"/>
              </a:lnSpc>
            </a:pPr>
            <a:r>
              <a:rPr lang="zh-CN" altLang="en-US" sz="2400" dirty="0">
                <a:solidFill>
                  <a:schemeClr val="tx1"/>
                </a:solidFill>
              </a:rPr>
              <a:t>例</a:t>
            </a:r>
            <a:r>
              <a:rPr lang="en-US" altLang="zh-CN" sz="2400" dirty="0">
                <a:solidFill>
                  <a:schemeClr val="tx1"/>
                </a:solidFill>
              </a:rPr>
              <a:t>4</a:t>
            </a:r>
            <a:r>
              <a:rPr lang="zh-CN" altLang="en-US" sz="2400" dirty="0">
                <a:solidFill>
                  <a:schemeClr val="tx1"/>
                </a:solidFill>
              </a:rPr>
              <a:t>：</a:t>
            </a:r>
            <a:r>
              <a:rPr lang="zh-TW" altLang="en-US" sz="1800" dirty="0">
                <a:solidFill>
                  <a:schemeClr val="tx1"/>
                </a:solidFill>
                <a:latin typeface="宋体" panose="02010600030101010101" pitchFamily="2" charset="-122"/>
              </a:rPr>
              <a:t>研究非遺傳性疾病的家族集聚性</a:t>
            </a:r>
            <a:endParaRPr lang="zh-CN" altLang="en-US" sz="1800" dirty="0">
              <a:solidFill>
                <a:schemeClr val="tx1"/>
              </a:solidFill>
              <a:latin typeface="宋体" panose="02010600030101010101" pitchFamily="2" charset="-122"/>
            </a:endParaRPr>
          </a:p>
        </p:txBody>
      </p:sp>
      <p:grpSp>
        <p:nvGrpSpPr>
          <p:cNvPr id="73731" name="组合 6"/>
          <p:cNvGrpSpPr>
            <a:grpSpLocks/>
          </p:cNvGrpSpPr>
          <p:nvPr/>
        </p:nvGrpSpPr>
        <p:grpSpPr bwMode="auto">
          <a:xfrm>
            <a:off x="1577975" y="1582738"/>
            <a:ext cx="9194800" cy="2730500"/>
            <a:chOff x="1577975" y="1582738"/>
            <a:chExt cx="9194800" cy="2729955"/>
          </a:xfrm>
        </p:grpSpPr>
        <p:pic>
          <p:nvPicPr>
            <p:cNvPr id="737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0764" y="2734196"/>
              <a:ext cx="8242228" cy="1578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3" name="Rectangle 3"/>
            <p:cNvSpPr>
              <a:spLocks noChangeArrowheads="1"/>
            </p:cNvSpPr>
            <p:nvPr/>
          </p:nvSpPr>
          <p:spPr bwMode="auto">
            <a:xfrm>
              <a:off x="1577975" y="1582738"/>
              <a:ext cx="9194800" cy="69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10000"/>
                </a:lnSpc>
              </a:pPr>
              <a:r>
                <a:rPr lang="zh-CN" altLang="en-US" sz="1800">
                  <a:solidFill>
                    <a:schemeClr val="tx1"/>
                  </a:solidFill>
                </a:rPr>
                <a:t>對以社區</a:t>
              </a:r>
              <a:r>
                <a:rPr lang="en-US" altLang="zh-CN" sz="1800">
                  <a:solidFill>
                    <a:schemeClr val="tx1"/>
                  </a:solidFill>
                </a:rPr>
                <a:t>82</a:t>
              </a:r>
              <a:r>
                <a:rPr lang="zh-CN" altLang="en-US" sz="1800">
                  <a:solidFill>
                    <a:schemeClr val="tx1"/>
                  </a:solidFill>
                </a:rPr>
                <a:t>戶</a:t>
              </a:r>
              <a:r>
                <a:rPr lang="en-US" altLang="zh-CN" sz="1800">
                  <a:solidFill>
                    <a:schemeClr val="tx1"/>
                  </a:solidFill>
                </a:rPr>
                <a:t>3</a:t>
              </a:r>
              <a:r>
                <a:rPr lang="zh-CN" altLang="en-US" sz="1800">
                  <a:solidFill>
                    <a:schemeClr val="tx1"/>
                  </a:solidFill>
                </a:rPr>
                <a:t>口人的家庭進行某種非遺傳性疾病患病情況調查，所得資料資料如下表，問：該疾病有無家族聚集性？</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120650" y="82550"/>
            <a:ext cx="1174750" cy="500063"/>
          </a:xfrm>
        </p:spPr>
        <p:txBody>
          <a:bodyPr/>
          <a:lstStyle/>
          <a:p>
            <a:pPr eaLnBrk="1" hangingPunct="1"/>
            <a:r>
              <a:rPr lang="zh-CN" altLang="en-US">
                <a:solidFill>
                  <a:schemeClr val="tx1"/>
                </a:solidFill>
              </a:rPr>
              <a:t>例</a:t>
            </a:r>
            <a:r>
              <a:rPr lang="en-US" altLang="zh-CN">
                <a:solidFill>
                  <a:schemeClr val="tx1"/>
                </a:solidFill>
              </a:rPr>
              <a:t>4</a:t>
            </a:r>
            <a:r>
              <a:rPr lang="zh-CN" altLang="en-US">
                <a:solidFill>
                  <a:schemeClr val="tx1"/>
                </a:solidFill>
              </a:rPr>
              <a:t>：</a:t>
            </a:r>
          </a:p>
        </p:txBody>
      </p:sp>
      <p:grpSp>
        <p:nvGrpSpPr>
          <p:cNvPr id="2" name="组合 1">
            <a:extLst>
              <a:ext uri="{FF2B5EF4-FFF2-40B4-BE49-F238E27FC236}">
                <a16:creationId xmlns:a16="http://schemas.microsoft.com/office/drawing/2014/main" id="{4A3DACEC-A2B9-B070-EBD9-7AF594D02A2B}"/>
              </a:ext>
            </a:extLst>
          </p:cNvPr>
          <p:cNvGrpSpPr/>
          <p:nvPr/>
        </p:nvGrpSpPr>
        <p:grpSpPr>
          <a:xfrm>
            <a:off x="751121" y="839548"/>
            <a:ext cx="10670245" cy="4562475"/>
            <a:chOff x="751121" y="1081088"/>
            <a:chExt cx="10670245" cy="4562475"/>
          </a:xfrm>
        </p:grpSpPr>
        <p:sp>
          <p:nvSpPr>
            <p:cNvPr id="74756" name="Rectangle 3"/>
            <p:cNvSpPr>
              <a:spLocks noChangeArrowheads="1"/>
            </p:cNvSpPr>
            <p:nvPr/>
          </p:nvSpPr>
          <p:spPr bwMode="auto">
            <a:xfrm>
              <a:off x="751121" y="1127126"/>
              <a:ext cx="785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2000">
                  <a:solidFill>
                    <a:schemeClr val="tx1"/>
                  </a:solidFill>
                </a:rPr>
                <a:t>解：</a:t>
              </a:r>
            </a:p>
          </p:txBody>
        </p:sp>
        <p:sp>
          <p:nvSpPr>
            <p:cNvPr id="74757" name="Rectangle 4"/>
            <p:cNvSpPr>
              <a:spLocks noChangeArrowheads="1"/>
            </p:cNvSpPr>
            <p:nvPr/>
          </p:nvSpPr>
          <p:spPr bwMode="auto">
            <a:xfrm>
              <a:off x="1432158" y="1081088"/>
              <a:ext cx="8342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ctr">
                <a:lnSpc>
                  <a:spcPct val="150000"/>
                </a:lnSpc>
              </a:pPr>
              <a:r>
                <a:rPr lang="zh-CN" altLang="en-US" sz="1800" dirty="0">
                  <a:solidFill>
                    <a:schemeClr val="tx1"/>
                  </a:solidFill>
                </a:rPr>
                <a:t>如果該社區的此種疾病存在家族集聚性，則以每戶 </a:t>
              </a:r>
              <a:r>
                <a:rPr lang="en-US" altLang="zh-CN" sz="1800" dirty="0">
                  <a:solidFill>
                    <a:schemeClr val="tx1"/>
                  </a:solidFill>
                </a:rPr>
                <a:t>3 </a:t>
              </a:r>
              <a:r>
                <a:rPr lang="zh-CN" altLang="en-US" sz="1800" dirty="0">
                  <a:solidFill>
                    <a:schemeClr val="tx1"/>
                  </a:solidFill>
                </a:rPr>
                <a:t>口人的家庭為樣本，在 </a:t>
              </a:r>
              <a:r>
                <a:rPr lang="en-US" altLang="zh-CN" sz="1800" dirty="0">
                  <a:solidFill>
                    <a:schemeClr val="tx1"/>
                  </a:solidFill>
                </a:rPr>
                <a:t>3 </a:t>
              </a:r>
              <a:r>
                <a:rPr lang="zh-CN" altLang="en-US" sz="1800" dirty="0">
                  <a:solidFill>
                    <a:schemeClr val="tx1"/>
                  </a:solidFill>
                </a:rPr>
                <a:t>個家庭成員中，出現</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 </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0 , 1 , 2 , 3 ) </a:t>
              </a:r>
              <a:r>
                <a:rPr lang="zh-CN" altLang="en-US" sz="1800" dirty="0">
                  <a:solidFill>
                    <a:schemeClr val="tx1"/>
                  </a:solidFill>
                </a:rPr>
                <a:t>個成員患病的概率分布即不服從二項分布。</a:t>
              </a:r>
            </a:p>
          </p:txBody>
        </p:sp>
        <p:sp>
          <p:nvSpPr>
            <p:cNvPr id="74758" name="Rectangle 5"/>
            <p:cNvSpPr>
              <a:spLocks noChangeArrowheads="1"/>
            </p:cNvSpPr>
            <p:nvPr/>
          </p:nvSpPr>
          <p:spPr bwMode="auto">
            <a:xfrm>
              <a:off x="1424221" y="1989138"/>
              <a:ext cx="7826375"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本例調查總人數為：</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82</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3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246 (</a:t>
              </a:r>
              <a:r>
                <a:rPr lang="zh-CN" altLang="en-US" sz="1800" dirty="0">
                  <a:solidFill>
                    <a:schemeClr val="tx1"/>
                  </a:solidFill>
                  <a:latin typeface="Times New Roman" panose="02020603050405020304" pitchFamily="18" charset="0"/>
                  <a:cs typeface="Times New Roman" panose="02020603050405020304" pitchFamily="18" charset="0"/>
                </a:rPr>
                <a:t>人</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，其中患病人數為：</a:t>
              </a:r>
              <a:endParaRPr lang="en-US" altLang="zh-CN" sz="1800" dirty="0">
                <a:solidFill>
                  <a:schemeClr val="tx1"/>
                </a:solidFill>
              </a:endParaRPr>
            </a:p>
            <a:p>
              <a:pPr fontAlgn="ctr">
                <a:lnSpc>
                  <a:spcPct val="150000"/>
                </a:lnSpc>
              </a:pPr>
              <a:r>
                <a:rPr lang="en-US" altLang="zh-CN" sz="1800" dirty="0">
                  <a:solidFill>
                    <a:schemeClr val="tx1"/>
                  </a:solidFill>
                  <a:latin typeface="Times New Roman" panose="02020603050405020304" pitchFamily="18" charset="0"/>
                  <a:cs typeface="Times New Roman" panose="02020603050405020304" pitchFamily="18" charset="0"/>
                </a:rPr>
                <a:t>D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dirty="0">
                  <a:solidFill>
                    <a:schemeClr val="tx1"/>
                  </a:solidFill>
                  <a:latin typeface="宋体" panose="02010600030101010101" pitchFamily="2" charset="-122"/>
                  <a:cs typeface="Times New Roman" panose="02020603050405020304" pitchFamily="18" charset="0"/>
                </a:rPr>
                <a:t>×</a:t>
              </a:r>
              <a:r>
                <a:rPr lang="en-US" altLang="zh-CN"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26 + 1</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1200" b="0"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Times New Roman" panose="02020603050405020304"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10 + 2</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1200" b="0"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Times New Roman" panose="02020603050405020304"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28 + 3</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1200" b="0" i="0" u="none" strike="noStrike" kern="1200" cap="none" spc="0" normalizeH="0" baseline="0" noProof="0" dirty="0">
                  <a:ln>
                    <a:noFill/>
                  </a:ln>
                  <a:solidFill>
                    <a:srgbClr val="000000"/>
                  </a:solidFill>
                  <a:effectLst/>
                  <a:uLnTx/>
                  <a:uFillTx/>
                  <a:latin typeface="宋体" panose="02010600030101010101" pitchFamily="2" charset="-122"/>
                  <a:ea typeface="宋体" pitchFamily="2" charset="-122"/>
                  <a:cs typeface="Times New Roman" panose="02020603050405020304" pitchFamily="18" charset="0"/>
                </a:rPr>
                <a:t>×</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宋体" pitchFamily="2" charset="-122"/>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18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120 (</a:t>
              </a:r>
              <a:r>
                <a:rPr lang="zh-CN" altLang="en-US" sz="1800" dirty="0">
                  <a:solidFill>
                    <a:schemeClr val="tx1"/>
                  </a:solidFill>
                  <a:latin typeface="Times New Roman" panose="02020603050405020304" pitchFamily="18" charset="0"/>
                  <a:cs typeface="Times New Roman" panose="02020603050405020304" pitchFamily="18" charset="0"/>
                </a:rPr>
                <a:t>人</a:t>
              </a:r>
              <a:r>
                <a:rPr lang="en-US" altLang="zh-CN" sz="1800" dirty="0">
                  <a:solidFill>
                    <a:schemeClr val="tx1"/>
                  </a:solidFill>
                  <a:latin typeface="Times New Roman" panose="02020603050405020304" pitchFamily="18" charset="0"/>
                  <a:cs typeface="Times New Roman" panose="02020603050405020304" pitchFamily="18" charset="0"/>
                </a:rPr>
                <a:t>)</a:t>
              </a:r>
              <a:r>
                <a:rPr lang="en-US" altLang="zh-CN" sz="1800" dirty="0">
                  <a:solidFill>
                    <a:schemeClr val="tx1"/>
                  </a:solidFill>
                </a:rPr>
                <a:t> </a:t>
              </a:r>
              <a:r>
                <a:rPr lang="zh-CN" altLang="en-US" sz="1800" dirty="0">
                  <a:solidFill>
                    <a:schemeClr val="tx1"/>
                  </a:solidFill>
                </a:rPr>
                <a:t>。</a:t>
              </a:r>
            </a:p>
          </p:txBody>
        </p:sp>
        <p:sp>
          <p:nvSpPr>
            <p:cNvPr id="74759" name="Rectangle 6"/>
            <p:cNvSpPr>
              <a:spLocks noChangeArrowheads="1"/>
            </p:cNvSpPr>
            <p:nvPr/>
          </p:nvSpPr>
          <p:spPr bwMode="auto">
            <a:xfrm>
              <a:off x="1406758" y="2889251"/>
              <a:ext cx="7850187"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以這 </a:t>
              </a:r>
              <a:r>
                <a:rPr lang="en-US" altLang="zh-CN" sz="1800" dirty="0">
                  <a:solidFill>
                    <a:schemeClr val="tx1"/>
                  </a:solidFill>
                </a:rPr>
                <a:t>246 </a:t>
              </a:r>
              <a:r>
                <a:rPr lang="zh-CN" altLang="en-US" sz="1800" dirty="0">
                  <a:solidFill>
                    <a:schemeClr val="tx1"/>
                  </a:solidFill>
                </a:rPr>
                <a:t>人的患病率估計總體患病率，即：</a:t>
              </a:r>
              <a:r>
                <a:rPr lang="en-US" altLang="zh-CN" sz="1800" dirty="0">
                  <a:solidFill>
                    <a:schemeClr val="tx1"/>
                  </a:solidFill>
                  <a:latin typeface="宋体" panose="02010600030101010101" pitchFamily="2" charset="-122"/>
                  <a:cs typeface="Times New Roman" panose="02020603050405020304" pitchFamily="18" charset="0"/>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D</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120 </a:t>
              </a:r>
              <a:r>
                <a:rPr lang="en-US" altLang="zh-CN" sz="18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246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0.49</a:t>
              </a:r>
            </a:p>
          </p:txBody>
        </p:sp>
        <p:sp>
          <p:nvSpPr>
            <p:cNvPr id="74760" name="Rectangle 7"/>
            <p:cNvSpPr>
              <a:spLocks noChangeArrowheads="1"/>
            </p:cNvSpPr>
            <p:nvPr/>
          </p:nvSpPr>
          <p:spPr bwMode="auto">
            <a:xfrm>
              <a:off x="1394057" y="3413126"/>
              <a:ext cx="10027309"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fontAlgn="ctr">
                <a:lnSpc>
                  <a:spcPct val="150000"/>
                </a:lnSpc>
              </a:pPr>
              <a:r>
                <a:rPr lang="zh-CN" altLang="en-US" sz="1800" dirty="0">
                  <a:solidFill>
                    <a:schemeClr val="tx1"/>
                  </a:solidFill>
                </a:rPr>
                <a:t>在：</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3 , </a:t>
              </a:r>
              <a:r>
                <a:rPr lang="en-US" altLang="zh-CN" sz="1800" dirty="0">
                  <a:solidFill>
                    <a:schemeClr val="tx1"/>
                  </a:solidFill>
                  <a:latin typeface="宋体" panose="02010600030101010101" pitchFamily="2" charset="-122"/>
                  <a:cs typeface="Times New Roman" panose="02020603050405020304" pitchFamily="18" charset="0"/>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0.49</a:t>
              </a:r>
              <a:r>
                <a:rPr lang="en-US" altLang="zh-CN" sz="1800" dirty="0">
                  <a:solidFill>
                    <a:schemeClr val="tx1"/>
                  </a:solidFill>
                </a:rPr>
                <a:t> </a:t>
              </a:r>
              <a:r>
                <a:rPr lang="zh-CN" altLang="en-US" sz="1800" dirty="0">
                  <a:solidFill>
                    <a:schemeClr val="tx1"/>
                  </a:solidFill>
                </a:rPr>
                <a:t>時，求得二項分布</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0 , 1 , 2 , 3 </a:t>
              </a:r>
              <a:r>
                <a:rPr lang="zh-CN" altLang="en-US" sz="1800" dirty="0">
                  <a:solidFill>
                    <a:schemeClr val="tx1"/>
                  </a:solidFill>
                </a:rPr>
                <a:t>的概率</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 </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，並以此得到相應的理論戶數。</a:t>
              </a:r>
            </a:p>
          </p:txBody>
        </p:sp>
        <p:sp>
          <p:nvSpPr>
            <p:cNvPr id="74761" name="Rectangle 8"/>
            <p:cNvSpPr>
              <a:spLocks noChangeArrowheads="1"/>
            </p:cNvSpPr>
            <p:nvPr/>
          </p:nvSpPr>
          <p:spPr bwMode="auto">
            <a:xfrm>
              <a:off x="1411521" y="3895726"/>
              <a:ext cx="807243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對理論戶數與實際戶數做擬合優度</a:t>
              </a:r>
              <a:r>
                <a:rPr lang="zh-CN" altLang="en-US" dirty="0">
                  <a:solidFill>
                    <a:schemeClr val="tx1"/>
                  </a:solidFill>
                </a:rPr>
                <a:t>（</a:t>
              </a:r>
              <a:r>
                <a:rPr lang="en-US" altLang="zh-CN" i="1" dirty="0">
                  <a:solidFill>
                    <a:schemeClr val="tx1"/>
                  </a:solidFill>
                  <a:latin typeface="Times New Roman" panose="02020603050405020304" pitchFamily="18" charset="0"/>
                  <a:cs typeface="Times New Roman" panose="02020603050405020304" pitchFamily="18" charset="0"/>
                </a:rPr>
                <a:t>goodness of fit</a:t>
              </a:r>
              <a:r>
                <a:rPr lang="zh-CN" altLang="en-US" dirty="0">
                  <a:solidFill>
                    <a:schemeClr val="tx1"/>
                  </a:solidFill>
                </a:rPr>
                <a:t>）</a:t>
              </a:r>
              <a:r>
                <a:rPr lang="zh-CN" altLang="en-US" sz="1800" dirty="0">
                  <a:solidFill>
                    <a:schemeClr val="tx1"/>
                  </a:solidFill>
                </a:rPr>
                <a:t>的卡平方</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a:t>
              </a:r>
              <a:r>
                <a:rPr lang="el-GR" altLang="zh-CN" sz="1800" i="1" dirty="0">
                  <a:solidFill>
                    <a:schemeClr val="tx1"/>
                  </a:solidFill>
                  <a:latin typeface="Times New Roman" panose="02020603050405020304" pitchFamily="18" charset="0"/>
                  <a:cs typeface="Times New Roman" panose="02020603050405020304" pitchFamily="18" charset="0"/>
                </a:rPr>
                <a:t>χ</a:t>
              </a:r>
              <a:r>
                <a:rPr lang="el-GR" altLang="zh-CN" sz="1800" dirty="0">
                  <a:solidFill>
                    <a:schemeClr val="tx1"/>
                  </a:solidFill>
                  <a:latin typeface="Times New Roman" panose="02020603050405020304" pitchFamily="18" charset="0"/>
                  <a:cs typeface="Times New Roman" panose="02020603050405020304" pitchFamily="18" charset="0"/>
                </a:rPr>
                <a:t>²</a:t>
              </a:r>
              <a:r>
                <a:rPr lang="en-US" altLang="zh-CN" sz="1800" baseline="300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檢驗；</a:t>
              </a:r>
            </a:p>
            <a:p>
              <a:pPr fontAlgn="ctr">
                <a:lnSpc>
                  <a:spcPct val="150000"/>
                </a:lnSpc>
              </a:pPr>
              <a:r>
                <a:rPr lang="zh-CN" altLang="en-US" sz="1800" dirty="0">
                  <a:solidFill>
                    <a:schemeClr val="tx1"/>
                  </a:solidFill>
                </a:rPr>
                <a:t>此時</a:t>
              </a:r>
              <a:r>
                <a:rPr lang="zh-CN" altLang="en-US" sz="1800" dirty="0">
                  <a:solidFill>
                    <a:schemeClr val="tx1"/>
                  </a:solidFill>
                  <a:latin typeface="Times New Roman" panose="02020603050405020304" pitchFamily="18" charset="0"/>
                  <a:cs typeface="Times New Roman" panose="02020603050405020304" pitchFamily="18" charset="0"/>
                </a:rPr>
                <a:t>自由度：</a:t>
              </a:r>
              <a:r>
                <a:rPr lang="en-US" altLang="zh-CN" sz="1800" i="1" dirty="0">
                  <a:solidFill>
                    <a:schemeClr val="tx1"/>
                  </a:solidFill>
                  <a:latin typeface="Times New Roman" panose="02020603050405020304" pitchFamily="18" charset="0"/>
                  <a:cs typeface="Times New Roman" panose="02020603050405020304" pitchFamily="18" charset="0"/>
                </a:rPr>
                <a:t>v</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300" dirty="0">
                  <a:solidFill>
                    <a:schemeClr val="tx1"/>
                  </a:solidFill>
                  <a:latin typeface="Times New Roman" panose="02020603050405020304" pitchFamily="18" charset="0"/>
                  <a:cs typeface="Times New Roman" panose="02020603050405020304" pitchFamily="18" charset="0"/>
                </a:rPr>
                <a:t>組數</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- 2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4 - 2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2 </a:t>
              </a:r>
              <a:r>
                <a:rPr lang="zh-CN" altLang="en-US" sz="1800" dirty="0">
                  <a:solidFill>
                    <a:schemeClr val="tx1"/>
                  </a:solidFill>
                </a:rPr>
                <a:t>，計算結果列於表 </a:t>
              </a:r>
              <a:r>
                <a:rPr lang="en-US" altLang="zh-CN" sz="1800" dirty="0">
                  <a:solidFill>
                    <a:schemeClr val="tx1"/>
                  </a:solidFill>
                </a:rPr>
                <a:t>(3) </a:t>
              </a:r>
              <a:r>
                <a:rPr lang="zh-CN" altLang="en-US" sz="1800" dirty="0">
                  <a:solidFill>
                    <a:schemeClr val="tx1"/>
                  </a:solidFill>
                </a:rPr>
                <a:t>至 </a:t>
              </a:r>
              <a:r>
                <a:rPr lang="en-US" altLang="zh-CN" sz="1800" dirty="0">
                  <a:solidFill>
                    <a:schemeClr val="tx1"/>
                  </a:solidFill>
                </a:rPr>
                <a:t>(7) </a:t>
              </a:r>
              <a:r>
                <a:rPr lang="zh-CN" altLang="en-US" sz="1800" dirty="0">
                  <a:solidFill>
                    <a:schemeClr val="tx1"/>
                  </a:solidFill>
                </a:rPr>
                <a:t>欄。</a:t>
              </a:r>
            </a:p>
          </p:txBody>
        </p:sp>
        <p:sp>
          <p:nvSpPr>
            <p:cNvPr id="74762" name="Rectangle 9"/>
            <p:cNvSpPr>
              <a:spLocks noChangeArrowheads="1"/>
            </p:cNvSpPr>
            <p:nvPr/>
          </p:nvSpPr>
          <p:spPr bwMode="auto">
            <a:xfrm>
              <a:off x="1398821" y="4725988"/>
              <a:ext cx="8027987"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以：</a:t>
              </a:r>
              <a:r>
                <a:rPr lang="en-US" altLang="zh-CN" sz="1800" i="1" dirty="0">
                  <a:solidFill>
                    <a:schemeClr val="tx1"/>
                  </a:solidFill>
                  <a:latin typeface="Times New Roman" panose="02020603050405020304" pitchFamily="18" charset="0"/>
                  <a:cs typeface="Times New Roman" panose="02020603050405020304" pitchFamily="18" charset="0"/>
                </a:rPr>
                <a:t>v</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2 , </a:t>
              </a:r>
              <a:r>
                <a:rPr kumimoji="0" lang="el-GR" altLang="zh-CN" sz="1800" b="0" i="1"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χ</a:t>
              </a:r>
              <a:r>
                <a:rPr kumimoji="0" lang="el-GR" altLang="zh-CN" sz="1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²</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42.95 </a:t>
              </a:r>
              <a:r>
                <a:rPr lang="zh-CN" altLang="en-US" sz="1800" dirty="0">
                  <a:solidFill>
                    <a:schemeClr val="tx1"/>
                  </a:solidFill>
                </a:rPr>
                <a:t>查卡平方 </a:t>
              </a:r>
              <a:r>
                <a:rPr lang="en-US" altLang="zh-CN" sz="1800" dirty="0">
                  <a:solidFill>
                    <a:schemeClr val="tx1"/>
                  </a:solidFill>
                </a:rPr>
                <a:t>( </a:t>
              </a:r>
              <a:r>
                <a:rPr lang="el-GR" altLang="zh-CN" sz="1800" i="1" dirty="0">
                  <a:solidFill>
                    <a:schemeClr val="tx1"/>
                  </a:solidFill>
                  <a:latin typeface="Times New Roman" panose="02020603050405020304" pitchFamily="18" charset="0"/>
                  <a:cs typeface="Times New Roman" panose="02020603050405020304" pitchFamily="18" charset="0"/>
                </a:rPr>
                <a:t>χ</a:t>
              </a:r>
              <a:r>
                <a:rPr lang="el-GR" altLang="zh-CN" sz="1800" dirty="0">
                  <a:solidFill>
                    <a:schemeClr val="tx1"/>
                  </a:solidFill>
                  <a:latin typeface="Times New Roman" panose="02020603050405020304" pitchFamily="18" charset="0"/>
                  <a:cs typeface="Times New Roman" panose="02020603050405020304" pitchFamily="18" charset="0"/>
                </a:rPr>
                <a:t>²</a:t>
              </a:r>
              <a:r>
                <a:rPr lang="en-US" altLang="zh-CN" sz="1800" dirty="0">
                  <a:solidFill>
                    <a:schemeClr val="tx1"/>
                  </a:solidFill>
                </a:rPr>
                <a:t> ) </a:t>
              </a:r>
              <a:r>
                <a:rPr lang="zh-CN" altLang="en-US" sz="1800" dirty="0">
                  <a:solidFill>
                    <a:schemeClr val="tx1"/>
                  </a:solidFill>
                </a:rPr>
                <a:t>界值表的</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P</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4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0.005 </a:t>
              </a:r>
              <a:r>
                <a:rPr lang="zh-CN" altLang="en-US" sz="1800" dirty="0">
                  <a:solidFill>
                    <a:schemeClr val="tx1"/>
                  </a:solidFill>
                </a:rPr>
                <a:t>，</a:t>
              </a:r>
            </a:p>
            <a:p>
              <a:pPr fontAlgn="ctr">
                <a:lnSpc>
                  <a:spcPct val="150000"/>
                </a:lnSpc>
              </a:pPr>
              <a:r>
                <a:rPr lang="zh-CN" altLang="en-US" sz="1800" dirty="0">
                  <a:solidFill>
                    <a:schemeClr val="tx1"/>
                  </a:solidFill>
                </a:rPr>
                <a:t>所以按：</a:t>
              </a:r>
              <a:r>
                <a:rPr lang="en-US" altLang="zh-CN" sz="1800" i="1" dirty="0">
                  <a:solidFill>
                    <a:schemeClr val="tx1"/>
                  </a:solidFill>
                  <a:latin typeface="Times New Roman" panose="02020603050405020304" pitchFamily="18" charset="0"/>
                  <a:cs typeface="Times New Roman" panose="02020603050405020304" pitchFamily="18" charset="0"/>
                </a:rPr>
                <a:t>α</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0.1 </a:t>
              </a:r>
              <a:r>
                <a:rPr lang="zh-CN" altLang="en-US" sz="1800" dirty="0">
                  <a:solidFill>
                    <a:schemeClr val="tx1"/>
                  </a:solidFill>
                </a:rPr>
                <a:t>水準，認為此種疾病存在家族集聚性。</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组合 9"/>
          <p:cNvGrpSpPr>
            <a:grpSpLocks/>
          </p:cNvGrpSpPr>
          <p:nvPr/>
        </p:nvGrpSpPr>
        <p:grpSpPr bwMode="auto">
          <a:xfrm>
            <a:off x="295275" y="323850"/>
            <a:ext cx="10460038" cy="5441950"/>
            <a:chOff x="295275" y="323850"/>
            <a:chExt cx="10460038" cy="5441979"/>
          </a:xfrm>
        </p:grpSpPr>
        <p:sp>
          <p:nvSpPr>
            <p:cNvPr id="75779" name="Rectangle 3"/>
            <p:cNvSpPr>
              <a:spLocks noChangeArrowheads="1"/>
            </p:cNvSpPr>
            <p:nvPr/>
          </p:nvSpPr>
          <p:spPr bwMode="auto">
            <a:xfrm>
              <a:off x="295275" y="323850"/>
              <a:ext cx="2826519" cy="498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10000"/>
                </a:lnSpc>
              </a:pPr>
              <a:r>
                <a:rPr lang="zh-CN" altLang="en-US" sz="2400" dirty="0">
                  <a:solidFill>
                    <a:schemeClr val="tx1"/>
                  </a:solidFill>
                </a:rPr>
                <a:t>例</a:t>
              </a:r>
              <a:r>
                <a:rPr lang="en-US" altLang="zh-CN" sz="2400" dirty="0">
                  <a:solidFill>
                    <a:schemeClr val="tx1"/>
                  </a:solidFill>
                </a:rPr>
                <a:t>5</a:t>
              </a:r>
              <a:r>
                <a:rPr lang="zh-CN" altLang="en-US" sz="2400" dirty="0">
                  <a:solidFill>
                    <a:schemeClr val="tx1"/>
                  </a:solidFill>
                </a:rPr>
                <a:t>：</a:t>
              </a:r>
              <a:r>
                <a:rPr lang="zh-CN" altLang="en-US" sz="1800" dirty="0">
                  <a:solidFill>
                    <a:schemeClr val="tx1"/>
                  </a:solidFill>
                </a:rPr>
                <a:t>用於群檢驗</a:t>
              </a:r>
            </a:p>
          </p:txBody>
        </p:sp>
        <p:grpSp>
          <p:nvGrpSpPr>
            <p:cNvPr id="75780" name="组合 8"/>
            <p:cNvGrpSpPr>
              <a:grpSpLocks/>
            </p:cNvGrpSpPr>
            <p:nvPr/>
          </p:nvGrpSpPr>
          <p:grpSpPr bwMode="auto">
            <a:xfrm>
              <a:off x="1807292" y="1025775"/>
              <a:ext cx="8948021" cy="4740054"/>
              <a:chOff x="1807292" y="1025775"/>
              <a:chExt cx="8948021" cy="4740054"/>
            </a:xfrm>
          </p:grpSpPr>
          <p:sp>
            <p:nvSpPr>
              <p:cNvPr id="75781" name="Rectangle 3"/>
              <p:cNvSpPr>
                <a:spLocks noChangeArrowheads="1"/>
              </p:cNvSpPr>
              <p:nvPr/>
            </p:nvSpPr>
            <p:spPr bwMode="auto">
              <a:xfrm>
                <a:off x="1807292" y="1025775"/>
                <a:ext cx="8948021" cy="9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對一批標本進行檢驗以瞭解其陽性率，如樣本總量太大對所有樣本均進行檢驗有難度，可使用「群檢驗」技術。</a:t>
                </a:r>
              </a:p>
            </p:txBody>
          </p:sp>
          <p:grpSp>
            <p:nvGrpSpPr>
              <p:cNvPr id="75782" name="组合 7"/>
              <p:cNvGrpSpPr>
                <a:grpSpLocks/>
              </p:cNvGrpSpPr>
              <p:nvPr/>
            </p:nvGrpSpPr>
            <p:grpSpPr bwMode="auto">
              <a:xfrm>
                <a:off x="1810467" y="1876628"/>
                <a:ext cx="8870240" cy="3889201"/>
                <a:chOff x="1810467" y="1876628"/>
                <a:chExt cx="8870240" cy="3889201"/>
              </a:xfrm>
            </p:grpSpPr>
            <p:sp>
              <p:nvSpPr>
                <p:cNvPr id="75783" name="Rectangle 6"/>
                <p:cNvSpPr>
                  <a:spLocks noChangeArrowheads="1"/>
                </p:cNvSpPr>
                <p:nvPr/>
              </p:nvSpPr>
              <p:spPr bwMode="auto">
                <a:xfrm>
                  <a:off x="1810467" y="1876628"/>
                  <a:ext cx="8870240" cy="37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50000"/>
                    </a:lnSpc>
                  </a:pPr>
                  <a:r>
                    <a:rPr lang="zh-CN" altLang="en-US" sz="1800" dirty="0">
                      <a:solidFill>
                        <a:schemeClr val="tx1"/>
                      </a:solidFill>
                    </a:rPr>
                    <a:t>群檢驗的</a:t>
                  </a:r>
                  <a:r>
                    <a:rPr lang="zh-CN" altLang="en-US" sz="1800" dirty="0">
                      <a:solidFill>
                        <a:schemeClr val="tx1"/>
                      </a:solidFill>
                      <a:latin typeface="宋体" pitchFamily="2" charset="-122"/>
                    </a:rPr>
                    <a:t>具體做法是，將總量為</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的標本分成</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群，每群</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m</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個標本，即：</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m </a:t>
                  </a:r>
                  <a:r>
                    <a:rPr lang="en-US" altLang="zh-CN" sz="1100" dirty="0">
                      <a:solidFill>
                        <a:schemeClr val="tx1"/>
                      </a:solidFill>
                      <a:latin typeface="宋体" panose="02010600030101010101" pitchFamily="2" charset="-122"/>
                      <a:cs typeface="Times New Roman" panose="02020603050405020304" pitchFamily="18" charset="0"/>
                    </a:rPr>
                    <a:t>×</a:t>
                  </a:r>
                  <a:r>
                    <a:rPr lang="en-US" altLang="zh-CN" sz="11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zh-CN" altLang="en-US" sz="1800" dirty="0">
                      <a:solidFill>
                        <a:schemeClr val="tx1"/>
                      </a:solidFill>
                      <a:latin typeface="宋体" pitchFamily="2" charset="-122"/>
                    </a:rPr>
                    <a:t>，然後將每個群都送實驗室</a:t>
                  </a:r>
                  <a:r>
                    <a:rPr lang="zh-CN" altLang="en-US" sz="1800" dirty="0">
                      <a:solidFill>
                        <a:schemeClr val="tx1"/>
                      </a:solidFill>
                    </a:rPr>
                    <a:t>檢驗；</a:t>
                  </a:r>
                </a:p>
                <a:p>
                  <a:pPr fontAlgn="ctr">
                    <a:lnSpc>
                      <a:spcPct val="150000"/>
                    </a:lnSpc>
                  </a:pPr>
                  <a:r>
                    <a:rPr lang="zh-CN" altLang="en-US" sz="1800" dirty="0">
                      <a:solidFill>
                        <a:schemeClr val="tx1"/>
                      </a:solidFill>
                    </a:rPr>
                    <a:t>對於某群，一旦檢驗出現陽性標本就停止此群中剩餘標本的檢驗，該群記為陽性群。</a:t>
                  </a:r>
                  <a:r>
                    <a:rPr lang="zh-CN" altLang="en-US" sz="1400" dirty="0"/>
                    <a:t>（顯然只有對陰性群才需檢驗群中所有</a:t>
                  </a:r>
                  <a:r>
                    <a:rPr lang="en-US" altLang="zh-CN" sz="1400" dirty="0"/>
                    <a:t>m</a:t>
                  </a:r>
                  <a:r>
                    <a:rPr lang="zh-CN" altLang="en-US" sz="1400" dirty="0"/>
                    <a:t>個標本，這樣就減少了實際需要檢驗標本的總數）</a:t>
                  </a:r>
                </a:p>
                <a:p>
                  <a:pPr fontAlgn="ctr">
                    <a:lnSpc>
                      <a:spcPct val="150000"/>
                    </a:lnSpc>
                  </a:pPr>
                  <a:r>
                    <a:rPr lang="zh-CN" altLang="en-US" sz="1800" dirty="0">
                      <a:solidFill>
                        <a:schemeClr val="tx1"/>
                      </a:solidFill>
                    </a:rPr>
                    <a:t>若每個標本為陽性</a:t>
                  </a:r>
                  <a:r>
                    <a:rPr lang="zh-CN" altLang="en-US" sz="1800" dirty="0">
                      <a:solidFill>
                        <a:schemeClr val="tx1"/>
                      </a:solidFill>
                      <a:latin typeface="宋体" pitchFamily="2" charset="-122"/>
                    </a:rPr>
                    <a:t>的概率為</a:t>
                  </a:r>
                  <a:r>
                    <a:rPr lang="en-US" altLang="zh-CN" sz="1800" dirty="0">
                      <a:solidFill>
                        <a:schemeClr val="tx1"/>
                      </a:solidFill>
                      <a:latin typeface="宋体" pitchFamily="2" charset="-122"/>
                    </a:rPr>
                    <a:t>π</a:t>
                  </a:r>
                  <a:r>
                    <a:rPr lang="zh-CN" altLang="en-US" sz="1800" dirty="0">
                      <a:solidFill>
                        <a:schemeClr val="tx1"/>
                      </a:solidFill>
                      <a:latin typeface="宋体" pitchFamily="2" charset="-122"/>
                    </a:rPr>
                    <a:t>，則</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1 - </a:t>
                  </a:r>
                  <a:r>
                    <a:rPr lang="en-US" altLang="zh-CN" sz="1800" dirty="0">
                      <a:solidFill>
                        <a:schemeClr val="tx1"/>
                      </a:solidFill>
                      <a:latin typeface="宋体" pitchFamily="2" charset="-122"/>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itchFamily="2" charset="-122"/>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Q</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為每個標本為陰性的概率，那麼</a:t>
                  </a:r>
                  <a:r>
                    <a:rPr lang="zh-CN" altLang="en-US" sz="1800" i="1" dirty="0">
                      <a:solidFill>
                        <a:schemeClr val="tx1"/>
                      </a:solidFill>
                      <a:latin typeface="Times New Roman" panose="02020603050405020304" pitchFamily="18" charset="0"/>
                      <a:cs typeface="Times New Roman" panose="02020603050405020304" pitchFamily="18" charset="0"/>
                    </a:rPr>
                    <a:t> </a:t>
                  </a:r>
                  <a:r>
                    <a:rPr lang="en-US" altLang="zh-CN" sz="1800" i="1" dirty="0" err="1">
                      <a:solidFill>
                        <a:schemeClr val="tx1"/>
                      </a:solidFill>
                      <a:latin typeface="Times New Roman" panose="02020603050405020304" pitchFamily="18" charset="0"/>
                      <a:cs typeface="Times New Roman" panose="02020603050405020304" pitchFamily="18" charset="0"/>
                    </a:rPr>
                    <a:t>Q</a:t>
                  </a:r>
                  <a:r>
                    <a:rPr lang="en-US" altLang="zh-CN" sz="1800" i="1" baseline="30000" dirty="0" err="1">
                      <a:solidFill>
                        <a:schemeClr val="tx1"/>
                      </a:solidFill>
                      <a:latin typeface="Times New Roman" panose="02020603050405020304" pitchFamily="18" charset="0"/>
                      <a:cs typeface="Times New Roman" panose="02020603050405020304" pitchFamily="18" charset="0"/>
                    </a:rPr>
                    <a:t>m</a:t>
                  </a:r>
                  <a:r>
                    <a:rPr lang="en-US" altLang="zh-CN" sz="1800" i="1"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便是某</a:t>
                  </a:r>
                  <a:r>
                    <a:rPr lang="zh-CN" altLang="en-US" sz="1800" dirty="0">
                      <a:solidFill>
                        <a:schemeClr val="tx1"/>
                      </a:solidFill>
                      <a:latin typeface="Times New Roman" panose="02020603050405020304" pitchFamily="18" charset="0"/>
                      <a:cs typeface="Times New Roman" panose="02020603050405020304" pitchFamily="18" charset="0"/>
                    </a:rPr>
                    <a:t>群 </a:t>
                  </a:r>
                  <a:r>
                    <a:rPr lang="en-US" altLang="zh-CN" sz="1800" i="1" dirty="0">
                      <a:solidFill>
                        <a:schemeClr val="tx1"/>
                      </a:solidFill>
                      <a:latin typeface="Times New Roman" panose="02020603050405020304" pitchFamily="18" charset="0"/>
                      <a:cs typeface="Times New Roman" panose="02020603050405020304" pitchFamily="18" charset="0"/>
                    </a:rPr>
                    <a:t>m</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個標本均為陰性的概率；</a:t>
                  </a:r>
                </a:p>
                <a:p>
                  <a:pPr fontAlgn="ctr">
                    <a:lnSpc>
                      <a:spcPct val="150000"/>
                    </a:lnSpc>
                  </a:pPr>
                  <a:r>
                    <a:rPr lang="zh-CN" altLang="en-US" sz="1800" dirty="0">
                      <a:solidFill>
                        <a:schemeClr val="tx1"/>
                      </a:solidFill>
                      <a:latin typeface="宋体" pitchFamily="2" charset="-122"/>
                    </a:rPr>
                    <a:t>假定受檢的</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個群中有</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個群是陽性群，用</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18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ea typeface="华文仿宋" panose="02010600040101010101" pitchFamily="2" charset="-122"/>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作為一個群為陽性群概率的估計值，於是便有</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Times New Roman" panose="02020603050405020304" pitchFamily="18" charset="0"/>
                      <a:cs typeface="Times New Roman" panose="02020603050405020304" pitchFamily="18" charset="0"/>
                    </a:rPr>
                    <a:t>1 - </a:t>
                  </a:r>
                  <a:r>
                    <a:rPr lang="en-US" altLang="zh-CN" sz="1800" i="1" dirty="0" err="1">
                      <a:solidFill>
                        <a:schemeClr val="tx1"/>
                      </a:solidFill>
                      <a:latin typeface="Times New Roman" panose="02020603050405020304" pitchFamily="18" charset="0"/>
                      <a:cs typeface="Times New Roman" panose="02020603050405020304" pitchFamily="18" charset="0"/>
                    </a:rPr>
                    <a:t>Q</a:t>
                  </a:r>
                  <a:r>
                    <a:rPr lang="en-US" altLang="zh-CN" sz="1800" i="1" baseline="30000" dirty="0" err="1">
                      <a:solidFill>
                        <a:schemeClr val="tx1"/>
                      </a:solidFill>
                      <a:latin typeface="Times New Roman" panose="02020603050405020304" pitchFamily="18" charset="0"/>
                      <a:cs typeface="Times New Roman" panose="02020603050405020304" pitchFamily="18" charset="0"/>
                    </a:rPr>
                    <a:t>m</a:t>
                  </a:r>
                  <a:r>
                    <a:rPr lang="en-US" altLang="zh-CN" sz="1800" dirty="0">
                      <a:solidFill>
                        <a:schemeClr val="tx1"/>
                      </a:solidFill>
                      <a:latin typeface="Times New Roman" panose="02020603050405020304" pitchFamily="18" charset="0"/>
                      <a:cs typeface="Times New Roman" panose="02020603050405020304" pitchFamily="18" charset="0"/>
                    </a:rPr>
                    <a:t> = </a:t>
                  </a:r>
                  <a:r>
                    <a:rPr lang="en-US" altLang="zh-CN" sz="1800" i="1" dirty="0">
                      <a:solidFill>
                        <a:schemeClr val="tx1"/>
                      </a:solidFill>
                      <a:latin typeface="Times New Roman" panose="02020603050405020304" pitchFamily="18" charset="0"/>
                      <a:cs typeface="Times New Roman" panose="02020603050405020304" pitchFamily="18" charset="0"/>
                    </a:rPr>
                    <a:t>X</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华文仿宋" panose="02010600040101010101" pitchFamily="2" charset="-122"/>
                      <a:ea typeface="华文仿宋" panose="02010600040101010101" pitchFamily="2" charset="-122"/>
                      <a:cs typeface="Times New Roman" panose="02020603050405020304" pitchFamily="18" charset="0"/>
                    </a:rPr>
                    <a:t>÷</a:t>
                  </a:r>
                  <a:r>
                    <a:rPr lang="en-US" altLang="zh-CN" sz="1800" dirty="0">
                      <a:solidFill>
                        <a:schemeClr val="tx1"/>
                      </a:solidFill>
                      <a:latin typeface="Times New Roman" panose="02020603050405020304" pitchFamily="18" charset="0"/>
                      <a:cs typeface="Times New Roman" panose="02020603050405020304" pitchFamily="18" charset="0"/>
                    </a:rPr>
                    <a:t> </a:t>
                  </a:r>
                  <a:r>
                    <a:rPr lang="en-US" altLang="zh-CN" sz="1800" i="1" dirty="0">
                      <a:solidFill>
                        <a:schemeClr val="tx1"/>
                      </a:solidFill>
                      <a:latin typeface="Times New Roman" panose="02020603050405020304" pitchFamily="18" charset="0"/>
                      <a:cs typeface="Times New Roman" panose="02020603050405020304" pitchFamily="18" charset="0"/>
                    </a:rPr>
                    <a:t>n</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latin typeface="宋体" pitchFamily="2" charset="-122"/>
                    </a:rPr>
                    <a:t>；</a:t>
                  </a:r>
                </a:p>
                <a:p>
                  <a:pPr fontAlgn="ctr">
                    <a:lnSpc>
                      <a:spcPct val="150000"/>
                    </a:lnSpc>
                  </a:pPr>
                  <a:r>
                    <a:rPr lang="zh-CN" altLang="en-US" sz="1800" dirty="0">
                      <a:solidFill>
                        <a:schemeClr val="tx1"/>
                      </a:solidFill>
                    </a:rPr>
                    <a:t>從而，得到陽性概率</a:t>
                  </a:r>
                  <a:r>
                    <a:rPr lang="zh-CN" altLang="en-US" sz="1800" dirty="0">
                      <a:solidFill>
                        <a:schemeClr val="tx1"/>
                      </a:solidFill>
                      <a:latin typeface="Times New Roman" panose="02020603050405020304" pitchFamily="18" charset="0"/>
                      <a:cs typeface="Times New Roman" panose="02020603050405020304" pitchFamily="18" charset="0"/>
                    </a:rPr>
                    <a:t> </a:t>
                  </a:r>
                  <a:r>
                    <a:rPr lang="en-US" altLang="zh-CN" sz="1800" dirty="0">
                      <a:solidFill>
                        <a:schemeClr val="tx1"/>
                      </a:solidFill>
                      <a:latin typeface="宋体" panose="02010600030101010101" pitchFamily="2" charset="-122"/>
                    </a:rPr>
                    <a:t>π</a:t>
                  </a:r>
                  <a:r>
                    <a:rPr lang="en-US" altLang="zh-CN" sz="1800"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的估計值：                                      </a:t>
                  </a:r>
                  <a:r>
                    <a:rPr lang="zh-CN" altLang="en-US" sz="1800" dirty="0">
                      <a:solidFill>
                        <a:schemeClr val="tx1"/>
                      </a:solidFill>
                      <a:latin typeface="宋体" pitchFamily="2" charset="-122"/>
                    </a:rPr>
                    <a:t>。</a:t>
                  </a:r>
                </a:p>
              </p:txBody>
            </p:sp>
            <p:graphicFrame>
              <p:nvGraphicFramePr>
                <p:cNvPr id="75784" name="Object 7"/>
                <p:cNvGraphicFramePr>
                  <a:graphicFrameLocks noChangeAspect="1"/>
                </p:cNvGraphicFramePr>
                <p:nvPr>
                  <p:extLst>
                    <p:ext uri="{D42A27DB-BD31-4B8C-83A1-F6EECF244321}">
                      <p14:modId xmlns:p14="http://schemas.microsoft.com/office/powerpoint/2010/main" val="354907931"/>
                    </p:ext>
                  </p:extLst>
                </p:nvPr>
              </p:nvGraphicFramePr>
              <p:xfrm>
                <a:off x="5486330" y="5053038"/>
                <a:ext cx="2219325" cy="712791"/>
              </p:xfrm>
              <a:graphic>
                <a:graphicData uri="http://schemas.openxmlformats.org/presentationml/2006/ole">
                  <mc:AlternateContent xmlns:mc="http://schemas.openxmlformats.org/markup-compatibility/2006">
                    <mc:Choice xmlns:v="urn:schemas-microsoft-com:vml" Requires="v">
                      <p:oleObj name="公式" r:id="rId2" imgW="1384300" imgH="444500" progId="Equation.3">
                        <p:embed/>
                      </p:oleObj>
                    </mc:Choice>
                    <mc:Fallback>
                      <p:oleObj name="公式" r:id="rId2" imgW="1384300" imgH="44450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330" y="5053038"/>
                              <a:ext cx="2219325" cy="712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组合 1"/>
          <p:cNvGrpSpPr>
            <a:grpSpLocks/>
          </p:cNvGrpSpPr>
          <p:nvPr/>
        </p:nvGrpSpPr>
        <p:grpSpPr bwMode="auto">
          <a:xfrm>
            <a:off x="295275" y="312738"/>
            <a:ext cx="10442575" cy="5407025"/>
            <a:chOff x="294826" y="312927"/>
            <a:chExt cx="10443024" cy="5406836"/>
          </a:xfrm>
        </p:grpSpPr>
        <p:sp>
          <p:nvSpPr>
            <p:cNvPr id="76803" name="Rectangle 3"/>
            <p:cNvSpPr>
              <a:spLocks noChangeArrowheads="1"/>
            </p:cNvSpPr>
            <p:nvPr/>
          </p:nvSpPr>
          <p:spPr bwMode="auto">
            <a:xfrm>
              <a:off x="294826" y="312927"/>
              <a:ext cx="2826745"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10000"/>
                </a:lnSpc>
              </a:pPr>
              <a:r>
                <a:rPr lang="zh-CN" altLang="en-US" sz="2400" dirty="0">
                  <a:solidFill>
                    <a:schemeClr val="tx1"/>
                  </a:solidFill>
                </a:rPr>
                <a:t>例</a:t>
              </a:r>
              <a:r>
                <a:rPr lang="en-US" altLang="zh-CN" sz="2400" dirty="0">
                  <a:solidFill>
                    <a:schemeClr val="tx1"/>
                  </a:solidFill>
                </a:rPr>
                <a:t>5</a:t>
              </a:r>
              <a:r>
                <a:rPr lang="zh-CN" altLang="en-US" sz="2400" dirty="0">
                  <a:solidFill>
                    <a:schemeClr val="tx1"/>
                  </a:solidFill>
                </a:rPr>
                <a:t>：群檢驗</a:t>
              </a:r>
            </a:p>
          </p:txBody>
        </p:sp>
        <p:grpSp>
          <p:nvGrpSpPr>
            <p:cNvPr id="76804" name="Group 3"/>
            <p:cNvGrpSpPr>
              <a:grpSpLocks/>
            </p:cNvGrpSpPr>
            <p:nvPr/>
          </p:nvGrpSpPr>
          <p:grpSpPr bwMode="auto">
            <a:xfrm>
              <a:off x="3022600" y="1073150"/>
              <a:ext cx="7715250" cy="4646613"/>
              <a:chOff x="36" y="0"/>
              <a:chExt cx="4860" cy="2927"/>
            </a:xfrm>
          </p:grpSpPr>
          <p:sp>
            <p:nvSpPr>
              <p:cNvPr id="76805" name="Rectangle 3"/>
              <p:cNvSpPr>
                <a:spLocks noChangeArrowheads="1"/>
              </p:cNvSpPr>
              <p:nvPr/>
            </p:nvSpPr>
            <p:spPr bwMode="auto">
              <a:xfrm>
                <a:off x="36" y="0"/>
                <a:ext cx="43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1800" dirty="0">
                    <a:solidFill>
                      <a:schemeClr val="tx1"/>
                    </a:solidFill>
                  </a:rPr>
                  <a:t>現有：標本六千支，試檢測並估算該六千支標本 </a:t>
                </a:r>
                <a:r>
                  <a:rPr lang="en-US" altLang="zh-CN" sz="1400" dirty="0">
                    <a:solidFill>
                      <a:schemeClr val="tx1"/>
                    </a:solidFill>
                  </a:rPr>
                  <a:t>HBsAg</a:t>
                </a:r>
                <a:r>
                  <a:rPr lang="en-US" altLang="zh-CN" sz="1800" dirty="0">
                    <a:solidFill>
                      <a:schemeClr val="tx1"/>
                    </a:solidFill>
                  </a:rPr>
                  <a:t> </a:t>
                </a:r>
                <a:r>
                  <a:rPr lang="zh-CN" altLang="en-US" sz="1800" dirty="0">
                    <a:solidFill>
                      <a:schemeClr val="tx1"/>
                    </a:solidFill>
                  </a:rPr>
                  <a:t>陽性率。</a:t>
                </a:r>
              </a:p>
            </p:txBody>
          </p:sp>
          <p:sp>
            <p:nvSpPr>
              <p:cNvPr id="76806" name="Rectangle 4"/>
              <p:cNvSpPr>
                <a:spLocks noChangeArrowheads="1"/>
              </p:cNvSpPr>
              <p:nvPr/>
            </p:nvSpPr>
            <p:spPr bwMode="auto">
              <a:xfrm>
                <a:off x="36" y="414"/>
                <a:ext cx="4860"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r>
                  <a:rPr lang="zh-CN" altLang="en-US" sz="1800" dirty="0">
                    <a:solidFill>
                      <a:schemeClr val="tx1"/>
                    </a:solidFill>
                  </a:rPr>
                  <a:t>解： </a:t>
                </a:r>
                <a:r>
                  <a:rPr lang="en-US" altLang="zh-CN" sz="1800" dirty="0">
                    <a:solidFill>
                      <a:schemeClr val="tx1"/>
                    </a:solidFill>
                  </a:rPr>
                  <a:t>1</a:t>
                </a:r>
                <a:r>
                  <a:rPr lang="en-US" sz="1800" dirty="0">
                    <a:solidFill>
                      <a:schemeClr val="tx1"/>
                    </a:solidFill>
                  </a:rPr>
                  <a:t>、將該</a:t>
                </a:r>
                <a:r>
                  <a:rPr lang="en-US" altLang="zh-CN" sz="1800" dirty="0">
                    <a:solidFill>
                      <a:schemeClr val="tx1"/>
                    </a:solidFill>
                  </a:rPr>
                  <a:t>6000</a:t>
                </a:r>
                <a:r>
                  <a:rPr lang="en-US" sz="1800" dirty="0">
                    <a:solidFill>
                      <a:schemeClr val="tx1"/>
                    </a:solidFill>
                  </a:rPr>
                  <a:t>支標本隨機分成</a:t>
                </a:r>
                <a:r>
                  <a:rPr lang="en-US" altLang="zh-CN" sz="1800" dirty="0">
                    <a:solidFill>
                      <a:schemeClr val="tx1"/>
                    </a:solidFill>
                  </a:rPr>
                  <a:t>300</a:t>
                </a:r>
                <a:r>
                  <a:rPr lang="en-US" sz="1800" dirty="0">
                    <a:solidFill>
                      <a:schemeClr val="tx1"/>
                    </a:solidFill>
                  </a:rPr>
                  <a:t>個群，每群</a:t>
                </a:r>
                <a:r>
                  <a:rPr lang="en-US" altLang="zh-CN" sz="1800" dirty="0">
                    <a:solidFill>
                      <a:schemeClr val="tx1"/>
                    </a:solidFill>
                  </a:rPr>
                  <a:t>20</a:t>
                </a:r>
                <a:r>
                  <a:rPr lang="en-US" sz="1800" dirty="0">
                    <a:solidFill>
                      <a:schemeClr val="tx1"/>
                    </a:solidFill>
                  </a:rPr>
                  <a:t>只；</a:t>
                </a:r>
                <a:endParaRPr lang="zh-CN" altLang="en-US" sz="1800" dirty="0">
                  <a:solidFill>
                    <a:schemeClr val="tx1"/>
                  </a:solidFill>
                </a:endParaRPr>
              </a:p>
              <a:p>
                <a:pPr fontAlgn="ctr"/>
                <a:endParaRPr lang="zh-CN" altLang="en-US" sz="1800" dirty="0">
                  <a:solidFill>
                    <a:schemeClr val="tx1"/>
                  </a:solidFill>
                </a:endParaRPr>
              </a:p>
              <a:p>
                <a:pPr fontAlgn="ctr"/>
                <a:r>
                  <a:rPr lang="zh-CN" altLang="en-US" sz="1800" dirty="0">
                    <a:solidFill>
                      <a:schemeClr val="tx1"/>
                    </a:solidFill>
                  </a:rPr>
                  <a:t>        </a:t>
                </a:r>
                <a:r>
                  <a:rPr lang="en-US" altLang="zh-CN" sz="1800" dirty="0">
                    <a:solidFill>
                      <a:schemeClr val="tx1"/>
                    </a:solidFill>
                  </a:rPr>
                  <a:t>2</a:t>
                </a:r>
                <a:r>
                  <a:rPr lang="zh-CN" altLang="en-US" sz="1800" dirty="0">
                    <a:solidFill>
                      <a:schemeClr val="tx1"/>
                    </a:solidFill>
                  </a:rPr>
                  <a:t>、對此</a:t>
                </a:r>
                <a:r>
                  <a:rPr lang="en-US" altLang="zh-CN" sz="1800" dirty="0">
                    <a:solidFill>
                      <a:schemeClr val="tx1"/>
                    </a:solidFill>
                  </a:rPr>
                  <a:t>300</a:t>
                </a:r>
                <a:r>
                  <a:rPr lang="zh-CN" altLang="en-US" sz="1800" dirty="0">
                    <a:solidFill>
                      <a:schemeClr val="tx1"/>
                    </a:solidFill>
                  </a:rPr>
                  <a:t>個群做檢驗，得到陽性群</a:t>
                </a:r>
                <a:r>
                  <a:rPr lang="en-US" altLang="zh-CN" sz="1800" dirty="0">
                    <a:solidFill>
                      <a:schemeClr val="tx1"/>
                    </a:solidFill>
                  </a:rPr>
                  <a:t>270</a:t>
                </a:r>
                <a:r>
                  <a:rPr lang="zh-CN" altLang="en-US" sz="1800" dirty="0">
                    <a:solidFill>
                      <a:schemeClr val="tx1"/>
                    </a:solidFill>
                  </a:rPr>
                  <a:t>個，全陰群</a:t>
                </a:r>
                <a:r>
                  <a:rPr lang="en-US" altLang="zh-CN" sz="1800" dirty="0">
                    <a:solidFill>
                      <a:schemeClr val="tx1"/>
                    </a:solidFill>
                  </a:rPr>
                  <a:t>30</a:t>
                </a:r>
                <a:r>
                  <a:rPr lang="zh-CN" altLang="en-US" sz="1800" dirty="0">
                    <a:solidFill>
                      <a:schemeClr val="tx1"/>
                    </a:solidFill>
                  </a:rPr>
                  <a:t>個；</a:t>
                </a:r>
              </a:p>
              <a:p>
                <a:pPr fontAlgn="ctr"/>
                <a:r>
                  <a:rPr lang="zh-CN" altLang="en-US" sz="1800" dirty="0">
                    <a:solidFill>
                      <a:schemeClr val="tx1"/>
                    </a:solidFill>
                  </a:rPr>
                  <a:t> </a:t>
                </a:r>
              </a:p>
              <a:p>
                <a:pPr fontAlgn="ctr"/>
                <a:r>
                  <a:rPr lang="zh-CN" altLang="en-US" sz="1800" dirty="0">
                    <a:solidFill>
                      <a:schemeClr val="tx1"/>
                    </a:solidFill>
                  </a:rPr>
                  <a:t>              本例 </a:t>
                </a:r>
                <a:r>
                  <a:rPr lang="en-US" altLang="zh-CN" sz="1800" dirty="0">
                    <a:solidFill>
                      <a:schemeClr val="tx1"/>
                    </a:solidFill>
                  </a:rPr>
                  <a:t>N=6000</a:t>
                </a:r>
                <a:r>
                  <a:rPr lang="zh-CN" altLang="en-US" sz="1800" dirty="0">
                    <a:solidFill>
                      <a:schemeClr val="tx1"/>
                    </a:solidFill>
                  </a:rPr>
                  <a:t>，</a:t>
                </a:r>
                <a:r>
                  <a:rPr lang="en-US" altLang="zh-CN" sz="1800" dirty="0">
                    <a:solidFill>
                      <a:schemeClr val="tx1"/>
                    </a:solidFill>
                  </a:rPr>
                  <a:t>n=300</a:t>
                </a:r>
                <a:r>
                  <a:rPr lang="zh-CN" altLang="en-US" sz="1800" dirty="0">
                    <a:solidFill>
                      <a:schemeClr val="tx1"/>
                    </a:solidFill>
                  </a:rPr>
                  <a:t>，</a:t>
                </a:r>
                <a:r>
                  <a:rPr lang="en-US" altLang="zh-CN" sz="1800" dirty="0">
                    <a:solidFill>
                      <a:schemeClr val="tx1"/>
                    </a:solidFill>
                  </a:rPr>
                  <a:t>m=20</a:t>
                </a:r>
                <a:r>
                  <a:rPr lang="zh-CN" altLang="en-US" sz="1800" dirty="0">
                    <a:solidFill>
                      <a:schemeClr val="tx1"/>
                    </a:solidFill>
                  </a:rPr>
                  <a:t>，</a:t>
                </a:r>
                <a:r>
                  <a:rPr lang="en-US" altLang="zh-CN" sz="1800" dirty="0">
                    <a:solidFill>
                      <a:schemeClr val="tx1"/>
                    </a:solidFill>
                  </a:rPr>
                  <a:t>X=270</a:t>
                </a:r>
              </a:p>
              <a:p>
                <a:pPr fontAlgn="ctr"/>
                <a:endParaRPr lang="en-US" sz="1800" dirty="0">
                  <a:solidFill>
                    <a:schemeClr val="tx1"/>
                  </a:solidFill>
                </a:endParaRPr>
              </a:p>
              <a:p>
                <a:pPr fontAlgn="ctr"/>
                <a:r>
                  <a:rPr lang="en-US" sz="1800" dirty="0">
                    <a:solidFill>
                      <a:schemeClr val="tx1"/>
                    </a:solidFill>
                  </a:rPr>
                  <a:t>        </a:t>
                </a:r>
                <a:r>
                  <a:rPr lang="en-US" altLang="zh-CN" sz="1800" dirty="0">
                    <a:solidFill>
                      <a:schemeClr val="tx1"/>
                    </a:solidFill>
                  </a:rPr>
                  <a:t>3</a:t>
                </a:r>
                <a:r>
                  <a:rPr lang="zh-CN" altLang="en-US" sz="1800" dirty="0">
                    <a:solidFill>
                      <a:schemeClr val="tx1"/>
                    </a:solidFill>
                  </a:rPr>
                  <a:t>、計算，則有：樣本陽性率 </a:t>
                </a:r>
              </a:p>
              <a:p>
                <a:pPr fontAlgn="ctr"/>
                <a:r>
                  <a:rPr lang="zh-CN" altLang="en-US" sz="1800" dirty="0">
                    <a:solidFill>
                      <a:schemeClr val="tx1"/>
                    </a:solidFill>
                  </a:rPr>
                  <a:t>              </a:t>
                </a:r>
              </a:p>
            </p:txBody>
          </p:sp>
          <p:grpSp>
            <p:nvGrpSpPr>
              <p:cNvPr id="76807" name="Group 6"/>
              <p:cNvGrpSpPr>
                <a:grpSpLocks noChangeAspect="1"/>
              </p:cNvGrpSpPr>
              <p:nvPr/>
            </p:nvGrpSpPr>
            <p:grpSpPr bwMode="auto">
              <a:xfrm>
                <a:off x="640" y="1755"/>
                <a:ext cx="2695" cy="525"/>
                <a:chOff x="0" y="0"/>
                <a:chExt cx="2695" cy="525"/>
              </a:xfrm>
            </p:grpSpPr>
            <p:graphicFrame>
              <p:nvGraphicFramePr>
                <p:cNvPr id="76809" name="Object 7"/>
                <p:cNvGraphicFramePr>
                  <a:graphicFrameLocks noChangeAspect="1"/>
                </p:cNvGraphicFramePr>
                <p:nvPr/>
              </p:nvGraphicFramePr>
              <p:xfrm>
                <a:off x="0" y="17"/>
                <a:ext cx="1569" cy="508"/>
              </p:xfrm>
              <a:graphic>
                <a:graphicData uri="http://schemas.openxmlformats.org/presentationml/2006/ole">
                  <mc:AlternateContent xmlns:mc="http://schemas.openxmlformats.org/markup-compatibility/2006">
                    <mc:Choice xmlns:v="urn:schemas-microsoft-com:vml" Requires="v">
                      <p:oleObj r:id="rId2" imgW="1372196" imgH="444693" progId="Equation.DSMT4">
                        <p:embed/>
                      </p:oleObj>
                    </mc:Choice>
                    <mc:Fallback>
                      <p:oleObj r:id="rId2" imgW="1372196" imgH="444693"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
                              <a:ext cx="1569"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6810" name="Object 8"/>
                <p:cNvGraphicFramePr>
                  <a:graphicFrameLocks noChangeAspect="1"/>
                </p:cNvGraphicFramePr>
                <p:nvPr/>
              </p:nvGraphicFramePr>
              <p:xfrm>
                <a:off x="1633" y="0"/>
                <a:ext cx="1062" cy="516"/>
              </p:xfrm>
              <a:graphic>
                <a:graphicData uri="http://schemas.openxmlformats.org/presentationml/2006/ole">
                  <mc:AlternateContent xmlns:mc="http://schemas.openxmlformats.org/markup-compatibility/2006">
                    <mc:Choice xmlns:v="urn:schemas-microsoft-com:vml" Requires="v">
                      <p:oleObj r:id="rId4" imgW="914797" imgH="444693" progId="Equation.DSMT4">
                        <p:embed/>
                      </p:oleObj>
                    </mc:Choice>
                    <mc:Fallback>
                      <p:oleObj r:id="rId4" imgW="914797" imgH="444693"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3" y="0"/>
                              <a:ext cx="1062"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6808" name="Rectangle 8"/>
              <p:cNvSpPr>
                <a:spLocks noChangeArrowheads="1"/>
              </p:cNvSpPr>
              <p:nvPr/>
            </p:nvSpPr>
            <p:spPr bwMode="auto">
              <a:xfrm>
                <a:off x="746" y="2350"/>
                <a:ext cx="2579"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solidFill>
                      <a:schemeClr val="tx1"/>
                    </a:solidFill>
                    <a:latin typeface="宋体" pitchFamily="2" charset="-122"/>
                  </a:rPr>
                  <a:t>= 1- 0.891251 = 0.1087 </a:t>
                </a:r>
              </a:p>
              <a:p>
                <a:endParaRPr lang="en-US" altLang="zh-CN" sz="1800">
                  <a:solidFill>
                    <a:schemeClr val="tx1"/>
                  </a:solidFill>
                  <a:latin typeface="宋体" pitchFamily="2" charset="-122"/>
                </a:endParaRPr>
              </a:p>
              <a:p>
                <a:r>
                  <a:rPr lang="en-US" altLang="zh-CN" sz="1800">
                    <a:solidFill>
                      <a:schemeClr val="tx1"/>
                    </a:solidFill>
                    <a:latin typeface="宋体" pitchFamily="2" charset="-122"/>
                  </a:rPr>
                  <a:t>= 10.87%</a:t>
                </a:r>
                <a:r>
                  <a:rPr lang="en-US" altLang="zh-CN" sz="1800">
                    <a:latin typeface="宋体" pitchFamily="2" charset="-122"/>
                  </a:rPr>
                  <a:t> </a:t>
                </a:r>
              </a:p>
            </p:txBody>
          </p:sp>
        </p:gr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826" name="组合 13"/>
          <p:cNvGrpSpPr>
            <a:grpSpLocks/>
          </p:cNvGrpSpPr>
          <p:nvPr/>
        </p:nvGrpSpPr>
        <p:grpSpPr bwMode="auto">
          <a:xfrm>
            <a:off x="263525" y="220663"/>
            <a:ext cx="10641013" cy="5648325"/>
            <a:chOff x="263525" y="220663"/>
            <a:chExt cx="10641037" cy="5647874"/>
          </a:xfrm>
        </p:grpSpPr>
        <p:sp>
          <p:nvSpPr>
            <p:cNvPr id="77827" name="Rectangle 3"/>
            <p:cNvSpPr>
              <a:spLocks noChangeArrowheads="1"/>
            </p:cNvSpPr>
            <p:nvPr/>
          </p:nvSpPr>
          <p:spPr bwMode="auto">
            <a:xfrm>
              <a:off x="263525" y="220663"/>
              <a:ext cx="6951497" cy="498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ctr">
                <a:lnSpc>
                  <a:spcPct val="110000"/>
                </a:lnSpc>
              </a:pPr>
              <a:r>
                <a:rPr lang="zh-CN" altLang="en-US" sz="2400" dirty="0">
                  <a:solidFill>
                    <a:schemeClr val="tx1"/>
                  </a:solidFill>
                </a:rPr>
                <a:t>例</a:t>
              </a:r>
              <a:r>
                <a:rPr lang="en-US" altLang="zh-CN" sz="2400" dirty="0">
                  <a:solidFill>
                    <a:schemeClr val="tx1"/>
                  </a:solidFill>
                </a:rPr>
                <a:t>6</a:t>
              </a:r>
              <a:r>
                <a:rPr lang="zh-CN" altLang="en-US" sz="2400" dirty="0">
                  <a:solidFill>
                    <a:schemeClr val="tx1"/>
                  </a:solidFill>
                </a:rPr>
                <a:t>：</a:t>
              </a:r>
              <a:r>
                <a:rPr lang="zh-TW" altLang="en-US" sz="1800" dirty="0">
                  <a:solidFill>
                    <a:schemeClr val="tx1"/>
                  </a:solidFill>
                </a:rPr>
                <a:t>率及置信區間估計</a:t>
              </a:r>
              <a:endParaRPr lang="zh-CN" altLang="en-US" sz="1800" dirty="0">
                <a:solidFill>
                  <a:schemeClr val="tx1"/>
                </a:solidFill>
              </a:endParaRPr>
            </a:p>
          </p:txBody>
        </p:sp>
        <p:grpSp>
          <p:nvGrpSpPr>
            <p:cNvPr id="77828" name="组合 12"/>
            <p:cNvGrpSpPr>
              <a:grpSpLocks/>
            </p:cNvGrpSpPr>
            <p:nvPr/>
          </p:nvGrpSpPr>
          <p:grpSpPr bwMode="auto">
            <a:xfrm>
              <a:off x="1090827" y="969686"/>
              <a:ext cx="9813735" cy="4898851"/>
              <a:chOff x="1090827" y="969686"/>
              <a:chExt cx="9813735" cy="4898851"/>
            </a:xfrm>
          </p:grpSpPr>
          <p:pic>
            <p:nvPicPr>
              <p:cNvPr id="77829" name="Picture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25140" y="1047311"/>
                <a:ext cx="3679422" cy="4821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2841" y="2416909"/>
                <a:ext cx="5853869" cy="3451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Rectangle 7"/>
              <p:cNvSpPr>
                <a:spLocks noChangeArrowheads="1"/>
              </p:cNvSpPr>
              <p:nvPr/>
            </p:nvSpPr>
            <p:spPr bwMode="auto">
              <a:xfrm>
                <a:off x="1090827" y="969686"/>
                <a:ext cx="5504114" cy="120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dirty="0">
                    <a:solidFill>
                      <a:schemeClr val="tx1"/>
                    </a:solidFill>
                  </a:rPr>
                  <a:t>例：</a:t>
                </a:r>
                <a:r>
                  <a:rPr lang="zh-TW" altLang="en-US" sz="1800" dirty="0">
                    <a:solidFill>
                      <a:schemeClr val="tx1"/>
                    </a:solidFill>
                  </a:rPr>
                  <a:t>血液網織紅細胞百分率比對及置信區間估計</a:t>
                </a:r>
                <a:r>
                  <a:rPr lang="zh-CN" altLang="en-US" sz="1800" dirty="0">
                    <a:solidFill>
                      <a:schemeClr val="tx1"/>
                    </a:solidFill>
                  </a:rPr>
                  <a:t>。</a:t>
                </a:r>
                <a:endParaRPr lang="en-US" altLang="zh-CN" sz="1800" dirty="0">
                  <a:solidFill>
                    <a:schemeClr val="tx1"/>
                  </a:solidFill>
                </a:endParaRPr>
              </a:p>
              <a:p>
                <a:r>
                  <a:rPr lang="zh-CN" altLang="en-US" sz="1800" dirty="0">
                    <a:solidFill>
                      <a:schemeClr val="tx1"/>
                    </a:solidFill>
                  </a:rPr>
                  <a:t>網織紅細胞比率測量符合二項分布，資料記錄如右；</a:t>
                </a:r>
              </a:p>
              <a:p>
                <a:r>
                  <a:rPr lang="zh-CN" altLang="en-US" sz="1800" dirty="0">
                    <a:solidFill>
                      <a:schemeClr val="tx1"/>
                    </a:solidFill>
                  </a:rPr>
                  <a:t>但是當比率很小時，</a:t>
                </a:r>
                <a:r>
                  <a:rPr lang="en-US" altLang="zh-CN" sz="1800" i="1" dirty="0" err="1">
                    <a:solidFill>
                      <a:schemeClr val="tx1"/>
                    </a:solidFill>
                    <a:latin typeface="Times New Roman" panose="02020603050405020304" pitchFamily="18" charset="0"/>
                    <a:cs typeface="Times New Roman" panose="02020603050405020304" pitchFamily="18" charset="0"/>
                  </a:rPr>
                  <a:t>n</a:t>
                </a:r>
                <a:r>
                  <a:rPr lang="en-US" altLang="zh-CN" sz="1100" dirty="0" err="1">
                    <a:solidFill>
                      <a:schemeClr val="tx1"/>
                    </a:solidFill>
                    <a:latin typeface="Times New Roman" panose="02020603050405020304" pitchFamily="18" charset="0"/>
                    <a:cs typeface="Times New Roman" panose="02020603050405020304" pitchFamily="18" charset="0"/>
                  </a:rPr>
                  <a:t>×</a:t>
                </a:r>
                <a:r>
                  <a:rPr lang="en-US" altLang="zh-CN" sz="1800" i="1" dirty="0" err="1">
                    <a:solidFill>
                      <a:schemeClr val="tx1"/>
                    </a:solidFill>
                    <a:latin typeface="Times New Roman" panose="02020603050405020304" pitchFamily="18" charset="0"/>
                    <a:cs typeface="Times New Roman" panose="02020603050405020304" pitchFamily="18" charset="0"/>
                  </a:rPr>
                  <a:t>p</a:t>
                </a:r>
                <a:r>
                  <a:rPr lang="en-US" altLang="zh-CN" sz="1800" i="1" dirty="0">
                    <a:solidFill>
                      <a:schemeClr val="tx1"/>
                    </a:solidFill>
                    <a:latin typeface="Times New Roman" panose="02020603050405020304" pitchFamily="18" charset="0"/>
                    <a:cs typeface="Times New Roman" panose="02020603050405020304" pitchFamily="18" charset="0"/>
                  </a:rPr>
                  <a:t> </a:t>
                </a:r>
                <a:r>
                  <a:rPr lang="zh-CN" altLang="en-US" sz="1800" dirty="0">
                    <a:solidFill>
                      <a:schemeClr val="tx1"/>
                    </a:solidFill>
                  </a:rPr>
                  <a:t>會小於 </a:t>
                </a:r>
                <a:r>
                  <a:rPr lang="en-US" altLang="zh-CN" sz="1800" dirty="0">
                    <a:solidFill>
                      <a:schemeClr val="tx1"/>
                    </a:solidFill>
                  </a:rPr>
                  <a:t>5</a:t>
                </a:r>
                <a:r>
                  <a:rPr lang="zh-CN" altLang="en-US" sz="1800" dirty="0">
                    <a:solidFill>
                      <a:schemeClr val="tx1"/>
                    </a:solidFill>
                  </a:rPr>
                  <a:t>，如忽略此偏差，暫以正態近似，則計算如下，</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组合 7"/>
          <p:cNvGrpSpPr>
            <a:grpSpLocks/>
          </p:cNvGrpSpPr>
          <p:nvPr/>
        </p:nvGrpSpPr>
        <p:grpSpPr bwMode="auto">
          <a:xfrm>
            <a:off x="1382713" y="909638"/>
            <a:ext cx="9153525" cy="5010150"/>
            <a:chOff x="1382096" y="909401"/>
            <a:chExt cx="9153975" cy="5010387"/>
          </a:xfrm>
        </p:grpSpPr>
        <p:pic>
          <p:nvPicPr>
            <p:cNvPr id="7885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096" y="909401"/>
              <a:ext cx="9153975" cy="4683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3" name="Text Box 7"/>
            <p:cNvSpPr txBox="1">
              <a:spLocks noChangeArrowheads="1"/>
            </p:cNvSpPr>
            <p:nvPr/>
          </p:nvSpPr>
          <p:spPr bwMode="auto">
            <a:xfrm>
              <a:off x="2247433" y="5612003"/>
              <a:ext cx="7164401" cy="3077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200">
                  <a:solidFill>
                    <a:srgbClr val="FF0915"/>
                  </a:solidFill>
                  <a:latin typeface="Arial" charset="0"/>
                  <a:ea typeface="宋体" pitchFamily="2" charset="-122"/>
                </a:defRPr>
              </a:lvl1pPr>
              <a:lvl2pPr marL="742950" indent="-285750" eaLnBrk="0" hangingPunct="0">
                <a:defRPr sz="1200">
                  <a:solidFill>
                    <a:srgbClr val="FF0915"/>
                  </a:solidFill>
                  <a:latin typeface="Arial" charset="0"/>
                  <a:ea typeface="宋体" pitchFamily="2" charset="-122"/>
                </a:defRPr>
              </a:lvl2pPr>
              <a:lvl3pPr marL="1143000" indent="-228600" eaLnBrk="0" hangingPunct="0">
                <a:defRPr sz="1200">
                  <a:solidFill>
                    <a:srgbClr val="FF0915"/>
                  </a:solidFill>
                  <a:latin typeface="Arial" charset="0"/>
                  <a:ea typeface="宋体" pitchFamily="2" charset="-122"/>
                </a:defRPr>
              </a:lvl3pPr>
              <a:lvl4pPr marL="1600200" indent="-228600" eaLnBrk="0" hangingPunct="0">
                <a:defRPr sz="1200">
                  <a:solidFill>
                    <a:srgbClr val="FF0915"/>
                  </a:solidFill>
                  <a:latin typeface="Arial" charset="0"/>
                  <a:ea typeface="宋体" pitchFamily="2" charset="-122"/>
                </a:defRPr>
              </a:lvl4pPr>
              <a:lvl5pPr marL="2057400" indent="-228600" eaLnBrk="0" hangingPunct="0">
                <a:defRPr sz="1200">
                  <a:solidFill>
                    <a:srgbClr val="FF0915"/>
                  </a:solidFill>
                  <a:latin typeface="Arial" charset="0"/>
                  <a:ea typeface="宋体" pitchFamily="2" charset="-122"/>
                </a:defRPr>
              </a:lvl5pPr>
              <a:lvl6pPr marL="2514600" indent="-228600" eaLnBrk="0" fontAlgn="base" hangingPunct="0">
                <a:spcBef>
                  <a:spcPct val="0"/>
                </a:spcBef>
                <a:spcAft>
                  <a:spcPct val="0"/>
                </a:spcAft>
                <a:defRPr sz="1200">
                  <a:solidFill>
                    <a:srgbClr val="FF0915"/>
                  </a:solidFill>
                  <a:latin typeface="Arial" charset="0"/>
                  <a:ea typeface="宋体" pitchFamily="2" charset="-122"/>
                </a:defRPr>
              </a:lvl6pPr>
              <a:lvl7pPr marL="2971800" indent="-228600" eaLnBrk="0" fontAlgn="base" hangingPunct="0">
                <a:spcBef>
                  <a:spcPct val="0"/>
                </a:spcBef>
                <a:spcAft>
                  <a:spcPct val="0"/>
                </a:spcAft>
                <a:defRPr sz="1200">
                  <a:solidFill>
                    <a:srgbClr val="FF0915"/>
                  </a:solidFill>
                  <a:latin typeface="Arial" charset="0"/>
                  <a:ea typeface="宋体" pitchFamily="2" charset="-122"/>
                </a:defRPr>
              </a:lvl7pPr>
              <a:lvl8pPr marL="3429000" indent="-228600" eaLnBrk="0" fontAlgn="base" hangingPunct="0">
                <a:spcBef>
                  <a:spcPct val="0"/>
                </a:spcBef>
                <a:spcAft>
                  <a:spcPct val="0"/>
                </a:spcAft>
                <a:defRPr sz="1200">
                  <a:solidFill>
                    <a:srgbClr val="FF0915"/>
                  </a:solidFill>
                  <a:latin typeface="Arial" charset="0"/>
                  <a:ea typeface="宋体" pitchFamily="2" charset="-122"/>
                </a:defRPr>
              </a:lvl8pPr>
              <a:lvl9pPr marL="3886200" indent="-228600" eaLnBrk="0" fontAlgn="base" hangingPunct="0">
                <a:spcBef>
                  <a:spcPct val="0"/>
                </a:spcBef>
                <a:spcAft>
                  <a:spcPct val="0"/>
                </a:spcAft>
                <a:defRPr sz="1200">
                  <a:solidFill>
                    <a:srgbClr val="FF0915"/>
                  </a:solidFill>
                  <a:latin typeface="Arial" charset="0"/>
                  <a:ea typeface="宋体" pitchFamily="2" charset="-122"/>
                </a:defRPr>
              </a:lvl9pPr>
            </a:lstStyle>
            <a:p>
              <a:pPr algn="ctr" eaLnBrk="1" hangingPunct="1">
                <a:spcBef>
                  <a:spcPct val="50000"/>
                </a:spcBef>
              </a:pPr>
              <a:r>
                <a:rPr lang="zh-CN" altLang="en-US" sz="1400">
                  <a:solidFill>
                    <a:schemeClr val="tx1"/>
                  </a:solidFill>
                </a:rPr>
                <a:t>血液網織紅細胞百分率比對及置信區間估計圖示</a:t>
              </a:r>
            </a:p>
          </p:txBody>
        </p:sp>
      </p:grpSp>
      <p:sp>
        <p:nvSpPr>
          <p:cNvPr id="78851" name="Rectangle 2"/>
          <p:cNvSpPr>
            <a:spLocks noGrp="1" noChangeArrowheads="1"/>
          </p:cNvSpPr>
          <p:nvPr>
            <p:ph type="title" idx="4294967295"/>
          </p:nvPr>
        </p:nvSpPr>
        <p:spPr>
          <a:xfrm>
            <a:off x="303213" y="44450"/>
            <a:ext cx="10864850" cy="663575"/>
          </a:xfrm>
        </p:spPr>
        <p:txBody>
          <a:bodyPr/>
          <a:lstStyle/>
          <a:p>
            <a:pPr eaLnBrk="1" hangingPunct="1"/>
            <a:r>
              <a:rPr lang="zh-CN" altLang="en-US" dirty="0">
                <a:solidFill>
                  <a:schemeClr val="tx1"/>
                </a:solidFill>
              </a:rPr>
              <a:t>例</a:t>
            </a:r>
            <a:r>
              <a:rPr lang="en-US" altLang="zh-CN" dirty="0">
                <a:solidFill>
                  <a:schemeClr val="tx1"/>
                </a:solidFill>
              </a:rPr>
              <a:t>6</a:t>
            </a:r>
            <a:r>
              <a:rPr lang="zh-CN" altLang="en-US" dirty="0">
                <a:solidFill>
                  <a:schemeClr val="tx1"/>
                </a:solidFill>
              </a:rPr>
              <a:t>：</a:t>
            </a:r>
            <a:r>
              <a:rPr lang="zh-TW" altLang="en-US" sz="1800" dirty="0">
                <a:solidFill>
                  <a:schemeClr val="tx1"/>
                </a:solidFill>
                <a:latin typeface="宋体" panose="02010600030101010101" pitchFamily="2" charset="-122"/>
                <a:ea typeface="宋体" panose="02010600030101010101" pitchFamily="2" charset="-122"/>
              </a:rPr>
              <a:t>率及置信區間估計</a:t>
            </a:r>
            <a:endParaRPr lang="zh-CN" altLang="en-US" sz="1800"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3"/>
          <p:cNvSpPr>
            <a:spLocks noGrp="1" noChangeArrowheads="1"/>
          </p:cNvSpPr>
          <p:nvPr>
            <p:ph type="title" idx="4294967295"/>
          </p:nvPr>
        </p:nvSpPr>
        <p:spPr>
          <a:xfrm>
            <a:off x="303213" y="44450"/>
            <a:ext cx="4997450" cy="728663"/>
          </a:xfrm>
        </p:spPr>
        <p:txBody>
          <a:bodyPr/>
          <a:lstStyle/>
          <a:p>
            <a:pPr eaLnBrk="1" hangingPunct="1"/>
            <a:r>
              <a:rPr lang="zh-CN" altLang="en-US" dirty="0"/>
              <a:t>二項分布概率函數</a:t>
            </a:r>
          </a:p>
        </p:txBody>
      </p:sp>
      <p:grpSp>
        <p:nvGrpSpPr>
          <p:cNvPr id="52227" name="组合 1"/>
          <p:cNvGrpSpPr>
            <a:grpSpLocks/>
          </p:cNvGrpSpPr>
          <p:nvPr/>
        </p:nvGrpSpPr>
        <p:grpSpPr bwMode="auto">
          <a:xfrm>
            <a:off x="2513013" y="1393825"/>
            <a:ext cx="7394575" cy="3727450"/>
            <a:chOff x="2755900" y="1377950"/>
            <a:chExt cx="7394575" cy="3727450"/>
          </a:xfrm>
        </p:grpSpPr>
        <p:graphicFrame>
          <p:nvGraphicFramePr>
            <p:cNvPr id="52228" name="Object 2"/>
            <p:cNvGraphicFramePr>
              <a:graphicFrameLocks noChangeAspect="1"/>
            </p:cNvGraphicFramePr>
            <p:nvPr/>
          </p:nvGraphicFramePr>
          <p:xfrm>
            <a:off x="2755900" y="1377950"/>
            <a:ext cx="7394575" cy="1120775"/>
          </p:xfrm>
          <a:graphic>
            <a:graphicData uri="http://schemas.openxmlformats.org/presentationml/2006/ole">
              <mc:AlternateContent xmlns:mc="http://schemas.openxmlformats.org/markup-compatibility/2006">
                <mc:Choice xmlns:v="urn:schemas-microsoft-com:vml" Requires="v">
                  <p:oleObj r:id="rId3" imgW="3327400" imgH="444500" progId="Equation.DSMT4">
                    <p:embed/>
                  </p:oleObj>
                </mc:Choice>
                <mc:Fallback>
                  <p:oleObj r:id="rId3" imgW="3327400" imgH="4445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5900" y="1377950"/>
                          <a:ext cx="7394575"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29" name="Object 4"/>
            <p:cNvGraphicFramePr>
              <a:graphicFrameLocks noChangeAspect="1"/>
            </p:cNvGraphicFramePr>
            <p:nvPr/>
          </p:nvGraphicFramePr>
          <p:xfrm>
            <a:off x="3009900" y="2998788"/>
            <a:ext cx="2049463" cy="720725"/>
          </p:xfrm>
          <a:graphic>
            <a:graphicData uri="http://schemas.openxmlformats.org/presentationml/2006/ole">
              <mc:AlternateContent xmlns:mc="http://schemas.openxmlformats.org/markup-compatibility/2006">
                <mc:Choice xmlns:v="urn:schemas-microsoft-com:vml" Requires="v">
                  <p:oleObj r:id="rId5" imgW="863600" imgH="304800" progId="Equation.3">
                    <p:embed/>
                  </p:oleObj>
                </mc:Choice>
                <mc:Fallback>
                  <p:oleObj r:id="rId5" imgW="863600" imgH="3048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09900" y="2998788"/>
                          <a:ext cx="204946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2230" name="Object 5"/>
            <p:cNvGraphicFramePr>
              <a:graphicFrameLocks noChangeAspect="1"/>
            </p:cNvGraphicFramePr>
            <p:nvPr/>
          </p:nvGraphicFramePr>
          <p:xfrm>
            <a:off x="3048000" y="4283075"/>
            <a:ext cx="1552575" cy="822325"/>
          </p:xfrm>
          <a:graphic>
            <a:graphicData uri="http://schemas.openxmlformats.org/presentationml/2006/ole">
              <mc:AlternateContent xmlns:mc="http://schemas.openxmlformats.org/markup-compatibility/2006">
                <mc:Choice xmlns:v="urn:schemas-microsoft-com:vml" Requires="v">
                  <p:oleObj r:id="rId7" imgW="812800" imgH="431800" progId="Equation.3">
                    <p:embed/>
                  </p:oleObj>
                </mc:Choice>
                <mc:Fallback>
                  <p:oleObj r:id="rId7" imgW="812800" imgH="4318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0" y="4283075"/>
                          <a:ext cx="155257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Rectangle 6">
              <a:hlinkClick r:id="" action="ppaction://noaction" highlightClick="1"/>
            </p:cNvPr>
            <p:cNvSpPr>
              <a:spLocks noChangeArrowheads="1"/>
            </p:cNvSpPr>
            <p:nvPr/>
          </p:nvSpPr>
          <p:spPr bwMode="auto">
            <a:xfrm>
              <a:off x="3949700" y="1394759"/>
              <a:ext cx="1638300" cy="1066800"/>
            </a:xfrm>
            <a:prstGeom prst="rect">
              <a:avLst/>
            </a:prstGeom>
            <a:solidFill>
              <a:schemeClr val="accent1">
                <a:alpha val="0"/>
              </a:schemeClr>
            </a:solidFill>
            <a:ln w="9525">
              <a:solidFill>
                <a:srgbClr val="FF0915"/>
              </a:solidFill>
              <a:miter lim="800000"/>
              <a:headEnd/>
              <a:tailEnd/>
            </a:ln>
          </p:spPr>
          <p:txBody>
            <a:bodyPr wrap="none" anchor="ctr"/>
            <a:lstStyle/>
            <a:p>
              <a:pPr algn="ctr"/>
              <a:endParaRPr lang="zh-CN" altLang="en-US" sz="140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888" y="495300"/>
            <a:ext cx="9963150" cy="547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512763"/>
            <a:ext cx="9913938"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idx="4294967295"/>
          </p:nvPr>
        </p:nvSpPr>
        <p:spPr>
          <a:xfrm>
            <a:off x="303213" y="44450"/>
            <a:ext cx="4997450" cy="728663"/>
          </a:xfrm>
        </p:spPr>
        <p:txBody>
          <a:bodyPr/>
          <a:lstStyle/>
          <a:p>
            <a:pPr eaLnBrk="1" hangingPunct="1"/>
            <a:r>
              <a:rPr lang="zh-CN" altLang="en-US" dirty="0"/>
              <a:t>二項分布累積概率函數</a:t>
            </a:r>
          </a:p>
        </p:txBody>
      </p:sp>
      <p:grpSp>
        <p:nvGrpSpPr>
          <p:cNvPr id="55299" name="组合 1"/>
          <p:cNvGrpSpPr>
            <a:grpSpLocks/>
          </p:cNvGrpSpPr>
          <p:nvPr/>
        </p:nvGrpSpPr>
        <p:grpSpPr bwMode="auto">
          <a:xfrm>
            <a:off x="2517775" y="1330325"/>
            <a:ext cx="7205663" cy="3817938"/>
            <a:chOff x="2233613" y="1298575"/>
            <a:chExt cx="7205662" cy="3817938"/>
          </a:xfrm>
        </p:grpSpPr>
        <p:graphicFrame>
          <p:nvGraphicFramePr>
            <p:cNvPr id="55300" name="Object 3"/>
            <p:cNvGraphicFramePr>
              <a:graphicFrameLocks noChangeAspect="1"/>
            </p:cNvGraphicFramePr>
            <p:nvPr/>
          </p:nvGraphicFramePr>
          <p:xfrm>
            <a:off x="2233613" y="1298575"/>
            <a:ext cx="7202487" cy="1138238"/>
          </p:xfrm>
          <a:graphic>
            <a:graphicData uri="http://schemas.openxmlformats.org/presentationml/2006/ole">
              <mc:AlternateContent xmlns:mc="http://schemas.openxmlformats.org/markup-compatibility/2006">
                <mc:Choice xmlns:v="urn:schemas-microsoft-com:vml" Requires="v">
                  <p:oleObj r:id="rId3" imgW="2679700" imgH="469900" progId="Equation.DSMT4">
                    <p:embed/>
                  </p:oleObj>
                </mc:Choice>
                <mc:Fallback>
                  <p:oleObj r:id="rId3" imgW="2679700" imgH="4699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3613" y="1298575"/>
                          <a:ext cx="7202487"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1" name="Object 4"/>
            <p:cNvGraphicFramePr>
              <a:graphicFrameLocks noChangeAspect="1"/>
            </p:cNvGraphicFramePr>
            <p:nvPr/>
          </p:nvGraphicFramePr>
          <p:xfrm>
            <a:off x="2262188" y="3927475"/>
            <a:ext cx="2705100" cy="438150"/>
          </p:xfrm>
          <a:graphic>
            <a:graphicData uri="http://schemas.openxmlformats.org/presentationml/2006/ole">
              <mc:AlternateContent xmlns:mc="http://schemas.openxmlformats.org/markup-compatibility/2006">
                <mc:Choice xmlns:v="urn:schemas-microsoft-com:vml" Requires="v">
                  <p:oleObj r:id="rId5" imgW="1308668" imgH="279521" progId="Equation.DSMT4">
                    <p:embed/>
                  </p:oleObj>
                </mc:Choice>
                <mc:Fallback>
                  <p:oleObj r:id="rId5" imgW="1308668" imgH="279521"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2188" y="3927475"/>
                          <a:ext cx="27051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5"/>
            <p:cNvGraphicFramePr>
              <a:graphicFrameLocks noChangeAspect="1"/>
            </p:cNvGraphicFramePr>
            <p:nvPr/>
          </p:nvGraphicFramePr>
          <p:xfrm>
            <a:off x="2236788" y="2744788"/>
            <a:ext cx="6737350" cy="673100"/>
          </p:xfrm>
          <a:graphic>
            <a:graphicData uri="http://schemas.openxmlformats.org/presentationml/2006/ole">
              <mc:AlternateContent xmlns:mc="http://schemas.openxmlformats.org/markup-compatibility/2006">
                <mc:Choice xmlns:v="urn:schemas-microsoft-com:vml" Requires="v">
                  <p:oleObj r:id="rId7" imgW="2794000" imgH="279400" progId="Equation.DSMT4">
                    <p:embed/>
                  </p:oleObj>
                </mc:Choice>
                <mc:Fallback>
                  <p:oleObj r:id="rId7" imgW="2794000" imgH="279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36788" y="2744788"/>
                          <a:ext cx="673735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5303" name="Rectangle 6"/>
            <p:cNvSpPr>
              <a:spLocks noChangeArrowheads="1"/>
            </p:cNvSpPr>
            <p:nvPr/>
          </p:nvSpPr>
          <p:spPr bwMode="auto">
            <a:xfrm>
              <a:off x="5099050" y="3984625"/>
              <a:ext cx="3532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1800">
                  <a:solidFill>
                    <a:schemeClr val="tx1"/>
                  </a:solidFill>
                </a:rPr>
                <a:t>—  </a:t>
              </a:r>
              <a:r>
                <a:rPr lang="zh-CN" altLang="en-US" sz="1800">
                  <a:solidFill>
                    <a:schemeClr val="tx1"/>
                  </a:solidFill>
                  <a:hlinkClick r:id="rId9" tooltip="正则化不完全贝塔函数（页面不存在）"/>
                </a:rPr>
                <a:t>表示正則化不完全貝塔函數</a:t>
              </a:r>
              <a:r>
                <a:rPr lang="zh-CN" altLang="en-US" sz="1800">
                  <a:solidFill>
                    <a:schemeClr val="tx1"/>
                  </a:solidFill>
                </a:rPr>
                <a:t>  </a:t>
              </a:r>
            </a:p>
          </p:txBody>
        </p:sp>
        <p:sp>
          <p:nvSpPr>
            <p:cNvPr id="55304" name="Rectangle 7"/>
            <p:cNvSpPr>
              <a:spLocks noChangeArrowheads="1"/>
            </p:cNvSpPr>
            <p:nvPr/>
          </p:nvSpPr>
          <p:spPr bwMode="auto">
            <a:xfrm>
              <a:off x="2295525" y="4811713"/>
              <a:ext cx="71437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400">
                  <a:solidFill>
                    <a:schemeClr val="tx1"/>
                  </a:solidFill>
                </a:rPr>
                <a:t>注：關於</a:t>
              </a:r>
              <a:r>
                <a:rPr lang="zh-CN" altLang="en-US" sz="1400">
                  <a:solidFill>
                    <a:schemeClr val="tx1"/>
                  </a:solidFill>
                  <a:hlinkClick r:id="rId9" tooltip="正则化不完全贝塔函数（页面不存在）"/>
                </a:rPr>
                <a:t>貝塔函數</a:t>
              </a:r>
              <a:r>
                <a:rPr lang="zh-CN" altLang="en-US" sz="1400">
                  <a:solidFill>
                    <a:schemeClr val="tx1"/>
                  </a:solidFill>
                </a:rPr>
                <a:t>的詳細介紹，可自行查閱</a:t>
              </a:r>
              <a:r>
                <a:rPr lang="en-US" altLang="zh-CN" sz="1400">
                  <a:solidFill>
                    <a:schemeClr val="tx1"/>
                  </a:solidFill>
                </a:rPr>
                <a:t>《</a:t>
              </a:r>
              <a:r>
                <a:rPr lang="zh-CN" altLang="en-US" sz="1400">
                  <a:solidFill>
                    <a:schemeClr val="tx1"/>
                  </a:solidFill>
                </a:rPr>
                <a:t>高等數學</a:t>
              </a:r>
              <a:r>
                <a:rPr lang="en-US" altLang="zh-CN" sz="1400">
                  <a:solidFill>
                    <a:schemeClr val="tx1"/>
                  </a:solidFill>
                </a:rPr>
                <a:t>》</a:t>
              </a:r>
              <a:r>
                <a:rPr lang="zh-CN" altLang="en-US" sz="1400">
                  <a:solidFill>
                    <a:schemeClr val="tx1"/>
                  </a:solidFill>
                </a:rPr>
                <a:t>教材。</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431800"/>
            <a:ext cx="10674350" cy="553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idx="4294967295"/>
          </p:nvPr>
        </p:nvSpPr>
        <p:spPr>
          <a:xfrm>
            <a:off x="303213" y="44450"/>
            <a:ext cx="2978150" cy="690563"/>
          </a:xfrm>
        </p:spPr>
        <p:txBody>
          <a:bodyPr/>
          <a:lstStyle/>
          <a:p>
            <a:pPr eaLnBrk="1" hangingPunct="1"/>
            <a:r>
              <a:rPr lang="zh-CN" altLang="en-US" dirty="0">
                <a:solidFill>
                  <a:srgbClr val="FF0915"/>
                </a:solidFill>
              </a:rPr>
              <a:t>二項分布的性質：</a:t>
            </a:r>
          </a:p>
        </p:txBody>
      </p:sp>
      <p:grpSp>
        <p:nvGrpSpPr>
          <p:cNvPr id="57347" name="组合 1"/>
          <p:cNvGrpSpPr>
            <a:grpSpLocks/>
          </p:cNvGrpSpPr>
          <p:nvPr/>
        </p:nvGrpSpPr>
        <p:grpSpPr bwMode="auto">
          <a:xfrm>
            <a:off x="1765300" y="914400"/>
            <a:ext cx="9353550" cy="4765675"/>
            <a:chOff x="1765300" y="914400"/>
            <a:chExt cx="9353550" cy="4765675"/>
          </a:xfrm>
        </p:grpSpPr>
        <p:sp>
          <p:nvSpPr>
            <p:cNvPr id="57348" name="Rectangle 3"/>
            <p:cNvSpPr>
              <a:spLocks noChangeArrowheads="1"/>
            </p:cNvSpPr>
            <p:nvPr/>
          </p:nvSpPr>
          <p:spPr bwMode="auto">
            <a:xfrm>
              <a:off x="2144713" y="1416050"/>
              <a:ext cx="7489825"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zh-CN" altLang="en-US" sz="1800">
                  <a:solidFill>
                    <a:schemeClr val="tx1"/>
                  </a:solidFill>
                </a:rPr>
                <a:t>在</a:t>
              </a:r>
              <a:r>
                <a:rPr lang="en-US" altLang="zh-CN" sz="1800">
                  <a:solidFill>
                    <a:schemeClr val="tx1"/>
                  </a:solidFill>
                </a:rPr>
                <a:t>n</a:t>
              </a:r>
              <a:r>
                <a:rPr lang="zh-CN" altLang="en-US" sz="1800">
                  <a:solidFill>
                    <a:schemeClr val="tx1"/>
                  </a:solidFill>
                </a:rPr>
                <a:t>次獨立重複實驗中，出現“陽性”次數</a:t>
              </a:r>
              <a:r>
                <a:rPr lang="en-US" altLang="zh-CN" sz="1800" i="1">
                  <a:solidFill>
                    <a:schemeClr val="tx1"/>
                  </a:solidFill>
                </a:rPr>
                <a:t>X</a:t>
              </a:r>
              <a:r>
                <a:rPr lang="zh-CN" altLang="en-US" sz="1800">
                  <a:solidFill>
                    <a:schemeClr val="tx1"/>
                  </a:solidFill>
                </a:rPr>
                <a:t>的總體均數為</a:t>
              </a:r>
              <a:r>
                <a:rPr lang="en-US" altLang="zh-CN" sz="1800" i="1">
                  <a:solidFill>
                    <a:schemeClr val="tx1"/>
                  </a:solidFill>
                </a:rPr>
                <a:t>µ = nπ</a:t>
              </a:r>
              <a:r>
                <a:rPr lang="zh-CN" altLang="en-US" sz="1800">
                  <a:solidFill>
                    <a:schemeClr val="tx1"/>
                  </a:solidFill>
                </a:rPr>
                <a:t>；</a:t>
              </a:r>
            </a:p>
            <a:p>
              <a:endParaRPr lang="zh-CN" altLang="en-US" sz="1800">
                <a:solidFill>
                  <a:schemeClr val="tx1"/>
                </a:solidFill>
              </a:endParaRPr>
            </a:p>
            <a:p>
              <a:r>
                <a:rPr lang="en-US" altLang="zh-CN" sz="1800">
                  <a:solidFill>
                    <a:schemeClr val="tx1"/>
                  </a:solidFill>
                </a:rPr>
                <a:t>X</a:t>
              </a:r>
              <a:r>
                <a:rPr lang="zh-CN" altLang="en-US" sz="1800">
                  <a:solidFill>
                    <a:schemeClr val="tx1"/>
                  </a:solidFill>
                </a:rPr>
                <a:t>的總體方差為</a:t>
              </a:r>
              <a:r>
                <a:rPr lang="en-US" altLang="zh-CN" sz="1800">
                  <a:solidFill>
                    <a:schemeClr val="tx1"/>
                  </a:solidFill>
                </a:rPr>
                <a:t>σ</a:t>
              </a:r>
              <a:r>
                <a:rPr lang="en-US" altLang="zh-CN" sz="1800" baseline="30000">
                  <a:solidFill>
                    <a:schemeClr val="tx1"/>
                  </a:solidFill>
                </a:rPr>
                <a:t>2</a:t>
              </a:r>
              <a:r>
                <a:rPr lang="en-US" altLang="zh-CN" sz="1800">
                  <a:solidFill>
                    <a:schemeClr val="tx1"/>
                  </a:solidFill>
                </a:rPr>
                <a:t>=nπ(1-π)</a:t>
              </a:r>
              <a:r>
                <a:rPr lang="zh-CN" altLang="en-US" sz="1800">
                  <a:solidFill>
                    <a:schemeClr val="tx1"/>
                  </a:solidFill>
                </a:rPr>
                <a:t>；</a:t>
              </a:r>
              <a:r>
                <a:rPr lang="en-US" altLang="zh-CN" sz="1800">
                  <a:solidFill>
                    <a:schemeClr val="tx1"/>
                  </a:solidFill>
                </a:rPr>
                <a:t>X</a:t>
              </a:r>
              <a:r>
                <a:rPr lang="zh-CN" altLang="en-US" sz="1800">
                  <a:solidFill>
                    <a:schemeClr val="tx1"/>
                  </a:solidFill>
                </a:rPr>
                <a:t>的總體標準差</a:t>
              </a:r>
              <a:r>
                <a:rPr lang="en-US" altLang="zh-CN" sz="1800">
                  <a:solidFill>
                    <a:schemeClr val="tx1"/>
                  </a:solidFill>
                </a:rPr>
                <a:t>σ=</a:t>
              </a:r>
              <a:r>
                <a:rPr lang="zh-CN" altLang="en-US" sz="1800">
                  <a:solidFill>
                    <a:schemeClr val="tx1"/>
                  </a:solidFill>
                </a:rPr>
                <a:t>（</a:t>
              </a:r>
              <a:r>
                <a:rPr lang="en-US" altLang="zh-CN" sz="1800">
                  <a:solidFill>
                    <a:schemeClr val="tx1"/>
                  </a:solidFill>
                </a:rPr>
                <a:t>nπ(1-π)</a:t>
              </a:r>
              <a:r>
                <a:rPr lang="zh-CN" altLang="en-US" sz="1800">
                  <a:solidFill>
                    <a:schemeClr val="tx1"/>
                  </a:solidFill>
                </a:rPr>
                <a:t>）</a:t>
              </a:r>
              <a:r>
                <a:rPr lang="en-US" altLang="zh-CN" sz="1800" baseline="30000">
                  <a:solidFill>
                    <a:schemeClr val="tx1"/>
                  </a:solidFill>
                </a:rPr>
                <a:t>1/2</a:t>
              </a:r>
              <a:r>
                <a:rPr lang="zh-CN" altLang="en-US" sz="1800">
                  <a:solidFill>
                    <a:schemeClr val="tx1"/>
                  </a:solidFill>
                </a:rPr>
                <a:t>；      </a:t>
              </a:r>
            </a:p>
          </p:txBody>
        </p:sp>
        <p:sp>
          <p:nvSpPr>
            <p:cNvPr id="57349" name="Rectangle 4"/>
            <p:cNvSpPr>
              <a:spLocks noChangeArrowheads="1"/>
            </p:cNvSpPr>
            <p:nvPr/>
          </p:nvSpPr>
          <p:spPr bwMode="auto">
            <a:xfrm>
              <a:off x="2070100" y="5038725"/>
              <a:ext cx="8845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a:solidFill>
                    <a:schemeClr val="tx1"/>
                  </a:solidFill>
                </a:rPr>
                <a:t>一般情況下，總體率</a:t>
              </a:r>
              <a:r>
                <a:rPr lang="en-US" altLang="zh-CN" sz="1800">
                  <a:solidFill>
                    <a:schemeClr val="tx1"/>
                  </a:solidFill>
                </a:rPr>
                <a:t>π</a:t>
              </a:r>
              <a:r>
                <a:rPr lang="zh-CN" altLang="en-US" sz="1800">
                  <a:solidFill>
                    <a:schemeClr val="tx1"/>
                  </a:solidFill>
                </a:rPr>
                <a:t>往往並不知道，此時若用樣本資料計算樣本率</a:t>
              </a:r>
              <a:r>
                <a:rPr lang="en-US" altLang="zh-CN" sz="1800">
                  <a:solidFill>
                    <a:schemeClr val="tx1"/>
                  </a:solidFill>
                </a:rPr>
                <a:t>P=X/n</a:t>
              </a:r>
              <a:r>
                <a:rPr lang="zh-CN" altLang="en-US" sz="1800">
                  <a:solidFill>
                    <a:schemeClr val="tx1"/>
                  </a:solidFill>
                </a:rPr>
                <a:t>作為</a:t>
              </a:r>
              <a:r>
                <a:rPr lang="en-US" altLang="zh-CN" sz="1800">
                  <a:solidFill>
                    <a:schemeClr val="tx1"/>
                  </a:solidFill>
                </a:rPr>
                <a:t>π</a:t>
              </a:r>
              <a:r>
                <a:rPr lang="zh-CN" altLang="en-US" sz="1800">
                  <a:solidFill>
                    <a:schemeClr val="tx1"/>
                  </a:solidFill>
                </a:rPr>
                <a:t>的估計值，則</a:t>
              </a:r>
              <a:r>
                <a:rPr lang="en-US" altLang="zh-CN" sz="1800">
                  <a:solidFill>
                    <a:schemeClr val="tx1"/>
                  </a:solidFill>
                </a:rPr>
                <a:t>σ</a:t>
              </a:r>
              <a:r>
                <a:rPr lang="en-US" altLang="zh-CN" sz="1800" baseline="-25000">
                  <a:solidFill>
                    <a:schemeClr val="tx1"/>
                  </a:solidFill>
                </a:rPr>
                <a:t>p</a:t>
              </a:r>
              <a:r>
                <a:rPr lang="en-US" altLang="zh-CN" sz="1800">
                  <a:solidFill>
                    <a:schemeClr val="tx1"/>
                  </a:solidFill>
                </a:rPr>
                <a:t> </a:t>
              </a:r>
              <a:r>
                <a:rPr lang="zh-CN" altLang="en-US" sz="1800">
                  <a:solidFill>
                    <a:schemeClr val="tx1"/>
                  </a:solidFill>
                </a:rPr>
                <a:t>的估計為</a:t>
              </a:r>
              <a:r>
                <a:rPr lang="en-US" altLang="zh-CN" sz="1800">
                  <a:solidFill>
                    <a:schemeClr val="tx1"/>
                  </a:solidFill>
                </a:rPr>
                <a:t>S</a:t>
              </a:r>
              <a:r>
                <a:rPr lang="en-US" altLang="zh-CN" sz="1800" baseline="-25000">
                  <a:solidFill>
                    <a:schemeClr val="tx1"/>
                  </a:solidFill>
                </a:rPr>
                <a:t>P</a:t>
              </a:r>
              <a:r>
                <a:rPr lang="en-US" altLang="zh-CN" sz="1800">
                  <a:solidFill>
                    <a:schemeClr val="tx1"/>
                  </a:solidFill>
                </a:rPr>
                <a:t> = ( [ </a:t>
              </a:r>
              <a:r>
                <a:rPr lang="en-US" altLang="zh-CN" sz="1800" i="1">
                  <a:solidFill>
                    <a:schemeClr val="tx1"/>
                  </a:solidFill>
                </a:rPr>
                <a:t>P </a:t>
              </a:r>
              <a:r>
                <a:rPr lang="en-US" altLang="zh-CN" sz="1800">
                  <a:solidFill>
                    <a:schemeClr val="tx1"/>
                  </a:solidFill>
                </a:rPr>
                <a:t>(1-</a:t>
              </a:r>
              <a:r>
                <a:rPr lang="en-US" altLang="zh-CN" sz="1800" i="1">
                  <a:solidFill>
                    <a:schemeClr val="tx1"/>
                  </a:solidFill>
                </a:rPr>
                <a:t>P </a:t>
              </a:r>
              <a:r>
                <a:rPr lang="en-US" altLang="zh-CN" sz="1800">
                  <a:solidFill>
                    <a:schemeClr val="tx1"/>
                  </a:solidFill>
                </a:rPr>
                <a:t>) ] / n )</a:t>
              </a:r>
              <a:r>
                <a:rPr lang="en-US" altLang="zh-CN" sz="1800" baseline="30000">
                  <a:solidFill>
                    <a:schemeClr val="tx1"/>
                  </a:solidFill>
                </a:rPr>
                <a:t>1/2</a:t>
              </a:r>
              <a:r>
                <a:rPr lang="en-US" altLang="zh-CN" sz="1800">
                  <a:solidFill>
                    <a:schemeClr val="tx1"/>
                  </a:solidFill>
                </a:rPr>
                <a:t> </a:t>
              </a:r>
              <a:r>
                <a:rPr lang="zh-CN" altLang="en-US" sz="1800">
                  <a:solidFill>
                    <a:schemeClr val="tx1"/>
                  </a:solidFill>
                </a:rPr>
                <a:t>。</a:t>
              </a:r>
            </a:p>
          </p:txBody>
        </p:sp>
        <p:sp>
          <p:nvSpPr>
            <p:cNvPr id="57350" name="Rectangle 5"/>
            <p:cNvSpPr>
              <a:spLocks noChangeArrowheads="1"/>
            </p:cNvSpPr>
            <p:nvPr/>
          </p:nvSpPr>
          <p:spPr bwMode="auto">
            <a:xfrm>
              <a:off x="2085975" y="2522538"/>
              <a:ext cx="9032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800" dirty="0">
                  <a:solidFill>
                    <a:schemeClr val="tx1"/>
                  </a:solidFill>
                </a:rPr>
                <a:t>若以“率”表示，則樣本陽性率</a:t>
              </a:r>
              <a:r>
                <a:rPr lang="en-US" altLang="zh-CN" sz="1800" i="1" dirty="0">
                  <a:solidFill>
                    <a:schemeClr val="tx1"/>
                  </a:solidFill>
                </a:rPr>
                <a:t>P</a:t>
              </a:r>
              <a:r>
                <a:rPr lang="zh-CN" altLang="en-US" sz="1800" dirty="0">
                  <a:solidFill>
                    <a:schemeClr val="tx1"/>
                  </a:solidFill>
                </a:rPr>
                <a:t>（</a:t>
              </a:r>
              <a:r>
                <a:rPr lang="en-US" altLang="zh-CN" sz="1800" i="1" dirty="0">
                  <a:solidFill>
                    <a:schemeClr val="tx1"/>
                  </a:solidFill>
                </a:rPr>
                <a:t>p </a:t>
              </a:r>
              <a:r>
                <a:rPr lang="en-US" altLang="zh-CN" sz="1800" dirty="0">
                  <a:solidFill>
                    <a:schemeClr val="tx1"/>
                  </a:solidFill>
                </a:rPr>
                <a:t>= 0/</a:t>
              </a:r>
              <a:r>
                <a:rPr lang="en-US" altLang="zh-CN" sz="1800" i="1" dirty="0">
                  <a:solidFill>
                    <a:schemeClr val="tx1"/>
                  </a:solidFill>
                </a:rPr>
                <a:t>n </a:t>
              </a:r>
              <a:r>
                <a:rPr lang="zh-CN" altLang="en-US" sz="1800" dirty="0">
                  <a:solidFill>
                    <a:schemeClr val="tx1"/>
                  </a:solidFill>
                </a:rPr>
                <a:t>，</a:t>
              </a:r>
              <a:r>
                <a:rPr lang="en-US" altLang="zh-CN" sz="1800" dirty="0">
                  <a:solidFill>
                    <a:schemeClr val="tx1"/>
                  </a:solidFill>
                </a:rPr>
                <a:t>1/</a:t>
              </a:r>
              <a:r>
                <a:rPr lang="en-US" altLang="zh-CN" sz="1800" i="1" dirty="0">
                  <a:solidFill>
                    <a:schemeClr val="tx1"/>
                  </a:solidFill>
                </a:rPr>
                <a:t>n </a:t>
              </a:r>
              <a:r>
                <a:rPr lang="zh-CN" altLang="en-US" sz="1800" dirty="0">
                  <a:solidFill>
                    <a:schemeClr val="tx1"/>
                  </a:solidFill>
                </a:rPr>
                <a:t>，</a:t>
              </a:r>
              <a:r>
                <a:rPr lang="en-US" altLang="zh-CN" sz="1800" dirty="0">
                  <a:solidFill>
                    <a:schemeClr val="tx1"/>
                  </a:solidFill>
                </a:rPr>
                <a:t>2/</a:t>
              </a:r>
              <a:r>
                <a:rPr lang="en-US" altLang="zh-CN" sz="1800" i="1" dirty="0">
                  <a:solidFill>
                    <a:schemeClr val="tx1"/>
                  </a:solidFill>
                </a:rPr>
                <a:t>n </a:t>
              </a:r>
              <a:r>
                <a:rPr lang="zh-CN" altLang="en-US" sz="1800" dirty="0">
                  <a:solidFill>
                    <a:schemeClr val="tx1"/>
                  </a:solidFill>
                </a:rPr>
                <a:t>，</a:t>
              </a:r>
              <a:r>
                <a:rPr lang="en-US" altLang="zh-CN" sz="1800" dirty="0">
                  <a:solidFill>
                    <a:schemeClr val="tx1"/>
                  </a:solidFill>
                </a:rPr>
                <a:t>… </a:t>
              </a:r>
              <a:r>
                <a:rPr lang="zh-CN" altLang="en-US" sz="1800" dirty="0">
                  <a:solidFill>
                    <a:schemeClr val="tx1"/>
                  </a:solidFill>
                </a:rPr>
                <a:t>，</a:t>
              </a:r>
              <a:r>
                <a:rPr lang="en-US" altLang="zh-CN" sz="1800" i="1" dirty="0">
                  <a:solidFill>
                    <a:schemeClr val="tx1"/>
                  </a:solidFill>
                </a:rPr>
                <a:t>n</a:t>
              </a:r>
              <a:r>
                <a:rPr lang="en-US" altLang="zh-CN" sz="1800" dirty="0">
                  <a:solidFill>
                    <a:schemeClr val="tx1"/>
                  </a:solidFill>
                </a:rPr>
                <a:t>/</a:t>
              </a:r>
              <a:r>
                <a:rPr lang="en-US" altLang="zh-CN" sz="1800" i="1" dirty="0">
                  <a:solidFill>
                    <a:schemeClr val="tx1"/>
                  </a:solidFill>
                </a:rPr>
                <a:t>n </a:t>
              </a:r>
              <a:r>
                <a:rPr lang="zh-CN" altLang="en-US" sz="1800" dirty="0">
                  <a:solidFill>
                    <a:schemeClr val="tx1"/>
                  </a:solidFill>
                </a:rPr>
                <a:t>）也服從二項分布。</a:t>
              </a:r>
            </a:p>
            <a:p>
              <a:endParaRPr lang="zh-CN" altLang="en-US" sz="1800" dirty="0">
                <a:solidFill>
                  <a:schemeClr val="tx1"/>
                </a:solidFill>
              </a:endParaRPr>
            </a:p>
            <a:p>
              <a:r>
                <a:rPr lang="zh-CN" altLang="en-US" sz="1800" dirty="0">
                  <a:solidFill>
                    <a:schemeClr val="tx1"/>
                  </a:solidFill>
                </a:rPr>
                <a:t>其總體均數為</a:t>
              </a:r>
              <a:r>
                <a:rPr lang="en-US" altLang="zh-CN" sz="1800" dirty="0">
                  <a:solidFill>
                    <a:schemeClr val="tx1"/>
                  </a:solidFill>
                </a:rPr>
                <a:t>µ</a:t>
              </a:r>
              <a:r>
                <a:rPr lang="en-US" altLang="zh-CN" sz="1800" baseline="-25000" dirty="0">
                  <a:solidFill>
                    <a:schemeClr val="tx1"/>
                  </a:solidFill>
                </a:rPr>
                <a:t>P</a:t>
              </a:r>
              <a:r>
                <a:rPr lang="en-US" altLang="zh-CN" sz="1800" dirty="0">
                  <a:solidFill>
                    <a:schemeClr val="tx1"/>
                  </a:solidFill>
                </a:rPr>
                <a:t>=π</a:t>
              </a:r>
              <a:r>
                <a:rPr lang="zh-CN" altLang="en-US" sz="1800" dirty="0">
                  <a:solidFill>
                    <a:schemeClr val="tx1"/>
                  </a:solidFill>
                </a:rPr>
                <a:t>；</a:t>
              </a:r>
            </a:p>
            <a:p>
              <a:endParaRPr lang="zh-CN" altLang="en-US" sz="1800" dirty="0">
                <a:solidFill>
                  <a:schemeClr val="tx1"/>
                </a:solidFill>
              </a:endParaRPr>
            </a:p>
            <a:p>
              <a:r>
                <a:rPr lang="zh-CN" altLang="en-US" sz="1800" dirty="0">
                  <a:solidFill>
                    <a:schemeClr val="tx1"/>
                  </a:solidFill>
                </a:rPr>
                <a:t>其總體方差為</a:t>
              </a:r>
              <a:r>
                <a:rPr lang="en-US" altLang="zh-CN" sz="1800" dirty="0">
                  <a:solidFill>
                    <a:schemeClr val="tx1"/>
                  </a:solidFill>
                </a:rPr>
                <a:t>σ</a:t>
              </a:r>
              <a:r>
                <a:rPr lang="en-US" altLang="zh-CN" sz="1800" baseline="-25000" dirty="0">
                  <a:solidFill>
                    <a:schemeClr val="tx1"/>
                  </a:solidFill>
                </a:rPr>
                <a:t>p</a:t>
              </a:r>
              <a:r>
                <a:rPr lang="en-US" altLang="zh-CN" sz="1800" baseline="30000" dirty="0">
                  <a:solidFill>
                    <a:schemeClr val="tx1"/>
                  </a:solidFill>
                </a:rPr>
                <a:t>2</a:t>
              </a:r>
              <a:r>
                <a:rPr lang="en-US" altLang="zh-CN" sz="1800" dirty="0">
                  <a:solidFill>
                    <a:schemeClr val="tx1"/>
                  </a:solidFill>
                </a:rPr>
                <a:t> = [π(1-π)]/n</a:t>
              </a:r>
              <a:r>
                <a:rPr lang="zh-CN" altLang="en-US" sz="1800" dirty="0">
                  <a:solidFill>
                    <a:schemeClr val="tx1"/>
                  </a:solidFill>
                </a:rPr>
                <a:t>，總體標準差為</a:t>
              </a:r>
              <a:r>
                <a:rPr lang="en-US" altLang="zh-CN" sz="1800" dirty="0" err="1">
                  <a:solidFill>
                    <a:schemeClr val="tx1"/>
                  </a:solidFill>
                </a:rPr>
                <a:t>σ</a:t>
              </a:r>
              <a:r>
                <a:rPr lang="en-US" altLang="zh-CN" sz="1800" baseline="-25000" dirty="0" err="1">
                  <a:solidFill>
                    <a:schemeClr val="tx1"/>
                  </a:solidFill>
                </a:rPr>
                <a:t>p</a:t>
              </a:r>
              <a:r>
                <a:rPr lang="en-US" altLang="zh-CN" sz="1800" dirty="0">
                  <a:solidFill>
                    <a:schemeClr val="tx1"/>
                  </a:solidFill>
                </a:rPr>
                <a:t> =</a:t>
              </a:r>
              <a:r>
                <a:rPr lang="zh-CN" altLang="en-US" sz="1800" dirty="0">
                  <a:solidFill>
                    <a:schemeClr val="tx1"/>
                  </a:solidFill>
                </a:rPr>
                <a:t>（</a:t>
              </a:r>
              <a:r>
                <a:rPr lang="en-US" altLang="zh-CN" sz="1800" dirty="0">
                  <a:solidFill>
                    <a:schemeClr val="tx1"/>
                  </a:solidFill>
                </a:rPr>
                <a:t>[π(1-π)]/n</a:t>
              </a:r>
              <a:r>
                <a:rPr lang="zh-CN" altLang="en-US" sz="1800" dirty="0">
                  <a:solidFill>
                    <a:schemeClr val="tx1"/>
                  </a:solidFill>
                </a:rPr>
                <a:t>）</a:t>
              </a:r>
              <a:r>
                <a:rPr lang="en-US" altLang="zh-CN" sz="1800" baseline="30000" dirty="0">
                  <a:solidFill>
                    <a:schemeClr val="tx1"/>
                  </a:solidFill>
                </a:rPr>
                <a:t>1/2</a:t>
              </a:r>
              <a:r>
                <a:rPr lang="zh-CN" altLang="en-US" sz="1800" dirty="0">
                  <a:solidFill>
                    <a:schemeClr val="tx1"/>
                  </a:solidFill>
                </a:rPr>
                <a:t>；</a:t>
              </a:r>
            </a:p>
            <a:p>
              <a:endParaRPr lang="zh-CN" altLang="en-US" sz="1800" dirty="0">
                <a:solidFill>
                  <a:schemeClr val="tx1"/>
                </a:solidFill>
              </a:endParaRPr>
            </a:p>
            <a:p>
              <a:r>
                <a:rPr lang="zh-CN" altLang="en-US" sz="1800" dirty="0">
                  <a:solidFill>
                    <a:schemeClr val="tx1"/>
                  </a:solidFill>
                </a:rPr>
                <a:t>樣本率的標準差也稱為率的標準誤，可用來描述樣本率的抽樣誤差，率的標準誤越小，則率的抽樣誤差越小。</a:t>
              </a:r>
            </a:p>
          </p:txBody>
        </p:sp>
        <p:sp>
          <p:nvSpPr>
            <p:cNvPr id="57351" name="Rectangle 6"/>
            <p:cNvSpPr>
              <a:spLocks noChangeArrowheads="1"/>
            </p:cNvSpPr>
            <p:nvPr/>
          </p:nvSpPr>
          <p:spPr bwMode="auto">
            <a:xfrm>
              <a:off x="1765300" y="914400"/>
              <a:ext cx="3443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en-US" altLang="zh-CN" sz="2000" dirty="0">
                  <a:solidFill>
                    <a:schemeClr val="tx1"/>
                  </a:solidFill>
                </a:rPr>
                <a:t>1</a:t>
              </a:r>
              <a:r>
                <a:rPr lang="zh-CN" altLang="en-US" sz="2000" dirty="0">
                  <a:solidFill>
                    <a:schemeClr val="tx1"/>
                  </a:solidFill>
                </a:rPr>
                <a:t>、二項分布的均數與標準差</a:t>
              </a:r>
              <a:r>
                <a:rPr lang="en-US" altLang="zh-CN" sz="2000" dirty="0">
                  <a:solidFill>
                    <a:schemeClr val="tx1"/>
                  </a:solidFill>
                </a:rPr>
                <a:t>:</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组合 9"/>
          <p:cNvGrpSpPr>
            <a:grpSpLocks/>
          </p:cNvGrpSpPr>
          <p:nvPr/>
        </p:nvGrpSpPr>
        <p:grpSpPr bwMode="auto">
          <a:xfrm>
            <a:off x="273050" y="495300"/>
            <a:ext cx="10958513" cy="5484813"/>
            <a:chOff x="273619" y="495418"/>
            <a:chExt cx="10958488" cy="5485410"/>
          </a:xfrm>
        </p:grpSpPr>
        <p:pic>
          <p:nvPicPr>
            <p:cNvPr id="58371"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619" y="495418"/>
              <a:ext cx="10958488" cy="548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1230488" y="679929"/>
              <a:ext cx="1881102" cy="1126780"/>
            </a:xfrm>
            <a:prstGeom prst="wedgeEllipseCallout">
              <a:avLst>
                <a:gd name="adj1" fmla="val 87153"/>
                <a:gd name="adj2" fmla="val 39023"/>
              </a:avLst>
            </a:prstGeom>
            <a:solidFill>
              <a:schemeClr val="accent1"/>
            </a:solidFill>
            <a:ln w="9525">
              <a:solidFill>
                <a:schemeClr val="tx1"/>
              </a:solidFill>
              <a:miter lim="800000"/>
              <a:headEnd/>
              <a:tailEnd/>
            </a:ln>
          </p:spPr>
          <p:txBody>
            <a:bodyPr/>
            <a:lstStyle/>
            <a:p>
              <a:r>
                <a:rPr lang="zh-CN" altLang="en-US" sz="1400">
                  <a:solidFill>
                    <a:schemeClr val="tx1"/>
                  </a:solidFill>
                </a:rPr>
                <a:t>總體均數為</a:t>
              </a:r>
            </a:p>
            <a:p>
              <a:r>
                <a:rPr lang="zh-CN" altLang="en-US" sz="1400">
                  <a:solidFill>
                    <a:schemeClr val="tx1"/>
                  </a:solidFill>
                </a:rPr>
                <a:t>    </a:t>
              </a:r>
              <a:r>
                <a:rPr lang="en-US" altLang="zh-CN" sz="1400" i="1">
                  <a:solidFill>
                    <a:schemeClr val="tx1"/>
                  </a:solidFill>
                </a:rPr>
                <a:t>µ = n·π</a:t>
              </a:r>
            </a:p>
            <a:p>
              <a:pPr algn="ctr"/>
              <a:r>
                <a:rPr lang="en-US" altLang="zh-CN" sz="1400" i="1">
                  <a:solidFill>
                    <a:schemeClr val="tx1"/>
                  </a:solidFill>
                </a:rPr>
                <a:t>      = 50×0.3</a:t>
              </a:r>
            </a:p>
            <a:p>
              <a:r>
                <a:rPr lang="en-US" altLang="zh-CN" sz="1400" i="1">
                  <a:solidFill>
                    <a:schemeClr val="tx1"/>
                  </a:solidFill>
                </a:rPr>
                <a:t>       = 15  </a:t>
              </a:r>
            </a:p>
          </p:txBody>
        </p:sp>
        <p:grpSp>
          <p:nvGrpSpPr>
            <p:cNvPr id="58373" name="组合 1"/>
            <p:cNvGrpSpPr>
              <a:grpSpLocks/>
            </p:cNvGrpSpPr>
            <p:nvPr/>
          </p:nvGrpSpPr>
          <p:grpSpPr bwMode="auto">
            <a:xfrm>
              <a:off x="4914567" y="1079541"/>
              <a:ext cx="4911357" cy="1555229"/>
              <a:chOff x="4914744" y="1024933"/>
              <a:chExt cx="4911644" cy="1555182"/>
            </a:xfrm>
          </p:grpSpPr>
          <p:sp>
            <p:nvSpPr>
              <p:cNvPr id="58374" name="AutoShape 4"/>
              <p:cNvSpPr>
                <a:spLocks/>
              </p:cNvSpPr>
              <p:nvPr/>
            </p:nvSpPr>
            <p:spPr bwMode="auto">
              <a:xfrm>
                <a:off x="7779841" y="1602215"/>
                <a:ext cx="2046547" cy="977900"/>
              </a:xfrm>
              <a:prstGeom prst="borderCallout2">
                <a:avLst>
                  <a:gd name="adj1" fmla="val 50588"/>
                  <a:gd name="adj2" fmla="val -296"/>
                  <a:gd name="adj3" fmla="val 38620"/>
                  <a:gd name="adj4" fmla="val -61870"/>
                  <a:gd name="adj5" fmla="val -58454"/>
                  <a:gd name="adj6" fmla="val -100875"/>
                </a:avLst>
              </a:prstGeom>
              <a:solidFill>
                <a:schemeClr val="accent1"/>
              </a:solidFill>
              <a:ln w="9525">
                <a:solidFill>
                  <a:schemeClr val="tx1"/>
                </a:solidFill>
                <a:miter lim="800000"/>
                <a:headEnd/>
                <a:tailEnd/>
              </a:ln>
            </p:spPr>
            <p:txBody>
              <a:bodyPr/>
              <a:lstStyle/>
              <a:p>
                <a:r>
                  <a:rPr lang="zh-CN" altLang="en-US" sz="1400">
                    <a:solidFill>
                      <a:schemeClr val="tx1"/>
                    </a:solidFill>
                  </a:rPr>
                  <a:t>總體方差</a:t>
                </a:r>
              </a:p>
              <a:p>
                <a:r>
                  <a:rPr lang="en-US" altLang="zh-CN" sz="1800">
                    <a:solidFill>
                      <a:schemeClr val="tx1"/>
                    </a:solidFill>
                  </a:rPr>
                  <a:t>σ</a:t>
                </a:r>
                <a:r>
                  <a:rPr lang="en-US" altLang="zh-CN" sz="1800" baseline="30000">
                    <a:solidFill>
                      <a:schemeClr val="tx1"/>
                    </a:solidFill>
                  </a:rPr>
                  <a:t>2 </a:t>
                </a:r>
                <a:r>
                  <a:rPr lang="en-US" altLang="zh-CN" sz="1400">
                    <a:solidFill>
                      <a:schemeClr val="tx1"/>
                    </a:solidFill>
                  </a:rPr>
                  <a:t>=</a:t>
                </a:r>
                <a:r>
                  <a:rPr lang="en-US" altLang="zh-CN" sz="1600">
                    <a:solidFill>
                      <a:schemeClr val="tx1"/>
                    </a:solidFill>
                  </a:rPr>
                  <a:t>n·π·(1-π)</a:t>
                </a:r>
                <a:endParaRPr lang="en-US" altLang="zh-CN" sz="1600" baseline="30000">
                  <a:solidFill>
                    <a:schemeClr val="tx1"/>
                  </a:solidFill>
                </a:endParaRPr>
              </a:p>
              <a:p>
                <a:r>
                  <a:rPr lang="en-US" altLang="zh-CN" sz="1400">
                    <a:solidFill>
                      <a:schemeClr val="tx1"/>
                    </a:solidFill>
                  </a:rPr>
                  <a:t>       = 50×0.3×(1-0.3)</a:t>
                </a:r>
                <a:endParaRPr lang="zh-CN" altLang="en-US" sz="1400">
                  <a:solidFill>
                    <a:schemeClr val="tx1"/>
                  </a:solidFill>
                </a:endParaRPr>
              </a:p>
              <a:p>
                <a:r>
                  <a:rPr lang="zh-CN" altLang="en-US" sz="1400">
                    <a:solidFill>
                      <a:schemeClr val="tx1"/>
                    </a:solidFill>
                  </a:rPr>
                  <a:t>       </a:t>
                </a:r>
                <a:r>
                  <a:rPr lang="en-US" altLang="zh-CN" sz="1400">
                    <a:solidFill>
                      <a:schemeClr val="tx1"/>
                    </a:solidFill>
                  </a:rPr>
                  <a:t>= 10.5</a:t>
                </a:r>
              </a:p>
            </p:txBody>
          </p:sp>
          <p:sp>
            <p:nvSpPr>
              <p:cNvPr id="58375" name="Line 5"/>
              <p:cNvSpPr>
                <a:spLocks noChangeShapeType="1"/>
              </p:cNvSpPr>
              <p:nvPr/>
            </p:nvSpPr>
            <p:spPr bwMode="auto">
              <a:xfrm>
                <a:off x="4914744" y="1024933"/>
                <a:ext cx="16380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sld>
</file>

<file path=ppt/theme/theme1.xml><?xml version="1.0" encoding="utf-8"?>
<a:theme xmlns:a="http://schemas.openxmlformats.org/drawingml/2006/main" name="中文PPT模板2011 4.3">
  <a:themeElements>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自定义设计方案">
  <a:themeElements>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自定义设计方案">
  <a:themeElements>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2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2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中文PPT模板2011 4.3">
  <a:themeElements>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中文PPT模板2011 4.3">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1_中文PPT模板2011 4.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中文PPT模板2011 4.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中文PPT模板2011 4.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中文PPT模板2011 4.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中文PPT模板2011 4.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中文PPT模板2011 4.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中文PPT模板2011 4.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中文PPT模板2011 4.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中文PPT模板2011 4.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中文PPT模板2011 4.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中文PPT模板2011 4.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中文PPT模板2011 4.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自定义设计方案">
  <a:themeElements>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3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3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自定义设计方案">
  <a:themeElements>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4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4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自定义设计方案">
  <a:themeElements>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5_自定义设计方案">
      <a:majorFont>
        <a:latin typeface="Arial"/>
        <a:ea typeface="方正兰亭黑6_GBK"/>
        <a:cs typeface=""/>
      </a:majorFont>
      <a:minorFont>
        <a:latin typeface="Arial"/>
        <a:ea typeface="方正兰亭黑3_GBK"/>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266700" marR="0" indent="-266700" algn="l" defTabSz="914400" rtl="0" eaLnBrk="1" fontAlgn="base" latinLnBrk="0" hangingPunct="1">
          <a:lnSpc>
            <a:spcPct val="180000"/>
          </a:lnSpc>
          <a:spcBef>
            <a:spcPct val="0"/>
          </a:spcBef>
          <a:spcAft>
            <a:spcPct val="0"/>
          </a:spcAft>
          <a:buClrTx/>
          <a:buSzTx/>
          <a:buFontTx/>
          <a:buNone/>
          <a:tabLst/>
          <a:defRPr kumimoji="0" lang="zh-CN" sz="1200" b="0" i="0" u="none" strike="noStrike" cap="none" normalizeH="0" baseline="0" smtClean="0">
            <a:ln>
              <a:noFill/>
            </a:ln>
            <a:solidFill>
              <a:srgbClr val="FF0915"/>
            </a:solidFill>
            <a:effectLst/>
            <a:latin typeface="Arial" pitchFamily="34" charset="0"/>
            <a:ea typeface="宋体" pitchFamily="2" charset="-122"/>
          </a:defRPr>
        </a:defPPr>
      </a:lstStyle>
    </a:lnDef>
  </a:objectDefaults>
  <a:extraClrSchemeLst>
    <a:extraClrScheme>
      <a:clrScheme name="5_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5_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5_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5_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5_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5_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5_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5_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5_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5_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5_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5_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0.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1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ppt/theme/themeOverride9.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中文PPT模板2011 4.3</Template>
  <TotalTime>16114</TotalTime>
  <Pages>0</Pages>
  <Words>9349</Words>
  <Characters>0</Characters>
  <Application>Microsoft Office PowerPoint</Application>
  <DocSecurity>0</DocSecurity>
  <PresentationFormat>自定义</PresentationFormat>
  <Lines>0</Lines>
  <Paragraphs>247</Paragraphs>
  <Slides>28</Slides>
  <Notes>20</Notes>
  <HiddenSlides>0</HiddenSlides>
  <MMClips>0</MMClips>
  <ScaleCrop>false</ScaleCrop>
  <HeadingPairs>
    <vt:vector size="8" baseType="variant">
      <vt:variant>
        <vt:lpstr>已用的字体</vt:lpstr>
      </vt:variant>
      <vt:variant>
        <vt:i4>7</vt:i4>
      </vt:variant>
      <vt:variant>
        <vt:lpstr>主题</vt:lpstr>
      </vt:variant>
      <vt:variant>
        <vt:i4>8</vt:i4>
      </vt:variant>
      <vt:variant>
        <vt:lpstr>嵌入 OLE 服务器</vt:lpstr>
      </vt:variant>
      <vt:variant>
        <vt:i4>3</vt:i4>
      </vt:variant>
      <vt:variant>
        <vt:lpstr>幻灯片标题</vt:lpstr>
      </vt:variant>
      <vt:variant>
        <vt:i4>28</vt:i4>
      </vt:variant>
    </vt:vector>
  </HeadingPairs>
  <TitlesOfParts>
    <vt:vector size="46" baseType="lpstr">
      <vt:lpstr>方正兰亭黑3_GBK</vt:lpstr>
      <vt:lpstr>方正兰亭黑6_GBK</vt:lpstr>
      <vt:lpstr>华文仿宋</vt:lpstr>
      <vt:lpstr>宋体</vt:lpstr>
      <vt:lpstr>Arial</vt:lpstr>
      <vt:lpstr>Times New Roman</vt:lpstr>
      <vt:lpstr>Wingdings</vt:lpstr>
      <vt:lpstr>中文PPT模板2011 4.3</vt:lpstr>
      <vt:lpstr>自定义设计方案</vt:lpstr>
      <vt:lpstr>1_自定义设计方案</vt:lpstr>
      <vt:lpstr>2_自定义设计方案</vt:lpstr>
      <vt:lpstr>1_中文PPT模板2011 4.3</vt:lpstr>
      <vt:lpstr>3_自定义设计方案</vt:lpstr>
      <vt:lpstr>4_自定义设计方案</vt:lpstr>
      <vt:lpstr>5_自定义设计方案</vt:lpstr>
      <vt:lpstr>Equation.DSMT4</vt:lpstr>
      <vt:lpstr>Equation.3</vt:lpstr>
      <vt:lpstr>公式</vt:lpstr>
      <vt:lpstr>PowerPoint 演示文稿</vt:lpstr>
      <vt:lpstr>二項分布（binomial distribution）</vt:lpstr>
      <vt:lpstr>二項分布概率函數</vt:lpstr>
      <vt:lpstr>PowerPoint 演示文稿</vt:lpstr>
      <vt:lpstr>PowerPoint 演示文稿</vt:lpstr>
      <vt:lpstr>二項分布累積概率函數</vt:lpstr>
      <vt:lpstr>PowerPoint 演示文稿</vt:lpstr>
      <vt:lpstr>二項分布的性質：</vt:lpstr>
      <vt:lpstr>PowerPoint 演示文稿</vt:lpstr>
      <vt:lpstr>PowerPoint 演示文稿</vt:lpstr>
      <vt:lpstr>PowerPoint 演示文稿</vt:lpstr>
      <vt:lpstr>PowerPoint 演示文稿</vt:lpstr>
      <vt:lpstr>PowerPoint 演示文稿</vt:lpstr>
      <vt:lpstr>N=50、p =50% </vt:lpstr>
      <vt:lpstr>PowerPoint 演示文稿</vt:lpstr>
      <vt:lpstr>PowerPoint 演示文稿</vt:lpstr>
      <vt:lpstr> 當 n = 100、不同樣本率 p 的二項分布用正態函數近似計算各點概率差異的平均效應示意圖</vt:lpstr>
      <vt:lpstr>當 p = 0.5、不同實驗次數 n 的二項分布用正態函數近似計算各點概率差異的平均效應示意圖</vt:lpstr>
      <vt:lpstr>PowerPoint 演示文稿</vt:lpstr>
      <vt:lpstr>PowerPoint 演示文稿</vt:lpstr>
      <vt:lpstr>例2：樣本率與總體率比較</vt:lpstr>
      <vt:lpstr>例3：兩樣本率比較</vt:lpstr>
      <vt:lpstr>PowerPoint 演示文稿</vt:lpstr>
      <vt:lpstr>例4：</vt:lpstr>
      <vt:lpstr>PowerPoint 演示文稿</vt:lpstr>
      <vt:lpstr>PowerPoint 演示文稿</vt:lpstr>
      <vt:lpstr>PowerPoint 演示文稿</vt:lpstr>
      <vt:lpstr>例6：率及置信區間估計</vt:lpstr>
    </vt:vector>
  </TitlesOfParts>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二項式分布（Binomial distribution）</dc:title>
  <dc:subject>應用統計學（Applied Statistics）</dc:subject>
  <dc:creator/>
  <cp:keywords>統計（statistics）、概率（probability）、分布（distribution）、二項式分布（Binomial distribution）</cp:keywords>
  <dc:description>+8618604537694；
283640621@qq.com；</dc:description>
  <cp:lastModifiedBy>Admin</cp:lastModifiedBy>
  <cp:revision>1349</cp:revision>
  <dcterms:created xsi:type="dcterms:W3CDTF">2011-12-19T07:14:23Z</dcterms:created>
  <dcterms:modified xsi:type="dcterms:W3CDTF">2024-05-26T09:11:58Z</dcterms:modified>
</cp:coreProperties>
</file>