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 id="2147483856" r:id="rId5"/>
    <p:sldMasterId id="2147483857" r:id="rId6"/>
    <p:sldMasterId id="2147483858" r:id="rId7"/>
    <p:sldMasterId id="2147483859" r:id="rId8"/>
  </p:sldMasterIdLst>
  <p:notesMasterIdLst>
    <p:notesMasterId r:id="rId17"/>
  </p:notesMasterIdLst>
  <p:sldIdLst>
    <p:sldId id="422" r:id="rId9"/>
    <p:sldId id="535" r:id="rId10"/>
    <p:sldId id="540" r:id="rId11"/>
    <p:sldId id="541" r:id="rId12"/>
    <p:sldId id="542" r:id="rId13"/>
    <p:sldId id="543" r:id="rId14"/>
    <p:sldId id="544" r:id="rId15"/>
    <p:sldId id="545" r:id="rId16"/>
  </p:sldIdLst>
  <p:sldSz cx="11522075" cy="6480175"/>
  <p:notesSz cx="6858000" cy="9144000"/>
  <p:defaultTextStyle>
    <a:defPPr>
      <a:defRPr lang="zh-CN"/>
    </a:defPPr>
    <a:lvl1pPr algn="l" rtl="0" fontAlgn="base">
      <a:spcBef>
        <a:spcPct val="0"/>
      </a:spcBef>
      <a:spcAft>
        <a:spcPct val="0"/>
      </a:spcAft>
      <a:defRPr sz="1200" kern="1200">
        <a:solidFill>
          <a:srgbClr val="FF0915"/>
        </a:solidFill>
        <a:latin typeface="Arial" charset="0"/>
        <a:ea typeface="宋体" pitchFamily="2" charset="-122"/>
        <a:cs typeface="+mn-cs"/>
      </a:defRPr>
    </a:lvl1pPr>
    <a:lvl2pPr marL="457200" algn="l" rtl="0" fontAlgn="base">
      <a:spcBef>
        <a:spcPct val="0"/>
      </a:spcBef>
      <a:spcAft>
        <a:spcPct val="0"/>
      </a:spcAft>
      <a:defRPr sz="1200" kern="1200">
        <a:solidFill>
          <a:srgbClr val="FF0915"/>
        </a:solidFill>
        <a:latin typeface="Arial" charset="0"/>
        <a:ea typeface="宋体" pitchFamily="2" charset="-122"/>
        <a:cs typeface="+mn-cs"/>
      </a:defRPr>
    </a:lvl2pPr>
    <a:lvl3pPr marL="914400" algn="l" rtl="0" fontAlgn="base">
      <a:spcBef>
        <a:spcPct val="0"/>
      </a:spcBef>
      <a:spcAft>
        <a:spcPct val="0"/>
      </a:spcAft>
      <a:defRPr sz="1200" kern="1200">
        <a:solidFill>
          <a:srgbClr val="FF0915"/>
        </a:solidFill>
        <a:latin typeface="Arial" charset="0"/>
        <a:ea typeface="宋体" pitchFamily="2" charset="-122"/>
        <a:cs typeface="+mn-cs"/>
      </a:defRPr>
    </a:lvl3pPr>
    <a:lvl4pPr marL="1371600" algn="l" rtl="0" fontAlgn="base">
      <a:spcBef>
        <a:spcPct val="0"/>
      </a:spcBef>
      <a:spcAft>
        <a:spcPct val="0"/>
      </a:spcAft>
      <a:defRPr sz="1200" kern="1200">
        <a:solidFill>
          <a:srgbClr val="FF0915"/>
        </a:solidFill>
        <a:latin typeface="Arial" charset="0"/>
        <a:ea typeface="宋体" pitchFamily="2" charset="-122"/>
        <a:cs typeface="+mn-cs"/>
      </a:defRPr>
    </a:lvl4pPr>
    <a:lvl5pPr marL="1828800" algn="l" rtl="0" fontAlgn="base">
      <a:spcBef>
        <a:spcPct val="0"/>
      </a:spcBef>
      <a:spcAft>
        <a:spcPct val="0"/>
      </a:spcAft>
      <a:defRPr sz="1200" kern="1200">
        <a:solidFill>
          <a:srgbClr val="FF0915"/>
        </a:solidFill>
        <a:latin typeface="Arial" charset="0"/>
        <a:ea typeface="宋体" pitchFamily="2" charset="-122"/>
        <a:cs typeface="+mn-cs"/>
      </a:defRPr>
    </a:lvl5pPr>
    <a:lvl6pPr marL="2286000" algn="l" defTabSz="914400" rtl="0" eaLnBrk="1" latinLnBrk="0" hangingPunct="1">
      <a:defRPr sz="1200" kern="1200">
        <a:solidFill>
          <a:srgbClr val="FF0915"/>
        </a:solidFill>
        <a:latin typeface="Arial" charset="0"/>
        <a:ea typeface="宋体" pitchFamily="2" charset="-122"/>
        <a:cs typeface="+mn-cs"/>
      </a:defRPr>
    </a:lvl6pPr>
    <a:lvl7pPr marL="2743200" algn="l" defTabSz="914400" rtl="0" eaLnBrk="1" latinLnBrk="0" hangingPunct="1">
      <a:defRPr sz="1200" kern="1200">
        <a:solidFill>
          <a:srgbClr val="FF0915"/>
        </a:solidFill>
        <a:latin typeface="Arial" charset="0"/>
        <a:ea typeface="宋体" pitchFamily="2" charset="-122"/>
        <a:cs typeface="+mn-cs"/>
      </a:defRPr>
    </a:lvl7pPr>
    <a:lvl8pPr marL="3200400" algn="l" defTabSz="914400" rtl="0" eaLnBrk="1" latinLnBrk="0" hangingPunct="1">
      <a:defRPr sz="1200" kern="1200">
        <a:solidFill>
          <a:srgbClr val="FF0915"/>
        </a:solidFill>
        <a:latin typeface="Arial" charset="0"/>
        <a:ea typeface="宋体" pitchFamily="2" charset="-122"/>
        <a:cs typeface="+mn-cs"/>
      </a:defRPr>
    </a:lvl8pPr>
    <a:lvl9pPr marL="3657600" algn="l" defTabSz="914400" rtl="0" eaLnBrk="1" latinLnBrk="0" hangingPunct="1">
      <a:defRPr sz="1200" kern="1200">
        <a:solidFill>
          <a:srgbClr val="FF0915"/>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66">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915"/>
    <a:srgbClr val="C7000B"/>
    <a:srgbClr val="99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36" autoAdjust="0"/>
  </p:normalViewPr>
  <p:slideViewPr>
    <p:cSldViewPr snapToGrid="0">
      <p:cViewPr varScale="1">
        <p:scale>
          <a:sx n="89" d="100"/>
          <a:sy n="89" d="100"/>
        </p:scale>
        <p:origin x="619" y="72"/>
      </p:cViewPr>
      <p:guideLst>
        <p:guide orient="horz" pos="2066"/>
        <p:guide pos="3629"/>
      </p:guideLst>
    </p:cSldViewPr>
  </p:slideViewPr>
  <p:notesTextViewPr>
    <p:cViewPr>
      <p:scale>
        <a:sx n="100" d="100"/>
        <a:sy n="100" d="100"/>
      </p:scale>
      <p:origin x="0" y="0"/>
    </p:cViewPr>
  </p:notesTextViewPr>
  <p:sorterViewPr>
    <p:cViewPr>
      <p:scale>
        <a:sx n="66" d="100"/>
        <a:sy n="66" d="100"/>
      </p:scale>
      <p:origin x="0" y="156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slide" Target="slides/slide7.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a:solidFill>
                  <a:schemeClr val="tx1"/>
                </a:solidFill>
                <a:latin typeface="Arial" pitchFamily="34" charset="0"/>
              </a:defRPr>
            </a:lvl1pPr>
          </a:lstStyle>
          <a:p>
            <a:pPr>
              <a:defRPr/>
            </a:pPr>
            <a:endParaRPr lang="en-US"/>
          </a:p>
        </p:txBody>
      </p:sp>
      <p:sp>
        <p:nvSpPr>
          <p:cNvPr id="199684"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lnSpc>
                <a:spcPct val="100000"/>
              </a:lnSpc>
              <a:defRPr>
                <a:solidFill>
                  <a:schemeClr val="tx1"/>
                </a:solidFill>
                <a:latin typeface="Arial" pitchFamily="34" charset="0"/>
              </a:defRPr>
            </a:lvl1pPr>
          </a:lstStyle>
          <a:p>
            <a:pPr>
              <a:defRPr/>
            </a:pPr>
            <a:fld id="{A9A227CD-77FF-4221-A66D-8D2F247632CA}" type="slidenum">
              <a:rPr lang="en-US"/>
              <a:pPr>
                <a:defRPr/>
              </a:pPr>
              <a:t>‹#›</a:t>
            </a:fld>
            <a:endParaRPr lang="en-US"/>
          </a:p>
        </p:txBody>
      </p:sp>
    </p:spTree>
    <p:extLst>
      <p:ext uri="{BB962C8B-B14F-4D97-AF65-F5344CB8AC3E}">
        <p14:creationId xmlns:p14="http://schemas.microsoft.com/office/powerpoint/2010/main" val="1339898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998459.htm" TargetMode="External"/><Relationship Id="rId13" Type="http://schemas.openxmlformats.org/officeDocument/2006/relationships/hyperlink" Target="http://baike.baidu.com/view/79831.htm" TargetMode="External"/><Relationship Id="rId18" Type="http://schemas.openxmlformats.org/officeDocument/2006/relationships/hyperlink" Target="http://zh.wikipedia.org/wiki/%E4%B8%AD%E5%BF%83%E6%A5%B5%E9%99%90%E5%AE%9A%E7%90%86#.E6.A3.A3.E8.8E.AB.E4.BD.9B.EF.BC.8D.E6.8B.89.E6.99.AE.E6.8B.89.E6.96.AF.E5.AE.9A.E7.90.86" TargetMode="External"/><Relationship Id="rId26" Type="http://schemas.openxmlformats.org/officeDocument/2006/relationships/hyperlink" Target="http://zh.wikipedia.org/wiki/%E4%B8%AD%E5%BF%83%E6%A5%B5%E9%99%90%E5%AE%9A%E7%90%86" TargetMode="External"/><Relationship Id="rId3" Type="http://schemas.openxmlformats.org/officeDocument/2006/relationships/hyperlink" Target="http://baike.baidu.com/view/573667.htm" TargetMode="External"/><Relationship Id="rId21" Type="http://schemas.openxmlformats.org/officeDocument/2006/relationships/hyperlink" Target="http://zh.wikipedia.org/wiki/1805%E5%B9%B4" TargetMode="External"/><Relationship Id="rId34" Type="http://schemas.openxmlformats.org/officeDocument/2006/relationships/hyperlink" Target="http://zh.wikipedia.org/wiki/%E6%82%AC%E9%93%BE%E7%BA%BF" TargetMode="External"/><Relationship Id="rId7" Type="http://schemas.openxmlformats.org/officeDocument/2006/relationships/hyperlink" Target="http://baike.baidu.com/view/732227.htm" TargetMode="External"/><Relationship Id="rId12" Type="http://schemas.openxmlformats.org/officeDocument/2006/relationships/hyperlink" Target="http://baike.baidu.com/view/2134941.htm" TargetMode="External"/><Relationship Id="rId17" Type="http://schemas.openxmlformats.org/officeDocument/2006/relationships/hyperlink" Target="http://zh.wikipedia.org/wiki/%E6%8B%89%E6%99%AE%E6%8B%89%E6%96%AF" TargetMode="External"/><Relationship Id="rId25" Type="http://schemas.openxmlformats.org/officeDocument/2006/relationships/hyperlink" Target="http://zh.wikipedia.org/wiki/%E7%B5%B1%E8%A8%88%E7%8D%A8%E7%AB%8B" TargetMode="External"/><Relationship Id="rId33" Type="http://schemas.openxmlformats.org/officeDocument/2006/relationships/hyperlink" Target="http://zh.wikipedia.org/wiki/%E6%9E%81%E5%9D%90%E6%A0%87%E7%B3%BB" TargetMode="External"/><Relationship Id="rId38" Type="http://schemas.openxmlformats.org/officeDocument/2006/relationships/hyperlink" Target="http://zh.wikipedia.org/wiki/%E5%A4%A7%E6%95%B8%E5%AE%9A%E7%90%86" TargetMode="External"/><Relationship Id="rId2" Type="http://schemas.openxmlformats.org/officeDocument/2006/relationships/slide" Target="../slides/slide1.xml"/><Relationship Id="rId16" Type="http://schemas.openxmlformats.org/officeDocument/2006/relationships/hyperlink" Target="http://zh.wikipedia.org/wiki/%E4%BA%8C%E9%A0%85%E5%88%86%E4%BD%88" TargetMode="External"/><Relationship Id="rId20" Type="http://schemas.openxmlformats.org/officeDocument/2006/relationships/hyperlink" Target="http://zh.wikipedia.org/wiki/%E5%8B%92%E8%AE%93%E5%BE%B7" TargetMode="External"/><Relationship Id="rId29" Type="http://schemas.openxmlformats.org/officeDocument/2006/relationships/hyperlink" Target="http://baike.baidu.com/view/3762.htm" TargetMode="External"/><Relationship Id="rId1" Type="http://schemas.openxmlformats.org/officeDocument/2006/relationships/notesMaster" Target="../notesMasters/notesMaster1.xml"/><Relationship Id="rId6" Type="http://schemas.openxmlformats.org/officeDocument/2006/relationships/hyperlink" Target="http://baike.baidu.com/view/45329.htm" TargetMode="External"/><Relationship Id="rId11" Type="http://schemas.openxmlformats.org/officeDocument/2006/relationships/hyperlink" Target="http://baike.baidu.com/view/400.htm" TargetMode="External"/><Relationship Id="rId24" Type="http://schemas.openxmlformats.org/officeDocument/2006/relationships/hyperlink" Target="http://zh.wikipedia.org/wiki/1794%E5%B9%B4" TargetMode="External"/><Relationship Id="rId32" Type="http://schemas.openxmlformats.org/officeDocument/2006/relationships/hyperlink" Target="http://zh.wikipedia.org/wiki/%E7%A7%AF%E5%88%86" TargetMode="External"/><Relationship Id="rId37" Type="http://schemas.openxmlformats.org/officeDocument/2006/relationships/hyperlink" Target="http://zh.wikipedia.org/wiki/%E4%BC%AF%E5%8A%AA%E5%88%A9%E8%A9%A6%E9%A9%97" TargetMode="External"/><Relationship Id="rId5" Type="http://schemas.openxmlformats.org/officeDocument/2006/relationships/hyperlink" Target="http://baike.baidu.com/view/50313.htm" TargetMode="External"/><Relationship Id="rId15" Type="http://schemas.openxmlformats.org/officeDocument/2006/relationships/hyperlink" Target="http://zh.wikipedia.org/wiki/1734%E5%B9%B4" TargetMode="External"/><Relationship Id="rId23" Type="http://schemas.openxmlformats.org/officeDocument/2006/relationships/hyperlink" Target="http://zh.wikipedia.org/wiki/%E9%AB%98%E6%96%AF" TargetMode="External"/><Relationship Id="rId28" Type="http://schemas.openxmlformats.org/officeDocument/2006/relationships/hyperlink" Target="http://baike.baidu.com/view/231308.htm" TargetMode="External"/><Relationship Id="rId36" Type="http://schemas.openxmlformats.org/officeDocument/2006/relationships/hyperlink" Target="http://zh.wikipedia.org/wiki/%E6%A6%82%E7%8E%87%E8%AE%BA" TargetMode="External"/><Relationship Id="rId10" Type="http://schemas.openxmlformats.org/officeDocument/2006/relationships/hyperlink" Target="http://baike.baidu.com/view/78339.htm" TargetMode="External"/><Relationship Id="rId19" Type="http://schemas.openxmlformats.org/officeDocument/2006/relationships/hyperlink" Target="http://zh.wikipedia.org/w/index.php?title=%E8%AA%A4%E5%B7%AE%E5%88%86%E6%9E%90&amp;action=edit&amp;redlink=1" TargetMode="External"/><Relationship Id="rId31" Type="http://schemas.openxmlformats.org/officeDocument/2006/relationships/hyperlink" Target="http://zh.wikipedia.org/wiki/%E4%BC%AF%E5%8A%AA%E5%88%A9%E5%AE%B6%E6%97%8F" TargetMode="External"/><Relationship Id="rId4" Type="http://schemas.openxmlformats.org/officeDocument/2006/relationships/hyperlink" Target="http://baike.baidu.com/view/45320.htm" TargetMode="External"/><Relationship Id="rId9" Type="http://schemas.openxmlformats.org/officeDocument/2006/relationships/hyperlink" Target="http://baike.baidu.com/view/476035.htm" TargetMode="External"/><Relationship Id="rId14" Type="http://schemas.openxmlformats.org/officeDocument/2006/relationships/hyperlink" Target="http://baike.baidu.com/view/645857.htm" TargetMode="External"/><Relationship Id="rId22" Type="http://schemas.openxmlformats.org/officeDocument/2006/relationships/hyperlink" Target="http://zh.wikipedia.org/wiki/%E6%9C%80%E5%B0%8F%E4%BA%8C%E4%B9%98%E6%B3%95" TargetMode="External"/><Relationship Id="rId27" Type="http://schemas.openxmlformats.org/officeDocument/2006/relationships/hyperlink" Target="http://baike.baidu.com/view/349709.htm" TargetMode="External"/><Relationship Id="rId30" Type="http://schemas.openxmlformats.org/officeDocument/2006/relationships/hyperlink" Target="http://zh.wikipedia.org/wiki/%E5%BE%B7%E8%AF%AD" TargetMode="External"/><Relationship Id="rId35" Type="http://schemas.openxmlformats.org/officeDocument/2006/relationships/hyperlink" Target="http://zh.wikipedia.org/w/index.php?title=%E7%AD%89%E6%97%B6%E6%9B%B2%E7%BA%BF&amp;action=edit&amp;redlink=1" TargetMode="Externa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p:sp>
      <p:sp>
        <p:nvSpPr>
          <p:cNvPr id="2693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Arial" charset="0"/>
              </a:rPr>
              <a:t>正態分布（</a:t>
            </a:r>
            <a:r>
              <a:rPr lang="en-US" altLang="zh-CN" dirty="0">
                <a:latin typeface="Arial" charset="0"/>
              </a:rPr>
              <a:t>normal distribution</a:t>
            </a:r>
            <a:r>
              <a:rPr lang="zh-CN" altLang="en-US" dirty="0">
                <a:latin typeface="Arial" charset="0"/>
              </a:rPr>
              <a:t>）又名</a:t>
            </a:r>
            <a:r>
              <a:rPr lang="zh-CN" altLang="en-US" dirty="0">
                <a:latin typeface="Arial" charset="0"/>
                <a:hlinkClick r:id="rId3"/>
              </a:rPr>
              <a:t>高斯分布</a:t>
            </a:r>
            <a:r>
              <a:rPr lang="zh-CN" altLang="en-US" dirty="0">
                <a:latin typeface="Arial" charset="0"/>
              </a:rPr>
              <a:t>（</a:t>
            </a:r>
            <a:r>
              <a:rPr lang="en-US" altLang="zh-CN" dirty="0">
                <a:latin typeface="Arial" charset="0"/>
              </a:rPr>
              <a:t>Gaussian distribution</a:t>
            </a:r>
            <a:r>
              <a:rPr lang="zh-CN" altLang="en-US" dirty="0">
                <a:latin typeface="Arial" charset="0"/>
              </a:rPr>
              <a:t>），是一個在數學、物理及工程等領域都非常重要的</a:t>
            </a:r>
            <a:r>
              <a:rPr lang="zh-CN" altLang="en-US" dirty="0">
                <a:latin typeface="Arial" charset="0"/>
                <a:hlinkClick r:id="rId4"/>
              </a:rPr>
              <a:t>概率</a:t>
            </a:r>
            <a:r>
              <a:rPr lang="zh-CN" altLang="en-US" dirty="0">
                <a:latin typeface="Arial" charset="0"/>
              </a:rPr>
              <a:t>分布，在</a:t>
            </a:r>
            <a:r>
              <a:rPr lang="zh-CN" altLang="en-US" dirty="0">
                <a:latin typeface="Arial" charset="0"/>
                <a:hlinkClick r:id="rId5"/>
              </a:rPr>
              <a:t>統計學</a:t>
            </a:r>
            <a:r>
              <a:rPr lang="zh-CN" altLang="en-US" dirty="0">
                <a:latin typeface="Arial" charset="0"/>
              </a:rPr>
              <a:t>的許多方面有著重大的影響力。若</a:t>
            </a:r>
            <a:r>
              <a:rPr lang="zh-CN" altLang="en-US" dirty="0">
                <a:latin typeface="Arial" charset="0"/>
                <a:hlinkClick r:id="rId6"/>
              </a:rPr>
              <a:t>隨機變數</a:t>
            </a:r>
            <a:r>
              <a:rPr lang="en-US" altLang="zh-CN" dirty="0">
                <a:latin typeface="Arial" charset="0"/>
              </a:rPr>
              <a:t>X</a:t>
            </a:r>
            <a:r>
              <a:rPr lang="zh-CN" altLang="en-US" dirty="0">
                <a:latin typeface="Arial" charset="0"/>
              </a:rPr>
              <a:t>服從一個數學期望為</a:t>
            </a:r>
            <a:r>
              <a:rPr lang="en-US" altLang="zh-CN" dirty="0">
                <a:latin typeface="Arial" charset="0"/>
              </a:rPr>
              <a:t>μ</a:t>
            </a:r>
            <a:r>
              <a:rPr lang="zh-CN" altLang="en-US" dirty="0">
                <a:latin typeface="Arial" charset="0"/>
              </a:rPr>
              <a:t>、</a:t>
            </a:r>
            <a:r>
              <a:rPr lang="zh-CN" altLang="en-US" dirty="0">
                <a:latin typeface="Arial" charset="0"/>
                <a:hlinkClick r:id="rId7"/>
              </a:rPr>
              <a:t>標準方差</a:t>
            </a:r>
            <a:r>
              <a:rPr lang="zh-CN" altLang="en-US" dirty="0">
                <a:latin typeface="Arial" charset="0"/>
              </a:rPr>
              <a:t>為</a:t>
            </a:r>
            <a:r>
              <a:rPr lang="en-US" altLang="zh-CN" dirty="0">
                <a:latin typeface="Arial" charset="0"/>
              </a:rPr>
              <a:t>σ2</a:t>
            </a:r>
            <a:r>
              <a:rPr lang="zh-CN" altLang="en-US" dirty="0">
                <a:latin typeface="Arial" charset="0"/>
              </a:rPr>
              <a:t>的高斯分布，記為：則其</a:t>
            </a:r>
            <a:r>
              <a:rPr lang="zh-CN" altLang="en-US" dirty="0">
                <a:latin typeface="Arial" charset="0"/>
                <a:hlinkClick r:id="rId8"/>
              </a:rPr>
              <a:t>概率密度函數</a:t>
            </a:r>
            <a:r>
              <a:rPr lang="zh-CN" altLang="en-US" dirty="0">
                <a:latin typeface="Arial" charset="0"/>
              </a:rPr>
              <a:t>為正態分布的</a:t>
            </a:r>
            <a:r>
              <a:rPr lang="zh-CN" altLang="en-US" dirty="0">
                <a:latin typeface="Arial" charset="0"/>
                <a:hlinkClick r:id="rId9"/>
              </a:rPr>
              <a:t>期望值</a:t>
            </a:r>
            <a:r>
              <a:rPr lang="en-US" altLang="zh-CN" dirty="0">
                <a:latin typeface="Arial" charset="0"/>
              </a:rPr>
              <a:t>μ</a:t>
            </a:r>
            <a:r>
              <a:rPr lang="zh-CN" altLang="en-US" dirty="0">
                <a:latin typeface="Arial" charset="0"/>
              </a:rPr>
              <a:t>決定了其位置，其</a:t>
            </a:r>
            <a:r>
              <a:rPr lang="zh-CN" altLang="en-US" dirty="0">
                <a:latin typeface="Arial" charset="0"/>
                <a:hlinkClick r:id="rId10"/>
              </a:rPr>
              <a:t>標準差</a:t>
            </a:r>
            <a:r>
              <a:rPr lang="en-US" altLang="zh-CN" dirty="0">
                <a:latin typeface="Arial" charset="0"/>
              </a:rPr>
              <a:t>σ</a:t>
            </a:r>
            <a:r>
              <a:rPr lang="zh-CN" altLang="en-US" dirty="0">
                <a:latin typeface="Arial" charset="0"/>
              </a:rPr>
              <a:t>決定了分布的幅度。因其</a:t>
            </a:r>
            <a:r>
              <a:rPr lang="zh-CN" altLang="en-US" dirty="0">
                <a:latin typeface="Arial" charset="0"/>
                <a:hlinkClick r:id="rId11"/>
              </a:rPr>
              <a:t>曲線</a:t>
            </a:r>
            <a:r>
              <a:rPr lang="zh-CN" altLang="en-US" dirty="0">
                <a:latin typeface="Arial" charset="0"/>
              </a:rPr>
              <a:t>呈鐘形，因此人們又經常稱之為鐘形曲線。我們通常所說的</a:t>
            </a:r>
            <a:r>
              <a:rPr lang="zh-CN" altLang="en-US" dirty="0">
                <a:latin typeface="Arial" charset="0"/>
                <a:hlinkClick r:id="rId12"/>
              </a:rPr>
              <a:t>標準正態分布</a:t>
            </a:r>
            <a:r>
              <a:rPr lang="zh-CN" altLang="en-US" dirty="0">
                <a:latin typeface="Arial" charset="0"/>
              </a:rPr>
              <a:t>是</a:t>
            </a:r>
            <a:r>
              <a:rPr lang="en-US" altLang="zh-CN" dirty="0">
                <a:latin typeface="Arial" charset="0"/>
              </a:rPr>
              <a:t>μ = 0,σ = 1</a:t>
            </a:r>
            <a:r>
              <a:rPr lang="zh-CN" altLang="en-US" dirty="0">
                <a:latin typeface="Arial" charset="0"/>
              </a:rPr>
              <a:t>的正態分布。 </a:t>
            </a:r>
          </a:p>
          <a:p>
            <a:pPr eaLnBrk="1" hangingPunct="1"/>
            <a:endParaRPr lang="zh-CN" altLang="en-US" dirty="0">
              <a:latin typeface="Arial" charset="0"/>
            </a:endParaRPr>
          </a:p>
          <a:p>
            <a:pPr eaLnBrk="1" hangingPunct="1"/>
            <a:r>
              <a:rPr lang="zh-CN" altLang="en-US" dirty="0">
                <a:latin typeface="Arial" charset="0"/>
              </a:rPr>
              <a:t>正態分布最早由</a:t>
            </a:r>
            <a:r>
              <a:rPr lang="en-US" altLang="zh-CN" b="1" dirty="0">
                <a:latin typeface="Arial" charset="0"/>
              </a:rPr>
              <a:t>A.</a:t>
            </a:r>
            <a:r>
              <a:rPr lang="zh-CN" altLang="en-US" b="1" dirty="0">
                <a:latin typeface="Arial" charset="0"/>
              </a:rPr>
              <a:t>棣莫弗</a:t>
            </a:r>
            <a:r>
              <a:rPr lang="zh-CN" altLang="en-US" dirty="0">
                <a:latin typeface="Arial" charset="0"/>
              </a:rPr>
              <a:t>在求</a:t>
            </a:r>
            <a:r>
              <a:rPr lang="zh-CN" altLang="en-US" dirty="0">
                <a:latin typeface="Arial" charset="0"/>
                <a:hlinkClick r:id="rId13"/>
              </a:rPr>
              <a:t>二項分布</a:t>
            </a:r>
            <a:r>
              <a:rPr lang="zh-CN" altLang="en-US" dirty="0">
                <a:latin typeface="Arial" charset="0"/>
              </a:rPr>
              <a:t>的漸近</a:t>
            </a:r>
            <a:r>
              <a:rPr lang="zh-CN" altLang="en-US" dirty="0">
                <a:latin typeface="Arial" charset="0"/>
                <a:hlinkClick r:id="rId14"/>
              </a:rPr>
              <a:t>公式</a:t>
            </a:r>
            <a:r>
              <a:rPr lang="zh-CN" altLang="en-US" dirty="0">
                <a:latin typeface="Arial" charset="0"/>
              </a:rPr>
              <a:t>中得到，在棣莫弗之後，</a:t>
            </a:r>
            <a:r>
              <a:rPr lang="en-US" altLang="zh-CN" dirty="0">
                <a:latin typeface="Arial" charset="0"/>
              </a:rPr>
              <a:t>P.S.</a:t>
            </a:r>
            <a:r>
              <a:rPr lang="zh-CN" altLang="en-US" dirty="0">
                <a:latin typeface="Arial" charset="0"/>
              </a:rPr>
              <a:t>拉普拉斯和高斯都曾研究過它的性質，</a:t>
            </a:r>
            <a:r>
              <a:rPr lang="en-US" altLang="zh-CN" dirty="0">
                <a:latin typeface="Arial" charset="0"/>
              </a:rPr>
              <a:t>C.F.</a:t>
            </a:r>
            <a:r>
              <a:rPr lang="zh-CN" altLang="en-US" dirty="0">
                <a:latin typeface="Arial" charset="0"/>
              </a:rPr>
              <a:t>高斯在研究測量誤差時從另一個角度匯出了正態分布的函數，並將其發揚光大，以至於後人以其名字命名正態，可見其影響之大。</a:t>
            </a:r>
          </a:p>
          <a:p>
            <a:pPr eaLnBrk="1" hangingPunct="1"/>
            <a:endParaRPr lang="zh-CN" altLang="en-US" dirty="0">
              <a:latin typeface="Arial" charset="0"/>
            </a:endParaRPr>
          </a:p>
          <a:p>
            <a:pPr eaLnBrk="1" hangingPunct="1"/>
            <a:r>
              <a:rPr lang="zh-CN" altLang="en-US" dirty="0">
                <a:latin typeface="Arial" charset="0"/>
              </a:rPr>
              <a:t>常態分布最早是</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zh-CN" altLang="en-US" dirty="0">
                <a:latin typeface="Arial" charset="0"/>
              </a:rPr>
              <a:t>）在</a:t>
            </a:r>
            <a:r>
              <a:rPr lang="en-US" altLang="zh-CN" dirty="0">
                <a:latin typeface="Arial" charset="0"/>
              </a:rPr>
              <a:t>1718</a:t>
            </a:r>
            <a:r>
              <a:rPr lang="zh-CN" altLang="en-US" dirty="0">
                <a:latin typeface="Arial" charset="0"/>
              </a:rPr>
              <a:t>年著作的書籍的（Doctrine of Change），及</a:t>
            </a:r>
            <a:r>
              <a:rPr lang="en-US" altLang="zh-CN" dirty="0">
                <a:latin typeface="Arial" charset="0"/>
                <a:hlinkClick r:id="rId15" tooltip="1734年"/>
              </a:rPr>
              <a:t>1734</a:t>
            </a:r>
            <a:r>
              <a:rPr lang="zh-CN" altLang="en-US" dirty="0">
                <a:latin typeface="Arial" charset="0"/>
                <a:hlinkClick r:id="rId15" tooltip="1734年"/>
              </a:rPr>
              <a:t>年</a:t>
            </a:r>
            <a:r>
              <a:rPr lang="zh-CN" altLang="en-US" dirty="0">
                <a:latin typeface="Arial" charset="0"/>
              </a:rPr>
              <a:t>發表的一篇關於</a:t>
            </a:r>
            <a:r>
              <a:rPr lang="zh-CN" altLang="en-US" dirty="0">
                <a:latin typeface="Arial" charset="0"/>
                <a:hlinkClick r:id="rId16" tooltip="二項分佈"/>
              </a:rPr>
              <a:t>二項分布</a:t>
            </a:r>
            <a:r>
              <a:rPr lang="zh-CN" altLang="en-US" dirty="0">
                <a:latin typeface="Arial" charset="0"/>
              </a:rPr>
              <a:t>文章中提出的，當二項隨機變數的位置參數</a:t>
            </a:r>
            <a:r>
              <a:rPr lang="en-US" altLang="zh-CN" dirty="0">
                <a:latin typeface="Arial" charset="0"/>
              </a:rPr>
              <a:t>n</a:t>
            </a:r>
            <a:r>
              <a:rPr lang="zh-CN" altLang="en-US" dirty="0">
                <a:latin typeface="Arial" charset="0"/>
              </a:rPr>
              <a:t>很大及形狀參數為</a:t>
            </a:r>
            <a:r>
              <a:rPr lang="en-US" altLang="zh-CN" dirty="0">
                <a:latin typeface="Arial" charset="0"/>
              </a:rPr>
              <a:t>1/2</a:t>
            </a:r>
            <a:r>
              <a:rPr lang="zh-CN" altLang="en-US" dirty="0">
                <a:latin typeface="Arial" charset="0"/>
              </a:rPr>
              <a:t>時，則所推導出二項分布的近似分布函數就是常態分布。</a:t>
            </a:r>
            <a:r>
              <a:rPr lang="zh-CN" altLang="en-US" b="1" dirty="0">
                <a:latin typeface="Arial" charset="0"/>
                <a:hlinkClick r:id="rId17" tooltip="拉普拉斯"/>
              </a:rPr>
              <a:t>拉普拉斯</a:t>
            </a:r>
            <a:r>
              <a:rPr lang="zh-CN" altLang="en-US" dirty="0">
                <a:latin typeface="Arial" charset="0"/>
              </a:rPr>
              <a:t>（</a:t>
            </a:r>
            <a:r>
              <a:rPr lang="en-US" altLang="zh-CN" dirty="0">
                <a:latin typeface="Arial" charset="0"/>
              </a:rPr>
              <a:t>Laplace</a:t>
            </a:r>
            <a:r>
              <a:rPr lang="zh-CN" altLang="en-US" dirty="0">
                <a:latin typeface="Arial" charset="0"/>
              </a:rPr>
              <a:t>）在</a:t>
            </a:r>
            <a:r>
              <a:rPr lang="en-US" altLang="zh-CN" dirty="0">
                <a:latin typeface="Arial" charset="0"/>
              </a:rPr>
              <a:t>1812</a:t>
            </a:r>
            <a:r>
              <a:rPr lang="zh-CN" altLang="en-US" dirty="0">
                <a:latin typeface="Arial" charset="0"/>
              </a:rPr>
              <a:t>年發表的</a:t>
            </a:r>
            <a:r>
              <a:rPr lang="en-US" altLang="zh-CN" dirty="0">
                <a:latin typeface="Arial" charset="0"/>
              </a:rPr>
              <a:t>《</a:t>
            </a:r>
            <a:r>
              <a:rPr lang="zh-CN" altLang="en-US" dirty="0">
                <a:latin typeface="Arial" charset="0"/>
              </a:rPr>
              <a:t>分析概率論</a:t>
            </a:r>
            <a:r>
              <a:rPr lang="en-US" altLang="zh-CN" dirty="0">
                <a:latin typeface="Arial" charset="0"/>
              </a:rPr>
              <a:t>》</a:t>
            </a:r>
            <a:r>
              <a:rPr lang="zh-CN" altLang="en-US" dirty="0">
                <a:latin typeface="Arial" charset="0"/>
              </a:rPr>
              <a:t>（</a:t>
            </a:r>
            <a:r>
              <a:rPr lang="fr-FR" altLang="en-US" dirty="0">
                <a:latin typeface="Arial" charset="0"/>
              </a:rPr>
              <a:t>Theorie Analytique des Probabilites</a:t>
            </a:r>
            <a:r>
              <a:rPr lang="zh-CN" altLang="en-US" dirty="0">
                <a:latin typeface="Arial" charset="0"/>
              </a:rPr>
              <a:t>）中對棣莫佛的結論作了擴展到二項分布的位置參數為</a:t>
            </a:r>
            <a:r>
              <a:rPr lang="en-US" altLang="zh-CN" dirty="0">
                <a:latin typeface="Arial" charset="0"/>
              </a:rPr>
              <a:t>n</a:t>
            </a:r>
            <a:r>
              <a:rPr lang="zh-CN" altLang="en-US" dirty="0">
                <a:latin typeface="Arial" charset="0"/>
              </a:rPr>
              <a:t>及形狀參數為</a:t>
            </a:r>
            <a:r>
              <a:rPr lang="en-US" altLang="zh-CN" dirty="0">
                <a:latin typeface="Arial" charset="0"/>
              </a:rPr>
              <a:t>p</a:t>
            </a:r>
            <a:r>
              <a:rPr lang="zh-CN" altLang="en-US" dirty="0">
                <a:latin typeface="Arial" charset="0"/>
              </a:rPr>
              <a:t>時。現在這一結論通常被稱為</a:t>
            </a:r>
            <a:r>
              <a:rPr lang="zh-CN" altLang="en-US" dirty="0">
                <a:latin typeface="Arial" charset="0"/>
                <a:hlinkClick r:id="rId18" tooltip="中心極限定理"/>
              </a:rPr>
              <a:t>棣莫佛－拉普拉斯定理</a:t>
            </a:r>
            <a:r>
              <a:rPr lang="zh-CN" altLang="en-US" dirty="0">
                <a:latin typeface="Arial" charset="0"/>
              </a:rPr>
              <a:t>。</a:t>
            </a:r>
          </a:p>
          <a:p>
            <a:pPr eaLnBrk="1" hangingPunct="1"/>
            <a:r>
              <a:rPr lang="zh-CN" altLang="en-US" b="1" dirty="0">
                <a:latin typeface="Arial" charset="0"/>
              </a:rPr>
              <a:t>拉普拉斯</a:t>
            </a:r>
            <a:r>
              <a:rPr lang="zh-CN" altLang="en-US" dirty="0">
                <a:latin typeface="Arial" charset="0"/>
              </a:rPr>
              <a:t>在</a:t>
            </a:r>
            <a:r>
              <a:rPr lang="zh-CN" altLang="en-US" dirty="0">
                <a:latin typeface="Arial" charset="0"/>
                <a:hlinkClick r:id="rId19" tooltip="誤差分析（页面不存在）"/>
              </a:rPr>
              <a:t>誤差分析</a:t>
            </a:r>
            <a:r>
              <a:rPr lang="zh-CN" altLang="en-US" dirty="0">
                <a:latin typeface="Arial" charset="0"/>
              </a:rPr>
              <a:t>試驗中使用了常態分布。</a:t>
            </a:r>
            <a:r>
              <a:rPr lang="zh-CN" altLang="en-US" b="1" dirty="0">
                <a:latin typeface="Arial" charset="0"/>
                <a:hlinkClick r:id="rId20" tooltip="勒讓德"/>
              </a:rPr>
              <a:t>勒讓德</a:t>
            </a:r>
            <a:r>
              <a:rPr lang="zh-CN" altLang="en-US" dirty="0">
                <a:latin typeface="Arial" charset="0"/>
              </a:rPr>
              <a:t>於</a:t>
            </a:r>
            <a:r>
              <a:rPr lang="en-US" altLang="zh-CN" dirty="0">
                <a:latin typeface="Arial" charset="0"/>
                <a:hlinkClick r:id="rId21" tooltip="1805年"/>
              </a:rPr>
              <a:t>1805</a:t>
            </a:r>
            <a:r>
              <a:rPr lang="zh-CN" altLang="en-US" dirty="0">
                <a:latin typeface="Arial" charset="0"/>
                <a:hlinkClick r:id="rId21" tooltip="1805年"/>
              </a:rPr>
              <a:t>年</a:t>
            </a:r>
            <a:r>
              <a:rPr lang="zh-CN" altLang="en-US" dirty="0">
                <a:latin typeface="Arial" charset="0"/>
              </a:rPr>
              <a:t>引入</a:t>
            </a:r>
            <a:r>
              <a:rPr lang="zh-CN" altLang="en-US" dirty="0">
                <a:latin typeface="Arial" charset="0"/>
                <a:hlinkClick r:id="rId22" tooltip="最小二乘法"/>
              </a:rPr>
              <a:t>最小二乘法</a:t>
            </a:r>
            <a:r>
              <a:rPr lang="zh-CN" altLang="en-US" dirty="0">
                <a:latin typeface="Arial" charset="0"/>
              </a:rPr>
              <a:t>這一重要方法；而</a:t>
            </a:r>
            <a:r>
              <a:rPr lang="zh-CN" altLang="en-US" dirty="0">
                <a:latin typeface="Arial" charset="0"/>
                <a:hlinkClick r:id="rId23" tooltip="高斯"/>
              </a:rPr>
              <a:t>高斯</a:t>
            </a:r>
            <a:r>
              <a:rPr lang="zh-CN" altLang="en-US" dirty="0">
                <a:latin typeface="Arial" charset="0"/>
              </a:rPr>
              <a:t>則宣稱他早在</a:t>
            </a:r>
            <a:r>
              <a:rPr lang="en-US" altLang="zh-CN" dirty="0">
                <a:latin typeface="Arial" charset="0"/>
                <a:hlinkClick r:id="rId24" tooltip="1794年"/>
              </a:rPr>
              <a:t>1794</a:t>
            </a:r>
            <a:r>
              <a:rPr lang="zh-CN" altLang="en-US" dirty="0">
                <a:latin typeface="Arial" charset="0"/>
                <a:hlinkClick r:id="rId24" tooltip="1794年"/>
              </a:rPr>
              <a:t>年</a:t>
            </a:r>
            <a:r>
              <a:rPr lang="zh-CN" altLang="en-US" dirty="0">
                <a:latin typeface="Arial" charset="0"/>
              </a:rPr>
              <a:t>就使用了該方法，並通過假設誤差服從常態分布給出了嚴格的證明。 </a:t>
            </a:r>
          </a:p>
          <a:p>
            <a:pPr eaLnBrk="1" hangingPunct="1"/>
            <a:endParaRPr lang="zh-CN" altLang="en-US" dirty="0">
              <a:latin typeface="Arial" charset="0"/>
            </a:endParaRPr>
          </a:p>
          <a:p>
            <a:pPr eaLnBrk="1" hangingPunct="1"/>
            <a:r>
              <a:rPr lang="zh-CN" altLang="en-US" dirty="0">
                <a:latin typeface="Arial" charset="0"/>
                <a:ea typeface="PMingLiU" pitchFamily="18" charset="-120"/>
              </a:rPr>
              <a:t>常態分布有一個非常重要的性質：在特定條件下，大量</a:t>
            </a:r>
            <a:r>
              <a:rPr lang="zh-CN" altLang="en-US" dirty="0">
                <a:latin typeface="Arial" charset="0"/>
                <a:ea typeface="PMingLiU" pitchFamily="18" charset="-120"/>
                <a:hlinkClick r:id="rId25" tooltip="統計獨立"/>
              </a:rPr>
              <a:t>統計獨立</a:t>
            </a:r>
            <a:r>
              <a:rPr lang="zh-CN" altLang="en-US" dirty="0">
                <a:latin typeface="Arial" charset="0"/>
                <a:ea typeface="PMingLiU" pitchFamily="18" charset="-120"/>
              </a:rPr>
              <a:t>的隨機變量的平均值的分布趨於正態分布，這就是</a:t>
            </a:r>
            <a:r>
              <a:rPr lang="zh-CN" altLang="en-US" dirty="0">
                <a:latin typeface="Arial" charset="0"/>
                <a:ea typeface="PMingLiU" pitchFamily="18" charset="-120"/>
                <a:hlinkClick r:id="rId26" tooltip="中心極限定理"/>
              </a:rPr>
              <a:t>中心極限定理</a:t>
            </a:r>
            <a:r>
              <a:rPr lang="zh-CN" altLang="en-US" dirty="0">
                <a:latin typeface="Arial" charset="0"/>
                <a:ea typeface="PMingLiU" pitchFamily="18" charset="-120"/>
              </a:rPr>
              <a:t>。中心極限定理的重要意義在於，根據這一定理的結論，其他概率分布可以用正態分布作為近似。</a:t>
            </a:r>
            <a:endParaRPr lang="zh-CN" altLang="en-US" dirty="0">
              <a:latin typeface="Arial" charset="0"/>
            </a:endParaRPr>
          </a:p>
          <a:p>
            <a:pPr eaLnBrk="1" hangingPunct="1"/>
            <a:endParaRPr lang="zh-CN" altLang="en-US" dirty="0">
              <a:latin typeface="Arial" charset="0"/>
            </a:endParaRPr>
          </a:p>
          <a:p>
            <a:pPr eaLnBrk="1" hangingPunct="1"/>
            <a:r>
              <a:rPr lang="zh-CN" altLang="en-US" b="1" dirty="0">
                <a:latin typeface="Arial" charset="0"/>
                <a:ea typeface="PMingLiU" pitchFamily="18" charset="-120"/>
              </a:rPr>
              <a:t>高斯</a:t>
            </a:r>
            <a:r>
              <a:rPr lang="zh-CN" altLang="en-US" dirty="0">
                <a:latin typeface="Arial" charset="0"/>
              </a:rPr>
              <a:t>（</a:t>
            </a:r>
            <a:r>
              <a:rPr lang="en-US" altLang="zh-CN" dirty="0">
                <a:latin typeface="Arial" charset="0"/>
              </a:rPr>
              <a:t>Johann Carl Friedrich Gauss</a:t>
            </a:r>
            <a:r>
              <a:rPr lang="zh-CN" altLang="en-US" dirty="0">
                <a:latin typeface="Arial" charset="0"/>
              </a:rPr>
              <a:t>）（</a:t>
            </a:r>
            <a:r>
              <a:rPr lang="en-US" altLang="zh-CN" dirty="0">
                <a:latin typeface="Arial" charset="0"/>
              </a:rPr>
              <a:t>1777</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30</a:t>
            </a:r>
            <a:r>
              <a:rPr lang="zh-CN" altLang="en-US" dirty="0">
                <a:latin typeface="Arial" charset="0"/>
              </a:rPr>
              <a:t>日－</a:t>
            </a:r>
            <a:r>
              <a:rPr lang="en-US" altLang="zh-CN" dirty="0">
                <a:latin typeface="Arial" charset="0"/>
              </a:rPr>
              <a:t>1855</a:t>
            </a:r>
            <a:r>
              <a:rPr lang="zh-CN" altLang="en-US" dirty="0">
                <a:latin typeface="Arial" charset="0"/>
              </a:rPr>
              <a:t>年</a:t>
            </a:r>
            <a:r>
              <a:rPr lang="en-US" altLang="zh-CN" dirty="0">
                <a:latin typeface="Arial" charset="0"/>
              </a:rPr>
              <a:t>2</a:t>
            </a:r>
            <a:r>
              <a:rPr lang="zh-CN" altLang="en-US" dirty="0">
                <a:latin typeface="Arial" charset="0"/>
              </a:rPr>
              <a:t>月</a:t>
            </a:r>
            <a:r>
              <a:rPr lang="en-US" altLang="zh-CN" dirty="0">
                <a:latin typeface="Arial" charset="0"/>
              </a:rPr>
              <a:t>23</a:t>
            </a:r>
            <a:r>
              <a:rPr lang="zh-CN" altLang="en-US" dirty="0">
                <a:latin typeface="Arial" charset="0"/>
              </a:rPr>
              <a:t>日），生於</a:t>
            </a:r>
            <a:r>
              <a:rPr lang="zh-CN" altLang="en-US" dirty="0">
                <a:latin typeface="Arial" charset="0"/>
                <a:hlinkClick r:id="rId27"/>
              </a:rPr>
              <a:t>不倫瑞克</a:t>
            </a:r>
            <a:r>
              <a:rPr lang="zh-CN" altLang="en-US" dirty="0">
                <a:latin typeface="Arial" charset="0"/>
              </a:rPr>
              <a:t>，卒於</a:t>
            </a:r>
            <a:r>
              <a:rPr lang="zh-CN" altLang="en-US" dirty="0">
                <a:latin typeface="Arial" charset="0"/>
                <a:hlinkClick r:id="rId28"/>
              </a:rPr>
              <a:t>哥廷根</a:t>
            </a:r>
            <a:r>
              <a:rPr lang="zh-CN" altLang="en-US" dirty="0">
                <a:latin typeface="Arial" charset="0"/>
              </a:rPr>
              <a:t>，</a:t>
            </a:r>
            <a:r>
              <a:rPr lang="zh-CN" altLang="en-US" dirty="0">
                <a:latin typeface="Arial" charset="0"/>
                <a:hlinkClick r:id="rId29"/>
              </a:rPr>
              <a:t>德國</a:t>
            </a:r>
            <a:r>
              <a:rPr lang="zh-CN" altLang="en-US" dirty="0">
                <a:latin typeface="Arial" charset="0"/>
              </a:rPr>
              <a:t>人。</a:t>
            </a:r>
          </a:p>
          <a:p>
            <a:pPr eaLnBrk="1" hangingPunct="1"/>
            <a:endParaRPr lang="en-US" altLang="zh-CN" dirty="0">
              <a:latin typeface="Arial" charset="0"/>
            </a:endParaRPr>
          </a:p>
          <a:p>
            <a:pPr eaLnBrk="1" hangingPunct="1"/>
            <a:r>
              <a:rPr lang="zh-CN" altLang="en-US" b="1" dirty="0">
                <a:latin typeface="Arial" charset="0"/>
              </a:rPr>
              <a:t>亞伯拉罕</a:t>
            </a:r>
            <a:r>
              <a:rPr lang="en-US" altLang="zh-CN" b="1" dirty="0">
                <a:latin typeface="Arial" charset="0"/>
              </a:rPr>
              <a:t>·</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en-US" altLang="zh-CN" dirty="0">
                <a:latin typeface="Arial" charset="0"/>
              </a:rPr>
              <a:t>)</a:t>
            </a:r>
            <a:r>
              <a:rPr lang="zh-CN" altLang="en-US" dirty="0">
                <a:latin typeface="Arial" charset="0"/>
              </a:rPr>
              <a:t>，</a:t>
            </a:r>
            <a:r>
              <a:rPr lang="en-US" altLang="zh-CN" dirty="0">
                <a:latin typeface="Arial" charset="0"/>
              </a:rPr>
              <a:t>1667</a:t>
            </a:r>
            <a:r>
              <a:rPr lang="zh-CN" altLang="en-US" dirty="0">
                <a:latin typeface="Arial" charset="0"/>
              </a:rPr>
              <a:t>年</a:t>
            </a:r>
            <a:r>
              <a:rPr lang="en-US" altLang="zh-CN" dirty="0">
                <a:latin typeface="Arial" charset="0"/>
              </a:rPr>
              <a:t>5</a:t>
            </a:r>
            <a:r>
              <a:rPr lang="zh-CN" altLang="en-US" dirty="0">
                <a:latin typeface="Arial" charset="0"/>
              </a:rPr>
              <a:t>月</a:t>
            </a:r>
            <a:r>
              <a:rPr lang="en-US" altLang="zh-CN" dirty="0">
                <a:latin typeface="Arial" charset="0"/>
              </a:rPr>
              <a:t>26</a:t>
            </a:r>
            <a:r>
              <a:rPr lang="zh-CN" altLang="en-US" dirty="0">
                <a:latin typeface="Arial" charset="0"/>
              </a:rPr>
              <a:t>日生於法國維特裡的弗朗索瓦；</a:t>
            </a:r>
            <a:r>
              <a:rPr lang="en-US" altLang="zh-CN" dirty="0">
                <a:latin typeface="Arial" charset="0"/>
              </a:rPr>
              <a:t>1754</a:t>
            </a:r>
            <a:r>
              <a:rPr lang="zh-CN" altLang="en-US" dirty="0">
                <a:latin typeface="Arial" charset="0"/>
              </a:rPr>
              <a:t>年</a:t>
            </a:r>
            <a:r>
              <a:rPr lang="en-US" altLang="zh-CN" dirty="0">
                <a:latin typeface="Arial" charset="0"/>
              </a:rPr>
              <a:t>11</a:t>
            </a:r>
            <a:r>
              <a:rPr lang="zh-CN" altLang="en-US" dirty="0">
                <a:latin typeface="Arial" charset="0"/>
              </a:rPr>
              <a:t>月</a:t>
            </a:r>
            <a:r>
              <a:rPr lang="en-US" altLang="zh-CN" dirty="0">
                <a:latin typeface="Arial" charset="0"/>
              </a:rPr>
              <a:t>27</a:t>
            </a:r>
            <a:r>
              <a:rPr lang="zh-CN" altLang="en-US" dirty="0">
                <a:latin typeface="Arial" charset="0"/>
              </a:rPr>
              <a:t>日卒於英國倫敦。分析三角及概率論的先驅，原為法國加爾文派教徒，在新舊教鬥爭中被投入監獄，獲釋後於</a:t>
            </a:r>
            <a:r>
              <a:rPr lang="en-US" altLang="zh-CN" dirty="0">
                <a:latin typeface="Arial" charset="0"/>
              </a:rPr>
              <a:t>1685</a:t>
            </a:r>
            <a:r>
              <a:rPr lang="zh-CN" altLang="en-US" dirty="0">
                <a:latin typeface="Arial" charset="0"/>
              </a:rPr>
              <a:t>年（一說</a:t>
            </a:r>
            <a:r>
              <a:rPr lang="en-US" altLang="zh-CN" dirty="0">
                <a:latin typeface="Arial" charset="0"/>
              </a:rPr>
              <a:t>1688</a:t>
            </a:r>
            <a:r>
              <a:rPr lang="zh-CN" altLang="en-US" dirty="0">
                <a:latin typeface="Arial" charset="0"/>
              </a:rPr>
              <a:t>）移居倫敦，在那裡以擔任家庭教師和保險事業顧問等職終其一生。他和</a:t>
            </a:r>
            <a:r>
              <a:rPr lang="en-US" altLang="zh-CN" dirty="0">
                <a:latin typeface="Arial" charset="0"/>
              </a:rPr>
              <a:t>I.</a:t>
            </a:r>
            <a:r>
              <a:rPr lang="zh-CN" altLang="en-US" dirty="0">
                <a:latin typeface="Arial" charset="0"/>
              </a:rPr>
              <a:t>牛頓及天文學家</a:t>
            </a:r>
            <a:r>
              <a:rPr lang="en-US" altLang="zh-CN" dirty="0">
                <a:latin typeface="Arial" charset="0"/>
              </a:rPr>
              <a:t>E.</a:t>
            </a:r>
            <a:r>
              <a:rPr lang="zh-CN" altLang="en-US" dirty="0">
                <a:latin typeface="Arial" charset="0"/>
              </a:rPr>
              <a:t>哈雷友善，諳熟牛頓的流數術，</a:t>
            </a:r>
            <a:r>
              <a:rPr lang="en-US" altLang="zh-CN" dirty="0">
                <a:latin typeface="Arial" charset="0"/>
              </a:rPr>
              <a:t>1697</a:t>
            </a:r>
            <a:r>
              <a:rPr lang="zh-CN" altLang="en-US" dirty="0">
                <a:latin typeface="Arial" charset="0"/>
              </a:rPr>
              <a:t>年被選入英國皇家學會。</a:t>
            </a:r>
            <a:r>
              <a:rPr lang="en-US" altLang="zh-CN" dirty="0">
                <a:latin typeface="Arial" charset="0"/>
              </a:rPr>
              <a:t>1718</a:t>
            </a:r>
            <a:r>
              <a:rPr lang="zh-CN" altLang="en-US" dirty="0">
                <a:latin typeface="Arial" charset="0"/>
              </a:rPr>
              <a:t>年出版</a:t>
            </a:r>
            <a:r>
              <a:rPr lang="en-US" altLang="zh-CN" dirty="0">
                <a:latin typeface="Arial" charset="0"/>
              </a:rPr>
              <a:t>《</a:t>
            </a:r>
            <a:r>
              <a:rPr lang="zh-CN" altLang="en-US" dirty="0">
                <a:latin typeface="Arial" charset="0"/>
              </a:rPr>
              <a:t>機遇論</a:t>
            </a:r>
            <a:r>
              <a:rPr lang="en-US" altLang="zh-CN" dirty="0">
                <a:latin typeface="Arial" charset="0"/>
              </a:rPr>
              <a:t>》</a:t>
            </a:r>
            <a:r>
              <a:rPr lang="zh-CN" altLang="en-US" dirty="0">
                <a:latin typeface="Arial" charset="0"/>
              </a:rPr>
              <a:t>，這是早期概率論的重要著作，其中第一次定義獨立事件的乘法定理。在</a:t>
            </a:r>
            <a:r>
              <a:rPr lang="en-US" altLang="zh-CN" dirty="0">
                <a:latin typeface="Arial" charset="0"/>
              </a:rPr>
              <a:t>《</a:t>
            </a:r>
            <a:r>
              <a:rPr lang="zh-CN" altLang="en-US" dirty="0">
                <a:latin typeface="Arial" charset="0"/>
              </a:rPr>
              <a:t>分析雜錄</a:t>
            </a:r>
            <a:r>
              <a:rPr lang="en-US" altLang="zh-CN" dirty="0">
                <a:latin typeface="Arial" charset="0"/>
              </a:rPr>
              <a:t>》(1730)</a:t>
            </a:r>
            <a:r>
              <a:rPr lang="zh-CN" altLang="en-US" dirty="0">
                <a:latin typeface="Arial" charset="0"/>
              </a:rPr>
              <a:t>中給出！的近似公式</a:t>
            </a:r>
            <a:r>
              <a:rPr lang="en-US" altLang="zh-CN" dirty="0">
                <a:latin typeface="Arial" charset="0"/>
              </a:rPr>
              <a:t>,</a:t>
            </a:r>
            <a:r>
              <a:rPr lang="zh-CN" altLang="en-US" dirty="0">
                <a:latin typeface="Arial" charset="0"/>
              </a:rPr>
              <a:t>實早於</a:t>
            </a:r>
            <a:r>
              <a:rPr lang="en-US" altLang="zh-CN" dirty="0">
                <a:latin typeface="Arial" charset="0"/>
              </a:rPr>
              <a:t>J.</a:t>
            </a:r>
            <a:r>
              <a:rPr lang="zh-CN" altLang="en-US" dirty="0">
                <a:latin typeface="Arial" charset="0"/>
              </a:rPr>
              <a:t>斯特林</a:t>
            </a:r>
            <a:r>
              <a:rPr lang="en-US" altLang="zh-CN" dirty="0">
                <a:latin typeface="Arial" charset="0"/>
              </a:rPr>
              <a:t>,</a:t>
            </a:r>
            <a:r>
              <a:rPr lang="zh-CN" altLang="en-US" dirty="0">
                <a:latin typeface="Arial" charset="0"/>
              </a:rPr>
              <a:t>現誤稱為“斯特林公式”。</a:t>
            </a:r>
            <a:r>
              <a:rPr lang="en-US" altLang="zh-CN" dirty="0">
                <a:latin typeface="Arial" charset="0"/>
              </a:rPr>
              <a:t>1733</a:t>
            </a:r>
            <a:r>
              <a:rPr lang="zh-CN" altLang="en-US" dirty="0">
                <a:latin typeface="Arial" charset="0"/>
              </a:rPr>
              <a:t>年棣莫弗在</a:t>
            </a:r>
            <a:r>
              <a:rPr lang="en-US" altLang="zh-CN" dirty="0">
                <a:latin typeface="Arial" charset="0"/>
              </a:rPr>
              <a:t>《</a:t>
            </a:r>
            <a:r>
              <a:rPr lang="zh-CN" altLang="en-US" dirty="0">
                <a:latin typeface="Arial" charset="0"/>
              </a:rPr>
              <a:t>分析雜錄</a:t>
            </a:r>
            <a:r>
              <a:rPr lang="en-US" altLang="zh-CN" dirty="0">
                <a:latin typeface="Arial" charset="0"/>
              </a:rPr>
              <a:t>》</a:t>
            </a:r>
            <a:r>
              <a:rPr lang="zh-CN" altLang="en-US" dirty="0">
                <a:latin typeface="Arial" charset="0"/>
              </a:rPr>
              <a:t>中給出 </a:t>
            </a:r>
            <a:r>
              <a:rPr lang="en-US" altLang="zh-CN" dirty="0">
                <a:latin typeface="Arial" charset="0"/>
              </a:rPr>
              <a:t>n! </a:t>
            </a:r>
            <a:r>
              <a:rPr lang="zh-CN" altLang="en-US" dirty="0">
                <a:latin typeface="Arial" charset="0"/>
              </a:rPr>
              <a:t>的近似公式。</a:t>
            </a:r>
            <a:r>
              <a:rPr lang="en-US" altLang="zh-CN" dirty="0">
                <a:latin typeface="Arial" charset="0"/>
              </a:rPr>
              <a:t>1733</a:t>
            </a:r>
            <a:r>
              <a:rPr lang="zh-CN" altLang="en-US" dirty="0">
                <a:latin typeface="Arial" charset="0"/>
              </a:rPr>
              <a:t>年棣莫弗用這個公式匯出正態分布的頻率曲線，作為二項分布的近似。他是最早給出棣莫弗公式</a:t>
            </a:r>
            <a:r>
              <a:rPr lang="en-US" altLang="zh-CN" dirty="0">
                <a:latin typeface="Arial" charset="0"/>
              </a:rPr>
              <a:t>(1722)</a:t>
            </a:r>
            <a:r>
              <a:rPr lang="zh-CN" altLang="en-US" dirty="0">
                <a:latin typeface="Arial" charset="0"/>
              </a:rPr>
              <a:t>的學者之一。英國數學家</a:t>
            </a:r>
            <a:r>
              <a:rPr lang="en-US" altLang="zh-CN" dirty="0">
                <a:latin typeface="Arial" charset="0"/>
              </a:rPr>
              <a:t>R.</a:t>
            </a:r>
            <a:r>
              <a:rPr lang="zh-CN" altLang="en-US" dirty="0">
                <a:latin typeface="Arial" charset="0"/>
              </a:rPr>
              <a:t>科茨同時也得到這一關係。</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皮埃爾</a:t>
            </a:r>
            <a:r>
              <a:rPr lang="en-US" altLang="zh-CN" b="1" dirty="0">
                <a:latin typeface="Arial" charset="0"/>
              </a:rPr>
              <a:t>-</a:t>
            </a:r>
            <a:r>
              <a:rPr lang="zh-CN" altLang="en-US" b="1" dirty="0">
                <a:latin typeface="Arial" charset="0"/>
              </a:rPr>
              <a:t>西蒙</a:t>
            </a:r>
            <a:r>
              <a:rPr lang="en-US" altLang="zh-CN" b="1" dirty="0">
                <a:latin typeface="Arial" charset="0"/>
              </a:rPr>
              <a:t>·</a:t>
            </a:r>
            <a:r>
              <a:rPr lang="zh-CN" altLang="en-US" b="1" dirty="0">
                <a:latin typeface="Arial" charset="0"/>
              </a:rPr>
              <a:t>拉普拉斯</a:t>
            </a:r>
            <a:r>
              <a:rPr lang="en-US" altLang="zh-CN" dirty="0">
                <a:latin typeface="Arial" charset="0"/>
              </a:rPr>
              <a:t>(</a:t>
            </a:r>
            <a:r>
              <a:rPr lang="en-US" altLang="zh-CN" dirty="0" err="1">
                <a:latin typeface="Arial" charset="0"/>
              </a:rPr>
              <a:t>Laplace,Pierre-Simon,marquisde</a:t>
            </a:r>
            <a:r>
              <a:rPr lang="en-US" altLang="zh-CN" dirty="0">
                <a:latin typeface="Arial" charset="0"/>
              </a:rPr>
              <a:t> 1749-1827)</a:t>
            </a:r>
            <a:r>
              <a:rPr lang="zh-CN" altLang="en-US" dirty="0">
                <a:latin typeface="Arial" charset="0"/>
              </a:rPr>
              <a:t>，</a:t>
            </a:r>
            <a:r>
              <a:rPr lang="en-US" altLang="zh-CN" dirty="0">
                <a:latin typeface="Arial" charset="0"/>
              </a:rPr>
              <a:t>1749</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23</a:t>
            </a:r>
            <a:r>
              <a:rPr lang="zh-CN" altLang="en-US" dirty="0">
                <a:latin typeface="Arial" charset="0"/>
              </a:rPr>
              <a:t>日生於法國西北部卡爾瓦多斯的博蒙昂諾日，曾任巴黎軍事學院數學教授。</a:t>
            </a:r>
            <a:r>
              <a:rPr lang="en-US" altLang="zh-CN" dirty="0">
                <a:latin typeface="Arial" charset="0"/>
              </a:rPr>
              <a:t>1795</a:t>
            </a:r>
            <a:r>
              <a:rPr lang="zh-CN" altLang="en-US" dirty="0">
                <a:latin typeface="Arial" charset="0"/>
              </a:rPr>
              <a:t>年任巴黎綜合工科學校教授，後又在高等師範學校任教授。</a:t>
            </a:r>
            <a:r>
              <a:rPr lang="en-US" altLang="zh-CN" dirty="0">
                <a:latin typeface="Arial" charset="0"/>
              </a:rPr>
              <a:t>1799</a:t>
            </a:r>
            <a:r>
              <a:rPr lang="zh-CN" altLang="en-US" dirty="0">
                <a:latin typeface="Arial" charset="0"/>
              </a:rPr>
              <a:t>年他還擔任過法國經度局局長，並在拿破崙政府中任過</a:t>
            </a:r>
            <a:r>
              <a:rPr lang="en-US" altLang="zh-CN" dirty="0">
                <a:latin typeface="Arial" charset="0"/>
              </a:rPr>
              <a:t>6</a:t>
            </a:r>
            <a:r>
              <a:rPr lang="zh-CN" altLang="en-US" dirty="0">
                <a:latin typeface="Arial" charset="0"/>
              </a:rPr>
              <a:t>個星期的內政部長。</a:t>
            </a:r>
            <a:r>
              <a:rPr lang="en-US" altLang="zh-CN" dirty="0">
                <a:latin typeface="Arial" charset="0"/>
              </a:rPr>
              <a:t>1816</a:t>
            </a:r>
            <a:r>
              <a:rPr lang="zh-CN" altLang="en-US" dirty="0">
                <a:latin typeface="Arial" charset="0"/>
              </a:rPr>
              <a:t>年被選為法蘭西學院院士，</a:t>
            </a:r>
            <a:r>
              <a:rPr lang="en-US" altLang="zh-CN" dirty="0">
                <a:latin typeface="Arial" charset="0"/>
              </a:rPr>
              <a:t>1817</a:t>
            </a:r>
            <a:r>
              <a:rPr lang="zh-CN" altLang="en-US" dirty="0">
                <a:latin typeface="Arial" charset="0"/>
              </a:rPr>
              <a:t>年任該院院長。</a:t>
            </a:r>
            <a:r>
              <a:rPr lang="en-US" altLang="zh-CN" dirty="0">
                <a:latin typeface="Arial" charset="0"/>
              </a:rPr>
              <a:t>1827</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5</a:t>
            </a:r>
            <a:r>
              <a:rPr lang="zh-CN" altLang="en-US" dirty="0">
                <a:latin typeface="Arial" charset="0"/>
              </a:rPr>
              <a:t>日卒於巴黎。</a:t>
            </a:r>
            <a:endParaRPr lang="en-US" altLang="zh-CN" dirty="0">
              <a:latin typeface="Arial" charset="0"/>
            </a:endParaRPr>
          </a:p>
          <a:p>
            <a:pPr eaLnBrk="1" hangingPunct="1"/>
            <a:r>
              <a:rPr lang="zh-CN" altLang="en-US" dirty="0">
                <a:latin typeface="Arial" charset="0"/>
              </a:rPr>
              <a:t>拉普拉斯把注意力主要集中在天體力學的研究上面，他把牛頓的萬有引力定律應用到整個太陽系，</a:t>
            </a:r>
            <a:r>
              <a:rPr lang="en-US" altLang="zh-CN" dirty="0">
                <a:latin typeface="Arial" charset="0"/>
              </a:rPr>
              <a:t>1773</a:t>
            </a:r>
            <a:r>
              <a:rPr lang="zh-CN" altLang="en-US" dirty="0">
                <a:latin typeface="Arial" charset="0"/>
              </a:rPr>
              <a:t>年解決了一個當時著名的難題：解釋木星軌道為什麼在不斷地收縮，而同時土星的軌道又在不斷地膨脹。拉普拉斯用數學方法證明行星平均運動的不變性，即行星的軌道大小只有週期性變化，並證明為偏心率和傾角的</a:t>
            </a:r>
            <a:r>
              <a:rPr lang="en-US" altLang="zh-CN" dirty="0">
                <a:latin typeface="Arial" charset="0"/>
              </a:rPr>
              <a:t>3</a:t>
            </a:r>
            <a:r>
              <a:rPr lang="zh-CN" altLang="en-US" dirty="0">
                <a:latin typeface="Arial" charset="0"/>
              </a:rPr>
              <a:t>次冪。這就是著名的拉普拉斯定理。</a:t>
            </a:r>
            <a:r>
              <a:rPr lang="en-US" altLang="zh-CN" dirty="0">
                <a:latin typeface="Arial" charset="0"/>
              </a:rPr>
              <a:t>1784</a:t>
            </a:r>
            <a:r>
              <a:rPr lang="zh-CN" altLang="en-US" dirty="0">
                <a:latin typeface="Arial" charset="0"/>
              </a:rPr>
              <a:t>～</a:t>
            </a:r>
            <a:r>
              <a:rPr lang="en-US" altLang="zh-CN" dirty="0">
                <a:latin typeface="Arial" charset="0"/>
              </a:rPr>
              <a:t>1785</a:t>
            </a:r>
            <a:r>
              <a:rPr lang="zh-CN" altLang="en-US" dirty="0">
                <a:latin typeface="Arial" charset="0"/>
              </a:rPr>
              <a:t>年，他求得天體對其外任一質點的引力分量可以用一個勢函數來表示，這個勢函數滿足一個偏微分方程，即著名的拉普拉斯方程。</a:t>
            </a:r>
            <a:r>
              <a:rPr lang="en-US" altLang="zh-CN" dirty="0">
                <a:latin typeface="Arial" charset="0"/>
              </a:rPr>
              <a:t>1786</a:t>
            </a:r>
            <a:r>
              <a:rPr lang="zh-CN" altLang="en-US" dirty="0">
                <a:latin typeface="Arial" charset="0"/>
              </a:rPr>
              <a:t>年證明行星軌道的偏心率和傾角總保持很小和恒定，能自動調整，即攝動效應是守恆和週期性的，不會積累也不會消解。拉普拉斯注意到木星的三個主要衛星的平均運動</a:t>
            </a:r>
            <a:r>
              <a:rPr lang="en-US" altLang="zh-CN" dirty="0">
                <a:latin typeface="Arial" charset="0"/>
              </a:rPr>
              <a:t>Z1</a:t>
            </a:r>
            <a:r>
              <a:rPr lang="zh-CN" altLang="en-US" dirty="0">
                <a:latin typeface="Arial" charset="0"/>
              </a:rPr>
              <a:t>，</a:t>
            </a:r>
            <a:r>
              <a:rPr lang="en-US" altLang="zh-CN" dirty="0">
                <a:latin typeface="Arial" charset="0"/>
              </a:rPr>
              <a:t>Z2</a:t>
            </a:r>
            <a:r>
              <a:rPr lang="zh-CN" altLang="en-US" dirty="0">
                <a:latin typeface="Arial" charset="0"/>
              </a:rPr>
              <a:t>，</a:t>
            </a:r>
            <a:r>
              <a:rPr lang="en-US" altLang="zh-CN" dirty="0">
                <a:latin typeface="Arial" charset="0"/>
              </a:rPr>
              <a:t>Z3</a:t>
            </a:r>
            <a:r>
              <a:rPr lang="zh-CN" altLang="en-US" dirty="0">
                <a:latin typeface="Arial" charset="0"/>
              </a:rPr>
              <a:t>服從下列關係式：</a:t>
            </a:r>
            <a:r>
              <a:rPr lang="en-US" altLang="zh-CN" dirty="0">
                <a:latin typeface="Arial" charset="0"/>
              </a:rPr>
              <a:t>Z1-3×Z2+2×Z3=0</a:t>
            </a:r>
            <a:r>
              <a:rPr lang="zh-CN" altLang="en-US" dirty="0">
                <a:latin typeface="Arial" charset="0"/>
              </a:rPr>
              <a:t>。同樣，土星的四個衛星的平均運動</a:t>
            </a:r>
            <a:r>
              <a:rPr lang="en-US" altLang="zh-CN" dirty="0">
                <a:latin typeface="Arial" charset="0"/>
              </a:rPr>
              <a:t>Y1</a:t>
            </a:r>
            <a:r>
              <a:rPr lang="zh-CN" altLang="en-US" dirty="0">
                <a:latin typeface="Arial" charset="0"/>
              </a:rPr>
              <a:t>，</a:t>
            </a:r>
            <a:r>
              <a:rPr lang="en-US" altLang="zh-CN" dirty="0">
                <a:latin typeface="Arial" charset="0"/>
              </a:rPr>
              <a:t>Y2</a:t>
            </a:r>
            <a:r>
              <a:rPr lang="zh-CN" altLang="en-US" dirty="0">
                <a:latin typeface="Arial" charset="0"/>
              </a:rPr>
              <a:t>，</a:t>
            </a:r>
            <a:r>
              <a:rPr lang="en-US" altLang="zh-CN" dirty="0">
                <a:latin typeface="Arial" charset="0"/>
              </a:rPr>
              <a:t>Y3</a:t>
            </a:r>
            <a:r>
              <a:rPr lang="zh-CN" altLang="en-US" dirty="0">
                <a:latin typeface="Arial" charset="0"/>
              </a:rPr>
              <a:t>，</a:t>
            </a:r>
            <a:r>
              <a:rPr lang="en-US" altLang="zh-CN" dirty="0">
                <a:latin typeface="Arial" charset="0"/>
              </a:rPr>
              <a:t>Y4</a:t>
            </a:r>
            <a:r>
              <a:rPr lang="zh-CN" altLang="en-US" dirty="0">
                <a:latin typeface="Arial" charset="0"/>
              </a:rPr>
              <a:t>也具有類似的關係：</a:t>
            </a:r>
            <a:r>
              <a:rPr lang="en-US" altLang="zh-CN" dirty="0">
                <a:latin typeface="Arial" charset="0"/>
              </a:rPr>
              <a:t>5×Y1-10×Y2+Y3+4×Y4=0</a:t>
            </a:r>
            <a:r>
              <a:rPr lang="zh-CN" altLang="en-US" dirty="0">
                <a:latin typeface="Arial" charset="0"/>
              </a:rPr>
              <a:t>。後人稱這些衛星之間存在可公度性，由此演變出時間之窗的概念。</a:t>
            </a:r>
            <a:r>
              <a:rPr lang="en-US" altLang="zh-CN" dirty="0">
                <a:latin typeface="Arial" charset="0"/>
              </a:rPr>
              <a:t>1787</a:t>
            </a:r>
            <a:r>
              <a:rPr lang="zh-CN" altLang="en-US" dirty="0">
                <a:latin typeface="Arial" charset="0"/>
              </a:rPr>
              <a:t>年發現月球的加速度同地球軌道的偏心率有關，從理論上解決了太陽系動態中觀測到的最後一個反常問題。</a:t>
            </a:r>
            <a:r>
              <a:rPr lang="en-US" altLang="zh-CN" dirty="0">
                <a:latin typeface="Arial" charset="0"/>
              </a:rPr>
              <a:t>1796</a:t>
            </a:r>
            <a:r>
              <a:rPr lang="zh-CN" altLang="en-US" dirty="0">
                <a:latin typeface="Arial" charset="0"/>
              </a:rPr>
              <a:t>年他的著作</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問世，書中提出了對後來有重大影響的關於行星起源的星雲假說。在這部書中，他獨立於康得，提出了第一個科學的太陽系起源理論</a:t>
            </a:r>
            <a:r>
              <a:rPr lang="en-US" altLang="zh-CN" dirty="0">
                <a:latin typeface="Arial" charset="0"/>
              </a:rPr>
              <a:t>——</a:t>
            </a:r>
            <a:r>
              <a:rPr lang="zh-CN" altLang="en-US" dirty="0">
                <a:latin typeface="Arial" charset="0"/>
              </a:rPr>
              <a:t>星雲說。康得的星雲說是從哲學角度提出的，而拉普拉斯則從數學、力學角度充實了星雲說，因此，人們常常把他們兩人的星雲說稱為“康得</a:t>
            </a:r>
            <a:r>
              <a:rPr lang="en-US" altLang="zh-CN" dirty="0">
                <a:latin typeface="Arial" charset="0"/>
              </a:rPr>
              <a:t>-</a:t>
            </a:r>
            <a:r>
              <a:rPr lang="zh-CN" altLang="en-US" dirty="0">
                <a:latin typeface="Arial" charset="0"/>
              </a:rPr>
              <a:t>拉普拉斯星雲說”。</a:t>
            </a:r>
            <a:r>
              <a:rPr lang="en-US" altLang="zh-CN" dirty="0">
                <a:latin typeface="Arial" charset="0"/>
              </a:rPr>
              <a:t>Laplace</a:t>
            </a:r>
            <a:r>
              <a:rPr lang="zh-CN" altLang="en-US" dirty="0">
                <a:latin typeface="Arial" charset="0"/>
              </a:rPr>
              <a:t>他長期從事大行星運動理論和月球運動理論方面的研究，尤其是他特別注意研究太陽系天體攝動，太陽系的普遍穩定性問題以及太陽系穩定性的動力學問題。在總結前人研究的基礎上取得大量重要成果，他的這些成果集中在</a:t>
            </a:r>
            <a:r>
              <a:rPr lang="en-US" altLang="zh-CN" dirty="0">
                <a:latin typeface="Arial" charset="0"/>
              </a:rPr>
              <a:t>1799</a:t>
            </a:r>
            <a:r>
              <a:rPr lang="zh-CN" altLang="en-US" dirty="0">
                <a:latin typeface="Arial" charset="0"/>
              </a:rPr>
              <a:t>～</a:t>
            </a:r>
            <a:r>
              <a:rPr lang="en-US" altLang="zh-CN" dirty="0">
                <a:latin typeface="Arial" charset="0"/>
              </a:rPr>
              <a:t>1825</a:t>
            </a:r>
            <a:r>
              <a:rPr lang="zh-CN" altLang="en-US" dirty="0">
                <a:latin typeface="Arial" charset="0"/>
              </a:rPr>
              <a:t>年出版的</a:t>
            </a:r>
            <a:r>
              <a:rPr lang="en-US" altLang="zh-CN" dirty="0">
                <a:latin typeface="Arial" charset="0"/>
              </a:rPr>
              <a:t>5</a:t>
            </a:r>
            <a:r>
              <a:rPr lang="zh-CN" altLang="en-US" dirty="0">
                <a:latin typeface="Arial" charset="0"/>
              </a:rPr>
              <a:t>卷</a:t>
            </a:r>
            <a:r>
              <a:rPr lang="en-US" altLang="zh-CN" dirty="0">
                <a:latin typeface="Arial" charset="0"/>
              </a:rPr>
              <a:t>16</a:t>
            </a:r>
            <a:r>
              <a:rPr lang="zh-CN" altLang="en-US" dirty="0">
                <a:latin typeface="Arial" charset="0"/>
              </a:rPr>
              <a:t>冊巨著</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之內。在這部著作中第一次提出天體力學這一名詞，是經典天體力學的代表作。因此他被譽為法國的牛頓和天體力學之父。 </a:t>
            </a:r>
            <a:r>
              <a:rPr lang="en-US" altLang="zh-CN" dirty="0">
                <a:latin typeface="Arial" charset="0"/>
              </a:rPr>
              <a:t>1814</a:t>
            </a:r>
            <a:r>
              <a:rPr lang="zh-CN" altLang="en-US" dirty="0">
                <a:latin typeface="Arial" charset="0"/>
              </a:rPr>
              <a:t>年拉普拉斯提出科學假設，假定如果有一個智慧生物能確定從最大天體到最輕原子的運動的現時狀態，就能按照力學規律推算出整個宇宙的過去狀態和未來狀態。後人把他所假定的智慧生物稱為拉普拉斯妖。他發表的天文學、數學和物理學的論文有</a:t>
            </a:r>
            <a:r>
              <a:rPr lang="en-US" altLang="zh-CN" dirty="0">
                <a:latin typeface="Arial" charset="0"/>
              </a:rPr>
              <a:t>270</a:t>
            </a:r>
            <a:r>
              <a:rPr lang="zh-CN" altLang="en-US" dirty="0">
                <a:latin typeface="Arial" charset="0"/>
              </a:rPr>
              <a:t>多篇，專著合計有</a:t>
            </a:r>
            <a:r>
              <a:rPr lang="en-US" altLang="zh-CN" dirty="0">
                <a:latin typeface="Arial" charset="0"/>
              </a:rPr>
              <a:t>4006</a:t>
            </a:r>
            <a:r>
              <a:rPr lang="zh-CN" altLang="en-US" dirty="0">
                <a:latin typeface="Arial" charset="0"/>
              </a:rPr>
              <a:t>多頁。其中最有代表性的專著有</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和</a:t>
            </a:r>
            <a:r>
              <a:rPr lang="en-US" altLang="zh-CN" dirty="0">
                <a:latin typeface="Arial" charset="0"/>
              </a:rPr>
              <a:t>《</a:t>
            </a:r>
            <a:r>
              <a:rPr lang="zh-CN" altLang="en-US" dirty="0">
                <a:latin typeface="Arial" charset="0"/>
              </a:rPr>
              <a:t>概率分析理論</a:t>
            </a:r>
            <a:r>
              <a:rPr lang="en-US" altLang="zh-CN" dirty="0">
                <a:latin typeface="Arial" charset="0"/>
              </a:rPr>
              <a:t>》</a:t>
            </a:r>
            <a:r>
              <a:rPr lang="zh-CN" altLang="en-US" dirty="0">
                <a:latin typeface="Arial" charset="0"/>
              </a:rPr>
              <a:t>（</a:t>
            </a:r>
            <a:r>
              <a:rPr lang="en-US" altLang="zh-CN" dirty="0">
                <a:latin typeface="Arial" charset="0"/>
              </a:rPr>
              <a:t>1812</a:t>
            </a:r>
            <a:r>
              <a:rPr lang="zh-CN" altLang="en-US" dirty="0">
                <a:latin typeface="Arial" charset="0"/>
              </a:rPr>
              <a:t>年發表）。</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西莫恩</a:t>
            </a:r>
            <a:r>
              <a:rPr lang="en-US" altLang="zh-CN" b="1" dirty="0">
                <a:latin typeface="Arial" charset="0"/>
              </a:rPr>
              <a:t>·</a:t>
            </a:r>
            <a:r>
              <a:rPr lang="zh-CN" altLang="en-US" b="1" dirty="0">
                <a:latin typeface="Arial" charset="0"/>
              </a:rPr>
              <a:t>德尼</a:t>
            </a:r>
            <a:r>
              <a:rPr lang="en-US" altLang="zh-CN" b="1" dirty="0">
                <a:latin typeface="Arial" charset="0"/>
              </a:rPr>
              <a:t>·</a:t>
            </a:r>
            <a:r>
              <a:rPr lang="zh-CN" altLang="en-US" b="1" dirty="0">
                <a:latin typeface="Arial" charset="0"/>
              </a:rPr>
              <a:t>泊松</a:t>
            </a:r>
            <a:r>
              <a:rPr lang="zh-CN" altLang="en-US" dirty="0">
                <a:latin typeface="Arial" charset="0"/>
              </a:rPr>
              <a:t>（</a:t>
            </a:r>
            <a:r>
              <a:rPr lang="en-US" altLang="zh-CN" dirty="0" err="1">
                <a:latin typeface="Arial" charset="0"/>
              </a:rPr>
              <a:t>Siméon</a:t>
            </a:r>
            <a:r>
              <a:rPr lang="en-US" altLang="zh-CN" dirty="0">
                <a:latin typeface="Arial" charset="0"/>
              </a:rPr>
              <a:t> Denis Poisson</a:t>
            </a:r>
            <a:r>
              <a:rPr lang="zh-CN" altLang="en-US" dirty="0">
                <a:latin typeface="Arial" charset="0"/>
              </a:rPr>
              <a:t>，法語發音：發音為 </a:t>
            </a:r>
            <a:r>
              <a:rPr lang="en-US" altLang="zh-CN" dirty="0">
                <a:latin typeface="Arial" charset="0"/>
              </a:rPr>
              <a:t>/</a:t>
            </a:r>
            <a:r>
              <a:rPr lang="en-US" altLang="zh-CN" dirty="0" err="1">
                <a:latin typeface="Arial" charset="0"/>
              </a:rPr>
              <a:t>simeõ</a:t>
            </a:r>
            <a:r>
              <a:rPr lang="en-US" altLang="zh-CN" dirty="0">
                <a:latin typeface="Arial" charset="0"/>
              </a:rPr>
              <a:t> </a:t>
            </a:r>
            <a:r>
              <a:rPr lang="en-US" altLang="zh-CN" dirty="0" err="1">
                <a:latin typeface="Arial" charset="0"/>
              </a:rPr>
              <a:t>d̪əni</a:t>
            </a:r>
            <a:r>
              <a:rPr lang="en-US" altLang="zh-CN" dirty="0">
                <a:latin typeface="Arial" charset="0"/>
              </a:rPr>
              <a:t> </a:t>
            </a:r>
            <a:r>
              <a:rPr lang="en-US" altLang="zh-CN" dirty="0" err="1">
                <a:latin typeface="Arial" charset="0"/>
              </a:rPr>
              <a:t>pwasõ</a:t>
            </a:r>
            <a:r>
              <a:rPr lang="en-US" altLang="zh-CN" dirty="0">
                <a:latin typeface="Arial" charset="0"/>
              </a:rPr>
              <a:t>/</a:t>
            </a:r>
            <a:r>
              <a:rPr lang="zh-CN" altLang="en-US" dirty="0">
                <a:latin typeface="Arial" charset="0"/>
              </a:rPr>
              <a:t>，</a:t>
            </a:r>
            <a:r>
              <a:rPr lang="en-US" altLang="zh-CN" dirty="0">
                <a:latin typeface="Arial" charset="0"/>
              </a:rPr>
              <a:t>1781</a:t>
            </a:r>
            <a:r>
              <a:rPr lang="zh-CN" altLang="en-US" dirty="0">
                <a:latin typeface="Arial" charset="0"/>
              </a:rPr>
              <a:t>年</a:t>
            </a:r>
            <a:r>
              <a:rPr lang="en-US" altLang="zh-CN" dirty="0">
                <a:latin typeface="Arial" charset="0"/>
              </a:rPr>
              <a:t>6</a:t>
            </a:r>
            <a:r>
              <a:rPr lang="zh-CN" altLang="en-US" dirty="0">
                <a:latin typeface="Arial" charset="0"/>
              </a:rPr>
              <a:t>月</a:t>
            </a:r>
            <a:r>
              <a:rPr lang="en-US" altLang="zh-CN" dirty="0">
                <a:latin typeface="Arial" charset="0"/>
              </a:rPr>
              <a:t>21</a:t>
            </a:r>
            <a:r>
              <a:rPr lang="zh-CN" altLang="en-US" dirty="0">
                <a:latin typeface="Arial" charset="0"/>
              </a:rPr>
              <a:t>日－</a:t>
            </a:r>
            <a:r>
              <a:rPr lang="en-US" altLang="zh-CN" dirty="0">
                <a:latin typeface="Arial" charset="0"/>
              </a:rPr>
              <a:t>1840</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25</a:t>
            </a:r>
            <a:r>
              <a:rPr lang="zh-CN" altLang="en-US" dirty="0">
                <a:latin typeface="Arial" charset="0"/>
              </a:rPr>
              <a:t>日），是法國數學家、幾何學家和物理學家。</a:t>
            </a:r>
            <a:r>
              <a:rPr lang="en-US" altLang="zh-CN" dirty="0">
                <a:latin typeface="Arial" charset="0"/>
              </a:rPr>
              <a:t>1798</a:t>
            </a:r>
            <a:r>
              <a:rPr lang="zh-CN" altLang="en-US" dirty="0">
                <a:latin typeface="Arial" charset="0"/>
              </a:rPr>
              <a:t>年，他以當年第一名成績進入巴黎綜合理工學院，在</a:t>
            </a:r>
            <a:r>
              <a:rPr lang="en-US" altLang="zh-CN" dirty="0">
                <a:latin typeface="Arial" charset="0"/>
              </a:rPr>
              <a:t>1800</a:t>
            </a:r>
            <a:r>
              <a:rPr lang="zh-CN" altLang="en-US" dirty="0">
                <a:latin typeface="Arial" charset="0"/>
              </a:rPr>
              <a:t>年，不到入學兩年，他已經發表了兩本備忘錄，一本關於艾蒂安</a:t>
            </a:r>
            <a:r>
              <a:rPr lang="en-US" altLang="zh-CN" dirty="0">
                <a:latin typeface="Arial" charset="0"/>
              </a:rPr>
              <a:t>·</a:t>
            </a:r>
            <a:r>
              <a:rPr lang="zh-CN" altLang="en-US" dirty="0">
                <a:latin typeface="Arial" charset="0"/>
              </a:rPr>
              <a:t>貝祖的消去法，另外一個關於有限差分方程的積分的個數。後一本備忘錄由西爾韋斯特</a:t>
            </a:r>
            <a:r>
              <a:rPr lang="en-US" altLang="zh-CN" dirty="0">
                <a:latin typeface="Arial" charset="0"/>
              </a:rPr>
              <a:t>·</a:t>
            </a:r>
            <a:r>
              <a:rPr lang="zh-CN" altLang="en-US" dirty="0">
                <a:latin typeface="Arial" charset="0"/>
              </a:rPr>
              <a:t>弗朗索瓦</a:t>
            </a:r>
            <a:r>
              <a:rPr lang="en-US" altLang="zh-CN" dirty="0">
                <a:latin typeface="Arial" charset="0"/>
              </a:rPr>
              <a:t>·</a:t>
            </a:r>
            <a:r>
              <a:rPr lang="zh-CN" altLang="en-US" dirty="0">
                <a:latin typeface="Arial" charset="0"/>
              </a:rPr>
              <a:t>拉克魯瓦和阿德里安</a:t>
            </a:r>
            <a:r>
              <a:rPr lang="en-US" altLang="zh-CN" dirty="0">
                <a:latin typeface="Arial" charset="0"/>
              </a:rPr>
              <a:t>-</a:t>
            </a:r>
            <a:r>
              <a:rPr lang="zh-CN" altLang="en-US" dirty="0">
                <a:latin typeface="Arial" charset="0"/>
              </a:rPr>
              <a:t>馬里</a:t>
            </a:r>
            <a:r>
              <a:rPr lang="en-US" altLang="zh-CN" dirty="0">
                <a:latin typeface="Arial" charset="0"/>
              </a:rPr>
              <a:t>·</a:t>
            </a:r>
            <a:r>
              <a:rPr lang="zh-CN" altLang="en-US" dirty="0">
                <a:latin typeface="Arial" charset="0"/>
              </a:rPr>
              <a:t>勒讓德檢驗，他們推薦將它發表於</a:t>
            </a:r>
            <a:r>
              <a:rPr lang="en-US" altLang="zh-CN" dirty="0">
                <a:latin typeface="Arial" charset="0"/>
              </a:rPr>
              <a:t>《</a:t>
            </a:r>
            <a:r>
              <a:rPr lang="zh-CN" altLang="en-US" dirty="0">
                <a:latin typeface="Arial" charset="0"/>
              </a:rPr>
              <a:t>陌生學者集</a:t>
            </a:r>
            <a:r>
              <a:rPr lang="en-US" altLang="zh-CN" dirty="0">
                <a:latin typeface="Arial" charset="0"/>
              </a:rPr>
              <a:t>》</a:t>
            </a:r>
            <a:r>
              <a:rPr lang="zh-CN" altLang="en-US" dirty="0">
                <a:latin typeface="Arial" charset="0"/>
              </a:rPr>
              <a:t>（</a:t>
            </a:r>
            <a:r>
              <a:rPr lang="en-US" altLang="zh-CN" dirty="0" err="1">
                <a:latin typeface="Arial" charset="0"/>
              </a:rPr>
              <a:t>Recueil</a:t>
            </a:r>
            <a:r>
              <a:rPr lang="en-US" altLang="zh-CN" dirty="0">
                <a:latin typeface="Arial" charset="0"/>
              </a:rPr>
              <a:t> des savants étrangers</a:t>
            </a:r>
            <a:r>
              <a:rPr lang="zh-CN" altLang="en-US" dirty="0">
                <a:latin typeface="Arial" charset="0"/>
              </a:rPr>
              <a:t>），對於</a:t>
            </a:r>
            <a:r>
              <a:rPr lang="en-US" altLang="zh-CN" dirty="0">
                <a:latin typeface="Arial" charset="0"/>
              </a:rPr>
              <a:t>18</a:t>
            </a:r>
            <a:r>
              <a:rPr lang="zh-CN" altLang="en-US" dirty="0">
                <a:latin typeface="Arial" charset="0"/>
              </a:rPr>
              <a:t>歲的青年來講這是無上的榮譽。他在理工學院上過拉格朗日函數理論的課，拉格朗日很早認識到他的才華，並與他成為朋友；泊松追隨了拉普拉斯的足跡，後者將他幾乎當作兒子看待。終其職業生涯，也即直至他於巴黎郊外的索鎮去世，他幾乎一直在寫作和發表他的數量巨大的著作，並承擔了他後來所擔任的各種教職。在理工學院完成業之後被聘為複講員，在</a:t>
            </a:r>
            <a:r>
              <a:rPr lang="en-US" altLang="zh-CN" dirty="0">
                <a:latin typeface="Arial" charset="0"/>
              </a:rPr>
              <a:t>1802</a:t>
            </a:r>
            <a:r>
              <a:rPr lang="zh-CN" altLang="en-US" dirty="0">
                <a:latin typeface="Arial" charset="0"/>
              </a:rPr>
              <a:t>年成為代課教授（</a:t>
            </a:r>
            <a:r>
              <a:rPr lang="en-US" altLang="zh-CN" dirty="0" err="1">
                <a:latin typeface="Arial" charset="0"/>
              </a:rPr>
              <a:t>professeur</a:t>
            </a:r>
            <a:r>
              <a:rPr lang="en-US" altLang="zh-CN" dirty="0">
                <a:latin typeface="Arial" charset="0"/>
              </a:rPr>
              <a:t> </a:t>
            </a:r>
            <a:r>
              <a:rPr lang="en-US" altLang="zh-CN" dirty="0" err="1">
                <a:latin typeface="Arial" charset="0"/>
              </a:rPr>
              <a:t>suppléant</a:t>
            </a:r>
            <a:r>
              <a:rPr lang="zh-CN" altLang="en-US" dirty="0">
                <a:latin typeface="Arial" charset="0"/>
              </a:rPr>
              <a:t>），並於</a:t>
            </a:r>
            <a:r>
              <a:rPr lang="en-US" altLang="zh-CN" dirty="0">
                <a:latin typeface="Arial" charset="0"/>
              </a:rPr>
              <a:t>1806</a:t>
            </a:r>
            <a:r>
              <a:rPr lang="zh-CN" altLang="en-US" dirty="0">
                <a:latin typeface="Arial" charset="0"/>
              </a:rPr>
              <a:t>年成為正教授，接替傅立葉，因為拿破崙把後者送去格勒諾布爾。</a:t>
            </a:r>
            <a:r>
              <a:rPr lang="en-US" altLang="zh-CN" dirty="0">
                <a:latin typeface="Arial" charset="0"/>
              </a:rPr>
              <a:t>1808</a:t>
            </a:r>
            <a:r>
              <a:rPr lang="zh-CN" altLang="en-US" dirty="0">
                <a:latin typeface="Arial" charset="0"/>
              </a:rPr>
              <a:t>年，他成為子午線局的天文學家；當</a:t>
            </a:r>
            <a:r>
              <a:rPr lang="en-US" altLang="zh-CN" dirty="0">
                <a:latin typeface="Arial" charset="0"/>
              </a:rPr>
              <a:t>1809</a:t>
            </a:r>
            <a:r>
              <a:rPr lang="zh-CN" altLang="en-US" dirty="0">
                <a:latin typeface="Arial" charset="0"/>
              </a:rPr>
              <a:t>年，科學教員團體建立時，他被聘為理論力學教授。他於</a:t>
            </a:r>
            <a:r>
              <a:rPr lang="en-US" altLang="zh-CN" dirty="0">
                <a:latin typeface="Arial" charset="0"/>
              </a:rPr>
              <a:t>1812</a:t>
            </a:r>
            <a:r>
              <a:rPr lang="zh-CN" altLang="en-US" dirty="0">
                <a:latin typeface="Arial" charset="0"/>
              </a:rPr>
              <a:t>年成為學院的會員，于</a:t>
            </a:r>
            <a:r>
              <a:rPr lang="en-US" altLang="zh-CN" dirty="0">
                <a:latin typeface="Arial" charset="0"/>
              </a:rPr>
              <a:t>1815</a:t>
            </a:r>
            <a:r>
              <a:rPr lang="zh-CN" altLang="en-US" dirty="0">
                <a:latin typeface="Arial" charset="0"/>
              </a:rPr>
              <a:t>年成為聖西爾軍事專科學校的檢查員，於</a:t>
            </a:r>
            <a:r>
              <a:rPr lang="en-US" altLang="zh-CN" dirty="0">
                <a:latin typeface="Arial" charset="0"/>
              </a:rPr>
              <a:t>1816</a:t>
            </a:r>
            <a:r>
              <a:rPr lang="zh-CN" altLang="en-US" dirty="0">
                <a:latin typeface="Arial" charset="0"/>
              </a:rPr>
              <a:t>年離開理工學院的檢查員職位，於</a:t>
            </a:r>
            <a:r>
              <a:rPr lang="en-US" altLang="zh-CN" dirty="0">
                <a:latin typeface="Arial" charset="0"/>
              </a:rPr>
              <a:t>1820</a:t>
            </a:r>
            <a:r>
              <a:rPr lang="zh-CN" altLang="en-US" dirty="0">
                <a:latin typeface="Arial" charset="0"/>
              </a:rPr>
              <a:t>年成為大學的顧問，並于</a:t>
            </a:r>
            <a:r>
              <a:rPr lang="en-US" altLang="zh-CN" dirty="0">
                <a:latin typeface="Arial" charset="0"/>
              </a:rPr>
              <a:t>1827</a:t>
            </a:r>
            <a:r>
              <a:rPr lang="zh-CN" altLang="en-US" dirty="0">
                <a:latin typeface="Arial" charset="0"/>
              </a:rPr>
              <a:t>年繼拉普拉斯之後成為子午線局的幾何學家，</a:t>
            </a:r>
            <a:r>
              <a:rPr lang="en-US" altLang="zh-CN" dirty="0">
                <a:latin typeface="Arial" charset="0"/>
              </a:rPr>
              <a:t>1817</a:t>
            </a:r>
            <a:r>
              <a:rPr lang="zh-CN" altLang="en-US" dirty="0">
                <a:latin typeface="Arial" charset="0"/>
              </a:rPr>
              <a:t>年，他娶了南茜</a:t>
            </a:r>
            <a:r>
              <a:rPr lang="en-US" altLang="zh-CN" dirty="0">
                <a:latin typeface="Arial" charset="0"/>
              </a:rPr>
              <a:t>·</a:t>
            </a:r>
            <a:r>
              <a:rPr lang="zh-CN" altLang="en-US" dirty="0">
                <a:latin typeface="Arial" charset="0"/>
              </a:rPr>
              <a:t>德巴迪。和當時許多科學家一樣，</a:t>
            </a:r>
            <a:r>
              <a:rPr lang="en-US" altLang="zh-CN" dirty="0">
                <a:latin typeface="Arial" charset="0"/>
              </a:rPr>
              <a:t>Poisson</a:t>
            </a:r>
            <a:r>
              <a:rPr lang="zh-CN" altLang="en-US" dirty="0">
                <a:latin typeface="Arial" charset="0"/>
              </a:rPr>
              <a:t>是一個無神論者。作為數學教師，泊松不是一般的成功，就如他早年成功擔任理工學院的複講員時所預示的那樣。作為科學工作者，他的成就罕有匹敵。在眾多的教職工作之余，他擠出時間發表了</a:t>
            </a:r>
            <a:r>
              <a:rPr lang="en-US" altLang="zh-CN" dirty="0">
                <a:latin typeface="Arial" charset="0"/>
              </a:rPr>
              <a:t>300</a:t>
            </a:r>
            <a:r>
              <a:rPr lang="zh-CN" altLang="en-US" dirty="0">
                <a:latin typeface="Arial" charset="0"/>
              </a:rPr>
              <a:t>餘篇作品，有些是完整的論述，很多是處理純數學、應用數學、數學物理、和理論力學的最艱深的問題的備忘錄。有句通常歸於他名下的話：“人生只有兩樣美好的事情：發現數學和教數學。”（</a:t>
            </a:r>
            <a:r>
              <a:rPr lang="en-US" altLang="zh-CN" dirty="0">
                <a:latin typeface="Arial" charset="0"/>
              </a:rPr>
              <a:t>La vie </a:t>
            </a:r>
            <a:r>
              <a:rPr lang="en-US" altLang="zh-CN" dirty="0" err="1">
                <a:latin typeface="Arial" charset="0"/>
              </a:rPr>
              <a:t>n'est</a:t>
            </a:r>
            <a:r>
              <a:rPr lang="en-US" altLang="zh-CN" dirty="0">
                <a:latin typeface="Arial" charset="0"/>
              </a:rPr>
              <a:t> bonne </a:t>
            </a:r>
            <a:r>
              <a:rPr lang="en-US" altLang="zh-CN" dirty="0" err="1">
                <a:latin typeface="Arial" charset="0"/>
              </a:rPr>
              <a:t>qu'à</a:t>
            </a:r>
            <a:r>
              <a:rPr lang="en-US" altLang="zh-CN" dirty="0">
                <a:latin typeface="Arial" charset="0"/>
              </a:rPr>
              <a:t> deux choses: </a:t>
            </a:r>
            <a:r>
              <a:rPr lang="en-US" altLang="zh-CN" dirty="0" err="1">
                <a:latin typeface="Arial" charset="0"/>
              </a:rPr>
              <a:t>découvrir</a:t>
            </a:r>
            <a:r>
              <a:rPr lang="en-US" altLang="zh-CN" dirty="0">
                <a:latin typeface="Arial" charset="0"/>
              </a:rPr>
              <a:t> les </a:t>
            </a:r>
            <a:r>
              <a:rPr lang="en-US" altLang="zh-CN" dirty="0" err="1">
                <a:latin typeface="Arial" charset="0"/>
              </a:rPr>
              <a:t>mathématiques</a:t>
            </a:r>
            <a:r>
              <a:rPr lang="en-US" altLang="zh-CN" dirty="0">
                <a:latin typeface="Arial" charset="0"/>
              </a:rPr>
              <a:t> et </a:t>
            </a:r>
            <a:r>
              <a:rPr lang="en-US" altLang="zh-CN" dirty="0" err="1">
                <a:latin typeface="Arial" charset="0"/>
              </a:rPr>
              <a:t>enseigner</a:t>
            </a:r>
            <a:r>
              <a:rPr lang="en-US" altLang="zh-CN" dirty="0">
                <a:latin typeface="Arial" charset="0"/>
              </a:rPr>
              <a:t> les </a:t>
            </a:r>
            <a:r>
              <a:rPr lang="en-US" altLang="zh-CN" dirty="0" err="1">
                <a:latin typeface="Arial" charset="0"/>
              </a:rPr>
              <a:t>mathématiques</a:t>
            </a:r>
            <a:r>
              <a:rPr lang="en-US" altLang="zh-CN" dirty="0">
                <a:latin typeface="Arial" charset="0"/>
              </a:rPr>
              <a:t>.</a:t>
            </a:r>
            <a:r>
              <a:rPr lang="zh-CN" altLang="en-US" dirty="0">
                <a:latin typeface="Arial" charset="0"/>
              </a:rPr>
              <a:t>）</a:t>
            </a:r>
          </a:p>
          <a:p>
            <a:pPr eaLnBrk="1" hangingPunct="1"/>
            <a:endParaRPr lang="en-US" altLang="zh-CN" dirty="0">
              <a:latin typeface="Arial" charset="0"/>
            </a:endParaRPr>
          </a:p>
          <a:p>
            <a:pPr eaLnBrk="1" hangingPunct="1"/>
            <a:r>
              <a:rPr lang="zh-CN" altLang="en-US" b="1" dirty="0">
                <a:latin typeface="Arial" charset="0"/>
              </a:rPr>
              <a:t>雅各·伯努利</a:t>
            </a:r>
            <a:r>
              <a:rPr lang="zh-CN" altLang="en-US" dirty="0">
                <a:latin typeface="Arial" charset="0"/>
              </a:rPr>
              <a:t>（</a:t>
            </a:r>
            <a:r>
              <a:rPr lang="zh-CN" altLang="en-US" dirty="0">
                <a:latin typeface="Arial" charset="0"/>
                <a:hlinkClick r:id="rId30" action="ppaction://hlinkfile" tooltip="德语"/>
              </a:rPr>
              <a:t>德語</a:t>
            </a:r>
            <a:r>
              <a:rPr lang="zh-CN" altLang="en-US" dirty="0">
                <a:latin typeface="Arial" charset="0"/>
              </a:rPr>
              <a:t>：</a:t>
            </a:r>
            <a:r>
              <a:rPr lang="de-DE" altLang="en-US" dirty="0">
                <a:latin typeface="Arial" charset="0"/>
              </a:rPr>
              <a:t>Jakob I. Bernoulli</a:t>
            </a:r>
            <a:r>
              <a:rPr lang="zh-CN" altLang="en-US" dirty="0">
                <a:latin typeface="Arial" charset="0"/>
              </a:rPr>
              <a:t>，1654年12月27日－1705年8月16日）</a:t>
            </a:r>
            <a:r>
              <a:rPr lang="zh-CN" altLang="en-US" dirty="0">
                <a:latin typeface="Arial" charset="0"/>
                <a:hlinkClick r:id="rId31" action="ppaction://hlinkfile" tooltip="伯努利家族"/>
              </a:rPr>
              <a:t>伯努利家族</a:t>
            </a:r>
            <a:r>
              <a:rPr lang="zh-CN" altLang="en-US" dirty="0">
                <a:latin typeface="Arial" charset="0"/>
              </a:rPr>
              <a:t>代表人物之一，數學家。他是最早使用“</a:t>
            </a:r>
            <a:r>
              <a:rPr lang="zh-CN" altLang="en-US" dirty="0">
                <a:latin typeface="Arial" charset="0"/>
                <a:hlinkClick r:id="rId32" action="ppaction://hlinkfile" tooltip="积分"/>
              </a:rPr>
              <a:t>積分</a:t>
            </a:r>
            <a:r>
              <a:rPr lang="zh-CN" altLang="en-US" dirty="0">
                <a:latin typeface="Arial" charset="0"/>
              </a:rPr>
              <a:t>”這個術語的人，也是較早使用</a:t>
            </a:r>
            <a:r>
              <a:rPr lang="zh-CN" altLang="en-US" dirty="0">
                <a:latin typeface="Arial" charset="0"/>
                <a:hlinkClick r:id="rId33" action="ppaction://hlinkfile" tooltip="极坐标系"/>
              </a:rPr>
              <a:t>極座標系</a:t>
            </a:r>
            <a:r>
              <a:rPr lang="zh-CN" altLang="en-US" dirty="0">
                <a:latin typeface="Arial" charset="0"/>
              </a:rPr>
              <a:t>的數學家之一。他研究了</a:t>
            </a:r>
            <a:r>
              <a:rPr lang="zh-CN" altLang="en-US" dirty="0">
                <a:latin typeface="Arial" charset="0"/>
                <a:hlinkClick r:id="rId34" action="ppaction://hlinkfile" tooltip="悬链线"/>
              </a:rPr>
              <a:t>懸鏈線</a:t>
            </a:r>
            <a:r>
              <a:rPr lang="zh-CN" altLang="en-US" dirty="0">
                <a:latin typeface="Arial" charset="0"/>
              </a:rPr>
              <a:t>，還確定了</a:t>
            </a:r>
            <a:r>
              <a:rPr lang="zh-CN" altLang="en-US" dirty="0">
                <a:latin typeface="Arial" charset="0"/>
                <a:hlinkClick r:id="rId35" action="ppaction://hlinkfile" tooltip="等时曲线（页面不存在）"/>
              </a:rPr>
              <a:t>等時曲線</a:t>
            </a:r>
            <a:r>
              <a:rPr lang="zh-CN" altLang="en-US" dirty="0">
                <a:latin typeface="Arial" charset="0"/>
              </a:rPr>
              <a:t>的方程。</a:t>
            </a:r>
            <a:r>
              <a:rPr lang="zh-CN" altLang="en-US" dirty="0">
                <a:latin typeface="Arial" charset="0"/>
                <a:hlinkClick r:id="rId36" action="ppaction://hlinkfile" tooltip="概率论"/>
              </a:rPr>
              <a:t>概率論</a:t>
            </a:r>
            <a:r>
              <a:rPr lang="zh-CN" altLang="en-US" dirty="0">
                <a:latin typeface="Arial" charset="0"/>
              </a:rPr>
              <a:t>中的</a:t>
            </a:r>
            <a:r>
              <a:rPr lang="zh-CN" altLang="en-US" dirty="0">
                <a:latin typeface="Arial" charset="0"/>
                <a:hlinkClick r:id="rId37" action="ppaction://hlinkfile" tooltip="伯努利试验"/>
              </a:rPr>
              <a:t>伯努利試驗</a:t>
            </a:r>
            <a:r>
              <a:rPr lang="zh-CN" altLang="en-US" dirty="0">
                <a:latin typeface="Arial" charset="0"/>
              </a:rPr>
              <a:t>與</a:t>
            </a:r>
            <a:r>
              <a:rPr lang="zh-CN" altLang="en-US" dirty="0">
                <a:latin typeface="Arial" charset="0"/>
                <a:hlinkClick r:id="rId38" action="ppaction://hlinkfile" tooltip="大数定理"/>
              </a:rPr>
              <a:t>大數定理</a:t>
            </a:r>
            <a:r>
              <a:rPr lang="zh-CN" altLang="en-US" dirty="0">
                <a:latin typeface="Arial" charset="0"/>
              </a:rPr>
              <a:t>也是他提出來的。</a:t>
            </a:r>
            <a:r>
              <a:rPr lang="en-US" altLang="zh-CN" dirty="0">
                <a:latin typeface="Arial" charset="0"/>
              </a:rPr>
              <a:t>1699</a:t>
            </a:r>
            <a:r>
              <a:rPr lang="zh-CN" altLang="en-US" dirty="0">
                <a:latin typeface="Arial" charset="0"/>
              </a:rPr>
              <a:t>年，雅各當選為巴黎科學院外籍院士；</a:t>
            </a:r>
            <a:r>
              <a:rPr lang="en-US" altLang="zh-CN" dirty="0">
                <a:latin typeface="Arial" charset="0"/>
              </a:rPr>
              <a:t>1701</a:t>
            </a:r>
            <a:r>
              <a:rPr lang="zh-CN" altLang="en-US" dirty="0">
                <a:latin typeface="Arial" charset="0"/>
              </a:rPr>
              <a:t>年被柏林科學協會（後為柏林科學院）接納為會員。　許多數學成果與雅各的名字相聯繫。例如懸鏈線問題（</a:t>
            </a:r>
            <a:r>
              <a:rPr lang="en-US" altLang="zh-CN" dirty="0">
                <a:latin typeface="Arial" charset="0"/>
              </a:rPr>
              <a:t>1690</a:t>
            </a:r>
            <a:r>
              <a:rPr lang="zh-CN" altLang="en-US" dirty="0">
                <a:latin typeface="Arial" charset="0"/>
              </a:rPr>
              <a:t>年），曲率半徑公式（</a:t>
            </a:r>
            <a:r>
              <a:rPr lang="en-US" altLang="zh-CN" dirty="0">
                <a:latin typeface="Arial" charset="0"/>
              </a:rPr>
              <a:t>1694</a:t>
            </a:r>
            <a:r>
              <a:rPr lang="zh-CN" altLang="en-US" dirty="0">
                <a:latin typeface="Arial" charset="0"/>
              </a:rPr>
              <a:t>年），“伯努利雙紐線”（</a:t>
            </a:r>
            <a:r>
              <a:rPr lang="en-US" altLang="zh-CN" dirty="0">
                <a:latin typeface="Arial" charset="0"/>
              </a:rPr>
              <a:t>1694</a:t>
            </a:r>
            <a:r>
              <a:rPr lang="zh-CN" altLang="en-US" dirty="0">
                <a:latin typeface="Arial" charset="0"/>
              </a:rPr>
              <a:t>年），“伯努利微分方程”（</a:t>
            </a:r>
            <a:r>
              <a:rPr lang="en-US" altLang="zh-CN" dirty="0">
                <a:latin typeface="Arial" charset="0"/>
              </a:rPr>
              <a:t>1695</a:t>
            </a:r>
            <a:r>
              <a:rPr lang="zh-CN" altLang="en-US" dirty="0">
                <a:latin typeface="Arial" charset="0"/>
              </a:rPr>
              <a:t>年），“等周問題”（</a:t>
            </a:r>
            <a:r>
              <a:rPr lang="en-US" altLang="zh-CN" dirty="0">
                <a:latin typeface="Arial" charset="0"/>
              </a:rPr>
              <a:t>1700</a:t>
            </a:r>
            <a:r>
              <a:rPr lang="zh-CN" altLang="en-US" dirty="0">
                <a:latin typeface="Arial" charset="0"/>
              </a:rPr>
              <a:t>年）等。最為人們津津樂道的軼事之一，是雅各醉心於研究對數螺線，這項研究從</a:t>
            </a:r>
            <a:r>
              <a:rPr lang="en-US" altLang="zh-CN" dirty="0">
                <a:latin typeface="Arial" charset="0"/>
              </a:rPr>
              <a:t>1691</a:t>
            </a:r>
            <a:r>
              <a:rPr lang="zh-CN" altLang="en-US" dirty="0">
                <a:latin typeface="Arial" charset="0"/>
              </a:rPr>
              <a:t>年就開始了。他發現，對數螺線經過各種變換後仍然是對數螺線，如它的漸屈線和漸伸線是對數螺線，自極點至切線的垂足的軌跡，以極點為發光點經對數螺線反射後得到的反射線，以及與所有這些反射線相切的曲線（回光線）都是對數螺線。他驚歎這種曲線的神奇，竟在遺囑裡要求後人將對數螺線刻在自己的墓碑上，並附以頌詞“縱然變化，依然故我”，用以象徵死後永生不朽。二項分布是其在</a:t>
            </a:r>
            <a:r>
              <a:rPr lang="en-US" altLang="zh-CN" dirty="0">
                <a:latin typeface="Arial" charset="0"/>
              </a:rPr>
              <a:t>1713</a:t>
            </a:r>
            <a:r>
              <a:rPr lang="zh-CN" altLang="en-US" dirty="0">
                <a:latin typeface="Arial" charset="0"/>
              </a:rPr>
              <a:t>年出版的專著</a:t>
            </a:r>
            <a:r>
              <a:rPr lang="en-US" altLang="zh-CN" dirty="0">
                <a:latin typeface="Arial" charset="0"/>
              </a:rPr>
              <a:t>《</a:t>
            </a:r>
            <a:r>
              <a:rPr lang="zh-CN" altLang="en-US" dirty="0">
                <a:latin typeface="Arial" charset="0"/>
              </a:rPr>
              <a:t>猜度術</a:t>
            </a:r>
            <a:r>
              <a:rPr lang="en-US" altLang="zh-CN" dirty="0">
                <a:latin typeface="Arial" charset="0"/>
              </a:rPr>
              <a:t>》</a:t>
            </a:r>
            <a:r>
              <a:rPr lang="zh-CN" altLang="en-US" dirty="0">
                <a:latin typeface="Arial" charset="0"/>
              </a:rPr>
              <a:t>提出的。</a:t>
            </a:r>
          </a:p>
          <a:p>
            <a:pPr eaLnBrk="1" hangingPunct="1"/>
            <a:endParaRPr lang="zh-CN" altLang="en-US" dirty="0">
              <a:latin typeface="Arial" charset="0"/>
            </a:endParaRPr>
          </a:p>
          <a:p>
            <a:pPr eaLnBrk="1" hangingPunct="1"/>
            <a:r>
              <a:rPr lang="zh-CN" altLang="en-US" b="1" dirty="0">
                <a:latin typeface="Arial" charset="0"/>
              </a:rPr>
              <a:t>卡爾·皮爾森</a:t>
            </a:r>
            <a:r>
              <a:rPr lang="zh-CN" altLang="en-US" dirty="0">
                <a:latin typeface="Arial" charset="0"/>
              </a:rPr>
              <a:t> </a:t>
            </a:r>
            <a:r>
              <a:rPr lang="en-US" altLang="zh-CN" dirty="0" err="1">
                <a:latin typeface="Arial" charset="0"/>
              </a:rPr>
              <a:t>K.Pearson</a:t>
            </a:r>
            <a:r>
              <a:rPr lang="zh-CN" altLang="en-US" dirty="0">
                <a:latin typeface="Arial" charset="0"/>
              </a:rPr>
              <a:t>（</a:t>
            </a:r>
            <a:r>
              <a:rPr lang="en-US" altLang="zh-CN" dirty="0">
                <a:latin typeface="Arial" charset="0"/>
              </a:rPr>
              <a:t>1857-1936</a:t>
            </a:r>
            <a:r>
              <a:rPr lang="zh-CN" altLang="en-US" dirty="0">
                <a:latin typeface="Arial" charset="0"/>
              </a:rPr>
              <a:t>）是一位英國統計學家數學物理學家，也許是達爾文（</a:t>
            </a:r>
            <a:r>
              <a:rPr lang="en-US" altLang="zh-CN" dirty="0">
                <a:latin typeface="Arial" charset="0"/>
              </a:rPr>
              <a:t>Darwin</a:t>
            </a:r>
            <a:r>
              <a:rPr lang="zh-CN" altLang="en-US" dirty="0">
                <a:latin typeface="Arial" charset="0"/>
              </a:rPr>
              <a:t>）的進化論激起了他將數學方法用之於生物學研究的熱衷，他幾乎花費了半個世紀的時間從事生物統計與數理統計研究，並作出了卓越貢獻。</a:t>
            </a:r>
            <a:r>
              <a:rPr lang="en-US" altLang="zh-CN" dirty="0">
                <a:latin typeface="Arial" charset="0"/>
              </a:rPr>
              <a:t>1893</a:t>
            </a:r>
            <a:r>
              <a:rPr lang="zh-CN" altLang="en-US" dirty="0">
                <a:latin typeface="Arial" charset="0"/>
              </a:rPr>
              <a:t>年他提出了描述生物變異的指標“標準差”（</a:t>
            </a:r>
            <a:r>
              <a:rPr lang="en-US" altLang="zh-CN" dirty="0">
                <a:latin typeface="Arial" charset="0"/>
              </a:rPr>
              <a:t>standard deviation</a:t>
            </a:r>
            <a:r>
              <a:rPr lang="zh-CN" altLang="en-US" dirty="0">
                <a:latin typeface="Arial" charset="0"/>
              </a:rPr>
              <a:t>）；</a:t>
            </a:r>
            <a:r>
              <a:rPr lang="en-US" altLang="zh-CN" dirty="0">
                <a:latin typeface="Arial" charset="0"/>
              </a:rPr>
              <a:t>1900</a:t>
            </a:r>
            <a:r>
              <a:rPr lang="zh-CN" altLang="en-US" dirty="0">
                <a:latin typeface="Arial" charset="0"/>
              </a:rPr>
              <a:t>年他提出了最早的假設檢驗方法</a:t>
            </a:r>
            <a:r>
              <a:rPr lang="en-US" altLang="zh-CN" dirty="0">
                <a:latin typeface="Arial" charset="0"/>
              </a:rPr>
              <a:t>—</a:t>
            </a:r>
            <a:r>
              <a:rPr lang="zh-CN" altLang="en-US" dirty="0">
                <a:latin typeface="Arial" charset="0"/>
              </a:rPr>
              <a:t>卡平方</a:t>
            </a:r>
            <a:r>
              <a:rPr lang="en-US" altLang="zh-CN" dirty="0">
                <a:latin typeface="Arial" charset="0"/>
              </a:rPr>
              <a:t>X2</a:t>
            </a:r>
            <a:r>
              <a:rPr lang="zh-CN" altLang="en-US" dirty="0">
                <a:latin typeface="Arial" charset="0"/>
              </a:rPr>
              <a:t>檢驗；他創始了世界上最權威的生物統計雜誌“</a:t>
            </a:r>
            <a:r>
              <a:rPr lang="en-US" altLang="zh-CN" dirty="0" err="1">
                <a:latin typeface="Arial" charset="0"/>
              </a:rPr>
              <a:t>Bionmetrika</a:t>
            </a:r>
            <a:r>
              <a:rPr lang="en-US" altLang="zh-CN" dirty="0">
                <a:latin typeface="Arial" charset="0"/>
              </a:rPr>
              <a:t>”</a:t>
            </a:r>
            <a:r>
              <a:rPr lang="zh-CN" altLang="en-US" dirty="0">
                <a:latin typeface="Arial" charset="0"/>
              </a:rPr>
              <a:t>；創辦了世界上第一所統計學校，正式他的這些努力，為</a:t>
            </a:r>
            <a:r>
              <a:rPr lang="en-US" altLang="zh-CN" dirty="0">
                <a:latin typeface="Arial" charset="0"/>
              </a:rPr>
              <a:t>20</a:t>
            </a:r>
            <a:r>
              <a:rPr lang="zh-CN" altLang="en-US" dirty="0">
                <a:latin typeface="Arial" charset="0"/>
              </a:rPr>
              <a:t>世紀數理統計學與生物統計學的發展奠定了基礎。</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羅奈爾得</a:t>
            </a:r>
            <a:r>
              <a:rPr lang="en-US" altLang="zh-CN" b="1" dirty="0">
                <a:latin typeface="Arial" charset="0"/>
              </a:rPr>
              <a:t>·</a:t>
            </a:r>
            <a:r>
              <a:rPr lang="zh-CN" altLang="en-US" b="1" dirty="0">
                <a:latin typeface="Arial" charset="0"/>
              </a:rPr>
              <a:t>費舍爾</a:t>
            </a:r>
            <a:r>
              <a:rPr lang="zh-CN" altLang="en-US" dirty="0">
                <a:latin typeface="Arial" charset="0"/>
              </a:rPr>
              <a:t>（</a:t>
            </a:r>
            <a:r>
              <a:rPr lang="en-US" altLang="zh-CN" dirty="0">
                <a:latin typeface="Arial" charset="0"/>
              </a:rPr>
              <a:t>1890</a:t>
            </a:r>
            <a:r>
              <a:rPr lang="zh-CN" altLang="en-US" dirty="0">
                <a:latin typeface="Arial" charset="0"/>
              </a:rPr>
              <a:t>～</a:t>
            </a:r>
            <a:r>
              <a:rPr lang="en-US" altLang="zh-CN" dirty="0">
                <a:latin typeface="Arial" charset="0"/>
              </a:rPr>
              <a:t>1962</a:t>
            </a:r>
            <a:r>
              <a:rPr lang="zh-CN" altLang="en-US" dirty="0">
                <a:latin typeface="Arial" charset="0"/>
              </a:rPr>
              <a:t>），生於倫敦，卒於 </a:t>
            </a:r>
            <a:r>
              <a:rPr lang="en-US" altLang="zh-CN" dirty="0" err="1">
                <a:latin typeface="Arial" charset="0"/>
              </a:rPr>
              <a:t>Adleaide</a:t>
            </a:r>
            <a:r>
              <a:rPr lang="zh-CN" altLang="en-US" dirty="0">
                <a:latin typeface="Arial" charset="0"/>
              </a:rPr>
              <a:t>（澳洲）。英國統計與遺傳學家，現代統計科學的奠基人之一，並對達爾文演化論作了基礎澄清的工作。</a:t>
            </a:r>
            <a:r>
              <a:rPr lang="en-US" altLang="zh-CN" dirty="0">
                <a:latin typeface="Arial" charset="0"/>
              </a:rPr>
              <a:t>Fisher </a:t>
            </a:r>
            <a:r>
              <a:rPr lang="zh-CN" altLang="en-US" dirty="0">
                <a:latin typeface="Arial" charset="0"/>
              </a:rPr>
              <a:t>以天文學學士畢業于劍橋大學，也因對天文觀測誤差的分析，使他開始探討統計的問題。畢業後幾年，他曾到加拿大務農，工作於投資公司，也當過私立學校的老師。並在</a:t>
            </a:r>
            <a:r>
              <a:rPr lang="en-US" altLang="zh-CN" dirty="0">
                <a:latin typeface="Arial" charset="0"/>
              </a:rPr>
              <a:t>1915</a:t>
            </a:r>
            <a:r>
              <a:rPr lang="zh-CN" altLang="en-US" dirty="0">
                <a:latin typeface="Arial" charset="0"/>
              </a:rPr>
              <a:t>，</a:t>
            </a:r>
            <a:r>
              <a:rPr lang="en-US" altLang="zh-CN" dirty="0">
                <a:latin typeface="Arial" charset="0"/>
              </a:rPr>
              <a:t>1918</a:t>
            </a:r>
            <a:r>
              <a:rPr lang="zh-CN" altLang="en-US" dirty="0">
                <a:latin typeface="Arial" charset="0"/>
              </a:rPr>
              <a:t>發表兩篇重要文章，前者探討相關係數的分布；後者證明遺傳上的連續變異，可用許多遵守孟德爾律的基因變異所疊加來解釋。</a:t>
            </a:r>
            <a:r>
              <a:rPr lang="en-US" altLang="zh-CN" dirty="0">
                <a:latin typeface="Arial" charset="0"/>
              </a:rPr>
              <a:t>1919</a:t>
            </a:r>
            <a:r>
              <a:rPr lang="zh-CN" altLang="en-US" dirty="0">
                <a:latin typeface="Arial" charset="0"/>
              </a:rPr>
              <a:t>年他拒絕在 </a:t>
            </a:r>
            <a:r>
              <a:rPr lang="en-US" altLang="zh-CN" dirty="0">
                <a:latin typeface="Arial" charset="0"/>
              </a:rPr>
              <a:t>K. Pearson </a:t>
            </a:r>
            <a:r>
              <a:rPr lang="zh-CN" altLang="en-US" dirty="0">
                <a:latin typeface="Arial" charset="0"/>
              </a:rPr>
              <a:t>下工作，任職於 </a:t>
            </a:r>
            <a:r>
              <a:rPr lang="en-US" altLang="zh-CN" dirty="0">
                <a:latin typeface="Arial" charset="0"/>
              </a:rPr>
              <a:t>Rothamsted </a:t>
            </a:r>
            <a:r>
              <a:rPr lang="zh-CN" altLang="en-US" dirty="0">
                <a:latin typeface="Arial" charset="0"/>
              </a:rPr>
              <a:t>農業實驗場。</a:t>
            </a:r>
            <a:r>
              <a:rPr lang="en-US" altLang="zh-CN" dirty="0">
                <a:latin typeface="Arial" charset="0"/>
              </a:rPr>
              <a:t>Fisher </a:t>
            </a:r>
            <a:r>
              <a:rPr lang="zh-CN" altLang="en-US" dirty="0">
                <a:latin typeface="Arial" charset="0"/>
              </a:rPr>
              <a:t>在這裡發展他的變異數分析理論，研究假說測試，並且提出實驗設計的隨機化原則，使得科學試驗可以同時進行多參數之檢測，並減少樣本偏差。他在</a:t>
            </a:r>
            <a:r>
              <a:rPr lang="en-US" altLang="zh-CN" dirty="0">
                <a:latin typeface="Arial" charset="0"/>
              </a:rPr>
              <a:t>1925</a:t>
            </a:r>
            <a:r>
              <a:rPr lang="zh-CN" altLang="en-US" dirty="0">
                <a:latin typeface="Arial" charset="0"/>
              </a:rPr>
              <a:t>所著</a:t>
            </a:r>
            <a:r>
              <a:rPr lang="en-US" altLang="zh-CN" dirty="0">
                <a:latin typeface="Arial" charset="0"/>
              </a:rPr>
              <a:t>《</a:t>
            </a:r>
            <a:r>
              <a:rPr lang="zh-CN" altLang="en-US" dirty="0">
                <a:latin typeface="Arial" charset="0"/>
              </a:rPr>
              <a:t>研究工作者的統計方法</a:t>
            </a:r>
            <a:r>
              <a:rPr lang="en-US" altLang="zh-CN" dirty="0">
                <a:latin typeface="Arial" charset="0"/>
              </a:rPr>
              <a:t>》</a:t>
            </a:r>
            <a:r>
              <a:rPr lang="zh-CN" altLang="en-US" dirty="0">
                <a:latin typeface="Arial" charset="0"/>
              </a:rPr>
              <a:t>影響力超過半世紀，遍及全世界。而他在 </a:t>
            </a:r>
            <a:r>
              <a:rPr lang="en-US" altLang="zh-CN" dirty="0">
                <a:latin typeface="Arial" charset="0"/>
              </a:rPr>
              <a:t>Rothamsted </a:t>
            </a:r>
            <a:r>
              <a:rPr lang="zh-CN" altLang="en-US" dirty="0">
                <a:latin typeface="Arial" charset="0"/>
              </a:rPr>
              <a:t>的工作結晶，同時也表現在為達爾文演化論澄清迷霧的巨著</a:t>
            </a:r>
            <a:r>
              <a:rPr lang="en-US" altLang="zh-CN" dirty="0">
                <a:latin typeface="Arial" charset="0"/>
              </a:rPr>
              <a:t>《</a:t>
            </a:r>
            <a:r>
              <a:rPr lang="zh-CN" altLang="en-US" dirty="0">
                <a:latin typeface="Arial" charset="0"/>
              </a:rPr>
              <a:t>天擇的遺傳理論</a:t>
            </a:r>
            <a:r>
              <a:rPr lang="en-US" altLang="zh-CN" dirty="0">
                <a:latin typeface="Arial" charset="0"/>
              </a:rPr>
              <a:t>》(1930)</a:t>
            </a:r>
            <a:r>
              <a:rPr lang="zh-CN" altLang="en-US" dirty="0">
                <a:latin typeface="Arial" charset="0"/>
              </a:rPr>
              <a:t>中，說明孟德爾的遺傳定律與達爾文的理論並不像當時部份學者認為的互相矛盾，而是相輔相成的。並且認為演化的驅力主要來自選擇的因素遠重於突變的因素。這本著作將統計分析的方法帶入演化論的研究。為解釋現代生物學的核心理論打下堅實的基礎。也因這本著作，</a:t>
            </a:r>
            <a:r>
              <a:rPr lang="en-US" altLang="zh-CN" dirty="0">
                <a:latin typeface="Arial" charset="0"/>
              </a:rPr>
              <a:t>Fisher 1933</a:t>
            </a:r>
            <a:r>
              <a:rPr lang="zh-CN" altLang="en-US" dirty="0">
                <a:latin typeface="Arial" charset="0"/>
              </a:rPr>
              <a:t>年獲得倫敦大學的職位，從事 </a:t>
            </a:r>
            <a:r>
              <a:rPr lang="en-US" altLang="zh-CN" dirty="0">
                <a:latin typeface="Arial" charset="0"/>
              </a:rPr>
              <a:t>RH </a:t>
            </a:r>
            <a:r>
              <a:rPr lang="zh-CN" altLang="en-US" dirty="0">
                <a:latin typeface="Arial" charset="0"/>
              </a:rPr>
              <a:t>血型的研究。</a:t>
            </a:r>
            <a:r>
              <a:rPr lang="en-US" altLang="zh-CN" dirty="0">
                <a:latin typeface="Arial" charset="0"/>
              </a:rPr>
              <a:t>1943</a:t>
            </a:r>
            <a:r>
              <a:rPr lang="zh-CN" altLang="en-US" dirty="0">
                <a:latin typeface="Arial" charset="0"/>
              </a:rPr>
              <a:t>至</a:t>
            </a:r>
            <a:r>
              <a:rPr lang="en-US" altLang="zh-CN" dirty="0">
                <a:latin typeface="Arial" charset="0"/>
              </a:rPr>
              <a:t>1957</a:t>
            </a:r>
            <a:r>
              <a:rPr lang="zh-CN" altLang="en-US" dirty="0">
                <a:latin typeface="Arial" charset="0"/>
              </a:rPr>
              <a:t>年他回劍橋大學任教，</a:t>
            </a:r>
            <a:r>
              <a:rPr lang="en-US" altLang="zh-CN" dirty="0">
                <a:latin typeface="Arial" charset="0"/>
              </a:rPr>
              <a:t>1952</a:t>
            </a:r>
            <a:r>
              <a:rPr lang="zh-CN" altLang="en-US" dirty="0">
                <a:latin typeface="Arial" charset="0"/>
              </a:rPr>
              <a:t>年受封爵士，</a:t>
            </a:r>
            <a:r>
              <a:rPr lang="en-US" altLang="zh-CN" dirty="0">
                <a:latin typeface="Arial" charset="0"/>
              </a:rPr>
              <a:t>1956</a:t>
            </a:r>
            <a:r>
              <a:rPr lang="zh-CN" altLang="en-US" dirty="0">
                <a:latin typeface="Arial" charset="0"/>
              </a:rPr>
              <a:t>年出版</a:t>
            </a:r>
            <a:r>
              <a:rPr lang="en-US" altLang="zh-CN" dirty="0">
                <a:latin typeface="Arial" charset="0"/>
              </a:rPr>
              <a:t>《</a:t>
            </a:r>
            <a:r>
              <a:rPr lang="zh-CN" altLang="en-US" dirty="0">
                <a:latin typeface="Arial" charset="0"/>
              </a:rPr>
              <a:t>統計方法與科學推，最後三年，則在澳洲為國協科技研究組織 </a:t>
            </a:r>
            <a:r>
              <a:rPr lang="en-US" altLang="zh-CN" dirty="0">
                <a:latin typeface="Arial" charset="0"/>
              </a:rPr>
              <a:t>(CSTRO) </a:t>
            </a:r>
            <a:r>
              <a:rPr lang="zh-CN" altLang="en-US" dirty="0">
                <a:latin typeface="Arial" charset="0"/>
              </a:rPr>
              <a:t>工作，並卒於任上。</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威廉</a:t>
            </a:r>
            <a:r>
              <a:rPr lang="en-US" altLang="zh-CN" b="1" dirty="0">
                <a:latin typeface="Arial" charset="0"/>
              </a:rPr>
              <a:t>·</a:t>
            </a:r>
            <a:r>
              <a:rPr lang="zh-CN" altLang="en-US" b="1" dirty="0">
                <a:latin typeface="Arial" charset="0"/>
              </a:rPr>
              <a:t>戈塞</a:t>
            </a:r>
            <a:r>
              <a:rPr lang="en-US" altLang="zh-CN" dirty="0">
                <a:latin typeface="Arial" charset="0"/>
              </a:rPr>
              <a:t>(William Sealey </a:t>
            </a:r>
            <a:r>
              <a:rPr lang="en-US" altLang="zh-CN" dirty="0" err="1">
                <a:latin typeface="Arial" charset="0"/>
              </a:rPr>
              <a:t>Gosset</a:t>
            </a:r>
            <a:r>
              <a:rPr lang="en-US" altLang="zh-CN" dirty="0">
                <a:latin typeface="Arial" charset="0"/>
              </a:rPr>
              <a:t>)</a:t>
            </a:r>
            <a:r>
              <a:rPr lang="zh-CN" altLang="en-US" dirty="0">
                <a:latin typeface="Arial" charset="0"/>
              </a:rPr>
              <a:t>出生於英國肯特郡坎特伯雷市，求學於曼徹斯特學院和牛津大學，主要學習化學和數學。</a:t>
            </a:r>
            <a:r>
              <a:rPr lang="en-US" altLang="zh-CN" dirty="0">
                <a:latin typeface="Arial" charset="0"/>
              </a:rPr>
              <a:t>1899</a:t>
            </a:r>
            <a:r>
              <a:rPr lang="zh-CN" altLang="en-US" dirty="0">
                <a:latin typeface="Arial" charset="0"/>
              </a:rPr>
              <a:t>年，戈塞進入都柏林的</a:t>
            </a:r>
            <a:r>
              <a:rPr lang="en-US" altLang="zh-CN" dirty="0">
                <a:latin typeface="Arial" charset="0"/>
              </a:rPr>
              <a:t>A.</a:t>
            </a:r>
            <a:r>
              <a:rPr lang="zh-CN" altLang="en-US" dirty="0">
                <a:latin typeface="Arial" charset="0"/>
              </a:rPr>
              <a:t>吉尼斯父子釀酒廠，在那裡於</a:t>
            </a:r>
            <a:r>
              <a:rPr lang="en-US" altLang="zh-CN" dirty="0">
                <a:latin typeface="Arial" charset="0"/>
              </a:rPr>
              <a:t>1904</a:t>
            </a:r>
            <a:r>
              <a:rPr lang="zh-CN" altLang="en-US" dirty="0">
                <a:latin typeface="Arial" charset="0"/>
              </a:rPr>
              <a:t>年寫成第一篇報告</a:t>
            </a:r>
            <a:r>
              <a:rPr lang="en-US" altLang="zh-CN" dirty="0">
                <a:latin typeface="Arial" charset="0"/>
              </a:rPr>
              <a:t>《</a:t>
            </a:r>
            <a:r>
              <a:rPr lang="zh-CN" altLang="en-US" dirty="0">
                <a:latin typeface="Arial" charset="0"/>
              </a:rPr>
              <a:t>誤差法則應用</a:t>
            </a:r>
            <a:r>
              <a:rPr lang="en-US" altLang="zh-CN" dirty="0">
                <a:latin typeface="Arial" charset="0"/>
              </a:rPr>
              <a:t>》</a:t>
            </a:r>
            <a:r>
              <a:rPr lang="zh-CN" altLang="en-US" dirty="0">
                <a:latin typeface="Arial" charset="0"/>
              </a:rPr>
              <a:t>。</a:t>
            </a:r>
            <a:r>
              <a:rPr lang="en-US" altLang="zh-CN" dirty="0" err="1">
                <a:latin typeface="Arial" charset="0"/>
              </a:rPr>
              <a:t>Gosset</a:t>
            </a:r>
            <a:r>
              <a:rPr lang="zh-CN" altLang="en-US" dirty="0">
                <a:latin typeface="Arial" charset="0"/>
              </a:rPr>
              <a:t>是英國現代統計方法發展的先驅，由他匯出的統計學</a:t>
            </a:r>
            <a:r>
              <a:rPr lang="en-US" altLang="zh-CN" dirty="0">
                <a:latin typeface="Arial" charset="0"/>
              </a:rPr>
              <a:t>T</a:t>
            </a:r>
            <a:r>
              <a:rPr lang="zh-CN" altLang="en-US" dirty="0">
                <a:latin typeface="Arial" charset="0"/>
              </a:rPr>
              <a:t>檢驗廣泛運用於小樣本平均數之間的差別測試。他曾在倫敦大學</a:t>
            </a:r>
            <a:r>
              <a:rPr lang="en-US" altLang="zh-CN" dirty="0">
                <a:latin typeface="Arial" charset="0"/>
              </a:rPr>
              <a:t>K.</a:t>
            </a:r>
            <a:r>
              <a:rPr lang="zh-CN" altLang="en-US" dirty="0">
                <a:latin typeface="Arial" charset="0"/>
              </a:rPr>
              <a:t>皮爾遜生物統計學驗室從事研究（</a:t>
            </a:r>
            <a:r>
              <a:rPr lang="en-US" altLang="zh-CN" dirty="0">
                <a:latin typeface="Arial" charset="0"/>
              </a:rPr>
              <a:t>1906-1907</a:t>
            </a:r>
            <a:r>
              <a:rPr lang="zh-CN" altLang="en-US" dirty="0">
                <a:latin typeface="Arial" charset="0"/>
              </a:rPr>
              <a:t>），對統計理論的最顯著貢獻是</a:t>
            </a:r>
            <a:r>
              <a:rPr lang="en-US" altLang="zh-CN" dirty="0">
                <a:latin typeface="Arial" charset="0"/>
              </a:rPr>
              <a:t>《</a:t>
            </a:r>
            <a:r>
              <a:rPr lang="zh-CN" altLang="en-US" dirty="0">
                <a:latin typeface="Arial" charset="0"/>
              </a:rPr>
              <a:t>平均數的概率誤差</a:t>
            </a:r>
            <a:r>
              <a:rPr lang="en-US" altLang="zh-CN" dirty="0">
                <a:latin typeface="Arial" charset="0"/>
              </a:rPr>
              <a:t>》</a:t>
            </a:r>
            <a:r>
              <a:rPr lang="zh-CN" altLang="en-US" dirty="0">
                <a:latin typeface="Arial" charset="0"/>
              </a:rPr>
              <a:t>（</a:t>
            </a:r>
            <a:r>
              <a:rPr lang="en-US" altLang="zh-CN" dirty="0">
                <a:latin typeface="Arial" charset="0"/>
              </a:rPr>
              <a:t>1908</a:t>
            </a:r>
            <a:r>
              <a:rPr lang="zh-CN" altLang="en-US" dirty="0">
                <a:latin typeface="Arial" charset="0"/>
              </a:rPr>
              <a:t>）。這篇論文闡明，如果是小樣本，那麼平均數比例對其標準誤差的分布不遵循正態曲線。由於吉尼斯釀酒廠的規定禁止戈塞發表關於釀酒過程變化性的研究成果，因此戈塞不得不於</a:t>
            </a:r>
            <a:r>
              <a:rPr lang="en-US" altLang="zh-CN" dirty="0">
                <a:latin typeface="Arial" charset="0"/>
              </a:rPr>
              <a:t>1908</a:t>
            </a:r>
            <a:r>
              <a:rPr lang="zh-CN" altLang="en-US" dirty="0">
                <a:latin typeface="Arial" charset="0"/>
              </a:rPr>
              <a:t>年以“學生”的筆名發表他的論文，導致該統計被稱為“學生”的筆名發表他的論文，導致該統計被稱為“學生的</a:t>
            </a:r>
            <a:r>
              <a:rPr lang="en-US" altLang="zh-CN" dirty="0">
                <a:latin typeface="Arial" charset="0"/>
              </a:rPr>
              <a:t>T</a:t>
            </a:r>
            <a:r>
              <a:rPr lang="zh-CN" altLang="en-US" dirty="0">
                <a:latin typeface="Arial" charset="0"/>
              </a:rPr>
              <a:t>檢驗”；</a:t>
            </a:r>
            <a:r>
              <a:rPr lang="en-US" altLang="zh-CN" dirty="0" err="1">
                <a:latin typeface="Arial" charset="0"/>
              </a:rPr>
              <a:t>Gosset</a:t>
            </a:r>
            <a:r>
              <a:rPr lang="zh-CN" altLang="en-US" dirty="0">
                <a:latin typeface="Arial" charset="0"/>
              </a:rPr>
              <a:t>在文章中使用</a:t>
            </a:r>
            <a:r>
              <a:rPr lang="en-US" altLang="zh-CN" dirty="0">
                <a:latin typeface="Arial" charset="0"/>
              </a:rPr>
              <a:t>Z</a:t>
            </a:r>
            <a:r>
              <a:rPr lang="zh-CN" altLang="en-US" dirty="0">
                <a:latin typeface="Arial" charset="0"/>
              </a:rPr>
              <a:t>統計量來檢驗常態分配母群的平均數。由於這篇文章提供了“學生</a:t>
            </a:r>
            <a:r>
              <a:rPr lang="en-US" altLang="zh-CN" dirty="0">
                <a:latin typeface="Arial" charset="0"/>
              </a:rPr>
              <a:t>t</a:t>
            </a:r>
            <a:r>
              <a:rPr lang="zh-CN" altLang="en-US" dirty="0">
                <a:latin typeface="Arial" charset="0"/>
              </a:rPr>
              <a:t>檢驗”的基礎，為此，許多統計學家把</a:t>
            </a:r>
            <a:r>
              <a:rPr lang="en-US" altLang="zh-CN" dirty="0">
                <a:latin typeface="Arial" charset="0"/>
              </a:rPr>
              <a:t>1908</a:t>
            </a:r>
            <a:r>
              <a:rPr lang="zh-CN" altLang="en-US" dirty="0">
                <a:latin typeface="Arial" charset="0"/>
              </a:rPr>
              <a:t>年看作是統計推斷理論發展史上的里程碑。</a:t>
            </a:r>
            <a:r>
              <a:rPr lang="en-US" altLang="zh-CN" dirty="0" err="1">
                <a:latin typeface="Arial" charset="0"/>
              </a:rPr>
              <a:t>Gosset</a:t>
            </a:r>
            <a:r>
              <a:rPr lang="zh-CN" altLang="en-US" dirty="0">
                <a:latin typeface="Arial" charset="0"/>
              </a:rPr>
              <a:t>又連續發表了“相關係數的概率誤差” </a:t>
            </a:r>
            <a:r>
              <a:rPr lang="en-US" altLang="zh-CN" dirty="0">
                <a:latin typeface="Arial" charset="0"/>
              </a:rPr>
              <a:t>(1909)</a:t>
            </a:r>
            <a:r>
              <a:rPr lang="zh-CN" altLang="en-US" dirty="0">
                <a:latin typeface="Arial" charset="0"/>
              </a:rPr>
              <a:t>、“非隨機抽樣的樣本平均數分布”</a:t>
            </a:r>
            <a:r>
              <a:rPr lang="en-US" altLang="zh-CN" dirty="0">
                <a:latin typeface="Arial" charset="0"/>
              </a:rPr>
              <a:t>(1909)</a:t>
            </a:r>
            <a:r>
              <a:rPr lang="zh-CN" altLang="en-US" dirty="0">
                <a:latin typeface="Arial" charset="0"/>
              </a:rPr>
              <a:t>、“從無限總體隨機抽樣平均數的概率估算表”</a:t>
            </a:r>
            <a:r>
              <a:rPr lang="en-US" altLang="zh-CN" dirty="0">
                <a:latin typeface="Arial" charset="0"/>
              </a:rPr>
              <a:t>(1917)</a:t>
            </a:r>
            <a:r>
              <a:rPr lang="zh-CN" altLang="en-US" dirty="0">
                <a:latin typeface="Arial" charset="0"/>
              </a:rPr>
              <a:t>，等，</a:t>
            </a:r>
            <a:r>
              <a:rPr lang="en-US" altLang="zh-CN" dirty="0">
                <a:latin typeface="Arial" charset="0"/>
              </a:rPr>
              <a:t>1907-1937</a:t>
            </a:r>
            <a:r>
              <a:rPr lang="zh-CN" altLang="en-US" dirty="0">
                <a:latin typeface="Arial" charset="0"/>
              </a:rPr>
              <a:t>年間，戈塞發表了</a:t>
            </a:r>
            <a:r>
              <a:rPr lang="en-US" altLang="zh-CN" dirty="0">
                <a:latin typeface="Arial" charset="0"/>
              </a:rPr>
              <a:t>22</a:t>
            </a:r>
            <a:r>
              <a:rPr lang="zh-CN" altLang="en-US" dirty="0">
                <a:latin typeface="Arial" charset="0"/>
              </a:rPr>
              <a:t>篇統計學論文，這些論文於</a:t>
            </a:r>
            <a:r>
              <a:rPr lang="en-US" altLang="zh-CN" dirty="0">
                <a:latin typeface="Arial" charset="0"/>
              </a:rPr>
              <a:t>1942</a:t>
            </a:r>
            <a:r>
              <a:rPr lang="zh-CN" altLang="en-US" dirty="0">
                <a:latin typeface="Arial" charset="0"/>
              </a:rPr>
              <a:t>年以</a:t>
            </a:r>
            <a:r>
              <a:rPr lang="en-US" altLang="zh-CN" dirty="0">
                <a:latin typeface="Arial" charset="0"/>
              </a:rPr>
              <a:t>《“</a:t>
            </a:r>
            <a:r>
              <a:rPr lang="zh-CN" altLang="en-US" dirty="0">
                <a:latin typeface="Arial" charset="0"/>
              </a:rPr>
              <a:t>學生”論文集</a:t>
            </a:r>
            <a:r>
              <a:rPr lang="en-US" altLang="zh-CN" dirty="0">
                <a:latin typeface="Arial" charset="0"/>
              </a:rPr>
              <a:t>》</a:t>
            </a:r>
            <a:r>
              <a:rPr lang="zh-CN" altLang="en-US" dirty="0">
                <a:latin typeface="Arial" charset="0"/>
              </a:rPr>
              <a:t>為書名重新發行。</a:t>
            </a:r>
            <a:endParaRPr lang="en-US" altLang="zh-CN" dirty="0">
              <a:latin typeface="Arial" charset="0"/>
            </a:endParaRPr>
          </a:p>
          <a:p>
            <a:pPr eaLnBrk="1" hangingPunct="1"/>
            <a:r>
              <a:rPr lang="zh-CN" altLang="en-US" dirty="0">
                <a:latin typeface="Arial" charset="0"/>
              </a:rPr>
              <a:t>戈塞是小樣本統計理論的開創者，戈塞在釀酒公司工作中發現，供釀酒的每批麥子品質相差很大，而同一批麥子中能抽樣供試驗的麥子又很少，每批樣本在不同的溫度下做實驗，其結果相差很大，這樣一來，實際上取得的麥子樣本，不可能是大樣本，只能是小樣本。可是，從小樣本來分析資料是否可靠？誤差有多大？小樣本理論就在這樣的背景下應運而生。</a:t>
            </a:r>
            <a:r>
              <a:rPr lang="en-US" altLang="zh-CN" dirty="0">
                <a:latin typeface="Arial" charset="0"/>
              </a:rPr>
              <a:t>1905</a:t>
            </a:r>
            <a:r>
              <a:rPr lang="zh-CN" altLang="en-US" dirty="0">
                <a:latin typeface="Arial" charset="0"/>
              </a:rPr>
              <a:t>年，戈塞利用酒廠裡大量的小樣本資料寫了第一篇論文</a:t>
            </a:r>
            <a:r>
              <a:rPr lang="en-US" altLang="zh-CN" dirty="0">
                <a:latin typeface="Arial" charset="0"/>
              </a:rPr>
              <a:t>《</a:t>
            </a:r>
            <a:r>
              <a:rPr lang="zh-CN" altLang="en-US" dirty="0">
                <a:latin typeface="Arial" charset="0"/>
              </a:rPr>
              <a:t>誤差法則在釀酒過程中的應用</a:t>
            </a:r>
            <a:r>
              <a:rPr lang="en-US" altLang="zh-CN" dirty="0">
                <a:latin typeface="Arial" charset="0"/>
              </a:rPr>
              <a:t>》</a:t>
            </a:r>
            <a:r>
              <a:rPr lang="zh-CN" altLang="en-US" dirty="0">
                <a:latin typeface="Arial" charset="0"/>
              </a:rPr>
              <a:t>，在此基礎上，</a:t>
            </a:r>
            <a:r>
              <a:rPr lang="en-US" altLang="zh-CN" dirty="0">
                <a:latin typeface="Arial" charset="0"/>
              </a:rPr>
              <a:t>1907</a:t>
            </a:r>
            <a:r>
              <a:rPr lang="zh-CN" altLang="en-US" dirty="0">
                <a:latin typeface="Arial" charset="0"/>
              </a:rPr>
              <a:t>年戈塞決心把小樣本和大樣本之間的差別搞清楚。為此，他試圖把一個總體中的所有小樣本的平均數的分布刻畫出來，做法是，在一個大容器裡放了一批紙牌，把它們弄亂，隨機地抽若干張，對這一樣本做實驗記錄觀察值，然後再把紙牌弄亂，抽出幾張，對相應的樣本再做實驗觀察，記錄觀察值，大量地記錄這種隨機抽樣的小樣本觀察值，就可藉以獲得小樣本觀察值的分布函數，若觀察值是平均數，戈塞把它叫做</a:t>
            </a:r>
            <a:r>
              <a:rPr lang="en-US" altLang="zh-CN" dirty="0">
                <a:latin typeface="Arial" charset="0"/>
              </a:rPr>
              <a:t>t</a:t>
            </a:r>
            <a:r>
              <a:rPr lang="zh-CN" altLang="en-US" dirty="0">
                <a:latin typeface="Arial" charset="0"/>
              </a:rPr>
              <a:t>分布函數。</a:t>
            </a:r>
          </a:p>
          <a:p>
            <a:pPr eaLnBrk="1" hangingPunct="1"/>
            <a:endParaRPr lang="en-US" altLang="zh-CN" dirty="0">
              <a:latin typeface="Arial" charset="0"/>
            </a:endParaRPr>
          </a:p>
          <a:p>
            <a:pPr eaLnBrk="1" hangingPunct="1"/>
            <a:r>
              <a:rPr lang="zh-CN" altLang="en-US" b="1" dirty="0">
                <a:latin typeface="Arial" charset="0"/>
              </a:rPr>
              <a:t>查理斯</a:t>
            </a:r>
            <a:r>
              <a:rPr lang="en-US" altLang="zh-CN" b="1" dirty="0">
                <a:latin typeface="Arial" charset="0"/>
              </a:rPr>
              <a:t>·</a:t>
            </a:r>
            <a:r>
              <a:rPr lang="zh-CN" altLang="en-US" b="1" dirty="0">
                <a:latin typeface="Arial" charset="0"/>
              </a:rPr>
              <a:t>愛德華</a:t>
            </a:r>
            <a:r>
              <a:rPr lang="en-US" altLang="zh-CN" b="1" dirty="0">
                <a:latin typeface="Arial" charset="0"/>
              </a:rPr>
              <a:t>·</a:t>
            </a:r>
            <a:r>
              <a:rPr lang="zh-CN" altLang="en-US" b="1" dirty="0">
                <a:latin typeface="Arial" charset="0"/>
              </a:rPr>
              <a:t>斯皮爾曼</a:t>
            </a:r>
            <a:r>
              <a:rPr lang="zh-CN" altLang="en-US" dirty="0">
                <a:latin typeface="Arial" charset="0"/>
              </a:rPr>
              <a:t>（</a:t>
            </a:r>
            <a:r>
              <a:rPr lang="en-US" altLang="zh-CN" dirty="0">
                <a:latin typeface="Arial" charset="0"/>
              </a:rPr>
              <a:t>Charles Edward Spearman</a:t>
            </a:r>
            <a:r>
              <a:rPr lang="zh-CN" altLang="en-US" dirty="0">
                <a:latin typeface="Arial" charset="0"/>
              </a:rPr>
              <a:t>）（</a:t>
            </a:r>
            <a:r>
              <a:rPr lang="en-US" altLang="zh-CN" dirty="0">
                <a:latin typeface="Arial" charset="0"/>
              </a:rPr>
              <a:t>1863</a:t>
            </a:r>
            <a:r>
              <a:rPr lang="zh-CN" altLang="en-US" dirty="0">
                <a:latin typeface="Arial" charset="0"/>
              </a:rPr>
              <a:t>～</a:t>
            </a:r>
            <a:r>
              <a:rPr lang="en-US" altLang="zh-CN" dirty="0">
                <a:latin typeface="Arial" charset="0"/>
              </a:rPr>
              <a:t>1945</a:t>
            </a:r>
            <a:r>
              <a:rPr lang="zh-CN" altLang="en-US" dirty="0">
                <a:latin typeface="Arial" charset="0"/>
              </a:rPr>
              <a:t>）</a:t>
            </a:r>
            <a:r>
              <a:rPr lang="en-US" altLang="zh-CN" dirty="0">
                <a:latin typeface="Arial" charset="0"/>
              </a:rPr>
              <a:t>:</a:t>
            </a:r>
            <a:r>
              <a:rPr lang="zh-CN" altLang="en-US" dirty="0">
                <a:latin typeface="Arial" charset="0"/>
              </a:rPr>
              <a:t>英國理論和實驗心理學家，</a:t>
            </a:r>
            <a:r>
              <a:rPr lang="en-US" altLang="zh-CN" dirty="0">
                <a:latin typeface="Arial" charset="0"/>
              </a:rPr>
              <a:t>1863</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10</a:t>
            </a:r>
            <a:r>
              <a:rPr lang="zh-CN" altLang="en-US" dirty="0">
                <a:latin typeface="Arial" charset="0"/>
              </a:rPr>
              <a:t>日生於倫敦，</a:t>
            </a:r>
            <a:r>
              <a:rPr lang="en-US" altLang="zh-CN" dirty="0">
                <a:latin typeface="Arial" charset="0"/>
              </a:rPr>
              <a:t>1945</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7</a:t>
            </a:r>
            <a:r>
              <a:rPr lang="zh-CN" altLang="en-US" dirty="0">
                <a:latin typeface="Arial" charset="0"/>
              </a:rPr>
              <a:t>日卒於倫敦。他大器晚成，</a:t>
            </a:r>
            <a:r>
              <a:rPr lang="en-US" altLang="zh-CN" dirty="0">
                <a:latin typeface="Arial" charset="0"/>
              </a:rPr>
              <a:t>1906</a:t>
            </a:r>
            <a:r>
              <a:rPr lang="zh-CN" altLang="en-US" dirty="0">
                <a:latin typeface="Arial" charset="0"/>
              </a:rPr>
              <a:t>年在德國萊比錫獲博士學位，時年</a:t>
            </a:r>
            <a:r>
              <a:rPr lang="en-US" altLang="zh-CN" dirty="0">
                <a:latin typeface="Arial" charset="0"/>
              </a:rPr>
              <a:t>48</a:t>
            </a:r>
            <a:r>
              <a:rPr lang="zh-CN" altLang="en-US" dirty="0">
                <a:latin typeface="Arial" charset="0"/>
              </a:rPr>
              <a:t>歲。回國後，</a:t>
            </a:r>
            <a:r>
              <a:rPr lang="en-US" altLang="zh-CN" dirty="0">
                <a:latin typeface="Arial" charset="0"/>
              </a:rPr>
              <a:t>1911</a:t>
            </a:r>
            <a:r>
              <a:rPr lang="zh-CN" altLang="en-US" dirty="0">
                <a:latin typeface="Arial" charset="0"/>
              </a:rPr>
              <a:t>年任倫敦大學心理學、邏輯學教授。</a:t>
            </a:r>
            <a:r>
              <a:rPr lang="en-US" altLang="zh-CN" dirty="0">
                <a:latin typeface="Arial" charset="0"/>
              </a:rPr>
              <a:t>1923</a:t>
            </a:r>
            <a:r>
              <a:rPr lang="zh-CN" altLang="en-US" dirty="0">
                <a:latin typeface="Arial" charset="0"/>
              </a:rPr>
              <a:t>至</a:t>
            </a:r>
            <a:r>
              <a:rPr lang="en-US" altLang="zh-CN" dirty="0">
                <a:latin typeface="Arial" charset="0"/>
              </a:rPr>
              <a:t>1926</a:t>
            </a:r>
            <a:r>
              <a:rPr lang="zh-CN" altLang="en-US" dirty="0">
                <a:latin typeface="Arial" charset="0"/>
              </a:rPr>
              <a:t>期間年任英國心理學會主席，</a:t>
            </a:r>
            <a:r>
              <a:rPr lang="en-US" altLang="zh-CN" dirty="0">
                <a:latin typeface="Arial" charset="0"/>
              </a:rPr>
              <a:t>1924</a:t>
            </a:r>
            <a:r>
              <a:rPr lang="zh-CN" altLang="en-US" dirty="0">
                <a:latin typeface="Arial" charset="0"/>
              </a:rPr>
              <a:t>年當選為英國皇家學會院士。</a:t>
            </a:r>
          </a:p>
          <a:p>
            <a:pPr eaLnBrk="1" hangingPunct="1"/>
            <a:r>
              <a:rPr lang="zh-CN" altLang="en-US" dirty="0">
                <a:latin typeface="Arial" charset="0"/>
              </a:rPr>
              <a:t>作為實驗心理學的先驅，斯皮爾曼對心理統計的發展做了大量的研究，他對相關係數概念進行了延伸，匯出了等級相關的計算方法。他還創立因素分析的方法，這是他學術上最偉大的成就。他還將之與智力研究相結合，從而於</a:t>
            </a:r>
            <a:r>
              <a:rPr lang="en-US" altLang="zh-CN" dirty="0">
                <a:latin typeface="Arial" charset="0"/>
              </a:rPr>
              <a:t>1904</a:t>
            </a:r>
            <a:r>
              <a:rPr lang="zh-CN" altLang="en-US" dirty="0">
                <a:latin typeface="Arial" charset="0"/>
              </a:rPr>
              <a:t>年提出智力結構的“二因素說”，即‘</a:t>
            </a:r>
            <a:r>
              <a:rPr lang="en-US" altLang="zh-CN" dirty="0">
                <a:latin typeface="Arial" charset="0"/>
              </a:rPr>
              <a:t>G’</a:t>
            </a:r>
            <a:r>
              <a:rPr lang="zh-CN" altLang="en-US" dirty="0">
                <a:latin typeface="Arial" charset="0"/>
              </a:rPr>
              <a:t>因素（一般因素）和‘</a:t>
            </a:r>
            <a:r>
              <a:rPr lang="en-US" altLang="zh-CN" dirty="0">
                <a:latin typeface="Arial" charset="0"/>
              </a:rPr>
              <a:t>S’</a:t>
            </a:r>
            <a:r>
              <a:rPr lang="zh-CN" altLang="en-US" dirty="0">
                <a:latin typeface="Arial" charset="0"/>
              </a:rPr>
              <a:t>因素（特殊因素）。可以毫不誇張地說，斯皮爾曼的名字幾乎成了‘</a:t>
            </a:r>
            <a:r>
              <a:rPr lang="en-US" altLang="zh-CN" dirty="0">
                <a:latin typeface="Arial" charset="0"/>
              </a:rPr>
              <a:t>G’</a:t>
            </a:r>
            <a:r>
              <a:rPr lang="zh-CN" altLang="en-US" dirty="0">
                <a:latin typeface="Arial" charset="0"/>
              </a:rPr>
              <a:t>因素或‘</a:t>
            </a:r>
            <a:r>
              <a:rPr lang="en-US" altLang="zh-CN" dirty="0">
                <a:latin typeface="Arial" charset="0"/>
              </a:rPr>
              <a:t>S</a:t>
            </a:r>
            <a:r>
              <a:rPr lang="zh-CN" altLang="en-US" dirty="0">
                <a:latin typeface="Arial" charset="0"/>
              </a:rPr>
              <a:t>因素’的代名詞。他反對聯想理論，著有</a:t>
            </a:r>
            <a:r>
              <a:rPr lang="en-US" altLang="zh-CN" dirty="0">
                <a:latin typeface="Arial" charset="0"/>
              </a:rPr>
              <a:t>《</a:t>
            </a:r>
            <a:r>
              <a:rPr lang="zh-CN" altLang="en-US" dirty="0">
                <a:latin typeface="Arial" charset="0"/>
              </a:rPr>
              <a:t>智力的性質和認知的原理</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人的能力</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創造的心</a:t>
            </a:r>
            <a:r>
              <a:rPr lang="en-US" altLang="zh-CN" dirty="0">
                <a:latin typeface="Arial" charset="0"/>
              </a:rPr>
              <a:t>》</a:t>
            </a:r>
            <a:r>
              <a:rPr lang="zh-CN" altLang="en-US" dirty="0">
                <a:latin typeface="Arial" charset="0"/>
              </a:rPr>
              <a:t>等。</a:t>
            </a:r>
            <a:endParaRPr lang="en-US" altLang="zh-CN" dirty="0">
              <a:latin typeface="Arial" charset="0"/>
            </a:endParaRPr>
          </a:p>
        </p:txBody>
      </p:sp>
      <p:sp>
        <p:nvSpPr>
          <p:cNvPr id="2693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fld id="{C6076637-462F-4024-AF8D-806FE05E7FE4}" type="slidenum">
              <a:rPr lang="en-US" altLang="zh-CN" smtClean="0">
                <a:solidFill>
                  <a:schemeClr val="tx1"/>
                </a:solidFill>
              </a:rPr>
              <a:pPr eaLnBrk="1" hangingPunct="1"/>
              <a:t>1</a:t>
            </a:fld>
            <a:endParaRPr lang="en-US" altLang="zh-CN">
              <a:solidFill>
                <a:schemeClr val="tx1"/>
              </a:solidFill>
            </a:endParaRPr>
          </a:p>
        </p:txBody>
      </p:sp>
    </p:spTree>
    <p:extLst>
      <p:ext uri="{BB962C8B-B14F-4D97-AF65-F5344CB8AC3E}">
        <p14:creationId xmlns:p14="http://schemas.microsoft.com/office/powerpoint/2010/main" val="167706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03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1C5FD55-543B-42ED-A2A5-705918F1418D}" type="slidenum">
              <a:rPr lang="en-US" altLang="zh-CN">
                <a:solidFill>
                  <a:schemeClr val="tx1"/>
                </a:solidFill>
              </a:rPr>
              <a:pPr algn="r" eaLnBrk="1" hangingPunct="1"/>
              <a:t>2</a:t>
            </a:fld>
            <a:endParaRPr lang="en-US" altLang="zh-CN">
              <a:solidFill>
                <a:schemeClr val="tx1"/>
              </a:solidFill>
            </a:endParaRPr>
          </a:p>
        </p:txBody>
      </p:sp>
      <p:sp>
        <p:nvSpPr>
          <p:cNvPr id="270339" name="Rectangle 2"/>
          <p:cNvSpPr>
            <a:spLocks noGrp="1" noRot="1" noChangeAspect="1" noChangeArrowheads="1" noTextEdit="1"/>
          </p:cNvSpPr>
          <p:nvPr>
            <p:ph type="sldImg"/>
          </p:nvPr>
        </p:nvSpPr>
        <p:spPr/>
      </p:sp>
      <p:sp>
        <p:nvSpPr>
          <p:cNvPr id="270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43556477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13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B59701F-9A07-4FF5-870E-5B036B17CC5B}" type="slidenum">
              <a:rPr lang="en-US" altLang="zh-CN">
                <a:solidFill>
                  <a:schemeClr val="tx1"/>
                </a:solidFill>
              </a:rPr>
              <a:pPr algn="r" eaLnBrk="1" hangingPunct="1"/>
              <a:t>3</a:t>
            </a:fld>
            <a:endParaRPr lang="en-US" altLang="zh-CN">
              <a:solidFill>
                <a:schemeClr val="tx1"/>
              </a:solidFill>
            </a:endParaRPr>
          </a:p>
        </p:txBody>
      </p:sp>
      <p:sp>
        <p:nvSpPr>
          <p:cNvPr id="271363" name="Rectangle 2"/>
          <p:cNvSpPr>
            <a:spLocks noGrp="1" noRot="1" noChangeAspect="1" noChangeArrowheads="1" noTextEdit="1"/>
          </p:cNvSpPr>
          <p:nvPr>
            <p:ph type="sldImg"/>
          </p:nvPr>
        </p:nvSpPr>
        <p:spPr/>
      </p:sp>
      <p:sp>
        <p:nvSpPr>
          <p:cNvPr id="271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961042202"/>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23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115CD7F5-BD5C-4479-B3E7-09CFB5F1B486}" type="slidenum">
              <a:rPr lang="en-US" altLang="zh-CN">
                <a:solidFill>
                  <a:schemeClr val="tx1"/>
                </a:solidFill>
              </a:rPr>
              <a:pPr algn="r" eaLnBrk="1" hangingPunct="1"/>
              <a:t>4</a:t>
            </a:fld>
            <a:endParaRPr lang="en-US" altLang="zh-CN">
              <a:solidFill>
                <a:schemeClr val="tx1"/>
              </a:solidFill>
            </a:endParaRPr>
          </a:p>
        </p:txBody>
      </p:sp>
      <p:sp>
        <p:nvSpPr>
          <p:cNvPr id="272387" name="Rectangle 2"/>
          <p:cNvSpPr>
            <a:spLocks noGrp="1" noRot="1" noChangeAspect="1" noChangeArrowheads="1" noTextEdit="1"/>
          </p:cNvSpPr>
          <p:nvPr>
            <p:ph type="sldImg"/>
          </p:nvPr>
        </p:nvSpPr>
        <p:spPr/>
      </p:sp>
      <p:sp>
        <p:nvSpPr>
          <p:cNvPr id="2723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763022178"/>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3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83D24D2-0F38-4840-9593-B2F85159EA64}" type="slidenum">
              <a:rPr lang="en-US" altLang="zh-CN">
                <a:solidFill>
                  <a:schemeClr val="tx1"/>
                </a:solidFill>
              </a:rPr>
              <a:pPr algn="r" eaLnBrk="1" hangingPunct="1"/>
              <a:t>5</a:t>
            </a:fld>
            <a:endParaRPr lang="en-US" altLang="zh-CN">
              <a:solidFill>
                <a:schemeClr val="tx1"/>
              </a:solidFill>
            </a:endParaRPr>
          </a:p>
        </p:txBody>
      </p:sp>
      <p:sp>
        <p:nvSpPr>
          <p:cNvPr id="273411" name="Rectangle 2"/>
          <p:cNvSpPr>
            <a:spLocks noGrp="1" noRot="1" noChangeAspect="1" noChangeArrowheads="1" noTextEdit="1"/>
          </p:cNvSpPr>
          <p:nvPr>
            <p:ph type="sldImg"/>
          </p:nvPr>
        </p:nvSpPr>
        <p:spPr/>
      </p:sp>
      <p:sp>
        <p:nvSpPr>
          <p:cNvPr id="273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046353939"/>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44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3492088-E454-49AA-9F13-23A69E414CA7}" type="slidenum">
              <a:rPr lang="en-US" altLang="zh-CN">
                <a:solidFill>
                  <a:schemeClr val="tx1"/>
                </a:solidFill>
              </a:rPr>
              <a:pPr algn="r" eaLnBrk="1" hangingPunct="1"/>
              <a:t>6</a:t>
            </a:fld>
            <a:endParaRPr lang="en-US" altLang="zh-CN">
              <a:solidFill>
                <a:schemeClr val="tx1"/>
              </a:solidFill>
            </a:endParaRPr>
          </a:p>
        </p:txBody>
      </p:sp>
      <p:sp>
        <p:nvSpPr>
          <p:cNvPr id="274435" name="Rectangle 2"/>
          <p:cNvSpPr>
            <a:spLocks noGrp="1" noRot="1" noChangeAspect="1" noChangeArrowheads="1" noTextEdit="1"/>
          </p:cNvSpPr>
          <p:nvPr>
            <p:ph type="sldImg"/>
          </p:nvPr>
        </p:nvSpPr>
        <p:spPr/>
      </p:sp>
      <p:sp>
        <p:nvSpPr>
          <p:cNvPr id="274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821682775"/>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54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B77FE66F-E671-4A76-8B57-A900CC7E9586}" type="slidenum">
              <a:rPr lang="en-US" altLang="zh-CN">
                <a:solidFill>
                  <a:schemeClr val="tx1"/>
                </a:solidFill>
              </a:rPr>
              <a:pPr algn="r" eaLnBrk="1" hangingPunct="1"/>
              <a:t>7</a:t>
            </a:fld>
            <a:endParaRPr lang="en-US" altLang="zh-CN">
              <a:solidFill>
                <a:schemeClr val="tx1"/>
              </a:solidFill>
            </a:endParaRPr>
          </a:p>
        </p:txBody>
      </p:sp>
      <p:sp>
        <p:nvSpPr>
          <p:cNvPr id="275459" name="Rectangle 2"/>
          <p:cNvSpPr>
            <a:spLocks noGrp="1" noRot="1" noChangeAspect="1" noChangeArrowheads="1" noTextEdit="1"/>
          </p:cNvSpPr>
          <p:nvPr>
            <p:ph type="sldImg"/>
          </p:nvPr>
        </p:nvSpPr>
        <p:spPr/>
      </p:sp>
      <p:sp>
        <p:nvSpPr>
          <p:cNvPr id="275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01393616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64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12128D3C-568F-4BD1-9747-2ABE0263F3C3}" type="slidenum">
              <a:rPr lang="en-US" altLang="zh-CN">
                <a:solidFill>
                  <a:schemeClr val="tx1"/>
                </a:solidFill>
              </a:rPr>
              <a:pPr algn="r" eaLnBrk="1" hangingPunct="1"/>
              <a:t>8</a:t>
            </a:fld>
            <a:endParaRPr lang="en-US" altLang="zh-CN">
              <a:solidFill>
                <a:schemeClr val="tx1"/>
              </a:solidFill>
            </a:endParaRPr>
          </a:p>
        </p:txBody>
      </p:sp>
      <p:sp>
        <p:nvSpPr>
          <p:cNvPr id="276483" name="Rectangle 2"/>
          <p:cNvSpPr>
            <a:spLocks noGrp="1" noRot="1" noChangeAspect="1" noChangeArrowheads="1" noTextEdit="1"/>
          </p:cNvSpPr>
          <p:nvPr>
            <p:ph type="sldImg"/>
          </p:nvPr>
        </p:nvSpPr>
        <p:spPr/>
      </p:sp>
      <p:sp>
        <p:nvSpPr>
          <p:cNvPr id="276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718187693"/>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304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81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219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3411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623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1429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75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9559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261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044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13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4381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08031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9661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4718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43540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5424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89277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8757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4513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59807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9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70084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7505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25793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9174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4457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42304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401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4578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72925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4032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6088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3572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829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19706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26154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441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7843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1739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1425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2588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494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113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33092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64282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23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41598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31612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886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493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75884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85225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421768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15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685574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10324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72787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2401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81231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102393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00811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02447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DD5C21-BC60-4A9A-99F0-F10126F4DFE2}" type="slidenum">
              <a:rPr lang="en-US"/>
              <a:pPr>
                <a:defRPr/>
              </a:pPr>
              <a:t>‹#›</a:t>
            </a:fld>
            <a:endParaRPr lang="en-US"/>
          </a:p>
        </p:txBody>
      </p:sp>
    </p:spTree>
    <p:extLst>
      <p:ext uri="{BB962C8B-B14F-4D97-AF65-F5344CB8AC3E}">
        <p14:creationId xmlns:p14="http://schemas.microsoft.com/office/powerpoint/2010/main" val="23426777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A4313E-78AB-4FCA-A884-B6DCE51CF0C4}" type="slidenum">
              <a:rPr lang="en-US"/>
              <a:pPr>
                <a:defRPr/>
              </a:pPr>
              <a:t>‹#›</a:t>
            </a:fld>
            <a:endParaRPr lang="en-US"/>
          </a:p>
        </p:txBody>
      </p:sp>
    </p:spTree>
    <p:extLst>
      <p:ext uri="{BB962C8B-B14F-4D97-AF65-F5344CB8AC3E}">
        <p14:creationId xmlns:p14="http://schemas.microsoft.com/office/powerpoint/2010/main" val="2855704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2F708A-66A1-4A5F-81EE-5963414C6AD4}" type="slidenum">
              <a:rPr lang="en-US"/>
              <a:pPr>
                <a:defRPr/>
              </a:pPr>
              <a:t>‹#›</a:t>
            </a:fld>
            <a:endParaRPr lang="en-US"/>
          </a:p>
        </p:txBody>
      </p:sp>
    </p:spTree>
    <p:extLst>
      <p:ext uri="{BB962C8B-B14F-4D97-AF65-F5344CB8AC3E}">
        <p14:creationId xmlns:p14="http://schemas.microsoft.com/office/powerpoint/2010/main" val="227974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8177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DF192C-F35B-4EF6-AF01-95505F90D632}" type="slidenum">
              <a:rPr lang="en-US"/>
              <a:pPr>
                <a:defRPr/>
              </a:pPr>
              <a:t>‹#›</a:t>
            </a:fld>
            <a:endParaRPr lang="en-US"/>
          </a:p>
        </p:txBody>
      </p:sp>
    </p:spTree>
    <p:extLst>
      <p:ext uri="{BB962C8B-B14F-4D97-AF65-F5344CB8AC3E}">
        <p14:creationId xmlns:p14="http://schemas.microsoft.com/office/powerpoint/2010/main" val="15626650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3CEEB7A-D05C-45A7-BDD5-E3D7D7FEA4A6}" type="slidenum">
              <a:rPr lang="en-US"/>
              <a:pPr>
                <a:defRPr/>
              </a:pPr>
              <a:t>‹#›</a:t>
            </a:fld>
            <a:endParaRPr lang="en-US"/>
          </a:p>
        </p:txBody>
      </p:sp>
    </p:spTree>
    <p:extLst>
      <p:ext uri="{BB962C8B-B14F-4D97-AF65-F5344CB8AC3E}">
        <p14:creationId xmlns:p14="http://schemas.microsoft.com/office/powerpoint/2010/main" val="238902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327611-8509-4E10-8ECF-60B3B3001ABF}" type="slidenum">
              <a:rPr lang="en-US"/>
              <a:pPr>
                <a:defRPr/>
              </a:pPr>
              <a:t>‹#›</a:t>
            </a:fld>
            <a:endParaRPr lang="en-US"/>
          </a:p>
        </p:txBody>
      </p:sp>
    </p:spTree>
    <p:extLst>
      <p:ext uri="{BB962C8B-B14F-4D97-AF65-F5344CB8AC3E}">
        <p14:creationId xmlns:p14="http://schemas.microsoft.com/office/powerpoint/2010/main" val="13637066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CD5E2D0-DDBD-4E3A-B43D-F22BCA78CD8C}" type="slidenum">
              <a:rPr lang="en-US"/>
              <a:pPr>
                <a:defRPr/>
              </a:pPr>
              <a:t>‹#›</a:t>
            </a:fld>
            <a:endParaRPr lang="en-US"/>
          </a:p>
        </p:txBody>
      </p:sp>
    </p:spTree>
    <p:extLst>
      <p:ext uri="{BB962C8B-B14F-4D97-AF65-F5344CB8AC3E}">
        <p14:creationId xmlns:p14="http://schemas.microsoft.com/office/powerpoint/2010/main" val="22781838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E0EEB-2719-4C1A-83F8-24D09F24A218}" type="slidenum">
              <a:rPr lang="en-US"/>
              <a:pPr>
                <a:defRPr/>
              </a:pPr>
              <a:t>‹#›</a:t>
            </a:fld>
            <a:endParaRPr lang="en-US"/>
          </a:p>
        </p:txBody>
      </p:sp>
    </p:spTree>
    <p:extLst>
      <p:ext uri="{BB962C8B-B14F-4D97-AF65-F5344CB8AC3E}">
        <p14:creationId xmlns:p14="http://schemas.microsoft.com/office/powerpoint/2010/main" val="5098909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C64977-6D0E-4491-BC7A-E0CB03A31025}" type="slidenum">
              <a:rPr lang="en-US"/>
              <a:pPr>
                <a:defRPr/>
              </a:pPr>
              <a:t>‹#›</a:t>
            </a:fld>
            <a:endParaRPr lang="en-US"/>
          </a:p>
        </p:txBody>
      </p:sp>
    </p:spTree>
    <p:extLst>
      <p:ext uri="{BB962C8B-B14F-4D97-AF65-F5344CB8AC3E}">
        <p14:creationId xmlns:p14="http://schemas.microsoft.com/office/powerpoint/2010/main" val="40130736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B3661E-D71D-4993-B978-6848ED46E5C3}" type="slidenum">
              <a:rPr lang="en-US"/>
              <a:pPr>
                <a:defRPr/>
              </a:pPr>
              <a:t>‹#›</a:t>
            </a:fld>
            <a:endParaRPr lang="en-US"/>
          </a:p>
        </p:txBody>
      </p:sp>
    </p:spTree>
    <p:extLst>
      <p:ext uri="{BB962C8B-B14F-4D97-AF65-F5344CB8AC3E}">
        <p14:creationId xmlns:p14="http://schemas.microsoft.com/office/powerpoint/2010/main" val="13135629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A681E-0D4C-475D-B4E5-CFCE968074E8}" type="slidenum">
              <a:rPr lang="en-US"/>
              <a:pPr>
                <a:defRPr/>
              </a:pPr>
              <a:t>‹#›</a:t>
            </a:fld>
            <a:endParaRPr lang="en-US"/>
          </a:p>
        </p:txBody>
      </p:sp>
    </p:spTree>
    <p:extLst>
      <p:ext uri="{BB962C8B-B14F-4D97-AF65-F5344CB8AC3E}">
        <p14:creationId xmlns:p14="http://schemas.microsoft.com/office/powerpoint/2010/main" val="27096637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410A6C-E045-4E92-AE08-FAD06D9B3E25}" type="slidenum">
              <a:rPr lang="en-US"/>
              <a:pPr>
                <a:defRPr/>
              </a:pPr>
              <a:t>‹#›</a:t>
            </a:fld>
            <a:endParaRPr lang="en-US"/>
          </a:p>
        </p:txBody>
      </p:sp>
    </p:spTree>
    <p:extLst>
      <p:ext uri="{BB962C8B-B14F-4D97-AF65-F5344CB8AC3E}">
        <p14:creationId xmlns:p14="http://schemas.microsoft.com/office/powerpoint/2010/main" val="4123413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77493-E6DA-4C21-A9D7-FEB82E189D17}" type="slidenum">
              <a:rPr lang="en-US"/>
              <a:pPr>
                <a:defRPr/>
              </a:pPr>
              <a:t>‹#›</a:t>
            </a:fld>
            <a:endParaRPr lang="en-US"/>
          </a:p>
        </p:txBody>
      </p:sp>
    </p:spTree>
    <p:extLst>
      <p:ext uri="{BB962C8B-B14F-4D97-AF65-F5344CB8AC3E}">
        <p14:creationId xmlns:p14="http://schemas.microsoft.com/office/powerpoint/2010/main" val="208944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64574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05F33B-5B82-48F6-BAB2-833905983127}" type="slidenum">
              <a:rPr lang="en-US"/>
              <a:pPr>
                <a:defRPr/>
              </a:pPr>
              <a:t>‹#›</a:t>
            </a:fld>
            <a:endParaRPr lang="en-US"/>
          </a:p>
        </p:txBody>
      </p:sp>
    </p:spTree>
    <p:extLst>
      <p:ext uri="{BB962C8B-B14F-4D97-AF65-F5344CB8AC3E}">
        <p14:creationId xmlns:p14="http://schemas.microsoft.com/office/powerpoint/2010/main" val="16575669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E328A0-FAE2-4565-9D39-436A6AD523E7}" type="slidenum">
              <a:rPr lang="en-US"/>
              <a:pPr>
                <a:defRPr/>
              </a:pPr>
              <a:t>‹#›</a:t>
            </a:fld>
            <a:endParaRPr lang="en-US"/>
          </a:p>
        </p:txBody>
      </p:sp>
    </p:spTree>
    <p:extLst>
      <p:ext uri="{BB962C8B-B14F-4D97-AF65-F5344CB8AC3E}">
        <p14:creationId xmlns:p14="http://schemas.microsoft.com/office/powerpoint/2010/main" val="23633420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E9B7C3-64D3-4B78-AD71-196A27FD96D7}" type="slidenum">
              <a:rPr lang="en-US"/>
              <a:pPr>
                <a:defRPr/>
              </a:pPr>
              <a:t>‹#›</a:t>
            </a:fld>
            <a:endParaRPr lang="en-US"/>
          </a:p>
        </p:txBody>
      </p:sp>
    </p:spTree>
    <p:extLst>
      <p:ext uri="{BB962C8B-B14F-4D97-AF65-F5344CB8AC3E}">
        <p14:creationId xmlns:p14="http://schemas.microsoft.com/office/powerpoint/2010/main" val="3311235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5AD83E-83E1-4C9F-A8BC-21C8D54C8C4B}" type="slidenum">
              <a:rPr lang="en-US"/>
              <a:pPr>
                <a:defRPr/>
              </a:pPr>
              <a:t>‹#›</a:t>
            </a:fld>
            <a:endParaRPr lang="en-US"/>
          </a:p>
        </p:txBody>
      </p:sp>
    </p:spTree>
    <p:extLst>
      <p:ext uri="{BB962C8B-B14F-4D97-AF65-F5344CB8AC3E}">
        <p14:creationId xmlns:p14="http://schemas.microsoft.com/office/powerpoint/2010/main" val="1982998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807CD-DAEE-40E0-9199-356612519FCB}" type="slidenum">
              <a:rPr lang="en-US"/>
              <a:pPr>
                <a:defRPr/>
              </a:pPr>
              <a:t>‹#›</a:t>
            </a:fld>
            <a:endParaRPr lang="en-US"/>
          </a:p>
        </p:txBody>
      </p:sp>
    </p:spTree>
    <p:extLst>
      <p:ext uri="{BB962C8B-B14F-4D97-AF65-F5344CB8AC3E}">
        <p14:creationId xmlns:p14="http://schemas.microsoft.com/office/powerpoint/2010/main" val="15881385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32787-B774-4E66-86AF-CB2649B932D1}" type="slidenum">
              <a:rPr lang="en-US"/>
              <a:pPr>
                <a:defRPr/>
              </a:pPr>
              <a:t>‹#›</a:t>
            </a:fld>
            <a:endParaRPr lang="en-US"/>
          </a:p>
        </p:txBody>
      </p:sp>
    </p:spTree>
    <p:extLst>
      <p:ext uri="{BB962C8B-B14F-4D97-AF65-F5344CB8AC3E}">
        <p14:creationId xmlns:p14="http://schemas.microsoft.com/office/powerpoint/2010/main" val="42407453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DDD0C3-9220-476A-A40F-F84333AACE31}" type="slidenum">
              <a:rPr lang="en-US"/>
              <a:pPr>
                <a:defRPr/>
              </a:pPr>
              <a:t>‹#›</a:t>
            </a:fld>
            <a:endParaRPr lang="en-US"/>
          </a:p>
        </p:txBody>
      </p:sp>
    </p:spTree>
    <p:extLst>
      <p:ext uri="{BB962C8B-B14F-4D97-AF65-F5344CB8AC3E}">
        <p14:creationId xmlns:p14="http://schemas.microsoft.com/office/powerpoint/2010/main" val="22112309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526A5-E6E4-43A3-91C0-99C83C3098CA}" type="slidenum">
              <a:rPr lang="en-US"/>
              <a:pPr>
                <a:defRPr/>
              </a:pPr>
              <a:t>‹#›</a:t>
            </a:fld>
            <a:endParaRPr lang="en-US"/>
          </a:p>
        </p:txBody>
      </p:sp>
    </p:spTree>
    <p:extLst>
      <p:ext uri="{BB962C8B-B14F-4D97-AF65-F5344CB8AC3E}">
        <p14:creationId xmlns:p14="http://schemas.microsoft.com/office/powerpoint/2010/main" val="38279179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44FE3A-59D1-433C-B458-51A088744573}" type="slidenum">
              <a:rPr lang="en-US"/>
              <a:pPr>
                <a:defRPr/>
              </a:pPr>
              <a:t>‹#›</a:t>
            </a:fld>
            <a:endParaRPr lang="en-US"/>
          </a:p>
        </p:txBody>
      </p:sp>
    </p:spTree>
    <p:extLst>
      <p:ext uri="{BB962C8B-B14F-4D97-AF65-F5344CB8AC3E}">
        <p14:creationId xmlns:p14="http://schemas.microsoft.com/office/powerpoint/2010/main" val="283613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566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w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w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5.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6.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7.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wmf"/><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1029"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2052"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2053"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3076"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3077"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CA735BBD-C174-47D6-BE2A-BAD8A8FCA8A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100"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4101"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41751EE7-66B3-434A-ABF0-17E037E3B28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9" descr="PPT用图2 16 9"/>
          <p:cNvPicPr>
            <a:picLocks noChangeAspect="1" noChangeArrowheads="1"/>
          </p:cNvPicPr>
          <p:nvPr/>
        </p:nvPicPr>
        <p:blipFill>
          <a:blip r:embed="rId13">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5124"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1" descr="PPT用图16 9"/>
          <p:cNvPicPr>
            <a:picLocks noChangeAspect="1" noChangeArrowheads="1"/>
          </p:cNvPicPr>
          <p:nvPr/>
        </p:nvPicPr>
        <p:blipFill>
          <a:blip r:embed="rId14">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6149" name="Picture 2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18"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8" descr="PPT用图红色"/>
          <p:cNvPicPr>
            <a:picLocks noChangeAspect="1" noChangeArrowheads="1"/>
          </p:cNvPicPr>
          <p:nvPr/>
        </p:nvPicPr>
        <p:blipFill>
          <a:blip r:embed="rId14"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bg1"/>
                </a:solidFill>
                <a:ea typeface="Arial Unicode MS" pitchFamily="34" charset="-122"/>
                <a:cs typeface="Arial Unicode MS" pitchFamily="34" charset="-122"/>
              </a:rPr>
              <a:t>© 2011 Mindray Confidential</a:t>
            </a:r>
          </a:p>
        </p:txBody>
      </p:sp>
      <p:sp>
        <p:nvSpPr>
          <p:cNvPr id="7173"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2147483647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7176"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7177"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7178"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D4373695-4189-4B92-88F3-1CDEC87F8F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Picture 1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7" descr="PPT用图灰色"/>
          <p:cNvPicPr>
            <a:picLocks noChangeAspect="1" noChangeArrowheads="1"/>
          </p:cNvPicPr>
          <p:nvPr/>
        </p:nvPicPr>
        <p:blipFill>
          <a:blip r:embed="rId14"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8197"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0"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8201"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8202"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A9ED2AAE-65DF-48F8-8941-E40818D8F30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 Id="rId14" Type="http://schemas.openxmlformats.org/officeDocument/2006/relationships/image" Target="../media/image14.wmf"/></Relationships>
</file>

<file path=ppt/slides/_rels/slide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8.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oleObject" Target="../embeddings/oleObject12.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16.bin"/><Relationship Id="rId4" Type="http://schemas.openxmlformats.org/officeDocument/2006/relationships/image" Target="../media/image2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4294967295"/>
          </p:nvPr>
        </p:nvSpPr>
        <p:spPr>
          <a:xfrm>
            <a:off x="2281238" y="1951038"/>
            <a:ext cx="6953250" cy="1652587"/>
          </a:xfrm>
        </p:spPr>
        <p:txBody>
          <a:bodyPr/>
          <a:lstStyle/>
          <a:p>
            <a:pPr algn="ctr" eaLnBrk="1" hangingPunct="1">
              <a:buFont typeface="Wingdings" pitchFamily="2" charset="2"/>
              <a:buNone/>
            </a:pPr>
            <a:r>
              <a:rPr lang="zh-CN" altLang="en-US" sz="4000" dirty="0">
                <a:cs typeface="方正兰亭黑3_GBK" pitchFamily="2" charset="-122"/>
              </a:rPr>
              <a:t>均勻分布</a:t>
            </a:r>
          </a:p>
          <a:p>
            <a:pPr algn="ctr" eaLnBrk="1" hangingPunct="1">
              <a:buFont typeface="Wingdings" pitchFamily="2" charset="2"/>
              <a:buNone/>
            </a:pPr>
            <a:r>
              <a:rPr lang="zh-CN" altLang="en-US" sz="1400" dirty="0">
                <a:cs typeface="方正兰亭黑3_GBK" pitchFamily="2" charset="-122"/>
              </a:rPr>
              <a:t>（</a:t>
            </a:r>
            <a:r>
              <a:rPr lang="en-US" altLang="zh-CN" sz="1400" i="1" dirty="0">
                <a:latin typeface="Times New Roman" pitchFamily="18" charset="0"/>
                <a:cs typeface="Times New Roman" pitchFamily="18" charset="0"/>
              </a:rPr>
              <a:t>Uniform distribution</a:t>
            </a:r>
            <a:r>
              <a:rPr lang="zh-CN" altLang="en-US" sz="1400" dirty="0">
                <a:cs typeface="方正兰亭黑3_GBK"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idx="4294967295"/>
          </p:nvPr>
        </p:nvSpPr>
        <p:spPr>
          <a:xfrm>
            <a:off x="165100" y="88900"/>
            <a:ext cx="4997450" cy="374650"/>
          </a:xfrm>
        </p:spPr>
        <p:txBody>
          <a:bodyPr/>
          <a:lstStyle/>
          <a:p>
            <a:pPr eaLnBrk="1" hangingPunct="1">
              <a:defRPr/>
            </a:pPr>
            <a:r>
              <a:rPr lang="zh-CN" altLang="en-US" sz="2200" dirty="0">
                <a:ea typeface="宋体" pitchFamily="2" charset="-122"/>
                <a:cs typeface="+mj-cs"/>
              </a:rPr>
              <a:t>均勻分布</a:t>
            </a:r>
            <a:r>
              <a:rPr lang="zh-CN" altLang="en-US" sz="1400" dirty="0">
                <a:ea typeface="宋体" pitchFamily="2" charset="-122"/>
                <a:cs typeface="+mj-cs"/>
              </a:rPr>
              <a:t>（</a:t>
            </a:r>
            <a:r>
              <a:rPr lang="en-US" altLang="zh-CN" sz="1400" dirty="0"/>
              <a:t>Uniform distribution</a:t>
            </a:r>
            <a:r>
              <a:rPr lang="en-US" altLang="en-US" sz="1400" dirty="0">
                <a:ea typeface="宋体" pitchFamily="2" charset="-122"/>
                <a:cs typeface="+mj-cs"/>
              </a:rPr>
              <a:t>）</a:t>
            </a:r>
            <a:endParaRPr lang="zh-CN" altLang="en-US" sz="1400" dirty="0">
              <a:ea typeface="宋体" pitchFamily="2" charset="-122"/>
              <a:cs typeface="+mj-cs"/>
            </a:endParaRPr>
          </a:p>
        </p:txBody>
      </p:sp>
      <p:grpSp>
        <p:nvGrpSpPr>
          <p:cNvPr id="118787" name="组合 27"/>
          <p:cNvGrpSpPr>
            <a:grpSpLocks/>
          </p:cNvGrpSpPr>
          <p:nvPr/>
        </p:nvGrpSpPr>
        <p:grpSpPr bwMode="auto">
          <a:xfrm>
            <a:off x="2220913" y="847890"/>
            <a:ext cx="8159750" cy="4775036"/>
            <a:chOff x="2085464" y="657122"/>
            <a:chExt cx="8160239" cy="4774350"/>
          </a:xfrm>
        </p:grpSpPr>
        <p:sp>
          <p:nvSpPr>
            <p:cNvPr id="118788" name="Rectangle 4"/>
            <p:cNvSpPr>
              <a:spLocks noChangeArrowheads="1"/>
            </p:cNvSpPr>
            <p:nvPr/>
          </p:nvSpPr>
          <p:spPr bwMode="auto">
            <a:xfrm>
              <a:off x="2099111" y="657122"/>
              <a:ext cx="8146592" cy="783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dirty="0">
                  <a:solidFill>
                    <a:schemeClr val="tx1"/>
                  </a:solidFill>
                </a:rPr>
                <a:t>均勻分布根據其分布概率取值範圍可以分為：</a:t>
              </a:r>
              <a:endParaRPr lang="en-US" altLang="zh-CN" sz="1600" dirty="0">
                <a:solidFill>
                  <a:schemeClr val="tx1"/>
                </a:solidFill>
              </a:endParaRPr>
            </a:p>
            <a:p>
              <a:pPr>
                <a:lnSpc>
                  <a:spcPct val="150000"/>
                </a:lnSpc>
              </a:pPr>
              <a:r>
                <a:rPr lang="zh-CN" altLang="en-US" sz="1600" dirty="0">
                  <a:solidFill>
                    <a:schemeClr val="tx1"/>
                  </a:solidFill>
                </a:rPr>
                <a:t>連續性均勻分布</a:t>
              </a:r>
              <a:r>
                <a:rPr lang="en-US" altLang="zh-CN" sz="1100" dirty="0">
                  <a:solidFill>
                    <a:schemeClr val="tx1"/>
                  </a:solidFill>
                </a:rPr>
                <a:t>(</a:t>
              </a:r>
              <a:r>
                <a:rPr lang="en-US" altLang="zh-CN" sz="1100" i="1" dirty="0">
                  <a:solidFill>
                    <a:schemeClr val="tx1"/>
                  </a:solidFill>
                </a:rPr>
                <a:t>Continuous Uniform Distribution</a:t>
              </a:r>
              <a:r>
                <a:rPr lang="en-US" altLang="zh-CN" sz="1100" dirty="0">
                  <a:solidFill>
                    <a:schemeClr val="tx1"/>
                  </a:solidFill>
                </a:rPr>
                <a:t>)</a:t>
              </a:r>
              <a:r>
                <a:rPr lang="zh-CN" altLang="en-US" sz="1600" dirty="0">
                  <a:solidFill>
                    <a:schemeClr val="tx1"/>
                  </a:solidFill>
                </a:rPr>
                <a:t>、離散型均勻分布</a:t>
              </a:r>
              <a:r>
                <a:rPr lang="en-US" altLang="zh-CN" sz="1100" dirty="0">
                  <a:solidFill>
                    <a:schemeClr val="tx1"/>
                  </a:solidFill>
                </a:rPr>
                <a:t>(</a:t>
              </a:r>
              <a:r>
                <a:rPr lang="en-US" altLang="zh-CN" sz="1100" i="1" dirty="0">
                  <a:solidFill>
                    <a:schemeClr val="tx1"/>
                  </a:solidFill>
                </a:rPr>
                <a:t>Discrete Uniform Distribution</a:t>
              </a:r>
              <a:r>
                <a:rPr lang="en-US" altLang="zh-CN" sz="1100" dirty="0">
                  <a:solidFill>
                    <a:schemeClr val="tx1"/>
                  </a:solidFill>
                </a:rPr>
                <a:t>)</a:t>
              </a:r>
              <a:r>
                <a:rPr lang="zh-CN" altLang="en-US" sz="1600" dirty="0">
                  <a:solidFill>
                    <a:schemeClr val="tx1"/>
                  </a:solidFill>
                </a:rPr>
                <a:t>；</a:t>
              </a:r>
            </a:p>
          </p:txBody>
        </p:sp>
        <p:sp>
          <p:nvSpPr>
            <p:cNvPr id="118789" name="Rectangle 4"/>
            <p:cNvSpPr>
              <a:spLocks noChangeArrowheads="1"/>
            </p:cNvSpPr>
            <p:nvPr/>
          </p:nvSpPr>
          <p:spPr bwMode="auto">
            <a:xfrm>
              <a:off x="2085464" y="1642299"/>
              <a:ext cx="8160238" cy="4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dirty="0">
                  <a:solidFill>
                    <a:schemeClr val="tx1"/>
                  </a:solidFill>
                </a:rPr>
                <a:t>若隨機變</a:t>
              </a:r>
              <a:r>
                <a:rPr lang="zh-CN" altLang="en-US" sz="1600" dirty="0">
                  <a:solidFill>
                    <a:schemeClr val="tx1"/>
                  </a:solidFill>
                </a:rPr>
                <a:t>量</a:t>
              </a:r>
              <a:r>
                <a:rPr lang="zh-TW" altLang="en-US" sz="1600" dirty="0">
                  <a:solidFill>
                    <a:schemeClr val="tx1"/>
                  </a:solidFill>
                </a:rPr>
                <a:t>有 </a:t>
              </a:r>
              <a:r>
                <a:rPr lang="en-US" altLang="zh-CN" sz="1600" i="1" dirty="0">
                  <a:solidFill>
                    <a:schemeClr val="tx1"/>
                  </a:solidFill>
                </a:rPr>
                <a:t>n</a:t>
              </a:r>
              <a:r>
                <a:rPr lang="en-US" altLang="zh-CN" sz="1600" dirty="0">
                  <a:solidFill>
                    <a:schemeClr val="tx1"/>
                  </a:solidFill>
                </a:rPr>
                <a:t> </a:t>
              </a:r>
              <a:r>
                <a:rPr lang="zh-TW" altLang="en-US" sz="1600" dirty="0">
                  <a:solidFill>
                    <a:schemeClr val="tx1"/>
                  </a:solidFill>
                </a:rPr>
                <a:t>個不同值，具有相同機率，則我們稱之為離散型均勻</a:t>
              </a:r>
              <a:r>
                <a:rPr lang="zh-CN" altLang="en-US" sz="1600" dirty="0">
                  <a:solidFill>
                    <a:schemeClr val="tx1"/>
                  </a:solidFill>
                </a:rPr>
                <a:t>分布，其定義如下：</a:t>
              </a:r>
              <a:endParaRPr lang="zh-CN" altLang="en-US" sz="1600" b="1" dirty="0">
                <a:latin typeface="楷体_GB2312" pitchFamily="49" charset="-122"/>
              </a:endParaRPr>
            </a:p>
          </p:txBody>
        </p:sp>
        <p:grpSp>
          <p:nvGrpSpPr>
            <p:cNvPr id="118790" name="组合 13"/>
            <p:cNvGrpSpPr>
              <a:grpSpLocks/>
            </p:cNvGrpSpPr>
            <p:nvPr/>
          </p:nvGrpSpPr>
          <p:grpSpPr bwMode="auto">
            <a:xfrm>
              <a:off x="2099112" y="2196183"/>
              <a:ext cx="8146591" cy="642960"/>
              <a:chOff x="2099112" y="1936871"/>
              <a:chExt cx="8146591" cy="642960"/>
            </a:xfrm>
          </p:grpSpPr>
          <p:sp>
            <p:nvSpPr>
              <p:cNvPr id="118801" name="Rectangle 4"/>
              <p:cNvSpPr>
                <a:spLocks noChangeArrowheads="1"/>
              </p:cNvSpPr>
              <p:nvPr/>
            </p:nvSpPr>
            <p:spPr bwMode="auto">
              <a:xfrm>
                <a:off x="2099112" y="1984259"/>
                <a:ext cx="8146591" cy="461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a:solidFill>
                      <a:schemeClr val="tx1"/>
                    </a:solidFill>
                  </a:rPr>
                  <a:t>設離散隨機變</a:t>
                </a:r>
                <a:r>
                  <a:rPr lang="zh-CN" altLang="en-US" sz="1600">
                    <a:solidFill>
                      <a:schemeClr val="tx1"/>
                    </a:solidFill>
                  </a:rPr>
                  <a:t>量</a:t>
                </a:r>
                <a:r>
                  <a:rPr lang="zh-TW" altLang="en-US" sz="1600">
                    <a:solidFill>
                      <a:schemeClr val="tx1"/>
                    </a:solidFill>
                  </a:rPr>
                  <a:t> </a:t>
                </a:r>
                <a:r>
                  <a:rPr lang="en-US" altLang="zh-CN" i="1">
                    <a:solidFill>
                      <a:schemeClr val="tx1"/>
                    </a:solidFill>
                  </a:rPr>
                  <a:t>X</a:t>
                </a:r>
                <a:r>
                  <a:rPr lang="en-US" altLang="zh-CN" sz="1600">
                    <a:solidFill>
                      <a:schemeClr val="tx1"/>
                    </a:solidFill>
                  </a:rPr>
                  <a:t> </a:t>
                </a:r>
                <a:r>
                  <a:rPr lang="zh-CN" altLang="en-US" sz="1600">
                    <a:solidFill>
                      <a:schemeClr val="tx1"/>
                    </a:solidFill>
                  </a:rPr>
                  <a:t>在支撐集                  </a:t>
                </a:r>
                <a:r>
                  <a:rPr lang="zh-TW" altLang="en-US" sz="1600">
                    <a:solidFill>
                      <a:srgbClr val="000000"/>
                    </a:solidFill>
                  </a:rPr>
                  <a:t>               </a:t>
                </a:r>
                <a:r>
                  <a:rPr lang="zh-CN" altLang="en-US" sz="1600">
                    <a:solidFill>
                      <a:srgbClr val="000000"/>
                    </a:solidFill>
                  </a:rPr>
                  <a:t>上有分布概率為：                               ；</a:t>
                </a:r>
                <a:endParaRPr lang="zh-CN" altLang="en-US">
                  <a:solidFill>
                    <a:schemeClr val="tx1"/>
                  </a:solidFill>
                </a:endParaRPr>
              </a:p>
            </p:txBody>
          </p:sp>
          <p:graphicFrame>
            <p:nvGraphicFramePr>
              <p:cNvPr id="118802" name="Object 12"/>
              <p:cNvGraphicFramePr>
                <a:graphicFrameLocks noChangeAspect="1"/>
              </p:cNvGraphicFramePr>
              <p:nvPr/>
            </p:nvGraphicFramePr>
            <p:xfrm>
              <a:off x="8131194" y="1936871"/>
              <a:ext cx="1663122" cy="642960"/>
            </p:xfrm>
            <a:graphic>
              <a:graphicData uri="http://schemas.openxmlformats.org/presentationml/2006/ole">
                <mc:AlternateContent xmlns:mc="http://schemas.openxmlformats.org/markup-compatibility/2006">
                  <mc:Choice xmlns:v="urn:schemas-microsoft-com:vml" Requires="v">
                    <p:oleObj name="Equation" r:id="rId3" imgW="1244600" imgH="482600" progId="Equation.DSMT4">
                      <p:embed/>
                    </p:oleObj>
                  </mc:Choice>
                  <mc:Fallback>
                    <p:oleObj name="Equation" r:id="rId3" imgW="1244600" imgH="48260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1194" y="1936871"/>
                            <a:ext cx="1663122" cy="64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8803" name="Object 13"/>
              <p:cNvGraphicFramePr>
                <a:graphicFrameLocks/>
              </p:cNvGraphicFramePr>
              <p:nvPr/>
            </p:nvGraphicFramePr>
            <p:xfrm>
              <a:off x="4680327" y="2135641"/>
              <a:ext cx="1771650" cy="228600"/>
            </p:xfrm>
            <a:graphic>
              <a:graphicData uri="http://schemas.openxmlformats.org/presentationml/2006/ole">
                <mc:AlternateContent xmlns:mc="http://schemas.openxmlformats.org/markup-compatibility/2006">
                  <mc:Choice xmlns:v="urn:schemas-microsoft-com:vml" Requires="v">
                    <p:oleObj name="公式" r:id="rId5" imgW="1459866" imgH="215806" progId="Equation.3">
                      <p:embed/>
                    </p:oleObj>
                  </mc:Choice>
                  <mc:Fallback>
                    <p:oleObj name="公式" r:id="rId5" imgW="1459866" imgH="215806" progId="Equation.3">
                      <p:embed/>
                      <p:pic>
                        <p:nvPicPr>
                          <p:cNvPr id="0" name="Object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0327" y="2135641"/>
                            <a:ext cx="1771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8791" name="组合 16"/>
            <p:cNvGrpSpPr>
              <a:grpSpLocks/>
            </p:cNvGrpSpPr>
            <p:nvPr/>
          </p:nvGrpSpPr>
          <p:grpSpPr bwMode="auto">
            <a:xfrm>
              <a:off x="2092279" y="2936240"/>
              <a:ext cx="8153424" cy="461599"/>
              <a:chOff x="2092279" y="2799760"/>
              <a:chExt cx="8153424" cy="461599"/>
            </a:xfrm>
          </p:grpSpPr>
          <p:sp>
            <p:nvSpPr>
              <p:cNvPr id="118799" name="Rectangle 4"/>
              <p:cNvSpPr>
                <a:spLocks noChangeArrowheads="1"/>
              </p:cNvSpPr>
              <p:nvPr/>
            </p:nvSpPr>
            <p:spPr bwMode="auto">
              <a:xfrm>
                <a:off x="2092279" y="2799760"/>
                <a:ext cx="8153424" cy="46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chemeClr val="tx1"/>
                    </a:solidFill>
                  </a:rPr>
                  <a:t>其中                                                                                       ； </a:t>
                </a:r>
                <a:endParaRPr lang="zh-CN" altLang="en-US" sz="1600" b="1">
                  <a:latin typeface="楷体_GB2312" pitchFamily="49" charset="-122"/>
                </a:endParaRPr>
              </a:p>
            </p:txBody>
          </p:sp>
          <p:graphicFrame>
            <p:nvGraphicFramePr>
              <p:cNvPr id="118800" name="Object 15"/>
              <p:cNvGraphicFramePr>
                <a:graphicFrameLocks/>
              </p:cNvGraphicFramePr>
              <p:nvPr/>
            </p:nvGraphicFramePr>
            <p:xfrm>
              <a:off x="2727173" y="2935247"/>
              <a:ext cx="4629150" cy="247650"/>
            </p:xfrm>
            <a:graphic>
              <a:graphicData uri="http://schemas.openxmlformats.org/presentationml/2006/ole">
                <mc:AlternateContent xmlns:mc="http://schemas.openxmlformats.org/markup-compatibility/2006">
                  <mc:Choice xmlns:v="urn:schemas-microsoft-com:vml" Requires="v">
                    <p:oleObj name="公式" r:id="rId7" imgW="3530600" imgH="215900" progId="Equation.3">
                      <p:embed/>
                    </p:oleObj>
                  </mc:Choice>
                  <mc:Fallback>
                    <p:oleObj name="公式" r:id="rId7" imgW="3530600" imgH="215900" progId="Equation.3">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7173" y="2935247"/>
                            <a:ext cx="462915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8792" name="组合 25"/>
            <p:cNvGrpSpPr>
              <a:grpSpLocks/>
            </p:cNvGrpSpPr>
            <p:nvPr/>
          </p:nvGrpSpPr>
          <p:grpSpPr bwMode="auto">
            <a:xfrm>
              <a:off x="2090007" y="3643664"/>
              <a:ext cx="8155696" cy="461599"/>
              <a:chOff x="2090007" y="3206928"/>
              <a:chExt cx="8155696" cy="461599"/>
            </a:xfrm>
          </p:grpSpPr>
          <p:sp>
            <p:nvSpPr>
              <p:cNvPr id="118796" name="Rectangle 4"/>
              <p:cNvSpPr>
                <a:spLocks noChangeArrowheads="1"/>
              </p:cNvSpPr>
              <p:nvPr/>
            </p:nvSpPr>
            <p:spPr bwMode="auto">
              <a:xfrm>
                <a:off x="2090007" y="3206928"/>
                <a:ext cx="8155696" cy="46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a:solidFill>
                      <a:schemeClr val="tx1"/>
                    </a:solidFill>
                  </a:rPr>
                  <a:t>數學期望</a:t>
                </a:r>
                <a:r>
                  <a:rPr lang="zh-CN" altLang="en-US" sz="1600">
                    <a:solidFill>
                      <a:schemeClr val="tx1"/>
                    </a:solidFill>
                  </a:rPr>
                  <a:t>為</a:t>
                </a:r>
                <a:r>
                  <a:rPr lang="zh-TW" altLang="en-US" sz="1600">
                    <a:solidFill>
                      <a:schemeClr val="tx1"/>
                    </a:solidFill>
                  </a:rPr>
                  <a:t>                 </a:t>
                </a:r>
                <a:r>
                  <a:rPr lang="zh-CN" altLang="en-US" sz="1600">
                    <a:solidFill>
                      <a:schemeClr val="tx1"/>
                    </a:solidFill>
                  </a:rPr>
                  <a:t>，方差為                    ；</a:t>
                </a:r>
                <a:endParaRPr lang="zh-CN" altLang="en-US" sz="1600" b="1">
                  <a:latin typeface="楷体_GB2312" pitchFamily="49" charset="-122"/>
                </a:endParaRPr>
              </a:p>
            </p:txBody>
          </p:sp>
          <p:graphicFrame>
            <p:nvGraphicFramePr>
              <p:cNvPr id="118797" name="Object 18"/>
              <p:cNvGraphicFramePr>
                <a:graphicFrameLocks noChangeAspect="1"/>
              </p:cNvGraphicFramePr>
              <p:nvPr/>
            </p:nvGraphicFramePr>
            <p:xfrm>
              <a:off x="5071844" y="3233734"/>
              <a:ext cx="914400" cy="419100"/>
            </p:xfrm>
            <a:graphic>
              <a:graphicData uri="http://schemas.openxmlformats.org/presentationml/2006/ole">
                <mc:AlternateContent xmlns:mc="http://schemas.openxmlformats.org/markup-compatibility/2006">
                  <mc:Choice xmlns:v="urn:schemas-microsoft-com:vml" Requires="v">
                    <p:oleObj name="公式" r:id="rId9" imgW="914400" imgH="419100" progId="Equation.3">
                      <p:embed/>
                    </p:oleObj>
                  </mc:Choice>
                  <mc:Fallback>
                    <p:oleObj name="公式" r:id="rId9" imgW="914400" imgH="4191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1844" y="3233734"/>
                            <a:ext cx="9144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8798" name="Object 20"/>
              <p:cNvGraphicFramePr>
                <a:graphicFrameLocks noChangeAspect="1"/>
              </p:cNvGraphicFramePr>
              <p:nvPr/>
            </p:nvGraphicFramePr>
            <p:xfrm>
              <a:off x="3269942" y="3270555"/>
              <a:ext cx="774700" cy="393700"/>
            </p:xfrm>
            <a:graphic>
              <a:graphicData uri="http://schemas.openxmlformats.org/presentationml/2006/ole">
                <mc:AlternateContent xmlns:mc="http://schemas.openxmlformats.org/markup-compatibility/2006">
                  <mc:Choice xmlns:v="urn:schemas-microsoft-com:vml" Requires="v">
                    <p:oleObj name="公式" r:id="rId11" imgW="774364" imgH="393529" progId="Equation.3">
                      <p:embed/>
                    </p:oleObj>
                  </mc:Choice>
                  <mc:Fallback>
                    <p:oleObj name="公式" r:id="rId11" imgW="774364" imgH="393529"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9942" y="3270555"/>
                            <a:ext cx="774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8793" name="组合 26"/>
            <p:cNvGrpSpPr>
              <a:grpSpLocks/>
            </p:cNvGrpSpPr>
            <p:nvPr/>
          </p:nvGrpSpPr>
          <p:grpSpPr bwMode="auto">
            <a:xfrm>
              <a:off x="2087735" y="4374634"/>
              <a:ext cx="8157968" cy="1056838"/>
              <a:chOff x="2087735" y="3896954"/>
              <a:chExt cx="8157968" cy="1056838"/>
            </a:xfrm>
          </p:grpSpPr>
          <p:sp>
            <p:nvSpPr>
              <p:cNvPr id="118794" name="Rectangle 4"/>
              <p:cNvSpPr>
                <a:spLocks noChangeArrowheads="1"/>
              </p:cNvSpPr>
              <p:nvPr/>
            </p:nvSpPr>
            <p:spPr bwMode="auto">
              <a:xfrm>
                <a:off x="2087735" y="4146341"/>
                <a:ext cx="8157968" cy="46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a:solidFill>
                      <a:schemeClr val="tx1"/>
                    </a:solidFill>
                  </a:rPr>
                  <a:t>累積概率</a:t>
                </a:r>
                <a:r>
                  <a:rPr lang="zh-CN" altLang="en-US" sz="1600">
                    <a:solidFill>
                      <a:schemeClr val="tx1"/>
                    </a:solidFill>
                  </a:rPr>
                  <a:t>函數為：                                               ；</a:t>
                </a:r>
                <a:endParaRPr lang="zh-CN" altLang="en-US" sz="1600" b="1">
                  <a:latin typeface="楷体_GB2312" pitchFamily="49" charset="-122"/>
                </a:endParaRPr>
              </a:p>
            </p:txBody>
          </p:sp>
          <p:graphicFrame>
            <p:nvGraphicFramePr>
              <p:cNvPr id="118795" name="Object 21"/>
              <p:cNvGraphicFramePr>
                <a:graphicFrameLocks noChangeAspect="1"/>
              </p:cNvGraphicFramePr>
              <p:nvPr/>
            </p:nvGraphicFramePr>
            <p:xfrm>
              <a:off x="3862878" y="3896954"/>
              <a:ext cx="2415630" cy="1056838"/>
            </p:xfrm>
            <a:graphic>
              <a:graphicData uri="http://schemas.openxmlformats.org/presentationml/2006/ole">
                <mc:AlternateContent xmlns:mc="http://schemas.openxmlformats.org/markup-compatibility/2006">
                  <mc:Choice xmlns:v="urn:schemas-microsoft-com:vml" Requires="v">
                    <p:oleObj name="Equation" r:id="rId13" imgW="1625600" imgH="711200" progId="Equation.DSMT4">
                      <p:embed/>
                    </p:oleObj>
                  </mc:Choice>
                  <mc:Fallback>
                    <p:oleObj name="Equation" r:id="rId13" imgW="1625600" imgH="7112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62878" y="3896954"/>
                            <a:ext cx="2415630" cy="105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idx="4294967295"/>
          </p:nvPr>
        </p:nvSpPr>
        <p:spPr>
          <a:xfrm>
            <a:off x="165100" y="88900"/>
            <a:ext cx="4997450" cy="374650"/>
          </a:xfrm>
        </p:spPr>
        <p:txBody>
          <a:bodyPr/>
          <a:lstStyle/>
          <a:p>
            <a:pPr eaLnBrk="1" hangingPunct="1">
              <a:defRPr/>
            </a:pPr>
            <a:r>
              <a:rPr lang="zh-CN" altLang="en-US" sz="2200" dirty="0">
                <a:ea typeface="宋体" pitchFamily="2" charset="-122"/>
                <a:cs typeface="+mj-cs"/>
              </a:rPr>
              <a:t>均勻分布</a:t>
            </a:r>
            <a:r>
              <a:rPr lang="zh-CN" altLang="en-US" sz="1400" dirty="0">
                <a:ea typeface="宋体" pitchFamily="2" charset="-122"/>
                <a:cs typeface="+mj-cs"/>
              </a:rPr>
              <a:t>（</a:t>
            </a:r>
            <a:r>
              <a:rPr lang="en-US" altLang="zh-CN" sz="1400" dirty="0"/>
              <a:t>Uniform distribution</a:t>
            </a:r>
            <a:r>
              <a:rPr lang="en-US" altLang="en-US" sz="1400" dirty="0">
                <a:ea typeface="宋体" pitchFamily="2" charset="-122"/>
                <a:cs typeface="+mj-cs"/>
              </a:rPr>
              <a:t>）</a:t>
            </a:r>
            <a:endParaRPr lang="zh-CN" altLang="en-US" sz="1400" dirty="0">
              <a:ea typeface="宋体" pitchFamily="2" charset="-122"/>
              <a:cs typeface="+mj-cs"/>
            </a:endParaRPr>
          </a:p>
        </p:txBody>
      </p:sp>
      <p:grpSp>
        <p:nvGrpSpPr>
          <p:cNvPr id="119811" name="组合 20"/>
          <p:cNvGrpSpPr>
            <a:grpSpLocks/>
          </p:cNvGrpSpPr>
          <p:nvPr/>
        </p:nvGrpSpPr>
        <p:grpSpPr bwMode="auto">
          <a:xfrm>
            <a:off x="2524125" y="847849"/>
            <a:ext cx="7732683" cy="4884614"/>
            <a:chOff x="2523817" y="847847"/>
            <a:chExt cx="7733728" cy="4884214"/>
          </a:xfrm>
        </p:grpSpPr>
        <p:sp>
          <p:nvSpPr>
            <p:cNvPr id="119812" name="Rectangle 4"/>
            <p:cNvSpPr>
              <a:spLocks noChangeArrowheads="1"/>
            </p:cNvSpPr>
            <p:nvPr/>
          </p:nvSpPr>
          <p:spPr bwMode="auto">
            <a:xfrm>
              <a:off x="2549482" y="847847"/>
              <a:ext cx="7347419" cy="413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dirty="0">
                  <a:solidFill>
                    <a:schemeClr val="tx1"/>
                  </a:solidFill>
                </a:rPr>
                <a:t>對於連續性均勻分布</a:t>
              </a:r>
              <a:r>
                <a:rPr lang="en-US" altLang="zh-CN" sz="1100" dirty="0">
                  <a:solidFill>
                    <a:schemeClr val="tx1"/>
                  </a:solidFill>
                </a:rPr>
                <a:t>(</a:t>
              </a:r>
              <a:r>
                <a:rPr lang="en-US" altLang="zh-CN" sz="1100" i="1" dirty="0">
                  <a:solidFill>
                    <a:schemeClr val="tx1"/>
                  </a:solidFill>
                </a:rPr>
                <a:t>Continuous Uniform Distribution</a:t>
              </a:r>
              <a:r>
                <a:rPr lang="en-US" altLang="zh-CN" sz="1100" dirty="0">
                  <a:solidFill>
                    <a:schemeClr val="tx1"/>
                  </a:solidFill>
                </a:rPr>
                <a:t>)</a:t>
              </a:r>
              <a:r>
                <a:rPr lang="zh-CN" altLang="en-US" sz="1600" dirty="0">
                  <a:solidFill>
                    <a:schemeClr val="tx1"/>
                  </a:solidFill>
                </a:rPr>
                <a:t>，</a:t>
              </a:r>
            </a:p>
          </p:txBody>
        </p:sp>
        <p:sp>
          <p:nvSpPr>
            <p:cNvPr id="119813" name="Rectangle 4"/>
            <p:cNvSpPr>
              <a:spLocks noChangeArrowheads="1"/>
            </p:cNvSpPr>
            <p:nvPr/>
          </p:nvSpPr>
          <p:spPr bwMode="auto">
            <a:xfrm>
              <a:off x="2535193" y="1283462"/>
              <a:ext cx="7722352" cy="78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600" dirty="0">
                  <a:solidFill>
                    <a:schemeClr val="tx1"/>
                  </a:solidFill>
                </a:rPr>
                <a:t>當我們認為一變</a:t>
              </a:r>
              <a:r>
                <a:rPr lang="zh-CN" altLang="en-US" sz="1600" dirty="0">
                  <a:solidFill>
                    <a:schemeClr val="tx1"/>
                  </a:solidFill>
                </a:rPr>
                <a:t>量</a:t>
              </a:r>
              <a:r>
                <a:rPr lang="zh-TW" altLang="en-US" sz="1600" dirty="0">
                  <a:solidFill>
                    <a:schemeClr val="tx1"/>
                  </a:solidFill>
                </a:rPr>
                <a:t>值</a:t>
              </a:r>
              <a:r>
                <a:rPr lang="zh-TW" altLang="en-US" sz="1600" dirty="0">
                  <a:solidFill>
                    <a:schemeClr val="tx1"/>
                  </a:solidFill>
                  <a:latin typeface="Times New Roman" panose="02020603050405020304" pitchFamily="18" charset="0"/>
                  <a:cs typeface="Times New Roman" panose="02020603050405020304" pitchFamily="18" charset="0"/>
                </a:rPr>
                <a:t> </a:t>
              </a:r>
              <a:r>
                <a:rPr lang="en-US" altLang="zh-CN" i="1" dirty="0">
                  <a:solidFill>
                    <a:schemeClr val="tx1"/>
                  </a:solidFill>
                  <a:latin typeface="Times New Roman" panose="02020603050405020304" pitchFamily="18" charset="0"/>
                  <a:cs typeface="Times New Roman" panose="02020603050405020304" pitchFamily="18" charset="0"/>
                </a:rPr>
                <a:t>X</a:t>
              </a:r>
              <a:r>
                <a:rPr lang="en-US" altLang="zh-CN" sz="1600" dirty="0">
                  <a:solidFill>
                    <a:schemeClr val="tx1"/>
                  </a:solidFill>
                  <a:latin typeface="Times New Roman" panose="02020603050405020304" pitchFamily="18" charset="0"/>
                  <a:cs typeface="Times New Roman" panose="02020603050405020304" pitchFamily="18" charset="0"/>
                </a:rPr>
                <a:t> </a:t>
              </a:r>
              <a:r>
                <a:rPr lang="zh-TW" altLang="en-US" sz="1600" dirty="0">
                  <a:solidFill>
                    <a:schemeClr val="tx1"/>
                  </a:solidFill>
                </a:rPr>
                <a:t>在某區間 </a:t>
              </a:r>
              <a:r>
                <a:rPr lang="en-US" altLang="zh-TW" sz="1600" dirty="0">
                  <a:solidFill>
                    <a:schemeClr val="tx1"/>
                  </a:solidFill>
                </a:rPr>
                <a:t>(</a:t>
              </a:r>
              <a:r>
                <a:rPr lang="en-US" altLang="zh-CN" sz="1600" i="1" dirty="0">
                  <a:solidFill>
                    <a:schemeClr val="tx1"/>
                  </a:solidFill>
                  <a:latin typeface="Times New Roman" panose="02020603050405020304" pitchFamily="18" charset="0"/>
                  <a:cs typeface="Times New Roman" panose="02020603050405020304" pitchFamily="18" charset="0"/>
                </a:rPr>
                <a:t>a , b</a:t>
              </a:r>
              <a:r>
                <a:rPr lang="en-US" altLang="zh-TW" sz="1600" dirty="0">
                  <a:solidFill>
                    <a:schemeClr val="tx1"/>
                  </a:solidFill>
                </a:rPr>
                <a:t>) </a:t>
              </a:r>
              <a:r>
                <a:rPr lang="zh-TW" altLang="en-US" sz="1600" dirty="0">
                  <a:solidFill>
                    <a:schemeClr val="tx1"/>
                  </a:solidFill>
                </a:rPr>
                <a:t>內發生的</a:t>
              </a:r>
              <a:r>
                <a:rPr lang="zh-CN" altLang="en-US" sz="1600" dirty="0">
                  <a:solidFill>
                    <a:schemeClr val="tx1"/>
                  </a:solidFill>
                </a:rPr>
                <a:t>概率</a:t>
              </a:r>
              <a:r>
                <a:rPr lang="zh-TW" altLang="en-US" sz="1600" dirty="0">
                  <a:solidFill>
                    <a:schemeClr val="tx1"/>
                  </a:solidFill>
                </a:rPr>
                <a:t>一樣時，</a:t>
              </a:r>
              <a:r>
                <a:rPr lang="zh-CN" altLang="en-US" sz="1600" dirty="0">
                  <a:solidFill>
                    <a:schemeClr val="tx1"/>
                  </a:solidFill>
                </a:rPr>
                <a:t>則稱</a:t>
              </a:r>
              <a:r>
                <a:rPr lang="zh-TW" altLang="en-US" sz="1600" dirty="0">
                  <a:solidFill>
                    <a:schemeClr val="tx1"/>
                  </a:solidFill>
                  <a:latin typeface="Times New Roman" panose="02020603050405020304" pitchFamily="18" charset="0"/>
                  <a:cs typeface="Times New Roman" panose="02020603050405020304" pitchFamily="18" charset="0"/>
                </a:rPr>
                <a:t> </a:t>
              </a:r>
              <a:r>
                <a:rPr lang="en-US" altLang="zh-CN" i="1" dirty="0">
                  <a:solidFill>
                    <a:srgbClr val="000000"/>
                  </a:solidFill>
                  <a:latin typeface="Times New Roman" panose="02020603050405020304" pitchFamily="18" charset="0"/>
                  <a:cs typeface="Times New Roman" panose="02020603050405020304" pitchFamily="18" charset="0"/>
                </a:rPr>
                <a:t>X </a:t>
              </a:r>
              <a:r>
                <a:rPr lang="zh-CN" altLang="en-US" sz="1600" dirty="0">
                  <a:solidFill>
                    <a:schemeClr val="tx1"/>
                  </a:solidFill>
                </a:rPr>
                <a:t>服從區間 </a:t>
              </a:r>
              <a:r>
                <a:rPr lang="en-US" altLang="zh-CN" sz="1600" dirty="0">
                  <a:solidFill>
                    <a:schemeClr val="tx1"/>
                  </a:solidFill>
                </a:rPr>
                <a:t>(</a:t>
              </a:r>
              <a:r>
                <a:rPr lang="en-US" altLang="zh-CN" sz="1600" i="1" dirty="0">
                  <a:solidFill>
                    <a:schemeClr val="tx1"/>
                  </a:solidFill>
                  <a:latin typeface="Times New Roman" panose="02020603050405020304" pitchFamily="18" charset="0"/>
                  <a:cs typeface="Times New Roman" panose="02020603050405020304" pitchFamily="18" charset="0"/>
                </a:rPr>
                <a:t>a , b</a:t>
              </a:r>
              <a:r>
                <a:rPr lang="en-US" altLang="zh-TW" sz="1600" dirty="0">
                  <a:solidFill>
                    <a:schemeClr val="tx1"/>
                  </a:solidFill>
                </a:rPr>
                <a:t>) </a:t>
              </a:r>
              <a:r>
                <a:rPr lang="zh-CN" altLang="en-US" sz="1600" dirty="0">
                  <a:solidFill>
                    <a:schemeClr val="tx1"/>
                  </a:solidFill>
                </a:rPr>
                <a:t>上的</a:t>
              </a:r>
              <a:r>
                <a:rPr lang="zh-TW" altLang="en-US" sz="1600" dirty="0">
                  <a:solidFill>
                    <a:schemeClr val="tx1"/>
                  </a:solidFill>
                </a:rPr>
                <a:t>連續型均勻</a:t>
              </a:r>
              <a:r>
                <a:rPr lang="zh-CN" altLang="en-US" sz="1600" dirty="0">
                  <a:solidFill>
                    <a:schemeClr val="tx1"/>
                  </a:solidFill>
                </a:rPr>
                <a:t>分布，記為：</a:t>
              </a:r>
              <a:r>
                <a:rPr lang="en-US" altLang="zh-CN" i="1" dirty="0">
                  <a:solidFill>
                    <a:schemeClr val="tx1"/>
                  </a:solidFill>
                  <a:latin typeface="Times New Roman" panose="02020603050405020304" pitchFamily="18" charset="0"/>
                  <a:cs typeface="Times New Roman" panose="02020603050405020304" pitchFamily="18" charset="0"/>
                </a:rPr>
                <a:t>X</a:t>
              </a:r>
              <a:r>
                <a:rPr lang="zh-CN" altLang="en-US" i="1" dirty="0">
                  <a:solidFill>
                    <a:schemeClr val="tx1"/>
                  </a:solidFill>
                  <a:latin typeface="Times New Roman" panose="02020603050405020304" pitchFamily="18" charset="0"/>
                  <a:cs typeface="Times New Roman" panose="02020603050405020304" pitchFamily="18" charset="0"/>
                </a:rPr>
                <a:t>～</a:t>
              </a:r>
              <a:r>
                <a:rPr lang="en-US" altLang="zh-CN" i="1" dirty="0">
                  <a:solidFill>
                    <a:schemeClr val="tx1"/>
                  </a:solidFill>
                  <a:latin typeface="Times New Roman" panose="02020603050405020304" pitchFamily="18" charset="0"/>
                  <a:cs typeface="Times New Roman" panose="02020603050405020304" pitchFamily="18" charset="0"/>
                </a:rPr>
                <a:t>U </a:t>
              </a:r>
              <a:r>
                <a:rPr lang="en-US" altLang="zh-CN" sz="1300" dirty="0">
                  <a:solidFill>
                    <a:schemeClr val="tx1"/>
                  </a:solidFill>
                  <a:latin typeface="Times New Roman" panose="02020603050405020304" pitchFamily="18" charset="0"/>
                  <a:cs typeface="Times New Roman" panose="02020603050405020304" pitchFamily="18" charset="0"/>
                </a:rPr>
                <a:t>(</a:t>
              </a:r>
              <a:r>
                <a:rPr lang="en-US" altLang="zh-CN" sz="1300" i="1" dirty="0">
                  <a:solidFill>
                    <a:schemeClr val="tx1"/>
                  </a:solidFill>
                  <a:latin typeface="Times New Roman" panose="02020603050405020304" pitchFamily="18" charset="0"/>
                  <a:cs typeface="Times New Roman" panose="02020603050405020304" pitchFamily="18" charset="0"/>
                </a:rPr>
                <a:t>a</a:t>
              </a:r>
              <a:r>
                <a:rPr lang="en-US" altLang="zh-CN" sz="1300" dirty="0">
                  <a:solidFill>
                    <a:schemeClr val="tx1"/>
                  </a:solidFill>
                  <a:latin typeface="Times New Roman" panose="02020603050405020304" pitchFamily="18" charset="0"/>
                  <a:cs typeface="Times New Roman" panose="02020603050405020304" pitchFamily="18" charset="0"/>
                </a:rPr>
                <a:t> , </a:t>
              </a:r>
              <a:r>
                <a:rPr lang="en-US" altLang="zh-CN" sz="1300" i="1" dirty="0">
                  <a:solidFill>
                    <a:schemeClr val="tx1"/>
                  </a:solidFill>
                  <a:latin typeface="Times New Roman" panose="02020603050405020304" pitchFamily="18" charset="0"/>
                  <a:cs typeface="Times New Roman" panose="02020603050405020304" pitchFamily="18" charset="0"/>
                </a:rPr>
                <a:t>b</a:t>
              </a:r>
              <a:r>
                <a:rPr lang="en-US" altLang="zh-CN" sz="13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rPr>
                <a:t>，其中：</a:t>
              </a:r>
              <a:r>
                <a:rPr lang="en-US" altLang="zh-CN" sz="1600" i="1" dirty="0">
                  <a:solidFill>
                    <a:schemeClr val="tx1"/>
                  </a:solidFill>
                  <a:latin typeface="Times New Roman" panose="02020603050405020304" pitchFamily="18" charset="0"/>
                  <a:cs typeface="Times New Roman" panose="02020603050405020304" pitchFamily="18" charset="0"/>
                </a:rPr>
                <a:t>a </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b</a:t>
              </a:r>
              <a:r>
                <a:rPr lang="en-US" altLang="zh-CN" sz="1600" dirty="0">
                  <a:solidFill>
                    <a:schemeClr val="tx1"/>
                  </a:solidFill>
                  <a:latin typeface="Times New Roman" panose="02020603050405020304" pitchFamily="18" charset="0"/>
                  <a:cs typeface="Times New Roman" panose="02020603050405020304" pitchFamily="18" charset="0"/>
                </a:rPr>
                <a:t> </a:t>
              </a:r>
              <a:r>
                <a:rPr lang="zh-CN" altLang="en-US" sz="1600" dirty="0">
                  <a:solidFill>
                    <a:schemeClr val="tx1"/>
                  </a:solidFill>
                </a:rPr>
                <a:t>為均勻分布的兩個參數；</a:t>
              </a:r>
              <a:endParaRPr lang="zh-CN" altLang="en-US" sz="1600" b="1" dirty="0">
                <a:latin typeface="楷体_GB2312" pitchFamily="49" charset="-122"/>
              </a:endParaRPr>
            </a:p>
          </p:txBody>
        </p:sp>
        <p:grpSp>
          <p:nvGrpSpPr>
            <p:cNvPr id="119814" name="组合 15"/>
            <p:cNvGrpSpPr>
              <a:grpSpLocks/>
            </p:cNvGrpSpPr>
            <p:nvPr/>
          </p:nvGrpSpPr>
          <p:grpSpPr bwMode="auto">
            <a:xfrm>
              <a:off x="2539955" y="3882054"/>
              <a:ext cx="7356946" cy="509543"/>
              <a:chOff x="2403475" y="3786518"/>
              <a:chExt cx="7356946" cy="509543"/>
            </a:xfrm>
          </p:grpSpPr>
          <p:sp>
            <p:nvSpPr>
              <p:cNvPr id="119822" name="Rectangle 4"/>
              <p:cNvSpPr>
                <a:spLocks noChangeArrowheads="1"/>
              </p:cNvSpPr>
              <p:nvPr/>
            </p:nvSpPr>
            <p:spPr bwMode="auto">
              <a:xfrm>
                <a:off x="2403475" y="3840091"/>
                <a:ext cx="7356946" cy="415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dirty="0">
                    <a:solidFill>
                      <a:schemeClr val="tx1"/>
                    </a:solidFill>
                  </a:rPr>
                  <a:t>數學期望</a:t>
                </a:r>
                <a:r>
                  <a:rPr lang="zh-CN" altLang="en-US" sz="1600" dirty="0">
                    <a:solidFill>
                      <a:schemeClr val="tx1"/>
                    </a:solidFill>
                  </a:rPr>
                  <a:t>為： </a:t>
                </a:r>
                <a:r>
                  <a:rPr lang="zh-TW" altLang="en-US" sz="1600" dirty="0">
                    <a:solidFill>
                      <a:schemeClr val="tx1"/>
                    </a:solidFill>
                  </a:rPr>
                  <a:t>                 </a:t>
                </a:r>
                <a:r>
                  <a:rPr lang="zh-CN" altLang="en-US" sz="1600" dirty="0">
                    <a:solidFill>
                      <a:schemeClr val="tx1"/>
                    </a:solidFill>
                  </a:rPr>
                  <a:t>，方差為：                       ；</a:t>
                </a:r>
                <a:endParaRPr lang="zh-CN" altLang="en-US" sz="1600" b="1" dirty="0">
                  <a:latin typeface="楷体_GB2312" pitchFamily="49" charset="-122"/>
                </a:endParaRPr>
              </a:p>
            </p:txBody>
          </p:sp>
          <p:graphicFrame>
            <p:nvGraphicFramePr>
              <p:cNvPr id="119823" name="Object 5"/>
              <p:cNvGraphicFramePr>
                <a:graphicFrameLocks noChangeAspect="1"/>
              </p:cNvGraphicFramePr>
              <p:nvPr>
                <p:extLst>
                  <p:ext uri="{D42A27DB-BD31-4B8C-83A1-F6EECF244321}">
                    <p14:modId xmlns:p14="http://schemas.microsoft.com/office/powerpoint/2010/main" val="3399695108"/>
                  </p:ext>
                </p:extLst>
              </p:nvPr>
            </p:nvGraphicFramePr>
            <p:xfrm>
              <a:off x="5764846" y="3786518"/>
              <a:ext cx="1188511" cy="498881"/>
            </p:xfrm>
            <a:graphic>
              <a:graphicData uri="http://schemas.openxmlformats.org/presentationml/2006/ole">
                <mc:AlternateContent xmlns:mc="http://schemas.openxmlformats.org/markup-compatibility/2006">
                  <mc:Choice xmlns:v="urn:schemas-microsoft-com:vml" Requires="v">
                    <p:oleObj name="公式" r:id="rId3" imgW="1028254" imgH="431613" progId="Equation.3">
                      <p:embed/>
                    </p:oleObj>
                  </mc:Choice>
                  <mc:Fallback>
                    <p:oleObj name="公式" r:id="rId3" imgW="1028254" imgH="43161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4846" y="3786518"/>
                            <a:ext cx="1188511" cy="498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9824" name="Object 6"/>
              <p:cNvGraphicFramePr>
                <a:graphicFrameLocks noChangeAspect="1"/>
              </p:cNvGraphicFramePr>
              <p:nvPr>
                <p:extLst>
                  <p:ext uri="{D42A27DB-BD31-4B8C-83A1-F6EECF244321}">
                    <p14:modId xmlns:p14="http://schemas.microsoft.com/office/powerpoint/2010/main" val="3614286208"/>
                  </p:ext>
                </p:extLst>
              </p:nvPr>
            </p:nvGraphicFramePr>
            <p:xfrm>
              <a:off x="3753512" y="3856677"/>
              <a:ext cx="864595" cy="439384"/>
            </p:xfrm>
            <a:graphic>
              <a:graphicData uri="http://schemas.openxmlformats.org/presentationml/2006/ole">
                <mc:AlternateContent xmlns:mc="http://schemas.openxmlformats.org/markup-compatibility/2006">
                  <mc:Choice xmlns:v="urn:schemas-microsoft-com:vml" Requires="v">
                    <p:oleObj name="公式" r:id="rId5" imgW="774364" imgH="393529" progId="Equation.3">
                      <p:embed/>
                    </p:oleObj>
                  </mc:Choice>
                  <mc:Fallback>
                    <p:oleObj name="公式" r:id="rId5" imgW="774364"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3512" y="3856677"/>
                            <a:ext cx="864595" cy="43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9815" name="Rectangle 4"/>
            <p:cNvSpPr>
              <a:spLocks noChangeArrowheads="1"/>
            </p:cNvSpPr>
            <p:nvPr/>
          </p:nvSpPr>
          <p:spPr bwMode="auto">
            <a:xfrm>
              <a:off x="2523817" y="2050023"/>
              <a:ext cx="7373084" cy="784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dirty="0">
                  <a:solidFill>
                    <a:schemeClr val="tx1"/>
                  </a:solidFill>
                </a:rPr>
                <a:t>它實際上是指隨機變量</a:t>
              </a:r>
              <a:r>
                <a:rPr lang="zh-TW" altLang="en-US" sz="1600" dirty="0">
                  <a:solidFill>
                    <a:schemeClr val="tx1"/>
                  </a:solidFill>
                  <a:latin typeface="Times New Roman" panose="02020603050405020304" pitchFamily="18" charset="0"/>
                  <a:cs typeface="Times New Roman" panose="02020603050405020304" pitchFamily="18" charset="0"/>
                </a:rPr>
                <a:t> </a:t>
              </a:r>
              <a:r>
                <a:rPr lang="en-US" altLang="zh-TW" sz="1600" i="1" dirty="0">
                  <a:solidFill>
                    <a:schemeClr val="tx1"/>
                  </a:solidFill>
                  <a:latin typeface="Times New Roman" panose="02020603050405020304" pitchFamily="18" charset="0"/>
                  <a:cs typeface="Times New Roman" panose="02020603050405020304" pitchFamily="18" charset="0"/>
                </a:rPr>
                <a:t>X</a:t>
              </a:r>
              <a:r>
                <a:rPr lang="en-US" altLang="zh-TW" sz="1600" dirty="0">
                  <a:solidFill>
                    <a:schemeClr val="tx1"/>
                  </a:solidFill>
                  <a:latin typeface="Times New Roman" panose="02020603050405020304" pitchFamily="18" charset="0"/>
                  <a:cs typeface="Times New Roman" panose="02020603050405020304" pitchFamily="18" charset="0"/>
                </a:rPr>
                <a:t> </a:t>
              </a:r>
              <a:r>
                <a:rPr lang="zh-TW" altLang="en-US" sz="1600" dirty="0">
                  <a:solidFill>
                    <a:schemeClr val="tx1"/>
                  </a:solidFill>
                </a:rPr>
                <a:t>落在區間 </a:t>
              </a:r>
              <a:r>
                <a:rPr lang="en-US" altLang="zh-TW" sz="1600" dirty="0">
                  <a:solidFill>
                    <a:schemeClr val="tx1"/>
                  </a:solidFill>
                </a:rPr>
                <a:t>(</a:t>
              </a:r>
              <a:r>
                <a:rPr lang="en-US" altLang="zh-TW" sz="1600" i="1" dirty="0">
                  <a:solidFill>
                    <a:schemeClr val="tx1"/>
                  </a:solidFill>
                  <a:latin typeface="Times New Roman" panose="02020603050405020304" pitchFamily="18" charset="0"/>
                  <a:cs typeface="Times New Roman" panose="02020603050405020304" pitchFamily="18" charset="0"/>
                </a:rPr>
                <a:t>a , b</a:t>
              </a:r>
              <a:r>
                <a:rPr lang="en-US" altLang="zh-TW" sz="1600" dirty="0">
                  <a:solidFill>
                    <a:schemeClr val="tx1"/>
                  </a:solidFill>
                </a:rPr>
                <a:t>) </a:t>
              </a:r>
              <a:r>
                <a:rPr lang="zh-TW" altLang="en-US" sz="1600" dirty="0">
                  <a:solidFill>
                    <a:schemeClr val="tx1"/>
                  </a:solidFill>
                </a:rPr>
                <a:t>中任意小區間內的概率與這個小區間的長度成正比；</a:t>
              </a:r>
              <a:endParaRPr lang="zh-CN" altLang="en-US" sz="1600" b="1" dirty="0">
                <a:latin typeface="楷体_GB2312" pitchFamily="49" charset="-122"/>
              </a:endParaRPr>
            </a:p>
          </p:txBody>
        </p:sp>
        <p:grpSp>
          <p:nvGrpSpPr>
            <p:cNvPr id="119816" name="组合 19"/>
            <p:cNvGrpSpPr>
              <a:grpSpLocks/>
            </p:cNvGrpSpPr>
            <p:nvPr/>
          </p:nvGrpSpPr>
          <p:grpSpPr bwMode="auto">
            <a:xfrm>
              <a:off x="2549480" y="2971071"/>
              <a:ext cx="7347421" cy="633954"/>
              <a:chOff x="2413000" y="2657167"/>
              <a:chExt cx="7347421" cy="633954"/>
            </a:xfrm>
          </p:grpSpPr>
          <p:sp>
            <p:nvSpPr>
              <p:cNvPr id="119820" name="Rectangle 4"/>
              <p:cNvSpPr>
                <a:spLocks noChangeArrowheads="1"/>
              </p:cNvSpPr>
              <p:nvPr/>
            </p:nvSpPr>
            <p:spPr bwMode="auto">
              <a:xfrm>
                <a:off x="2413000" y="2708185"/>
                <a:ext cx="73474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rgbClr val="000000"/>
                    </a:solidFill>
                  </a:rPr>
                  <a:t>概率密度式為：                                    ；</a:t>
                </a:r>
                <a:endParaRPr lang="zh-CN" altLang="en-US">
                  <a:solidFill>
                    <a:schemeClr val="tx1"/>
                  </a:solidFill>
                </a:endParaRPr>
              </a:p>
            </p:txBody>
          </p:sp>
          <p:graphicFrame>
            <p:nvGraphicFramePr>
              <p:cNvPr id="119821" name="Object 16"/>
              <p:cNvGraphicFramePr>
                <a:graphicFrameLocks noChangeAspect="1"/>
              </p:cNvGraphicFramePr>
              <p:nvPr/>
            </p:nvGraphicFramePr>
            <p:xfrm>
              <a:off x="3893497" y="2657167"/>
              <a:ext cx="1934097" cy="633954"/>
            </p:xfrm>
            <a:graphic>
              <a:graphicData uri="http://schemas.openxmlformats.org/presentationml/2006/ole">
                <mc:AlternateContent xmlns:mc="http://schemas.openxmlformats.org/markup-compatibility/2006">
                  <mc:Choice xmlns:v="urn:schemas-microsoft-com:vml" Requires="v">
                    <p:oleObj name="公式" r:id="rId7" imgW="1397000" imgH="457200" progId="Equation.3">
                      <p:embed/>
                    </p:oleObj>
                  </mc:Choice>
                  <mc:Fallback>
                    <p:oleObj name="公式" r:id="rId7" imgW="1397000" imgH="4572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3497" y="2657167"/>
                            <a:ext cx="1934097" cy="63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9817" name="组合 18"/>
            <p:cNvGrpSpPr>
              <a:grpSpLocks/>
            </p:cNvGrpSpPr>
            <p:nvPr/>
          </p:nvGrpSpPr>
          <p:grpSpPr bwMode="auto">
            <a:xfrm>
              <a:off x="2538369" y="4670757"/>
              <a:ext cx="7358533" cy="1061304"/>
              <a:chOff x="2401889" y="4561573"/>
              <a:chExt cx="7358533" cy="1061304"/>
            </a:xfrm>
          </p:grpSpPr>
          <p:sp>
            <p:nvSpPr>
              <p:cNvPr id="119818" name="Rectangle 4"/>
              <p:cNvSpPr>
                <a:spLocks noChangeArrowheads="1"/>
              </p:cNvSpPr>
              <p:nvPr/>
            </p:nvSpPr>
            <p:spPr bwMode="auto">
              <a:xfrm>
                <a:off x="2401889" y="4811713"/>
                <a:ext cx="73585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a:solidFill>
                      <a:schemeClr val="tx1"/>
                    </a:solidFill>
                  </a:rPr>
                  <a:t>累積概率</a:t>
                </a:r>
                <a:r>
                  <a:rPr lang="zh-CN" altLang="en-US" sz="1600">
                    <a:solidFill>
                      <a:schemeClr val="tx1"/>
                    </a:solidFill>
                  </a:rPr>
                  <a:t>函數為：                                                           ；</a:t>
                </a:r>
                <a:endParaRPr lang="zh-CN" altLang="en-US" sz="1600" b="1">
                  <a:latin typeface="楷体_GB2312" pitchFamily="49" charset="-122"/>
                </a:endParaRPr>
              </a:p>
            </p:txBody>
          </p:sp>
          <p:graphicFrame>
            <p:nvGraphicFramePr>
              <p:cNvPr id="119819" name="Object 19"/>
              <p:cNvGraphicFramePr>
                <a:graphicFrameLocks noChangeAspect="1"/>
              </p:cNvGraphicFramePr>
              <p:nvPr/>
            </p:nvGraphicFramePr>
            <p:xfrm>
              <a:off x="4068329" y="4561573"/>
              <a:ext cx="3259719" cy="1061304"/>
            </p:xfrm>
            <a:graphic>
              <a:graphicData uri="http://schemas.openxmlformats.org/presentationml/2006/ole">
                <mc:AlternateContent xmlns:mc="http://schemas.openxmlformats.org/markup-compatibility/2006">
                  <mc:Choice xmlns:v="urn:schemas-microsoft-com:vml" Requires="v">
                    <p:oleObj name="公式" r:id="rId9" imgW="2184400" imgH="711200" progId="Equation.3">
                      <p:embed/>
                    </p:oleObj>
                  </mc:Choice>
                  <mc:Fallback>
                    <p:oleObj name="公式" r:id="rId9" imgW="2184400" imgH="7112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68329" y="4561573"/>
                            <a:ext cx="3259719" cy="1061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88" y="944563"/>
            <a:ext cx="525145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725" y="944563"/>
            <a:ext cx="525145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3"/>
          <p:cNvSpPr>
            <a:spLocks noGrp="1" noChangeArrowheads="1"/>
          </p:cNvSpPr>
          <p:nvPr>
            <p:ph type="title" idx="4294967295"/>
          </p:nvPr>
        </p:nvSpPr>
        <p:spPr>
          <a:xfrm>
            <a:off x="165100" y="88900"/>
            <a:ext cx="4997450" cy="374650"/>
          </a:xfrm>
        </p:spPr>
        <p:txBody>
          <a:bodyPr/>
          <a:lstStyle/>
          <a:p>
            <a:pPr eaLnBrk="1" hangingPunct="1">
              <a:defRPr/>
            </a:pPr>
            <a:r>
              <a:rPr lang="zh-CN" altLang="en-US" sz="2200" dirty="0">
                <a:ea typeface="宋体" pitchFamily="2" charset="-122"/>
                <a:cs typeface="+mj-cs"/>
              </a:rPr>
              <a:t>均勻分布</a:t>
            </a:r>
            <a:r>
              <a:rPr lang="zh-CN" altLang="en-US" sz="1400" dirty="0">
                <a:ea typeface="宋体" pitchFamily="2" charset="-122"/>
                <a:cs typeface="+mj-cs"/>
              </a:rPr>
              <a:t>（</a:t>
            </a:r>
            <a:r>
              <a:rPr lang="en-US" altLang="zh-CN" sz="1400" dirty="0"/>
              <a:t>Uniform distribution</a:t>
            </a:r>
            <a:r>
              <a:rPr lang="en-US" altLang="en-US" sz="1400" dirty="0">
                <a:ea typeface="宋体" pitchFamily="2" charset="-122"/>
                <a:cs typeface="+mj-cs"/>
              </a:rPr>
              <a:t>）</a:t>
            </a:r>
            <a:endParaRPr lang="zh-CN" altLang="en-US" sz="1400" dirty="0">
              <a:ea typeface="宋体" pitchFamily="2" charset="-122"/>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175" y="692150"/>
            <a:ext cx="52578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5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701675"/>
            <a:ext cx="4986337"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3"/>
          <p:cNvSpPr>
            <a:spLocks noGrp="1" noChangeArrowheads="1"/>
          </p:cNvSpPr>
          <p:nvPr>
            <p:ph type="title" idx="4294967295"/>
          </p:nvPr>
        </p:nvSpPr>
        <p:spPr>
          <a:xfrm>
            <a:off x="165100" y="88900"/>
            <a:ext cx="4997450" cy="374650"/>
          </a:xfrm>
        </p:spPr>
        <p:txBody>
          <a:bodyPr/>
          <a:lstStyle/>
          <a:p>
            <a:pPr eaLnBrk="1" hangingPunct="1">
              <a:defRPr/>
            </a:pPr>
            <a:r>
              <a:rPr lang="zh-CN" altLang="en-US" sz="2200" dirty="0">
                <a:ea typeface="宋体" pitchFamily="2" charset="-122"/>
                <a:cs typeface="+mj-cs"/>
              </a:rPr>
              <a:t>均勻分布</a:t>
            </a:r>
            <a:r>
              <a:rPr lang="zh-CN" altLang="en-US" sz="1400" dirty="0">
                <a:ea typeface="宋体" pitchFamily="2" charset="-122"/>
                <a:cs typeface="+mj-cs"/>
              </a:rPr>
              <a:t>（</a:t>
            </a:r>
            <a:r>
              <a:rPr lang="en-US" altLang="zh-CN" sz="1400" dirty="0"/>
              <a:t>Uniform distribution</a:t>
            </a:r>
            <a:r>
              <a:rPr lang="en-US" altLang="en-US" sz="1400" dirty="0">
                <a:ea typeface="宋体" pitchFamily="2" charset="-122"/>
                <a:cs typeface="+mj-cs"/>
              </a:rPr>
              <a:t>）</a:t>
            </a:r>
            <a:endParaRPr lang="zh-CN" altLang="en-US" sz="1400" dirty="0">
              <a:ea typeface="宋体" pitchFamily="2" charset="-122"/>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idx="4294967295"/>
          </p:nvPr>
        </p:nvSpPr>
        <p:spPr>
          <a:xfrm>
            <a:off x="165100" y="88900"/>
            <a:ext cx="4997450" cy="374650"/>
          </a:xfrm>
        </p:spPr>
        <p:txBody>
          <a:bodyPr/>
          <a:lstStyle/>
          <a:p>
            <a:pPr eaLnBrk="1" hangingPunct="1">
              <a:defRPr/>
            </a:pPr>
            <a:r>
              <a:rPr lang="zh-CN" altLang="en-US" sz="2200" dirty="0">
                <a:ea typeface="宋体" pitchFamily="2" charset="-122"/>
                <a:cs typeface="+mj-cs"/>
              </a:rPr>
              <a:t>均勻分布</a:t>
            </a:r>
            <a:r>
              <a:rPr lang="zh-CN" altLang="en-US" sz="1400" dirty="0">
                <a:ea typeface="宋体" pitchFamily="2" charset="-122"/>
                <a:cs typeface="+mj-cs"/>
              </a:rPr>
              <a:t>（</a:t>
            </a:r>
            <a:r>
              <a:rPr lang="en-US" altLang="zh-CN" sz="1400" dirty="0"/>
              <a:t>Uniform distribution</a:t>
            </a:r>
            <a:r>
              <a:rPr lang="en-US" altLang="en-US" sz="1400" dirty="0">
                <a:ea typeface="宋体" pitchFamily="2" charset="-122"/>
                <a:cs typeface="+mj-cs"/>
              </a:rPr>
              <a:t>）</a:t>
            </a:r>
            <a:endParaRPr lang="zh-CN" altLang="en-US" sz="1400" dirty="0">
              <a:ea typeface="宋体" pitchFamily="2" charset="-122"/>
              <a:cs typeface="+mj-cs"/>
            </a:endParaRPr>
          </a:p>
        </p:txBody>
      </p:sp>
      <p:grpSp>
        <p:nvGrpSpPr>
          <p:cNvPr id="122883" name="组合 15"/>
          <p:cNvGrpSpPr>
            <a:grpSpLocks/>
          </p:cNvGrpSpPr>
          <p:nvPr/>
        </p:nvGrpSpPr>
        <p:grpSpPr bwMode="auto">
          <a:xfrm>
            <a:off x="1355964" y="802948"/>
            <a:ext cx="9245900" cy="4816735"/>
            <a:chOff x="1572147" y="907126"/>
            <a:chExt cx="9245841" cy="4815989"/>
          </a:xfrm>
        </p:grpSpPr>
        <p:graphicFrame>
          <p:nvGraphicFramePr>
            <p:cNvPr id="122884" name="Object 6"/>
            <p:cNvGraphicFramePr>
              <a:graphicFrameLocks noChangeAspect="1"/>
            </p:cNvGraphicFramePr>
            <p:nvPr/>
          </p:nvGraphicFramePr>
          <p:xfrm>
            <a:off x="3882745" y="3014353"/>
            <a:ext cx="2463464" cy="606091"/>
          </p:xfrm>
          <a:graphic>
            <a:graphicData uri="http://schemas.openxmlformats.org/presentationml/2006/ole">
              <mc:AlternateContent xmlns:mc="http://schemas.openxmlformats.org/markup-compatibility/2006">
                <mc:Choice xmlns:v="urn:schemas-microsoft-com:vml" Requires="v">
                  <p:oleObj name="公式" r:id="rId3" imgW="1600200" imgH="393700" progId="Equation.3">
                    <p:embed/>
                  </p:oleObj>
                </mc:Choice>
                <mc:Fallback>
                  <p:oleObj name="公式" r:id="rId3" imgW="16002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2745" y="3014353"/>
                          <a:ext cx="2463464" cy="60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885" name="Rectangle 3"/>
            <p:cNvSpPr>
              <a:spLocks noChangeArrowheads="1"/>
            </p:cNvSpPr>
            <p:nvPr/>
          </p:nvSpPr>
          <p:spPr bwMode="auto">
            <a:xfrm>
              <a:off x="1572147" y="907126"/>
              <a:ext cx="1210588" cy="41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1600">
                  <a:solidFill>
                    <a:schemeClr val="tx1"/>
                  </a:solidFill>
                </a:rPr>
                <a:t>應用舉例：</a:t>
              </a:r>
            </a:p>
          </p:txBody>
        </p:sp>
        <p:sp>
          <p:nvSpPr>
            <p:cNvPr id="122886" name="Rectangle 3"/>
            <p:cNvSpPr>
              <a:spLocks noChangeArrowheads="1"/>
            </p:cNvSpPr>
            <p:nvPr/>
          </p:nvSpPr>
          <p:spPr bwMode="auto">
            <a:xfrm>
              <a:off x="2759461" y="934422"/>
              <a:ext cx="611065" cy="35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1300">
                  <a:solidFill>
                    <a:schemeClr val="tx1"/>
                  </a:solidFill>
                </a:rPr>
                <a:t>例</a:t>
              </a:r>
              <a:r>
                <a:rPr lang="en-US" altLang="zh-CN" sz="1300">
                  <a:solidFill>
                    <a:schemeClr val="tx1"/>
                  </a:solidFill>
                </a:rPr>
                <a:t>1</a:t>
              </a:r>
              <a:r>
                <a:rPr lang="zh-CN" altLang="en-US" sz="1300">
                  <a:solidFill>
                    <a:schemeClr val="tx1"/>
                  </a:solidFill>
                </a:rPr>
                <a:t>、</a:t>
              </a:r>
            </a:p>
          </p:txBody>
        </p:sp>
        <p:sp>
          <p:nvSpPr>
            <p:cNvPr id="122887" name="Rectangle 3"/>
            <p:cNvSpPr>
              <a:spLocks noChangeArrowheads="1"/>
            </p:cNvSpPr>
            <p:nvPr/>
          </p:nvSpPr>
          <p:spPr bwMode="auto">
            <a:xfrm>
              <a:off x="2761733" y="1324197"/>
              <a:ext cx="8056255" cy="35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300" dirty="0">
                  <a:solidFill>
                    <a:schemeClr val="tx1"/>
                  </a:solidFill>
                </a:rPr>
                <a:t>設</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X</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在</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rPr>
                <a:t>(</a:t>
              </a:r>
              <a:r>
                <a:rPr lang="en-US" altLang="zh-TW" sz="1300" dirty="0">
                  <a:solidFill>
                    <a:schemeClr val="tx1"/>
                  </a:solidFill>
                  <a:latin typeface="Times New Roman" panose="02020603050405020304" pitchFamily="18" charset="0"/>
                  <a:cs typeface="Times New Roman" panose="02020603050405020304" pitchFamily="18" charset="0"/>
                </a:rPr>
                <a:t>-</a:t>
              </a:r>
              <a:r>
                <a:rPr lang="en-US" altLang="zh-TW" sz="1300" i="1" dirty="0">
                  <a:solidFill>
                    <a:schemeClr val="tx1"/>
                  </a:solidFill>
                  <a:latin typeface="Times New Roman" panose="02020603050405020304" pitchFamily="18" charset="0"/>
                  <a:cs typeface="Times New Roman" panose="02020603050405020304" pitchFamily="18" charset="0"/>
                </a:rPr>
                <a:t>a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a</a:t>
              </a:r>
              <a:r>
                <a:rPr lang="en-US" altLang="zh-TW" sz="1300" dirty="0">
                  <a:solidFill>
                    <a:schemeClr val="tx1"/>
                  </a:solidFill>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上服從均勻分布，其中</a:t>
              </a:r>
              <a:r>
                <a:rPr lang="zh-CN" altLang="en-US" sz="1300" dirty="0">
                  <a:solidFill>
                    <a:schemeClr val="tx1"/>
                  </a:solidFill>
                </a:rPr>
                <a:t>：</a:t>
              </a:r>
              <a:r>
                <a:rPr lang="en-US" altLang="zh-TW" sz="1300" i="1" dirty="0">
                  <a:solidFill>
                    <a:schemeClr val="tx1"/>
                  </a:solidFill>
                  <a:latin typeface="Times New Roman" panose="02020603050405020304" pitchFamily="18" charset="0"/>
                  <a:cs typeface="Times New Roman" panose="02020603050405020304" pitchFamily="18" charset="0"/>
                </a:rPr>
                <a:t>a </a:t>
              </a:r>
              <a:r>
                <a:rPr lang="en-US" altLang="zh-TW" sz="1100" dirty="0">
                  <a:solidFill>
                    <a:schemeClr val="tx1"/>
                  </a:solidFill>
                  <a:latin typeface="Times New Roman" panose="02020603050405020304" pitchFamily="18" charset="0"/>
                  <a:cs typeface="Times New Roman" panose="02020603050405020304" pitchFamily="18" charset="0"/>
                </a:rPr>
                <a:t>&gt;</a:t>
              </a:r>
              <a:r>
                <a:rPr lang="en-US" altLang="zh-TW" sz="1300" dirty="0">
                  <a:solidFill>
                    <a:schemeClr val="tx1"/>
                  </a:solidFill>
                  <a:latin typeface="Times New Roman" panose="02020603050405020304" pitchFamily="18" charset="0"/>
                  <a:cs typeface="Times New Roman" panose="02020603050405020304" pitchFamily="18" charset="0"/>
                </a:rPr>
                <a:t> 1 </a:t>
              </a:r>
              <a:r>
                <a:rPr lang="zh-TW" altLang="en-US" sz="1300" dirty="0">
                  <a:solidFill>
                    <a:schemeClr val="tx1"/>
                  </a:solidFill>
                </a:rPr>
                <a:t>，試確定滿足關係式</a:t>
              </a:r>
              <a:r>
                <a:rPr lang="zh-CN" altLang="en-US" sz="1300" dirty="0">
                  <a:solidFill>
                    <a:schemeClr val="tx1"/>
                  </a:solidFill>
                </a:rPr>
                <a:t>：</a:t>
              </a:r>
              <a:r>
                <a:rPr lang="en-US" altLang="zh-TW" sz="1300" i="1" dirty="0">
                  <a:solidFill>
                    <a:schemeClr val="tx1"/>
                  </a:solidFill>
                  <a:latin typeface="Times New Roman" panose="02020603050405020304" pitchFamily="18" charset="0"/>
                  <a:cs typeface="Times New Roman" panose="02020603050405020304" pitchFamily="18" charset="0"/>
                </a:rPr>
                <a:t>P </a:t>
              </a:r>
              <a:r>
                <a:rPr lang="en-US" altLang="zh-TW" sz="1300" dirty="0">
                  <a:solidFill>
                    <a:schemeClr val="tx1"/>
                  </a:solidFill>
                  <a:latin typeface="Times New Roman" panose="02020603050405020304" pitchFamily="18" charset="0"/>
                  <a:cs typeface="Times New Roman" panose="02020603050405020304" pitchFamily="18" charset="0"/>
                </a:rPr>
                <a:t>( | X | &lt; 1 ) </a:t>
              </a:r>
              <a:r>
                <a:rPr lang="en-US" altLang="zh-TW" sz="1300" dirty="0">
                  <a:solidFill>
                    <a:schemeClr val="tx1"/>
                  </a:solidFill>
                  <a:latin typeface="宋体" panose="02010600030101010101" pitchFamily="2" charset="-122"/>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P </a:t>
              </a:r>
              <a:r>
                <a:rPr lang="en-US" altLang="zh-TW" sz="1300" dirty="0">
                  <a:solidFill>
                    <a:schemeClr val="tx1"/>
                  </a:solidFill>
                  <a:latin typeface="Times New Roman" panose="02020603050405020304" pitchFamily="18" charset="0"/>
                  <a:cs typeface="Times New Roman" panose="02020603050405020304" pitchFamily="18" charset="0"/>
                </a:rPr>
                <a:t>( | X | &gt; 1 ) </a:t>
              </a:r>
              <a:r>
                <a:rPr lang="zh-TW" altLang="en-US" sz="1300" dirty="0">
                  <a:solidFill>
                    <a:schemeClr val="tx1"/>
                  </a:solidFill>
                </a:rPr>
                <a:t>的常數</a:t>
              </a:r>
              <a:r>
                <a:rPr lang="zh-CN" altLang="en-US" sz="1300" dirty="0">
                  <a:solidFill>
                    <a:schemeClr val="tx1"/>
                  </a:solidFill>
                </a:rPr>
                <a:t>：</a:t>
              </a:r>
              <a:r>
                <a:rPr lang="en-US" altLang="zh-TW" sz="1300" i="1" dirty="0">
                  <a:solidFill>
                    <a:schemeClr val="tx1"/>
                  </a:solidFill>
                  <a:latin typeface="Times New Roman" panose="02020603050405020304" pitchFamily="18" charset="0"/>
                  <a:cs typeface="Times New Roman" panose="02020603050405020304" pitchFamily="18" charset="0"/>
                </a:rPr>
                <a:t>a</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a:t>
              </a:r>
              <a:endParaRPr lang="zh-CN" altLang="en-US" sz="1300" dirty="0">
                <a:solidFill>
                  <a:schemeClr val="tx1"/>
                </a:solidFill>
              </a:endParaRPr>
            </a:p>
          </p:txBody>
        </p:sp>
        <p:grpSp>
          <p:nvGrpSpPr>
            <p:cNvPr id="122888" name="组合 8"/>
            <p:cNvGrpSpPr>
              <a:grpSpLocks/>
            </p:cNvGrpSpPr>
            <p:nvPr/>
          </p:nvGrpSpPr>
          <p:grpSpPr bwMode="auto">
            <a:xfrm>
              <a:off x="2764005" y="1907821"/>
              <a:ext cx="7146542" cy="794437"/>
              <a:chOff x="2764005" y="1716749"/>
              <a:chExt cx="7146542" cy="794437"/>
            </a:xfrm>
          </p:grpSpPr>
          <p:sp>
            <p:nvSpPr>
              <p:cNvPr id="122894" name="Rectangle 3"/>
              <p:cNvSpPr>
                <a:spLocks noChangeArrowheads="1"/>
              </p:cNvSpPr>
              <p:nvPr/>
            </p:nvSpPr>
            <p:spPr bwMode="auto">
              <a:xfrm>
                <a:off x="2764005" y="1894326"/>
                <a:ext cx="7146542"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300">
                    <a:solidFill>
                      <a:schemeClr val="tx1"/>
                    </a:solidFill>
                  </a:rPr>
                  <a:t>解：由題意得</a:t>
                </a:r>
              </a:p>
            </p:txBody>
          </p:sp>
          <p:graphicFrame>
            <p:nvGraphicFramePr>
              <p:cNvPr id="122895" name="Object 16"/>
              <p:cNvGraphicFramePr>
                <a:graphicFrameLocks noChangeAspect="1"/>
              </p:cNvGraphicFramePr>
              <p:nvPr/>
            </p:nvGraphicFramePr>
            <p:xfrm>
              <a:off x="3901766" y="1716749"/>
              <a:ext cx="2644144" cy="794437"/>
            </p:xfrm>
            <a:graphic>
              <a:graphicData uri="http://schemas.openxmlformats.org/presentationml/2006/ole">
                <mc:AlternateContent xmlns:mc="http://schemas.openxmlformats.org/markup-compatibility/2006">
                  <mc:Choice xmlns:v="urn:schemas-microsoft-com:vml" Requires="v">
                    <p:oleObj name="公式" r:id="rId5" imgW="1524000" imgH="457200" progId="Equation.3">
                      <p:embed/>
                    </p:oleObj>
                  </mc:Choice>
                  <mc:Fallback>
                    <p:oleObj name="公式" r:id="rId5" imgW="1524000" imgH="4572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1766" y="1716749"/>
                            <a:ext cx="2644144" cy="79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2889" name="Rectangle 3"/>
            <p:cNvSpPr>
              <a:spLocks noChangeArrowheads="1"/>
            </p:cNvSpPr>
            <p:nvPr/>
          </p:nvSpPr>
          <p:spPr bwMode="auto">
            <a:xfrm>
              <a:off x="2766277" y="5368329"/>
              <a:ext cx="7146542" cy="35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300" dirty="0">
                  <a:solidFill>
                    <a:schemeClr val="tx1"/>
                  </a:solidFill>
                </a:rPr>
                <a:t>∴     解得：</a:t>
              </a:r>
              <a:r>
                <a:rPr lang="en-US" altLang="zh-CN" sz="1300" i="1" dirty="0">
                  <a:solidFill>
                    <a:schemeClr val="tx1"/>
                  </a:solidFill>
                  <a:latin typeface="Times New Roman" panose="02020603050405020304" pitchFamily="18" charset="0"/>
                  <a:cs typeface="Times New Roman" panose="02020603050405020304" pitchFamily="18" charset="0"/>
                </a:rPr>
                <a:t>a</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宋体" panose="02010600030101010101" pitchFamily="2" charset="-122"/>
                  <a:cs typeface="Times New Roman" panose="02020603050405020304" pitchFamily="18" charset="0"/>
                </a:rPr>
                <a:t>=</a:t>
              </a:r>
              <a:r>
                <a:rPr lang="en-US" altLang="zh-CN" sz="1300" dirty="0">
                  <a:solidFill>
                    <a:schemeClr val="tx1"/>
                  </a:solidFill>
                  <a:latin typeface="Times New Roman" panose="02020603050405020304" pitchFamily="18" charset="0"/>
                  <a:cs typeface="Times New Roman" panose="02020603050405020304" pitchFamily="18" charset="0"/>
                </a:rPr>
                <a:t> 2</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rPr>
                <a:t>.</a:t>
              </a:r>
              <a:endParaRPr lang="zh-CN" altLang="en-US" sz="1300" dirty="0">
                <a:solidFill>
                  <a:schemeClr val="tx1"/>
                </a:solidFill>
              </a:endParaRPr>
            </a:p>
          </p:txBody>
        </p:sp>
        <p:graphicFrame>
          <p:nvGraphicFramePr>
            <p:cNvPr id="122890" name="Object 7"/>
            <p:cNvGraphicFramePr>
              <a:graphicFrameLocks noChangeAspect="1"/>
            </p:cNvGraphicFramePr>
            <p:nvPr/>
          </p:nvGraphicFramePr>
          <p:xfrm>
            <a:off x="3874198" y="3884253"/>
            <a:ext cx="4314459" cy="608744"/>
          </p:xfrm>
          <a:graphic>
            <a:graphicData uri="http://schemas.openxmlformats.org/presentationml/2006/ole">
              <mc:AlternateContent xmlns:mc="http://schemas.openxmlformats.org/markup-compatibility/2006">
                <mc:Choice xmlns:v="urn:schemas-microsoft-com:vml" Requires="v">
                  <p:oleObj name="公式" r:id="rId7" imgW="2794000" imgH="393700" progId="Equation.3">
                    <p:embed/>
                  </p:oleObj>
                </mc:Choice>
                <mc:Fallback>
                  <p:oleObj name="公式" r:id="rId7" imgW="2794000" imgH="3937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4198" y="3884253"/>
                          <a:ext cx="4314459" cy="608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2891" name="组合 14"/>
            <p:cNvGrpSpPr>
              <a:grpSpLocks/>
            </p:cNvGrpSpPr>
            <p:nvPr/>
          </p:nvGrpSpPr>
          <p:grpSpPr bwMode="auto">
            <a:xfrm>
              <a:off x="2754901" y="4747649"/>
              <a:ext cx="7146542" cy="465795"/>
              <a:chOff x="2754901" y="4447393"/>
              <a:chExt cx="7146542" cy="465795"/>
            </a:xfrm>
          </p:grpSpPr>
          <p:sp>
            <p:nvSpPr>
              <p:cNvPr id="122892" name="Rectangle 3"/>
              <p:cNvSpPr>
                <a:spLocks noChangeArrowheads="1"/>
              </p:cNvSpPr>
              <p:nvPr/>
            </p:nvSpPr>
            <p:spPr bwMode="auto">
              <a:xfrm>
                <a:off x="2754901" y="4483701"/>
                <a:ext cx="7146542" cy="354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300" dirty="0">
                    <a:solidFill>
                      <a:schemeClr val="tx1"/>
                    </a:solidFill>
                  </a:rPr>
                  <a:t>由題意</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P </a:t>
                </a:r>
                <a:r>
                  <a:rPr lang="en-US" altLang="zh-TW" sz="1300" dirty="0">
                    <a:solidFill>
                      <a:schemeClr val="tx1"/>
                    </a:solidFill>
                    <a:latin typeface="Times New Roman" panose="02020603050405020304" pitchFamily="18" charset="0"/>
                    <a:cs typeface="Times New Roman" panose="02020603050405020304" pitchFamily="18" charset="0"/>
                  </a:rPr>
                  <a:t>( | X | &lt; 1 ) </a:t>
                </a:r>
                <a:r>
                  <a:rPr lang="en-US" altLang="zh-TW" sz="1300" dirty="0">
                    <a:solidFill>
                      <a:schemeClr val="tx1"/>
                    </a:solidFill>
                    <a:latin typeface="宋体" panose="02010600030101010101" pitchFamily="2" charset="-122"/>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P </a:t>
                </a:r>
                <a:r>
                  <a:rPr lang="en-US" altLang="zh-TW" sz="1300" dirty="0">
                    <a:solidFill>
                      <a:schemeClr val="tx1"/>
                    </a:solidFill>
                    <a:latin typeface="Times New Roman" panose="02020603050405020304" pitchFamily="18" charset="0"/>
                    <a:cs typeface="Times New Roman" panose="02020603050405020304" pitchFamily="18" charset="0"/>
                  </a:rPr>
                  <a:t>( | X | &gt; 1 )</a:t>
                </a:r>
                <a:r>
                  <a:rPr lang="zh-CN" altLang="en-US" sz="1300" dirty="0">
                    <a:solidFill>
                      <a:schemeClr val="tx1"/>
                    </a:solidFill>
                    <a:latin typeface="Times New Roman" panose="02020603050405020304" pitchFamily="18" charset="0"/>
                    <a:cs typeface="Times New Roman" panose="02020603050405020304" pitchFamily="18" charset="0"/>
                  </a:rPr>
                  <a:t> 得：                     </a:t>
                </a:r>
                <a:r>
                  <a:rPr lang="zh-CN" altLang="en-US" sz="1300" dirty="0">
                    <a:solidFill>
                      <a:schemeClr val="tx1"/>
                    </a:solidFill>
                  </a:rPr>
                  <a:t>；</a:t>
                </a:r>
              </a:p>
            </p:txBody>
          </p:sp>
          <p:graphicFrame>
            <p:nvGraphicFramePr>
              <p:cNvPr id="122893" name="Object 8"/>
              <p:cNvGraphicFramePr>
                <a:graphicFrameLocks noChangeAspect="1"/>
              </p:cNvGraphicFramePr>
              <p:nvPr>
                <p:extLst>
                  <p:ext uri="{D42A27DB-BD31-4B8C-83A1-F6EECF244321}">
                    <p14:modId xmlns:p14="http://schemas.microsoft.com/office/powerpoint/2010/main" val="4156711310"/>
                  </p:ext>
                </p:extLst>
              </p:nvPr>
            </p:nvGraphicFramePr>
            <p:xfrm>
              <a:off x="5687127" y="4447393"/>
              <a:ext cx="706205" cy="465795"/>
            </p:xfrm>
            <a:graphic>
              <a:graphicData uri="http://schemas.openxmlformats.org/presentationml/2006/ole">
                <mc:AlternateContent xmlns:mc="http://schemas.openxmlformats.org/markup-compatibility/2006">
                  <mc:Choice xmlns:v="urn:schemas-microsoft-com:vml" Requires="v">
                    <p:oleObj name="公式" r:id="rId9" imgW="596641" imgH="393529" progId="Equation.3">
                      <p:embed/>
                    </p:oleObj>
                  </mc:Choice>
                  <mc:Fallback>
                    <p:oleObj name="公式" r:id="rId9" imgW="596641" imgH="393529"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87127" y="4447393"/>
                            <a:ext cx="706205" cy="465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idx="4294967295"/>
          </p:nvPr>
        </p:nvSpPr>
        <p:spPr>
          <a:xfrm>
            <a:off x="165100" y="88900"/>
            <a:ext cx="4997450" cy="374650"/>
          </a:xfrm>
        </p:spPr>
        <p:txBody>
          <a:bodyPr/>
          <a:lstStyle/>
          <a:p>
            <a:pPr eaLnBrk="1" hangingPunct="1">
              <a:defRPr/>
            </a:pPr>
            <a:r>
              <a:rPr lang="zh-CN" altLang="en-US" sz="2200" dirty="0">
                <a:ea typeface="宋体" pitchFamily="2" charset="-122"/>
                <a:cs typeface="+mj-cs"/>
              </a:rPr>
              <a:t>均勻分布</a:t>
            </a:r>
            <a:r>
              <a:rPr lang="zh-CN" altLang="en-US" sz="1400" dirty="0">
                <a:ea typeface="宋体" pitchFamily="2" charset="-122"/>
                <a:cs typeface="+mj-cs"/>
              </a:rPr>
              <a:t>（</a:t>
            </a:r>
            <a:r>
              <a:rPr lang="en-US" altLang="zh-CN" sz="1400" dirty="0"/>
              <a:t>Uniform distribution</a:t>
            </a:r>
            <a:r>
              <a:rPr lang="en-US" altLang="en-US" sz="1400" dirty="0">
                <a:ea typeface="宋体" pitchFamily="2" charset="-122"/>
                <a:cs typeface="+mj-cs"/>
              </a:rPr>
              <a:t>）</a:t>
            </a:r>
            <a:endParaRPr lang="zh-CN" altLang="en-US" sz="1400" dirty="0">
              <a:ea typeface="宋体" pitchFamily="2" charset="-122"/>
              <a:cs typeface="+mj-cs"/>
            </a:endParaRPr>
          </a:p>
        </p:txBody>
      </p:sp>
      <p:grpSp>
        <p:nvGrpSpPr>
          <p:cNvPr id="123907" name="Group 20"/>
          <p:cNvGrpSpPr>
            <a:grpSpLocks/>
          </p:cNvGrpSpPr>
          <p:nvPr/>
        </p:nvGrpSpPr>
        <p:grpSpPr bwMode="auto">
          <a:xfrm>
            <a:off x="1776413" y="820738"/>
            <a:ext cx="7945437" cy="4683124"/>
            <a:chOff x="1119" y="517"/>
            <a:chExt cx="5005" cy="2950"/>
          </a:xfrm>
        </p:grpSpPr>
        <p:grpSp>
          <p:nvGrpSpPr>
            <p:cNvPr id="123908" name="组合 18"/>
            <p:cNvGrpSpPr>
              <a:grpSpLocks/>
            </p:cNvGrpSpPr>
            <p:nvPr/>
          </p:nvGrpSpPr>
          <p:grpSpPr bwMode="auto">
            <a:xfrm>
              <a:off x="1119" y="517"/>
              <a:ext cx="4985" cy="816"/>
              <a:chOff x="1967504" y="616173"/>
              <a:chExt cx="7913478" cy="1295838"/>
            </a:xfrm>
          </p:grpSpPr>
          <p:sp>
            <p:nvSpPr>
              <p:cNvPr id="123919" name="Rectangle 3"/>
              <p:cNvSpPr>
                <a:spLocks noChangeArrowheads="1"/>
              </p:cNvSpPr>
              <p:nvPr/>
            </p:nvSpPr>
            <p:spPr bwMode="auto">
              <a:xfrm>
                <a:off x="1967504" y="616173"/>
                <a:ext cx="606409" cy="39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1300">
                    <a:solidFill>
                      <a:schemeClr val="tx1"/>
                    </a:solidFill>
                  </a:rPr>
                  <a:t>例</a:t>
                </a:r>
                <a:r>
                  <a:rPr lang="en-US" altLang="zh-CN" sz="1300">
                    <a:solidFill>
                      <a:schemeClr val="tx1"/>
                    </a:solidFill>
                  </a:rPr>
                  <a:t>2</a:t>
                </a:r>
                <a:r>
                  <a:rPr lang="zh-CN" altLang="en-US" sz="1300">
                    <a:solidFill>
                      <a:schemeClr val="tx1"/>
                    </a:solidFill>
                  </a:rPr>
                  <a:t>、</a:t>
                </a:r>
              </a:p>
            </p:txBody>
          </p:sp>
          <p:sp>
            <p:nvSpPr>
              <p:cNvPr id="123920" name="Rectangle 3"/>
              <p:cNvSpPr>
                <a:spLocks noChangeArrowheads="1"/>
              </p:cNvSpPr>
              <p:nvPr/>
            </p:nvSpPr>
            <p:spPr bwMode="auto">
              <a:xfrm>
                <a:off x="2762820" y="625701"/>
                <a:ext cx="7118162" cy="1286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300" dirty="0">
                    <a:solidFill>
                      <a:schemeClr val="tx1"/>
                    </a:solidFill>
                  </a:rPr>
                  <a:t>某公共汽車站從上午 </a:t>
                </a:r>
                <a:r>
                  <a:rPr lang="en-US" altLang="zh-TW" sz="1100" dirty="0">
                    <a:solidFill>
                      <a:schemeClr val="tx1"/>
                    </a:solidFill>
                  </a:rPr>
                  <a:t>7 </a:t>
                </a:r>
                <a:r>
                  <a:rPr lang="zh-TW" altLang="en-US" sz="1300" dirty="0">
                    <a:solidFill>
                      <a:schemeClr val="tx1"/>
                    </a:solidFill>
                  </a:rPr>
                  <a:t>時起，每 </a:t>
                </a:r>
                <a:r>
                  <a:rPr lang="en-US" altLang="zh-TW" sz="1100" dirty="0">
                    <a:solidFill>
                      <a:schemeClr val="tx1"/>
                    </a:solidFill>
                  </a:rPr>
                  <a:t>15 </a:t>
                </a:r>
                <a:r>
                  <a:rPr lang="zh-TW" altLang="en-US" sz="1300" dirty="0">
                    <a:solidFill>
                      <a:schemeClr val="tx1"/>
                    </a:solidFill>
                  </a:rPr>
                  <a:t>分鐘發出一班車，即 </a:t>
                </a:r>
                <a:r>
                  <a:rPr lang="en-US" altLang="zh-TW" sz="1100" dirty="0">
                    <a:solidFill>
                      <a:schemeClr val="tx1"/>
                    </a:solidFill>
                  </a:rPr>
                  <a:t>7:00</a:t>
                </a:r>
                <a:r>
                  <a:rPr lang="zh-TW" altLang="en-US" sz="1100" dirty="0">
                    <a:solidFill>
                      <a:schemeClr val="tx1"/>
                    </a:solidFill>
                  </a:rPr>
                  <a:t>、</a:t>
                </a:r>
                <a:r>
                  <a:rPr lang="en-US" altLang="zh-TW" sz="1100" dirty="0">
                    <a:solidFill>
                      <a:schemeClr val="tx1"/>
                    </a:solidFill>
                  </a:rPr>
                  <a:t>7:15</a:t>
                </a:r>
                <a:r>
                  <a:rPr lang="zh-TW" altLang="en-US" sz="1100" dirty="0">
                    <a:solidFill>
                      <a:schemeClr val="tx1"/>
                    </a:solidFill>
                  </a:rPr>
                  <a:t>、</a:t>
                </a:r>
                <a:r>
                  <a:rPr lang="en-US" altLang="zh-TW" sz="1100" dirty="0">
                    <a:solidFill>
                      <a:schemeClr val="tx1"/>
                    </a:solidFill>
                  </a:rPr>
                  <a:t>7:30</a:t>
                </a:r>
                <a:r>
                  <a:rPr lang="zh-TW" altLang="en-US" sz="1100" dirty="0">
                    <a:solidFill>
                      <a:schemeClr val="tx1"/>
                    </a:solidFill>
                  </a:rPr>
                  <a:t>、</a:t>
                </a:r>
                <a:r>
                  <a:rPr lang="en-US" altLang="zh-TW" sz="1100" dirty="0">
                    <a:solidFill>
                      <a:schemeClr val="tx1"/>
                    </a:solidFill>
                  </a:rPr>
                  <a:t>7:45</a:t>
                </a:r>
                <a:r>
                  <a:rPr lang="en-US" altLang="zh-TW" sz="1300" dirty="0">
                    <a:solidFill>
                      <a:schemeClr val="tx1"/>
                    </a:solidFill>
                  </a:rPr>
                  <a:t> </a:t>
                </a:r>
                <a:r>
                  <a:rPr lang="zh-TW" altLang="en-US" sz="1300" dirty="0">
                    <a:solidFill>
                      <a:schemeClr val="tx1"/>
                    </a:solidFill>
                  </a:rPr>
                  <a:t>等時刻有汽車發出，如果乘客到達此站時間</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是 </a:t>
                </a:r>
                <a:r>
                  <a:rPr lang="en-US" altLang="zh-TW" sz="1100" dirty="0">
                    <a:solidFill>
                      <a:schemeClr val="tx1"/>
                    </a:solidFill>
                  </a:rPr>
                  <a:t>7:00</a:t>
                </a:r>
                <a:r>
                  <a:rPr lang="en-US" altLang="zh-TW" sz="1300" dirty="0">
                    <a:solidFill>
                      <a:schemeClr val="tx1"/>
                    </a:solidFill>
                  </a:rPr>
                  <a:t> </a:t>
                </a:r>
                <a:r>
                  <a:rPr lang="zh-TW" altLang="en-US" sz="1300" dirty="0">
                    <a:solidFill>
                      <a:schemeClr val="tx1"/>
                    </a:solidFill>
                  </a:rPr>
                  <a:t>到 </a:t>
                </a:r>
                <a:r>
                  <a:rPr lang="en-US" altLang="zh-TW" sz="1100" dirty="0">
                    <a:solidFill>
                      <a:schemeClr val="tx1"/>
                    </a:solidFill>
                  </a:rPr>
                  <a:t>7:30</a:t>
                </a:r>
                <a:r>
                  <a:rPr lang="en-US" altLang="zh-TW" sz="1300" dirty="0">
                    <a:solidFill>
                      <a:schemeClr val="tx1"/>
                    </a:solidFill>
                  </a:rPr>
                  <a:t> </a:t>
                </a:r>
                <a:r>
                  <a:rPr lang="zh-TW" altLang="en-US" sz="1300" dirty="0">
                    <a:solidFill>
                      <a:schemeClr val="tx1"/>
                    </a:solidFill>
                  </a:rPr>
                  <a:t>之間的均勻分布隨機變量，試求：</a:t>
                </a:r>
              </a:p>
              <a:p>
                <a:pPr>
                  <a:lnSpc>
                    <a:spcPct val="150000"/>
                  </a:lnSpc>
                </a:pPr>
                <a:r>
                  <a:rPr lang="en-US" altLang="zh-TW" sz="1100" dirty="0">
                    <a:solidFill>
                      <a:schemeClr val="tx1"/>
                    </a:solidFill>
                  </a:rPr>
                  <a:t>(1)</a:t>
                </a:r>
                <a:r>
                  <a:rPr lang="en-US" altLang="zh-TW" sz="1300" dirty="0">
                    <a:solidFill>
                      <a:schemeClr val="tx1"/>
                    </a:solidFill>
                  </a:rPr>
                  <a:t>  </a:t>
                </a:r>
                <a:r>
                  <a:rPr lang="zh-TW" altLang="en-US" sz="1300" dirty="0">
                    <a:solidFill>
                      <a:schemeClr val="tx1"/>
                    </a:solidFill>
                  </a:rPr>
                  <a:t>該乘客候車時間少於 </a:t>
                </a:r>
                <a:r>
                  <a:rPr lang="en-US" altLang="zh-TW" sz="1100" dirty="0">
                    <a:solidFill>
                      <a:schemeClr val="tx1"/>
                    </a:solidFill>
                  </a:rPr>
                  <a:t>5 </a:t>
                </a:r>
                <a:r>
                  <a:rPr lang="zh-TW" altLang="en-US" sz="1300" dirty="0">
                    <a:solidFill>
                      <a:schemeClr val="tx1"/>
                    </a:solidFill>
                  </a:rPr>
                  <a:t>分鐘的概率為多少？</a:t>
                </a:r>
              </a:p>
              <a:p>
                <a:pPr>
                  <a:lnSpc>
                    <a:spcPct val="150000"/>
                  </a:lnSpc>
                </a:pPr>
                <a:r>
                  <a:rPr lang="en-US" altLang="zh-TW" sz="1100" dirty="0">
                    <a:solidFill>
                      <a:schemeClr val="tx1"/>
                    </a:solidFill>
                  </a:rPr>
                  <a:t>(2)</a:t>
                </a:r>
                <a:r>
                  <a:rPr lang="en-US" altLang="zh-TW" sz="1300" dirty="0">
                    <a:solidFill>
                      <a:schemeClr val="tx1"/>
                    </a:solidFill>
                  </a:rPr>
                  <a:t>  </a:t>
                </a:r>
                <a:r>
                  <a:rPr lang="zh-TW" altLang="en-US" sz="1300" dirty="0">
                    <a:solidFill>
                      <a:schemeClr val="tx1"/>
                    </a:solidFill>
                  </a:rPr>
                  <a:t>該乘客超過 </a:t>
                </a:r>
                <a:r>
                  <a:rPr lang="en-US" altLang="zh-TW" sz="1100" dirty="0">
                    <a:solidFill>
                      <a:schemeClr val="tx1"/>
                    </a:solidFill>
                  </a:rPr>
                  <a:t>10 </a:t>
                </a:r>
                <a:r>
                  <a:rPr lang="zh-TW" altLang="en-US" sz="1300" dirty="0">
                    <a:solidFill>
                      <a:schemeClr val="tx1"/>
                    </a:solidFill>
                  </a:rPr>
                  <a:t>分鐘等到車的概率為多少？</a:t>
                </a:r>
                <a:endParaRPr lang="zh-CN" altLang="en-US" sz="1300" dirty="0">
                  <a:solidFill>
                    <a:schemeClr val="tx1"/>
                  </a:solidFill>
                </a:endParaRPr>
              </a:p>
            </p:txBody>
          </p:sp>
        </p:grpSp>
        <p:grpSp>
          <p:nvGrpSpPr>
            <p:cNvPr id="123909" name="Group 19"/>
            <p:cNvGrpSpPr>
              <a:grpSpLocks/>
            </p:cNvGrpSpPr>
            <p:nvPr/>
          </p:nvGrpSpPr>
          <p:grpSpPr bwMode="auto">
            <a:xfrm>
              <a:off x="1318" y="1400"/>
              <a:ext cx="4806" cy="1161"/>
              <a:chOff x="1318" y="1400"/>
              <a:chExt cx="4806" cy="1161"/>
            </a:xfrm>
          </p:grpSpPr>
          <p:graphicFrame>
            <p:nvGraphicFramePr>
              <p:cNvPr id="123913" name="Object 3"/>
              <p:cNvGraphicFramePr>
                <a:graphicFrameLocks noChangeAspect="1"/>
              </p:cNvGraphicFramePr>
              <p:nvPr/>
            </p:nvGraphicFramePr>
            <p:xfrm>
              <a:off x="1676" y="2260"/>
              <a:ext cx="2548" cy="301"/>
            </p:xfrm>
            <a:graphic>
              <a:graphicData uri="http://schemas.openxmlformats.org/presentationml/2006/ole">
                <mc:AlternateContent xmlns:mc="http://schemas.openxmlformats.org/markup-compatibility/2006">
                  <mc:Choice xmlns:v="urn:schemas-microsoft-com:vml" Requires="v">
                    <p:oleObj name="公式" r:id="rId3" imgW="3340100" imgH="393700" progId="Equation.3">
                      <p:embed/>
                    </p:oleObj>
                  </mc:Choice>
                  <mc:Fallback>
                    <p:oleObj name="公式" r:id="rId3" imgW="33401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 y="2260"/>
                            <a:ext cx="254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914" name="Group 18"/>
              <p:cNvGrpSpPr>
                <a:grpSpLocks/>
              </p:cNvGrpSpPr>
              <p:nvPr/>
            </p:nvGrpSpPr>
            <p:grpSpPr bwMode="auto">
              <a:xfrm>
                <a:off x="1318" y="1400"/>
                <a:ext cx="4786" cy="354"/>
                <a:chOff x="1318" y="1400"/>
                <a:chExt cx="4786" cy="354"/>
              </a:xfrm>
            </p:grpSpPr>
            <p:sp>
              <p:nvSpPr>
                <p:cNvPr id="123916" name="Rectangle 3"/>
                <p:cNvSpPr>
                  <a:spLocks noChangeArrowheads="1"/>
                </p:cNvSpPr>
                <p:nvPr/>
              </p:nvSpPr>
              <p:spPr bwMode="auto">
                <a:xfrm>
                  <a:off x="1620" y="1437"/>
                  <a:ext cx="4484"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100" dirty="0">
                      <a:solidFill>
                        <a:schemeClr val="tx1"/>
                      </a:solidFill>
                    </a:rPr>
                    <a:t>(1)</a:t>
                  </a:r>
                  <a:r>
                    <a:rPr lang="en-US" altLang="zh-TW" sz="1400" dirty="0">
                      <a:solidFill>
                        <a:schemeClr val="tx1"/>
                      </a:solidFill>
                    </a:rPr>
                    <a:t>  </a:t>
                  </a:r>
                  <a:r>
                    <a:rPr lang="zh-TW" altLang="en-US" sz="1300" dirty="0">
                      <a:solidFill>
                        <a:schemeClr val="tx1"/>
                      </a:solidFill>
                    </a:rPr>
                    <a:t>以 </a:t>
                  </a:r>
                  <a:r>
                    <a:rPr lang="en-US" altLang="zh-TW" sz="1100" dirty="0">
                      <a:solidFill>
                        <a:schemeClr val="tx1"/>
                      </a:solidFill>
                    </a:rPr>
                    <a:t>7:00 </a:t>
                  </a:r>
                  <a:r>
                    <a:rPr lang="zh-TW" altLang="en-US" sz="1300" dirty="0">
                      <a:solidFill>
                        <a:schemeClr val="tx1"/>
                      </a:solidFill>
                    </a:rPr>
                    <a:t>點</a:t>
                  </a:r>
                  <a:r>
                    <a:rPr lang="zh-CN" altLang="en-US" sz="1300" dirty="0">
                      <a:solidFill>
                        <a:schemeClr val="tx1"/>
                      </a:solidFill>
                    </a:rPr>
                    <a:t>為「</a:t>
                  </a:r>
                  <a:r>
                    <a:rPr lang="en-US" altLang="zh-TW" sz="1100" dirty="0">
                      <a:solidFill>
                        <a:schemeClr val="tx1"/>
                      </a:solidFill>
                    </a:rPr>
                    <a:t>0</a:t>
                  </a:r>
                  <a:r>
                    <a:rPr lang="zh-CN" altLang="en-US" sz="1300" dirty="0">
                      <a:solidFill>
                        <a:schemeClr val="tx1"/>
                      </a:solidFill>
                    </a:rPr>
                    <a:t>」</a:t>
                  </a:r>
                  <a:r>
                    <a:rPr lang="zh-TW" altLang="en-US" sz="1300" dirty="0">
                      <a:solidFill>
                        <a:schemeClr val="tx1"/>
                      </a:solidFill>
                    </a:rPr>
                    <a:t>，以分鐘為單位，依題意有</a:t>
                  </a:r>
                  <a:r>
                    <a:rPr lang="zh-CN" altLang="en-US" sz="1300" dirty="0">
                      <a:solidFill>
                        <a:schemeClr val="tx1"/>
                      </a:solidFill>
                    </a:rPr>
                    <a:t>：</a:t>
                  </a:r>
                  <a:r>
                    <a:rPr lang="en-US" altLang="zh-CN" sz="1100" i="1" dirty="0">
                      <a:solidFill>
                        <a:schemeClr val="tx1"/>
                      </a:solidFill>
                      <a:latin typeface="Times New Roman" panose="02020603050405020304" pitchFamily="18" charset="0"/>
                      <a:cs typeface="Times New Roman" panose="02020603050405020304" pitchFamily="18" charset="0"/>
                    </a:rPr>
                    <a:t>X</a:t>
                  </a:r>
                  <a:r>
                    <a:rPr lang="zh-CN" altLang="en-US" sz="1100" dirty="0">
                      <a:solidFill>
                        <a:schemeClr val="tx1"/>
                      </a:solidFill>
                      <a:latin typeface="Times New Roman" panose="02020603050405020304" pitchFamily="18" charset="0"/>
                      <a:cs typeface="Times New Roman" panose="02020603050405020304" pitchFamily="18" charset="0"/>
                    </a:rPr>
                    <a:t>～</a:t>
                  </a:r>
                  <a:r>
                    <a:rPr lang="en-US" altLang="zh-CN" sz="1100" i="1" dirty="0">
                      <a:solidFill>
                        <a:schemeClr val="tx1"/>
                      </a:solidFill>
                      <a:latin typeface="Times New Roman" panose="02020603050405020304" pitchFamily="18" charset="0"/>
                      <a:cs typeface="Times New Roman" panose="02020603050405020304" pitchFamily="18" charset="0"/>
                    </a:rPr>
                    <a:t>U </a:t>
                  </a:r>
                  <a:r>
                    <a:rPr lang="en-US" altLang="zh-CN" sz="1100" dirty="0">
                      <a:solidFill>
                        <a:schemeClr val="tx1"/>
                      </a:solidFill>
                      <a:latin typeface="Times New Roman" panose="02020603050405020304" pitchFamily="18" charset="0"/>
                      <a:cs typeface="Times New Roman" panose="02020603050405020304" pitchFamily="18" charset="0"/>
                    </a:rPr>
                    <a:t>( 0 , 30 ) </a:t>
                  </a:r>
                  <a:r>
                    <a:rPr lang="en-US" altLang="zh-CN" sz="1100" dirty="0">
                      <a:solidFill>
                        <a:schemeClr val="tx1"/>
                      </a:solidFill>
                    </a:rPr>
                    <a:t>, </a:t>
                  </a:r>
                  <a:r>
                    <a:rPr lang="zh-CN" altLang="en-US" sz="1300" dirty="0">
                      <a:solidFill>
                        <a:schemeClr val="tx1"/>
                      </a:solidFill>
                    </a:rPr>
                    <a:t>                                         ；</a:t>
                  </a:r>
                </a:p>
              </p:txBody>
            </p:sp>
            <p:graphicFrame>
              <p:nvGraphicFramePr>
                <p:cNvPr id="123917" name="Object 16"/>
                <p:cNvGraphicFramePr>
                  <a:graphicFrameLocks noChangeAspect="1"/>
                </p:cNvGraphicFramePr>
                <p:nvPr>
                  <p:extLst>
                    <p:ext uri="{D42A27DB-BD31-4B8C-83A1-F6EECF244321}">
                      <p14:modId xmlns:p14="http://schemas.microsoft.com/office/powerpoint/2010/main" val="3685841671"/>
                    </p:ext>
                  </p:extLst>
                </p:nvPr>
              </p:nvGraphicFramePr>
              <p:xfrm>
                <a:off x="4626" y="1400"/>
                <a:ext cx="1101" cy="354"/>
              </p:xfrm>
              <a:graphic>
                <a:graphicData uri="http://schemas.openxmlformats.org/presentationml/2006/ole">
                  <mc:AlternateContent xmlns:mc="http://schemas.openxmlformats.org/markup-compatibility/2006">
                    <mc:Choice xmlns:v="urn:schemas-microsoft-com:vml" Requires="v">
                      <p:oleObj name="Equation" r:id="rId5" imgW="1422400" imgH="457200" progId="Equation.DSMT4">
                        <p:embed/>
                      </p:oleObj>
                    </mc:Choice>
                    <mc:Fallback>
                      <p:oleObj name="Equation" r:id="rId5" imgW="1422400" imgH="4572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 y="1400"/>
                              <a:ext cx="1101"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8" name="Rectangle 3"/>
                <p:cNvSpPr>
                  <a:spLocks noChangeArrowheads="1"/>
                </p:cNvSpPr>
                <p:nvPr/>
              </p:nvSpPr>
              <p:spPr bwMode="auto">
                <a:xfrm>
                  <a:off x="1318" y="1442"/>
                  <a:ext cx="324"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1300">
                      <a:solidFill>
                        <a:schemeClr val="tx1"/>
                      </a:solidFill>
                    </a:rPr>
                    <a:t>解：</a:t>
                  </a:r>
                  <a:endParaRPr lang="en-US" altLang="zh-CN" sz="1300">
                    <a:solidFill>
                      <a:schemeClr val="tx1"/>
                    </a:solidFill>
                  </a:endParaRPr>
                </a:p>
              </p:txBody>
            </p:sp>
          </p:grpSp>
          <p:sp>
            <p:nvSpPr>
              <p:cNvPr id="123915" name="Rectangle 3"/>
              <p:cNvSpPr>
                <a:spLocks noChangeArrowheads="1"/>
              </p:cNvSpPr>
              <p:nvPr/>
            </p:nvSpPr>
            <p:spPr bwMode="auto">
              <a:xfrm>
                <a:off x="1622" y="1779"/>
                <a:ext cx="450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300" dirty="0">
                    <a:solidFill>
                      <a:schemeClr val="tx1"/>
                    </a:solidFill>
                  </a:rPr>
                  <a:t>從 </a:t>
                </a:r>
                <a:r>
                  <a:rPr lang="en-US" altLang="zh-TW" sz="1100" dirty="0">
                    <a:solidFill>
                      <a:schemeClr val="tx1"/>
                    </a:solidFill>
                  </a:rPr>
                  <a:t>7 </a:t>
                </a:r>
                <a:r>
                  <a:rPr lang="zh-TW" altLang="en-US" sz="1300" dirty="0">
                    <a:solidFill>
                      <a:schemeClr val="tx1"/>
                    </a:solidFill>
                  </a:rPr>
                  <a:t>時起，每隔 </a:t>
                </a:r>
                <a:r>
                  <a:rPr lang="en-US" altLang="zh-TW" sz="1100" dirty="0">
                    <a:solidFill>
                      <a:schemeClr val="tx1"/>
                    </a:solidFill>
                  </a:rPr>
                  <a:t>15 </a:t>
                </a:r>
                <a:r>
                  <a:rPr lang="zh-TW" altLang="en-US" sz="1300" dirty="0">
                    <a:solidFill>
                      <a:schemeClr val="tx1"/>
                    </a:solidFill>
                  </a:rPr>
                  <a:t>分鐘來一班車，即 </a:t>
                </a:r>
                <a:r>
                  <a:rPr lang="en-US" altLang="zh-TW" sz="1100" dirty="0">
                    <a:solidFill>
                      <a:schemeClr val="tx1"/>
                    </a:solidFill>
                  </a:rPr>
                  <a:t>7:00</a:t>
                </a:r>
                <a:r>
                  <a:rPr lang="zh-TW" altLang="en-US" sz="1100" dirty="0">
                    <a:solidFill>
                      <a:schemeClr val="tx1"/>
                    </a:solidFill>
                  </a:rPr>
                  <a:t>、</a:t>
                </a:r>
                <a:r>
                  <a:rPr lang="en-US" altLang="zh-TW" sz="1100" dirty="0">
                    <a:solidFill>
                      <a:schemeClr val="tx1"/>
                    </a:solidFill>
                  </a:rPr>
                  <a:t>7:15</a:t>
                </a:r>
                <a:r>
                  <a:rPr lang="zh-TW" altLang="en-US" sz="1100" dirty="0">
                    <a:solidFill>
                      <a:schemeClr val="tx1"/>
                    </a:solidFill>
                  </a:rPr>
                  <a:t>、</a:t>
                </a:r>
                <a:r>
                  <a:rPr lang="en-US" altLang="zh-TW" sz="1100" dirty="0">
                    <a:solidFill>
                      <a:schemeClr val="tx1"/>
                    </a:solidFill>
                  </a:rPr>
                  <a:t>7:30</a:t>
                </a:r>
                <a:r>
                  <a:rPr lang="en-US" altLang="zh-TW" sz="1300" dirty="0">
                    <a:solidFill>
                      <a:schemeClr val="tx1"/>
                    </a:solidFill>
                  </a:rPr>
                  <a:t> </a:t>
                </a:r>
                <a:r>
                  <a:rPr lang="zh-TW" altLang="en-US" sz="1300" dirty="0">
                    <a:solidFill>
                      <a:schemeClr val="tx1"/>
                    </a:solidFill>
                  </a:rPr>
                  <a:t>時刻有汽車到站，為使候車時間</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少於 </a:t>
                </a:r>
                <a:r>
                  <a:rPr lang="en-US" altLang="zh-TW" sz="1100" dirty="0">
                    <a:solidFill>
                      <a:schemeClr val="tx1"/>
                    </a:solidFill>
                  </a:rPr>
                  <a:t>5 </a:t>
                </a:r>
                <a:r>
                  <a:rPr lang="zh-TW" altLang="en-US" sz="1300" dirty="0">
                    <a:solidFill>
                      <a:schemeClr val="tx1"/>
                    </a:solidFill>
                  </a:rPr>
                  <a:t>分鐘，乘客必須在 </a:t>
                </a:r>
                <a:r>
                  <a:rPr lang="en-US" altLang="zh-TW" sz="1100" dirty="0">
                    <a:solidFill>
                      <a:schemeClr val="tx1"/>
                    </a:solidFill>
                  </a:rPr>
                  <a:t>7:10</a:t>
                </a:r>
                <a:r>
                  <a:rPr lang="en-US" altLang="zh-TW" sz="1300" dirty="0">
                    <a:solidFill>
                      <a:schemeClr val="tx1"/>
                    </a:solidFill>
                  </a:rPr>
                  <a:t> </a:t>
                </a:r>
                <a:r>
                  <a:rPr lang="zh-TW" altLang="en-US" sz="1300" dirty="0">
                    <a:solidFill>
                      <a:schemeClr val="tx1"/>
                    </a:solidFill>
                  </a:rPr>
                  <a:t>到 </a:t>
                </a:r>
                <a:r>
                  <a:rPr lang="en-US" altLang="zh-TW" sz="1100" dirty="0">
                    <a:solidFill>
                      <a:schemeClr val="tx1"/>
                    </a:solidFill>
                  </a:rPr>
                  <a:t>7:15</a:t>
                </a:r>
                <a:r>
                  <a:rPr lang="en-US" altLang="zh-TW" sz="1300" dirty="0">
                    <a:solidFill>
                      <a:schemeClr val="tx1"/>
                    </a:solidFill>
                  </a:rPr>
                  <a:t> </a:t>
                </a:r>
                <a:r>
                  <a:rPr lang="zh-TW" altLang="en-US" sz="1300" dirty="0">
                    <a:solidFill>
                      <a:schemeClr val="tx1"/>
                    </a:solidFill>
                  </a:rPr>
                  <a:t>之間，或在 </a:t>
                </a:r>
                <a:r>
                  <a:rPr lang="en-US" altLang="zh-TW" sz="1100" dirty="0">
                    <a:solidFill>
                      <a:schemeClr val="tx1"/>
                    </a:solidFill>
                  </a:rPr>
                  <a:t>7:25</a:t>
                </a:r>
                <a:r>
                  <a:rPr lang="en-US" altLang="zh-TW" sz="1300" dirty="0">
                    <a:solidFill>
                      <a:schemeClr val="tx1"/>
                    </a:solidFill>
                  </a:rPr>
                  <a:t> </a:t>
                </a:r>
                <a:r>
                  <a:rPr lang="zh-TW" altLang="en-US" sz="1300" dirty="0">
                    <a:solidFill>
                      <a:schemeClr val="tx1"/>
                    </a:solidFill>
                  </a:rPr>
                  <a:t>到 </a:t>
                </a:r>
                <a:r>
                  <a:rPr lang="en-US" altLang="zh-TW" sz="1100" dirty="0">
                    <a:solidFill>
                      <a:schemeClr val="tx1"/>
                    </a:solidFill>
                  </a:rPr>
                  <a:t>7:30</a:t>
                </a:r>
                <a:r>
                  <a:rPr lang="en-US" altLang="zh-TW" sz="1300" dirty="0">
                    <a:solidFill>
                      <a:schemeClr val="tx1"/>
                    </a:solidFill>
                  </a:rPr>
                  <a:t> </a:t>
                </a:r>
                <a:r>
                  <a:rPr lang="zh-TW" altLang="en-US" sz="1300" dirty="0">
                    <a:solidFill>
                      <a:schemeClr val="tx1"/>
                    </a:solidFill>
                  </a:rPr>
                  <a:t>之間到達車站，則所求概率為：</a:t>
                </a:r>
                <a:endParaRPr lang="zh-CN" altLang="en-US" sz="1300" dirty="0">
                  <a:solidFill>
                    <a:schemeClr val="tx1"/>
                  </a:solidFill>
                </a:endParaRPr>
              </a:p>
            </p:txBody>
          </p:sp>
        </p:grpSp>
        <p:grpSp>
          <p:nvGrpSpPr>
            <p:cNvPr id="123910" name="组合 13"/>
            <p:cNvGrpSpPr>
              <a:grpSpLocks/>
            </p:cNvGrpSpPr>
            <p:nvPr/>
          </p:nvGrpSpPr>
          <p:grpSpPr bwMode="auto">
            <a:xfrm>
              <a:off x="1622" y="2738"/>
              <a:ext cx="4482" cy="729"/>
              <a:chOff x="2766111" y="3908644"/>
              <a:chExt cx="7114871" cy="1156121"/>
            </a:xfrm>
          </p:grpSpPr>
          <p:graphicFrame>
            <p:nvGraphicFramePr>
              <p:cNvPr id="123911" name="Object 15"/>
              <p:cNvGraphicFramePr>
                <a:graphicFrameLocks noChangeAspect="1"/>
              </p:cNvGraphicFramePr>
              <p:nvPr/>
            </p:nvGraphicFramePr>
            <p:xfrm>
              <a:off x="2840060" y="4586927"/>
              <a:ext cx="3937000" cy="477838"/>
            </p:xfrm>
            <a:graphic>
              <a:graphicData uri="http://schemas.openxmlformats.org/presentationml/2006/ole">
                <mc:AlternateContent xmlns:mc="http://schemas.openxmlformats.org/markup-compatibility/2006">
                  <mc:Choice xmlns:v="urn:schemas-microsoft-com:vml" Requires="v">
                    <p:oleObj name="公式" r:id="rId7" imgW="3251200" imgH="393700" progId="Equation.3">
                      <p:embed/>
                    </p:oleObj>
                  </mc:Choice>
                  <mc:Fallback>
                    <p:oleObj name="公式" r:id="rId7" imgW="3251200" imgH="3937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0060" y="4586927"/>
                            <a:ext cx="39370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2" name="Rectangle 3"/>
              <p:cNvSpPr>
                <a:spLocks noChangeArrowheads="1"/>
              </p:cNvSpPr>
              <p:nvPr/>
            </p:nvSpPr>
            <p:spPr bwMode="auto">
              <a:xfrm>
                <a:off x="2766111" y="3908644"/>
                <a:ext cx="7114871" cy="65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100" dirty="0">
                    <a:solidFill>
                      <a:schemeClr val="tx1"/>
                    </a:solidFill>
                  </a:rPr>
                  <a:t>(2)  </a:t>
                </a:r>
                <a:r>
                  <a:rPr lang="zh-TW" altLang="en-US" sz="1300" dirty="0">
                    <a:solidFill>
                      <a:schemeClr val="tx1"/>
                    </a:solidFill>
                  </a:rPr>
                  <a:t>候車時間</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300" dirty="0">
                    <a:solidFill>
                      <a:schemeClr val="tx1"/>
                    </a:solidFill>
                    <a:latin typeface="Times New Roman" panose="02020603050405020304" pitchFamily="18" charset="0"/>
                    <a:cs typeface="Times New Roman" panose="02020603050405020304" pitchFamily="18" charset="0"/>
                  </a:rPr>
                  <a:t> </a:t>
                </a:r>
                <a:r>
                  <a:rPr lang="zh-CN" altLang="en-US" sz="1300" dirty="0">
                    <a:solidFill>
                      <a:schemeClr val="tx1"/>
                    </a:solidFill>
                  </a:rPr>
                  <a:t>超過</a:t>
                </a:r>
                <a:r>
                  <a:rPr lang="zh-TW" altLang="en-US" sz="1300" dirty="0">
                    <a:solidFill>
                      <a:schemeClr val="tx1"/>
                    </a:solidFill>
                  </a:rPr>
                  <a:t>於 </a:t>
                </a:r>
                <a:r>
                  <a:rPr lang="en-US" altLang="zh-TW" sz="1100" dirty="0">
                    <a:solidFill>
                      <a:schemeClr val="tx1"/>
                    </a:solidFill>
                  </a:rPr>
                  <a:t>10 </a:t>
                </a:r>
                <a:r>
                  <a:rPr lang="zh-TW" altLang="en-US" sz="1300" dirty="0">
                    <a:solidFill>
                      <a:schemeClr val="tx1"/>
                    </a:solidFill>
                  </a:rPr>
                  <a:t>分鐘，乘客</a:t>
                </a:r>
                <a:r>
                  <a:rPr lang="zh-CN" altLang="en-US" sz="1300" dirty="0">
                    <a:solidFill>
                      <a:schemeClr val="tx1"/>
                    </a:solidFill>
                  </a:rPr>
                  <a:t>應</a:t>
                </a:r>
                <a:r>
                  <a:rPr lang="zh-TW" altLang="en-US" sz="1300" dirty="0">
                    <a:solidFill>
                      <a:schemeClr val="tx1"/>
                    </a:solidFill>
                  </a:rPr>
                  <a:t>在 </a:t>
                </a:r>
                <a:r>
                  <a:rPr lang="en-US" altLang="zh-TW" sz="1100" dirty="0">
                    <a:solidFill>
                      <a:schemeClr val="tx1"/>
                    </a:solidFill>
                  </a:rPr>
                  <a:t>7:00</a:t>
                </a:r>
                <a:r>
                  <a:rPr lang="en-US" altLang="zh-TW" sz="1300" dirty="0">
                    <a:solidFill>
                      <a:schemeClr val="tx1"/>
                    </a:solidFill>
                  </a:rPr>
                  <a:t> </a:t>
                </a:r>
                <a:r>
                  <a:rPr lang="zh-TW" altLang="en-US" sz="1300" dirty="0">
                    <a:solidFill>
                      <a:schemeClr val="tx1"/>
                    </a:solidFill>
                  </a:rPr>
                  <a:t>到 </a:t>
                </a:r>
                <a:r>
                  <a:rPr lang="en-US" altLang="zh-TW" sz="1100" dirty="0">
                    <a:solidFill>
                      <a:schemeClr val="tx1"/>
                    </a:solidFill>
                  </a:rPr>
                  <a:t>7:05</a:t>
                </a:r>
                <a:r>
                  <a:rPr lang="en-US" altLang="zh-TW" sz="1300" dirty="0">
                    <a:solidFill>
                      <a:schemeClr val="tx1"/>
                    </a:solidFill>
                  </a:rPr>
                  <a:t> </a:t>
                </a:r>
                <a:r>
                  <a:rPr lang="zh-TW" altLang="en-US" sz="1300" dirty="0">
                    <a:solidFill>
                      <a:schemeClr val="tx1"/>
                    </a:solidFill>
                  </a:rPr>
                  <a:t>之間，或在 </a:t>
                </a:r>
                <a:r>
                  <a:rPr lang="en-US" altLang="zh-TW" sz="1100" dirty="0">
                    <a:solidFill>
                      <a:schemeClr val="tx1"/>
                    </a:solidFill>
                  </a:rPr>
                  <a:t>7:15</a:t>
                </a:r>
                <a:r>
                  <a:rPr lang="en-US" altLang="zh-TW" sz="1300" dirty="0">
                    <a:solidFill>
                      <a:schemeClr val="tx1"/>
                    </a:solidFill>
                  </a:rPr>
                  <a:t> </a:t>
                </a:r>
                <a:r>
                  <a:rPr lang="zh-TW" altLang="en-US" sz="1300" dirty="0">
                    <a:solidFill>
                      <a:schemeClr val="tx1"/>
                    </a:solidFill>
                  </a:rPr>
                  <a:t>到 </a:t>
                </a:r>
                <a:r>
                  <a:rPr lang="en-US" altLang="zh-TW" sz="1100" dirty="0">
                    <a:solidFill>
                      <a:schemeClr val="tx1"/>
                    </a:solidFill>
                  </a:rPr>
                  <a:t>7:20</a:t>
                </a:r>
                <a:r>
                  <a:rPr lang="en-US" altLang="zh-TW" sz="1300" dirty="0">
                    <a:solidFill>
                      <a:schemeClr val="tx1"/>
                    </a:solidFill>
                  </a:rPr>
                  <a:t> </a:t>
                </a:r>
                <a:r>
                  <a:rPr lang="zh-TW" altLang="en-US" sz="1300" dirty="0">
                    <a:solidFill>
                      <a:schemeClr val="tx1"/>
                    </a:solidFill>
                  </a:rPr>
                  <a:t>之間到達車站，則所求概率為：</a:t>
                </a:r>
                <a:endParaRPr lang="zh-CN" altLang="en-US" sz="1300" dirty="0">
                  <a:solidFill>
                    <a:schemeClr val="tx1"/>
                  </a:solidFil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idx="4294967295"/>
          </p:nvPr>
        </p:nvSpPr>
        <p:spPr>
          <a:xfrm>
            <a:off x="165100" y="88900"/>
            <a:ext cx="4997450" cy="374650"/>
          </a:xfrm>
        </p:spPr>
        <p:txBody>
          <a:bodyPr/>
          <a:lstStyle/>
          <a:p>
            <a:pPr eaLnBrk="1" hangingPunct="1">
              <a:defRPr/>
            </a:pPr>
            <a:r>
              <a:rPr lang="zh-CN" altLang="en-US" sz="2200" dirty="0">
                <a:ea typeface="宋体" pitchFamily="2" charset="-122"/>
                <a:cs typeface="+mj-cs"/>
              </a:rPr>
              <a:t>均勻分布</a:t>
            </a:r>
            <a:r>
              <a:rPr lang="zh-CN" altLang="en-US" sz="1400" dirty="0">
                <a:ea typeface="宋体" pitchFamily="2" charset="-122"/>
                <a:cs typeface="+mj-cs"/>
              </a:rPr>
              <a:t>（</a:t>
            </a:r>
            <a:r>
              <a:rPr lang="en-US" altLang="zh-CN" sz="1400" dirty="0"/>
              <a:t>Uniform distribution</a:t>
            </a:r>
            <a:r>
              <a:rPr lang="en-US" altLang="en-US" sz="1400" dirty="0">
                <a:ea typeface="宋体" pitchFamily="2" charset="-122"/>
                <a:cs typeface="+mj-cs"/>
              </a:rPr>
              <a:t>）</a:t>
            </a:r>
            <a:endParaRPr lang="zh-CN" altLang="en-US" sz="1400" dirty="0">
              <a:ea typeface="宋体" pitchFamily="2" charset="-122"/>
              <a:cs typeface="+mj-cs"/>
            </a:endParaRPr>
          </a:p>
        </p:txBody>
      </p:sp>
      <p:grpSp>
        <p:nvGrpSpPr>
          <p:cNvPr id="124931" name="组合 13"/>
          <p:cNvGrpSpPr>
            <a:grpSpLocks/>
          </p:cNvGrpSpPr>
          <p:nvPr/>
        </p:nvGrpSpPr>
        <p:grpSpPr bwMode="auto">
          <a:xfrm>
            <a:off x="1790700" y="1105257"/>
            <a:ext cx="8336711" cy="4339880"/>
            <a:chOff x="1790700" y="846496"/>
            <a:chExt cx="8336711" cy="4340057"/>
          </a:xfrm>
        </p:grpSpPr>
        <p:grpSp>
          <p:nvGrpSpPr>
            <p:cNvPr id="124932" name="组合 9"/>
            <p:cNvGrpSpPr>
              <a:grpSpLocks/>
            </p:cNvGrpSpPr>
            <p:nvPr/>
          </p:nvGrpSpPr>
          <p:grpSpPr bwMode="auto">
            <a:xfrm>
              <a:off x="1790700" y="846496"/>
              <a:ext cx="8145463" cy="1597020"/>
              <a:chOff x="1790700" y="846496"/>
              <a:chExt cx="8145463" cy="1597020"/>
            </a:xfrm>
          </p:grpSpPr>
          <p:sp>
            <p:nvSpPr>
              <p:cNvPr id="124938" name="Rectangle 3"/>
              <p:cNvSpPr>
                <a:spLocks noChangeArrowheads="1"/>
              </p:cNvSpPr>
              <p:nvPr/>
            </p:nvSpPr>
            <p:spPr bwMode="auto">
              <a:xfrm>
                <a:off x="1790700" y="853436"/>
                <a:ext cx="6111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1300">
                    <a:solidFill>
                      <a:schemeClr val="tx1"/>
                    </a:solidFill>
                  </a:rPr>
                  <a:t>例</a:t>
                </a:r>
                <a:r>
                  <a:rPr lang="en-US" altLang="zh-CN" sz="1300">
                    <a:solidFill>
                      <a:schemeClr val="tx1"/>
                    </a:solidFill>
                  </a:rPr>
                  <a:t>3</a:t>
                </a:r>
                <a:r>
                  <a:rPr lang="zh-CN" altLang="en-US" sz="1300">
                    <a:solidFill>
                      <a:schemeClr val="tx1"/>
                    </a:solidFill>
                  </a:rPr>
                  <a:t>、</a:t>
                </a:r>
              </a:p>
            </p:txBody>
          </p:sp>
          <p:sp>
            <p:nvSpPr>
              <p:cNvPr id="124939" name="Rectangle 3"/>
              <p:cNvSpPr>
                <a:spLocks noChangeArrowheads="1"/>
              </p:cNvSpPr>
              <p:nvPr/>
            </p:nvSpPr>
            <p:spPr bwMode="auto">
              <a:xfrm>
                <a:off x="2584450" y="846496"/>
                <a:ext cx="7145338" cy="95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300" dirty="0">
                    <a:solidFill>
                      <a:schemeClr val="tx1"/>
                    </a:solidFill>
                  </a:rPr>
                  <a:t>在測量理論中，</a:t>
                </a:r>
                <a:r>
                  <a:rPr lang="en-US" altLang="zh-TW" sz="1300" i="1" dirty="0">
                    <a:solidFill>
                      <a:schemeClr val="tx1"/>
                    </a:solidFill>
                    <a:latin typeface="Times New Roman" panose="02020603050405020304" pitchFamily="18" charset="0"/>
                    <a:cs typeface="Times New Roman" panose="02020603050405020304" pitchFamily="18" charset="0"/>
                  </a:rPr>
                  <a:t>U </a:t>
                </a:r>
                <a:r>
                  <a:rPr lang="en-US" altLang="zh-TW" sz="1300" dirty="0">
                    <a:solidFill>
                      <a:schemeClr val="tx1"/>
                    </a:solidFill>
                    <a:latin typeface="Times New Roman" panose="02020603050405020304" pitchFamily="18" charset="0"/>
                    <a:cs typeface="Times New Roman" panose="02020603050405020304" pitchFamily="18" charset="0"/>
                  </a:rPr>
                  <a:t>( 0 , 0.5 </a:t>
                </a:r>
                <a:r>
                  <a:rPr lang="en-US" altLang="zh-TW" sz="1000" dirty="0">
                    <a:solidFill>
                      <a:schemeClr val="tx1"/>
                    </a:solidFill>
                    <a:latin typeface="宋体" panose="02010600030101010101" pitchFamily="2" charset="-122"/>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10</a:t>
                </a:r>
                <a:r>
                  <a:rPr lang="en-US" altLang="zh-TW" sz="1300" baseline="30000" dirty="0">
                    <a:solidFill>
                      <a:schemeClr val="tx1"/>
                    </a:solidFill>
                    <a:latin typeface="Times New Roman" panose="02020603050405020304" pitchFamily="18" charset="0"/>
                    <a:cs typeface="Times New Roman" panose="02020603050405020304" pitchFamily="18" charset="0"/>
                  </a:rPr>
                  <a:t> </a:t>
                </a:r>
                <a:r>
                  <a:rPr lang="en-US" altLang="zh-TW" sz="1300" baseline="40000" dirty="0">
                    <a:solidFill>
                      <a:schemeClr val="tx1"/>
                    </a:solidFill>
                    <a:latin typeface="宋体" panose="02010600030101010101" pitchFamily="2" charset="-122"/>
                    <a:cs typeface="Times New Roman" panose="02020603050405020304" pitchFamily="18" charset="0"/>
                  </a:rPr>
                  <a:t>-</a:t>
                </a:r>
                <a:r>
                  <a:rPr lang="en-US" altLang="zh-TW" sz="1300" i="1" baseline="40000" dirty="0">
                    <a:solidFill>
                      <a:schemeClr val="tx1"/>
                    </a:solidFill>
                    <a:latin typeface="Times New Roman" panose="02020603050405020304" pitchFamily="18" charset="0"/>
                    <a:cs typeface="Times New Roman" panose="02020603050405020304" pitchFamily="18" charset="0"/>
                  </a:rPr>
                  <a:t>k</a:t>
                </a:r>
                <a:r>
                  <a:rPr lang="en-US" altLang="zh-TW" sz="1300" dirty="0">
                    <a:solidFill>
                      <a:schemeClr val="tx1"/>
                    </a:solidFill>
                    <a:latin typeface="Times New Roman" panose="02020603050405020304" pitchFamily="18" charset="0"/>
                    <a:cs typeface="Times New Roman" panose="02020603050405020304" pitchFamily="18" charset="0"/>
                  </a:rPr>
                  <a:t> ) </a:t>
                </a:r>
                <a:r>
                  <a:rPr lang="zh-TW" altLang="en-US" sz="1300" dirty="0">
                    <a:solidFill>
                      <a:schemeClr val="tx1"/>
                    </a:solidFill>
                  </a:rPr>
                  <a:t>經常被用來描述在小數點后第</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 </a:t>
                </a:r>
                <a:r>
                  <a:rPr lang="en-US" altLang="zh-TW" sz="1300" dirty="0">
                    <a:solidFill>
                      <a:schemeClr val="tx1"/>
                    </a:solidFill>
                    <a:latin typeface="Times New Roman" panose="02020603050405020304" pitchFamily="18" charset="0"/>
                    <a:cs typeface="Times New Roman" panose="02020603050405020304" pitchFamily="18" charset="0"/>
                  </a:rPr>
                  <a:t>+ 1 ) </a:t>
                </a:r>
                <a:r>
                  <a:rPr lang="zh-TW" altLang="en-US" sz="1300" dirty="0">
                    <a:solidFill>
                      <a:schemeClr val="tx1"/>
                    </a:solidFill>
                  </a:rPr>
                  <a:t>位四捨五入後誤差的分布；也就是說，若觀測值</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Y</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在小數點后第</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 </a:t>
                </a:r>
                <a:r>
                  <a:rPr lang="en-US" altLang="zh-TW" sz="1300" dirty="0">
                    <a:solidFill>
                      <a:schemeClr val="tx1"/>
                    </a:solidFill>
                    <a:latin typeface="Times New Roman" panose="02020603050405020304" pitchFamily="18" charset="0"/>
                    <a:cs typeface="Times New Roman" panose="02020603050405020304" pitchFamily="18" charset="0"/>
                  </a:rPr>
                  <a:t>+ 1 </a:t>
                </a:r>
                <a:r>
                  <a:rPr lang="zh-TW" altLang="en-US" sz="1300" dirty="0">
                    <a:solidFill>
                      <a:schemeClr val="tx1"/>
                    </a:solidFill>
                  </a:rPr>
                  <a:t>位四捨五入所得的值為</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i="1" dirty="0" err="1">
                    <a:solidFill>
                      <a:schemeClr val="tx1"/>
                    </a:solidFill>
                    <a:latin typeface="Times New Roman" panose="02020603050405020304" pitchFamily="18" charset="0"/>
                    <a:cs typeface="Times New Roman" panose="02020603050405020304" pitchFamily="18" charset="0"/>
                  </a:rPr>
                  <a:t>Y</a:t>
                </a:r>
                <a:r>
                  <a:rPr lang="en-US" altLang="zh-TW" sz="1300" baseline="-25000" dirty="0" err="1">
                    <a:solidFill>
                      <a:schemeClr val="tx1"/>
                    </a:solidFill>
                    <a:latin typeface="Times New Roman" panose="02020603050405020304" pitchFamily="18" charset="0"/>
                    <a:cs typeface="Times New Roman" panose="02020603050405020304" pitchFamily="18" charset="0"/>
                  </a:rPr>
                  <a:t>k</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rPr>
                  <a:t>( </a:t>
                </a:r>
                <a:r>
                  <a:rPr lang="zh-TW" altLang="en-US" sz="1300" dirty="0">
                    <a:solidFill>
                      <a:schemeClr val="tx1"/>
                    </a:solidFill>
                  </a:rPr>
                  <a:t>即表示到小數點後第</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位 </a:t>
                </a:r>
                <a:r>
                  <a:rPr lang="en-US" altLang="zh-TW" sz="1300" dirty="0">
                    <a:solidFill>
                      <a:schemeClr val="tx1"/>
                    </a:solidFill>
                  </a:rPr>
                  <a:t>)</a:t>
                </a:r>
                <a:r>
                  <a:rPr lang="zh-TW" altLang="en-US" sz="1300" dirty="0">
                    <a:solidFill>
                      <a:schemeClr val="tx1"/>
                    </a:solidFill>
                  </a:rPr>
                  <a:t>，則假設</a:t>
                </a:r>
                <a:r>
                  <a:rPr lang="en-US" altLang="zh-TW" sz="1300" i="1"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Y</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宋体" panose="02010600030101010101" pitchFamily="2" charset="-122"/>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err="1">
                    <a:solidFill>
                      <a:schemeClr val="tx1"/>
                    </a:solidFill>
                    <a:latin typeface="Times New Roman" panose="02020603050405020304" pitchFamily="18" charset="0"/>
                    <a:cs typeface="Times New Roman" panose="02020603050405020304" pitchFamily="18" charset="0"/>
                  </a:rPr>
                  <a:t>Y</a:t>
                </a:r>
                <a:r>
                  <a:rPr lang="en-US" altLang="zh-TW" sz="1300" baseline="-25000" dirty="0" err="1">
                    <a:solidFill>
                      <a:schemeClr val="tx1"/>
                    </a:solidFill>
                    <a:latin typeface="Times New Roman" panose="02020603050405020304" pitchFamily="18" charset="0"/>
                    <a:cs typeface="Times New Roman" panose="02020603050405020304" pitchFamily="18" charset="0"/>
                  </a:rPr>
                  <a:t>k</a:t>
                </a:r>
                <a:r>
                  <a:rPr lang="en-US" altLang="zh-TW" sz="1300" dirty="0">
                    <a:solidFill>
                      <a:schemeClr val="tx1"/>
                    </a:solidFill>
                    <a:latin typeface="Times New Roman" panose="02020603050405020304" pitchFamily="18" charset="0"/>
                    <a:cs typeface="Times New Roman" panose="02020603050405020304" pitchFamily="18" charset="0"/>
                  </a:rPr>
                  <a:t> | </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U </a:t>
                </a:r>
                <a:r>
                  <a:rPr lang="en-US" altLang="zh-TW" sz="1300" dirty="0">
                    <a:solidFill>
                      <a:schemeClr val="tx1"/>
                    </a:solidFill>
                    <a:latin typeface="Times New Roman" panose="02020603050405020304" pitchFamily="18" charset="0"/>
                    <a:cs typeface="Times New Roman" panose="02020603050405020304" pitchFamily="18" charset="0"/>
                  </a:rPr>
                  <a:t>( 0 , 0.5 </a:t>
                </a:r>
                <a:r>
                  <a:rPr lang="en-US" altLang="zh-TW" sz="1000" dirty="0">
                    <a:solidFill>
                      <a:schemeClr val="tx1"/>
                    </a:solidFill>
                    <a:latin typeface="宋体" panose="02010600030101010101" pitchFamily="2" charset="-122"/>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10</a:t>
                </a:r>
                <a:r>
                  <a:rPr lang="en-US" altLang="zh-TW" sz="1300" baseline="30000" dirty="0">
                    <a:solidFill>
                      <a:schemeClr val="tx1"/>
                    </a:solidFill>
                    <a:latin typeface="Times New Roman" panose="02020603050405020304" pitchFamily="18" charset="0"/>
                    <a:cs typeface="Times New Roman" panose="02020603050405020304" pitchFamily="18" charset="0"/>
                  </a:rPr>
                  <a:t> </a:t>
                </a:r>
                <a:r>
                  <a:rPr lang="en-US" altLang="zh-TW" sz="1300" baseline="40000" dirty="0">
                    <a:solidFill>
                      <a:schemeClr val="tx1"/>
                    </a:solidFill>
                    <a:latin typeface="Times New Roman" panose="02020603050405020304" pitchFamily="18" charset="0"/>
                    <a:cs typeface="Times New Roman" panose="02020603050405020304" pitchFamily="18" charset="0"/>
                  </a:rPr>
                  <a:t>-</a:t>
                </a:r>
                <a:r>
                  <a:rPr lang="en-US" altLang="zh-TW" sz="1300" i="1" baseline="40000" dirty="0">
                    <a:solidFill>
                      <a:schemeClr val="tx1"/>
                    </a:solidFill>
                    <a:latin typeface="Times New Roman" panose="02020603050405020304" pitchFamily="18" charset="0"/>
                    <a:cs typeface="Times New Roman" panose="02020603050405020304" pitchFamily="18" charset="0"/>
                  </a:rPr>
                  <a:t>k</a:t>
                </a:r>
                <a:r>
                  <a:rPr lang="en-US" altLang="zh-TW" sz="1300" dirty="0">
                    <a:solidFill>
                      <a:schemeClr val="tx1"/>
                    </a:solidFill>
                    <a:latin typeface="Times New Roman" panose="02020603050405020304" pitchFamily="18" charset="0"/>
                    <a:cs typeface="Times New Roman" panose="02020603050405020304" pitchFamily="18" charset="0"/>
                  </a:rPr>
                  <a:t> ) </a:t>
                </a:r>
                <a:r>
                  <a:rPr lang="zh-CN" altLang="en-US" sz="1300" dirty="0">
                    <a:solidFill>
                      <a:schemeClr val="tx1"/>
                    </a:solidFill>
                  </a:rPr>
                  <a:t>；</a:t>
                </a:r>
              </a:p>
            </p:txBody>
          </p:sp>
          <p:grpSp>
            <p:nvGrpSpPr>
              <p:cNvPr id="124940" name="组合 12"/>
              <p:cNvGrpSpPr>
                <a:grpSpLocks/>
              </p:cNvGrpSpPr>
              <p:nvPr/>
            </p:nvGrpSpPr>
            <p:grpSpPr bwMode="auto">
              <a:xfrm>
                <a:off x="2586038" y="1721204"/>
                <a:ext cx="7350125" cy="722312"/>
                <a:chOff x="2586038" y="1599223"/>
                <a:chExt cx="7349531" cy="721077"/>
              </a:xfrm>
            </p:grpSpPr>
            <p:sp>
              <p:nvSpPr>
                <p:cNvPr id="124941" name="Rectangle 3"/>
                <p:cNvSpPr>
                  <a:spLocks noChangeArrowheads="1"/>
                </p:cNvSpPr>
                <p:nvPr/>
              </p:nvSpPr>
              <p:spPr bwMode="auto">
                <a:xfrm>
                  <a:off x="2586038" y="1737785"/>
                  <a:ext cx="7349531" cy="35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300" dirty="0">
                      <a:solidFill>
                        <a:schemeClr val="tx1"/>
                      </a:solidFill>
                    </a:rPr>
                    <a:t>也就是四捨五入的誤差</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Y </a:t>
                  </a:r>
                  <a:r>
                    <a:rPr lang="en-US" altLang="zh-TW" sz="1300" dirty="0">
                      <a:solidFill>
                        <a:schemeClr val="tx1"/>
                      </a:solidFill>
                      <a:latin typeface="宋体" panose="02010600030101010101" pitchFamily="2" charset="-122"/>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err="1">
                      <a:solidFill>
                        <a:schemeClr val="tx1"/>
                      </a:solidFill>
                      <a:latin typeface="Times New Roman" panose="02020603050405020304" pitchFamily="18" charset="0"/>
                      <a:cs typeface="Times New Roman" panose="02020603050405020304" pitchFamily="18" charset="0"/>
                    </a:rPr>
                    <a:t>Y</a:t>
                  </a:r>
                  <a:r>
                    <a:rPr lang="en-US" altLang="zh-TW" sz="1300" baseline="-25000" dirty="0" err="1">
                      <a:solidFill>
                        <a:schemeClr val="tx1"/>
                      </a:solidFill>
                      <a:latin typeface="Times New Roman" panose="02020603050405020304" pitchFamily="18" charset="0"/>
                      <a:cs typeface="Times New Roman" panose="02020603050405020304" pitchFamily="18" charset="0"/>
                    </a:rPr>
                    <a:t>k</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latin typeface="Times New Roman" panose="02020603050405020304" pitchFamily="18" charset="0"/>
                      <a:cs typeface="Times New Roman" panose="02020603050405020304" pitchFamily="18" charset="0"/>
                    </a:rPr>
                    <a:t> </a:t>
                  </a:r>
                  <a:r>
                    <a:rPr lang="zh-CN" altLang="en-US" sz="1300" dirty="0">
                      <a:solidFill>
                        <a:schemeClr val="tx1"/>
                      </a:solidFill>
                    </a:rPr>
                    <a:t>有如下概率分布密度函數：                                                              。</a:t>
                  </a:r>
                </a:p>
              </p:txBody>
            </p:sp>
            <p:graphicFrame>
              <p:nvGraphicFramePr>
                <p:cNvPr id="124942" name="Object 12"/>
                <p:cNvGraphicFramePr>
                  <a:graphicFrameLocks noChangeAspect="1"/>
                </p:cNvGraphicFramePr>
                <p:nvPr>
                  <p:extLst>
                    <p:ext uri="{D42A27DB-BD31-4B8C-83A1-F6EECF244321}">
                      <p14:modId xmlns:p14="http://schemas.microsoft.com/office/powerpoint/2010/main" val="2696246280"/>
                    </p:ext>
                  </p:extLst>
                </p:nvPr>
              </p:nvGraphicFramePr>
              <p:xfrm>
                <a:off x="6896700" y="1599223"/>
                <a:ext cx="2830895" cy="721077"/>
              </p:xfrm>
              <a:graphic>
                <a:graphicData uri="http://schemas.openxmlformats.org/presentationml/2006/ole">
                  <mc:AlternateContent xmlns:mc="http://schemas.openxmlformats.org/markup-compatibility/2006">
                    <mc:Choice xmlns:v="urn:schemas-microsoft-com:vml" Requires="v">
                      <p:oleObj name="公式" r:id="rId3" imgW="2692400" imgH="685800" progId="Equation.3">
                        <p:embed/>
                      </p:oleObj>
                    </mc:Choice>
                    <mc:Fallback>
                      <p:oleObj name="公式" r:id="rId3" imgW="2692400" imgH="6858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6700" y="1599223"/>
                              <a:ext cx="2830895" cy="7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124933" name="组合 12"/>
            <p:cNvGrpSpPr>
              <a:grpSpLocks/>
            </p:cNvGrpSpPr>
            <p:nvPr/>
          </p:nvGrpSpPr>
          <p:grpSpPr bwMode="auto">
            <a:xfrm>
              <a:off x="1792288" y="3121665"/>
              <a:ext cx="8335123" cy="2064888"/>
              <a:chOff x="1792288" y="3121665"/>
              <a:chExt cx="8335123" cy="2064888"/>
            </a:xfrm>
          </p:grpSpPr>
          <p:sp>
            <p:nvSpPr>
              <p:cNvPr id="124934" name="Rectangle 3"/>
              <p:cNvSpPr>
                <a:spLocks noChangeArrowheads="1"/>
              </p:cNvSpPr>
              <p:nvPr/>
            </p:nvSpPr>
            <p:spPr bwMode="auto">
              <a:xfrm>
                <a:off x="1792288" y="3121665"/>
                <a:ext cx="6111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nSpc>
                    <a:spcPct val="150000"/>
                  </a:lnSpc>
                </a:pPr>
                <a:r>
                  <a:rPr lang="zh-CN" altLang="en-US" sz="1300">
                    <a:solidFill>
                      <a:schemeClr val="tx1"/>
                    </a:solidFill>
                  </a:rPr>
                  <a:t>例</a:t>
                </a:r>
                <a:r>
                  <a:rPr lang="en-US" altLang="zh-CN" sz="1300">
                    <a:solidFill>
                      <a:schemeClr val="tx1"/>
                    </a:solidFill>
                  </a:rPr>
                  <a:t>4</a:t>
                </a:r>
                <a:r>
                  <a:rPr lang="zh-CN" altLang="en-US" sz="1300">
                    <a:solidFill>
                      <a:schemeClr val="tx1"/>
                    </a:solidFill>
                  </a:rPr>
                  <a:t>、</a:t>
                </a:r>
              </a:p>
            </p:txBody>
          </p:sp>
          <p:sp>
            <p:nvSpPr>
              <p:cNvPr id="124935" name="Rectangle 3"/>
              <p:cNvSpPr>
                <a:spLocks noChangeArrowheads="1"/>
              </p:cNvSpPr>
              <p:nvPr/>
            </p:nvSpPr>
            <p:spPr bwMode="auto">
              <a:xfrm>
                <a:off x="2586038" y="3128380"/>
                <a:ext cx="7145337" cy="65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300" dirty="0">
                    <a:solidFill>
                      <a:schemeClr val="tx1"/>
                    </a:solidFill>
                  </a:rPr>
                  <a:t>在</a:t>
                </a:r>
                <a:r>
                  <a:rPr lang="zh-CN" altLang="en-US" sz="1300" dirty="0">
                    <a:solidFill>
                      <a:schemeClr val="tx1"/>
                    </a:solidFill>
                  </a:rPr>
                  <a:t>隨機採樣 </a:t>
                </a:r>
                <a:r>
                  <a:rPr lang="en-US" altLang="zh-CN" sz="1100" dirty="0">
                    <a:solidFill>
                      <a:schemeClr val="tx1"/>
                    </a:solidFill>
                  </a:rPr>
                  <a:t>(</a:t>
                </a:r>
                <a:r>
                  <a:rPr lang="en-US" altLang="zh-CN" sz="1100" i="1" dirty="0">
                    <a:solidFill>
                      <a:schemeClr val="tx1"/>
                    </a:solidFill>
                    <a:latin typeface="Times New Roman" panose="02020603050405020304" pitchFamily="18" charset="0"/>
                    <a:cs typeface="Times New Roman" panose="02020603050405020304" pitchFamily="18" charset="0"/>
                  </a:rPr>
                  <a:t>Monte Carlo Methods</a:t>
                </a:r>
                <a:r>
                  <a:rPr lang="en-US" altLang="zh-CN" sz="1100" dirty="0">
                    <a:solidFill>
                      <a:schemeClr val="tx1"/>
                    </a:solidFill>
                  </a:rPr>
                  <a:t>) </a:t>
                </a:r>
                <a:r>
                  <a:rPr lang="zh-CN" altLang="en-US" sz="1300" dirty="0">
                    <a:solidFill>
                      <a:schemeClr val="tx1"/>
                    </a:solidFill>
                  </a:rPr>
                  <a:t>仿真中，通常使用計算機程序生成一組</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U </a:t>
                </a:r>
                <a:r>
                  <a:rPr lang="en-US" altLang="zh-TW" sz="1100" dirty="0">
                    <a:solidFill>
                      <a:schemeClr val="tx1"/>
                    </a:solidFill>
                    <a:latin typeface="Times New Roman" panose="02020603050405020304" pitchFamily="18" charset="0"/>
                    <a:cs typeface="Times New Roman" panose="02020603050405020304" pitchFamily="18" charset="0"/>
                  </a:rPr>
                  <a:t>( 0 , 1 )</a:t>
                </a:r>
                <a:r>
                  <a:rPr lang="zh-CN" altLang="en-US" sz="1300" dirty="0">
                    <a:solidFill>
                      <a:schemeClr val="tx1"/>
                    </a:solidFill>
                    <a:latin typeface="Times New Roman" panose="02020603050405020304" pitchFamily="18" charset="0"/>
                    <a:cs typeface="Times New Roman" panose="02020603050405020304" pitchFamily="18" charset="0"/>
                  </a:rPr>
                  <a:t> </a:t>
                </a:r>
                <a:r>
                  <a:rPr lang="zh-CN" altLang="en-US" sz="1300" dirty="0">
                    <a:solidFill>
                      <a:schemeClr val="tx1"/>
                    </a:solidFill>
                  </a:rPr>
                  <a:t>分布的隨機變量，然後利用如下定理進行轉換后生成各種分布類型的隨機變量；</a:t>
                </a:r>
              </a:p>
            </p:txBody>
          </p:sp>
          <p:sp>
            <p:nvSpPr>
              <p:cNvPr id="124936" name="Rectangle 3"/>
              <p:cNvSpPr>
                <a:spLocks noChangeArrowheads="1"/>
              </p:cNvSpPr>
              <p:nvPr/>
            </p:nvSpPr>
            <p:spPr bwMode="auto">
              <a:xfrm>
                <a:off x="2588310" y="3853996"/>
                <a:ext cx="7145337" cy="65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300" dirty="0">
                    <a:solidFill>
                      <a:srgbClr val="FF0000"/>
                    </a:solidFill>
                  </a:rPr>
                  <a:t>定理</a:t>
                </a:r>
                <a:r>
                  <a:rPr lang="zh-CN" altLang="en-US" sz="1300" dirty="0">
                    <a:solidFill>
                      <a:schemeClr val="tx1"/>
                    </a:solidFill>
                  </a:rPr>
                  <a:t>：</a:t>
                </a:r>
                <a:r>
                  <a:rPr lang="zh-TW" altLang="en-US" sz="1300" dirty="0">
                    <a:solidFill>
                      <a:schemeClr val="tx1"/>
                    </a:solidFill>
                  </a:rPr>
                  <a:t>令</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Y</a:t>
                </a:r>
                <a:r>
                  <a:rPr lang="zh-TW" altLang="en-US"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U </a:t>
                </a:r>
                <a:r>
                  <a:rPr lang="en-US" altLang="zh-TW" sz="1100" dirty="0">
                    <a:solidFill>
                      <a:schemeClr val="tx1"/>
                    </a:solidFill>
                    <a:latin typeface="Times New Roman" panose="02020603050405020304" pitchFamily="18" charset="0"/>
                    <a:cs typeface="Times New Roman" panose="02020603050405020304" pitchFamily="18" charset="0"/>
                  </a:rPr>
                  <a:t>(0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100" dirty="0">
                    <a:solidFill>
                      <a:schemeClr val="tx1"/>
                    </a:solidFill>
                    <a:latin typeface="Times New Roman" panose="02020603050405020304" pitchFamily="18" charset="0"/>
                    <a:cs typeface="Times New Roman" panose="02020603050405020304" pitchFamily="18" charset="0"/>
                  </a:rPr>
                  <a:t>1)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100" dirty="0">
                    <a:solidFill>
                      <a:schemeClr val="tx1"/>
                    </a:solidFill>
                    <a:latin typeface="Times New Roman" panose="02020603050405020304" pitchFamily="18" charset="0"/>
                    <a:cs typeface="Times New Roman" panose="02020603050405020304" pitchFamily="18" charset="0"/>
                  </a:rPr>
                  <a:t> = </a:t>
                </a:r>
                <a:r>
                  <a:rPr lang="en-US" altLang="zh-TW" sz="1100" i="1" dirty="0">
                    <a:solidFill>
                      <a:schemeClr val="tx1"/>
                    </a:solidFill>
                    <a:latin typeface="Times New Roman" panose="02020603050405020304" pitchFamily="18" charset="0"/>
                    <a:cs typeface="Times New Roman" panose="02020603050405020304" pitchFamily="18" charset="0"/>
                  </a:rPr>
                  <a:t>F </a:t>
                </a:r>
                <a:r>
                  <a:rPr lang="en-US" altLang="zh-TW" sz="1100" baseline="50000" dirty="0">
                    <a:solidFill>
                      <a:schemeClr val="tx1"/>
                    </a:solidFill>
                    <a:latin typeface="Times New Roman" panose="02020603050405020304" pitchFamily="18" charset="0"/>
                    <a:cs typeface="Times New Roman" panose="02020603050405020304" pitchFamily="18" charset="0"/>
                  </a:rPr>
                  <a:t>-1</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Y</a:t>
                </a:r>
                <a:r>
                  <a:rPr lang="en-US" altLang="zh-TW" sz="11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F</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為連續型分布函數且</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F</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a</a:t>
                </a:r>
                <a:r>
                  <a:rPr lang="en-US" altLang="zh-TW" sz="1100" dirty="0">
                    <a:solidFill>
                      <a:schemeClr val="tx1"/>
                    </a:solidFill>
                    <a:latin typeface="Times New Roman" panose="02020603050405020304" pitchFamily="18" charset="0"/>
                    <a:cs typeface="Times New Roman" panose="02020603050405020304" pitchFamily="18" charset="0"/>
                  </a:rPr>
                  <a:t>) = 0 , </a:t>
                </a:r>
                <a:r>
                  <a:rPr lang="en-US" altLang="zh-TW" sz="1100" i="1" dirty="0">
                    <a:solidFill>
                      <a:schemeClr val="tx1"/>
                    </a:solidFill>
                    <a:latin typeface="Times New Roman" panose="02020603050405020304" pitchFamily="18" charset="0"/>
                    <a:cs typeface="Times New Roman" panose="02020603050405020304" pitchFamily="18" charset="0"/>
                  </a:rPr>
                  <a:t>F</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b</a:t>
                </a:r>
                <a:r>
                  <a:rPr lang="en-US" altLang="zh-TW" sz="1100" dirty="0">
                    <a:solidFill>
                      <a:schemeClr val="tx1"/>
                    </a:solidFill>
                    <a:latin typeface="Times New Roman" panose="02020603050405020304" pitchFamily="18" charset="0"/>
                    <a:cs typeface="Times New Roman" panose="02020603050405020304" pitchFamily="18" charset="0"/>
                  </a:rPr>
                  <a:t>) = 1 </a:t>
                </a:r>
                <a:r>
                  <a:rPr lang="zh-TW" altLang="en-US" sz="1300" dirty="0">
                    <a:solidFill>
                      <a:schemeClr val="tx1"/>
                    </a:solidFill>
                  </a:rPr>
                  <a:t>，在</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a </a:t>
                </a:r>
                <a:r>
                  <a:rPr lang="en-US" altLang="zh-TW" sz="1100" dirty="0">
                    <a:solidFill>
                      <a:schemeClr val="tx1"/>
                    </a:solidFill>
                    <a:latin typeface="Times New Roman" panose="02020603050405020304" pitchFamily="18" charset="0"/>
                    <a:cs typeface="Times New Roman" panose="02020603050405020304" pitchFamily="18" charset="0"/>
                  </a:rPr>
                  <a:t>&lt; </a:t>
                </a:r>
                <a:r>
                  <a:rPr lang="en-US" altLang="zh-TW" sz="1100" i="1" dirty="0">
                    <a:solidFill>
                      <a:schemeClr val="tx1"/>
                    </a:solidFill>
                    <a:latin typeface="Times New Roman" panose="02020603050405020304" pitchFamily="18" charset="0"/>
                    <a:cs typeface="Times New Roman" panose="02020603050405020304" pitchFamily="18" charset="0"/>
                  </a:rPr>
                  <a:t>x </a:t>
                </a:r>
                <a:r>
                  <a:rPr lang="en-US" altLang="zh-TW" sz="1100" dirty="0">
                    <a:solidFill>
                      <a:schemeClr val="tx1"/>
                    </a:solidFill>
                    <a:latin typeface="Times New Roman" panose="02020603050405020304" pitchFamily="18" charset="0"/>
                    <a:cs typeface="Times New Roman" panose="02020603050405020304" pitchFamily="18" charset="0"/>
                  </a:rPr>
                  <a:t>&lt; </a:t>
                </a:r>
                <a:r>
                  <a:rPr lang="en-US" altLang="zh-TW" sz="1100" i="1" dirty="0">
                    <a:solidFill>
                      <a:schemeClr val="tx1"/>
                    </a:solidFill>
                    <a:latin typeface="Times New Roman" panose="02020603050405020304" pitchFamily="18" charset="0"/>
                    <a:cs typeface="Times New Roman" panose="02020603050405020304" pitchFamily="18" charset="0"/>
                  </a:rPr>
                  <a:t>b</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時，</a:t>
                </a:r>
                <a:r>
                  <a:rPr lang="en-US" altLang="zh-TW" sz="1100" i="1" dirty="0">
                    <a:solidFill>
                      <a:schemeClr val="tx1"/>
                    </a:solidFill>
                    <a:latin typeface="Times New Roman" panose="02020603050405020304" pitchFamily="18" charset="0"/>
                    <a:cs typeface="Times New Roman" panose="02020603050405020304" pitchFamily="18" charset="0"/>
                  </a:rPr>
                  <a:t>F</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嚴格遞增 </a:t>
                </a:r>
                <a:r>
                  <a:rPr lang="en-US" altLang="zh-TW" sz="1300" dirty="0">
                    <a:solidFill>
                      <a:schemeClr val="tx1"/>
                    </a:solidFill>
                  </a:rPr>
                  <a:t>( </a:t>
                </a:r>
                <a:r>
                  <a:rPr lang="en-US" altLang="zh-TW" sz="1100" i="1" dirty="0">
                    <a:solidFill>
                      <a:schemeClr val="tx1"/>
                    </a:solidFill>
                    <a:latin typeface="Times New Roman" panose="02020603050405020304" pitchFamily="18" charset="0"/>
                    <a:cs typeface="Times New Roman" panose="02020603050405020304" pitchFamily="18" charset="0"/>
                  </a:rPr>
                  <a:t>a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b</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可以分別為</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a:t>
                </a:r>
                <a:r>
                  <a:rPr lang="en-US" altLang="zh-TW" sz="11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CN" sz="800" dirty="0">
                    <a:solidFill>
                      <a:schemeClr val="tx1"/>
                    </a:solidFill>
                    <a:latin typeface="Times New Roman" panose="02020603050405020304" pitchFamily="18" charset="0"/>
                    <a:cs typeface="Times New Roman" panose="02020603050405020304" pitchFamily="18" charset="0"/>
                  </a:rPr>
                  <a:t>+</a:t>
                </a:r>
                <a:r>
                  <a:rPr lang="en-US" altLang="zh-TW" sz="11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rPr>
                  <a:t>) </a:t>
                </a:r>
                <a:r>
                  <a:rPr lang="zh-TW" altLang="en-US" sz="1300" dirty="0">
                    <a:solidFill>
                      <a:schemeClr val="tx1"/>
                    </a:solidFill>
                  </a:rPr>
                  <a:t>，則隨機變量</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X </a:t>
                </a:r>
                <a:r>
                  <a:rPr lang="en-US" altLang="zh-TW" sz="11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F </a:t>
                </a:r>
                <a:r>
                  <a:rPr lang="en-US" altLang="zh-TW" sz="1100" baseline="50000" dirty="0">
                    <a:solidFill>
                      <a:schemeClr val="tx1"/>
                    </a:solidFill>
                    <a:latin typeface="Times New Roman" panose="02020603050405020304" pitchFamily="18" charset="0"/>
                    <a:cs typeface="Times New Roman" panose="02020603050405020304" pitchFamily="18" charset="0"/>
                  </a:rPr>
                  <a:t>-1</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Y</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的分布函數為</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F</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1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a:t>
                </a:r>
                <a:endParaRPr lang="zh-CN" altLang="en-US" sz="1300" dirty="0">
                  <a:solidFill>
                    <a:schemeClr val="tx1"/>
                  </a:solidFill>
                </a:endParaRPr>
              </a:p>
            </p:txBody>
          </p:sp>
          <p:sp>
            <p:nvSpPr>
              <p:cNvPr id="124937" name="Rectangle 3"/>
              <p:cNvSpPr>
                <a:spLocks noChangeArrowheads="1"/>
              </p:cNvSpPr>
              <p:nvPr/>
            </p:nvSpPr>
            <p:spPr bwMode="auto">
              <a:xfrm>
                <a:off x="2576934" y="4532886"/>
                <a:ext cx="7550477" cy="653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300" dirty="0">
                    <a:solidFill>
                      <a:srgbClr val="FF0000"/>
                    </a:solidFill>
                  </a:rPr>
                  <a:t>逆定理</a:t>
                </a:r>
                <a:r>
                  <a:rPr lang="zh-CN" altLang="en-US" sz="1300" dirty="0">
                    <a:solidFill>
                      <a:schemeClr val="tx1"/>
                    </a:solidFill>
                  </a:rPr>
                  <a:t>：</a:t>
                </a:r>
                <a:r>
                  <a:rPr lang="zh-TW" altLang="en-US" sz="1300" dirty="0">
                    <a:solidFill>
                      <a:schemeClr val="tx1"/>
                    </a:solidFill>
                  </a:rPr>
                  <a:t>在令</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具有連續型且嚴格遞增的分布函數</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F</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100" dirty="0">
                    <a:solidFill>
                      <a:schemeClr val="tx1"/>
                    </a:solidFill>
                    <a:latin typeface="Times New Roman" panose="02020603050405020304" pitchFamily="18" charset="0"/>
                    <a:cs typeface="Times New Roman" panose="02020603050405020304" pitchFamily="18" charset="0"/>
                  </a:rPr>
                  <a:t>)</a:t>
                </a:r>
                <a:r>
                  <a:rPr lang="zh-TW" altLang="en-US" sz="1300" dirty="0">
                    <a:solidFill>
                      <a:schemeClr val="tx1"/>
                    </a:solidFill>
                  </a:rPr>
                  <a:t>，則隨機變量</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Y</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定義為</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Y </a:t>
                </a:r>
                <a:r>
                  <a:rPr lang="en-US" altLang="zh-TW" sz="11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F</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100" i="1" dirty="0">
                    <a:solidFill>
                      <a:schemeClr val="tx1"/>
                    </a:solidFill>
                    <a:latin typeface="Times New Roman" panose="02020603050405020304" pitchFamily="18" charset="0"/>
                    <a:cs typeface="Times New Roman" panose="02020603050405020304" pitchFamily="18" charset="0"/>
                  </a:rPr>
                  <a:t>X</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具有</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100" i="1" dirty="0">
                    <a:solidFill>
                      <a:schemeClr val="tx1"/>
                    </a:solidFill>
                    <a:latin typeface="Times New Roman" panose="02020603050405020304" pitchFamily="18" charset="0"/>
                    <a:cs typeface="Times New Roman" panose="02020603050405020304" pitchFamily="18" charset="0"/>
                  </a:rPr>
                  <a:t>U </a:t>
                </a:r>
                <a:r>
                  <a:rPr lang="en-US" altLang="zh-TW" sz="1100" dirty="0">
                    <a:solidFill>
                      <a:schemeClr val="tx1"/>
                    </a:solidFill>
                    <a:latin typeface="Times New Roman" panose="02020603050405020304" pitchFamily="18" charset="0"/>
                    <a:cs typeface="Times New Roman" panose="02020603050405020304" pitchFamily="18" charset="0"/>
                  </a:rPr>
                  <a:t>( 0 , 1 )</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rPr>
                  <a:t>的分布。</a:t>
                </a:r>
                <a:endParaRPr lang="zh-CN" altLang="en-US" sz="1300" dirty="0">
                  <a:solidFill>
                    <a:schemeClr val="tx1"/>
                  </a:solidFill>
                </a:endParaRPr>
              </a:p>
            </p:txBody>
          </p:sp>
        </p:grpSp>
      </p:grpSp>
    </p:spTree>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中文PPT模板2011 4.3">
  <a:themeElements>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自定义设计方案">
  <a:themeElements>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中文PPT模板2011 4.3</Template>
  <TotalTime>16082</TotalTime>
  <Pages>0</Pages>
  <Words>5576</Words>
  <Characters>0</Characters>
  <Application>Microsoft Office PowerPoint</Application>
  <DocSecurity>0</DocSecurity>
  <PresentationFormat>自定义</PresentationFormat>
  <Lines>0</Lines>
  <Paragraphs>80</Paragraphs>
  <Slides>8</Slides>
  <Notes>8</Notes>
  <HiddenSlides>0</HiddenSlides>
  <MMClips>0</MMClips>
  <ScaleCrop>false</ScaleCrop>
  <HeadingPairs>
    <vt:vector size="8" baseType="variant">
      <vt:variant>
        <vt:lpstr>已用的字体</vt:lpstr>
      </vt:variant>
      <vt:variant>
        <vt:i4>6</vt:i4>
      </vt:variant>
      <vt:variant>
        <vt:lpstr>主题</vt:lpstr>
      </vt:variant>
      <vt:variant>
        <vt:i4>8</vt:i4>
      </vt:variant>
      <vt:variant>
        <vt:lpstr>嵌入 OLE 服务器</vt:lpstr>
      </vt:variant>
      <vt:variant>
        <vt:i4>2</vt:i4>
      </vt:variant>
      <vt:variant>
        <vt:lpstr>幻灯片标题</vt:lpstr>
      </vt:variant>
      <vt:variant>
        <vt:i4>8</vt:i4>
      </vt:variant>
    </vt:vector>
  </HeadingPairs>
  <TitlesOfParts>
    <vt:vector size="24" baseType="lpstr">
      <vt:lpstr>方正兰亭黑3_GBK</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1_中文PPT模板2011 4.3</vt:lpstr>
      <vt:lpstr>3_自定义设计方案</vt:lpstr>
      <vt:lpstr>4_自定义设计方案</vt:lpstr>
      <vt:lpstr>5_自定义设计方案</vt:lpstr>
      <vt:lpstr>Equation</vt:lpstr>
      <vt:lpstr>公式</vt:lpstr>
      <vt:lpstr>PowerPoint 演示文稿</vt:lpstr>
      <vt:lpstr>均勻分布（Uniform distribution）</vt:lpstr>
      <vt:lpstr>均勻分布（Uniform distribution）</vt:lpstr>
      <vt:lpstr>均勻分布（Uniform distribution）</vt:lpstr>
      <vt:lpstr>均勻分布（Uniform distribution）</vt:lpstr>
      <vt:lpstr>均勻分布（Uniform distribution）</vt:lpstr>
      <vt:lpstr>均勻分布（Uniform distribution）</vt:lpstr>
      <vt:lpstr>均勻分布（Uniform distribution）</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均勻分布（Uniform distribution）</dc:title>
  <dc:subject>應用統計學（Applied Statistics）</dc:subject>
  <dc:creator/>
  <cp:keywords>統計（statistics）、概率（probability）、分布（distribution）、均勻分布（Uniform distribution）</cp:keywords>
  <dc:description>+8618604537694；
283640621@qq.com；</dc:description>
  <cp:lastModifiedBy>Admin</cp:lastModifiedBy>
  <cp:revision>1346</cp:revision>
  <dcterms:created xsi:type="dcterms:W3CDTF">2011-12-19T07:14:23Z</dcterms:created>
  <dcterms:modified xsi:type="dcterms:W3CDTF">2024-05-26T08:52:36Z</dcterms:modified>
</cp:coreProperties>
</file>