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theme/themeOverride12.xml" ContentType="application/vnd.openxmlformats-officedocument.themeOverride+xml"/>
  <Override PartName="/ppt/notesSlides/notesSlide14.xml" ContentType="application/vnd.openxmlformats-officedocument.presentationml.notesSlide+xml"/>
  <Override PartName="/ppt/theme/themeOverride13.xml" ContentType="application/vnd.openxmlformats-officedocument.themeOverride+xml"/>
  <Override PartName="/ppt/notesSlides/notesSlide15.xml" ContentType="application/vnd.openxmlformats-officedocument.presentationml.notesSl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8" r:id="rId2"/>
    <p:sldMasterId id="2147483660" r:id="rId3"/>
    <p:sldMasterId id="2147483662" r:id="rId4"/>
    <p:sldMasterId id="2147483856" r:id="rId5"/>
    <p:sldMasterId id="2147483857" r:id="rId6"/>
    <p:sldMasterId id="2147483858" r:id="rId7"/>
    <p:sldMasterId id="2147483859" r:id="rId8"/>
  </p:sldMasterIdLst>
  <p:notesMasterIdLst>
    <p:notesMasterId r:id="rId24"/>
  </p:notesMasterIdLst>
  <p:sldIdLst>
    <p:sldId id="420" r:id="rId9"/>
    <p:sldId id="503" r:id="rId10"/>
    <p:sldId id="504" r:id="rId11"/>
    <p:sldId id="521" r:id="rId12"/>
    <p:sldId id="522" r:id="rId13"/>
    <p:sldId id="523" r:id="rId14"/>
    <p:sldId id="524" r:id="rId15"/>
    <p:sldId id="527" r:id="rId16"/>
    <p:sldId id="529" r:id="rId17"/>
    <p:sldId id="528" r:id="rId18"/>
    <p:sldId id="530" r:id="rId19"/>
    <p:sldId id="531" r:id="rId20"/>
    <p:sldId id="532" r:id="rId21"/>
    <p:sldId id="533" r:id="rId22"/>
    <p:sldId id="534" r:id="rId23"/>
  </p:sldIdLst>
  <p:sldSz cx="11522075" cy="6480175"/>
  <p:notesSz cx="6858000" cy="9144000"/>
  <p:defaultTextStyle>
    <a:defPPr>
      <a:defRPr lang="zh-CN"/>
    </a:defPPr>
    <a:lvl1pPr algn="l" rtl="0" fontAlgn="base">
      <a:spcBef>
        <a:spcPct val="0"/>
      </a:spcBef>
      <a:spcAft>
        <a:spcPct val="0"/>
      </a:spcAft>
      <a:defRPr sz="1200" kern="1200">
        <a:solidFill>
          <a:srgbClr val="FF0915"/>
        </a:solidFill>
        <a:latin typeface="Arial" charset="0"/>
        <a:ea typeface="宋体" pitchFamily="2" charset="-122"/>
        <a:cs typeface="+mn-cs"/>
      </a:defRPr>
    </a:lvl1pPr>
    <a:lvl2pPr marL="457200" algn="l" rtl="0" fontAlgn="base">
      <a:spcBef>
        <a:spcPct val="0"/>
      </a:spcBef>
      <a:spcAft>
        <a:spcPct val="0"/>
      </a:spcAft>
      <a:defRPr sz="1200" kern="1200">
        <a:solidFill>
          <a:srgbClr val="FF0915"/>
        </a:solidFill>
        <a:latin typeface="Arial" charset="0"/>
        <a:ea typeface="宋体" pitchFamily="2" charset="-122"/>
        <a:cs typeface="+mn-cs"/>
      </a:defRPr>
    </a:lvl2pPr>
    <a:lvl3pPr marL="914400" algn="l" rtl="0" fontAlgn="base">
      <a:spcBef>
        <a:spcPct val="0"/>
      </a:spcBef>
      <a:spcAft>
        <a:spcPct val="0"/>
      </a:spcAft>
      <a:defRPr sz="1200" kern="1200">
        <a:solidFill>
          <a:srgbClr val="FF0915"/>
        </a:solidFill>
        <a:latin typeface="Arial" charset="0"/>
        <a:ea typeface="宋体" pitchFamily="2" charset="-122"/>
        <a:cs typeface="+mn-cs"/>
      </a:defRPr>
    </a:lvl3pPr>
    <a:lvl4pPr marL="1371600" algn="l" rtl="0" fontAlgn="base">
      <a:spcBef>
        <a:spcPct val="0"/>
      </a:spcBef>
      <a:spcAft>
        <a:spcPct val="0"/>
      </a:spcAft>
      <a:defRPr sz="1200" kern="1200">
        <a:solidFill>
          <a:srgbClr val="FF0915"/>
        </a:solidFill>
        <a:latin typeface="Arial" charset="0"/>
        <a:ea typeface="宋体" pitchFamily="2" charset="-122"/>
        <a:cs typeface="+mn-cs"/>
      </a:defRPr>
    </a:lvl4pPr>
    <a:lvl5pPr marL="1828800" algn="l" rtl="0" fontAlgn="base">
      <a:spcBef>
        <a:spcPct val="0"/>
      </a:spcBef>
      <a:spcAft>
        <a:spcPct val="0"/>
      </a:spcAft>
      <a:defRPr sz="1200" kern="1200">
        <a:solidFill>
          <a:srgbClr val="FF0915"/>
        </a:solidFill>
        <a:latin typeface="Arial" charset="0"/>
        <a:ea typeface="宋体" pitchFamily="2" charset="-122"/>
        <a:cs typeface="+mn-cs"/>
      </a:defRPr>
    </a:lvl5pPr>
    <a:lvl6pPr marL="2286000" algn="l" defTabSz="914400" rtl="0" eaLnBrk="1" latinLnBrk="0" hangingPunct="1">
      <a:defRPr sz="1200" kern="1200">
        <a:solidFill>
          <a:srgbClr val="FF0915"/>
        </a:solidFill>
        <a:latin typeface="Arial" charset="0"/>
        <a:ea typeface="宋体" pitchFamily="2" charset="-122"/>
        <a:cs typeface="+mn-cs"/>
      </a:defRPr>
    </a:lvl6pPr>
    <a:lvl7pPr marL="2743200" algn="l" defTabSz="914400" rtl="0" eaLnBrk="1" latinLnBrk="0" hangingPunct="1">
      <a:defRPr sz="1200" kern="1200">
        <a:solidFill>
          <a:srgbClr val="FF0915"/>
        </a:solidFill>
        <a:latin typeface="Arial" charset="0"/>
        <a:ea typeface="宋体" pitchFamily="2" charset="-122"/>
        <a:cs typeface="+mn-cs"/>
      </a:defRPr>
    </a:lvl7pPr>
    <a:lvl8pPr marL="3200400" algn="l" defTabSz="914400" rtl="0" eaLnBrk="1" latinLnBrk="0" hangingPunct="1">
      <a:defRPr sz="1200" kern="1200">
        <a:solidFill>
          <a:srgbClr val="FF0915"/>
        </a:solidFill>
        <a:latin typeface="Arial" charset="0"/>
        <a:ea typeface="宋体" pitchFamily="2" charset="-122"/>
        <a:cs typeface="+mn-cs"/>
      </a:defRPr>
    </a:lvl8pPr>
    <a:lvl9pPr marL="3657600" algn="l" defTabSz="914400" rtl="0" eaLnBrk="1" latinLnBrk="0" hangingPunct="1">
      <a:defRPr sz="1200" kern="1200">
        <a:solidFill>
          <a:srgbClr val="FF0915"/>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066">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915"/>
    <a:srgbClr val="C7000B"/>
    <a:srgbClr val="9900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36" autoAdjust="0"/>
  </p:normalViewPr>
  <p:slideViewPr>
    <p:cSldViewPr snapToGrid="0">
      <p:cViewPr varScale="1">
        <p:scale>
          <a:sx n="89" d="100"/>
          <a:sy n="89" d="100"/>
        </p:scale>
        <p:origin x="619" y="72"/>
      </p:cViewPr>
      <p:guideLst>
        <p:guide orient="horz" pos="2066"/>
        <p:guide pos="3629"/>
      </p:guideLst>
    </p:cSldViewPr>
  </p:slideViewPr>
  <p:notesTextViewPr>
    <p:cViewPr>
      <p:scale>
        <a:sx n="100" d="100"/>
        <a:sy n="100" d="100"/>
      </p:scale>
      <p:origin x="0" y="0"/>
    </p:cViewPr>
  </p:notesTextViewPr>
  <p:sorterViewPr>
    <p:cViewPr>
      <p:scale>
        <a:sx n="66" d="100"/>
        <a:sy n="66" d="100"/>
      </p:scale>
      <p:origin x="0" y="156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nSpc>
                <a:spcPct val="100000"/>
              </a:lnSpc>
              <a:defRPr>
                <a:solidFill>
                  <a:schemeClr val="tx1"/>
                </a:solidFill>
                <a:latin typeface="Arial" pitchFamily="34"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lnSpc>
                <a:spcPct val="100000"/>
              </a:lnSpc>
              <a:defRPr>
                <a:solidFill>
                  <a:schemeClr val="tx1"/>
                </a:solidFill>
                <a:latin typeface="Arial" pitchFamily="34" charset="0"/>
              </a:defRPr>
            </a:lvl1pPr>
          </a:lstStyle>
          <a:p>
            <a:pPr>
              <a:defRPr/>
            </a:pPr>
            <a:endParaRPr lang="en-US"/>
          </a:p>
        </p:txBody>
      </p:sp>
      <p:sp>
        <p:nvSpPr>
          <p:cNvPr id="199684"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nSpc>
                <a:spcPct val="100000"/>
              </a:lnSpc>
              <a:defRPr>
                <a:solidFill>
                  <a:schemeClr val="tx1"/>
                </a:solidFill>
                <a:latin typeface="Arial"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lnSpc>
                <a:spcPct val="100000"/>
              </a:lnSpc>
              <a:defRPr>
                <a:solidFill>
                  <a:schemeClr val="tx1"/>
                </a:solidFill>
                <a:latin typeface="Arial" pitchFamily="34" charset="0"/>
              </a:defRPr>
            </a:lvl1pPr>
          </a:lstStyle>
          <a:p>
            <a:pPr>
              <a:defRPr/>
            </a:pPr>
            <a:fld id="{A9A227CD-77FF-4221-A66D-8D2F247632CA}" type="slidenum">
              <a:rPr lang="en-US"/>
              <a:pPr>
                <a:defRPr/>
              </a:pPr>
              <a:t>‹#›</a:t>
            </a:fld>
            <a:endParaRPr lang="en-US"/>
          </a:p>
        </p:txBody>
      </p:sp>
    </p:spTree>
    <p:extLst>
      <p:ext uri="{BB962C8B-B14F-4D97-AF65-F5344CB8AC3E}">
        <p14:creationId xmlns:p14="http://schemas.microsoft.com/office/powerpoint/2010/main" val="1339898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baike.baidu.com/view/998459.htm" TargetMode="External"/><Relationship Id="rId13" Type="http://schemas.openxmlformats.org/officeDocument/2006/relationships/hyperlink" Target="http://baike.baidu.com/view/79831.htm" TargetMode="External"/><Relationship Id="rId18" Type="http://schemas.openxmlformats.org/officeDocument/2006/relationships/hyperlink" Target="http://zh.wikipedia.org/wiki/%E4%B8%AD%E5%BF%83%E6%A5%B5%E9%99%90%E5%AE%9A%E7%90%86#.E6.A3.A3.E8.8E.AB.E4.BD.9B.EF.BC.8D.E6.8B.89.E6.99.AE.E6.8B.89.E6.96.AF.E5.AE.9A.E7.90.86" TargetMode="External"/><Relationship Id="rId26" Type="http://schemas.openxmlformats.org/officeDocument/2006/relationships/hyperlink" Target="http://zh.wikipedia.org/wiki/%E4%B8%AD%E5%BF%83%E6%A5%B5%E9%99%90%E5%AE%9A%E7%90%86" TargetMode="External"/><Relationship Id="rId3" Type="http://schemas.openxmlformats.org/officeDocument/2006/relationships/hyperlink" Target="http://baike.baidu.com/view/573667.htm" TargetMode="External"/><Relationship Id="rId21" Type="http://schemas.openxmlformats.org/officeDocument/2006/relationships/hyperlink" Target="http://zh.wikipedia.org/wiki/1805%E5%B9%B4" TargetMode="External"/><Relationship Id="rId34" Type="http://schemas.openxmlformats.org/officeDocument/2006/relationships/hyperlink" Target="http://zh.wikipedia.org/wiki/%E6%82%AC%E9%93%BE%E7%BA%BF" TargetMode="External"/><Relationship Id="rId7" Type="http://schemas.openxmlformats.org/officeDocument/2006/relationships/hyperlink" Target="http://baike.baidu.com/view/732227.htm" TargetMode="External"/><Relationship Id="rId12" Type="http://schemas.openxmlformats.org/officeDocument/2006/relationships/hyperlink" Target="http://baike.baidu.com/view/2134941.htm" TargetMode="External"/><Relationship Id="rId17" Type="http://schemas.openxmlformats.org/officeDocument/2006/relationships/hyperlink" Target="http://zh.wikipedia.org/wiki/%E6%8B%89%E6%99%AE%E6%8B%89%E6%96%AF" TargetMode="External"/><Relationship Id="rId25" Type="http://schemas.openxmlformats.org/officeDocument/2006/relationships/hyperlink" Target="http://zh.wikipedia.org/wiki/%E7%B5%B1%E8%A8%88%E7%8D%A8%E7%AB%8B" TargetMode="External"/><Relationship Id="rId33" Type="http://schemas.openxmlformats.org/officeDocument/2006/relationships/hyperlink" Target="http://zh.wikipedia.org/wiki/%E6%9E%81%E5%9D%90%E6%A0%87%E7%B3%BB" TargetMode="External"/><Relationship Id="rId38" Type="http://schemas.openxmlformats.org/officeDocument/2006/relationships/hyperlink" Target="http://zh.wikipedia.org/wiki/%E5%A4%A7%E6%95%B8%E5%AE%9A%E7%90%86" TargetMode="External"/><Relationship Id="rId2" Type="http://schemas.openxmlformats.org/officeDocument/2006/relationships/slide" Target="../slides/slide1.xml"/><Relationship Id="rId16" Type="http://schemas.openxmlformats.org/officeDocument/2006/relationships/hyperlink" Target="http://zh.wikipedia.org/wiki/%E4%BA%8C%E9%A0%85%E5%88%86%E4%BD%88" TargetMode="External"/><Relationship Id="rId20" Type="http://schemas.openxmlformats.org/officeDocument/2006/relationships/hyperlink" Target="http://zh.wikipedia.org/wiki/%E5%8B%92%E8%AE%93%E5%BE%B7" TargetMode="External"/><Relationship Id="rId29" Type="http://schemas.openxmlformats.org/officeDocument/2006/relationships/hyperlink" Target="http://baike.baidu.com/view/3762.htm" TargetMode="External"/><Relationship Id="rId1" Type="http://schemas.openxmlformats.org/officeDocument/2006/relationships/notesMaster" Target="../notesMasters/notesMaster1.xml"/><Relationship Id="rId6" Type="http://schemas.openxmlformats.org/officeDocument/2006/relationships/hyperlink" Target="http://baike.baidu.com/view/45329.htm" TargetMode="External"/><Relationship Id="rId11" Type="http://schemas.openxmlformats.org/officeDocument/2006/relationships/hyperlink" Target="http://baike.baidu.com/view/400.htm" TargetMode="External"/><Relationship Id="rId24" Type="http://schemas.openxmlformats.org/officeDocument/2006/relationships/hyperlink" Target="http://zh.wikipedia.org/wiki/1794%E5%B9%B4" TargetMode="External"/><Relationship Id="rId32" Type="http://schemas.openxmlformats.org/officeDocument/2006/relationships/hyperlink" Target="http://zh.wikipedia.org/wiki/%E7%A7%AF%E5%88%86" TargetMode="External"/><Relationship Id="rId37" Type="http://schemas.openxmlformats.org/officeDocument/2006/relationships/hyperlink" Target="http://zh.wikipedia.org/wiki/%E4%BC%AF%E5%8A%AA%E5%88%A9%E8%A9%A6%E9%A9%97" TargetMode="External"/><Relationship Id="rId5" Type="http://schemas.openxmlformats.org/officeDocument/2006/relationships/hyperlink" Target="http://baike.baidu.com/view/50313.htm" TargetMode="External"/><Relationship Id="rId15" Type="http://schemas.openxmlformats.org/officeDocument/2006/relationships/hyperlink" Target="http://zh.wikipedia.org/wiki/1734%E5%B9%B4" TargetMode="External"/><Relationship Id="rId23" Type="http://schemas.openxmlformats.org/officeDocument/2006/relationships/hyperlink" Target="http://zh.wikipedia.org/wiki/%E9%AB%98%E6%96%AF" TargetMode="External"/><Relationship Id="rId28" Type="http://schemas.openxmlformats.org/officeDocument/2006/relationships/hyperlink" Target="http://baike.baidu.com/view/231308.htm" TargetMode="External"/><Relationship Id="rId36" Type="http://schemas.openxmlformats.org/officeDocument/2006/relationships/hyperlink" Target="http://zh.wikipedia.org/wiki/%E6%A6%82%E7%8E%87%E8%AE%BA" TargetMode="External"/><Relationship Id="rId10" Type="http://schemas.openxmlformats.org/officeDocument/2006/relationships/hyperlink" Target="http://baike.baidu.com/view/78339.htm" TargetMode="External"/><Relationship Id="rId19" Type="http://schemas.openxmlformats.org/officeDocument/2006/relationships/hyperlink" Target="http://zh.wikipedia.org/w/index.php?title=%E8%AA%A4%E5%B7%AE%E5%88%86%E6%9E%90&amp;action=edit&amp;redlink=1" TargetMode="External"/><Relationship Id="rId31" Type="http://schemas.openxmlformats.org/officeDocument/2006/relationships/hyperlink" Target="http://zh.wikipedia.org/wiki/%E4%BC%AF%E5%8A%AA%E5%88%A9%E5%AE%B6%E6%97%8F" TargetMode="External"/><Relationship Id="rId4" Type="http://schemas.openxmlformats.org/officeDocument/2006/relationships/hyperlink" Target="http://baike.baidu.com/view/45320.htm" TargetMode="External"/><Relationship Id="rId9" Type="http://schemas.openxmlformats.org/officeDocument/2006/relationships/hyperlink" Target="http://baike.baidu.com/view/476035.htm" TargetMode="External"/><Relationship Id="rId14" Type="http://schemas.openxmlformats.org/officeDocument/2006/relationships/hyperlink" Target="http://baike.baidu.com/view/645857.htm" TargetMode="External"/><Relationship Id="rId22" Type="http://schemas.openxmlformats.org/officeDocument/2006/relationships/hyperlink" Target="http://zh.wikipedia.org/wiki/%E6%9C%80%E5%B0%8F%E4%BA%8C%E4%B9%98%E6%B3%95" TargetMode="External"/><Relationship Id="rId27" Type="http://schemas.openxmlformats.org/officeDocument/2006/relationships/hyperlink" Target="http://baike.baidu.com/view/349709.htm" TargetMode="External"/><Relationship Id="rId30" Type="http://schemas.openxmlformats.org/officeDocument/2006/relationships/hyperlink" Target="http://zh.wikipedia.org/wiki/%E5%BE%B7%E8%AF%AD" TargetMode="External"/><Relationship Id="rId35" Type="http://schemas.openxmlformats.org/officeDocument/2006/relationships/hyperlink" Target="http://zh.wikipedia.org/w/index.php?title=%E7%AD%89%E6%97%B6%E6%9B%B2%E7%BA%BF&amp;action=edit&amp;redlink=1"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幻灯片图像占位符 1"/>
          <p:cNvSpPr>
            <a:spLocks noGrp="1" noRot="1" noChangeAspect="1" noTextEdit="1"/>
          </p:cNvSpPr>
          <p:nvPr>
            <p:ph type="sldImg"/>
          </p:nvPr>
        </p:nvSpPr>
        <p:spPr/>
      </p:sp>
      <p:sp>
        <p:nvSpPr>
          <p:cNvPr id="2529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charset="0"/>
              </a:rPr>
              <a:t>Weibull</a:t>
            </a:r>
            <a:r>
              <a:rPr lang="zh-CN" altLang="en-US" dirty="0">
                <a:latin typeface="Arial" charset="0"/>
              </a:rPr>
              <a:t>分布，又稱韋伯分布、韋氏分布或威布林分布，</a:t>
            </a:r>
            <a:endParaRPr lang="en-US" altLang="zh-CN" dirty="0">
              <a:latin typeface="Arial" charset="0"/>
            </a:endParaRPr>
          </a:p>
          <a:p>
            <a:r>
              <a:rPr lang="en-US" altLang="zh-CN" dirty="0">
                <a:latin typeface="Arial" charset="0"/>
              </a:rPr>
              <a:t>1. 1927</a:t>
            </a:r>
            <a:r>
              <a:rPr lang="zh-CN" altLang="en-US" dirty="0">
                <a:latin typeface="Arial" charset="0"/>
              </a:rPr>
              <a:t>年，</a:t>
            </a:r>
            <a:r>
              <a:rPr lang="en-US" altLang="zh-CN" dirty="0">
                <a:latin typeface="Arial" charset="0"/>
              </a:rPr>
              <a:t>Fréchet(1927)</a:t>
            </a:r>
            <a:r>
              <a:rPr lang="zh-CN" altLang="en-US" dirty="0">
                <a:latin typeface="Arial" charset="0"/>
              </a:rPr>
              <a:t>首先給出這一分布的定義。</a:t>
            </a:r>
          </a:p>
          <a:p>
            <a:r>
              <a:rPr lang="en-US" altLang="zh-CN" dirty="0">
                <a:latin typeface="Arial" charset="0"/>
              </a:rPr>
              <a:t>2. 1933</a:t>
            </a:r>
            <a:r>
              <a:rPr lang="zh-CN" altLang="en-US" dirty="0">
                <a:latin typeface="Arial" charset="0"/>
              </a:rPr>
              <a:t>年，</a:t>
            </a:r>
            <a:r>
              <a:rPr lang="en-US" altLang="zh-CN" dirty="0">
                <a:latin typeface="Arial" charset="0"/>
              </a:rPr>
              <a:t>Rosin</a:t>
            </a:r>
            <a:r>
              <a:rPr lang="zh-CN" altLang="en-US" dirty="0">
                <a:latin typeface="Arial" charset="0"/>
              </a:rPr>
              <a:t>和</a:t>
            </a:r>
            <a:r>
              <a:rPr lang="en-US" altLang="zh-CN" dirty="0" err="1">
                <a:latin typeface="Arial" charset="0"/>
              </a:rPr>
              <a:t>Rammler</a:t>
            </a:r>
            <a:r>
              <a:rPr lang="zh-CN" altLang="en-US" dirty="0">
                <a:latin typeface="Arial" charset="0"/>
              </a:rPr>
              <a:t>在研究碎末的分布時，第一次應用了韋伯分布（</a:t>
            </a:r>
            <a:r>
              <a:rPr lang="en-US" altLang="zh-CN" dirty="0">
                <a:latin typeface="Arial" charset="0"/>
              </a:rPr>
              <a:t>Rosin, P.; </a:t>
            </a:r>
            <a:r>
              <a:rPr lang="en-US" altLang="zh-CN" dirty="0" err="1">
                <a:latin typeface="Arial" charset="0"/>
              </a:rPr>
              <a:t>Rammler</a:t>
            </a:r>
            <a:r>
              <a:rPr lang="en-US" altLang="zh-CN" dirty="0">
                <a:latin typeface="Arial" charset="0"/>
              </a:rPr>
              <a:t>, E. (1933), "The Laws Governing the Fineness of Powdered Coal", Journal of the Institute of Fuel 7: 29 - 36.</a:t>
            </a:r>
            <a:r>
              <a:rPr lang="zh-CN" altLang="en-US" dirty="0">
                <a:latin typeface="Arial" charset="0"/>
              </a:rPr>
              <a:t>）。</a:t>
            </a:r>
          </a:p>
          <a:p>
            <a:r>
              <a:rPr lang="en-US" altLang="zh-CN" dirty="0">
                <a:latin typeface="Arial" charset="0"/>
              </a:rPr>
              <a:t>3. 1951</a:t>
            </a:r>
            <a:r>
              <a:rPr lang="zh-CN" altLang="en-US" dirty="0">
                <a:latin typeface="Arial" charset="0"/>
              </a:rPr>
              <a:t>年，瑞典工程師、數學家</a:t>
            </a:r>
            <a:r>
              <a:rPr lang="en-US" altLang="zh-CN" dirty="0" err="1">
                <a:latin typeface="Arial" charset="0"/>
              </a:rPr>
              <a:t>Waloddi</a:t>
            </a:r>
            <a:r>
              <a:rPr lang="en-US" altLang="zh-CN" dirty="0">
                <a:latin typeface="Arial" charset="0"/>
              </a:rPr>
              <a:t> Weibull</a:t>
            </a:r>
            <a:r>
              <a:rPr lang="zh-CN" altLang="en-US" dirty="0">
                <a:latin typeface="Arial" charset="0"/>
              </a:rPr>
              <a:t>（</a:t>
            </a:r>
            <a:r>
              <a:rPr lang="en-US" altLang="zh-CN" dirty="0">
                <a:latin typeface="Arial" charset="0"/>
              </a:rPr>
              <a:t>1887-1979</a:t>
            </a:r>
            <a:r>
              <a:rPr lang="zh-CN" altLang="en-US" dirty="0">
                <a:latin typeface="Arial" charset="0"/>
              </a:rPr>
              <a:t>）詳細解釋了這一分布，於是，該分布便以他的名字命名為</a:t>
            </a:r>
            <a:r>
              <a:rPr lang="en-US" altLang="zh-CN" dirty="0">
                <a:latin typeface="Arial" charset="0"/>
              </a:rPr>
              <a:t>Weibull Distribution</a:t>
            </a:r>
            <a:r>
              <a:rPr lang="zh-CN" altLang="en-US" dirty="0">
                <a:latin typeface="Arial" charset="0"/>
              </a:rPr>
              <a:t>。</a:t>
            </a:r>
            <a:endParaRPr lang="en-US" altLang="zh-CN" dirty="0">
              <a:latin typeface="Arial" charset="0"/>
            </a:endParaRPr>
          </a:p>
          <a:p>
            <a:r>
              <a:rPr lang="en-US" altLang="zh-CN" dirty="0">
                <a:latin typeface="Arial" charset="0"/>
              </a:rPr>
              <a:t>— </a:t>
            </a:r>
            <a:r>
              <a:rPr lang="zh-CN" altLang="en-US" dirty="0">
                <a:latin typeface="Arial" charset="0"/>
              </a:rPr>
              <a:t>來自百度百科。</a:t>
            </a:r>
            <a:endParaRPr lang="en-US" altLang="zh-CN" dirty="0">
              <a:latin typeface="Arial" charset="0"/>
            </a:endParaRPr>
          </a:p>
          <a:p>
            <a:endParaRPr lang="en-US" altLang="zh-CN" dirty="0">
              <a:latin typeface="Arial" charset="0"/>
            </a:endParaRPr>
          </a:p>
          <a:p>
            <a:pPr eaLnBrk="1" hangingPunct="1"/>
            <a:r>
              <a:rPr lang="zh-CN" altLang="en-US" dirty="0">
                <a:latin typeface="Arial" charset="0"/>
              </a:rPr>
              <a:t>正態分布（</a:t>
            </a:r>
            <a:r>
              <a:rPr lang="en-US" altLang="zh-CN" dirty="0">
                <a:latin typeface="Arial" charset="0"/>
              </a:rPr>
              <a:t>normal distribution</a:t>
            </a:r>
            <a:r>
              <a:rPr lang="zh-CN" altLang="en-US" dirty="0">
                <a:latin typeface="Arial" charset="0"/>
              </a:rPr>
              <a:t>）又名</a:t>
            </a:r>
            <a:r>
              <a:rPr lang="zh-CN" altLang="en-US" dirty="0">
                <a:latin typeface="Arial" charset="0"/>
                <a:hlinkClick r:id="rId3"/>
              </a:rPr>
              <a:t>高斯分布</a:t>
            </a:r>
            <a:r>
              <a:rPr lang="zh-CN" altLang="en-US" dirty="0">
                <a:latin typeface="Arial" charset="0"/>
              </a:rPr>
              <a:t>（</a:t>
            </a:r>
            <a:r>
              <a:rPr lang="en-US" altLang="zh-CN" dirty="0">
                <a:latin typeface="Arial" charset="0"/>
              </a:rPr>
              <a:t>Gaussian distribution</a:t>
            </a:r>
            <a:r>
              <a:rPr lang="zh-CN" altLang="en-US" dirty="0">
                <a:latin typeface="Arial" charset="0"/>
              </a:rPr>
              <a:t>），是一個在數學、物理及工程等領域都非常重要的</a:t>
            </a:r>
            <a:r>
              <a:rPr lang="zh-CN" altLang="en-US" dirty="0">
                <a:latin typeface="Arial" charset="0"/>
                <a:hlinkClick r:id="rId4"/>
              </a:rPr>
              <a:t>概率</a:t>
            </a:r>
            <a:r>
              <a:rPr lang="zh-CN" altLang="en-US" dirty="0">
                <a:latin typeface="Arial" charset="0"/>
              </a:rPr>
              <a:t>分布，在</a:t>
            </a:r>
            <a:r>
              <a:rPr lang="zh-CN" altLang="en-US" dirty="0">
                <a:latin typeface="Arial" charset="0"/>
                <a:hlinkClick r:id="rId5"/>
              </a:rPr>
              <a:t>統計學</a:t>
            </a:r>
            <a:r>
              <a:rPr lang="zh-CN" altLang="en-US" dirty="0">
                <a:latin typeface="Arial" charset="0"/>
              </a:rPr>
              <a:t>的許多方面有著重大的影響力。若</a:t>
            </a:r>
            <a:r>
              <a:rPr lang="zh-CN" altLang="en-US" dirty="0">
                <a:latin typeface="Arial" charset="0"/>
                <a:hlinkClick r:id="rId6"/>
              </a:rPr>
              <a:t>隨機變數</a:t>
            </a:r>
            <a:r>
              <a:rPr lang="en-US" altLang="zh-CN" dirty="0">
                <a:latin typeface="Arial" charset="0"/>
              </a:rPr>
              <a:t>X</a:t>
            </a:r>
            <a:r>
              <a:rPr lang="zh-CN" altLang="en-US" dirty="0">
                <a:latin typeface="Arial" charset="0"/>
              </a:rPr>
              <a:t>服從一個數學期望為</a:t>
            </a:r>
            <a:r>
              <a:rPr lang="en-US" altLang="zh-CN" dirty="0">
                <a:latin typeface="Arial" charset="0"/>
              </a:rPr>
              <a:t>μ</a:t>
            </a:r>
            <a:r>
              <a:rPr lang="zh-CN" altLang="en-US" dirty="0">
                <a:latin typeface="Arial" charset="0"/>
              </a:rPr>
              <a:t>、</a:t>
            </a:r>
            <a:r>
              <a:rPr lang="zh-CN" altLang="en-US" dirty="0">
                <a:latin typeface="Arial" charset="0"/>
                <a:hlinkClick r:id="rId7"/>
              </a:rPr>
              <a:t>標準方差</a:t>
            </a:r>
            <a:r>
              <a:rPr lang="zh-CN" altLang="en-US" dirty="0">
                <a:latin typeface="Arial" charset="0"/>
              </a:rPr>
              <a:t>為</a:t>
            </a:r>
            <a:r>
              <a:rPr lang="en-US" altLang="zh-CN" dirty="0">
                <a:latin typeface="Arial" charset="0"/>
              </a:rPr>
              <a:t>σ2</a:t>
            </a:r>
            <a:r>
              <a:rPr lang="zh-CN" altLang="en-US" dirty="0">
                <a:latin typeface="Arial" charset="0"/>
              </a:rPr>
              <a:t>的高斯分布，記為：則其</a:t>
            </a:r>
            <a:r>
              <a:rPr lang="zh-CN" altLang="en-US" dirty="0">
                <a:latin typeface="Arial" charset="0"/>
                <a:hlinkClick r:id="rId8"/>
              </a:rPr>
              <a:t>概率密度函數</a:t>
            </a:r>
            <a:r>
              <a:rPr lang="zh-CN" altLang="en-US" dirty="0">
                <a:latin typeface="Arial" charset="0"/>
              </a:rPr>
              <a:t>為正態分布的</a:t>
            </a:r>
            <a:r>
              <a:rPr lang="zh-CN" altLang="en-US" dirty="0">
                <a:latin typeface="Arial" charset="0"/>
                <a:hlinkClick r:id="rId9"/>
              </a:rPr>
              <a:t>期望值</a:t>
            </a:r>
            <a:r>
              <a:rPr lang="en-US" altLang="zh-CN" dirty="0">
                <a:latin typeface="Arial" charset="0"/>
              </a:rPr>
              <a:t>μ</a:t>
            </a:r>
            <a:r>
              <a:rPr lang="zh-CN" altLang="en-US" dirty="0">
                <a:latin typeface="Arial" charset="0"/>
              </a:rPr>
              <a:t>決定了其位置，其</a:t>
            </a:r>
            <a:r>
              <a:rPr lang="zh-CN" altLang="en-US" dirty="0">
                <a:latin typeface="Arial" charset="0"/>
                <a:hlinkClick r:id="rId10"/>
              </a:rPr>
              <a:t>標準差</a:t>
            </a:r>
            <a:r>
              <a:rPr lang="en-US" altLang="zh-CN" dirty="0">
                <a:latin typeface="Arial" charset="0"/>
              </a:rPr>
              <a:t>σ</a:t>
            </a:r>
            <a:r>
              <a:rPr lang="zh-CN" altLang="en-US" dirty="0">
                <a:latin typeface="Arial" charset="0"/>
              </a:rPr>
              <a:t>決定了分布的幅度。因其</a:t>
            </a:r>
            <a:r>
              <a:rPr lang="zh-CN" altLang="en-US" dirty="0">
                <a:latin typeface="Arial" charset="0"/>
                <a:hlinkClick r:id="rId11"/>
              </a:rPr>
              <a:t>曲線</a:t>
            </a:r>
            <a:r>
              <a:rPr lang="zh-CN" altLang="en-US" dirty="0">
                <a:latin typeface="Arial" charset="0"/>
              </a:rPr>
              <a:t>呈鐘形，因此人們又經常稱之為鐘形曲線。我們通常所說的</a:t>
            </a:r>
            <a:r>
              <a:rPr lang="zh-CN" altLang="en-US" dirty="0">
                <a:latin typeface="Arial" charset="0"/>
                <a:hlinkClick r:id="rId12"/>
              </a:rPr>
              <a:t>標準正態分布</a:t>
            </a:r>
            <a:r>
              <a:rPr lang="zh-CN" altLang="en-US" dirty="0">
                <a:latin typeface="Arial" charset="0"/>
              </a:rPr>
              <a:t>是</a:t>
            </a:r>
            <a:r>
              <a:rPr lang="en-US" altLang="zh-CN" dirty="0">
                <a:latin typeface="Arial" charset="0"/>
              </a:rPr>
              <a:t>μ = 0,σ = 1</a:t>
            </a:r>
            <a:r>
              <a:rPr lang="zh-CN" altLang="en-US" dirty="0">
                <a:latin typeface="Arial" charset="0"/>
              </a:rPr>
              <a:t>的正態分布。 </a:t>
            </a:r>
          </a:p>
          <a:p>
            <a:pPr eaLnBrk="1" hangingPunct="1"/>
            <a:endParaRPr lang="zh-CN" altLang="en-US" dirty="0">
              <a:latin typeface="Arial" charset="0"/>
            </a:endParaRPr>
          </a:p>
          <a:p>
            <a:pPr eaLnBrk="1" hangingPunct="1"/>
            <a:r>
              <a:rPr lang="zh-CN" altLang="en-US" dirty="0">
                <a:latin typeface="Arial" charset="0"/>
              </a:rPr>
              <a:t>正態分布最早由</a:t>
            </a:r>
            <a:r>
              <a:rPr lang="en-US" altLang="zh-CN" b="1" dirty="0">
                <a:latin typeface="Arial" charset="0"/>
              </a:rPr>
              <a:t>A.</a:t>
            </a:r>
            <a:r>
              <a:rPr lang="zh-CN" altLang="en-US" b="1" dirty="0">
                <a:latin typeface="Arial" charset="0"/>
              </a:rPr>
              <a:t>棣莫弗</a:t>
            </a:r>
            <a:r>
              <a:rPr lang="zh-CN" altLang="en-US" dirty="0">
                <a:latin typeface="Arial" charset="0"/>
              </a:rPr>
              <a:t>在求</a:t>
            </a:r>
            <a:r>
              <a:rPr lang="zh-CN" altLang="en-US" dirty="0">
                <a:latin typeface="Arial" charset="0"/>
                <a:hlinkClick r:id="rId13"/>
              </a:rPr>
              <a:t>二項分布</a:t>
            </a:r>
            <a:r>
              <a:rPr lang="zh-CN" altLang="en-US" dirty="0">
                <a:latin typeface="Arial" charset="0"/>
              </a:rPr>
              <a:t>的漸近</a:t>
            </a:r>
            <a:r>
              <a:rPr lang="zh-CN" altLang="en-US" dirty="0">
                <a:latin typeface="Arial" charset="0"/>
                <a:hlinkClick r:id="rId14"/>
              </a:rPr>
              <a:t>公式</a:t>
            </a:r>
            <a:r>
              <a:rPr lang="zh-CN" altLang="en-US" dirty="0">
                <a:latin typeface="Arial" charset="0"/>
              </a:rPr>
              <a:t>中得到，在棣莫弗之後，</a:t>
            </a:r>
            <a:r>
              <a:rPr lang="en-US" altLang="zh-CN" dirty="0">
                <a:latin typeface="Arial" charset="0"/>
              </a:rPr>
              <a:t>P.S.</a:t>
            </a:r>
            <a:r>
              <a:rPr lang="zh-CN" altLang="en-US" dirty="0">
                <a:latin typeface="Arial" charset="0"/>
              </a:rPr>
              <a:t>拉普拉斯和高斯都曾研究過它的性質，</a:t>
            </a:r>
            <a:r>
              <a:rPr lang="en-US" altLang="zh-CN" dirty="0">
                <a:latin typeface="Arial" charset="0"/>
              </a:rPr>
              <a:t>C.F.</a:t>
            </a:r>
            <a:r>
              <a:rPr lang="zh-CN" altLang="en-US" dirty="0">
                <a:latin typeface="Arial" charset="0"/>
              </a:rPr>
              <a:t>高斯在研究測量誤差時從另一個角度匯出了正態分布的函數，並將其發揚光大，以至於後人以其名字命名正態，可見其影響之大。</a:t>
            </a:r>
          </a:p>
          <a:p>
            <a:pPr eaLnBrk="1" hangingPunct="1"/>
            <a:endParaRPr lang="zh-CN" altLang="en-US" dirty="0">
              <a:latin typeface="Arial" charset="0"/>
            </a:endParaRPr>
          </a:p>
          <a:p>
            <a:pPr eaLnBrk="1" hangingPunct="1"/>
            <a:r>
              <a:rPr lang="zh-CN" altLang="en-US" dirty="0">
                <a:latin typeface="Arial" charset="0"/>
              </a:rPr>
              <a:t>常態分布最早是</a:t>
            </a:r>
            <a:r>
              <a:rPr lang="zh-CN" altLang="en-US" b="1" dirty="0">
                <a:latin typeface="Arial" charset="0"/>
              </a:rPr>
              <a:t>棣莫弗</a:t>
            </a:r>
            <a:r>
              <a:rPr lang="zh-CN" altLang="en-US" dirty="0">
                <a:latin typeface="Arial" charset="0"/>
              </a:rPr>
              <a:t>（</a:t>
            </a:r>
            <a:r>
              <a:rPr lang="en-US" altLang="zh-CN" dirty="0">
                <a:latin typeface="Arial" charset="0"/>
              </a:rPr>
              <a:t>Abraham de </a:t>
            </a:r>
            <a:r>
              <a:rPr lang="en-US" altLang="zh-CN" dirty="0" err="1">
                <a:latin typeface="Arial" charset="0"/>
              </a:rPr>
              <a:t>Moivre</a:t>
            </a:r>
            <a:r>
              <a:rPr lang="zh-CN" altLang="en-US" dirty="0">
                <a:latin typeface="Arial" charset="0"/>
              </a:rPr>
              <a:t>）在</a:t>
            </a:r>
            <a:r>
              <a:rPr lang="en-US" altLang="zh-CN" dirty="0">
                <a:latin typeface="Arial" charset="0"/>
              </a:rPr>
              <a:t>1718</a:t>
            </a:r>
            <a:r>
              <a:rPr lang="zh-CN" altLang="en-US" dirty="0">
                <a:latin typeface="Arial" charset="0"/>
              </a:rPr>
              <a:t>年著作的書籍的（Doctrine of Change），及</a:t>
            </a:r>
            <a:r>
              <a:rPr lang="en-US" altLang="zh-CN" dirty="0">
                <a:latin typeface="Arial" charset="0"/>
                <a:hlinkClick r:id="rId15" tooltip="1734年"/>
              </a:rPr>
              <a:t>1734</a:t>
            </a:r>
            <a:r>
              <a:rPr lang="zh-CN" altLang="en-US" dirty="0">
                <a:latin typeface="Arial" charset="0"/>
                <a:hlinkClick r:id="rId15" tooltip="1734年"/>
              </a:rPr>
              <a:t>年</a:t>
            </a:r>
            <a:r>
              <a:rPr lang="zh-CN" altLang="en-US" dirty="0">
                <a:latin typeface="Arial" charset="0"/>
              </a:rPr>
              <a:t>發表的一篇關於</a:t>
            </a:r>
            <a:r>
              <a:rPr lang="zh-CN" altLang="en-US" dirty="0">
                <a:latin typeface="Arial" charset="0"/>
                <a:hlinkClick r:id="rId16" tooltip="二項分佈"/>
              </a:rPr>
              <a:t>二項分布</a:t>
            </a:r>
            <a:r>
              <a:rPr lang="zh-CN" altLang="en-US" dirty="0">
                <a:latin typeface="Arial" charset="0"/>
              </a:rPr>
              <a:t>文章中提出的，當二項隨機變數的位置參數</a:t>
            </a:r>
            <a:r>
              <a:rPr lang="en-US" altLang="zh-CN" dirty="0">
                <a:latin typeface="Arial" charset="0"/>
              </a:rPr>
              <a:t>n</a:t>
            </a:r>
            <a:r>
              <a:rPr lang="zh-CN" altLang="en-US" dirty="0">
                <a:latin typeface="Arial" charset="0"/>
              </a:rPr>
              <a:t>很大及形狀參數為</a:t>
            </a:r>
            <a:r>
              <a:rPr lang="en-US" altLang="zh-CN" dirty="0">
                <a:latin typeface="Arial" charset="0"/>
              </a:rPr>
              <a:t>1/2</a:t>
            </a:r>
            <a:r>
              <a:rPr lang="zh-CN" altLang="en-US" dirty="0">
                <a:latin typeface="Arial" charset="0"/>
              </a:rPr>
              <a:t>時，則所推導出二項分布的近似分布函數就是常態分布。</a:t>
            </a:r>
            <a:r>
              <a:rPr lang="zh-CN" altLang="en-US" b="1" dirty="0">
                <a:latin typeface="Arial" charset="0"/>
                <a:hlinkClick r:id="rId17" tooltip="拉普拉斯"/>
              </a:rPr>
              <a:t>拉普拉斯</a:t>
            </a:r>
            <a:r>
              <a:rPr lang="zh-CN" altLang="en-US" dirty="0">
                <a:latin typeface="Arial" charset="0"/>
              </a:rPr>
              <a:t>（</a:t>
            </a:r>
            <a:r>
              <a:rPr lang="en-US" altLang="zh-CN" dirty="0">
                <a:latin typeface="Arial" charset="0"/>
              </a:rPr>
              <a:t>Laplace</a:t>
            </a:r>
            <a:r>
              <a:rPr lang="zh-CN" altLang="en-US" dirty="0">
                <a:latin typeface="Arial" charset="0"/>
              </a:rPr>
              <a:t>）在</a:t>
            </a:r>
            <a:r>
              <a:rPr lang="en-US" altLang="zh-CN" dirty="0">
                <a:latin typeface="Arial" charset="0"/>
              </a:rPr>
              <a:t>1812</a:t>
            </a:r>
            <a:r>
              <a:rPr lang="zh-CN" altLang="en-US" dirty="0">
                <a:latin typeface="Arial" charset="0"/>
              </a:rPr>
              <a:t>年發表的</a:t>
            </a:r>
            <a:r>
              <a:rPr lang="en-US" altLang="zh-CN" dirty="0">
                <a:latin typeface="Arial" charset="0"/>
              </a:rPr>
              <a:t>《</a:t>
            </a:r>
            <a:r>
              <a:rPr lang="zh-CN" altLang="en-US" dirty="0">
                <a:latin typeface="Arial" charset="0"/>
              </a:rPr>
              <a:t>分析概率論</a:t>
            </a:r>
            <a:r>
              <a:rPr lang="en-US" altLang="zh-CN" dirty="0">
                <a:latin typeface="Arial" charset="0"/>
              </a:rPr>
              <a:t>》</a:t>
            </a:r>
            <a:r>
              <a:rPr lang="zh-CN" altLang="en-US" dirty="0">
                <a:latin typeface="Arial" charset="0"/>
              </a:rPr>
              <a:t>（</a:t>
            </a:r>
            <a:r>
              <a:rPr lang="fr-FR" altLang="en-US" dirty="0">
                <a:latin typeface="Arial" charset="0"/>
              </a:rPr>
              <a:t>Theorie Analytique des Probabilites</a:t>
            </a:r>
            <a:r>
              <a:rPr lang="zh-CN" altLang="en-US" dirty="0">
                <a:latin typeface="Arial" charset="0"/>
              </a:rPr>
              <a:t>）中對棣莫佛的結論作了擴展到二項分布的位置參數為</a:t>
            </a:r>
            <a:r>
              <a:rPr lang="en-US" altLang="zh-CN" dirty="0">
                <a:latin typeface="Arial" charset="0"/>
              </a:rPr>
              <a:t>n</a:t>
            </a:r>
            <a:r>
              <a:rPr lang="zh-CN" altLang="en-US" dirty="0">
                <a:latin typeface="Arial" charset="0"/>
              </a:rPr>
              <a:t>及形狀參數為</a:t>
            </a:r>
            <a:r>
              <a:rPr lang="en-US" altLang="zh-CN" dirty="0">
                <a:latin typeface="Arial" charset="0"/>
              </a:rPr>
              <a:t>p</a:t>
            </a:r>
            <a:r>
              <a:rPr lang="zh-CN" altLang="en-US" dirty="0">
                <a:latin typeface="Arial" charset="0"/>
              </a:rPr>
              <a:t>時。現在這一結論通常被稱為</a:t>
            </a:r>
            <a:r>
              <a:rPr lang="zh-CN" altLang="en-US" dirty="0">
                <a:latin typeface="Arial" charset="0"/>
                <a:hlinkClick r:id="rId18" tooltip="中心極限定理"/>
              </a:rPr>
              <a:t>棣莫佛－拉普拉斯定理</a:t>
            </a:r>
            <a:r>
              <a:rPr lang="zh-CN" altLang="en-US" dirty="0">
                <a:latin typeface="Arial" charset="0"/>
              </a:rPr>
              <a:t>。</a:t>
            </a:r>
          </a:p>
          <a:p>
            <a:pPr eaLnBrk="1" hangingPunct="1"/>
            <a:r>
              <a:rPr lang="zh-CN" altLang="en-US" b="1" dirty="0">
                <a:latin typeface="Arial" charset="0"/>
              </a:rPr>
              <a:t>拉普拉斯</a:t>
            </a:r>
            <a:r>
              <a:rPr lang="zh-CN" altLang="en-US" dirty="0">
                <a:latin typeface="Arial" charset="0"/>
              </a:rPr>
              <a:t>在</a:t>
            </a:r>
            <a:r>
              <a:rPr lang="zh-CN" altLang="en-US" dirty="0">
                <a:latin typeface="Arial" charset="0"/>
                <a:hlinkClick r:id="rId19" tooltip="誤差分析（页面不存在）"/>
              </a:rPr>
              <a:t>誤差分析</a:t>
            </a:r>
            <a:r>
              <a:rPr lang="zh-CN" altLang="en-US" dirty="0">
                <a:latin typeface="Arial" charset="0"/>
              </a:rPr>
              <a:t>試驗中使用了常態分布。</a:t>
            </a:r>
            <a:r>
              <a:rPr lang="zh-CN" altLang="en-US" b="1" dirty="0">
                <a:latin typeface="Arial" charset="0"/>
                <a:hlinkClick r:id="rId20" tooltip="勒讓德"/>
              </a:rPr>
              <a:t>勒讓德</a:t>
            </a:r>
            <a:r>
              <a:rPr lang="zh-CN" altLang="en-US" dirty="0">
                <a:latin typeface="Arial" charset="0"/>
              </a:rPr>
              <a:t>於</a:t>
            </a:r>
            <a:r>
              <a:rPr lang="en-US" altLang="zh-CN" dirty="0">
                <a:latin typeface="Arial" charset="0"/>
                <a:hlinkClick r:id="rId21" tooltip="1805年"/>
              </a:rPr>
              <a:t>1805</a:t>
            </a:r>
            <a:r>
              <a:rPr lang="zh-CN" altLang="en-US" dirty="0">
                <a:latin typeface="Arial" charset="0"/>
                <a:hlinkClick r:id="rId21" tooltip="1805年"/>
              </a:rPr>
              <a:t>年</a:t>
            </a:r>
            <a:r>
              <a:rPr lang="zh-CN" altLang="en-US" dirty="0">
                <a:latin typeface="Arial" charset="0"/>
              </a:rPr>
              <a:t>引入</a:t>
            </a:r>
            <a:r>
              <a:rPr lang="zh-CN" altLang="en-US" dirty="0">
                <a:latin typeface="Arial" charset="0"/>
                <a:hlinkClick r:id="rId22" tooltip="最小二乘法"/>
              </a:rPr>
              <a:t>最小二乘法</a:t>
            </a:r>
            <a:r>
              <a:rPr lang="zh-CN" altLang="en-US" dirty="0">
                <a:latin typeface="Arial" charset="0"/>
              </a:rPr>
              <a:t>這一重要方法；而</a:t>
            </a:r>
            <a:r>
              <a:rPr lang="zh-CN" altLang="en-US" dirty="0">
                <a:latin typeface="Arial" charset="0"/>
                <a:hlinkClick r:id="rId23" tooltip="高斯"/>
              </a:rPr>
              <a:t>高斯</a:t>
            </a:r>
            <a:r>
              <a:rPr lang="zh-CN" altLang="en-US" dirty="0">
                <a:latin typeface="Arial" charset="0"/>
              </a:rPr>
              <a:t>則宣稱他早在</a:t>
            </a:r>
            <a:r>
              <a:rPr lang="en-US" altLang="zh-CN" dirty="0">
                <a:latin typeface="Arial" charset="0"/>
                <a:hlinkClick r:id="rId24" tooltip="1794年"/>
              </a:rPr>
              <a:t>1794</a:t>
            </a:r>
            <a:r>
              <a:rPr lang="zh-CN" altLang="en-US" dirty="0">
                <a:latin typeface="Arial" charset="0"/>
                <a:hlinkClick r:id="rId24" tooltip="1794年"/>
              </a:rPr>
              <a:t>年</a:t>
            </a:r>
            <a:r>
              <a:rPr lang="zh-CN" altLang="en-US" dirty="0">
                <a:latin typeface="Arial" charset="0"/>
              </a:rPr>
              <a:t>就使用了該方法，並通過假設誤差服從常態分布給出了嚴格的證明。 </a:t>
            </a:r>
          </a:p>
          <a:p>
            <a:pPr eaLnBrk="1" hangingPunct="1"/>
            <a:endParaRPr lang="zh-CN" altLang="en-US" dirty="0">
              <a:latin typeface="Arial" charset="0"/>
            </a:endParaRPr>
          </a:p>
          <a:p>
            <a:pPr eaLnBrk="1" hangingPunct="1"/>
            <a:r>
              <a:rPr lang="zh-CN" altLang="en-US" dirty="0">
                <a:latin typeface="Arial" charset="0"/>
                <a:ea typeface="PMingLiU" pitchFamily="18" charset="-120"/>
              </a:rPr>
              <a:t>常態分布有一個非常重要的性質：在特定條件下，大量</a:t>
            </a:r>
            <a:r>
              <a:rPr lang="zh-CN" altLang="en-US" dirty="0">
                <a:latin typeface="Arial" charset="0"/>
                <a:ea typeface="PMingLiU" pitchFamily="18" charset="-120"/>
                <a:hlinkClick r:id="rId25" tooltip="統計獨立"/>
              </a:rPr>
              <a:t>統計獨立</a:t>
            </a:r>
            <a:r>
              <a:rPr lang="zh-CN" altLang="en-US" dirty="0">
                <a:latin typeface="Arial" charset="0"/>
                <a:ea typeface="PMingLiU" pitchFamily="18" charset="-120"/>
              </a:rPr>
              <a:t>的隨機變量的平均值的分布趨於正態分布，這就是</a:t>
            </a:r>
            <a:r>
              <a:rPr lang="zh-CN" altLang="en-US" dirty="0">
                <a:latin typeface="Arial" charset="0"/>
                <a:ea typeface="PMingLiU" pitchFamily="18" charset="-120"/>
                <a:hlinkClick r:id="rId26" tooltip="中心極限定理"/>
              </a:rPr>
              <a:t>中心極限定理</a:t>
            </a:r>
            <a:r>
              <a:rPr lang="zh-CN" altLang="en-US" dirty="0">
                <a:latin typeface="Arial" charset="0"/>
                <a:ea typeface="PMingLiU" pitchFamily="18" charset="-120"/>
              </a:rPr>
              <a:t>。中心極限定理的重要意義在於，根據這一定理的結論，其他概率分布可以用正態分布作為近似。</a:t>
            </a:r>
            <a:endParaRPr lang="zh-CN" altLang="en-US" dirty="0">
              <a:latin typeface="Arial" charset="0"/>
            </a:endParaRPr>
          </a:p>
          <a:p>
            <a:pPr eaLnBrk="1" hangingPunct="1"/>
            <a:endParaRPr lang="zh-CN" altLang="en-US" dirty="0">
              <a:latin typeface="Arial" charset="0"/>
            </a:endParaRPr>
          </a:p>
          <a:p>
            <a:pPr eaLnBrk="1" hangingPunct="1"/>
            <a:r>
              <a:rPr lang="zh-CN" altLang="en-US" b="1" dirty="0">
                <a:latin typeface="Arial" charset="0"/>
                <a:ea typeface="PMingLiU" pitchFamily="18" charset="-120"/>
              </a:rPr>
              <a:t>高斯</a:t>
            </a:r>
            <a:r>
              <a:rPr lang="zh-CN" altLang="en-US" dirty="0">
                <a:latin typeface="Arial" charset="0"/>
              </a:rPr>
              <a:t>（</a:t>
            </a:r>
            <a:r>
              <a:rPr lang="en-US" altLang="zh-CN" dirty="0">
                <a:latin typeface="Arial" charset="0"/>
              </a:rPr>
              <a:t>Johann Carl Friedrich Gauss</a:t>
            </a:r>
            <a:r>
              <a:rPr lang="zh-CN" altLang="en-US" dirty="0">
                <a:latin typeface="Arial" charset="0"/>
              </a:rPr>
              <a:t>）（</a:t>
            </a:r>
            <a:r>
              <a:rPr lang="en-US" altLang="zh-CN" dirty="0">
                <a:latin typeface="Arial" charset="0"/>
              </a:rPr>
              <a:t>1777</a:t>
            </a:r>
            <a:r>
              <a:rPr lang="zh-CN" altLang="en-US" dirty="0">
                <a:latin typeface="Arial" charset="0"/>
              </a:rPr>
              <a:t>年</a:t>
            </a:r>
            <a:r>
              <a:rPr lang="en-US" altLang="zh-CN" dirty="0">
                <a:latin typeface="Arial" charset="0"/>
              </a:rPr>
              <a:t>4</a:t>
            </a:r>
            <a:r>
              <a:rPr lang="zh-CN" altLang="en-US" dirty="0">
                <a:latin typeface="Arial" charset="0"/>
              </a:rPr>
              <a:t>月</a:t>
            </a:r>
            <a:r>
              <a:rPr lang="en-US" altLang="zh-CN" dirty="0">
                <a:latin typeface="Arial" charset="0"/>
              </a:rPr>
              <a:t>30</a:t>
            </a:r>
            <a:r>
              <a:rPr lang="zh-CN" altLang="en-US" dirty="0">
                <a:latin typeface="Arial" charset="0"/>
              </a:rPr>
              <a:t>日－</a:t>
            </a:r>
            <a:r>
              <a:rPr lang="en-US" altLang="zh-CN" dirty="0">
                <a:latin typeface="Arial" charset="0"/>
              </a:rPr>
              <a:t>1855</a:t>
            </a:r>
            <a:r>
              <a:rPr lang="zh-CN" altLang="en-US" dirty="0">
                <a:latin typeface="Arial" charset="0"/>
              </a:rPr>
              <a:t>年</a:t>
            </a:r>
            <a:r>
              <a:rPr lang="en-US" altLang="zh-CN" dirty="0">
                <a:latin typeface="Arial" charset="0"/>
              </a:rPr>
              <a:t>2</a:t>
            </a:r>
            <a:r>
              <a:rPr lang="zh-CN" altLang="en-US" dirty="0">
                <a:latin typeface="Arial" charset="0"/>
              </a:rPr>
              <a:t>月</a:t>
            </a:r>
            <a:r>
              <a:rPr lang="en-US" altLang="zh-CN" dirty="0">
                <a:latin typeface="Arial" charset="0"/>
              </a:rPr>
              <a:t>23</a:t>
            </a:r>
            <a:r>
              <a:rPr lang="zh-CN" altLang="en-US" dirty="0">
                <a:latin typeface="Arial" charset="0"/>
              </a:rPr>
              <a:t>日），生於</a:t>
            </a:r>
            <a:r>
              <a:rPr lang="zh-CN" altLang="en-US" dirty="0">
                <a:latin typeface="Arial" charset="0"/>
                <a:hlinkClick r:id="rId27"/>
              </a:rPr>
              <a:t>不倫瑞克</a:t>
            </a:r>
            <a:r>
              <a:rPr lang="zh-CN" altLang="en-US" dirty="0">
                <a:latin typeface="Arial" charset="0"/>
              </a:rPr>
              <a:t>，卒於</a:t>
            </a:r>
            <a:r>
              <a:rPr lang="zh-CN" altLang="en-US" dirty="0">
                <a:latin typeface="Arial" charset="0"/>
                <a:hlinkClick r:id="rId28"/>
              </a:rPr>
              <a:t>哥廷根</a:t>
            </a:r>
            <a:r>
              <a:rPr lang="zh-CN" altLang="en-US" dirty="0">
                <a:latin typeface="Arial" charset="0"/>
              </a:rPr>
              <a:t>，</a:t>
            </a:r>
            <a:r>
              <a:rPr lang="zh-CN" altLang="en-US" dirty="0">
                <a:latin typeface="Arial" charset="0"/>
                <a:hlinkClick r:id="rId29"/>
              </a:rPr>
              <a:t>德國</a:t>
            </a:r>
            <a:r>
              <a:rPr lang="zh-CN" altLang="en-US" dirty="0">
                <a:latin typeface="Arial" charset="0"/>
              </a:rPr>
              <a:t>人。</a:t>
            </a:r>
          </a:p>
          <a:p>
            <a:pPr eaLnBrk="1" hangingPunct="1"/>
            <a:endParaRPr lang="en-US" altLang="zh-CN" dirty="0">
              <a:latin typeface="Arial" charset="0"/>
            </a:endParaRPr>
          </a:p>
          <a:p>
            <a:pPr eaLnBrk="1" hangingPunct="1"/>
            <a:r>
              <a:rPr lang="zh-CN" altLang="en-US" b="1" dirty="0">
                <a:latin typeface="Arial" charset="0"/>
              </a:rPr>
              <a:t>亞伯拉罕</a:t>
            </a:r>
            <a:r>
              <a:rPr lang="en-US" altLang="zh-CN" b="1" dirty="0">
                <a:latin typeface="Arial" charset="0"/>
              </a:rPr>
              <a:t>·</a:t>
            </a:r>
            <a:r>
              <a:rPr lang="zh-CN" altLang="en-US" b="1" dirty="0">
                <a:latin typeface="Arial" charset="0"/>
              </a:rPr>
              <a:t>棣莫弗</a:t>
            </a:r>
            <a:r>
              <a:rPr lang="zh-CN" altLang="en-US" dirty="0">
                <a:latin typeface="Arial" charset="0"/>
              </a:rPr>
              <a:t>（</a:t>
            </a:r>
            <a:r>
              <a:rPr lang="en-US" altLang="zh-CN" dirty="0">
                <a:latin typeface="Arial" charset="0"/>
              </a:rPr>
              <a:t>Abraham De </a:t>
            </a:r>
            <a:r>
              <a:rPr lang="en-US" altLang="zh-CN" dirty="0" err="1">
                <a:latin typeface="Arial" charset="0"/>
              </a:rPr>
              <a:t>Moivre</a:t>
            </a:r>
            <a:r>
              <a:rPr lang="en-US" altLang="zh-CN" dirty="0">
                <a:latin typeface="Arial" charset="0"/>
              </a:rPr>
              <a:t>)</a:t>
            </a:r>
            <a:r>
              <a:rPr lang="zh-CN" altLang="en-US" dirty="0">
                <a:latin typeface="Arial" charset="0"/>
              </a:rPr>
              <a:t>，</a:t>
            </a:r>
            <a:r>
              <a:rPr lang="en-US" altLang="zh-CN" dirty="0">
                <a:latin typeface="Arial" charset="0"/>
              </a:rPr>
              <a:t>1667</a:t>
            </a:r>
            <a:r>
              <a:rPr lang="zh-CN" altLang="en-US" dirty="0">
                <a:latin typeface="Arial" charset="0"/>
              </a:rPr>
              <a:t>年</a:t>
            </a:r>
            <a:r>
              <a:rPr lang="en-US" altLang="zh-CN" dirty="0">
                <a:latin typeface="Arial" charset="0"/>
              </a:rPr>
              <a:t>5</a:t>
            </a:r>
            <a:r>
              <a:rPr lang="zh-CN" altLang="en-US" dirty="0">
                <a:latin typeface="Arial" charset="0"/>
              </a:rPr>
              <a:t>月</a:t>
            </a:r>
            <a:r>
              <a:rPr lang="en-US" altLang="zh-CN" dirty="0">
                <a:latin typeface="Arial" charset="0"/>
              </a:rPr>
              <a:t>26</a:t>
            </a:r>
            <a:r>
              <a:rPr lang="zh-CN" altLang="en-US" dirty="0">
                <a:latin typeface="Arial" charset="0"/>
              </a:rPr>
              <a:t>日生於法國維特裡的弗朗索瓦；</a:t>
            </a:r>
            <a:r>
              <a:rPr lang="en-US" altLang="zh-CN" dirty="0">
                <a:latin typeface="Arial" charset="0"/>
              </a:rPr>
              <a:t>1754</a:t>
            </a:r>
            <a:r>
              <a:rPr lang="zh-CN" altLang="en-US" dirty="0">
                <a:latin typeface="Arial" charset="0"/>
              </a:rPr>
              <a:t>年</a:t>
            </a:r>
            <a:r>
              <a:rPr lang="en-US" altLang="zh-CN" dirty="0">
                <a:latin typeface="Arial" charset="0"/>
              </a:rPr>
              <a:t>11</a:t>
            </a:r>
            <a:r>
              <a:rPr lang="zh-CN" altLang="en-US" dirty="0">
                <a:latin typeface="Arial" charset="0"/>
              </a:rPr>
              <a:t>月</a:t>
            </a:r>
            <a:r>
              <a:rPr lang="en-US" altLang="zh-CN" dirty="0">
                <a:latin typeface="Arial" charset="0"/>
              </a:rPr>
              <a:t>27</a:t>
            </a:r>
            <a:r>
              <a:rPr lang="zh-CN" altLang="en-US" dirty="0">
                <a:latin typeface="Arial" charset="0"/>
              </a:rPr>
              <a:t>日卒於英國倫敦。分析三角及概率論的先驅，原為法國加爾文派教徒，在新舊教鬥爭中被投入監獄，獲釋後於</a:t>
            </a:r>
            <a:r>
              <a:rPr lang="en-US" altLang="zh-CN" dirty="0">
                <a:latin typeface="Arial" charset="0"/>
              </a:rPr>
              <a:t>1685</a:t>
            </a:r>
            <a:r>
              <a:rPr lang="zh-CN" altLang="en-US" dirty="0">
                <a:latin typeface="Arial" charset="0"/>
              </a:rPr>
              <a:t>年（一說</a:t>
            </a:r>
            <a:r>
              <a:rPr lang="en-US" altLang="zh-CN" dirty="0">
                <a:latin typeface="Arial" charset="0"/>
              </a:rPr>
              <a:t>1688</a:t>
            </a:r>
            <a:r>
              <a:rPr lang="zh-CN" altLang="en-US" dirty="0">
                <a:latin typeface="Arial" charset="0"/>
              </a:rPr>
              <a:t>）移居倫敦，在那裡以擔任家庭教師和保險事業顧問等職終其一生。他和</a:t>
            </a:r>
            <a:r>
              <a:rPr lang="en-US" altLang="zh-CN" dirty="0">
                <a:latin typeface="Arial" charset="0"/>
              </a:rPr>
              <a:t>I.</a:t>
            </a:r>
            <a:r>
              <a:rPr lang="zh-CN" altLang="en-US" dirty="0">
                <a:latin typeface="Arial" charset="0"/>
              </a:rPr>
              <a:t>牛頓及天文學家</a:t>
            </a:r>
            <a:r>
              <a:rPr lang="en-US" altLang="zh-CN" dirty="0">
                <a:latin typeface="Arial" charset="0"/>
              </a:rPr>
              <a:t>E.</a:t>
            </a:r>
            <a:r>
              <a:rPr lang="zh-CN" altLang="en-US" dirty="0">
                <a:latin typeface="Arial" charset="0"/>
              </a:rPr>
              <a:t>哈雷友善，諳熟牛頓的流數術，</a:t>
            </a:r>
            <a:r>
              <a:rPr lang="en-US" altLang="zh-CN" dirty="0">
                <a:latin typeface="Arial" charset="0"/>
              </a:rPr>
              <a:t>1697</a:t>
            </a:r>
            <a:r>
              <a:rPr lang="zh-CN" altLang="en-US" dirty="0">
                <a:latin typeface="Arial" charset="0"/>
              </a:rPr>
              <a:t>年被選入英國皇家學會。</a:t>
            </a:r>
            <a:r>
              <a:rPr lang="en-US" altLang="zh-CN" dirty="0">
                <a:latin typeface="Arial" charset="0"/>
              </a:rPr>
              <a:t>1718</a:t>
            </a:r>
            <a:r>
              <a:rPr lang="zh-CN" altLang="en-US" dirty="0">
                <a:latin typeface="Arial" charset="0"/>
              </a:rPr>
              <a:t>年出版</a:t>
            </a:r>
            <a:r>
              <a:rPr lang="en-US" altLang="zh-CN" dirty="0">
                <a:latin typeface="Arial" charset="0"/>
              </a:rPr>
              <a:t>《</a:t>
            </a:r>
            <a:r>
              <a:rPr lang="zh-CN" altLang="en-US" dirty="0">
                <a:latin typeface="Arial" charset="0"/>
              </a:rPr>
              <a:t>機遇論</a:t>
            </a:r>
            <a:r>
              <a:rPr lang="en-US" altLang="zh-CN" dirty="0">
                <a:latin typeface="Arial" charset="0"/>
              </a:rPr>
              <a:t>》</a:t>
            </a:r>
            <a:r>
              <a:rPr lang="zh-CN" altLang="en-US" dirty="0">
                <a:latin typeface="Arial" charset="0"/>
              </a:rPr>
              <a:t>，這是早期概率論的重要著作，其中第一次定義獨立事件的乘法定理。在</a:t>
            </a:r>
            <a:r>
              <a:rPr lang="en-US" altLang="zh-CN" dirty="0">
                <a:latin typeface="Arial" charset="0"/>
              </a:rPr>
              <a:t>《</a:t>
            </a:r>
            <a:r>
              <a:rPr lang="zh-CN" altLang="en-US" dirty="0">
                <a:latin typeface="Arial" charset="0"/>
              </a:rPr>
              <a:t>分析雜錄</a:t>
            </a:r>
            <a:r>
              <a:rPr lang="en-US" altLang="zh-CN" dirty="0">
                <a:latin typeface="Arial" charset="0"/>
              </a:rPr>
              <a:t>》(1730)</a:t>
            </a:r>
            <a:r>
              <a:rPr lang="zh-CN" altLang="en-US" dirty="0">
                <a:latin typeface="Arial" charset="0"/>
              </a:rPr>
              <a:t>中給出！的近似公式</a:t>
            </a:r>
            <a:r>
              <a:rPr lang="en-US" altLang="zh-CN" dirty="0">
                <a:latin typeface="Arial" charset="0"/>
              </a:rPr>
              <a:t>,</a:t>
            </a:r>
            <a:r>
              <a:rPr lang="zh-CN" altLang="en-US" dirty="0">
                <a:latin typeface="Arial" charset="0"/>
              </a:rPr>
              <a:t>實早於</a:t>
            </a:r>
            <a:r>
              <a:rPr lang="en-US" altLang="zh-CN" dirty="0">
                <a:latin typeface="Arial" charset="0"/>
              </a:rPr>
              <a:t>J.</a:t>
            </a:r>
            <a:r>
              <a:rPr lang="zh-CN" altLang="en-US" dirty="0">
                <a:latin typeface="Arial" charset="0"/>
              </a:rPr>
              <a:t>斯特林</a:t>
            </a:r>
            <a:r>
              <a:rPr lang="en-US" altLang="zh-CN" dirty="0">
                <a:latin typeface="Arial" charset="0"/>
              </a:rPr>
              <a:t>,</a:t>
            </a:r>
            <a:r>
              <a:rPr lang="zh-CN" altLang="en-US" dirty="0">
                <a:latin typeface="Arial" charset="0"/>
              </a:rPr>
              <a:t>現誤稱為“斯特林公式”。</a:t>
            </a:r>
            <a:r>
              <a:rPr lang="en-US" altLang="zh-CN" dirty="0">
                <a:latin typeface="Arial" charset="0"/>
              </a:rPr>
              <a:t>1733</a:t>
            </a:r>
            <a:r>
              <a:rPr lang="zh-CN" altLang="en-US" dirty="0">
                <a:latin typeface="Arial" charset="0"/>
              </a:rPr>
              <a:t>年棣莫弗在</a:t>
            </a:r>
            <a:r>
              <a:rPr lang="en-US" altLang="zh-CN" dirty="0">
                <a:latin typeface="Arial" charset="0"/>
              </a:rPr>
              <a:t>《</a:t>
            </a:r>
            <a:r>
              <a:rPr lang="zh-CN" altLang="en-US" dirty="0">
                <a:latin typeface="Arial" charset="0"/>
              </a:rPr>
              <a:t>分析雜錄</a:t>
            </a:r>
            <a:r>
              <a:rPr lang="en-US" altLang="zh-CN" dirty="0">
                <a:latin typeface="Arial" charset="0"/>
              </a:rPr>
              <a:t>》</a:t>
            </a:r>
            <a:r>
              <a:rPr lang="zh-CN" altLang="en-US" dirty="0">
                <a:latin typeface="Arial" charset="0"/>
              </a:rPr>
              <a:t>中給出 </a:t>
            </a:r>
            <a:r>
              <a:rPr lang="en-US" altLang="zh-CN" dirty="0">
                <a:latin typeface="Arial" charset="0"/>
              </a:rPr>
              <a:t>n! </a:t>
            </a:r>
            <a:r>
              <a:rPr lang="zh-CN" altLang="en-US" dirty="0">
                <a:latin typeface="Arial" charset="0"/>
              </a:rPr>
              <a:t>的近似公式。</a:t>
            </a:r>
            <a:r>
              <a:rPr lang="en-US" altLang="zh-CN" dirty="0">
                <a:latin typeface="Arial" charset="0"/>
              </a:rPr>
              <a:t>1733</a:t>
            </a:r>
            <a:r>
              <a:rPr lang="zh-CN" altLang="en-US" dirty="0">
                <a:latin typeface="Arial" charset="0"/>
              </a:rPr>
              <a:t>年棣莫弗用這個公式匯出正態分布的頻率曲線，作為二項分布的近似。他是最早給出棣莫弗公式</a:t>
            </a:r>
            <a:r>
              <a:rPr lang="en-US" altLang="zh-CN" dirty="0">
                <a:latin typeface="Arial" charset="0"/>
              </a:rPr>
              <a:t>(1722)</a:t>
            </a:r>
            <a:r>
              <a:rPr lang="zh-CN" altLang="en-US" dirty="0">
                <a:latin typeface="Arial" charset="0"/>
              </a:rPr>
              <a:t>的學者之一。英國數學家</a:t>
            </a:r>
            <a:r>
              <a:rPr lang="en-US" altLang="zh-CN" dirty="0">
                <a:latin typeface="Arial" charset="0"/>
              </a:rPr>
              <a:t>R.</a:t>
            </a:r>
            <a:r>
              <a:rPr lang="zh-CN" altLang="en-US" dirty="0">
                <a:latin typeface="Arial" charset="0"/>
              </a:rPr>
              <a:t>科茨同時也得到這一關係。</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皮埃爾</a:t>
            </a:r>
            <a:r>
              <a:rPr lang="en-US" altLang="zh-CN" b="1" dirty="0">
                <a:latin typeface="Arial" charset="0"/>
              </a:rPr>
              <a:t>-</a:t>
            </a:r>
            <a:r>
              <a:rPr lang="zh-CN" altLang="en-US" b="1" dirty="0">
                <a:latin typeface="Arial" charset="0"/>
              </a:rPr>
              <a:t>西蒙</a:t>
            </a:r>
            <a:r>
              <a:rPr lang="en-US" altLang="zh-CN" b="1" dirty="0">
                <a:latin typeface="Arial" charset="0"/>
              </a:rPr>
              <a:t>·</a:t>
            </a:r>
            <a:r>
              <a:rPr lang="zh-CN" altLang="en-US" b="1" dirty="0">
                <a:latin typeface="Arial" charset="0"/>
              </a:rPr>
              <a:t>拉普拉斯</a:t>
            </a:r>
            <a:r>
              <a:rPr lang="en-US" altLang="zh-CN" dirty="0">
                <a:latin typeface="Arial" charset="0"/>
              </a:rPr>
              <a:t>(</a:t>
            </a:r>
            <a:r>
              <a:rPr lang="en-US" altLang="zh-CN" dirty="0" err="1">
                <a:latin typeface="Arial" charset="0"/>
              </a:rPr>
              <a:t>Laplace,Pierre-Simon,marquisde</a:t>
            </a:r>
            <a:r>
              <a:rPr lang="en-US" altLang="zh-CN" dirty="0">
                <a:latin typeface="Arial" charset="0"/>
              </a:rPr>
              <a:t> 1749-1827)</a:t>
            </a:r>
            <a:r>
              <a:rPr lang="zh-CN" altLang="en-US" dirty="0">
                <a:latin typeface="Arial" charset="0"/>
              </a:rPr>
              <a:t>，</a:t>
            </a:r>
            <a:r>
              <a:rPr lang="en-US" altLang="zh-CN" dirty="0">
                <a:latin typeface="Arial" charset="0"/>
              </a:rPr>
              <a:t>1749</a:t>
            </a:r>
            <a:r>
              <a:rPr lang="zh-CN" altLang="en-US" dirty="0">
                <a:latin typeface="Arial" charset="0"/>
              </a:rPr>
              <a:t>年</a:t>
            </a:r>
            <a:r>
              <a:rPr lang="en-US" altLang="zh-CN" dirty="0">
                <a:latin typeface="Arial" charset="0"/>
              </a:rPr>
              <a:t>3</a:t>
            </a:r>
            <a:r>
              <a:rPr lang="zh-CN" altLang="en-US" dirty="0">
                <a:latin typeface="Arial" charset="0"/>
              </a:rPr>
              <a:t>月</a:t>
            </a:r>
            <a:r>
              <a:rPr lang="en-US" altLang="zh-CN" dirty="0">
                <a:latin typeface="Arial" charset="0"/>
              </a:rPr>
              <a:t>23</a:t>
            </a:r>
            <a:r>
              <a:rPr lang="zh-CN" altLang="en-US" dirty="0">
                <a:latin typeface="Arial" charset="0"/>
              </a:rPr>
              <a:t>日生於法國西北部卡爾瓦多斯的博蒙昂諾日，曾任巴黎軍事學院數學教授。</a:t>
            </a:r>
            <a:r>
              <a:rPr lang="en-US" altLang="zh-CN" dirty="0">
                <a:latin typeface="Arial" charset="0"/>
              </a:rPr>
              <a:t>1795</a:t>
            </a:r>
            <a:r>
              <a:rPr lang="zh-CN" altLang="en-US" dirty="0">
                <a:latin typeface="Arial" charset="0"/>
              </a:rPr>
              <a:t>年任巴黎綜合工科學校教授，後又在高等師範學校任教授。</a:t>
            </a:r>
            <a:r>
              <a:rPr lang="en-US" altLang="zh-CN" dirty="0">
                <a:latin typeface="Arial" charset="0"/>
              </a:rPr>
              <a:t>1799</a:t>
            </a:r>
            <a:r>
              <a:rPr lang="zh-CN" altLang="en-US" dirty="0">
                <a:latin typeface="Arial" charset="0"/>
              </a:rPr>
              <a:t>年他還擔任過法國經度局局長，並在拿破崙政府中任過</a:t>
            </a:r>
            <a:r>
              <a:rPr lang="en-US" altLang="zh-CN" dirty="0">
                <a:latin typeface="Arial" charset="0"/>
              </a:rPr>
              <a:t>6</a:t>
            </a:r>
            <a:r>
              <a:rPr lang="zh-CN" altLang="en-US" dirty="0">
                <a:latin typeface="Arial" charset="0"/>
              </a:rPr>
              <a:t>個星期的內政部長。</a:t>
            </a:r>
            <a:r>
              <a:rPr lang="en-US" altLang="zh-CN" dirty="0">
                <a:latin typeface="Arial" charset="0"/>
              </a:rPr>
              <a:t>1816</a:t>
            </a:r>
            <a:r>
              <a:rPr lang="zh-CN" altLang="en-US" dirty="0">
                <a:latin typeface="Arial" charset="0"/>
              </a:rPr>
              <a:t>年被選為法蘭西學院院士，</a:t>
            </a:r>
            <a:r>
              <a:rPr lang="en-US" altLang="zh-CN" dirty="0">
                <a:latin typeface="Arial" charset="0"/>
              </a:rPr>
              <a:t>1817</a:t>
            </a:r>
            <a:r>
              <a:rPr lang="zh-CN" altLang="en-US" dirty="0">
                <a:latin typeface="Arial" charset="0"/>
              </a:rPr>
              <a:t>年任該院院長。</a:t>
            </a:r>
            <a:r>
              <a:rPr lang="en-US" altLang="zh-CN" dirty="0">
                <a:latin typeface="Arial" charset="0"/>
              </a:rPr>
              <a:t>1827</a:t>
            </a:r>
            <a:r>
              <a:rPr lang="zh-CN" altLang="en-US" dirty="0">
                <a:latin typeface="Arial" charset="0"/>
              </a:rPr>
              <a:t>年</a:t>
            </a:r>
            <a:r>
              <a:rPr lang="en-US" altLang="zh-CN" dirty="0">
                <a:latin typeface="Arial" charset="0"/>
              </a:rPr>
              <a:t>3</a:t>
            </a:r>
            <a:r>
              <a:rPr lang="zh-CN" altLang="en-US" dirty="0">
                <a:latin typeface="Arial" charset="0"/>
              </a:rPr>
              <a:t>月</a:t>
            </a:r>
            <a:r>
              <a:rPr lang="en-US" altLang="zh-CN" dirty="0">
                <a:latin typeface="Arial" charset="0"/>
              </a:rPr>
              <a:t>5</a:t>
            </a:r>
            <a:r>
              <a:rPr lang="zh-CN" altLang="en-US" dirty="0">
                <a:latin typeface="Arial" charset="0"/>
              </a:rPr>
              <a:t>日卒於巴黎。</a:t>
            </a:r>
            <a:endParaRPr lang="en-US" altLang="zh-CN" dirty="0">
              <a:latin typeface="Arial" charset="0"/>
            </a:endParaRPr>
          </a:p>
          <a:p>
            <a:pPr eaLnBrk="1" hangingPunct="1"/>
            <a:r>
              <a:rPr lang="zh-CN" altLang="en-US" dirty="0">
                <a:latin typeface="Arial" charset="0"/>
              </a:rPr>
              <a:t>拉普拉斯把注意力主要集中在天體力學的研究上面，他把牛頓的萬有引力定律應用到整個太陽系，</a:t>
            </a:r>
            <a:r>
              <a:rPr lang="en-US" altLang="zh-CN" dirty="0">
                <a:latin typeface="Arial" charset="0"/>
              </a:rPr>
              <a:t>1773</a:t>
            </a:r>
            <a:r>
              <a:rPr lang="zh-CN" altLang="en-US" dirty="0">
                <a:latin typeface="Arial" charset="0"/>
              </a:rPr>
              <a:t>年解決了一個當時著名的難題：解釋木星軌道為什麼在不斷地收縮，而同時土星的軌道又在不斷地膨脹。拉普拉斯用數學方法證明行星平均運動的不變性，即行星的軌道大小只有週期性變化，並證明為偏心率和傾角的</a:t>
            </a:r>
            <a:r>
              <a:rPr lang="en-US" altLang="zh-CN" dirty="0">
                <a:latin typeface="Arial" charset="0"/>
              </a:rPr>
              <a:t>3</a:t>
            </a:r>
            <a:r>
              <a:rPr lang="zh-CN" altLang="en-US" dirty="0">
                <a:latin typeface="Arial" charset="0"/>
              </a:rPr>
              <a:t>次冪。這就是著名的拉普拉斯定理。</a:t>
            </a:r>
            <a:r>
              <a:rPr lang="en-US" altLang="zh-CN" dirty="0">
                <a:latin typeface="Arial" charset="0"/>
              </a:rPr>
              <a:t>1784</a:t>
            </a:r>
            <a:r>
              <a:rPr lang="zh-CN" altLang="en-US" dirty="0">
                <a:latin typeface="Arial" charset="0"/>
              </a:rPr>
              <a:t>～</a:t>
            </a:r>
            <a:r>
              <a:rPr lang="en-US" altLang="zh-CN" dirty="0">
                <a:latin typeface="Arial" charset="0"/>
              </a:rPr>
              <a:t>1785</a:t>
            </a:r>
            <a:r>
              <a:rPr lang="zh-CN" altLang="en-US" dirty="0">
                <a:latin typeface="Arial" charset="0"/>
              </a:rPr>
              <a:t>年，他求得天體對其外任一質點的引力分量可以用一個勢函數來表示，這個勢函數滿足一個偏微分方程，即著名的拉普拉斯方程。</a:t>
            </a:r>
            <a:r>
              <a:rPr lang="en-US" altLang="zh-CN" dirty="0">
                <a:latin typeface="Arial" charset="0"/>
              </a:rPr>
              <a:t>1786</a:t>
            </a:r>
            <a:r>
              <a:rPr lang="zh-CN" altLang="en-US" dirty="0">
                <a:latin typeface="Arial" charset="0"/>
              </a:rPr>
              <a:t>年證明行星軌道的偏心率和傾角總保持很小和恒定，能自動調整，即攝動效應是守恆和週期性的，不會積累也不會消解。拉普拉斯注意到木星的三個主要衛星的平均運動</a:t>
            </a:r>
            <a:r>
              <a:rPr lang="en-US" altLang="zh-CN" dirty="0">
                <a:latin typeface="Arial" charset="0"/>
              </a:rPr>
              <a:t>Z1</a:t>
            </a:r>
            <a:r>
              <a:rPr lang="zh-CN" altLang="en-US" dirty="0">
                <a:latin typeface="Arial" charset="0"/>
              </a:rPr>
              <a:t>，</a:t>
            </a:r>
            <a:r>
              <a:rPr lang="en-US" altLang="zh-CN" dirty="0">
                <a:latin typeface="Arial" charset="0"/>
              </a:rPr>
              <a:t>Z2</a:t>
            </a:r>
            <a:r>
              <a:rPr lang="zh-CN" altLang="en-US" dirty="0">
                <a:latin typeface="Arial" charset="0"/>
              </a:rPr>
              <a:t>，</a:t>
            </a:r>
            <a:r>
              <a:rPr lang="en-US" altLang="zh-CN" dirty="0">
                <a:latin typeface="Arial" charset="0"/>
              </a:rPr>
              <a:t>Z3</a:t>
            </a:r>
            <a:r>
              <a:rPr lang="zh-CN" altLang="en-US" dirty="0">
                <a:latin typeface="Arial" charset="0"/>
              </a:rPr>
              <a:t>服從下列關係式：</a:t>
            </a:r>
            <a:r>
              <a:rPr lang="en-US" altLang="zh-CN" dirty="0">
                <a:latin typeface="Arial" charset="0"/>
              </a:rPr>
              <a:t>Z1-3×Z2+2×Z3=0</a:t>
            </a:r>
            <a:r>
              <a:rPr lang="zh-CN" altLang="en-US" dirty="0">
                <a:latin typeface="Arial" charset="0"/>
              </a:rPr>
              <a:t>。同樣，土星的四個衛星的平均運動</a:t>
            </a:r>
            <a:r>
              <a:rPr lang="en-US" altLang="zh-CN" dirty="0">
                <a:latin typeface="Arial" charset="0"/>
              </a:rPr>
              <a:t>Y1</a:t>
            </a:r>
            <a:r>
              <a:rPr lang="zh-CN" altLang="en-US" dirty="0">
                <a:latin typeface="Arial" charset="0"/>
              </a:rPr>
              <a:t>，</a:t>
            </a:r>
            <a:r>
              <a:rPr lang="en-US" altLang="zh-CN" dirty="0">
                <a:latin typeface="Arial" charset="0"/>
              </a:rPr>
              <a:t>Y2</a:t>
            </a:r>
            <a:r>
              <a:rPr lang="zh-CN" altLang="en-US" dirty="0">
                <a:latin typeface="Arial" charset="0"/>
              </a:rPr>
              <a:t>，</a:t>
            </a:r>
            <a:r>
              <a:rPr lang="en-US" altLang="zh-CN" dirty="0">
                <a:latin typeface="Arial" charset="0"/>
              </a:rPr>
              <a:t>Y3</a:t>
            </a:r>
            <a:r>
              <a:rPr lang="zh-CN" altLang="en-US" dirty="0">
                <a:latin typeface="Arial" charset="0"/>
              </a:rPr>
              <a:t>，</a:t>
            </a:r>
            <a:r>
              <a:rPr lang="en-US" altLang="zh-CN" dirty="0">
                <a:latin typeface="Arial" charset="0"/>
              </a:rPr>
              <a:t>Y4</a:t>
            </a:r>
            <a:r>
              <a:rPr lang="zh-CN" altLang="en-US" dirty="0">
                <a:latin typeface="Arial" charset="0"/>
              </a:rPr>
              <a:t>也具有類似的關係：</a:t>
            </a:r>
            <a:r>
              <a:rPr lang="en-US" altLang="zh-CN" dirty="0">
                <a:latin typeface="Arial" charset="0"/>
              </a:rPr>
              <a:t>5×Y1-10×Y2+Y3+4×Y4=0</a:t>
            </a:r>
            <a:r>
              <a:rPr lang="zh-CN" altLang="en-US" dirty="0">
                <a:latin typeface="Arial" charset="0"/>
              </a:rPr>
              <a:t>。後人稱這些衛星之間存在可公度性，由此演變出時間之窗的概念。</a:t>
            </a:r>
            <a:r>
              <a:rPr lang="en-US" altLang="zh-CN" dirty="0">
                <a:latin typeface="Arial" charset="0"/>
              </a:rPr>
              <a:t>1787</a:t>
            </a:r>
            <a:r>
              <a:rPr lang="zh-CN" altLang="en-US" dirty="0">
                <a:latin typeface="Arial" charset="0"/>
              </a:rPr>
              <a:t>年發現月球的加速度同地球軌道的偏心率有關，從理論上解決了太陽系動態中觀測到的最後一個反常問題。</a:t>
            </a:r>
            <a:r>
              <a:rPr lang="en-US" altLang="zh-CN" dirty="0">
                <a:latin typeface="Arial" charset="0"/>
              </a:rPr>
              <a:t>1796</a:t>
            </a:r>
            <a:r>
              <a:rPr lang="zh-CN" altLang="en-US" dirty="0">
                <a:latin typeface="Arial" charset="0"/>
              </a:rPr>
              <a:t>年他的著作</a:t>
            </a:r>
            <a:r>
              <a:rPr lang="en-US" altLang="zh-CN" dirty="0">
                <a:latin typeface="Arial" charset="0"/>
              </a:rPr>
              <a:t>《</a:t>
            </a:r>
            <a:r>
              <a:rPr lang="zh-CN" altLang="en-US" dirty="0">
                <a:latin typeface="Arial" charset="0"/>
              </a:rPr>
              <a:t>宇宙體系論</a:t>
            </a:r>
            <a:r>
              <a:rPr lang="en-US" altLang="zh-CN" dirty="0">
                <a:latin typeface="Arial" charset="0"/>
              </a:rPr>
              <a:t>》</a:t>
            </a:r>
            <a:r>
              <a:rPr lang="zh-CN" altLang="en-US" dirty="0">
                <a:latin typeface="Arial" charset="0"/>
              </a:rPr>
              <a:t>問世，書中提出了對後來有重大影響的關於行星起源的星雲假說。在這部書中，他獨立於康得，提出了第一個科學的太陽系起源理論</a:t>
            </a:r>
            <a:r>
              <a:rPr lang="en-US" altLang="zh-CN" dirty="0">
                <a:latin typeface="Arial" charset="0"/>
              </a:rPr>
              <a:t>——</a:t>
            </a:r>
            <a:r>
              <a:rPr lang="zh-CN" altLang="en-US" dirty="0">
                <a:latin typeface="Arial" charset="0"/>
              </a:rPr>
              <a:t>星雲說。康得的星雲說是從哲學角度提出的，而拉普拉斯則從數學、力學角度充實了星雲說，因此，人們常常把他們兩人的星雲說稱為“康得</a:t>
            </a:r>
            <a:r>
              <a:rPr lang="en-US" altLang="zh-CN" dirty="0">
                <a:latin typeface="Arial" charset="0"/>
              </a:rPr>
              <a:t>-</a:t>
            </a:r>
            <a:r>
              <a:rPr lang="zh-CN" altLang="en-US" dirty="0">
                <a:latin typeface="Arial" charset="0"/>
              </a:rPr>
              <a:t>拉普拉斯星雲說”。</a:t>
            </a:r>
            <a:r>
              <a:rPr lang="en-US" altLang="zh-CN" dirty="0">
                <a:latin typeface="Arial" charset="0"/>
              </a:rPr>
              <a:t>Laplace</a:t>
            </a:r>
            <a:r>
              <a:rPr lang="zh-CN" altLang="en-US" dirty="0">
                <a:latin typeface="Arial" charset="0"/>
              </a:rPr>
              <a:t>他長期從事大行星運動理論和月球運動理論方面的研究，尤其是他特別注意研究太陽系天體攝動，太陽系的普遍穩定性問題以及太陽系穩定性的動力學問題。在總結前人研究的基礎上取得大量重要成果，他的這些成果集中在</a:t>
            </a:r>
            <a:r>
              <a:rPr lang="en-US" altLang="zh-CN" dirty="0">
                <a:latin typeface="Arial" charset="0"/>
              </a:rPr>
              <a:t>1799</a:t>
            </a:r>
            <a:r>
              <a:rPr lang="zh-CN" altLang="en-US" dirty="0">
                <a:latin typeface="Arial" charset="0"/>
              </a:rPr>
              <a:t>～</a:t>
            </a:r>
            <a:r>
              <a:rPr lang="en-US" altLang="zh-CN" dirty="0">
                <a:latin typeface="Arial" charset="0"/>
              </a:rPr>
              <a:t>1825</a:t>
            </a:r>
            <a:r>
              <a:rPr lang="zh-CN" altLang="en-US" dirty="0">
                <a:latin typeface="Arial" charset="0"/>
              </a:rPr>
              <a:t>年出版的</a:t>
            </a:r>
            <a:r>
              <a:rPr lang="en-US" altLang="zh-CN" dirty="0">
                <a:latin typeface="Arial" charset="0"/>
              </a:rPr>
              <a:t>5</a:t>
            </a:r>
            <a:r>
              <a:rPr lang="zh-CN" altLang="en-US" dirty="0">
                <a:latin typeface="Arial" charset="0"/>
              </a:rPr>
              <a:t>卷</a:t>
            </a:r>
            <a:r>
              <a:rPr lang="en-US" altLang="zh-CN" dirty="0">
                <a:latin typeface="Arial" charset="0"/>
              </a:rPr>
              <a:t>16</a:t>
            </a:r>
            <a:r>
              <a:rPr lang="zh-CN" altLang="en-US" dirty="0">
                <a:latin typeface="Arial" charset="0"/>
              </a:rPr>
              <a:t>冊巨著</a:t>
            </a:r>
            <a:r>
              <a:rPr lang="en-US" altLang="zh-CN" dirty="0">
                <a:latin typeface="Arial" charset="0"/>
              </a:rPr>
              <a:t>《</a:t>
            </a:r>
            <a:r>
              <a:rPr lang="zh-CN" altLang="en-US" dirty="0">
                <a:latin typeface="Arial" charset="0"/>
              </a:rPr>
              <a:t>天體力學</a:t>
            </a:r>
            <a:r>
              <a:rPr lang="en-US" altLang="zh-CN" dirty="0">
                <a:latin typeface="Arial" charset="0"/>
              </a:rPr>
              <a:t>》</a:t>
            </a:r>
            <a:r>
              <a:rPr lang="zh-CN" altLang="en-US" dirty="0">
                <a:latin typeface="Arial" charset="0"/>
              </a:rPr>
              <a:t>之內。在這部著作中第一次提出天體力學這一名詞，是經典天體力學的代表作。因此他被譽為法國的牛頓和天體力學之父。 </a:t>
            </a:r>
            <a:r>
              <a:rPr lang="en-US" altLang="zh-CN" dirty="0">
                <a:latin typeface="Arial" charset="0"/>
              </a:rPr>
              <a:t>1814</a:t>
            </a:r>
            <a:r>
              <a:rPr lang="zh-CN" altLang="en-US" dirty="0">
                <a:latin typeface="Arial" charset="0"/>
              </a:rPr>
              <a:t>年拉普拉斯提出科學假設，假定如果有一個智慧生物能確定從最大天體到最輕原子的運動的現時狀態，就能按照力學規律推算出整個宇宙的過去狀態和未來狀態。後人把他所假定的智慧生物稱為拉普拉斯妖。他發表的天文學、數學和物理學的論文有</a:t>
            </a:r>
            <a:r>
              <a:rPr lang="en-US" altLang="zh-CN" dirty="0">
                <a:latin typeface="Arial" charset="0"/>
              </a:rPr>
              <a:t>270</a:t>
            </a:r>
            <a:r>
              <a:rPr lang="zh-CN" altLang="en-US" dirty="0">
                <a:latin typeface="Arial" charset="0"/>
              </a:rPr>
              <a:t>多篇，專著合計有</a:t>
            </a:r>
            <a:r>
              <a:rPr lang="en-US" altLang="zh-CN" dirty="0">
                <a:latin typeface="Arial" charset="0"/>
              </a:rPr>
              <a:t>4006</a:t>
            </a:r>
            <a:r>
              <a:rPr lang="zh-CN" altLang="en-US" dirty="0">
                <a:latin typeface="Arial" charset="0"/>
              </a:rPr>
              <a:t>多頁。其中最有代表性的專著有</a:t>
            </a:r>
            <a:r>
              <a:rPr lang="en-US" altLang="zh-CN" dirty="0">
                <a:latin typeface="Arial" charset="0"/>
              </a:rPr>
              <a:t>《</a:t>
            </a:r>
            <a:r>
              <a:rPr lang="zh-CN" altLang="en-US" dirty="0">
                <a:latin typeface="Arial" charset="0"/>
              </a:rPr>
              <a:t>天體力學</a:t>
            </a:r>
            <a:r>
              <a:rPr lang="en-US" altLang="zh-CN" dirty="0">
                <a:latin typeface="Arial" charset="0"/>
              </a:rPr>
              <a:t>》</a:t>
            </a:r>
            <a:r>
              <a:rPr lang="zh-CN" altLang="en-US" dirty="0">
                <a:latin typeface="Arial" charset="0"/>
              </a:rPr>
              <a:t>、</a:t>
            </a:r>
            <a:r>
              <a:rPr lang="en-US" altLang="zh-CN" dirty="0">
                <a:latin typeface="Arial" charset="0"/>
              </a:rPr>
              <a:t>《</a:t>
            </a:r>
            <a:r>
              <a:rPr lang="zh-CN" altLang="en-US" dirty="0">
                <a:latin typeface="Arial" charset="0"/>
              </a:rPr>
              <a:t>宇宙體系論</a:t>
            </a:r>
            <a:r>
              <a:rPr lang="en-US" altLang="zh-CN" dirty="0">
                <a:latin typeface="Arial" charset="0"/>
              </a:rPr>
              <a:t>》</a:t>
            </a:r>
            <a:r>
              <a:rPr lang="zh-CN" altLang="en-US" dirty="0">
                <a:latin typeface="Arial" charset="0"/>
              </a:rPr>
              <a:t>和</a:t>
            </a:r>
            <a:r>
              <a:rPr lang="en-US" altLang="zh-CN" dirty="0">
                <a:latin typeface="Arial" charset="0"/>
              </a:rPr>
              <a:t>《</a:t>
            </a:r>
            <a:r>
              <a:rPr lang="zh-CN" altLang="en-US" dirty="0">
                <a:latin typeface="Arial" charset="0"/>
              </a:rPr>
              <a:t>概率分析理論</a:t>
            </a:r>
            <a:r>
              <a:rPr lang="en-US" altLang="zh-CN" dirty="0">
                <a:latin typeface="Arial" charset="0"/>
              </a:rPr>
              <a:t>》</a:t>
            </a:r>
            <a:r>
              <a:rPr lang="zh-CN" altLang="en-US" dirty="0">
                <a:latin typeface="Arial" charset="0"/>
              </a:rPr>
              <a:t>（</a:t>
            </a:r>
            <a:r>
              <a:rPr lang="en-US" altLang="zh-CN" dirty="0">
                <a:latin typeface="Arial" charset="0"/>
              </a:rPr>
              <a:t>1812</a:t>
            </a:r>
            <a:r>
              <a:rPr lang="zh-CN" altLang="en-US" dirty="0">
                <a:latin typeface="Arial" charset="0"/>
              </a:rPr>
              <a:t>年發表）。</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西莫恩</a:t>
            </a:r>
            <a:r>
              <a:rPr lang="en-US" altLang="zh-CN" b="1" dirty="0">
                <a:latin typeface="Arial" charset="0"/>
              </a:rPr>
              <a:t>·</a:t>
            </a:r>
            <a:r>
              <a:rPr lang="zh-CN" altLang="en-US" b="1" dirty="0">
                <a:latin typeface="Arial" charset="0"/>
              </a:rPr>
              <a:t>德尼</a:t>
            </a:r>
            <a:r>
              <a:rPr lang="en-US" altLang="zh-CN" b="1" dirty="0">
                <a:latin typeface="Arial" charset="0"/>
              </a:rPr>
              <a:t>·</a:t>
            </a:r>
            <a:r>
              <a:rPr lang="zh-CN" altLang="en-US" b="1" dirty="0">
                <a:latin typeface="Arial" charset="0"/>
              </a:rPr>
              <a:t>泊松</a:t>
            </a:r>
            <a:r>
              <a:rPr lang="zh-CN" altLang="en-US" dirty="0">
                <a:latin typeface="Arial" charset="0"/>
              </a:rPr>
              <a:t>（</a:t>
            </a:r>
            <a:r>
              <a:rPr lang="en-US" altLang="zh-CN" dirty="0" err="1">
                <a:latin typeface="Arial" charset="0"/>
              </a:rPr>
              <a:t>Siméon</a:t>
            </a:r>
            <a:r>
              <a:rPr lang="en-US" altLang="zh-CN" dirty="0">
                <a:latin typeface="Arial" charset="0"/>
              </a:rPr>
              <a:t> Denis Poisson</a:t>
            </a:r>
            <a:r>
              <a:rPr lang="zh-CN" altLang="en-US" dirty="0">
                <a:latin typeface="Arial" charset="0"/>
              </a:rPr>
              <a:t>，法語發音：發音為 </a:t>
            </a:r>
            <a:r>
              <a:rPr lang="en-US" altLang="zh-CN" dirty="0">
                <a:latin typeface="Arial" charset="0"/>
              </a:rPr>
              <a:t>/</a:t>
            </a:r>
            <a:r>
              <a:rPr lang="en-US" altLang="zh-CN" dirty="0" err="1">
                <a:latin typeface="Arial" charset="0"/>
              </a:rPr>
              <a:t>simeõ</a:t>
            </a:r>
            <a:r>
              <a:rPr lang="en-US" altLang="zh-CN" dirty="0">
                <a:latin typeface="Arial" charset="0"/>
              </a:rPr>
              <a:t> </a:t>
            </a:r>
            <a:r>
              <a:rPr lang="en-US" altLang="zh-CN" dirty="0" err="1">
                <a:latin typeface="Arial" charset="0"/>
              </a:rPr>
              <a:t>d̪əni</a:t>
            </a:r>
            <a:r>
              <a:rPr lang="en-US" altLang="zh-CN" dirty="0">
                <a:latin typeface="Arial" charset="0"/>
              </a:rPr>
              <a:t> </a:t>
            </a:r>
            <a:r>
              <a:rPr lang="en-US" altLang="zh-CN" dirty="0" err="1">
                <a:latin typeface="Arial" charset="0"/>
              </a:rPr>
              <a:t>pwasõ</a:t>
            </a:r>
            <a:r>
              <a:rPr lang="en-US" altLang="zh-CN" dirty="0">
                <a:latin typeface="Arial" charset="0"/>
              </a:rPr>
              <a:t>/</a:t>
            </a:r>
            <a:r>
              <a:rPr lang="zh-CN" altLang="en-US" dirty="0">
                <a:latin typeface="Arial" charset="0"/>
              </a:rPr>
              <a:t>，</a:t>
            </a:r>
            <a:r>
              <a:rPr lang="en-US" altLang="zh-CN" dirty="0">
                <a:latin typeface="Arial" charset="0"/>
              </a:rPr>
              <a:t>1781</a:t>
            </a:r>
            <a:r>
              <a:rPr lang="zh-CN" altLang="en-US" dirty="0">
                <a:latin typeface="Arial" charset="0"/>
              </a:rPr>
              <a:t>年</a:t>
            </a:r>
            <a:r>
              <a:rPr lang="en-US" altLang="zh-CN" dirty="0">
                <a:latin typeface="Arial" charset="0"/>
              </a:rPr>
              <a:t>6</a:t>
            </a:r>
            <a:r>
              <a:rPr lang="zh-CN" altLang="en-US" dirty="0">
                <a:latin typeface="Arial" charset="0"/>
              </a:rPr>
              <a:t>月</a:t>
            </a:r>
            <a:r>
              <a:rPr lang="en-US" altLang="zh-CN" dirty="0">
                <a:latin typeface="Arial" charset="0"/>
              </a:rPr>
              <a:t>21</a:t>
            </a:r>
            <a:r>
              <a:rPr lang="zh-CN" altLang="en-US" dirty="0">
                <a:latin typeface="Arial" charset="0"/>
              </a:rPr>
              <a:t>日－</a:t>
            </a:r>
            <a:r>
              <a:rPr lang="en-US" altLang="zh-CN" dirty="0">
                <a:latin typeface="Arial" charset="0"/>
              </a:rPr>
              <a:t>1840</a:t>
            </a:r>
            <a:r>
              <a:rPr lang="zh-CN" altLang="en-US" dirty="0">
                <a:latin typeface="Arial" charset="0"/>
              </a:rPr>
              <a:t>年</a:t>
            </a:r>
            <a:r>
              <a:rPr lang="en-US" altLang="zh-CN" dirty="0">
                <a:latin typeface="Arial" charset="0"/>
              </a:rPr>
              <a:t>4</a:t>
            </a:r>
            <a:r>
              <a:rPr lang="zh-CN" altLang="en-US" dirty="0">
                <a:latin typeface="Arial" charset="0"/>
              </a:rPr>
              <a:t>月</a:t>
            </a:r>
            <a:r>
              <a:rPr lang="en-US" altLang="zh-CN" dirty="0">
                <a:latin typeface="Arial" charset="0"/>
              </a:rPr>
              <a:t>25</a:t>
            </a:r>
            <a:r>
              <a:rPr lang="zh-CN" altLang="en-US" dirty="0">
                <a:latin typeface="Arial" charset="0"/>
              </a:rPr>
              <a:t>日），是法國數學家、幾何學家和物理學家。</a:t>
            </a:r>
            <a:r>
              <a:rPr lang="en-US" altLang="zh-CN" dirty="0">
                <a:latin typeface="Arial" charset="0"/>
              </a:rPr>
              <a:t>1798</a:t>
            </a:r>
            <a:r>
              <a:rPr lang="zh-CN" altLang="en-US" dirty="0">
                <a:latin typeface="Arial" charset="0"/>
              </a:rPr>
              <a:t>年，他以當年第一名成績進入巴黎綜合理工學院，在</a:t>
            </a:r>
            <a:r>
              <a:rPr lang="en-US" altLang="zh-CN" dirty="0">
                <a:latin typeface="Arial" charset="0"/>
              </a:rPr>
              <a:t>1800</a:t>
            </a:r>
            <a:r>
              <a:rPr lang="zh-CN" altLang="en-US" dirty="0">
                <a:latin typeface="Arial" charset="0"/>
              </a:rPr>
              <a:t>年，不到入學兩年，他已經發表了兩本備忘錄，一本關於艾蒂安</a:t>
            </a:r>
            <a:r>
              <a:rPr lang="en-US" altLang="zh-CN" dirty="0">
                <a:latin typeface="Arial" charset="0"/>
              </a:rPr>
              <a:t>·</a:t>
            </a:r>
            <a:r>
              <a:rPr lang="zh-CN" altLang="en-US" dirty="0">
                <a:latin typeface="Arial" charset="0"/>
              </a:rPr>
              <a:t>貝祖的消去法，另外一個關於有限差分方程的積分的個數。後一本備忘錄由西爾韋斯特</a:t>
            </a:r>
            <a:r>
              <a:rPr lang="en-US" altLang="zh-CN" dirty="0">
                <a:latin typeface="Arial" charset="0"/>
              </a:rPr>
              <a:t>·</a:t>
            </a:r>
            <a:r>
              <a:rPr lang="zh-CN" altLang="en-US" dirty="0">
                <a:latin typeface="Arial" charset="0"/>
              </a:rPr>
              <a:t>弗朗索瓦</a:t>
            </a:r>
            <a:r>
              <a:rPr lang="en-US" altLang="zh-CN" dirty="0">
                <a:latin typeface="Arial" charset="0"/>
              </a:rPr>
              <a:t>·</a:t>
            </a:r>
            <a:r>
              <a:rPr lang="zh-CN" altLang="en-US" dirty="0">
                <a:latin typeface="Arial" charset="0"/>
              </a:rPr>
              <a:t>拉克魯瓦和阿德里安</a:t>
            </a:r>
            <a:r>
              <a:rPr lang="en-US" altLang="zh-CN" dirty="0">
                <a:latin typeface="Arial" charset="0"/>
              </a:rPr>
              <a:t>-</a:t>
            </a:r>
            <a:r>
              <a:rPr lang="zh-CN" altLang="en-US" dirty="0">
                <a:latin typeface="Arial" charset="0"/>
              </a:rPr>
              <a:t>馬里</a:t>
            </a:r>
            <a:r>
              <a:rPr lang="en-US" altLang="zh-CN" dirty="0">
                <a:latin typeface="Arial" charset="0"/>
              </a:rPr>
              <a:t>·</a:t>
            </a:r>
            <a:r>
              <a:rPr lang="zh-CN" altLang="en-US" dirty="0">
                <a:latin typeface="Arial" charset="0"/>
              </a:rPr>
              <a:t>勒讓德檢驗，他們推薦將它發表於</a:t>
            </a:r>
            <a:r>
              <a:rPr lang="en-US" altLang="zh-CN" dirty="0">
                <a:latin typeface="Arial" charset="0"/>
              </a:rPr>
              <a:t>《</a:t>
            </a:r>
            <a:r>
              <a:rPr lang="zh-CN" altLang="en-US" dirty="0">
                <a:latin typeface="Arial" charset="0"/>
              </a:rPr>
              <a:t>陌生學者集</a:t>
            </a:r>
            <a:r>
              <a:rPr lang="en-US" altLang="zh-CN" dirty="0">
                <a:latin typeface="Arial" charset="0"/>
              </a:rPr>
              <a:t>》</a:t>
            </a:r>
            <a:r>
              <a:rPr lang="zh-CN" altLang="en-US" dirty="0">
                <a:latin typeface="Arial" charset="0"/>
              </a:rPr>
              <a:t>（</a:t>
            </a:r>
            <a:r>
              <a:rPr lang="en-US" altLang="zh-CN" dirty="0" err="1">
                <a:latin typeface="Arial" charset="0"/>
              </a:rPr>
              <a:t>Recueil</a:t>
            </a:r>
            <a:r>
              <a:rPr lang="en-US" altLang="zh-CN" dirty="0">
                <a:latin typeface="Arial" charset="0"/>
              </a:rPr>
              <a:t> des savants étrangers</a:t>
            </a:r>
            <a:r>
              <a:rPr lang="zh-CN" altLang="en-US" dirty="0">
                <a:latin typeface="Arial" charset="0"/>
              </a:rPr>
              <a:t>），對於</a:t>
            </a:r>
            <a:r>
              <a:rPr lang="en-US" altLang="zh-CN" dirty="0">
                <a:latin typeface="Arial" charset="0"/>
              </a:rPr>
              <a:t>18</a:t>
            </a:r>
            <a:r>
              <a:rPr lang="zh-CN" altLang="en-US" dirty="0">
                <a:latin typeface="Arial" charset="0"/>
              </a:rPr>
              <a:t>歲的青年來講這是無上的榮譽。他在理工學院上過拉格朗日函數理論的課，拉格朗日很早認識到他的才華，並與他成為朋友；泊松追隨了拉普拉斯的足跡，後者將他幾乎當作兒子看待。終其職業生涯，也即直至他於巴黎郊外的索鎮去世，他幾乎一直在寫作和發表他的數量巨大的著作，並承擔了他後來所擔任的各種教職。在理工學院完成業之後被聘為複講員，在</a:t>
            </a:r>
            <a:r>
              <a:rPr lang="en-US" altLang="zh-CN" dirty="0">
                <a:latin typeface="Arial" charset="0"/>
              </a:rPr>
              <a:t>1802</a:t>
            </a:r>
            <a:r>
              <a:rPr lang="zh-CN" altLang="en-US" dirty="0">
                <a:latin typeface="Arial" charset="0"/>
              </a:rPr>
              <a:t>年成為代課教授（</a:t>
            </a:r>
            <a:r>
              <a:rPr lang="en-US" altLang="zh-CN" dirty="0" err="1">
                <a:latin typeface="Arial" charset="0"/>
              </a:rPr>
              <a:t>professeur</a:t>
            </a:r>
            <a:r>
              <a:rPr lang="en-US" altLang="zh-CN" dirty="0">
                <a:latin typeface="Arial" charset="0"/>
              </a:rPr>
              <a:t> </a:t>
            </a:r>
            <a:r>
              <a:rPr lang="en-US" altLang="zh-CN" dirty="0" err="1">
                <a:latin typeface="Arial" charset="0"/>
              </a:rPr>
              <a:t>suppléant</a:t>
            </a:r>
            <a:r>
              <a:rPr lang="zh-CN" altLang="en-US" dirty="0">
                <a:latin typeface="Arial" charset="0"/>
              </a:rPr>
              <a:t>），並於</a:t>
            </a:r>
            <a:r>
              <a:rPr lang="en-US" altLang="zh-CN" dirty="0">
                <a:latin typeface="Arial" charset="0"/>
              </a:rPr>
              <a:t>1806</a:t>
            </a:r>
            <a:r>
              <a:rPr lang="zh-CN" altLang="en-US" dirty="0">
                <a:latin typeface="Arial" charset="0"/>
              </a:rPr>
              <a:t>年成為正教授，接替傅立葉，因為拿破崙把後者送去格勒諾布爾。</a:t>
            </a:r>
            <a:r>
              <a:rPr lang="en-US" altLang="zh-CN" dirty="0">
                <a:latin typeface="Arial" charset="0"/>
              </a:rPr>
              <a:t>1808</a:t>
            </a:r>
            <a:r>
              <a:rPr lang="zh-CN" altLang="en-US" dirty="0">
                <a:latin typeface="Arial" charset="0"/>
              </a:rPr>
              <a:t>年，他成為子午線局的天文學家；當</a:t>
            </a:r>
            <a:r>
              <a:rPr lang="en-US" altLang="zh-CN" dirty="0">
                <a:latin typeface="Arial" charset="0"/>
              </a:rPr>
              <a:t>1809</a:t>
            </a:r>
            <a:r>
              <a:rPr lang="zh-CN" altLang="en-US" dirty="0">
                <a:latin typeface="Arial" charset="0"/>
              </a:rPr>
              <a:t>年，科學教員團體建立時，他被聘為理論力學教授。他於</a:t>
            </a:r>
            <a:r>
              <a:rPr lang="en-US" altLang="zh-CN" dirty="0">
                <a:latin typeface="Arial" charset="0"/>
              </a:rPr>
              <a:t>1812</a:t>
            </a:r>
            <a:r>
              <a:rPr lang="zh-CN" altLang="en-US" dirty="0">
                <a:latin typeface="Arial" charset="0"/>
              </a:rPr>
              <a:t>年成為學院的會員，于</a:t>
            </a:r>
            <a:r>
              <a:rPr lang="en-US" altLang="zh-CN" dirty="0">
                <a:latin typeface="Arial" charset="0"/>
              </a:rPr>
              <a:t>1815</a:t>
            </a:r>
            <a:r>
              <a:rPr lang="zh-CN" altLang="en-US" dirty="0">
                <a:latin typeface="Arial" charset="0"/>
              </a:rPr>
              <a:t>年成為聖西爾軍事專科學校的檢查員，於</a:t>
            </a:r>
            <a:r>
              <a:rPr lang="en-US" altLang="zh-CN" dirty="0">
                <a:latin typeface="Arial" charset="0"/>
              </a:rPr>
              <a:t>1816</a:t>
            </a:r>
            <a:r>
              <a:rPr lang="zh-CN" altLang="en-US" dirty="0">
                <a:latin typeface="Arial" charset="0"/>
              </a:rPr>
              <a:t>年離開理工學院的檢查員職位，於</a:t>
            </a:r>
            <a:r>
              <a:rPr lang="en-US" altLang="zh-CN" dirty="0">
                <a:latin typeface="Arial" charset="0"/>
              </a:rPr>
              <a:t>1820</a:t>
            </a:r>
            <a:r>
              <a:rPr lang="zh-CN" altLang="en-US" dirty="0">
                <a:latin typeface="Arial" charset="0"/>
              </a:rPr>
              <a:t>年成為大學的顧問，並于</a:t>
            </a:r>
            <a:r>
              <a:rPr lang="en-US" altLang="zh-CN" dirty="0">
                <a:latin typeface="Arial" charset="0"/>
              </a:rPr>
              <a:t>1827</a:t>
            </a:r>
            <a:r>
              <a:rPr lang="zh-CN" altLang="en-US" dirty="0">
                <a:latin typeface="Arial" charset="0"/>
              </a:rPr>
              <a:t>年繼拉普拉斯之後成為子午線局的幾何學家，</a:t>
            </a:r>
            <a:r>
              <a:rPr lang="en-US" altLang="zh-CN" dirty="0">
                <a:latin typeface="Arial" charset="0"/>
              </a:rPr>
              <a:t>1817</a:t>
            </a:r>
            <a:r>
              <a:rPr lang="zh-CN" altLang="en-US" dirty="0">
                <a:latin typeface="Arial" charset="0"/>
              </a:rPr>
              <a:t>年，他娶了南茜</a:t>
            </a:r>
            <a:r>
              <a:rPr lang="en-US" altLang="zh-CN" dirty="0">
                <a:latin typeface="Arial" charset="0"/>
              </a:rPr>
              <a:t>·</a:t>
            </a:r>
            <a:r>
              <a:rPr lang="zh-CN" altLang="en-US" dirty="0">
                <a:latin typeface="Arial" charset="0"/>
              </a:rPr>
              <a:t>德巴迪。和當時許多科學家一樣，</a:t>
            </a:r>
            <a:r>
              <a:rPr lang="en-US" altLang="zh-CN" dirty="0">
                <a:latin typeface="Arial" charset="0"/>
              </a:rPr>
              <a:t>Poisson</a:t>
            </a:r>
            <a:r>
              <a:rPr lang="zh-CN" altLang="en-US" dirty="0">
                <a:latin typeface="Arial" charset="0"/>
              </a:rPr>
              <a:t>是一個無神論者。作為數學教師，泊松不是一般的成功，就如他早年成功擔任理工學院的複講員時所預示的那樣。作為科學工作者，他的成就罕有匹敵。在眾多的教職工作之余，他擠出時間發表了</a:t>
            </a:r>
            <a:r>
              <a:rPr lang="en-US" altLang="zh-CN" dirty="0">
                <a:latin typeface="Arial" charset="0"/>
              </a:rPr>
              <a:t>300</a:t>
            </a:r>
            <a:r>
              <a:rPr lang="zh-CN" altLang="en-US" dirty="0">
                <a:latin typeface="Arial" charset="0"/>
              </a:rPr>
              <a:t>餘篇作品，有些是完整的論述，很多是處理純數學、應用數學、數學物理、和理論力學的最艱深的問題的備忘錄。有句通常歸於他名下的話：“人生只有兩樣美好的事情：發現數學和教數學。”（</a:t>
            </a:r>
            <a:r>
              <a:rPr lang="en-US" altLang="zh-CN" dirty="0">
                <a:latin typeface="Arial" charset="0"/>
              </a:rPr>
              <a:t>La vie </a:t>
            </a:r>
            <a:r>
              <a:rPr lang="en-US" altLang="zh-CN" dirty="0" err="1">
                <a:latin typeface="Arial" charset="0"/>
              </a:rPr>
              <a:t>n'est</a:t>
            </a:r>
            <a:r>
              <a:rPr lang="en-US" altLang="zh-CN" dirty="0">
                <a:latin typeface="Arial" charset="0"/>
              </a:rPr>
              <a:t> bonne </a:t>
            </a:r>
            <a:r>
              <a:rPr lang="en-US" altLang="zh-CN" dirty="0" err="1">
                <a:latin typeface="Arial" charset="0"/>
              </a:rPr>
              <a:t>qu'à</a:t>
            </a:r>
            <a:r>
              <a:rPr lang="en-US" altLang="zh-CN" dirty="0">
                <a:latin typeface="Arial" charset="0"/>
              </a:rPr>
              <a:t> deux choses: </a:t>
            </a:r>
            <a:r>
              <a:rPr lang="en-US" altLang="zh-CN" dirty="0" err="1">
                <a:latin typeface="Arial" charset="0"/>
              </a:rPr>
              <a:t>découvrir</a:t>
            </a:r>
            <a:r>
              <a:rPr lang="en-US" altLang="zh-CN" dirty="0">
                <a:latin typeface="Arial" charset="0"/>
              </a:rPr>
              <a:t> les </a:t>
            </a:r>
            <a:r>
              <a:rPr lang="en-US" altLang="zh-CN" dirty="0" err="1">
                <a:latin typeface="Arial" charset="0"/>
              </a:rPr>
              <a:t>mathématiques</a:t>
            </a:r>
            <a:r>
              <a:rPr lang="en-US" altLang="zh-CN" dirty="0">
                <a:latin typeface="Arial" charset="0"/>
              </a:rPr>
              <a:t> et </a:t>
            </a:r>
            <a:r>
              <a:rPr lang="en-US" altLang="zh-CN" dirty="0" err="1">
                <a:latin typeface="Arial" charset="0"/>
              </a:rPr>
              <a:t>enseigner</a:t>
            </a:r>
            <a:r>
              <a:rPr lang="en-US" altLang="zh-CN" dirty="0">
                <a:latin typeface="Arial" charset="0"/>
              </a:rPr>
              <a:t> les </a:t>
            </a:r>
            <a:r>
              <a:rPr lang="en-US" altLang="zh-CN" dirty="0" err="1">
                <a:latin typeface="Arial" charset="0"/>
              </a:rPr>
              <a:t>mathématiques</a:t>
            </a:r>
            <a:r>
              <a:rPr lang="en-US" altLang="zh-CN" dirty="0">
                <a:latin typeface="Arial" charset="0"/>
              </a:rPr>
              <a:t>.</a:t>
            </a:r>
            <a:r>
              <a:rPr lang="zh-CN" altLang="en-US" dirty="0">
                <a:latin typeface="Arial" charset="0"/>
              </a:rPr>
              <a:t>）</a:t>
            </a:r>
          </a:p>
          <a:p>
            <a:pPr eaLnBrk="1" hangingPunct="1"/>
            <a:endParaRPr lang="en-US" altLang="zh-CN" dirty="0">
              <a:latin typeface="Arial" charset="0"/>
            </a:endParaRPr>
          </a:p>
          <a:p>
            <a:pPr eaLnBrk="1" hangingPunct="1"/>
            <a:r>
              <a:rPr lang="zh-CN" altLang="en-US" b="1" dirty="0">
                <a:latin typeface="Arial" charset="0"/>
              </a:rPr>
              <a:t>雅各·伯努利</a:t>
            </a:r>
            <a:r>
              <a:rPr lang="zh-CN" altLang="en-US" dirty="0">
                <a:latin typeface="Arial" charset="0"/>
              </a:rPr>
              <a:t>（</a:t>
            </a:r>
            <a:r>
              <a:rPr lang="zh-CN" altLang="en-US" dirty="0">
                <a:latin typeface="Arial" charset="0"/>
                <a:hlinkClick r:id="rId30" action="ppaction://hlinkfile" tooltip="德语"/>
              </a:rPr>
              <a:t>德語</a:t>
            </a:r>
            <a:r>
              <a:rPr lang="zh-CN" altLang="en-US" dirty="0">
                <a:latin typeface="Arial" charset="0"/>
              </a:rPr>
              <a:t>：</a:t>
            </a:r>
            <a:r>
              <a:rPr lang="de-DE" altLang="en-US" dirty="0">
                <a:latin typeface="Arial" charset="0"/>
              </a:rPr>
              <a:t>Jakob I. Bernoulli</a:t>
            </a:r>
            <a:r>
              <a:rPr lang="zh-CN" altLang="en-US" dirty="0">
                <a:latin typeface="Arial" charset="0"/>
              </a:rPr>
              <a:t>，1654年12月27日－1705年8月16日）</a:t>
            </a:r>
            <a:r>
              <a:rPr lang="zh-CN" altLang="en-US" dirty="0">
                <a:latin typeface="Arial" charset="0"/>
                <a:hlinkClick r:id="rId31" action="ppaction://hlinkfile" tooltip="伯努利家族"/>
              </a:rPr>
              <a:t>伯努利家族</a:t>
            </a:r>
            <a:r>
              <a:rPr lang="zh-CN" altLang="en-US" dirty="0">
                <a:latin typeface="Arial" charset="0"/>
              </a:rPr>
              <a:t>代表人物之一，數學家。他是最早使用“</a:t>
            </a:r>
            <a:r>
              <a:rPr lang="zh-CN" altLang="en-US" dirty="0">
                <a:latin typeface="Arial" charset="0"/>
                <a:hlinkClick r:id="rId32" action="ppaction://hlinkfile" tooltip="积分"/>
              </a:rPr>
              <a:t>積分</a:t>
            </a:r>
            <a:r>
              <a:rPr lang="zh-CN" altLang="en-US" dirty="0">
                <a:latin typeface="Arial" charset="0"/>
              </a:rPr>
              <a:t>”這個術語的人，也是較早使用</a:t>
            </a:r>
            <a:r>
              <a:rPr lang="zh-CN" altLang="en-US" dirty="0">
                <a:latin typeface="Arial" charset="0"/>
                <a:hlinkClick r:id="rId33" action="ppaction://hlinkfile" tooltip="极坐标系"/>
              </a:rPr>
              <a:t>極座標系</a:t>
            </a:r>
            <a:r>
              <a:rPr lang="zh-CN" altLang="en-US" dirty="0">
                <a:latin typeface="Arial" charset="0"/>
              </a:rPr>
              <a:t>的數學家之一。他研究了</a:t>
            </a:r>
            <a:r>
              <a:rPr lang="zh-CN" altLang="en-US" dirty="0">
                <a:latin typeface="Arial" charset="0"/>
                <a:hlinkClick r:id="rId34" action="ppaction://hlinkfile" tooltip="悬链线"/>
              </a:rPr>
              <a:t>懸鏈線</a:t>
            </a:r>
            <a:r>
              <a:rPr lang="zh-CN" altLang="en-US" dirty="0">
                <a:latin typeface="Arial" charset="0"/>
              </a:rPr>
              <a:t>，還確定了</a:t>
            </a:r>
            <a:r>
              <a:rPr lang="zh-CN" altLang="en-US" dirty="0">
                <a:latin typeface="Arial" charset="0"/>
                <a:hlinkClick r:id="rId35" action="ppaction://hlinkfile" tooltip="等时曲线（页面不存在）"/>
              </a:rPr>
              <a:t>等時曲線</a:t>
            </a:r>
            <a:r>
              <a:rPr lang="zh-CN" altLang="en-US" dirty="0">
                <a:latin typeface="Arial" charset="0"/>
              </a:rPr>
              <a:t>的方程。</a:t>
            </a:r>
            <a:r>
              <a:rPr lang="zh-CN" altLang="en-US" dirty="0">
                <a:latin typeface="Arial" charset="0"/>
                <a:hlinkClick r:id="rId36" action="ppaction://hlinkfile" tooltip="概率论"/>
              </a:rPr>
              <a:t>概率論</a:t>
            </a:r>
            <a:r>
              <a:rPr lang="zh-CN" altLang="en-US" dirty="0">
                <a:latin typeface="Arial" charset="0"/>
              </a:rPr>
              <a:t>中的</a:t>
            </a:r>
            <a:r>
              <a:rPr lang="zh-CN" altLang="en-US" dirty="0">
                <a:latin typeface="Arial" charset="0"/>
                <a:hlinkClick r:id="rId37" action="ppaction://hlinkfile" tooltip="伯努利试验"/>
              </a:rPr>
              <a:t>伯努利試驗</a:t>
            </a:r>
            <a:r>
              <a:rPr lang="zh-CN" altLang="en-US" dirty="0">
                <a:latin typeface="Arial" charset="0"/>
              </a:rPr>
              <a:t>與</a:t>
            </a:r>
            <a:r>
              <a:rPr lang="zh-CN" altLang="en-US" dirty="0">
                <a:latin typeface="Arial" charset="0"/>
                <a:hlinkClick r:id="rId38" action="ppaction://hlinkfile" tooltip="大数定理"/>
              </a:rPr>
              <a:t>大數定理</a:t>
            </a:r>
            <a:r>
              <a:rPr lang="zh-CN" altLang="en-US" dirty="0">
                <a:latin typeface="Arial" charset="0"/>
              </a:rPr>
              <a:t>也是他提出來的。</a:t>
            </a:r>
            <a:r>
              <a:rPr lang="en-US" altLang="zh-CN" dirty="0">
                <a:latin typeface="Arial" charset="0"/>
              </a:rPr>
              <a:t>1699</a:t>
            </a:r>
            <a:r>
              <a:rPr lang="zh-CN" altLang="en-US" dirty="0">
                <a:latin typeface="Arial" charset="0"/>
              </a:rPr>
              <a:t>年，雅各當選為巴黎科學院外籍院士；</a:t>
            </a:r>
            <a:r>
              <a:rPr lang="en-US" altLang="zh-CN" dirty="0">
                <a:latin typeface="Arial" charset="0"/>
              </a:rPr>
              <a:t>1701</a:t>
            </a:r>
            <a:r>
              <a:rPr lang="zh-CN" altLang="en-US" dirty="0">
                <a:latin typeface="Arial" charset="0"/>
              </a:rPr>
              <a:t>年被柏林科學協會（後為柏林科學院）接納為會員。　許多數學成果與雅各的名字相聯繫。例如懸鏈線問題（</a:t>
            </a:r>
            <a:r>
              <a:rPr lang="en-US" altLang="zh-CN" dirty="0">
                <a:latin typeface="Arial" charset="0"/>
              </a:rPr>
              <a:t>1690</a:t>
            </a:r>
            <a:r>
              <a:rPr lang="zh-CN" altLang="en-US" dirty="0">
                <a:latin typeface="Arial" charset="0"/>
              </a:rPr>
              <a:t>年），曲率半徑公式（</a:t>
            </a:r>
            <a:r>
              <a:rPr lang="en-US" altLang="zh-CN" dirty="0">
                <a:latin typeface="Arial" charset="0"/>
              </a:rPr>
              <a:t>1694</a:t>
            </a:r>
            <a:r>
              <a:rPr lang="zh-CN" altLang="en-US" dirty="0">
                <a:latin typeface="Arial" charset="0"/>
              </a:rPr>
              <a:t>年），“伯努利雙紐線”（</a:t>
            </a:r>
            <a:r>
              <a:rPr lang="en-US" altLang="zh-CN" dirty="0">
                <a:latin typeface="Arial" charset="0"/>
              </a:rPr>
              <a:t>1694</a:t>
            </a:r>
            <a:r>
              <a:rPr lang="zh-CN" altLang="en-US" dirty="0">
                <a:latin typeface="Arial" charset="0"/>
              </a:rPr>
              <a:t>年），“伯努利微分方程”（</a:t>
            </a:r>
            <a:r>
              <a:rPr lang="en-US" altLang="zh-CN" dirty="0">
                <a:latin typeface="Arial" charset="0"/>
              </a:rPr>
              <a:t>1695</a:t>
            </a:r>
            <a:r>
              <a:rPr lang="zh-CN" altLang="en-US" dirty="0">
                <a:latin typeface="Arial" charset="0"/>
              </a:rPr>
              <a:t>年），“等周問題”（</a:t>
            </a:r>
            <a:r>
              <a:rPr lang="en-US" altLang="zh-CN" dirty="0">
                <a:latin typeface="Arial" charset="0"/>
              </a:rPr>
              <a:t>1700</a:t>
            </a:r>
            <a:r>
              <a:rPr lang="zh-CN" altLang="en-US" dirty="0">
                <a:latin typeface="Arial" charset="0"/>
              </a:rPr>
              <a:t>年）等。最為人們津津樂道的軼事之一，是雅各醉心於研究對數螺線，這項研究從</a:t>
            </a:r>
            <a:r>
              <a:rPr lang="en-US" altLang="zh-CN" dirty="0">
                <a:latin typeface="Arial" charset="0"/>
              </a:rPr>
              <a:t>1691</a:t>
            </a:r>
            <a:r>
              <a:rPr lang="zh-CN" altLang="en-US" dirty="0">
                <a:latin typeface="Arial" charset="0"/>
              </a:rPr>
              <a:t>年就開始了。他發現，對數螺線經過各種變換後仍然是對數螺線，如它的漸屈線和漸伸線是對數螺線，自極點至切線的垂足的軌跡，以極點為發光點經對數螺線反射後得到的反射線，以及與所有這些反射線相切的曲線（回光線）都是對數螺線。他驚歎這種曲線的神奇，竟在遺囑裡要求後人將對數螺線刻在自己的墓碑上，並附以頌詞“縱然變化，依然故我”，用以象徵死後永生不朽。二項分布是其在</a:t>
            </a:r>
            <a:r>
              <a:rPr lang="en-US" altLang="zh-CN" dirty="0">
                <a:latin typeface="Arial" charset="0"/>
              </a:rPr>
              <a:t>1713</a:t>
            </a:r>
            <a:r>
              <a:rPr lang="zh-CN" altLang="en-US" dirty="0">
                <a:latin typeface="Arial" charset="0"/>
              </a:rPr>
              <a:t>年出版的專著</a:t>
            </a:r>
            <a:r>
              <a:rPr lang="en-US" altLang="zh-CN" dirty="0">
                <a:latin typeface="Arial" charset="0"/>
              </a:rPr>
              <a:t>《</a:t>
            </a:r>
            <a:r>
              <a:rPr lang="zh-CN" altLang="en-US" dirty="0">
                <a:latin typeface="Arial" charset="0"/>
              </a:rPr>
              <a:t>猜度術</a:t>
            </a:r>
            <a:r>
              <a:rPr lang="en-US" altLang="zh-CN" dirty="0">
                <a:latin typeface="Arial" charset="0"/>
              </a:rPr>
              <a:t>》</a:t>
            </a:r>
            <a:r>
              <a:rPr lang="zh-CN" altLang="en-US" dirty="0">
                <a:latin typeface="Arial" charset="0"/>
              </a:rPr>
              <a:t>提出的。</a:t>
            </a:r>
          </a:p>
          <a:p>
            <a:pPr eaLnBrk="1" hangingPunct="1"/>
            <a:endParaRPr lang="zh-CN" altLang="en-US" dirty="0">
              <a:latin typeface="Arial" charset="0"/>
            </a:endParaRPr>
          </a:p>
          <a:p>
            <a:pPr eaLnBrk="1" hangingPunct="1"/>
            <a:r>
              <a:rPr lang="zh-CN" altLang="en-US" b="1" dirty="0">
                <a:latin typeface="Arial" charset="0"/>
              </a:rPr>
              <a:t>卡爾·皮爾森</a:t>
            </a:r>
            <a:r>
              <a:rPr lang="zh-CN" altLang="en-US" dirty="0">
                <a:latin typeface="Arial" charset="0"/>
              </a:rPr>
              <a:t> </a:t>
            </a:r>
            <a:r>
              <a:rPr lang="en-US" altLang="zh-CN" dirty="0" err="1">
                <a:latin typeface="Arial" charset="0"/>
              </a:rPr>
              <a:t>K.Pearson</a:t>
            </a:r>
            <a:r>
              <a:rPr lang="zh-CN" altLang="en-US" dirty="0">
                <a:latin typeface="Arial" charset="0"/>
              </a:rPr>
              <a:t>（</a:t>
            </a:r>
            <a:r>
              <a:rPr lang="en-US" altLang="zh-CN" dirty="0">
                <a:latin typeface="Arial" charset="0"/>
              </a:rPr>
              <a:t>1857-1936</a:t>
            </a:r>
            <a:r>
              <a:rPr lang="zh-CN" altLang="en-US" dirty="0">
                <a:latin typeface="Arial" charset="0"/>
              </a:rPr>
              <a:t>）是一位英國統計學家數學物理學家，也許是達爾文（</a:t>
            </a:r>
            <a:r>
              <a:rPr lang="en-US" altLang="zh-CN" dirty="0">
                <a:latin typeface="Arial" charset="0"/>
              </a:rPr>
              <a:t>Darwin</a:t>
            </a:r>
            <a:r>
              <a:rPr lang="zh-CN" altLang="en-US" dirty="0">
                <a:latin typeface="Arial" charset="0"/>
              </a:rPr>
              <a:t>）的進化論激起了他將數學方法用之於生物學研究的熱衷，他幾乎花費了半個世紀的時間從事生物統計與數理統計研究，並作出了卓越貢獻。</a:t>
            </a:r>
            <a:r>
              <a:rPr lang="en-US" altLang="zh-CN" dirty="0">
                <a:latin typeface="Arial" charset="0"/>
              </a:rPr>
              <a:t>1893</a:t>
            </a:r>
            <a:r>
              <a:rPr lang="zh-CN" altLang="en-US" dirty="0">
                <a:latin typeface="Arial" charset="0"/>
              </a:rPr>
              <a:t>年他提出了描述生物變異的指標“標準差”（</a:t>
            </a:r>
            <a:r>
              <a:rPr lang="en-US" altLang="zh-CN" dirty="0">
                <a:latin typeface="Arial" charset="0"/>
              </a:rPr>
              <a:t>standard deviation</a:t>
            </a:r>
            <a:r>
              <a:rPr lang="zh-CN" altLang="en-US" dirty="0">
                <a:latin typeface="Arial" charset="0"/>
              </a:rPr>
              <a:t>）；</a:t>
            </a:r>
            <a:r>
              <a:rPr lang="en-US" altLang="zh-CN" dirty="0">
                <a:latin typeface="Arial" charset="0"/>
              </a:rPr>
              <a:t>1900</a:t>
            </a:r>
            <a:r>
              <a:rPr lang="zh-CN" altLang="en-US" dirty="0">
                <a:latin typeface="Arial" charset="0"/>
              </a:rPr>
              <a:t>年他提出了最早的假設檢驗方法</a:t>
            </a:r>
            <a:r>
              <a:rPr lang="en-US" altLang="zh-CN" dirty="0">
                <a:latin typeface="Arial" charset="0"/>
              </a:rPr>
              <a:t>—</a:t>
            </a:r>
            <a:r>
              <a:rPr lang="zh-CN" altLang="en-US" dirty="0">
                <a:latin typeface="Arial" charset="0"/>
              </a:rPr>
              <a:t>卡平方</a:t>
            </a:r>
            <a:r>
              <a:rPr lang="en-US" altLang="zh-CN" dirty="0">
                <a:latin typeface="Arial" charset="0"/>
              </a:rPr>
              <a:t>X2</a:t>
            </a:r>
            <a:r>
              <a:rPr lang="zh-CN" altLang="en-US" dirty="0">
                <a:latin typeface="Arial" charset="0"/>
              </a:rPr>
              <a:t>檢驗；他創始了世界上最權威的生物統計雜誌“</a:t>
            </a:r>
            <a:r>
              <a:rPr lang="en-US" altLang="zh-CN" dirty="0" err="1">
                <a:latin typeface="Arial" charset="0"/>
              </a:rPr>
              <a:t>Bionmetrika</a:t>
            </a:r>
            <a:r>
              <a:rPr lang="en-US" altLang="zh-CN" dirty="0">
                <a:latin typeface="Arial" charset="0"/>
              </a:rPr>
              <a:t>”</a:t>
            </a:r>
            <a:r>
              <a:rPr lang="zh-CN" altLang="en-US" dirty="0">
                <a:latin typeface="Arial" charset="0"/>
              </a:rPr>
              <a:t>；創辦了世界上第一所統計學校，正式他的這些努力，為</a:t>
            </a:r>
            <a:r>
              <a:rPr lang="en-US" altLang="zh-CN" dirty="0">
                <a:latin typeface="Arial" charset="0"/>
              </a:rPr>
              <a:t>20</a:t>
            </a:r>
            <a:r>
              <a:rPr lang="zh-CN" altLang="en-US" dirty="0">
                <a:latin typeface="Arial" charset="0"/>
              </a:rPr>
              <a:t>世紀數理統計學與生物統計學的發展奠定了基礎。</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羅奈爾得</a:t>
            </a:r>
            <a:r>
              <a:rPr lang="en-US" altLang="zh-CN" b="1" dirty="0">
                <a:latin typeface="Arial" charset="0"/>
              </a:rPr>
              <a:t>·</a:t>
            </a:r>
            <a:r>
              <a:rPr lang="zh-CN" altLang="en-US" b="1" dirty="0">
                <a:latin typeface="Arial" charset="0"/>
              </a:rPr>
              <a:t>費舍爾</a:t>
            </a:r>
            <a:r>
              <a:rPr lang="zh-CN" altLang="en-US" dirty="0">
                <a:latin typeface="Arial" charset="0"/>
              </a:rPr>
              <a:t>（</a:t>
            </a:r>
            <a:r>
              <a:rPr lang="en-US" altLang="zh-CN" dirty="0">
                <a:latin typeface="Arial" charset="0"/>
              </a:rPr>
              <a:t>1890</a:t>
            </a:r>
            <a:r>
              <a:rPr lang="zh-CN" altLang="en-US" dirty="0">
                <a:latin typeface="Arial" charset="0"/>
              </a:rPr>
              <a:t>～</a:t>
            </a:r>
            <a:r>
              <a:rPr lang="en-US" altLang="zh-CN" dirty="0">
                <a:latin typeface="Arial" charset="0"/>
              </a:rPr>
              <a:t>1962</a:t>
            </a:r>
            <a:r>
              <a:rPr lang="zh-CN" altLang="en-US" dirty="0">
                <a:latin typeface="Arial" charset="0"/>
              </a:rPr>
              <a:t>），生於倫敦，卒於 </a:t>
            </a:r>
            <a:r>
              <a:rPr lang="en-US" altLang="zh-CN" dirty="0" err="1">
                <a:latin typeface="Arial" charset="0"/>
              </a:rPr>
              <a:t>Adleaide</a:t>
            </a:r>
            <a:r>
              <a:rPr lang="zh-CN" altLang="en-US" dirty="0">
                <a:latin typeface="Arial" charset="0"/>
              </a:rPr>
              <a:t>（澳洲）。英國統計與遺傳學家，現代統計科學的奠基人之一，並對達爾文演化論作了基礎澄清的工作。</a:t>
            </a:r>
            <a:r>
              <a:rPr lang="en-US" altLang="zh-CN" dirty="0">
                <a:latin typeface="Arial" charset="0"/>
              </a:rPr>
              <a:t>Fisher </a:t>
            </a:r>
            <a:r>
              <a:rPr lang="zh-CN" altLang="en-US" dirty="0">
                <a:latin typeface="Arial" charset="0"/>
              </a:rPr>
              <a:t>以天文學學士畢業于劍橋大學，也因對天文觀測誤差的分析，使他開始探討統計的問題。畢業後幾年，他曾到加拿大務農，工作於投資公司，也當過私立學校的老師。並在</a:t>
            </a:r>
            <a:r>
              <a:rPr lang="en-US" altLang="zh-CN" dirty="0">
                <a:latin typeface="Arial" charset="0"/>
              </a:rPr>
              <a:t>1915</a:t>
            </a:r>
            <a:r>
              <a:rPr lang="zh-CN" altLang="en-US" dirty="0">
                <a:latin typeface="Arial" charset="0"/>
              </a:rPr>
              <a:t>，</a:t>
            </a:r>
            <a:r>
              <a:rPr lang="en-US" altLang="zh-CN" dirty="0">
                <a:latin typeface="Arial" charset="0"/>
              </a:rPr>
              <a:t>1918</a:t>
            </a:r>
            <a:r>
              <a:rPr lang="zh-CN" altLang="en-US" dirty="0">
                <a:latin typeface="Arial" charset="0"/>
              </a:rPr>
              <a:t>發表兩篇重要文章，前者探討相關係數的分布；後者證明遺傳上的連續變異，可用許多遵守孟德爾律的基因變異所疊加來解釋。</a:t>
            </a:r>
            <a:r>
              <a:rPr lang="en-US" altLang="zh-CN" dirty="0">
                <a:latin typeface="Arial" charset="0"/>
              </a:rPr>
              <a:t>1919</a:t>
            </a:r>
            <a:r>
              <a:rPr lang="zh-CN" altLang="en-US" dirty="0">
                <a:latin typeface="Arial" charset="0"/>
              </a:rPr>
              <a:t>年他拒絕在 </a:t>
            </a:r>
            <a:r>
              <a:rPr lang="en-US" altLang="zh-CN" dirty="0">
                <a:latin typeface="Arial" charset="0"/>
              </a:rPr>
              <a:t>K. Pearson </a:t>
            </a:r>
            <a:r>
              <a:rPr lang="zh-CN" altLang="en-US" dirty="0">
                <a:latin typeface="Arial" charset="0"/>
              </a:rPr>
              <a:t>下工作，任職於 </a:t>
            </a:r>
            <a:r>
              <a:rPr lang="en-US" altLang="zh-CN" dirty="0">
                <a:latin typeface="Arial" charset="0"/>
              </a:rPr>
              <a:t>Rothamsted </a:t>
            </a:r>
            <a:r>
              <a:rPr lang="zh-CN" altLang="en-US" dirty="0">
                <a:latin typeface="Arial" charset="0"/>
              </a:rPr>
              <a:t>農業實驗場。</a:t>
            </a:r>
            <a:r>
              <a:rPr lang="en-US" altLang="zh-CN" dirty="0">
                <a:latin typeface="Arial" charset="0"/>
              </a:rPr>
              <a:t>Fisher </a:t>
            </a:r>
            <a:r>
              <a:rPr lang="zh-CN" altLang="en-US" dirty="0">
                <a:latin typeface="Arial" charset="0"/>
              </a:rPr>
              <a:t>在這裡發展他的變異數分析理論，研究假說測試，並且提出實驗設計的隨機化原則，使得科學試驗可以同時進行多參數之檢測，並減少樣本偏差。他在</a:t>
            </a:r>
            <a:r>
              <a:rPr lang="en-US" altLang="zh-CN" dirty="0">
                <a:latin typeface="Arial" charset="0"/>
              </a:rPr>
              <a:t>1925</a:t>
            </a:r>
            <a:r>
              <a:rPr lang="zh-CN" altLang="en-US" dirty="0">
                <a:latin typeface="Arial" charset="0"/>
              </a:rPr>
              <a:t>所著</a:t>
            </a:r>
            <a:r>
              <a:rPr lang="en-US" altLang="zh-CN" dirty="0">
                <a:latin typeface="Arial" charset="0"/>
              </a:rPr>
              <a:t>《</a:t>
            </a:r>
            <a:r>
              <a:rPr lang="zh-CN" altLang="en-US" dirty="0">
                <a:latin typeface="Arial" charset="0"/>
              </a:rPr>
              <a:t>研究工作者的統計方法</a:t>
            </a:r>
            <a:r>
              <a:rPr lang="en-US" altLang="zh-CN" dirty="0">
                <a:latin typeface="Arial" charset="0"/>
              </a:rPr>
              <a:t>》</a:t>
            </a:r>
            <a:r>
              <a:rPr lang="zh-CN" altLang="en-US" dirty="0">
                <a:latin typeface="Arial" charset="0"/>
              </a:rPr>
              <a:t>影響力超過半世紀，遍及全世界。而他在 </a:t>
            </a:r>
            <a:r>
              <a:rPr lang="en-US" altLang="zh-CN" dirty="0">
                <a:latin typeface="Arial" charset="0"/>
              </a:rPr>
              <a:t>Rothamsted </a:t>
            </a:r>
            <a:r>
              <a:rPr lang="zh-CN" altLang="en-US" dirty="0">
                <a:latin typeface="Arial" charset="0"/>
              </a:rPr>
              <a:t>的工作結晶，同時也表現在為達爾文演化論澄清迷霧的巨著</a:t>
            </a:r>
            <a:r>
              <a:rPr lang="en-US" altLang="zh-CN" dirty="0">
                <a:latin typeface="Arial" charset="0"/>
              </a:rPr>
              <a:t>《</a:t>
            </a:r>
            <a:r>
              <a:rPr lang="zh-CN" altLang="en-US" dirty="0">
                <a:latin typeface="Arial" charset="0"/>
              </a:rPr>
              <a:t>天擇的遺傳理論</a:t>
            </a:r>
            <a:r>
              <a:rPr lang="en-US" altLang="zh-CN" dirty="0">
                <a:latin typeface="Arial" charset="0"/>
              </a:rPr>
              <a:t>》(1930)</a:t>
            </a:r>
            <a:r>
              <a:rPr lang="zh-CN" altLang="en-US" dirty="0">
                <a:latin typeface="Arial" charset="0"/>
              </a:rPr>
              <a:t>中，說明孟德爾的遺傳定律與達爾文的理論並不像當時部份學者認為的互相矛盾，而是相輔相成的。並且認為演化的驅力主要來自選擇的因素遠重於突變的因素。這本著作將統計分析的方法帶入演化論的研究。為解釋現代生物學的核心理論打下堅實的基礎。也因這本著作，</a:t>
            </a:r>
            <a:r>
              <a:rPr lang="en-US" altLang="zh-CN" dirty="0">
                <a:latin typeface="Arial" charset="0"/>
              </a:rPr>
              <a:t>Fisher 1933</a:t>
            </a:r>
            <a:r>
              <a:rPr lang="zh-CN" altLang="en-US" dirty="0">
                <a:latin typeface="Arial" charset="0"/>
              </a:rPr>
              <a:t>年獲得倫敦大學的職位，從事 </a:t>
            </a:r>
            <a:r>
              <a:rPr lang="en-US" altLang="zh-CN" dirty="0">
                <a:latin typeface="Arial" charset="0"/>
              </a:rPr>
              <a:t>RH </a:t>
            </a:r>
            <a:r>
              <a:rPr lang="zh-CN" altLang="en-US" dirty="0">
                <a:latin typeface="Arial" charset="0"/>
              </a:rPr>
              <a:t>血型的研究。</a:t>
            </a:r>
            <a:r>
              <a:rPr lang="en-US" altLang="zh-CN" dirty="0">
                <a:latin typeface="Arial" charset="0"/>
              </a:rPr>
              <a:t>1943</a:t>
            </a:r>
            <a:r>
              <a:rPr lang="zh-CN" altLang="en-US" dirty="0">
                <a:latin typeface="Arial" charset="0"/>
              </a:rPr>
              <a:t>至</a:t>
            </a:r>
            <a:r>
              <a:rPr lang="en-US" altLang="zh-CN" dirty="0">
                <a:latin typeface="Arial" charset="0"/>
              </a:rPr>
              <a:t>1957</a:t>
            </a:r>
            <a:r>
              <a:rPr lang="zh-CN" altLang="en-US" dirty="0">
                <a:latin typeface="Arial" charset="0"/>
              </a:rPr>
              <a:t>年他回劍橋大學任教，</a:t>
            </a:r>
            <a:r>
              <a:rPr lang="en-US" altLang="zh-CN" dirty="0">
                <a:latin typeface="Arial" charset="0"/>
              </a:rPr>
              <a:t>1952</a:t>
            </a:r>
            <a:r>
              <a:rPr lang="zh-CN" altLang="en-US" dirty="0">
                <a:latin typeface="Arial" charset="0"/>
              </a:rPr>
              <a:t>年受封爵士，</a:t>
            </a:r>
            <a:r>
              <a:rPr lang="en-US" altLang="zh-CN" dirty="0">
                <a:latin typeface="Arial" charset="0"/>
              </a:rPr>
              <a:t>1956</a:t>
            </a:r>
            <a:r>
              <a:rPr lang="zh-CN" altLang="en-US" dirty="0">
                <a:latin typeface="Arial" charset="0"/>
              </a:rPr>
              <a:t>年出版</a:t>
            </a:r>
            <a:r>
              <a:rPr lang="en-US" altLang="zh-CN" dirty="0">
                <a:latin typeface="Arial" charset="0"/>
              </a:rPr>
              <a:t>《</a:t>
            </a:r>
            <a:r>
              <a:rPr lang="zh-CN" altLang="en-US" dirty="0">
                <a:latin typeface="Arial" charset="0"/>
              </a:rPr>
              <a:t>統計方法與科學推，最後三年，則在澳洲為國協科技研究組織 </a:t>
            </a:r>
            <a:r>
              <a:rPr lang="en-US" altLang="zh-CN" dirty="0">
                <a:latin typeface="Arial" charset="0"/>
              </a:rPr>
              <a:t>(CSTRO) </a:t>
            </a:r>
            <a:r>
              <a:rPr lang="zh-CN" altLang="en-US" dirty="0">
                <a:latin typeface="Arial" charset="0"/>
              </a:rPr>
              <a:t>工作，並卒於任上。</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威廉</a:t>
            </a:r>
            <a:r>
              <a:rPr lang="en-US" altLang="zh-CN" b="1" dirty="0">
                <a:latin typeface="Arial" charset="0"/>
              </a:rPr>
              <a:t>·</a:t>
            </a:r>
            <a:r>
              <a:rPr lang="zh-CN" altLang="en-US" b="1" dirty="0">
                <a:latin typeface="Arial" charset="0"/>
              </a:rPr>
              <a:t>戈塞</a:t>
            </a:r>
            <a:r>
              <a:rPr lang="en-US" altLang="zh-CN" dirty="0">
                <a:latin typeface="Arial" charset="0"/>
              </a:rPr>
              <a:t>(William Sealey </a:t>
            </a:r>
            <a:r>
              <a:rPr lang="en-US" altLang="zh-CN" dirty="0" err="1">
                <a:latin typeface="Arial" charset="0"/>
              </a:rPr>
              <a:t>Gosset</a:t>
            </a:r>
            <a:r>
              <a:rPr lang="en-US" altLang="zh-CN" dirty="0">
                <a:latin typeface="Arial" charset="0"/>
              </a:rPr>
              <a:t>)</a:t>
            </a:r>
            <a:r>
              <a:rPr lang="zh-CN" altLang="en-US" dirty="0">
                <a:latin typeface="Arial" charset="0"/>
              </a:rPr>
              <a:t>出生於英國肯特郡坎特伯雷市，求學於曼徹斯特學院和牛津大學，主要學習化學和數學。</a:t>
            </a:r>
            <a:r>
              <a:rPr lang="en-US" altLang="zh-CN" dirty="0">
                <a:latin typeface="Arial" charset="0"/>
              </a:rPr>
              <a:t>1899</a:t>
            </a:r>
            <a:r>
              <a:rPr lang="zh-CN" altLang="en-US" dirty="0">
                <a:latin typeface="Arial" charset="0"/>
              </a:rPr>
              <a:t>年，戈塞進入都柏林的</a:t>
            </a:r>
            <a:r>
              <a:rPr lang="en-US" altLang="zh-CN" dirty="0">
                <a:latin typeface="Arial" charset="0"/>
              </a:rPr>
              <a:t>A.</a:t>
            </a:r>
            <a:r>
              <a:rPr lang="zh-CN" altLang="en-US" dirty="0">
                <a:latin typeface="Arial" charset="0"/>
              </a:rPr>
              <a:t>吉尼斯父子釀酒廠，在那裡於</a:t>
            </a:r>
            <a:r>
              <a:rPr lang="en-US" altLang="zh-CN" dirty="0">
                <a:latin typeface="Arial" charset="0"/>
              </a:rPr>
              <a:t>1904</a:t>
            </a:r>
            <a:r>
              <a:rPr lang="zh-CN" altLang="en-US" dirty="0">
                <a:latin typeface="Arial" charset="0"/>
              </a:rPr>
              <a:t>年寫成第一篇報告</a:t>
            </a:r>
            <a:r>
              <a:rPr lang="en-US" altLang="zh-CN" dirty="0">
                <a:latin typeface="Arial" charset="0"/>
              </a:rPr>
              <a:t>《</a:t>
            </a:r>
            <a:r>
              <a:rPr lang="zh-CN" altLang="en-US" dirty="0">
                <a:latin typeface="Arial" charset="0"/>
              </a:rPr>
              <a:t>誤差法則應用</a:t>
            </a:r>
            <a:r>
              <a:rPr lang="en-US" altLang="zh-CN" dirty="0">
                <a:latin typeface="Arial" charset="0"/>
              </a:rPr>
              <a:t>》</a:t>
            </a:r>
            <a:r>
              <a:rPr lang="zh-CN" altLang="en-US" dirty="0">
                <a:latin typeface="Arial" charset="0"/>
              </a:rPr>
              <a:t>。</a:t>
            </a:r>
            <a:r>
              <a:rPr lang="en-US" altLang="zh-CN" dirty="0" err="1">
                <a:latin typeface="Arial" charset="0"/>
              </a:rPr>
              <a:t>Gosset</a:t>
            </a:r>
            <a:r>
              <a:rPr lang="zh-CN" altLang="en-US" dirty="0">
                <a:latin typeface="Arial" charset="0"/>
              </a:rPr>
              <a:t>是英國現代統計方法發展的先驅，由他匯出的統計學</a:t>
            </a:r>
            <a:r>
              <a:rPr lang="en-US" altLang="zh-CN" dirty="0">
                <a:latin typeface="Arial" charset="0"/>
              </a:rPr>
              <a:t>T</a:t>
            </a:r>
            <a:r>
              <a:rPr lang="zh-CN" altLang="en-US" dirty="0">
                <a:latin typeface="Arial" charset="0"/>
              </a:rPr>
              <a:t>檢驗廣泛運用於小樣本平均數之間的差別測試。他曾在倫敦大學</a:t>
            </a:r>
            <a:r>
              <a:rPr lang="en-US" altLang="zh-CN" dirty="0">
                <a:latin typeface="Arial" charset="0"/>
              </a:rPr>
              <a:t>K.</a:t>
            </a:r>
            <a:r>
              <a:rPr lang="zh-CN" altLang="en-US" dirty="0">
                <a:latin typeface="Arial" charset="0"/>
              </a:rPr>
              <a:t>皮爾遜生物統計學驗室從事研究（</a:t>
            </a:r>
            <a:r>
              <a:rPr lang="en-US" altLang="zh-CN" dirty="0">
                <a:latin typeface="Arial" charset="0"/>
              </a:rPr>
              <a:t>1906-1907</a:t>
            </a:r>
            <a:r>
              <a:rPr lang="zh-CN" altLang="en-US" dirty="0">
                <a:latin typeface="Arial" charset="0"/>
              </a:rPr>
              <a:t>），對統計理論的最顯著貢獻是</a:t>
            </a:r>
            <a:r>
              <a:rPr lang="en-US" altLang="zh-CN" dirty="0">
                <a:latin typeface="Arial" charset="0"/>
              </a:rPr>
              <a:t>《</a:t>
            </a:r>
            <a:r>
              <a:rPr lang="zh-CN" altLang="en-US" dirty="0">
                <a:latin typeface="Arial" charset="0"/>
              </a:rPr>
              <a:t>平均數的概率誤差</a:t>
            </a:r>
            <a:r>
              <a:rPr lang="en-US" altLang="zh-CN" dirty="0">
                <a:latin typeface="Arial" charset="0"/>
              </a:rPr>
              <a:t>》</a:t>
            </a:r>
            <a:r>
              <a:rPr lang="zh-CN" altLang="en-US" dirty="0">
                <a:latin typeface="Arial" charset="0"/>
              </a:rPr>
              <a:t>（</a:t>
            </a:r>
            <a:r>
              <a:rPr lang="en-US" altLang="zh-CN" dirty="0">
                <a:latin typeface="Arial" charset="0"/>
              </a:rPr>
              <a:t>1908</a:t>
            </a:r>
            <a:r>
              <a:rPr lang="zh-CN" altLang="en-US" dirty="0">
                <a:latin typeface="Arial" charset="0"/>
              </a:rPr>
              <a:t>）。這篇論文闡明，如果是小樣本，那麼平均數比例對其標準誤差的分布不遵循正態曲線。由於吉尼斯釀酒廠的規定禁止戈塞發表關於釀酒過程變化性的研究成果，因此戈塞不得不於</a:t>
            </a:r>
            <a:r>
              <a:rPr lang="en-US" altLang="zh-CN" dirty="0">
                <a:latin typeface="Arial" charset="0"/>
              </a:rPr>
              <a:t>1908</a:t>
            </a:r>
            <a:r>
              <a:rPr lang="zh-CN" altLang="en-US" dirty="0">
                <a:latin typeface="Arial" charset="0"/>
              </a:rPr>
              <a:t>年以“學生”的筆名發表他的論文，導致該統計被稱為“學生”的筆名發表他的論文，導致該統計被稱為“學生的</a:t>
            </a:r>
            <a:r>
              <a:rPr lang="en-US" altLang="zh-CN" dirty="0">
                <a:latin typeface="Arial" charset="0"/>
              </a:rPr>
              <a:t>T</a:t>
            </a:r>
            <a:r>
              <a:rPr lang="zh-CN" altLang="en-US" dirty="0">
                <a:latin typeface="Arial" charset="0"/>
              </a:rPr>
              <a:t>檢驗”；</a:t>
            </a:r>
            <a:r>
              <a:rPr lang="en-US" altLang="zh-CN" dirty="0" err="1">
                <a:latin typeface="Arial" charset="0"/>
              </a:rPr>
              <a:t>Gosset</a:t>
            </a:r>
            <a:r>
              <a:rPr lang="zh-CN" altLang="en-US" dirty="0">
                <a:latin typeface="Arial" charset="0"/>
              </a:rPr>
              <a:t>在文章中使用</a:t>
            </a:r>
            <a:r>
              <a:rPr lang="en-US" altLang="zh-CN" dirty="0">
                <a:latin typeface="Arial" charset="0"/>
              </a:rPr>
              <a:t>Z</a:t>
            </a:r>
            <a:r>
              <a:rPr lang="zh-CN" altLang="en-US" dirty="0">
                <a:latin typeface="Arial" charset="0"/>
              </a:rPr>
              <a:t>統計量來檢驗常態分配母群的平均數。由於這篇文章提供了“學生</a:t>
            </a:r>
            <a:r>
              <a:rPr lang="en-US" altLang="zh-CN" dirty="0">
                <a:latin typeface="Arial" charset="0"/>
              </a:rPr>
              <a:t>t</a:t>
            </a:r>
            <a:r>
              <a:rPr lang="zh-CN" altLang="en-US" dirty="0">
                <a:latin typeface="Arial" charset="0"/>
              </a:rPr>
              <a:t>檢驗”的基礎，為此，許多統計學家把</a:t>
            </a:r>
            <a:r>
              <a:rPr lang="en-US" altLang="zh-CN" dirty="0">
                <a:latin typeface="Arial" charset="0"/>
              </a:rPr>
              <a:t>1908</a:t>
            </a:r>
            <a:r>
              <a:rPr lang="zh-CN" altLang="en-US" dirty="0">
                <a:latin typeface="Arial" charset="0"/>
              </a:rPr>
              <a:t>年看作是統計推斷理論發展史上的里程碑。</a:t>
            </a:r>
            <a:r>
              <a:rPr lang="en-US" altLang="zh-CN" dirty="0" err="1">
                <a:latin typeface="Arial" charset="0"/>
              </a:rPr>
              <a:t>Gosset</a:t>
            </a:r>
            <a:r>
              <a:rPr lang="zh-CN" altLang="en-US" dirty="0">
                <a:latin typeface="Arial" charset="0"/>
              </a:rPr>
              <a:t>又連續發表了“相關係數的概率誤差” </a:t>
            </a:r>
            <a:r>
              <a:rPr lang="en-US" altLang="zh-CN" dirty="0">
                <a:latin typeface="Arial" charset="0"/>
              </a:rPr>
              <a:t>(1909)</a:t>
            </a:r>
            <a:r>
              <a:rPr lang="zh-CN" altLang="en-US" dirty="0">
                <a:latin typeface="Arial" charset="0"/>
              </a:rPr>
              <a:t>、“非隨機抽樣的樣本平均數分布”</a:t>
            </a:r>
            <a:r>
              <a:rPr lang="en-US" altLang="zh-CN" dirty="0">
                <a:latin typeface="Arial" charset="0"/>
              </a:rPr>
              <a:t>(1909)</a:t>
            </a:r>
            <a:r>
              <a:rPr lang="zh-CN" altLang="en-US" dirty="0">
                <a:latin typeface="Arial" charset="0"/>
              </a:rPr>
              <a:t>、“從無限總體隨機抽樣平均數的概率估算表”</a:t>
            </a:r>
            <a:r>
              <a:rPr lang="en-US" altLang="zh-CN" dirty="0">
                <a:latin typeface="Arial" charset="0"/>
              </a:rPr>
              <a:t>(1917)</a:t>
            </a:r>
            <a:r>
              <a:rPr lang="zh-CN" altLang="en-US" dirty="0">
                <a:latin typeface="Arial" charset="0"/>
              </a:rPr>
              <a:t>，等，</a:t>
            </a:r>
            <a:r>
              <a:rPr lang="en-US" altLang="zh-CN" dirty="0">
                <a:latin typeface="Arial" charset="0"/>
              </a:rPr>
              <a:t>1907-1937</a:t>
            </a:r>
            <a:r>
              <a:rPr lang="zh-CN" altLang="en-US" dirty="0">
                <a:latin typeface="Arial" charset="0"/>
              </a:rPr>
              <a:t>年間，戈塞發表了</a:t>
            </a:r>
            <a:r>
              <a:rPr lang="en-US" altLang="zh-CN" dirty="0">
                <a:latin typeface="Arial" charset="0"/>
              </a:rPr>
              <a:t>22</a:t>
            </a:r>
            <a:r>
              <a:rPr lang="zh-CN" altLang="en-US" dirty="0">
                <a:latin typeface="Arial" charset="0"/>
              </a:rPr>
              <a:t>篇統計學論文，這些論文於</a:t>
            </a:r>
            <a:r>
              <a:rPr lang="en-US" altLang="zh-CN" dirty="0">
                <a:latin typeface="Arial" charset="0"/>
              </a:rPr>
              <a:t>1942</a:t>
            </a:r>
            <a:r>
              <a:rPr lang="zh-CN" altLang="en-US" dirty="0">
                <a:latin typeface="Arial" charset="0"/>
              </a:rPr>
              <a:t>年以</a:t>
            </a:r>
            <a:r>
              <a:rPr lang="en-US" altLang="zh-CN" dirty="0">
                <a:latin typeface="Arial" charset="0"/>
              </a:rPr>
              <a:t>《“</a:t>
            </a:r>
            <a:r>
              <a:rPr lang="zh-CN" altLang="en-US" dirty="0">
                <a:latin typeface="Arial" charset="0"/>
              </a:rPr>
              <a:t>學生”論文集</a:t>
            </a:r>
            <a:r>
              <a:rPr lang="en-US" altLang="zh-CN" dirty="0">
                <a:latin typeface="Arial" charset="0"/>
              </a:rPr>
              <a:t>》</a:t>
            </a:r>
            <a:r>
              <a:rPr lang="zh-CN" altLang="en-US" dirty="0">
                <a:latin typeface="Arial" charset="0"/>
              </a:rPr>
              <a:t>為書名重新發行。</a:t>
            </a:r>
            <a:endParaRPr lang="en-US" altLang="zh-CN" dirty="0">
              <a:latin typeface="Arial" charset="0"/>
            </a:endParaRPr>
          </a:p>
          <a:p>
            <a:pPr eaLnBrk="1" hangingPunct="1"/>
            <a:r>
              <a:rPr lang="zh-CN" altLang="en-US" dirty="0">
                <a:latin typeface="Arial" charset="0"/>
              </a:rPr>
              <a:t>戈塞是小樣本統計理論的開創者，戈塞在釀酒公司工作中發現，供釀酒的每批麥子品質相差很大，而同一批麥子中能抽樣供試驗的麥子又很少，每批樣本在不同的溫度下做實驗，其結果相差很大，這樣一來，實際上取得的麥子樣本，不可能是大樣本，只能是小樣本。可是，從小樣本來分析資料是否可靠？誤差有多大？小樣本理論就在這樣的背景下應運而生。</a:t>
            </a:r>
            <a:r>
              <a:rPr lang="en-US" altLang="zh-CN" dirty="0">
                <a:latin typeface="Arial" charset="0"/>
              </a:rPr>
              <a:t>1905</a:t>
            </a:r>
            <a:r>
              <a:rPr lang="zh-CN" altLang="en-US" dirty="0">
                <a:latin typeface="Arial" charset="0"/>
              </a:rPr>
              <a:t>年，戈塞利用酒廠裡大量的小樣本資料寫了第一篇論文</a:t>
            </a:r>
            <a:r>
              <a:rPr lang="en-US" altLang="zh-CN" dirty="0">
                <a:latin typeface="Arial" charset="0"/>
              </a:rPr>
              <a:t>《</a:t>
            </a:r>
            <a:r>
              <a:rPr lang="zh-CN" altLang="en-US" dirty="0">
                <a:latin typeface="Arial" charset="0"/>
              </a:rPr>
              <a:t>誤差法則在釀酒過程中的應用</a:t>
            </a:r>
            <a:r>
              <a:rPr lang="en-US" altLang="zh-CN" dirty="0">
                <a:latin typeface="Arial" charset="0"/>
              </a:rPr>
              <a:t>》</a:t>
            </a:r>
            <a:r>
              <a:rPr lang="zh-CN" altLang="en-US" dirty="0">
                <a:latin typeface="Arial" charset="0"/>
              </a:rPr>
              <a:t>，在此基礎上，</a:t>
            </a:r>
            <a:r>
              <a:rPr lang="en-US" altLang="zh-CN" dirty="0">
                <a:latin typeface="Arial" charset="0"/>
              </a:rPr>
              <a:t>1907</a:t>
            </a:r>
            <a:r>
              <a:rPr lang="zh-CN" altLang="en-US" dirty="0">
                <a:latin typeface="Arial" charset="0"/>
              </a:rPr>
              <a:t>年戈塞決心把小樣本和大樣本之間的差別搞清楚。為此，他試圖把一個總體中的所有小樣本的平均數的分布刻畫出來，做法是，在一個大容器裡放了一批紙牌，把它們弄亂，隨機地抽若干張，對這一樣本做實驗記錄觀察值，然後再把紙牌弄亂，抽出幾張，對相應的樣本再做實驗觀察，記錄觀察值，大量地記錄這種隨機抽樣的小樣本觀察值，就可藉以獲得小樣本觀察值的分布函數，若觀察值是平均數，戈塞把它叫做</a:t>
            </a:r>
            <a:r>
              <a:rPr lang="en-US" altLang="zh-CN" dirty="0">
                <a:latin typeface="Arial" charset="0"/>
              </a:rPr>
              <a:t>t</a:t>
            </a:r>
            <a:r>
              <a:rPr lang="zh-CN" altLang="en-US" dirty="0">
                <a:latin typeface="Arial" charset="0"/>
              </a:rPr>
              <a:t>分布函數。</a:t>
            </a:r>
          </a:p>
          <a:p>
            <a:pPr eaLnBrk="1" hangingPunct="1"/>
            <a:endParaRPr lang="en-US" altLang="zh-CN" dirty="0">
              <a:latin typeface="Arial" charset="0"/>
            </a:endParaRPr>
          </a:p>
          <a:p>
            <a:pPr eaLnBrk="1" hangingPunct="1"/>
            <a:r>
              <a:rPr lang="zh-CN" altLang="en-US" b="1" dirty="0">
                <a:latin typeface="Arial" charset="0"/>
              </a:rPr>
              <a:t>查理斯</a:t>
            </a:r>
            <a:r>
              <a:rPr lang="en-US" altLang="zh-CN" b="1" dirty="0">
                <a:latin typeface="Arial" charset="0"/>
              </a:rPr>
              <a:t>·</a:t>
            </a:r>
            <a:r>
              <a:rPr lang="zh-CN" altLang="en-US" b="1" dirty="0">
                <a:latin typeface="Arial" charset="0"/>
              </a:rPr>
              <a:t>愛德華</a:t>
            </a:r>
            <a:r>
              <a:rPr lang="en-US" altLang="zh-CN" b="1" dirty="0">
                <a:latin typeface="Arial" charset="0"/>
              </a:rPr>
              <a:t>·</a:t>
            </a:r>
            <a:r>
              <a:rPr lang="zh-CN" altLang="en-US" b="1" dirty="0">
                <a:latin typeface="Arial" charset="0"/>
              </a:rPr>
              <a:t>斯皮爾曼</a:t>
            </a:r>
            <a:r>
              <a:rPr lang="zh-CN" altLang="en-US" dirty="0">
                <a:latin typeface="Arial" charset="0"/>
              </a:rPr>
              <a:t>（</a:t>
            </a:r>
            <a:r>
              <a:rPr lang="en-US" altLang="zh-CN" dirty="0">
                <a:latin typeface="Arial" charset="0"/>
              </a:rPr>
              <a:t>Charles Edward Spearman</a:t>
            </a:r>
            <a:r>
              <a:rPr lang="zh-CN" altLang="en-US" dirty="0">
                <a:latin typeface="Arial" charset="0"/>
              </a:rPr>
              <a:t>）（</a:t>
            </a:r>
            <a:r>
              <a:rPr lang="en-US" altLang="zh-CN" dirty="0">
                <a:latin typeface="Arial" charset="0"/>
              </a:rPr>
              <a:t>1863</a:t>
            </a:r>
            <a:r>
              <a:rPr lang="zh-CN" altLang="en-US" dirty="0">
                <a:latin typeface="Arial" charset="0"/>
              </a:rPr>
              <a:t>～</a:t>
            </a:r>
            <a:r>
              <a:rPr lang="en-US" altLang="zh-CN" dirty="0">
                <a:latin typeface="Arial" charset="0"/>
              </a:rPr>
              <a:t>1945</a:t>
            </a:r>
            <a:r>
              <a:rPr lang="zh-CN" altLang="en-US" dirty="0">
                <a:latin typeface="Arial" charset="0"/>
              </a:rPr>
              <a:t>）</a:t>
            </a:r>
            <a:r>
              <a:rPr lang="en-US" altLang="zh-CN" dirty="0">
                <a:latin typeface="Arial" charset="0"/>
              </a:rPr>
              <a:t>:</a:t>
            </a:r>
            <a:r>
              <a:rPr lang="zh-CN" altLang="en-US" dirty="0">
                <a:latin typeface="Arial" charset="0"/>
              </a:rPr>
              <a:t>英國理論和實驗心理學家，</a:t>
            </a:r>
            <a:r>
              <a:rPr lang="en-US" altLang="zh-CN" dirty="0">
                <a:latin typeface="Arial" charset="0"/>
              </a:rPr>
              <a:t>1863</a:t>
            </a:r>
            <a:r>
              <a:rPr lang="zh-CN" altLang="en-US" dirty="0">
                <a:latin typeface="Arial" charset="0"/>
              </a:rPr>
              <a:t>年</a:t>
            </a:r>
            <a:r>
              <a:rPr lang="en-US" altLang="zh-CN" dirty="0">
                <a:latin typeface="Arial" charset="0"/>
              </a:rPr>
              <a:t>9</a:t>
            </a:r>
            <a:r>
              <a:rPr lang="zh-CN" altLang="en-US" dirty="0">
                <a:latin typeface="Arial" charset="0"/>
              </a:rPr>
              <a:t>月</a:t>
            </a:r>
            <a:r>
              <a:rPr lang="en-US" altLang="zh-CN" dirty="0">
                <a:latin typeface="Arial" charset="0"/>
              </a:rPr>
              <a:t>10</a:t>
            </a:r>
            <a:r>
              <a:rPr lang="zh-CN" altLang="en-US" dirty="0">
                <a:latin typeface="Arial" charset="0"/>
              </a:rPr>
              <a:t>日生於倫敦，</a:t>
            </a:r>
            <a:r>
              <a:rPr lang="en-US" altLang="zh-CN" dirty="0">
                <a:latin typeface="Arial" charset="0"/>
              </a:rPr>
              <a:t>1945</a:t>
            </a:r>
            <a:r>
              <a:rPr lang="zh-CN" altLang="en-US" dirty="0">
                <a:latin typeface="Arial" charset="0"/>
              </a:rPr>
              <a:t>年</a:t>
            </a:r>
            <a:r>
              <a:rPr lang="en-US" altLang="zh-CN" dirty="0">
                <a:latin typeface="Arial" charset="0"/>
              </a:rPr>
              <a:t>9</a:t>
            </a:r>
            <a:r>
              <a:rPr lang="zh-CN" altLang="en-US" dirty="0">
                <a:latin typeface="Arial" charset="0"/>
              </a:rPr>
              <a:t>月</a:t>
            </a:r>
            <a:r>
              <a:rPr lang="en-US" altLang="zh-CN" dirty="0">
                <a:latin typeface="Arial" charset="0"/>
              </a:rPr>
              <a:t>7</a:t>
            </a:r>
            <a:r>
              <a:rPr lang="zh-CN" altLang="en-US" dirty="0">
                <a:latin typeface="Arial" charset="0"/>
              </a:rPr>
              <a:t>日卒於倫敦。他大器晚成，</a:t>
            </a:r>
            <a:r>
              <a:rPr lang="en-US" altLang="zh-CN" dirty="0">
                <a:latin typeface="Arial" charset="0"/>
              </a:rPr>
              <a:t>1906</a:t>
            </a:r>
            <a:r>
              <a:rPr lang="zh-CN" altLang="en-US" dirty="0">
                <a:latin typeface="Arial" charset="0"/>
              </a:rPr>
              <a:t>年在德國萊比錫獲博士學位，時年</a:t>
            </a:r>
            <a:r>
              <a:rPr lang="en-US" altLang="zh-CN" dirty="0">
                <a:latin typeface="Arial" charset="0"/>
              </a:rPr>
              <a:t>48</a:t>
            </a:r>
            <a:r>
              <a:rPr lang="zh-CN" altLang="en-US" dirty="0">
                <a:latin typeface="Arial" charset="0"/>
              </a:rPr>
              <a:t>歲。回國後，</a:t>
            </a:r>
            <a:r>
              <a:rPr lang="en-US" altLang="zh-CN" dirty="0">
                <a:latin typeface="Arial" charset="0"/>
              </a:rPr>
              <a:t>1911</a:t>
            </a:r>
            <a:r>
              <a:rPr lang="zh-CN" altLang="en-US" dirty="0">
                <a:latin typeface="Arial" charset="0"/>
              </a:rPr>
              <a:t>年任倫敦大學心理學、邏輯學教授。</a:t>
            </a:r>
            <a:r>
              <a:rPr lang="en-US" altLang="zh-CN" dirty="0">
                <a:latin typeface="Arial" charset="0"/>
              </a:rPr>
              <a:t>1923</a:t>
            </a:r>
            <a:r>
              <a:rPr lang="zh-CN" altLang="en-US" dirty="0">
                <a:latin typeface="Arial" charset="0"/>
              </a:rPr>
              <a:t>至</a:t>
            </a:r>
            <a:r>
              <a:rPr lang="en-US" altLang="zh-CN" dirty="0">
                <a:latin typeface="Arial" charset="0"/>
              </a:rPr>
              <a:t>1926</a:t>
            </a:r>
            <a:r>
              <a:rPr lang="zh-CN" altLang="en-US" dirty="0">
                <a:latin typeface="Arial" charset="0"/>
              </a:rPr>
              <a:t>期間年任英國心理學會主席，</a:t>
            </a:r>
            <a:r>
              <a:rPr lang="en-US" altLang="zh-CN" dirty="0">
                <a:latin typeface="Arial" charset="0"/>
              </a:rPr>
              <a:t>1924</a:t>
            </a:r>
            <a:r>
              <a:rPr lang="zh-CN" altLang="en-US" dirty="0">
                <a:latin typeface="Arial" charset="0"/>
              </a:rPr>
              <a:t>年當選為英國皇家學會院士。</a:t>
            </a:r>
          </a:p>
          <a:p>
            <a:pPr eaLnBrk="1" hangingPunct="1"/>
            <a:r>
              <a:rPr lang="zh-CN" altLang="en-US" dirty="0">
                <a:latin typeface="Arial" charset="0"/>
              </a:rPr>
              <a:t>作為實驗心理學的先驅，斯皮爾曼對心理統計的發展做了大量的研究，他對相關係數概念進行了延伸，匯出了等級相關的計算方法。他還創立因素分析的方法，這是他學術上最偉大的成就。他還將之與智力研究相結合，從而於</a:t>
            </a:r>
            <a:r>
              <a:rPr lang="en-US" altLang="zh-CN" dirty="0">
                <a:latin typeface="Arial" charset="0"/>
              </a:rPr>
              <a:t>1904</a:t>
            </a:r>
            <a:r>
              <a:rPr lang="zh-CN" altLang="en-US" dirty="0">
                <a:latin typeface="Arial" charset="0"/>
              </a:rPr>
              <a:t>年提出智力結構的“二因素說”，即‘</a:t>
            </a:r>
            <a:r>
              <a:rPr lang="en-US" altLang="zh-CN" dirty="0">
                <a:latin typeface="Arial" charset="0"/>
              </a:rPr>
              <a:t>G’</a:t>
            </a:r>
            <a:r>
              <a:rPr lang="zh-CN" altLang="en-US" dirty="0">
                <a:latin typeface="Arial" charset="0"/>
              </a:rPr>
              <a:t>因素（一般因素）和‘</a:t>
            </a:r>
            <a:r>
              <a:rPr lang="en-US" altLang="zh-CN" dirty="0">
                <a:latin typeface="Arial" charset="0"/>
              </a:rPr>
              <a:t>S’</a:t>
            </a:r>
            <a:r>
              <a:rPr lang="zh-CN" altLang="en-US" dirty="0">
                <a:latin typeface="Arial" charset="0"/>
              </a:rPr>
              <a:t>因素（特殊因素）。可以毫不誇張地說，斯皮爾曼的名字幾乎成了‘</a:t>
            </a:r>
            <a:r>
              <a:rPr lang="en-US" altLang="zh-CN" dirty="0">
                <a:latin typeface="Arial" charset="0"/>
              </a:rPr>
              <a:t>G’</a:t>
            </a:r>
            <a:r>
              <a:rPr lang="zh-CN" altLang="en-US" dirty="0">
                <a:latin typeface="Arial" charset="0"/>
              </a:rPr>
              <a:t>因素或‘</a:t>
            </a:r>
            <a:r>
              <a:rPr lang="en-US" altLang="zh-CN" dirty="0">
                <a:latin typeface="Arial" charset="0"/>
              </a:rPr>
              <a:t>S</a:t>
            </a:r>
            <a:r>
              <a:rPr lang="zh-CN" altLang="en-US" dirty="0">
                <a:latin typeface="Arial" charset="0"/>
              </a:rPr>
              <a:t>因素’的代名詞。他反對聯想理論，著有</a:t>
            </a:r>
            <a:r>
              <a:rPr lang="en-US" altLang="zh-CN" dirty="0">
                <a:latin typeface="Arial" charset="0"/>
              </a:rPr>
              <a:t>《</a:t>
            </a:r>
            <a:r>
              <a:rPr lang="zh-CN" altLang="en-US" dirty="0">
                <a:latin typeface="Arial" charset="0"/>
              </a:rPr>
              <a:t>智力的性質和認知的原理</a:t>
            </a:r>
            <a:r>
              <a:rPr lang="en-US" altLang="zh-CN" dirty="0">
                <a:latin typeface="Arial" charset="0"/>
              </a:rPr>
              <a:t>》</a:t>
            </a:r>
            <a:r>
              <a:rPr lang="zh-CN" altLang="en-US" dirty="0">
                <a:latin typeface="Arial" charset="0"/>
              </a:rPr>
              <a:t>、</a:t>
            </a:r>
            <a:r>
              <a:rPr lang="en-US" altLang="zh-CN" dirty="0">
                <a:latin typeface="Arial" charset="0"/>
              </a:rPr>
              <a:t>《</a:t>
            </a:r>
            <a:r>
              <a:rPr lang="zh-CN" altLang="en-US" dirty="0">
                <a:latin typeface="Arial" charset="0"/>
              </a:rPr>
              <a:t>人的能力</a:t>
            </a:r>
            <a:r>
              <a:rPr lang="en-US" altLang="zh-CN" dirty="0">
                <a:latin typeface="Arial" charset="0"/>
              </a:rPr>
              <a:t>》</a:t>
            </a:r>
            <a:r>
              <a:rPr lang="zh-CN" altLang="en-US" dirty="0">
                <a:latin typeface="Arial" charset="0"/>
              </a:rPr>
              <a:t>、</a:t>
            </a:r>
            <a:r>
              <a:rPr lang="en-US" altLang="zh-CN" dirty="0">
                <a:latin typeface="Arial" charset="0"/>
              </a:rPr>
              <a:t>《</a:t>
            </a:r>
            <a:r>
              <a:rPr lang="zh-CN" altLang="en-US" dirty="0">
                <a:latin typeface="Arial" charset="0"/>
              </a:rPr>
              <a:t>創造的心</a:t>
            </a:r>
            <a:r>
              <a:rPr lang="en-US" altLang="zh-CN" dirty="0">
                <a:latin typeface="Arial" charset="0"/>
              </a:rPr>
              <a:t>》</a:t>
            </a:r>
            <a:r>
              <a:rPr lang="zh-CN" altLang="en-US" dirty="0">
                <a:latin typeface="Arial" charset="0"/>
              </a:rPr>
              <a:t>等。</a:t>
            </a:r>
            <a:endParaRPr lang="en-US" altLang="zh-CN" dirty="0">
              <a:latin typeface="Arial" charset="0"/>
            </a:endParaRPr>
          </a:p>
        </p:txBody>
      </p:sp>
      <p:sp>
        <p:nvSpPr>
          <p:cNvPr id="2529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fld id="{A621DC0E-E6DF-47D2-91AA-FE51AC80A0C9}" type="slidenum">
              <a:rPr lang="en-US" altLang="zh-CN" smtClean="0">
                <a:solidFill>
                  <a:schemeClr val="tx1"/>
                </a:solidFill>
              </a:rPr>
              <a:pPr eaLnBrk="1" hangingPunct="1"/>
              <a:t>1</a:t>
            </a:fld>
            <a:endParaRPr lang="en-US" altLang="zh-CN">
              <a:solidFill>
                <a:schemeClr val="tx1"/>
              </a:solidFill>
            </a:endParaRPr>
          </a:p>
        </p:txBody>
      </p:sp>
    </p:spTree>
    <p:extLst>
      <p:ext uri="{BB962C8B-B14F-4D97-AF65-F5344CB8AC3E}">
        <p14:creationId xmlns:p14="http://schemas.microsoft.com/office/powerpoint/2010/main" val="4294221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21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4488AE1B-73CC-4B75-BDCB-8BEC92F43F77}" type="slidenum">
              <a:rPr lang="en-US" altLang="zh-CN">
                <a:solidFill>
                  <a:schemeClr val="tx1"/>
                </a:solidFill>
              </a:rPr>
              <a:pPr algn="r" eaLnBrk="1" hangingPunct="1"/>
              <a:t>10</a:t>
            </a:fld>
            <a:endParaRPr lang="en-US" altLang="zh-CN">
              <a:solidFill>
                <a:schemeClr val="tx1"/>
              </a:solidFill>
            </a:endParaRPr>
          </a:p>
        </p:txBody>
      </p:sp>
      <p:sp>
        <p:nvSpPr>
          <p:cNvPr id="262147" name="Rectangle 2"/>
          <p:cNvSpPr>
            <a:spLocks noGrp="1" noRot="1" noChangeAspect="1" noChangeArrowheads="1" noTextEdit="1"/>
          </p:cNvSpPr>
          <p:nvPr>
            <p:ph type="sldImg"/>
          </p:nvPr>
        </p:nvSpPr>
        <p:spPr/>
      </p:sp>
      <p:sp>
        <p:nvSpPr>
          <p:cNvPr id="2621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dirty="0">
                <a:latin typeface="Arial" charset="0"/>
              </a:rPr>
              <a:t>在概率论和统计学中，指数分布（</a:t>
            </a:r>
            <a:r>
              <a:rPr lang="en-US" altLang="zh-CN" dirty="0">
                <a:latin typeface="Arial" charset="0"/>
              </a:rPr>
              <a:t>Exponential distribution</a:t>
            </a:r>
            <a:r>
              <a:rPr lang="zh-CN" altLang="en-US" dirty="0">
                <a:latin typeface="Arial" charset="0"/>
              </a:rPr>
              <a:t>）是一种连续概率分布。指数分布可以用来表示独立随机事件发生的时间间隔，比如旅客进机场的时间间隔、中文维基百科新条目出现的时间间隔等等。</a:t>
            </a:r>
          </a:p>
          <a:p>
            <a:pPr eaLnBrk="1" hangingPunct="1">
              <a:spcBef>
                <a:spcPct val="0"/>
              </a:spcBef>
            </a:pPr>
            <a:r>
              <a:rPr lang="zh-CN" altLang="en-US" dirty="0">
                <a:latin typeface="Arial" charset="0"/>
              </a:rPr>
              <a:t>与泊松过程的关系</a:t>
            </a:r>
            <a:r>
              <a:rPr lang="en-US" altLang="zh-CN" dirty="0">
                <a:latin typeface="Arial" charset="0"/>
              </a:rPr>
              <a:t>:</a:t>
            </a:r>
            <a:r>
              <a:rPr lang="zh-CN" altLang="en-US" dirty="0">
                <a:latin typeface="Arial" charset="0"/>
              </a:rPr>
              <a:t>泊松过程是一种重要的随机过程。泊松过程中，第</a:t>
            </a:r>
            <a:r>
              <a:rPr lang="en-US" altLang="zh-CN" dirty="0">
                <a:latin typeface="Arial" charset="0"/>
              </a:rPr>
              <a:t>k</a:t>
            </a:r>
            <a:r>
              <a:rPr lang="zh-CN" altLang="en-US" dirty="0">
                <a:latin typeface="Arial" charset="0"/>
              </a:rPr>
              <a:t>次随机事件与第</a:t>
            </a:r>
            <a:r>
              <a:rPr lang="en-US" altLang="zh-CN" dirty="0">
                <a:latin typeface="Arial" charset="0"/>
              </a:rPr>
              <a:t>k+1</a:t>
            </a:r>
            <a:r>
              <a:rPr lang="zh-CN" altLang="en-US" dirty="0">
                <a:latin typeface="Arial" charset="0"/>
              </a:rPr>
              <a:t>次随机事件出现的时间间隔服从指数分布。这是因为，第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a:t>
            </a:r>
            <a:r>
              <a:rPr lang="en-US" altLang="zh-CN" dirty="0">
                <a:latin typeface="Arial" charset="0"/>
              </a:rPr>
              <a:t>1</a:t>
            </a:r>
            <a:r>
              <a:rPr lang="zh-CN" altLang="en-US" dirty="0">
                <a:latin typeface="Arial" charset="0"/>
              </a:rPr>
              <a:t>减去这个时间段内没有随机事件出现的概率。而根据泊松过程的定义，长度为</a:t>
            </a:r>
            <a:r>
              <a:rPr lang="en-US" altLang="zh-CN" dirty="0">
                <a:latin typeface="Arial" charset="0"/>
              </a:rPr>
              <a:t>t</a:t>
            </a:r>
            <a:r>
              <a:rPr lang="zh-CN" altLang="en-US" dirty="0">
                <a:latin typeface="Arial" charset="0"/>
              </a:rPr>
              <a:t>的时间段内没有随机事件出现的概率等于</a:t>
            </a:r>
            <a:r>
              <a:rPr lang="en-US" altLang="zh-CN" dirty="0">
                <a:latin typeface="Arial" charset="0"/>
              </a:rPr>
              <a:t>,</a:t>
            </a:r>
            <a:r>
              <a:rPr lang="zh-CN" altLang="en-US" dirty="0">
                <a:latin typeface="Arial" charset="0"/>
              </a:rPr>
              <a:t>所以第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次随机事件出现的概率等于，这是指数分布。这还表明了泊松过程的无记忆性。</a:t>
            </a:r>
          </a:p>
          <a:p>
            <a:pPr eaLnBrk="1" hangingPunct="1">
              <a:spcBef>
                <a:spcPct val="0"/>
              </a:spcBef>
            </a:pPr>
            <a:r>
              <a:rPr lang="zh-CN" altLang="en-US" dirty="0">
                <a:latin typeface="Arial" charset="0"/>
              </a:rPr>
              <a:t>指数函数的一个重要特征是无记忆性（</a:t>
            </a:r>
            <a:r>
              <a:rPr lang="en-US" altLang="zh-CN" dirty="0">
                <a:latin typeface="Arial" charset="0"/>
              </a:rPr>
              <a:t>Memoryless Property</a:t>
            </a:r>
            <a:r>
              <a:rPr lang="zh-CN" altLang="en-US" dirty="0">
                <a:latin typeface="Arial" charset="0"/>
              </a:rPr>
              <a:t>，又称遗失记忆性）。这表示如果一个随机变量呈指数分布，当</a:t>
            </a:r>
            <a:r>
              <a:rPr lang="en-US" altLang="zh-CN" dirty="0">
                <a:latin typeface="Arial" charset="0"/>
              </a:rPr>
              <a:t>s,t≥0</a:t>
            </a:r>
            <a:r>
              <a:rPr lang="zh-CN" altLang="en-US" dirty="0">
                <a:latin typeface="Arial" charset="0"/>
              </a:rPr>
              <a:t>时有</a:t>
            </a:r>
            <a:r>
              <a:rPr lang="en-US" altLang="zh-CN" dirty="0">
                <a:latin typeface="Arial" charset="0"/>
              </a:rPr>
              <a:t>P(T&gt;</a:t>
            </a:r>
            <a:r>
              <a:rPr lang="en-US" altLang="zh-CN" dirty="0" err="1">
                <a:latin typeface="Arial" charset="0"/>
              </a:rPr>
              <a:t>s+t|T</a:t>
            </a:r>
            <a:r>
              <a:rPr lang="en-US" altLang="zh-CN" dirty="0">
                <a:latin typeface="Arial" charset="0"/>
              </a:rPr>
              <a:t>&gt;t)=P(T&gt;s)</a:t>
            </a:r>
            <a:r>
              <a:rPr lang="zh-CN" altLang="en-US" dirty="0">
                <a:latin typeface="Arial" charset="0"/>
              </a:rPr>
              <a:t>。即，如果</a:t>
            </a:r>
            <a:r>
              <a:rPr lang="en-US" altLang="zh-CN" dirty="0">
                <a:latin typeface="Arial" charset="0"/>
              </a:rPr>
              <a:t>T</a:t>
            </a:r>
            <a:r>
              <a:rPr lang="zh-CN" altLang="en-US" dirty="0">
                <a:latin typeface="Arial" charset="0"/>
              </a:rPr>
              <a:t>是某一元件的寿命，已知元件使用了</a:t>
            </a:r>
            <a:r>
              <a:rPr lang="en-US" altLang="zh-CN" dirty="0">
                <a:latin typeface="Arial" charset="0"/>
              </a:rPr>
              <a:t>t</a:t>
            </a:r>
            <a:r>
              <a:rPr lang="zh-CN" altLang="en-US" dirty="0">
                <a:latin typeface="Arial" charset="0"/>
              </a:rPr>
              <a:t>小时，它总共使用至少</a:t>
            </a:r>
            <a:r>
              <a:rPr lang="en-US" altLang="zh-CN" dirty="0" err="1">
                <a:latin typeface="Arial" charset="0"/>
              </a:rPr>
              <a:t>s+t</a:t>
            </a:r>
            <a:r>
              <a:rPr lang="zh-CN" altLang="en-US" dirty="0">
                <a:latin typeface="Arial" charset="0"/>
              </a:rPr>
              <a:t>小时的条件概率，与从开始使用时算起它使用至少</a:t>
            </a:r>
            <a:r>
              <a:rPr lang="en-US" altLang="zh-CN" dirty="0">
                <a:latin typeface="Arial" charset="0"/>
              </a:rPr>
              <a:t>s</a:t>
            </a:r>
            <a:r>
              <a:rPr lang="zh-CN" altLang="en-US" dirty="0">
                <a:latin typeface="Arial" charset="0"/>
              </a:rPr>
              <a:t>小时的概率相等。</a:t>
            </a:r>
            <a:endParaRPr lang="en-US" altLang="zh-CN" dirty="0">
              <a:latin typeface="Arial" charset="0"/>
            </a:endParaRPr>
          </a:p>
          <a:p>
            <a:pPr eaLnBrk="1" hangingPunct="1">
              <a:spcBef>
                <a:spcPct val="0"/>
              </a:spcBef>
            </a:pPr>
            <a:r>
              <a:rPr lang="zh-CN" altLang="en-US" dirty="0">
                <a:latin typeface="Arial" charset="0"/>
              </a:rPr>
              <a:t>指數分布可以取 </a:t>
            </a:r>
            <a:r>
              <a:rPr lang="en-US" altLang="zh-CN" dirty="0">
                <a:latin typeface="Arial" charset="0"/>
              </a:rPr>
              <a:t>X</a:t>
            </a:r>
            <a:r>
              <a:rPr lang="zh-CN" altLang="en-US" dirty="0">
                <a:latin typeface="Arial" charset="0"/>
              </a:rPr>
              <a:t>≥</a:t>
            </a:r>
            <a:r>
              <a:rPr lang="en-US" altLang="zh-CN" dirty="0">
                <a:latin typeface="Arial" charset="0"/>
              </a:rPr>
              <a:t>0</a:t>
            </a:r>
            <a:r>
              <a:rPr lang="zh-CN" altLang="en-US" dirty="0">
                <a:latin typeface="Arial" charset="0"/>
              </a:rPr>
              <a:t>，但是韋伯分布只能取 </a:t>
            </a:r>
            <a:r>
              <a:rPr lang="en-US" altLang="zh-CN" dirty="0">
                <a:latin typeface="Arial" charset="0"/>
              </a:rPr>
              <a:t>X&gt;0.</a:t>
            </a:r>
          </a:p>
          <a:p>
            <a:pPr eaLnBrk="1" hangingPunct="1">
              <a:spcBef>
                <a:spcPct val="0"/>
              </a:spcBef>
            </a:pPr>
            <a:r>
              <a:rPr lang="zh-CN" altLang="en-US" dirty="0">
                <a:latin typeface="Arial" charset="0"/>
              </a:rPr>
              <a:t>威布尔分布</a:t>
            </a:r>
            <a:r>
              <a:rPr lang="en-US" altLang="zh-CN" dirty="0">
                <a:latin typeface="Arial" charset="0"/>
              </a:rPr>
              <a:t>(Ⅲ</a:t>
            </a:r>
            <a:r>
              <a:rPr lang="zh-CN" altLang="en-US" dirty="0">
                <a:latin typeface="Arial" charset="0"/>
              </a:rPr>
              <a:t>型 极值分布</a:t>
            </a:r>
            <a:r>
              <a:rPr lang="en-US" altLang="zh-CN" dirty="0">
                <a:latin typeface="Arial" charset="0"/>
              </a:rPr>
              <a:t>)</a:t>
            </a:r>
            <a:r>
              <a:rPr lang="zh-CN" altLang="en-US" dirty="0">
                <a:latin typeface="Arial" charset="0"/>
              </a:rPr>
              <a:t>记为</a:t>
            </a:r>
            <a:r>
              <a:rPr lang="en-US" altLang="zh-CN" dirty="0">
                <a:latin typeface="Arial" charset="0"/>
              </a:rPr>
              <a:t>W(</a:t>
            </a:r>
            <a:r>
              <a:rPr lang="en-US" altLang="zh-CN" dirty="0" err="1">
                <a:latin typeface="Arial" charset="0"/>
              </a:rPr>
              <a:t>k,a,b</a:t>
            </a:r>
            <a:r>
              <a:rPr lang="en-US" altLang="zh-CN" dirty="0">
                <a:latin typeface="Arial" charset="0"/>
              </a:rPr>
              <a:t>)</a:t>
            </a:r>
            <a:r>
              <a:rPr lang="zh-CN" altLang="en-US" dirty="0">
                <a:latin typeface="Arial" charset="0"/>
              </a:rPr>
              <a:t>。 </a:t>
            </a:r>
          </a:p>
          <a:p>
            <a:pPr eaLnBrk="1" hangingPunct="1">
              <a:spcBef>
                <a:spcPct val="0"/>
              </a:spcBef>
            </a:pPr>
            <a:r>
              <a:rPr lang="zh-CN" altLang="en-US" dirty="0">
                <a:latin typeface="Arial" charset="0"/>
              </a:rPr>
              <a:t>　　瑞典工程师威布尔从</a:t>
            </a:r>
            <a:r>
              <a:rPr lang="en-US" altLang="zh-CN" dirty="0">
                <a:latin typeface="Arial" charset="0"/>
              </a:rPr>
              <a:t>30</a:t>
            </a:r>
            <a:r>
              <a:rPr lang="zh-CN" altLang="en-US" dirty="0">
                <a:latin typeface="Arial" charset="0"/>
              </a:rPr>
              <a:t>年代开始研究轴承寿命，以的又研究结构强度和疲劳等问题。他采用了“链式”模型来解释结构强度和寿命问题。这个模型假设一个结构是由若干小元件</a:t>
            </a:r>
            <a:r>
              <a:rPr lang="en-US" altLang="zh-CN" dirty="0">
                <a:latin typeface="Arial" charset="0"/>
              </a:rPr>
              <a:t>(</a:t>
            </a:r>
            <a:r>
              <a:rPr lang="zh-CN" altLang="en-US" dirty="0">
                <a:latin typeface="Arial" charset="0"/>
              </a:rPr>
              <a:t>设为</a:t>
            </a:r>
            <a:r>
              <a:rPr lang="en-US" altLang="zh-CN" dirty="0">
                <a:latin typeface="Arial" charset="0"/>
              </a:rPr>
              <a:t>n</a:t>
            </a:r>
            <a:r>
              <a:rPr lang="zh-CN" altLang="en-US" dirty="0">
                <a:latin typeface="Arial" charset="0"/>
              </a:rPr>
              <a:t>个</a:t>
            </a:r>
            <a:r>
              <a:rPr lang="en-US" altLang="zh-CN" dirty="0">
                <a:latin typeface="Arial" charset="0"/>
              </a:rPr>
              <a:t>)</a:t>
            </a:r>
            <a:r>
              <a:rPr lang="zh-CN" altLang="en-US" dirty="0">
                <a:latin typeface="Arial" charset="0"/>
              </a:rPr>
              <a:t>串联而成，于是可以形象地将结构看成是由</a:t>
            </a:r>
            <a:r>
              <a:rPr lang="en-US" altLang="zh-CN" dirty="0">
                <a:latin typeface="Arial" charset="0"/>
              </a:rPr>
              <a:t>n</a:t>
            </a:r>
            <a:r>
              <a:rPr lang="zh-CN" altLang="en-US" dirty="0">
                <a:latin typeface="Arial" charset="0"/>
              </a:rPr>
              <a:t>个环构成的一条链条，其强度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取决于最薄弱环的强度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。单个链的强度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为一随机变量，设各环强度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相互独立，分布相同，则求链强度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的概率分布就变成求极小值分布问题，由此给出威布尔分布函数。由于零件或结构的疲劳强度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也应取决于其最弱环的强度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，也应能用威布尔分布描述。 </a:t>
            </a:r>
          </a:p>
          <a:p>
            <a:pPr eaLnBrk="1" hangingPunct="1">
              <a:spcBef>
                <a:spcPct val="0"/>
              </a:spcBef>
            </a:pPr>
            <a:r>
              <a:rPr lang="zh-CN" altLang="en-US" dirty="0">
                <a:latin typeface="Arial" charset="0"/>
              </a:rPr>
              <a:t>　　根据</a:t>
            </a:r>
            <a:r>
              <a:rPr lang="en-US" altLang="zh-CN" dirty="0">
                <a:latin typeface="Arial" charset="0"/>
              </a:rPr>
              <a:t>1943</a:t>
            </a:r>
            <a:r>
              <a:rPr lang="zh-CN" altLang="en-US" dirty="0">
                <a:latin typeface="Arial" charset="0"/>
              </a:rPr>
              <a:t>年苏联格涅坚科的研究结果，不管随机变量的原始分布如何，它的极小值的渐近分布只能有三种，而威布尔分布就是第</a:t>
            </a:r>
            <a:r>
              <a:rPr lang="en-US" altLang="zh-CN" dirty="0">
                <a:latin typeface="Arial" charset="0"/>
              </a:rPr>
              <a:t>Ⅲ</a:t>
            </a:r>
            <a:r>
              <a:rPr lang="zh-CN" altLang="en-US" dirty="0">
                <a:latin typeface="Arial" charset="0"/>
              </a:rPr>
              <a:t>种极小值分布。 </a:t>
            </a:r>
          </a:p>
          <a:p>
            <a:pPr eaLnBrk="1" hangingPunct="1">
              <a:spcBef>
                <a:spcPct val="0"/>
              </a:spcBef>
            </a:pPr>
            <a:r>
              <a:rPr lang="zh-CN" altLang="en-US" dirty="0">
                <a:latin typeface="Arial" charset="0"/>
              </a:rPr>
              <a:t>　　由于威布尔分布是根据最弱环节模型或串联模型得到的，能充分反映材料缺陷和应力集中源对材料疲劳寿命的影响，而且具有递增的失效率，所以，将它作为材料或零件的寿命分布模型或给定寿命下的疲劳强度模型是合适的。 </a:t>
            </a:r>
          </a:p>
          <a:p>
            <a:pPr eaLnBrk="1" hangingPunct="1">
              <a:spcBef>
                <a:spcPct val="0"/>
              </a:spcBef>
            </a:pPr>
            <a:r>
              <a:rPr lang="zh-CN" altLang="en-US" dirty="0">
                <a:latin typeface="Arial" charset="0"/>
              </a:rPr>
              <a:t>　　二参数的威布尔分布主要用于滚动轴承的寿命试验以及高应力水平下的材料疲劳试验，三参数的威布尔分布用于低应力水平的材料及某些零件的寿命试验，一般而言，它具有比对数正态分布更大的适用性。但是，威布尔分布参数的分析法估计较复杂，区间估计值过长，实践中常采用概率纸估计法，从而降低了参数的估计精度．这是威布尔分布目前存在的主要缺点，也限制了它的应用</a:t>
            </a:r>
            <a:endParaRPr lang="en-US" altLang="zh-CN" dirty="0">
              <a:latin typeface="Arial" charset="0"/>
            </a:endParaRPr>
          </a:p>
        </p:txBody>
      </p:sp>
    </p:spTree>
    <p:extLst>
      <p:ext uri="{BB962C8B-B14F-4D97-AF65-F5344CB8AC3E}">
        <p14:creationId xmlns:p14="http://schemas.microsoft.com/office/powerpoint/2010/main" val="2619225023"/>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31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4F903C99-6C59-4866-9BB2-A764B6AE50EF}" type="slidenum">
              <a:rPr lang="en-US" altLang="zh-CN">
                <a:solidFill>
                  <a:schemeClr val="tx1"/>
                </a:solidFill>
              </a:rPr>
              <a:pPr algn="r" eaLnBrk="1" hangingPunct="1"/>
              <a:t>11</a:t>
            </a:fld>
            <a:endParaRPr lang="en-US" altLang="zh-CN">
              <a:solidFill>
                <a:schemeClr val="tx1"/>
              </a:solidFill>
            </a:endParaRPr>
          </a:p>
        </p:txBody>
      </p:sp>
      <p:sp>
        <p:nvSpPr>
          <p:cNvPr id="263171" name="Rectangle 2"/>
          <p:cNvSpPr>
            <a:spLocks noGrp="1" noRot="1" noChangeAspect="1" noChangeArrowheads="1" noTextEdit="1"/>
          </p:cNvSpPr>
          <p:nvPr>
            <p:ph type="sldImg"/>
          </p:nvPr>
        </p:nvSpPr>
        <p:spPr/>
      </p:sp>
      <p:sp>
        <p:nvSpPr>
          <p:cNvPr id="263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dirty="0">
                <a:latin typeface="Arial" charset="0"/>
              </a:rPr>
              <a:t>在概率论和统计学中，指数分布（</a:t>
            </a:r>
            <a:r>
              <a:rPr lang="en-US" altLang="zh-CN" dirty="0">
                <a:latin typeface="Arial" charset="0"/>
              </a:rPr>
              <a:t>Exponential distribution</a:t>
            </a:r>
            <a:r>
              <a:rPr lang="zh-CN" altLang="en-US" dirty="0">
                <a:latin typeface="Arial" charset="0"/>
              </a:rPr>
              <a:t>）是一种连续概率分布。指数分布可以用来表示独立随机事件发生的时间间隔，比如旅客进机场的时间间隔、中文维基百科新条目出现的时间间隔等等。</a:t>
            </a:r>
          </a:p>
          <a:p>
            <a:pPr eaLnBrk="1" hangingPunct="1">
              <a:spcBef>
                <a:spcPct val="0"/>
              </a:spcBef>
            </a:pPr>
            <a:r>
              <a:rPr lang="zh-CN" altLang="en-US" dirty="0">
                <a:latin typeface="Arial" charset="0"/>
              </a:rPr>
              <a:t>与泊松过程的关系</a:t>
            </a:r>
            <a:r>
              <a:rPr lang="en-US" altLang="zh-CN" dirty="0">
                <a:latin typeface="Arial" charset="0"/>
              </a:rPr>
              <a:t>:</a:t>
            </a:r>
            <a:r>
              <a:rPr lang="zh-CN" altLang="en-US" dirty="0">
                <a:latin typeface="Arial" charset="0"/>
              </a:rPr>
              <a:t>泊松过程是一种重要的随机过程。泊松过程中，第</a:t>
            </a:r>
            <a:r>
              <a:rPr lang="en-US" altLang="zh-CN" dirty="0">
                <a:latin typeface="Arial" charset="0"/>
              </a:rPr>
              <a:t>k</a:t>
            </a:r>
            <a:r>
              <a:rPr lang="zh-CN" altLang="en-US" dirty="0">
                <a:latin typeface="Arial" charset="0"/>
              </a:rPr>
              <a:t>次随机事件与第</a:t>
            </a:r>
            <a:r>
              <a:rPr lang="en-US" altLang="zh-CN" dirty="0">
                <a:latin typeface="Arial" charset="0"/>
              </a:rPr>
              <a:t>k+1</a:t>
            </a:r>
            <a:r>
              <a:rPr lang="zh-CN" altLang="en-US" dirty="0">
                <a:latin typeface="Arial" charset="0"/>
              </a:rPr>
              <a:t>次随机事件出现的时间间隔服从指数分布。这是因为，第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a:t>
            </a:r>
            <a:r>
              <a:rPr lang="en-US" altLang="zh-CN" dirty="0">
                <a:latin typeface="Arial" charset="0"/>
              </a:rPr>
              <a:t>1</a:t>
            </a:r>
            <a:r>
              <a:rPr lang="zh-CN" altLang="en-US" dirty="0">
                <a:latin typeface="Arial" charset="0"/>
              </a:rPr>
              <a:t>减去这个时间段内没有随机事件出现的概率。而根据泊松过程的定义，长度为</a:t>
            </a:r>
            <a:r>
              <a:rPr lang="en-US" altLang="zh-CN" dirty="0">
                <a:latin typeface="Arial" charset="0"/>
              </a:rPr>
              <a:t>t</a:t>
            </a:r>
            <a:r>
              <a:rPr lang="zh-CN" altLang="en-US" dirty="0">
                <a:latin typeface="Arial" charset="0"/>
              </a:rPr>
              <a:t>的时间段内没有随机事件出现的概率等于</a:t>
            </a:r>
            <a:r>
              <a:rPr lang="en-US" altLang="zh-CN" dirty="0">
                <a:latin typeface="Arial" charset="0"/>
              </a:rPr>
              <a:t>,</a:t>
            </a:r>
            <a:r>
              <a:rPr lang="zh-CN" altLang="en-US" dirty="0">
                <a:latin typeface="Arial" charset="0"/>
              </a:rPr>
              <a:t>所以第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次随机事件出现的概率等于，这是指数分布。这还表明了泊松过程的无记忆性。</a:t>
            </a:r>
          </a:p>
          <a:p>
            <a:pPr eaLnBrk="1" hangingPunct="1">
              <a:spcBef>
                <a:spcPct val="0"/>
              </a:spcBef>
            </a:pPr>
            <a:r>
              <a:rPr lang="zh-CN" altLang="en-US" dirty="0">
                <a:latin typeface="Arial" charset="0"/>
              </a:rPr>
              <a:t>指数函数的一个重要特征是无记忆性（</a:t>
            </a:r>
            <a:r>
              <a:rPr lang="en-US" altLang="zh-CN" dirty="0">
                <a:latin typeface="Arial" charset="0"/>
              </a:rPr>
              <a:t>Memoryless Property</a:t>
            </a:r>
            <a:r>
              <a:rPr lang="zh-CN" altLang="en-US" dirty="0">
                <a:latin typeface="Arial" charset="0"/>
              </a:rPr>
              <a:t>，又称遗失记忆性）。这表示如果一个随机变量呈指数分布，当</a:t>
            </a:r>
            <a:r>
              <a:rPr lang="en-US" altLang="zh-CN" dirty="0">
                <a:latin typeface="Arial" charset="0"/>
              </a:rPr>
              <a:t>s,t≥0</a:t>
            </a:r>
            <a:r>
              <a:rPr lang="zh-CN" altLang="en-US" dirty="0">
                <a:latin typeface="Arial" charset="0"/>
              </a:rPr>
              <a:t>时有</a:t>
            </a:r>
            <a:r>
              <a:rPr lang="en-US" altLang="zh-CN" dirty="0">
                <a:latin typeface="Arial" charset="0"/>
              </a:rPr>
              <a:t>P(T&gt;</a:t>
            </a:r>
            <a:r>
              <a:rPr lang="en-US" altLang="zh-CN" dirty="0" err="1">
                <a:latin typeface="Arial" charset="0"/>
              </a:rPr>
              <a:t>s+t|T</a:t>
            </a:r>
            <a:r>
              <a:rPr lang="en-US" altLang="zh-CN" dirty="0">
                <a:latin typeface="Arial" charset="0"/>
              </a:rPr>
              <a:t>&gt;t)=P(T&gt;s)</a:t>
            </a:r>
            <a:r>
              <a:rPr lang="zh-CN" altLang="en-US" dirty="0">
                <a:latin typeface="Arial" charset="0"/>
              </a:rPr>
              <a:t>。即，如果</a:t>
            </a:r>
            <a:r>
              <a:rPr lang="en-US" altLang="zh-CN" dirty="0">
                <a:latin typeface="Arial" charset="0"/>
              </a:rPr>
              <a:t>T</a:t>
            </a:r>
            <a:r>
              <a:rPr lang="zh-CN" altLang="en-US" dirty="0">
                <a:latin typeface="Arial" charset="0"/>
              </a:rPr>
              <a:t>是某一元件的寿命，已知元件使用了</a:t>
            </a:r>
            <a:r>
              <a:rPr lang="en-US" altLang="zh-CN" dirty="0">
                <a:latin typeface="Arial" charset="0"/>
              </a:rPr>
              <a:t>t</a:t>
            </a:r>
            <a:r>
              <a:rPr lang="zh-CN" altLang="en-US" dirty="0">
                <a:latin typeface="Arial" charset="0"/>
              </a:rPr>
              <a:t>小时，它总共使用至少</a:t>
            </a:r>
            <a:r>
              <a:rPr lang="en-US" altLang="zh-CN" dirty="0" err="1">
                <a:latin typeface="Arial" charset="0"/>
              </a:rPr>
              <a:t>s+t</a:t>
            </a:r>
            <a:r>
              <a:rPr lang="zh-CN" altLang="en-US" dirty="0">
                <a:latin typeface="Arial" charset="0"/>
              </a:rPr>
              <a:t>小时的条件概率，与从开始使用时算起它使用至少</a:t>
            </a:r>
            <a:r>
              <a:rPr lang="en-US" altLang="zh-CN" dirty="0">
                <a:latin typeface="Arial" charset="0"/>
              </a:rPr>
              <a:t>s</a:t>
            </a:r>
            <a:r>
              <a:rPr lang="zh-CN" altLang="en-US" dirty="0">
                <a:latin typeface="Arial" charset="0"/>
              </a:rPr>
              <a:t>小时的概率相等。</a:t>
            </a:r>
            <a:endParaRPr lang="en-US" altLang="zh-CN" dirty="0">
              <a:latin typeface="Arial" charset="0"/>
            </a:endParaRPr>
          </a:p>
          <a:p>
            <a:pPr eaLnBrk="1" hangingPunct="1">
              <a:spcBef>
                <a:spcPct val="0"/>
              </a:spcBef>
            </a:pPr>
            <a:r>
              <a:rPr lang="zh-CN" altLang="en-US" dirty="0">
                <a:latin typeface="Arial" charset="0"/>
              </a:rPr>
              <a:t>指數分布可以取 </a:t>
            </a:r>
            <a:r>
              <a:rPr lang="en-US" altLang="zh-CN" dirty="0">
                <a:latin typeface="Arial" charset="0"/>
              </a:rPr>
              <a:t>X</a:t>
            </a:r>
            <a:r>
              <a:rPr lang="zh-CN" altLang="en-US" dirty="0">
                <a:latin typeface="Arial" charset="0"/>
              </a:rPr>
              <a:t>≥</a:t>
            </a:r>
            <a:r>
              <a:rPr lang="en-US" altLang="zh-CN" dirty="0">
                <a:latin typeface="Arial" charset="0"/>
              </a:rPr>
              <a:t>0</a:t>
            </a:r>
            <a:r>
              <a:rPr lang="zh-CN" altLang="en-US" dirty="0">
                <a:latin typeface="Arial" charset="0"/>
              </a:rPr>
              <a:t>，但是韋伯分布只能取 </a:t>
            </a:r>
            <a:r>
              <a:rPr lang="en-US" altLang="zh-CN" dirty="0">
                <a:latin typeface="Arial" charset="0"/>
              </a:rPr>
              <a:t>X&gt;0.</a:t>
            </a:r>
          </a:p>
          <a:p>
            <a:pPr eaLnBrk="1" hangingPunct="1">
              <a:spcBef>
                <a:spcPct val="0"/>
              </a:spcBef>
            </a:pPr>
            <a:r>
              <a:rPr lang="zh-CN" altLang="en-US" dirty="0">
                <a:latin typeface="Arial" charset="0"/>
              </a:rPr>
              <a:t>威布尔分布</a:t>
            </a:r>
            <a:r>
              <a:rPr lang="en-US" altLang="zh-CN" dirty="0">
                <a:latin typeface="Arial" charset="0"/>
              </a:rPr>
              <a:t>(Ⅲ</a:t>
            </a:r>
            <a:r>
              <a:rPr lang="zh-CN" altLang="en-US" dirty="0">
                <a:latin typeface="Arial" charset="0"/>
              </a:rPr>
              <a:t>型 极值分布</a:t>
            </a:r>
            <a:r>
              <a:rPr lang="en-US" altLang="zh-CN" dirty="0">
                <a:latin typeface="Arial" charset="0"/>
              </a:rPr>
              <a:t>)</a:t>
            </a:r>
            <a:r>
              <a:rPr lang="zh-CN" altLang="en-US" dirty="0">
                <a:latin typeface="Arial" charset="0"/>
              </a:rPr>
              <a:t>记为</a:t>
            </a:r>
            <a:r>
              <a:rPr lang="en-US" altLang="zh-CN" dirty="0">
                <a:latin typeface="Arial" charset="0"/>
              </a:rPr>
              <a:t>W(</a:t>
            </a:r>
            <a:r>
              <a:rPr lang="en-US" altLang="zh-CN" dirty="0" err="1">
                <a:latin typeface="Arial" charset="0"/>
              </a:rPr>
              <a:t>k,a,b</a:t>
            </a:r>
            <a:r>
              <a:rPr lang="en-US" altLang="zh-CN" dirty="0">
                <a:latin typeface="Arial" charset="0"/>
              </a:rPr>
              <a:t>)</a:t>
            </a:r>
            <a:r>
              <a:rPr lang="zh-CN" altLang="en-US" dirty="0">
                <a:latin typeface="Arial" charset="0"/>
              </a:rPr>
              <a:t>。 </a:t>
            </a:r>
          </a:p>
          <a:p>
            <a:pPr eaLnBrk="1" hangingPunct="1">
              <a:spcBef>
                <a:spcPct val="0"/>
              </a:spcBef>
            </a:pPr>
            <a:r>
              <a:rPr lang="zh-CN" altLang="en-US" dirty="0">
                <a:latin typeface="Arial" charset="0"/>
              </a:rPr>
              <a:t>　　瑞典工程师威布尔从</a:t>
            </a:r>
            <a:r>
              <a:rPr lang="en-US" altLang="zh-CN" dirty="0">
                <a:latin typeface="Arial" charset="0"/>
              </a:rPr>
              <a:t>30</a:t>
            </a:r>
            <a:r>
              <a:rPr lang="zh-CN" altLang="en-US" dirty="0">
                <a:latin typeface="Arial" charset="0"/>
              </a:rPr>
              <a:t>年代开始研究轴承寿命，以的又研究结构强度和疲劳等问题。他采用了“链式”模型来解释结构强度和寿命问题。这个模型假设一个结构是由若干小元件</a:t>
            </a:r>
            <a:r>
              <a:rPr lang="en-US" altLang="zh-CN" dirty="0">
                <a:latin typeface="Arial" charset="0"/>
              </a:rPr>
              <a:t>(</a:t>
            </a:r>
            <a:r>
              <a:rPr lang="zh-CN" altLang="en-US" dirty="0">
                <a:latin typeface="Arial" charset="0"/>
              </a:rPr>
              <a:t>设为</a:t>
            </a:r>
            <a:r>
              <a:rPr lang="en-US" altLang="zh-CN" dirty="0">
                <a:latin typeface="Arial" charset="0"/>
              </a:rPr>
              <a:t>n</a:t>
            </a:r>
            <a:r>
              <a:rPr lang="zh-CN" altLang="en-US" dirty="0">
                <a:latin typeface="Arial" charset="0"/>
              </a:rPr>
              <a:t>个</a:t>
            </a:r>
            <a:r>
              <a:rPr lang="en-US" altLang="zh-CN" dirty="0">
                <a:latin typeface="Arial" charset="0"/>
              </a:rPr>
              <a:t>)</a:t>
            </a:r>
            <a:r>
              <a:rPr lang="zh-CN" altLang="en-US" dirty="0">
                <a:latin typeface="Arial" charset="0"/>
              </a:rPr>
              <a:t>串联而成，于是可以形象地将结构看成是由</a:t>
            </a:r>
            <a:r>
              <a:rPr lang="en-US" altLang="zh-CN" dirty="0">
                <a:latin typeface="Arial" charset="0"/>
              </a:rPr>
              <a:t>n</a:t>
            </a:r>
            <a:r>
              <a:rPr lang="zh-CN" altLang="en-US" dirty="0">
                <a:latin typeface="Arial" charset="0"/>
              </a:rPr>
              <a:t>个环构成的一条链条，其强度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取决于最薄弱环的强度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。单个链的强度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为一随机变量，设各环强度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相互独立，分布相同，则求链强度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的概率分布就变成求极小值分布问题，由此给出威布尔分布函数。由于零件或结构的疲劳强度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也应取决于其最弱环的强度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，也应能用威布尔分布描述。 </a:t>
            </a:r>
          </a:p>
          <a:p>
            <a:pPr eaLnBrk="1" hangingPunct="1">
              <a:spcBef>
                <a:spcPct val="0"/>
              </a:spcBef>
            </a:pPr>
            <a:r>
              <a:rPr lang="zh-CN" altLang="en-US" dirty="0">
                <a:latin typeface="Arial" charset="0"/>
              </a:rPr>
              <a:t>　　根据</a:t>
            </a:r>
            <a:r>
              <a:rPr lang="en-US" altLang="zh-CN" dirty="0">
                <a:latin typeface="Arial" charset="0"/>
              </a:rPr>
              <a:t>1943</a:t>
            </a:r>
            <a:r>
              <a:rPr lang="zh-CN" altLang="en-US" dirty="0">
                <a:latin typeface="Arial" charset="0"/>
              </a:rPr>
              <a:t>年苏联格涅坚科的研究结果，不管随机变量的原始分布如何，它的极小值的渐近分布只能有三种，而威布尔分布就是第</a:t>
            </a:r>
            <a:r>
              <a:rPr lang="en-US" altLang="zh-CN" dirty="0">
                <a:latin typeface="Arial" charset="0"/>
              </a:rPr>
              <a:t>Ⅲ</a:t>
            </a:r>
            <a:r>
              <a:rPr lang="zh-CN" altLang="en-US" dirty="0">
                <a:latin typeface="Arial" charset="0"/>
              </a:rPr>
              <a:t>种极小值分布。 </a:t>
            </a:r>
          </a:p>
          <a:p>
            <a:pPr eaLnBrk="1" hangingPunct="1">
              <a:spcBef>
                <a:spcPct val="0"/>
              </a:spcBef>
            </a:pPr>
            <a:r>
              <a:rPr lang="zh-CN" altLang="en-US" dirty="0">
                <a:latin typeface="Arial" charset="0"/>
              </a:rPr>
              <a:t>　　由于威布尔分布是根据最弱环节模型或串联模型得到的，能充分反映材料缺陷和应力集中源对材料疲劳寿命的影响，而且具有递增的失效率，所以，将它作为材料或零件的寿命分布模型或给定寿命下的疲劳强度模型是合适的。 </a:t>
            </a:r>
          </a:p>
          <a:p>
            <a:pPr eaLnBrk="1" hangingPunct="1">
              <a:spcBef>
                <a:spcPct val="0"/>
              </a:spcBef>
            </a:pPr>
            <a:r>
              <a:rPr lang="zh-CN" altLang="en-US" dirty="0">
                <a:latin typeface="Arial" charset="0"/>
              </a:rPr>
              <a:t>　　二参数的威布尔分布主要用于滚动轴承的寿命试验以及高应力水平下的材料疲劳试验，三参数的威布尔分布用于低应力水平的材料及某些零件的寿命试验，一般而言，它具有比对数正态分布更大的适用性。但是，威布尔分布参数的分析法估计较复杂，区间估计值过长，实践中常采用概率纸估计法，从而降低了参数的估计精度．这是威布尔分布目前存在的主要缺点，也限制了它的应用</a:t>
            </a:r>
            <a:endParaRPr lang="en-US" altLang="zh-CN" dirty="0">
              <a:latin typeface="Arial" charset="0"/>
            </a:endParaRPr>
          </a:p>
        </p:txBody>
      </p:sp>
    </p:spTree>
    <p:extLst>
      <p:ext uri="{BB962C8B-B14F-4D97-AF65-F5344CB8AC3E}">
        <p14:creationId xmlns:p14="http://schemas.microsoft.com/office/powerpoint/2010/main" val="3867766910"/>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41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45A09872-DBCB-4E52-8853-BEF8B0631C91}" type="slidenum">
              <a:rPr lang="en-US" altLang="zh-CN">
                <a:solidFill>
                  <a:schemeClr val="tx1"/>
                </a:solidFill>
              </a:rPr>
              <a:pPr algn="r" eaLnBrk="1" hangingPunct="1"/>
              <a:t>12</a:t>
            </a:fld>
            <a:endParaRPr lang="en-US" altLang="zh-CN">
              <a:solidFill>
                <a:schemeClr val="tx1"/>
              </a:solidFill>
            </a:endParaRPr>
          </a:p>
        </p:txBody>
      </p:sp>
      <p:sp>
        <p:nvSpPr>
          <p:cNvPr id="264195" name="Rectangle 2"/>
          <p:cNvSpPr>
            <a:spLocks noGrp="1" noRot="1" noChangeAspect="1" noChangeArrowheads="1" noTextEdit="1"/>
          </p:cNvSpPr>
          <p:nvPr>
            <p:ph type="sldImg"/>
          </p:nvPr>
        </p:nvSpPr>
        <p:spPr/>
      </p:sp>
      <p:sp>
        <p:nvSpPr>
          <p:cNvPr id="2641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dirty="0">
                <a:latin typeface="Arial" charset="0"/>
              </a:rPr>
              <a:t>在概率论和统计学中，指数分布（</a:t>
            </a:r>
            <a:r>
              <a:rPr lang="en-US" altLang="zh-CN" dirty="0">
                <a:latin typeface="Arial" charset="0"/>
              </a:rPr>
              <a:t>Exponential distribution</a:t>
            </a:r>
            <a:r>
              <a:rPr lang="zh-CN" altLang="en-US" dirty="0">
                <a:latin typeface="Arial" charset="0"/>
              </a:rPr>
              <a:t>）是一种连续概率分布。指数分布可以用来表示独立随机事件发生的时间间隔，比如旅客进机场的时间间隔、中文维基百科新条目出现的时间间隔等等。</a:t>
            </a:r>
          </a:p>
          <a:p>
            <a:pPr eaLnBrk="1" hangingPunct="1">
              <a:spcBef>
                <a:spcPct val="0"/>
              </a:spcBef>
            </a:pPr>
            <a:r>
              <a:rPr lang="zh-CN" altLang="en-US" dirty="0">
                <a:latin typeface="Arial" charset="0"/>
              </a:rPr>
              <a:t>与泊松过程的关系</a:t>
            </a:r>
            <a:r>
              <a:rPr lang="en-US" altLang="zh-CN" dirty="0">
                <a:latin typeface="Arial" charset="0"/>
              </a:rPr>
              <a:t>:</a:t>
            </a:r>
            <a:r>
              <a:rPr lang="zh-CN" altLang="en-US" dirty="0">
                <a:latin typeface="Arial" charset="0"/>
              </a:rPr>
              <a:t>泊松过程是一种重要的随机过程。泊松过程中，第</a:t>
            </a:r>
            <a:r>
              <a:rPr lang="en-US" altLang="zh-CN" dirty="0">
                <a:latin typeface="Arial" charset="0"/>
              </a:rPr>
              <a:t>k</a:t>
            </a:r>
            <a:r>
              <a:rPr lang="zh-CN" altLang="en-US" dirty="0">
                <a:latin typeface="Arial" charset="0"/>
              </a:rPr>
              <a:t>次随机事件与第</a:t>
            </a:r>
            <a:r>
              <a:rPr lang="en-US" altLang="zh-CN" dirty="0">
                <a:latin typeface="Arial" charset="0"/>
              </a:rPr>
              <a:t>k+1</a:t>
            </a:r>
            <a:r>
              <a:rPr lang="zh-CN" altLang="en-US" dirty="0">
                <a:latin typeface="Arial" charset="0"/>
              </a:rPr>
              <a:t>次随机事件出现的时间间隔服从指数分布。这是因为，第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a:t>
            </a:r>
            <a:r>
              <a:rPr lang="en-US" altLang="zh-CN" dirty="0">
                <a:latin typeface="Arial" charset="0"/>
              </a:rPr>
              <a:t>1</a:t>
            </a:r>
            <a:r>
              <a:rPr lang="zh-CN" altLang="en-US" dirty="0">
                <a:latin typeface="Arial" charset="0"/>
              </a:rPr>
              <a:t>减去这个时间段内没有随机事件出现的概率。而根据泊松过程的定义，长度为</a:t>
            </a:r>
            <a:r>
              <a:rPr lang="en-US" altLang="zh-CN" dirty="0">
                <a:latin typeface="Arial" charset="0"/>
              </a:rPr>
              <a:t>t</a:t>
            </a:r>
            <a:r>
              <a:rPr lang="zh-CN" altLang="en-US" dirty="0">
                <a:latin typeface="Arial" charset="0"/>
              </a:rPr>
              <a:t>的时间段内没有随机事件出现的概率等于</a:t>
            </a:r>
            <a:r>
              <a:rPr lang="en-US" altLang="zh-CN" dirty="0">
                <a:latin typeface="Arial" charset="0"/>
              </a:rPr>
              <a:t>,</a:t>
            </a:r>
            <a:r>
              <a:rPr lang="zh-CN" altLang="en-US" dirty="0">
                <a:latin typeface="Arial" charset="0"/>
              </a:rPr>
              <a:t>所以第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次随机事件出现的概率等于，这是指数分布。这还表明了泊松过程的无记忆性。</a:t>
            </a:r>
          </a:p>
          <a:p>
            <a:pPr eaLnBrk="1" hangingPunct="1">
              <a:spcBef>
                <a:spcPct val="0"/>
              </a:spcBef>
            </a:pPr>
            <a:r>
              <a:rPr lang="zh-CN" altLang="en-US" dirty="0">
                <a:latin typeface="Arial" charset="0"/>
              </a:rPr>
              <a:t>指数函数的一个重要特征是无记忆性（</a:t>
            </a:r>
            <a:r>
              <a:rPr lang="en-US" altLang="zh-CN" dirty="0">
                <a:latin typeface="Arial" charset="0"/>
              </a:rPr>
              <a:t>Memoryless Property</a:t>
            </a:r>
            <a:r>
              <a:rPr lang="zh-CN" altLang="en-US" dirty="0">
                <a:latin typeface="Arial" charset="0"/>
              </a:rPr>
              <a:t>，又称遗失记忆性）。这表示如果一个随机变量呈指数分布，当</a:t>
            </a:r>
            <a:r>
              <a:rPr lang="en-US" altLang="zh-CN" dirty="0">
                <a:latin typeface="Arial" charset="0"/>
              </a:rPr>
              <a:t>s,t≥0</a:t>
            </a:r>
            <a:r>
              <a:rPr lang="zh-CN" altLang="en-US" dirty="0">
                <a:latin typeface="Arial" charset="0"/>
              </a:rPr>
              <a:t>时有</a:t>
            </a:r>
            <a:r>
              <a:rPr lang="en-US" altLang="zh-CN" dirty="0">
                <a:latin typeface="Arial" charset="0"/>
              </a:rPr>
              <a:t>P(T&gt;</a:t>
            </a:r>
            <a:r>
              <a:rPr lang="en-US" altLang="zh-CN" dirty="0" err="1">
                <a:latin typeface="Arial" charset="0"/>
              </a:rPr>
              <a:t>s+t|T</a:t>
            </a:r>
            <a:r>
              <a:rPr lang="en-US" altLang="zh-CN" dirty="0">
                <a:latin typeface="Arial" charset="0"/>
              </a:rPr>
              <a:t>&gt;t)=P(T&gt;s)</a:t>
            </a:r>
            <a:r>
              <a:rPr lang="zh-CN" altLang="en-US" dirty="0">
                <a:latin typeface="Arial" charset="0"/>
              </a:rPr>
              <a:t>。即，如果</a:t>
            </a:r>
            <a:r>
              <a:rPr lang="en-US" altLang="zh-CN" dirty="0">
                <a:latin typeface="Arial" charset="0"/>
              </a:rPr>
              <a:t>T</a:t>
            </a:r>
            <a:r>
              <a:rPr lang="zh-CN" altLang="en-US" dirty="0">
                <a:latin typeface="Arial" charset="0"/>
              </a:rPr>
              <a:t>是某一元件的寿命，已知元件使用了</a:t>
            </a:r>
            <a:r>
              <a:rPr lang="en-US" altLang="zh-CN" dirty="0">
                <a:latin typeface="Arial" charset="0"/>
              </a:rPr>
              <a:t>t</a:t>
            </a:r>
            <a:r>
              <a:rPr lang="zh-CN" altLang="en-US" dirty="0">
                <a:latin typeface="Arial" charset="0"/>
              </a:rPr>
              <a:t>小时，它总共使用至少</a:t>
            </a:r>
            <a:r>
              <a:rPr lang="en-US" altLang="zh-CN" dirty="0" err="1">
                <a:latin typeface="Arial" charset="0"/>
              </a:rPr>
              <a:t>s+t</a:t>
            </a:r>
            <a:r>
              <a:rPr lang="zh-CN" altLang="en-US" dirty="0">
                <a:latin typeface="Arial" charset="0"/>
              </a:rPr>
              <a:t>小时的条件概率，与从开始使用时算起它使用至少</a:t>
            </a:r>
            <a:r>
              <a:rPr lang="en-US" altLang="zh-CN" dirty="0">
                <a:latin typeface="Arial" charset="0"/>
              </a:rPr>
              <a:t>s</a:t>
            </a:r>
            <a:r>
              <a:rPr lang="zh-CN" altLang="en-US" dirty="0">
                <a:latin typeface="Arial" charset="0"/>
              </a:rPr>
              <a:t>小时的概率相等。</a:t>
            </a:r>
            <a:endParaRPr lang="en-US" altLang="zh-CN" dirty="0">
              <a:latin typeface="Arial" charset="0"/>
            </a:endParaRPr>
          </a:p>
          <a:p>
            <a:pPr eaLnBrk="1" hangingPunct="1">
              <a:spcBef>
                <a:spcPct val="0"/>
              </a:spcBef>
            </a:pPr>
            <a:r>
              <a:rPr lang="zh-CN" altLang="en-US" dirty="0">
                <a:latin typeface="Arial" charset="0"/>
              </a:rPr>
              <a:t>指數分布可以取 </a:t>
            </a:r>
            <a:r>
              <a:rPr lang="en-US" altLang="zh-CN" dirty="0">
                <a:latin typeface="Arial" charset="0"/>
              </a:rPr>
              <a:t>X</a:t>
            </a:r>
            <a:r>
              <a:rPr lang="zh-CN" altLang="en-US" dirty="0">
                <a:latin typeface="Arial" charset="0"/>
              </a:rPr>
              <a:t>≥</a:t>
            </a:r>
            <a:r>
              <a:rPr lang="en-US" altLang="zh-CN" dirty="0">
                <a:latin typeface="Arial" charset="0"/>
              </a:rPr>
              <a:t>0</a:t>
            </a:r>
            <a:r>
              <a:rPr lang="zh-CN" altLang="en-US" dirty="0">
                <a:latin typeface="Arial" charset="0"/>
              </a:rPr>
              <a:t>，但是韋伯分布只能取 </a:t>
            </a:r>
            <a:r>
              <a:rPr lang="en-US" altLang="zh-CN" dirty="0">
                <a:latin typeface="Arial" charset="0"/>
              </a:rPr>
              <a:t>X&gt;0.</a:t>
            </a:r>
          </a:p>
          <a:p>
            <a:pPr eaLnBrk="1" hangingPunct="1">
              <a:spcBef>
                <a:spcPct val="0"/>
              </a:spcBef>
            </a:pPr>
            <a:r>
              <a:rPr lang="zh-CN" altLang="en-US" dirty="0">
                <a:latin typeface="Arial" charset="0"/>
              </a:rPr>
              <a:t>威布尔分布</a:t>
            </a:r>
            <a:r>
              <a:rPr lang="en-US" altLang="zh-CN" dirty="0">
                <a:latin typeface="Arial" charset="0"/>
              </a:rPr>
              <a:t>(Ⅲ</a:t>
            </a:r>
            <a:r>
              <a:rPr lang="zh-CN" altLang="en-US" dirty="0">
                <a:latin typeface="Arial" charset="0"/>
              </a:rPr>
              <a:t>型 极值分布</a:t>
            </a:r>
            <a:r>
              <a:rPr lang="en-US" altLang="zh-CN" dirty="0">
                <a:latin typeface="Arial" charset="0"/>
              </a:rPr>
              <a:t>)</a:t>
            </a:r>
            <a:r>
              <a:rPr lang="zh-CN" altLang="en-US" dirty="0">
                <a:latin typeface="Arial" charset="0"/>
              </a:rPr>
              <a:t>记为</a:t>
            </a:r>
            <a:r>
              <a:rPr lang="en-US" altLang="zh-CN" dirty="0">
                <a:latin typeface="Arial" charset="0"/>
              </a:rPr>
              <a:t>W(</a:t>
            </a:r>
            <a:r>
              <a:rPr lang="en-US" altLang="zh-CN" dirty="0" err="1">
                <a:latin typeface="Arial" charset="0"/>
              </a:rPr>
              <a:t>k,a,b</a:t>
            </a:r>
            <a:r>
              <a:rPr lang="en-US" altLang="zh-CN" dirty="0">
                <a:latin typeface="Arial" charset="0"/>
              </a:rPr>
              <a:t>)</a:t>
            </a:r>
            <a:r>
              <a:rPr lang="zh-CN" altLang="en-US" dirty="0">
                <a:latin typeface="Arial" charset="0"/>
              </a:rPr>
              <a:t>。 </a:t>
            </a:r>
          </a:p>
          <a:p>
            <a:pPr eaLnBrk="1" hangingPunct="1">
              <a:spcBef>
                <a:spcPct val="0"/>
              </a:spcBef>
            </a:pPr>
            <a:r>
              <a:rPr lang="zh-CN" altLang="en-US" dirty="0">
                <a:latin typeface="Arial" charset="0"/>
              </a:rPr>
              <a:t>　　瑞典工程师威布尔从</a:t>
            </a:r>
            <a:r>
              <a:rPr lang="en-US" altLang="zh-CN" dirty="0">
                <a:latin typeface="Arial" charset="0"/>
              </a:rPr>
              <a:t>30</a:t>
            </a:r>
            <a:r>
              <a:rPr lang="zh-CN" altLang="en-US" dirty="0">
                <a:latin typeface="Arial" charset="0"/>
              </a:rPr>
              <a:t>年代开始研究轴承寿命，以的又研究结构强度和疲劳等问题。他采用了“链式”模型来解释结构强度和寿命问题。这个模型假设一个结构是由若干小元件</a:t>
            </a:r>
            <a:r>
              <a:rPr lang="en-US" altLang="zh-CN" dirty="0">
                <a:latin typeface="Arial" charset="0"/>
              </a:rPr>
              <a:t>(</a:t>
            </a:r>
            <a:r>
              <a:rPr lang="zh-CN" altLang="en-US" dirty="0">
                <a:latin typeface="Arial" charset="0"/>
              </a:rPr>
              <a:t>设为</a:t>
            </a:r>
            <a:r>
              <a:rPr lang="en-US" altLang="zh-CN" dirty="0">
                <a:latin typeface="Arial" charset="0"/>
              </a:rPr>
              <a:t>n</a:t>
            </a:r>
            <a:r>
              <a:rPr lang="zh-CN" altLang="en-US" dirty="0">
                <a:latin typeface="Arial" charset="0"/>
              </a:rPr>
              <a:t>个</a:t>
            </a:r>
            <a:r>
              <a:rPr lang="en-US" altLang="zh-CN" dirty="0">
                <a:latin typeface="Arial" charset="0"/>
              </a:rPr>
              <a:t>)</a:t>
            </a:r>
            <a:r>
              <a:rPr lang="zh-CN" altLang="en-US" dirty="0">
                <a:latin typeface="Arial" charset="0"/>
              </a:rPr>
              <a:t>串联而成，于是可以形象地将结构看成是由</a:t>
            </a:r>
            <a:r>
              <a:rPr lang="en-US" altLang="zh-CN" dirty="0">
                <a:latin typeface="Arial" charset="0"/>
              </a:rPr>
              <a:t>n</a:t>
            </a:r>
            <a:r>
              <a:rPr lang="zh-CN" altLang="en-US" dirty="0">
                <a:latin typeface="Arial" charset="0"/>
              </a:rPr>
              <a:t>个环构成的一条链条，其强度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取决于最薄弱环的强度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。单个链的强度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为一随机变量，设各环强度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相互独立，分布相同，则求链强度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的概率分布就变成求极小值分布问题，由此给出威布尔分布函数。由于零件或结构的疲劳强度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也应取决于其最弱环的强度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，也应能用威布尔分布描述。 </a:t>
            </a:r>
          </a:p>
          <a:p>
            <a:pPr eaLnBrk="1" hangingPunct="1">
              <a:spcBef>
                <a:spcPct val="0"/>
              </a:spcBef>
            </a:pPr>
            <a:r>
              <a:rPr lang="zh-CN" altLang="en-US" dirty="0">
                <a:latin typeface="Arial" charset="0"/>
              </a:rPr>
              <a:t>　　根据</a:t>
            </a:r>
            <a:r>
              <a:rPr lang="en-US" altLang="zh-CN" dirty="0">
                <a:latin typeface="Arial" charset="0"/>
              </a:rPr>
              <a:t>1943</a:t>
            </a:r>
            <a:r>
              <a:rPr lang="zh-CN" altLang="en-US" dirty="0">
                <a:latin typeface="Arial" charset="0"/>
              </a:rPr>
              <a:t>年苏联格涅坚科的研究结果，不管随机变量的原始分布如何，它的极小值的渐近分布只能有三种，而威布尔分布就是第</a:t>
            </a:r>
            <a:r>
              <a:rPr lang="en-US" altLang="zh-CN" dirty="0">
                <a:latin typeface="Arial" charset="0"/>
              </a:rPr>
              <a:t>Ⅲ</a:t>
            </a:r>
            <a:r>
              <a:rPr lang="zh-CN" altLang="en-US" dirty="0">
                <a:latin typeface="Arial" charset="0"/>
              </a:rPr>
              <a:t>种极小值分布。 </a:t>
            </a:r>
          </a:p>
          <a:p>
            <a:pPr eaLnBrk="1" hangingPunct="1">
              <a:spcBef>
                <a:spcPct val="0"/>
              </a:spcBef>
            </a:pPr>
            <a:r>
              <a:rPr lang="zh-CN" altLang="en-US" dirty="0">
                <a:latin typeface="Arial" charset="0"/>
              </a:rPr>
              <a:t>　　由于威布尔分布是根据最弱环节模型或串联模型得到的，能充分反映材料缺陷和应力集中源对材料疲劳寿命的影响，而且具有递增的失效率，所以，将它作为材料或零件的寿命分布模型或给定寿命下的疲劳强度模型是合适的。 </a:t>
            </a:r>
          </a:p>
          <a:p>
            <a:pPr eaLnBrk="1" hangingPunct="1">
              <a:spcBef>
                <a:spcPct val="0"/>
              </a:spcBef>
            </a:pPr>
            <a:r>
              <a:rPr lang="zh-CN" altLang="en-US" dirty="0">
                <a:latin typeface="Arial" charset="0"/>
              </a:rPr>
              <a:t>　　二参数的威布尔分布主要用于滚动轴承的寿命试验以及高应力水平下的材料疲劳试验，三参数的威布尔分布用于低应力水平的材料及某些零件的寿命试验，一般而言，它具有比对数正态分布更大的适用性。但是，威布尔分布参数的分析法估计较复杂，区间估计值过长，实践中常采用概率纸估计法，从而降低了参数的估计精度．这是威布尔分布目前存在的主要缺点，也限制了它的应用</a:t>
            </a:r>
            <a:endParaRPr lang="en-US" altLang="zh-CN" dirty="0">
              <a:latin typeface="Arial" charset="0"/>
            </a:endParaRPr>
          </a:p>
        </p:txBody>
      </p:sp>
    </p:spTree>
    <p:extLst>
      <p:ext uri="{BB962C8B-B14F-4D97-AF65-F5344CB8AC3E}">
        <p14:creationId xmlns:p14="http://schemas.microsoft.com/office/powerpoint/2010/main" val="2775065074"/>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52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F5B26331-E1CE-426A-9475-42B900E845F2}" type="slidenum">
              <a:rPr lang="en-US" altLang="zh-CN">
                <a:solidFill>
                  <a:schemeClr val="tx1"/>
                </a:solidFill>
              </a:rPr>
              <a:pPr algn="r" eaLnBrk="1" hangingPunct="1"/>
              <a:t>13</a:t>
            </a:fld>
            <a:endParaRPr lang="en-US" altLang="zh-CN">
              <a:solidFill>
                <a:schemeClr val="tx1"/>
              </a:solidFill>
            </a:endParaRPr>
          </a:p>
        </p:txBody>
      </p:sp>
      <p:sp>
        <p:nvSpPr>
          <p:cNvPr id="265219" name="Rectangle 2"/>
          <p:cNvSpPr>
            <a:spLocks noGrp="1" noRot="1" noChangeAspect="1" noChangeArrowheads="1" noTextEdit="1"/>
          </p:cNvSpPr>
          <p:nvPr>
            <p:ph type="sldImg"/>
          </p:nvPr>
        </p:nvSpPr>
        <p:spPr/>
      </p:sp>
      <p:sp>
        <p:nvSpPr>
          <p:cNvPr id="2652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dirty="0">
                <a:latin typeface="Arial" charset="0"/>
              </a:rPr>
              <a:t>在概率论和统计学中，指数分布（</a:t>
            </a:r>
            <a:r>
              <a:rPr lang="en-US" altLang="zh-CN" dirty="0">
                <a:latin typeface="Arial" charset="0"/>
              </a:rPr>
              <a:t>Exponential distribution</a:t>
            </a:r>
            <a:r>
              <a:rPr lang="zh-CN" altLang="en-US" dirty="0">
                <a:latin typeface="Arial" charset="0"/>
              </a:rPr>
              <a:t>）是一种连续概率分布。指数分布可以用来表示独立随机事件发生的时间间隔，比如旅客进机场的时间间隔、中文维基百科新条目出现的时间间隔等等。</a:t>
            </a:r>
          </a:p>
          <a:p>
            <a:pPr eaLnBrk="1" hangingPunct="1">
              <a:spcBef>
                <a:spcPct val="0"/>
              </a:spcBef>
            </a:pPr>
            <a:r>
              <a:rPr lang="zh-CN" altLang="en-US" dirty="0">
                <a:latin typeface="Arial" charset="0"/>
              </a:rPr>
              <a:t>与泊松过程的关系</a:t>
            </a:r>
            <a:r>
              <a:rPr lang="en-US" altLang="zh-CN" dirty="0">
                <a:latin typeface="Arial" charset="0"/>
              </a:rPr>
              <a:t>:</a:t>
            </a:r>
            <a:r>
              <a:rPr lang="zh-CN" altLang="en-US" dirty="0">
                <a:latin typeface="Arial" charset="0"/>
              </a:rPr>
              <a:t>泊松过程是一种重要的随机过程。泊松过程中，第</a:t>
            </a:r>
            <a:r>
              <a:rPr lang="en-US" altLang="zh-CN" dirty="0">
                <a:latin typeface="Arial" charset="0"/>
              </a:rPr>
              <a:t>k</a:t>
            </a:r>
            <a:r>
              <a:rPr lang="zh-CN" altLang="en-US" dirty="0">
                <a:latin typeface="Arial" charset="0"/>
              </a:rPr>
              <a:t>次随机事件与第</a:t>
            </a:r>
            <a:r>
              <a:rPr lang="en-US" altLang="zh-CN" dirty="0">
                <a:latin typeface="Arial" charset="0"/>
              </a:rPr>
              <a:t>k+1</a:t>
            </a:r>
            <a:r>
              <a:rPr lang="zh-CN" altLang="en-US" dirty="0">
                <a:latin typeface="Arial" charset="0"/>
              </a:rPr>
              <a:t>次随机事件出现的时间间隔服从指数分布。这是因为，第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a:t>
            </a:r>
            <a:r>
              <a:rPr lang="en-US" altLang="zh-CN" dirty="0">
                <a:latin typeface="Arial" charset="0"/>
              </a:rPr>
              <a:t>1</a:t>
            </a:r>
            <a:r>
              <a:rPr lang="zh-CN" altLang="en-US" dirty="0">
                <a:latin typeface="Arial" charset="0"/>
              </a:rPr>
              <a:t>减去这个时间段内没有随机事件出现的概率。而根据泊松过程的定义，长度为</a:t>
            </a:r>
            <a:r>
              <a:rPr lang="en-US" altLang="zh-CN" dirty="0">
                <a:latin typeface="Arial" charset="0"/>
              </a:rPr>
              <a:t>t</a:t>
            </a:r>
            <a:r>
              <a:rPr lang="zh-CN" altLang="en-US" dirty="0">
                <a:latin typeface="Arial" charset="0"/>
              </a:rPr>
              <a:t>的时间段内没有随机事件出现的概率等于</a:t>
            </a:r>
            <a:r>
              <a:rPr lang="en-US" altLang="zh-CN" dirty="0">
                <a:latin typeface="Arial" charset="0"/>
              </a:rPr>
              <a:t>,</a:t>
            </a:r>
            <a:r>
              <a:rPr lang="zh-CN" altLang="en-US" dirty="0">
                <a:latin typeface="Arial" charset="0"/>
              </a:rPr>
              <a:t>所以第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次随机事件出现的概率等于，这是指数分布。这还表明了泊松过程的无记忆性。</a:t>
            </a:r>
          </a:p>
          <a:p>
            <a:pPr eaLnBrk="1" hangingPunct="1">
              <a:spcBef>
                <a:spcPct val="0"/>
              </a:spcBef>
            </a:pPr>
            <a:r>
              <a:rPr lang="zh-CN" altLang="en-US" dirty="0">
                <a:latin typeface="Arial" charset="0"/>
              </a:rPr>
              <a:t>指数函数的一个重要特征是无记忆性（</a:t>
            </a:r>
            <a:r>
              <a:rPr lang="en-US" altLang="zh-CN" dirty="0">
                <a:latin typeface="Arial" charset="0"/>
              </a:rPr>
              <a:t>Memoryless Property</a:t>
            </a:r>
            <a:r>
              <a:rPr lang="zh-CN" altLang="en-US" dirty="0">
                <a:latin typeface="Arial" charset="0"/>
              </a:rPr>
              <a:t>，又称遗失记忆性）。这表示如果一个随机变量呈指数分布，当</a:t>
            </a:r>
            <a:r>
              <a:rPr lang="en-US" altLang="zh-CN" dirty="0">
                <a:latin typeface="Arial" charset="0"/>
              </a:rPr>
              <a:t>s,t≥0</a:t>
            </a:r>
            <a:r>
              <a:rPr lang="zh-CN" altLang="en-US" dirty="0">
                <a:latin typeface="Arial" charset="0"/>
              </a:rPr>
              <a:t>时有</a:t>
            </a:r>
            <a:r>
              <a:rPr lang="en-US" altLang="zh-CN" dirty="0">
                <a:latin typeface="Arial" charset="0"/>
              </a:rPr>
              <a:t>P(T&gt;</a:t>
            </a:r>
            <a:r>
              <a:rPr lang="en-US" altLang="zh-CN" dirty="0" err="1">
                <a:latin typeface="Arial" charset="0"/>
              </a:rPr>
              <a:t>s+t|T</a:t>
            </a:r>
            <a:r>
              <a:rPr lang="en-US" altLang="zh-CN" dirty="0">
                <a:latin typeface="Arial" charset="0"/>
              </a:rPr>
              <a:t>&gt;t)=P(T&gt;s)</a:t>
            </a:r>
            <a:r>
              <a:rPr lang="zh-CN" altLang="en-US" dirty="0">
                <a:latin typeface="Arial" charset="0"/>
              </a:rPr>
              <a:t>。即，如果</a:t>
            </a:r>
            <a:r>
              <a:rPr lang="en-US" altLang="zh-CN" dirty="0">
                <a:latin typeface="Arial" charset="0"/>
              </a:rPr>
              <a:t>T</a:t>
            </a:r>
            <a:r>
              <a:rPr lang="zh-CN" altLang="en-US" dirty="0">
                <a:latin typeface="Arial" charset="0"/>
              </a:rPr>
              <a:t>是某一元件的寿命，已知元件使用了</a:t>
            </a:r>
            <a:r>
              <a:rPr lang="en-US" altLang="zh-CN" dirty="0">
                <a:latin typeface="Arial" charset="0"/>
              </a:rPr>
              <a:t>t</a:t>
            </a:r>
            <a:r>
              <a:rPr lang="zh-CN" altLang="en-US" dirty="0">
                <a:latin typeface="Arial" charset="0"/>
              </a:rPr>
              <a:t>小时，它总共使用至少</a:t>
            </a:r>
            <a:r>
              <a:rPr lang="en-US" altLang="zh-CN" dirty="0" err="1">
                <a:latin typeface="Arial" charset="0"/>
              </a:rPr>
              <a:t>s+t</a:t>
            </a:r>
            <a:r>
              <a:rPr lang="zh-CN" altLang="en-US" dirty="0">
                <a:latin typeface="Arial" charset="0"/>
              </a:rPr>
              <a:t>小时的条件概率，与从开始使用时算起它使用至少</a:t>
            </a:r>
            <a:r>
              <a:rPr lang="en-US" altLang="zh-CN" dirty="0">
                <a:latin typeface="Arial" charset="0"/>
              </a:rPr>
              <a:t>s</a:t>
            </a:r>
            <a:r>
              <a:rPr lang="zh-CN" altLang="en-US" dirty="0">
                <a:latin typeface="Arial" charset="0"/>
              </a:rPr>
              <a:t>小时的概率相等。</a:t>
            </a:r>
            <a:endParaRPr lang="en-US" altLang="zh-CN" dirty="0">
              <a:latin typeface="Arial" charset="0"/>
            </a:endParaRPr>
          </a:p>
          <a:p>
            <a:pPr eaLnBrk="1" hangingPunct="1">
              <a:spcBef>
                <a:spcPct val="0"/>
              </a:spcBef>
            </a:pPr>
            <a:r>
              <a:rPr lang="zh-CN" altLang="en-US" dirty="0">
                <a:latin typeface="Arial" charset="0"/>
              </a:rPr>
              <a:t>指數分布可以取 </a:t>
            </a:r>
            <a:r>
              <a:rPr lang="en-US" altLang="zh-CN" dirty="0">
                <a:latin typeface="Arial" charset="0"/>
              </a:rPr>
              <a:t>X</a:t>
            </a:r>
            <a:r>
              <a:rPr lang="zh-CN" altLang="en-US" dirty="0">
                <a:latin typeface="Arial" charset="0"/>
              </a:rPr>
              <a:t>≥</a:t>
            </a:r>
            <a:r>
              <a:rPr lang="en-US" altLang="zh-CN" dirty="0">
                <a:latin typeface="Arial" charset="0"/>
              </a:rPr>
              <a:t>0</a:t>
            </a:r>
            <a:r>
              <a:rPr lang="zh-CN" altLang="en-US" dirty="0">
                <a:latin typeface="Arial" charset="0"/>
              </a:rPr>
              <a:t>，但是韋伯分布只能取 </a:t>
            </a:r>
            <a:r>
              <a:rPr lang="en-US" altLang="zh-CN" dirty="0">
                <a:latin typeface="Arial" charset="0"/>
              </a:rPr>
              <a:t>X&gt;0.</a:t>
            </a:r>
          </a:p>
          <a:p>
            <a:pPr eaLnBrk="1" hangingPunct="1">
              <a:spcBef>
                <a:spcPct val="0"/>
              </a:spcBef>
            </a:pPr>
            <a:r>
              <a:rPr lang="zh-CN" altLang="en-US" dirty="0">
                <a:latin typeface="Arial" charset="0"/>
              </a:rPr>
              <a:t>威布尔分布</a:t>
            </a:r>
            <a:r>
              <a:rPr lang="en-US" altLang="zh-CN" dirty="0">
                <a:latin typeface="Arial" charset="0"/>
              </a:rPr>
              <a:t>(Ⅲ</a:t>
            </a:r>
            <a:r>
              <a:rPr lang="zh-CN" altLang="en-US" dirty="0">
                <a:latin typeface="Arial" charset="0"/>
              </a:rPr>
              <a:t>型 极值分布</a:t>
            </a:r>
            <a:r>
              <a:rPr lang="en-US" altLang="zh-CN" dirty="0">
                <a:latin typeface="Arial" charset="0"/>
              </a:rPr>
              <a:t>)</a:t>
            </a:r>
            <a:r>
              <a:rPr lang="zh-CN" altLang="en-US" dirty="0">
                <a:latin typeface="Arial" charset="0"/>
              </a:rPr>
              <a:t>记为</a:t>
            </a:r>
            <a:r>
              <a:rPr lang="en-US" altLang="zh-CN" dirty="0">
                <a:latin typeface="Arial" charset="0"/>
              </a:rPr>
              <a:t>W(</a:t>
            </a:r>
            <a:r>
              <a:rPr lang="en-US" altLang="zh-CN" dirty="0" err="1">
                <a:latin typeface="Arial" charset="0"/>
              </a:rPr>
              <a:t>k,a,b</a:t>
            </a:r>
            <a:r>
              <a:rPr lang="en-US" altLang="zh-CN" dirty="0">
                <a:latin typeface="Arial" charset="0"/>
              </a:rPr>
              <a:t>)</a:t>
            </a:r>
            <a:r>
              <a:rPr lang="zh-CN" altLang="en-US" dirty="0">
                <a:latin typeface="Arial" charset="0"/>
              </a:rPr>
              <a:t>。 </a:t>
            </a:r>
          </a:p>
          <a:p>
            <a:pPr eaLnBrk="1" hangingPunct="1">
              <a:spcBef>
                <a:spcPct val="0"/>
              </a:spcBef>
            </a:pPr>
            <a:r>
              <a:rPr lang="zh-CN" altLang="en-US" dirty="0">
                <a:latin typeface="Arial" charset="0"/>
              </a:rPr>
              <a:t>　　瑞典工程师威布尔从</a:t>
            </a:r>
            <a:r>
              <a:rPr lang="en-US" altLang="zh-CN" dirty="0">
                <a:latin typeface="Arial" charset="0"/>
              </a:rPr>
              <a:t>30</a:t>
            </a:r>
            <a:r>
              <a:rPr lang="zh-CN" altLang="en-US" dirty="0">
                <a:latin typeface="Arial" charset="0"/>
              </a:rPr>
              <a:t>年代开始研究轴承寿命，以的又研究结构强度和疲劳等问题。他采用了“链式”模型来解释结构强度和寿命问题。这个模型假设一个结构是由若干小元件</a:t>
            </a:r>
            <a:r>
              <a:rPr lang="en-US" altLang="zh-CN" dirty="0">
                <a:latin typeface="Arial" charset="0"/>
              </a:rPr>
              <a:t>(</a:t>
            </a:r>
            <a:r>
              <a:rPr lang="zh-CN" altLang="en-US" dirty="0">
                <a:latin typeface="Arial" charset="0"/>
              </a:rPr>
              <a:t>设为</a:t>
            </a:r>
            <a:r>
              <a:rPr lang="en-US" altLang="zh-CN" dirty="0">
                <a:latin typeface="Arial" charset="0"/>
              </a:rPr>
              <a:t>n</a:t>
            </a:r>
            <a:r>
              <a:rPr lang="zh-CN" altLang="en-US" dirty="0">
                <a:latin typeface="Arial" charset="0"/>
              </a:rPr>
              <a:t>个</a:t>
            </a:r>
            <a:r>
              <a:rPr lang="en-US" altLang="zh-CN" dirty="0">
                <a:latin typeface="Arial" charset="0"/>
              </a:rPr>
              <a:t>)</a:t>
            </a:r>
            <a:r>
              <a:rPr lang="zh-CN" altLang="en-US" dirty="0">
                <a:latin typeface="Arial" charset="0"/>
              </a:rPr>
              <a:t>串联而成，于是可以形象地将结构看成是由</a:t>
            </a:r>
            <a:r>
              <a:rPr lang="en-US" altLang="zh-CN" dirty="0">
                <a:latin typeface="Arial" charset="0"/>
              </a:rPr>
              <a:t>n</a:t>
            </a:r>
            <a:r>
              <a:rPr lang="zh-CN" altLang="en-US" dirty="0">
                <a:latin typeface="Arial" charset="0"/>
              </a:rPr>
              <a:t>个环构成的一条链条，其强度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取决于最薄弱环的强度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。单个链的强度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为一随机变量，设各环强度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相互独立，分布相同，则求链强度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的概率分布就变成求极小值分布问题，由此给出威布尔分布函数。由于零件或结构的疲劳强度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也应取决于其最弱环的强度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，也应能用威布尔分布描述。 </a:t>
            </a:r>
          </a:p>
          <a:p>
            <a:pPr eaLnBrk="1" hangingPunct="1">
              <a:spcBef>
                <a:spcPct val="0"/>
              </a:spcBef>
            </a:pPr>
            <a:r>
              <a:rPr lang="zh-CN" altLang="en-US" dirty="0">
                <a:latin typeface="Arial" charset="0"/>
              </a:rPr>
              <a:t>　　根据</a:t>
            </a:r>
            <a:r>
              <a:rPr lang="en-US" altLang="zh-CN" dirty="0">
                <a:latin typeface="Arial" charset="0"/>
              </a:rPr>
              <a:t>1943</a:t>
            </a:r>
            <a:r>
              <a:rPr lang="zh-CN" altLang="en-US" dirty="0">
                <a:latin typeface="Arial" charset="0"/>
              </a:rPr>
              <a:t>年苏联格涅坚科的研究结果，不管随机变量的原始分布如何，它的极小值的渐近分布只能有三种，而威布尔分布就是第</a:t>
            </a:r>
            <a:r>
              <a:rPr lang="en-US" altLang="zh-CN" dirty="0">
                <a:latin typeface="Arial" charset="0"/>
              </a:rPr>
              <a:t>Ⅲ</a:t>
            </a:r>
            <a:r>
              <a:rPr lang="zh-CN" altLang="en-US" dirty="0">
                <a:latin typeface="Arial" charset="0"/>
              </a:rPr>
              <a:t>种极小值分布。 </a:t>
            </a:r>
          </a:p>
          <a:p>
            <a:pPr eaLnBrk="1" hangingPunct="1">
              <a:spcBef>
                <a:spcPct val="0"/>
              </a:spcBef>
            </a:pPr>
            <a:r>
              <a:rPr lang="zh-CN" altLang="en-US" dirty="0">
                <a:latin typeface="Arial" charset="0"/>
              </a:rPr>
              <a:t>　　由于威布尔分布是根据最弱环节模型或串联模型得到的，能充分反映材料缺陷和应力集中源对材料疲劳寿命的影响，而且具有递增的失效率，所以，将它作为材料或零件的寿命分布模型或给定寿命下的疲劳强度模型是合适的。 </a:t>
            </a:r>
          </a:p>
          <a:p>
            <a:pPr eaLnBrk="1" hangingPunct="1">
              <a:spcBef>
                <a:spcPct val="0"/>
              </a:spcBef>
            </a:pPr>
            <a:r>
              <a:rPr lang="zh-CN" altLang="en-US" dirty="0">
                <a:latin typeface="Arial" charset="0"/>
              </a:rPr>
              <a:t>　　二参数的威布尔分布主要用于滚动轴承的寿命试验以及高应力水平下的材料疲劳试验，三参数的威布尔分布用于低应力水平的材料及某些零件的寿命试验，一般而言，它具有比对数正态分布更大的适用性。但是，威布尔分布参数的分析法估计较复杂，区间估计值过长，实践中常采用概率纸估计法，从而降低了参数的估计精度．这是威布尔分布目前存在的主要缺点，也限制了它的应用</a:t>
            </a:r>
            <a:endParaRPr lang="en-US" altLang="zh-CN" dirty="0">
              <a:latin typeface="Arial" charset="0"/>
            </a:endParaRPr>
          </a:p>
        </p:txBody>
      </p:sp>
    </p:spTree>
    <p:extLst>
      <p:ext uri="{BB962C8B-B14F-4D97-AF65-F5344CB8AC3E}">
        <p14:creationId xmlns:p14="http://schemas.microsoft.com/office/powerpoint/2010/main" val="865953511"/>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72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392DB9D9-3ECE-47DC-88D0-519D408200B8}" type="slidenum">
              <a:rPr lang="en-US" altLang="zh-CN">
                <a:solidFill>
                  <a:schemeClr val="tx1"/>
                </a:solidFill>
              </a:rPr>
              <a:pPr algn="r" eaLnBrk="1" hangingPunct="1"/>
              <a:t>14</a:t>
            </a:fld>
            <a:endParaRPr lang="en-US" altLang="zh-CN">
              <a:solidFill>
                <a:schemeClr val="tx1"/>
              </a:solidFill>
            </a:endParaRPr>
          </a:p>
        </p:txBody>
      </p:sp>
      <p:sp>
        <p:nvSpPr>
          <p:cNvPr id="267267" name="Rectangle 2"/>
          <p:cNvSpPr>
            <a:spLocks noGrp="1" noRot="1" noChangeAspect="1" noChangeArrowheads="1" noTextEdit="1"/>
          </p:cNvSpPr>
          <p:nvPr>
            <p:ph type="sldImg"/>
          </p:nvPr>
        </p:nvSpPr>
        <p:spPr/>
      </p:sp>
      <p:sp>
        <p:nvSpPr>
          <p:cNvPr id="2672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dirty="0">
                <a:latin typeface="Arial" charset="0"/>
              </a:rPr>
              <a:t>在概率论和统计学中，指数分布（</a:t>
            </a:r>
            <a:r>
              <a:rPr lang="en-US" altLang="zh-CN" dirty="0">
                <a:latin typeface="Arial" charset="0"/>
              </a:rPr>
              <a:t>Exponential distribution</a:t>
            </a:r>
            <a:r>
              <a:rPr lang="zh-CN" altLang="en-US" dirty="0">
                <a:latin typeface="Arial" charset="0"/>
              </a:rPr>
              <a:t>）是一种连续概率分布。指数分布可以用来表示独立随机事件发生的时间间隔，比如旅客进机场的时间间隔、中文维基百科新条目出现的时间间隔等等。</a:t>
            </a:r>
          </a:p>
          <a:p>
            <a:pPr eaLnBrk="1" hangingPunct="1">
              <a:spcBef>
                <a:spcPct val="0"/>
              </a:spcBef>
            </a:pPr>
            <a:r>
              <a:rPr lang="zh-CN" altLang="en-US" dirty="0">
                <a:latin typeface="Arial" charset="0"/>
              </a:rPr>
              <a:t>与泊松过程的关系</a:t>
            </a:r>
            <a:r>
              <a:rPr lang="en-US" altLang="zh-CN" dirty="0">
                <a:latin typeface="Arial" charset="0"/>
              </a:rPr>
              <a:t>:</a:t>
            </a:r>
            <a:r>
              <a:rPr lang="zh-CN" altLang="en-US" dirty="0">
                <a:latin typeface="Arial" charset="0"/>
              </a:rPr>
              <a:t>泊松过程是一种重要的随机过程。泊松过程中，第</a:t>
            </a:r>
            <a:r>
              <a:rPr lang="en-US" altLang="zh-CN" dirty="0">
                <a:latin typeface="Arial" charset="0"/>
              </a:rPr>
              <a:t>k</a:t>
            </a:r>
            <a:r>
              <a:rPr lang="zh-CN" altLang="en-US" dirty="0">
                <a:latin typeface="Arial" charset="0"/>
              </a:rPr>
              <a:t>次随机事件与第</a:t>
            </a:r>
            <a:r>
              <a:rPr lang="en-US" altLang="zh-CN" dirty="0">
                <a:latin typeface="Arial" charset="0"/>
              </a:rPr>
              <a:t>k+1</a:t>
            </a:r>
            <a:r>
              <a:rPr lang="zh-CN" altLang="en-US" dirty="0">
                <a:latin typeface="Arial" charset="0"/>
              </a:rPr>
              <a:t>次随机事件出现的时间间隔服从指数分布。这是因为，第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a:t>
            </a:r>
            <a:r>
              <a:rPr lang="en-US" altLang="zh-CN" dirty="0">
                <a:latin typeface="Arial" charset="0"/>
              </a:rPr>
              <a:t>1</a:t>
            </a:r>
            <a:r>
              <a:rPr lang="zh-CN" altLang="en-US" dirty="0">
                <a:latin typeface="Arial" charset="0"/>
              </a:rPr>
              <a:t>减去这个时间段内没有随机事件出现的概率。而根据泊松过程的定义，长度为</a:t>
            </a:r>
            <a:r>
              <a:rPr lang="en-US" altLang="zh-CN" dirty="0">
                <a:latin typeface="Arial" charset="0"/>
              </a:rPr>
              <a:t>t</a:t>
            </a:r>
            <a:r>
              <a:rPr lang="zh-CN" altLang="en-US" dirty="0">
                <a:latin typeface="Arial" charset="0"/>
              </a:rPr>
              <a:t>的时间段内没有随机事件出现的概率等于</a:t>
            </a:r>
            <a:r>
              <a:rPr lang="en-US" altLang="zh-CN" dirty="0">
                <a:latin typeface="Arial" charset="0"/>
              </a:rPr>
              <a:t>,</a:t>
            </a:r>
            <a:r>
              <a:rPr lang="zh-CN" altLang="en-US" dirty="0">
                <a:latin typeface="Arial" charset="0"/>
              </a:rPr>
              <a:t>所以第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次随机事件出现的概率等于，这是指数分布。这还表明了泊松过程的无记忆性。</a:t>
            </a:r>
          </a:p>
          <a:p>
            <a:pPr eaLnBrk="1" hangingPunct="1">
              <a:spcBef>
                <a:spcPct val="0"/>
              </a:spcBef>
            </a:pPr>
            <a:r>
              <a:rPr lang="zh-CN" altLang="en-US" dirty="0">
                <a:latin typeface="Arial" charset="0"/>
              </a:rPr>
              <a:t>指数函数的一个重要特征是无记忆性（</a:t>
            </a:r>
            <a:r>
              <a:rPr lang="en-US" altLang="zh-CN" dirty="0">
                <a:latin typeface="Arial" charset="0"/>
              </a:rPr>
              <a:t>Memoryless Property</a:t>
            </a:r>
            <a:r>
              <a:rPr lang="zh-CN" altLang="en-US" dirty="0">
                <a:latin typeface="Arial" charset="0"/>
              </a:rPr>
              <a:t>，又称遗失记忆性）。这表示如果一个随机变量呈指数分布，当</a:t>
            </a:r>
            <a:r>
              <a:rPr lang="en-US" altLang="zh-CN" dirty="0">
                <a:latin typeface="Arial" charset="0"/>
              </a:rPr>
              <a:t>s,t≥0</a:t>
            </a:r>
            <a:r>
              <a:rPr lang="zh-CN" altLang="en-US" dirty="0">
                <a:latin typeface="Arial" charset="0"/>
              </a:rPr>
              <a:t>时有</a:t>
            </a:r>
            <a:r>
              <a:rPr lang="en-US" altLang="zh-CN" dirty="0">
                <a:latin typeface="Arial" charset="0"/>
              </a:rPr>
              <a:t>P(T&gt;</a:t>
            </a:r>
            <a:r>
              <a:rPr lang="en-US" altLang="zh-CN" dirty="0" err="1">
                <a:latin typeface="Arial" charset="0"/>
              </a:rPr>
              <a:t>s+t|T</a:t>
            </a:r>
            <a:r>
              <a:rPr lang="en-US" altLang="zh-CN" dirty="0">
                <a:latin typeface="Arial" charset="0"/>
              </a:rPr>
              <a:t>&gt;t)=P(T&gt;s)</a:t>
            </a:r>
            <a:r>
              <a:rPr lang="zh-CN" altLang="en-US" dirty="0">
                <a:latin typeface="Arial" charset="0"/>
              </a:rPr>
              <a:t>。即，如果</a:t>
            </a:r>
            <a:r>
              <a:rPr lang="en-US" altLang="zh-CN" dirty="0">
                <a:latin typeface="Arial" charset="0"/>
              </a:rPr>
              <a:t>T</a:t>
            </a:r>
            <a:r>
              <a:rPr lang="zh-CN" altLang="en-US" dirty="0">
                <a:latin typeface="Arial" charset="0"/>
              </a:rPr>
              <a:t>是某一元件的寿命，已知元件使用了</a:t>
            </a:r>
            <a:r>
              <a:rPr lang="en-US" altLang="zh-CN" dirty="0">
                <a:latin typeface="Arial" charset="0"/>
              </a:rPr>
              <a:t>t</a:t>
            </a:r>
            <a:r>
              <a:rPr lang="zh-CN" altLang="en-US" dirty="0">
                <a:latin typeface="Arial" charset="0"/>
              </a:rPr>
              <a:t>小时，它总共使用至少</a:t>
            </a:r>
            <a:r>
              <a:rPr lang="en-US" altLang="zh-CN" dirty="0" err="1">
                <a:latin typeface="Arial" charset="0"/>
              </a:rPr>
              <a:t>s+t</a:t>
            </a:r>
            <a:r>
              <a:rPr lang="zh-CN" altLang="en-US" dirty="0">
                <a:latin typeface="Arial" charset="0"/>
              </a:rPr>
              <a:t>小时的条件概率，与从开始使用时算起它使用至少</a:t>
            </a:r>
            <a:r>
              <a:rPr lang="en-US" altLang="zh-CN" dirty="0">
                <a:latin typeface="Arial" charset="0"/>
              </a:rPr>
              <a:t>s</a:t>
            </a:r>
            <a:r>
              <a:rPr lang="zh-CN" altLang="en-US" dirty="0">
                <a:latin typeface="Arial" charset="0"/>
              </a:rPr>
              <a:t>小时的概率相等。</a:t>
            </a:r>
            <a:endParaRPr lang="en-US" altLang="zh-CN" dirty="0">
              <a:latin typeface="Arial" charset="0"/>
            </a:endParaRPr>
          </a:p>
          <a:p>
            <a:pPr eaLnBrk="1" hangingPunct="1">
              <a:spcBef>
                <a:spcPct val="0"/>
              </a:spcBef>
            </a:pPr>
            <a:r>
              <a:rPr lang="zh-CN" altLang="en-US" dirty="0">
                <a:latin typeface="Arial" charset="0"/>
              </a:rPr>
              <a:t>指數分布可以取 </a:t>
            </a:r>
            <a:r>
              <a:rPr lang="en-US" altLang="zh-CN" dirty="0">
                <a:latin typeface="Arial" charset="0"/>
              </a:rPr>
              <a:t>X</a:t>
            </a:r>
            <a:r>
              <a:rPr lang="zh-CN" altLang="en-US" dirty="0">
                <a:latin typeface="Arial" charset="0"/>
              </a:rPr>
              <a:t>≥</a:t>
            </a:r>
            <a:r>
              <a:rPr lang="en-US" altLang="zh-CN" dirty="0">
                <a:latin typeface="Arial" charset="0"/>
              </a:rPr>
              <a:t>0</a:t>
            </a:r>
            <a:r>
              <a:rPr lang="zh-CN" altLang="en-US" dirty="0">
                <a:latin typeface="Arial" charset="0"/>
              </a:rPr>
              <a:t>，但是韋伯分布只能取 </a:t>
            </a:r>
            <a:r>
              <a:rPr lang="en-US" altLang="zh-CN" dirty="0">
                <a:latin typeface="Arial" charset="0"/>
              </a:rPr>
              <a:t>X&gt;0.</a:t>
            </a:r>
          </a:p>
          <a:p>
            <a:pPr eaLnBrk="1" hangingPunct="1">
              <a:spcBef>
                <a:spcPct val="0"/>
              </a:spcBef>
            </a:pPr>
            <a:r>
              <a:rPr lang="zh-CN" altLang="en-US" dirty="0">
                <a:latin typeface="Arial" charset="0"/>
              </a:rPr>
              <a:t>威布尔分布</a:t>
            </a:r>
            <a:r>
              <a:rPr lang="en-US" altLang="zh-CN" dirty="0">
                <a:latin typeface="Arial" charset="0"/>
              </a:rPr>
              <a:t>(Ⅲ</a:t>
            </a:r>
            <a:r>
              <a:rPr lang="zh-CN" altLang="en-US" dirty="0">
                <a:latin typeface="Arial" charset="0"/>
              </a:rPr>
              <a:t>型 极值分布</a:t>
            </a:r>
            <a:r>
              <a:rPr lang="en-US" altLang="zh-CN" dirty="0">
                <a:latin typeface="Arial" charset="0"/>
              </a:rPr>
              <a:t>)</a:t>
            </a:r>
            <a:r>
              <a:rPr lang="zh-CN" altLang="en-US" dirty="0">
                <a:latin typeface="Arial" charset="0"/>
              </a:rPr>
              <a:t>记为</a:t>
            </a:r>
            <a:r>
              <a:rPr lang="en-US" altLang="zh-CN" dirty="0">
                <a:latin typeface="Arial" charset="0"/>
              </a:rPr>
              <a:t>W(</a:t>
            </a:r>
            <a:r>
              <a:rPr lang="en-US" altLang="zh-CN" dirty="0" err="1">
                <a:latin typeface="Arial" charset="0"/>
              </a:rPr>
              <a:t>k,a,b</a:t>
            </a:r>
            <a:r>
              <a:rPr lang="en-US" altLang="zh-CN" dirty="0">
                <a:latin typeface="Arial" charset="0"/>
              </a:rPr>
              <a:t>)</a:t>
            </a:r>
            <a:r>
              <a:rPr lang="zh-CN" altLang="en-US" dirty="0">
                <a:latin typeface="Arial" charset="0"/>
              </a:rPr>
              <a:t>。 </a:t>
            </a:r>
          </a:p>
          <a:p>
            <a:pPr eaLnBrk="1" hangingPunct="1">
              <a:spcBef>
                <a:spcPct val="0"/>
              </a:spcBef>
            </a:pPr>
            <a:r>
              <a:rPr lang="zh-CN" altLang="en-US" dirty="0">
                <a:latin typeface="Arial" charset="0"/>
              </a:rPr>
              <a:t>　　瑞典工程师威布尔从</a:t>
            </a:r>
            <a:r>
              <a:rPr lang="en-US" altLang="zh-CN" dirty="0">
                <a:latin typeface="Arial" charset="0"/>
              </a:rPr>
              <a:t>30</a:t>
            </a:r>
            <a:r>
              <a:rPr lang="zh-CN" altLang="en-US" dirty="0">
                <a:latin typeface="Arial" charset="0"/>
              </a:rPr>
              <a:t>年代开始研究轴承寿命，以的又研究结构强度和疲劳等问题。他采用了“链式”模型来解释结构强度和寿命问题。这个模型假设一个结构是由若干小元件</a:t>
            </a:r>
            <a:r>
              <a:rPr lang="en-US" altLang="zh-CN" dirty="0">
                <a:latin typeface="Arial" charset="0"/>
              </a:rPr>
              <a:t>(</a:t>
            </a:r>
            <a:r>
              <a:rPr lang="zh-CN" altLang="en-US" dirty="0">
                <a:latin typeface="Arial" charset="0"/>
              </a:rPr>
              <a:t>设为</a:t>
            </a:r>
            <a:r>
              <a:rPr lang="en-US" altLang="zh-CN" dirty="0">
                <a:latin typeface="Arial" charset="0"/>
              </a:rPr>
              <a:t>n</a:t>
            </a:r>
            <a:r>
              <a:rPr lang="zh-CN" altLang="en-US" dirty="0">
                <a:latin typeface="Arial" charset="0"/>
              </a:rPr>
              <a:t>个</a:t>
            </a:r>
            <a:r>
              <a:rPr lang="en-US" altLang="zh-CN" dirty="0">
                <a:latin typeface="Arial" charset="0"/>
              </a:rPr>
              <a:t>)</a:t>
            </a:r>
            <a:r>
              <a:rPr lang="zh-CN" altLang="en-US" dirty="0">
                <a:latin typeface="Arial" charset="0"/>
              </a:rPr>
              <a:t>串联而成，于是可以形象地将结构看成是由</a:t>
            </a:r>
            <a:r>
              <a:rPr lang="en-US" altLang="zh-CN" dirty="0">
                <a:latin typeface="Arial" charset="0"/>
              </a:rPr>
              <a:t>n</a:t>
            </a:r>
            <a:r>
              <a:rPr lang="zh-CN" altLang="en-US" dirty="0">
                <a:latin typeface="Arial" charset="0"/>
              </a:rPr>
              <a:t>个环构成的一条链条，其强度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取决于最薄弱环的强度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。单个链的强度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为一随机变量，设各环强度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相互独立，分布相同，则求链强度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的概率分布就变成求极小值分布问题，由此给出威布尔分布函数。由于零件或结构的疲劳强度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也应取决于其最弱环的强度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，也应能用威布尔分布描述。 </a:t>
            </a:r>
          </a:p>
          <a:p>
            <a:pPr eaLnBrk="1" hangingPunct="1">
              <a:spcBef>
                <a:spcPct val="0"/>
              </a:spcBef>
            </a:pPr>
            <a:r>
              <a:rPr lang="zh-CN" altLang="en-US" dirty="0">
                <a:latin typeface="Arial" charset="0"/>
              </a:rPr>
              <a:t>　　根据</a:t>
            </a:r>
            <a:r>
              <a:rPr lang="en-US" altLang="zh-CN" dirty="0">
                <a:latin typeface="Arial" charset="0"/>
              </a:rPr>
              <a:t>1943</a:t>
            </a:r>
            <a:r>
              <a:rPr lang="zh-CN" altLang="en-US" dirty="0">
                <a:latin typeface="Arial" charset="0"/>
              </a:rPr>
              <a:t>年苏联格涅坚科的研究结果，不管随机变量的原始分布如何，它的极小值的渐近分布只能有三种，而威布尔分布就是第</a:t>
            </a:r>
            <a:r>
              <a:rPr lang="en-US" altLang="zh-CN" dirty="0">
                <a:latin typeface="Arial" charset="0"/>
              </a:rPr>
              <a:t>Ⅲ</a:t>
            </a:r>
            <a:r>
              <a:rPr lang="zh-CN" altLang="en-US" dirty="0">
                <a:latin typeface="Arial" charset="0"/>
              </a:rPr>
              <a:t>种极小值分布。 </a:t>
            </a:r>
          </a:p>
          <a:p>
            <a:pPr eaLnBrk="1" hangingPunct="1">
              <a:spcBef>
                <a:spcPct val="0"/>
              </a:spcBef>
            </a:pPr>
            <a:r>
              <a:rPr lang="zh-CN" altLang="en-US" dirty="0">
                <a:latin typeface="Arial" charset="0"/>
              </a:rPr>
              <a:t>　　由于威布尔分布是根据最弱环节模型或串联模型得到的，能充分反映材料缺陷和应力集中源对材料疲劳寿命的影响，而且具有递增的失效率，所以，将它作为材料或零件的寿命分布模型或给定寿命下的疲劳强度模型是合适的。 </a:t>
            </a:r>
          </a:p>
          <a:p>
            <a:pPr eaLnBrk="1" hangingPunct="1">
              <a:spcBef>
                <a:spcPct val="0"/>
              </a:spcBef>
            </a:pPr>
            <a:r>
              <a:rPr lang="zh-CN" altLang="en-US" dirty="0">
                <a:latin typeface="Arial" charset="0"/>
              </a:rPr>
              <a:t>　　二参数的威布尔分布主要用于滚动轴承的寿命试验以及高应力水平下的材料疲劳试验，三参数的威布尔分布用于低应力水平的材料及某些零件的寿命试验，一般而言，它具有比对数正态分布更大的适用性。但是，威布尔分布参数的分析法估计较复杂，区间估计值过长，实践中常采用概率纸估计法，从而降低了参数的估计精度．这是威布尔分布目前存在的主要缺点，也限制了它的应用</a:t>
            </a:r>
            <a:endParaRPr lang="en-US" altLang="zh-CN" dirty="0">
              <a:latin typeface="Arial" charset="0"/>
            </a:endParaRPr>
          </a:p>
        </p:txBody>
      </p:sp>
    </p:spTree>
    <p:extLst>
      <p:ext uri="{BB962C8B-B14F-4D97-AF65-F5344CB8AC3E}">
        <p14:creationId xmlns:p14="http://schemas.microsoft.com/office/powerpoint/2010/main" val="469313116"/>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82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384472CA-DC86-4CCF-936E-508A8F4981FE}" type="slidenum">
              <a:rPr lang="en-US" altLang="zh-CN">
                <a:solidFill>
                  <a:schemeClr val="tx1"/>
                </a:solidFill>
              </a:rPr>
              <a:pPr algn="r" eaLnBrk="1" hangingPunct="1"/>
              <a:t>15</a:t>
            </a:fld>
            <a:endParaRPr lang="en-US" altLang="zh-CN">
              <a:solidFill>
                <a:schemeClr val="tx1"/>
              </a:solidFill>
            </a:endParaRPr>
          </a:p>
        </p:txBody>
      </p:sp>
      <p:sp>
        <p:nvSpPr>
          <p:cNvPr id="268291" name="Rectangle 2"/>
          <p:cNvSpPr>
            <a:spLocks noGrp="1" noRot="1" noChangeAspect="1" noChangeArrowheads="1" noTextEdit="1"/>
          </p:cNvSpPr>
          <p:nvPr>
            <p:ph type="sldImg"/>
          </p:nvPr>
        </p:nvSpPr>
        <p:spPr/>
      </p:sp>
      <p:sp>
        <p:nvSpPr>
          <p:cNvPr id="268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dirty="0">
                <a:latin typeface="Arial" charset="0"/>
              </a:rPr>
              <a:t>在概率论和统计学中，指数分布（</a:t>
            </a:r>
            <a:r>
              <a:rPr lang="en-US" altLang="zh-CN" dirty="0">
                <a:latin typeface="Arial" charset="0"/>
              </a:rPr>
              <a:t>Exponential distribution</a:t>
            </a:r>
            <a:r>
              <a:rPr lang="zh-CN" altLang="en-US" dirty="0">
                <a:latin typeface="Arial" charset="0"/>
              </a:rPr>
              <a:t>）是一种连续概率分布。指数分布可以用来表示独立随机事件发生的时间间隔，比如旅客进机场的时间间隔、中文维基百科新条目出现的时间间隔等等。</a:t>
            </a:r>
          </a:p>
          <a:p>
            <a:pPr eaLnBrk="1" hangingPunct="1">
              <a:spcBef>
                <a:spcPct val="0"/>
              </a:spcBef>
            </a:pPr>
            <a:r>
              <a:rPr lang="zh-CN" altLang="en-US" dirty="0">
                <a:latin typeface="Arial" charset="0"/>
              </a:rPr>
              <a:t>与泊松过程的关系</a:t>
            </a:r>
            <a:r>
              <a:rPr lang="en-US" altLang="zh-CN" dirty="0">
                <a:latin typeface="Arial" charset="0"/>
              </a:rPr>
              <a:t>:</a:t>
            </a:r>
            <a:r>
              <a:rPr lang="zh-CN" altLang="en-US" dirty="0">
                <a:latin typeface="Arial" charset="0"/>
              </a:rPr>
              <a:t>泊松过程是一种重要的随机过程。泊松过程中，第</a:t>
            </a:r>
            <a:r>
              <a:rPr lang="en-US" altLang="zh-CN" dirty="0">
                <a:latin typeface="Arial" charset="0"/>
              </a:rPr>
              <a:t>k</a:t>
            </a:r>
            <a:r>
              <a:rPr lang="zh-CN" altLang="en-US" dirty="0">
                <a:latin typeface="Arial" charset="0"/>
              </a:rPr>
              <a:t>次随机事件与第</a:t>
            </a:r>
            <a:r>
              <a:rPr lang="en-US" altLang="zh-CN" dirty="0">
                <a:latin typeface="Arial" charset="0"/>
              </a:rPr>
              <a:t>k+1</a:t>
            </a:r>
            <a:r>
              <a:rPr lang="zh-CN" altLang="en-US" dirty="0">
                <a:latin typeface="Arial" charset="0"/>
              </a:rPr>
              <a:t>次随机事件出现的时间间隔服从指数分布。这是因为，第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a:t>
            </a:r>
            <a:r>
              <a:rPr lang="en-US" altLang="zh-CN" dirty="0">
                <a:latin typeface="Arial" charset="0"/>
              </a:rPr>
              <a:t>1</a:t>
            </a:r>
            <a:r>
              <a:rPr lang="zh-CN" altLang="en-US" dirty="0">
                <a:latin typeface="Arial" charset="0"/>
              </a:rPr>
              <a:t>减去这个时间段内没有随机事件出现的概率。而根据泊松过程的定义，长度为</a:t>
            </a:r>
            <a:r>
              <a:rPr lang="en-US" altLang="zh-CN" dirty="0">
                <a:latin typeface="Arial" charset="0"/>
              </a:rPr>
              <a:t>t</a:t>
            </a:r>
            <a:r>
              <a:rPr lang="zh-CN" altLang="en-US" dirty="0">
                <a:latin typeface="Arial" charset="0"/>
              </a:rPr>
              <a:t>的时间段内没有随机事件出现的概率等于</a:t>
            </a:r>
            <a:r>
              <a:rPr lang="en-US" altLang="zh-CN" dirty="0">
                <a:latin typeface="Arial" charset="0"/>
              </a:rPr>
              <a:t>,</a:t>
            </a:r>
            <a:r>
              <a:rPr lang="zh-CN" altLang="en-US" dirty="0">
                <a:latin typeface="Arial" charset="0"/>
              </a:rPr>
              <a:t>所以第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次随机事件出现的概率等于，这是指数分布。这还表明了泊松过程的无记忆性。</a:t>
            </a:r>
          </a:p>
          <a:p>
            <a:pPr eaLnBrk="1" hangingPunct="1">
              <a:spcBef>
                <a:spcPct val="0"/>
              </a:spcBef>
            </a:pPr>
            <a:r>
              <a:rPr lang="zh-CN" altLang="en-US" dirty="0">
                <a:latin typeface="Arial" charset="0"/>
              </a:rPr>
              <a:t>指数函数的一个重要特征是无记忆性（</a:t>
            </a:r>
            <a:r>
              <a:rPr lang="en-US" altLang="zh-CN" dirty="0">
                <a:latin typeface="Arial" charset="0"/>
              </a:rPr>
              <a:t>Memoryless Property</a:t>
            </a:r>
            <a:r>
              <a:rPr lang="zh-CN" altLang="en-US" dirty="0">
                <a:latin typeface="Arial" charset="0"/>
              </a:rPr>
              <a:t>，又称遗失记忆性）。这表示如果一个随机变量呈指数分布，当</a:t>
            </a:r>
            <a:r>
              <a:rPr lang="en-US" altLang="zh-CN" dirty="0">
                <a:latin typeface="Arial" charset="0"/>
              </a:rPr>
              <a:t>s,t≥0</a:t>
            </a:r>
            <a:r>
              <a:rPr lang="zh-CN" altLang="en-US" dirty="0">
                <a:latin typeface="Arial" charset="0"/>
              </a:rPr>
              <a:t>时有</a:t>
            </a:r>
            <a:r>
              <a:rPr lang="en-US" altLang="zh-CN" dirty="0">
                <a:latin typeface="Arial" charset="0"/>
              </a:rPr>
              <a:t>P(T&gt;</a:t>
            </a:r>
            <a:r>
              <a:rPr lang="en-US" altLang="zh-CN" dirty="0" err="1">
                <a:latin typeface="Arial" charset="0"/>
              </a:rPr>
              <a:t>s+t|T</a:t>
            </a:r>
            <a:r>
              <a:rPr lang="en-US" altLang="zh-CN" dirty="0">
                <a:latin typeface="Arial" charset="0"/>
              </a:rPr>
              <a:t>&gt;t)=P(T&gt;s)</a:t>
            </a:r>
            <a:r>
              <a:rPr lang="zh-CN" altLang="en-US" dirty="0">
                <a:latin typeface="Arial" charset="0"/>
              </a:rPr>
              <a:t>。即，如果</a:t>
            </a:r>
            <a:r>
              <a:rPr lang="en-US" altLang="zh-CN" dirty="0">
                <a:latin typeface="Arial" charset="0"/>
              </a:rPr>
              <a:t>T</a:t>
            </a:r>
            <a:r>
              <a:rPr lang="zh-CN" altLang="en-US" dirty="0">
                <a:latin typeface="Arial" charset="0"/>
              </a:rPr>
              <a:t>是某一元件的寿命，已知元件使用了</a:t>
            </a:r>
            <a:r>
              <a:rPr lang="en-US" altLang="zh-CN" dirty="0">
                <a:latin typeface="Arial" charset="0"/>
              </a:rPr>
              <a:t>t</a:t>
            </a:r>
            <a:r>
              <a:rPr lang="zh-CN" altLang="en-US" dirty="0">
                <a:latin typeface="Arial" charset="0"/>
              </a:rPr>
              <a:t>小时，它总共使用至少</a:t>
            </a:r>
            <a:r>
              <a:rPr lang="en-US" altLang="zh-CN" dirty="0" err="1">
                <a:latin typeface="Arial" charset="0"/>
              </a:rPr>
              <a:t>s+t</a:t>
            </a:r>
            <a:r>
              <a:rPr lang="zh-CN" altLang="en-US" dirty="0">
                <a:latin typeface="Arial" charset="0"/>
              </a:rPr>
              <a:t>小时的条件概率，与从开始使用时算起它使用至少</a:t>
            </a:r>
            <a:r>
              <a:rPr lang="en-US" altLang="zh-CN" dirty="0">
                <a:latin typeface="Arial" charset="0"/>
              </a:rPr>
              <a:t>s</a:t>
            </a:r>
            <a:r>
              <a:rPr lang="zh-CN" altLang="en-US" dirty="0">
                <a:latin typeface="Arial" charset="0"/>
              </a:rPr>
              <a:t>小时的概率相等。</a:t>
            </a:r>
            <a:endParaRPr lang="en-US" altLang="zh-CN" dirty="0">
              <a:latin typeface="Arial" charset="0"/>
            </a:endParaRPr>
          </a:p>
          <a:p>
            <a:pPr eaLnBrk="1" hangingPunct="1">
              <a:spcBef>
                <a:spcPct val="0"/>
              </a:spcBef>
            </a:pPr>
            <a:r>
              <a:rPr lang="zh-CN" altLang="en-US" dirty="0">
                <a:latin typeface="Arial" charset="0"/>
              </a:rPr>
              <a:t>指數分布可以取 </a:t>
            </a:r>
            <a:r>
              <a:rPr lang="en-US" altLang="zh-CN" dirty="0">
                <a:latin typeface="Arial" charset="0"/>
              </a:rPr>
              <a:t>X</a:t>
            </a:r>
            <a:r>
              <a:rPr lang="zh-CN" altLang="en-US" dirty="0">
                <a:latin typeface="Arial" charset="0"/>
              </a:rPr>
              <a:t>≥</a:t>
            </a:r>
            <a:r>
              <a:rPr lang="en-US" altLang="zh-CN" dirty="0">
                <a:latin typeface="Arial" charset="0"/>
              </a:rPr>
              <a:t>0</a:t>
            </a:r>
            <a:r>
              <a:rPr lang="zh-CN" altLang="en-US" dirty="0">
                <a:latin typeface="Arial" charset="0"/>
              </a:rPr>
              <a:t>，但是韋伯分布只能取 </a:t>
            </a:r>
            <a:r>
              <a:rPr lang="en-US" altLang="zh-CN" dirty="0">
                <a:latin typeface="Arial" charset="0"/>
              </a:rPr>
              <a:t>X&gt;0.</a:t>
            </a:r>
          </a:p>
          <a:p>
            <a:pPr eaLnBrk="1" hangingPunct="1">
              <a:spcBef>
                <a:spcPct val="0"/>
              </a:spcBef>
            </a:pPr>
            <a:r>
              <a:rPr lang="zh-CN" altLang="en-US" dirty="0">
                <a:latin typeface="Arial" charset="0"/>
              </a:rPr>
              <a:t>威布尔分布</a:t>
            </a:r>
            <a:r>
              <a:rPr lang="en-US" altLang="zh-CN" dirty="0">
                <a:latin typeface="Arial" charset="0"/>
              </a:rPr>
              <a:t>(Ⅲ</a:t>
            </a:r>
            <a:r>
              <a:rPr lang="zh-CN" altLang="en-US" dirty="0">
                <a:latin typeface="Arial" charset="0"/>
              </a:rPr>
              <a:t>型 极值分布</a:t>
            </a:r>
            <a:r>
              <a:rPr lang="en-US" altLang="zh-CN" dirty="0">
                <a:latin typeface="Arial" charset="0"/>
              </a:rPr>
              <a:t>)</a:t>
            </a:r>
            <a:r>
              <a:rPr lang="zh-CN" altLang="en-US" dirty="0">
                <a:latin typeface="Arial" charset="0"/>
              </a:rPr>
              <a:t>记为</a:t>
            </a:r>
            <a:r>
              <a:rPr lang="en-US" altLang="zh-CN" dirty="0">
                <a:latin typeface="Arial" charset="0"/>
              </a:rPr>
              <a:t>W(</a:t>
            </a:r>
            <a:r>
              <a:rPr lang="en-US" altLang="zh-CN" dirty="0" err="1">
                <a:latin typeface="Arial" charset="0"/>
              </a:rPr>
              <a:t>k,a,b</a:t>
            </a:r>
            <a:r>
              <a:rPr lang="en-US" altLang="zh-CN" dirty="0">
                <a:latin typeface="Arial" charset="0"/>
              </a:rPr>
              <a:t>)</a:t>
            </a:r>
            <a:r>
              <a:rPr lang="zh-CN" altLang="en-US" dirty="0">
                <a:latin typeface="Arial" charset="0"/>
              </a:rPr>
              <a:t>。 </a:t>
            </a:r>
          </a:p>
          <a:p>
            <a:pPr eaLnBrk="1" hangingPunct="1">
              <a:spcBef>
                <a:spcPct val="0"/>
              </a:spcBef>
            </a:pPr>
            <a:r>
              <a:rPr lang="zh-CN" altLang="en-US" dirty="0">
                <a:latin typeface="Arial" charset="0"/>
              </a:rPr>
              <a:t>　　瑞典工程师威布尔从</a:t>
            </a:r>
            <a:r>
              <a:rPr lang="en-US" altLang="zh-CN" dirty="0">
                <a:latin typeface="Arial" charset="0"/>
              </a:rPr>
              <a:t>30</a:t>
            </a:r>
            <a:r>
              <a:rPr lang="zh-CN" altLang="en-US" dirty="0">
                <a:latin typeface="Arial" charset="0"/>
              </a:rPr>
              <a:t>年代开始研究轴承寿命，以的又研究结构强度和疲劳等问题。他采用了“链式”模型来解释结构强度和寿命问题。这个模型假设一个结构是由若干小元件</a:t>
            </a:r>
            <a:r>
              <a:rPr lang="en-US" altLang="zh-CN" dirty="0">
                <a:latin typeface="Arial" charset="0"/>
              </a:rPr>
              <a:t>(</a:t>
            </a:r>
            <a:r>
              <a:rPr lang="zh-CN" altLang="en-US" dirty="0">
                <a:latin typeface="Arial" charset="0"/>
              </a:rPr>
              <a:t>设为</a:t>
            </a:r>
            <a:r>
              <a:rPr lang="en-US" altLang="zh-CN" dirty="0">
                <a:latin typeface="Arial" charset="0"/>
              </a:rPr>
              <a:t>n</a:t>
            </a:r>
            <a:r>
              <a:rPr lang="zh-CN" altLang="en-US" dirty="0">
                <a:latin typeface="Arial" charset="0"/>
              </a:rPr>
              <a:t>个</a:t>
            </a:r>
            <a:r>
              <a:rPr lang="en-US" altLang="zh-CN" dirty="0">
                <a:latin typeface="Arial" charset="0"/>
              </a:rPr>
              <a:t>)</a:t>
            </a:r>
            <a:r>
              <a:rPr lang="zh-CN" altLang="en-US" dirty="0">
                <a:latin typeface="Arial" charset="0"/>
              </a:rPr>
              <a:t>串联而成，于是可以形象地将结构看成是由</a:t>
            </a:r>
            <a:r>
              <a:rPr lang="en-US" altLang="zh-CN" dirty="0">
                <a:latin typeface="Arial" charset="0"/>
              </a:rPr>
              <a:t>n</a:t>
            </a:r>
            <a:r>
              <a:rPr lang="zh-CN" altLang="en-US" dirty="0">
                <a:latin typeface="Arial" charset="0"/>
              </a:rPr>
              <a:t>个环构成的一条链条，其强度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取决于最薄弱环的强度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。单个链的强度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为一随机变量，设各环强度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相互独立，分布相同，则求链强度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的概率分布就变成求极小值分布问题，由此给出威布尔分布函数。由于零件或结构的疲劳强度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也应取决于其最弱环的强度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，也应能用威布尔分布描述。 </a:t>
            </a:r>
          </a:p>
          <a:p>
            <a:pPr eaLnBrk="1" hangingPunct="1">
              <a:spcBef>
                <a:spcPct val="0"/>
              </a:spcBef>
            </a:pPr>
            <a:r>
              <a:rPr lang="zh-CN" altLang="en-US" dirty="0">
                <a:latin typeface="Arial" charset="0"/>
              </a:rPr>
              <a:t>　　根据</a:t>
            </a:r>
            <a:r>
              <a:rPr lang="en-US" altLang="zh-CN" dirty="0">
                <a:latin typeface="Arial" charset="0"/>
              </a:rPr>
              <a:t>1943</a:t>
            </a:r>
            <a:r>
              <a:rPr lang="zh-CN" altLang="en-US" dirty="0">
                <a:latin typeface="Arial" charset="0"/>
              </a:rPr>
              <a:t>年苏联格涅坚科的研究结果，不管随机变量的原始分布如何，它的极小值的渐近分布只能有三种，而威布尔分布就是第</a:t>
            </a:r>
            <a:r>
              <a:rPr lang="en-US" altLang="zh-CN" dirty="0">
                <a:latin typeface="Arial" charset="0"/>
              </a:rPr>
              <a:t>Ⅲ</a:t>
            </a:r>
            <a:r>
              <a:rPr lang="zh-CN" altLang="en-US" dirty="0">
                <a:latin typeface="Arial" charset="0"/>
              </a:rPr>
              <a:t>种极小值分布。 </a:t>
            </a:r>
          </a:p>
          <a:p>
            <a:pPr eaLnBrk="1" hangingPunct="1">
              <a:spcBef>
                <a:spcPct val="0"/>
              </a:spcBef>
            </a:pPr>
            <a:r>
              <a:rPr lang="zh-CN" altLang="en-US" dirty="0">
                <a:latin typeface="Arial" charset="0"/>
              </a:rPr>
              <a:t>　　由于威布尔分布是根据最弱环节模型或串联模型得到的，能充分反映材料缺陷和应力集中源对材料疲劳寿命的影响，而且具有递增的失效率，所以，将它作为材料或零件的寿命分布模型或给定寿命下的疲劳强度模型是合适的。 </a:t>
            </a:r>
          </a:p>
          <a:p>
            <a:pPr eaLnBrk="1" hangingPunct="1">
              <a:spcBef>
                <a:spcPct val="0"/>
              </a:spcBef>
            </a:pPr>
            <a:r>
              <a:rPr lang="zh-CN" altLang="en-US" dirty="0">
                <a:latin typeface="Arial" charset="0"/>
              </a:rPr>
              <a:t>　　二参数的威布尔分布主要用于滚动轴承的寿命试验以及高应力水平下的材料疲劳试验，三参数的威布尔分布用于低应力水平的材料及某些零件的寿命试验，一般而言，它具有比对数正态分布更大的适用性。但是，威布尔分布参数的分析法估计较复杂，区间估计值过长，实践中常采用概率纸估计法，从而降低了参数的估计精度．这是威布尔分布目前存在的主要缺点，也限制了它的应用</a:t>
            </a:r>
            <a:endParaRPr lang="en-US" altLang="zh-CN" dirty="0">
              <a:latin typeface="Arial" charset="0"/>
            </a:endParaRPr>
          </a:p>
        </p:txBody>
      </p:sp>
    </p:spTree>
    <p:extLst>
      <p:ext uri="{BB962C8B-B14F-4D97-AF65-F5344CB8AC3E}">
        <p14:creationId xmlns:p14="http://schemas.microsoft.com/office/powerpoint/2010/main" val="2905320204"/>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39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8A905225-7F51-4708-8FA8-16F85BC3E1C0}" type="slidenum">
              <a:rPr lang="en-US" altLang="zh-CN">
                <a:solidFill>
                  <a:schemeClr val="tx1"/>
                </a:solidFill>
              </a:rPr>
              <a:pPr algn="r" eaLnBrk="1" hangingPunct="1"/>
              <a:t>2</a:t>
            </a:fld>
            <a:endParaRPr lang="en-US" altLang="zh-CN">
              <a:solidFill>
                <a:schemeClr val="tx1"/>
              </a:solidFill>
            </a:endParaRPr>
          </a:p>
        </p:txBody>
      </p:sp>
      <p:sp>
        <p:nvSpPr>
          <p:cNvPr id="253955" name="Rectangle 2"/>
          <p:cNvSpPr>
            <a:spLocks noGrp="1" noRot="1" noChangeAspect="1" noChangeArrowheads="1" noTextEdit="1"/>
          </p:cNvSpPr>
          <p:nvPr>
            <p:ph type="sldImg"/>
          </p:nvPr>
        </p:nvSpPr>
        <p:spPr/>
      </p:sp>
      <p:sp>
        <p:nvSpPr>
          <p:cNvPr id="2539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dirty="0">
                <a:latin typeface="Arial" charset="0"/>
              </a:rPr>
              <a:t>在概率论和统计学中，指数分布（</a:t>
            </a:r>
            <a:r>
              <a:rPr lang="en-US" altLang="zh-CN" dirty="0">
                <a:latin typeface="Arial" charset="0"/>
              </a:rPr>
              <a:t>Exponential distribution</a:t>
            </a:r>
            <a:r>
              <a:rPr lang="zh-CN" altLang="en-US" dirty="0">
                <a:latin typeface="Arial" charset="0"/>
              </a:rPr>
              <a:t>）是一种连续概率分布。指数分布可以用来表示独立随机事件发生的时间间隔，比如旅客进机场的时间间隔、中文维基百科新条目出现的时间间隔等等。</a:t>
            </a:r>
          </a:p>
          <a:p>
            <a:pPr eaLnBrk="1" hangingPunct="1">
              <a:spcBef>
                <a:spcPct val="0"/>
              </a:spcBef>
            </a:pPr>
            <a:r>
              <a:rPr lang="zh-CN" altLang="en-US" dirty="0">
                <a:latin typeface="Arial" charset="0"/>
              </a:rPr>
              <a:t>与泊松过程的关系</a:t>
            </a:r>
            <a:r>
              <a:rPr lang="en-US" altLang="zh-CN" dirty="0">
                <a:latin typeface="Arial" charset="0"/>
              </a:rPr>
              <a:t>:</a:t>
            </a:r>
            <a:r>
              <a:rPr lang="zh-CN" altLang="en-US" dirty="0">
                <a:latin typeface="Arial" charset="0"/>
              </a:rPr>
              <a:t>泊松过程是一种重要的随机过程。泊松过程中，第</a:t>
            </a:r>
            <a:r>
              <a:rPr lang="en-US" altLang="zh-CN" dirty="0">
                <a:latin typeface="Arial" charset="0"/>
              </a:rPr>
              <a:t>k</a:t>
            </a:r>
            <a:r>
              <a:rPr lang="zh-CN" altLang="en-US" dirty="0">
                <a:latin typeface="Arial" charset="0"/>
              </a:rPr>
              <a:t>次随机事件与第</a:t>
            </a:r>
            <a:r>
              <a:rPr lang="en-US" altLang="zh-CN" dirty="0">
                <a:latin typeface="Arial" charset="0"/>
              </a:rPr>
              <a:t>k+1</a:t>
            </a:r>
            <a:r>
              <a:rPr lang="zh-CN" altLang="en-US" dirty="0">
                <a:latin typeface="Arial" charset="0"/>
              </a:rPr>
              <a:t>次随机事件出现的时间间隔服从指数分布。这是因为，第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a:t>
            </a:r>
            <a:r>
              <a:rPr lang="en-US" altLang="zh-CN" dirty="0">
                <a:latin typeface="Arial" charset="0"/>
              </a:rPr>
              <a:t>1</a:t>
            </a:r>
            <a:r>
              <a:rPr lang="zh-CN" altLang="en-US" dirty="0">
                <a:latin typeface="Arial" charset="0"/>
              </a:rPr>
              <a:t>减去这个时间段内没有随机事件出现的概率。而根据泊松过程的定义，长度为</a:t>
            </a:r>
            <a:r>
              <a:rPr lang="en-US" altLang="zh-CN" dirty="0">
                <a:latin typeface="Arial" charset="0"/>
              </a:rPr>
              <a:t>t</a:t>
            </a:r>
            <a:r>
              <a:rPr lang="zh-CN" altLang="en-US" dirty="0">
                <a:latin typeface="Arial" charset="0"/>
              </a:rPr>
              <a:t>的时间段内没有随机事件出现的概率等于</a:t>
            </a:r>
            <a:r>
              <a:rPr lang="en-US" altLang="zh-CN" dirty="0">
                <a:latin typeface="Arial" charset="0"/>
              </a:rPr>
              <a:t>,</a:t>
            </a:r>
            <a:r>
              <a:rPr lang="zh-CN" altLang="en-US" dirty="0">
                <a:latin typeface="Arial" charset="0"/>
              </a:rPr>
              <a:t>所以第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次随机事件出现的概率等于，这是指数分布。这还表明了泊松过程的无记忆性。</a:t>
            </a:r>
          </a:p>
          <a:p>
            <a:pPr eaLnBrk="1" hangingPunct="1">
              <a:spcBef>
                <a:spcPct val="0"/>
              </a:spcBef>
            </a:pPr>
            <a:r>
              <a:rPr lang="zh-CN" altLang="en-US" dirty="0">
                <a:latin typeface="Arial" charset="0"/>
              </a:rPr>
              <a:t>指数函数的一个重要特征是无记忆性（</a:t>
            </a:r>
            <a:r>
              <a:rPr lang="en-US" altLang="zh-CN" dirty="0">
                <a:latin typeface="Arial" charset="0"/>
              </a:rPr>
              <a:t>Memoryless Property</a:t>
            </a:r>
            <a:r>
              <a:rPr lang="zh-CN" altLang="en-US" dirty="0">
                <a:latin typeface="Arial" charset="0"/>
              </a:rPr>
              <a:t>，又称遗失记忆性）。这表示如果一个随机变量呈指数分布，当</a:t>
            </a:r>
            <a:r>
              <a:rPr lang="en-US" altLang="zh-CN" dirty="0">
                <a:latin typeface="Arial" charset="0"/>
              </a:rPr>
              <a:t>s,t≥0</a:t>
            </a:r>
            <a:r>
              <a:rPr lang="zh-CN" altLang="en-US" dirty="0">
                <a:latin typeface="Arial" charset="0"/>
              </a:rPr>
              <a:t>时有</a:t>
            </a:r>
            <a:r>
              <a:rPr lang="en-US" altLang="zh-CN" dirty="0">
                <a:latin typeface="Arial" charset="0"/>
              </a:rPr>
              <a:t>P(T&gt;</a:t>
            </a:r>
            <a:r>
              <a:rPr lang="en-US" altLang="zh-CN" dirty="0" err="1">
                <a:latin typeface="Arial" charset="0"/>
              </a:rPr>
              <a:t>s+t|T</a:t>
            </a:r>
            <a:r>
              <a:rPr lang="en-US" altLang="zh-CN" dirty="0">
                <a:latin typeface="Arial" charset="0"/>
              </a:rPr>
              <a:t>&gt;t)=P(T&gt;s)</a:t>
            </a:r>
            <a:r>
              <a:rPr lang="zh-CN" altLang="en-US" dirty="0">
                <a:latin typeface="Arial" charset="0"/>
              </a:rPr>
              <a:t>。即，如果</a:t>
            </a:r>
            <a:r>
              <a:rPr lang="en-US" altLang="zh-CN" dirty="0">
                <a:latin typeface="Arial" charset="0"/>
              </a:rPr>
              <a:t>T</a:t>
            </a:r>
            <a:r>
              <a:rPr lang="zh-CN" altLang="en-US" dirty="0">
                <a:latin typeface="Arial" charset="0"/>
              </a:rPr>
              <a:t>是某一元件的寿命，已知元件使用了</a:t>
            </a:r>
            <a:r>
              <a:rPr lang="en-US" altLang="zh-CN" dirty="0">
                <a:latin typeface="Arial" charset="0"/>
              </a:rPr>
              <a:t>t</a:t>
            </a:r>
            <a:r>
              <a:rPr lang="zh-CN" altLang="en-US" dirty="0">
                <a:latin typeface="Arial" charset="0"/>
              </a:rPr>
              <a:t>小时，它总共使用至少</a:t>
            </a:r>
            <a:r>
              <a:rPr lang="en-US" altLang="zh-CN" dirty="0" err="1">
                <a:latin typeface="Arial" charset="0"/>
              </a:rPr>
              <a:t>s+t</a:t>
            </a:r>
            <a:r>
              <a:rPr lang="zh-CN" altLang="en-US" dirty="0">
                <a:latin typeface="Arial" charset="0"/>
              </a:rPr>
              <a:t>小时的条件概率，与从开始使用时算起它使用至少</a:t>
            </a:r>
            <a:r>
              <a:rPr lang="en-US" altLang="zh-CN" dirty="0">
                <a:latin typeface="Arial" charset="0"/>
              </a:rPr>
              <a:t>s</a:t>
            </a:r>
            <a:r>
              <a:rPr lang="zh-CN" altLang="en-US" dirty="0">
                <a:latin typeface="Arial" charset="0"/>
              </a:rPr>
              <a:t>小时的概率相等。</a:t>
            </a:r>
            <a:endParaRPr lang="en-US" altLang="zh-CN" dirty="0">
              <a:latin typeface="Arial" charset="0"/>
            </a:endParaRPr>
          </a:p>
          <a:p>
            <a:pPr eaLnBrk="1" hangingPunct="1">
              <a:spcBef>
                <a:spcPct val="0"/>
              </a:spcBef>
            </a:pPr>
            <a:r>
              <a:rPr lang="zh-CN" altLang="en-US" dirty="0">
                <a:latin typeface="Arial" charset="0"/>
              </a:rPr>
              <a:t>指數分布可以取 </a:t>
            </a:r>
            <a:r>
              <a:rPr lang="en-US" altLang="zh-CN" dirty="0">
                <a:latin typeface="Arial" charset="0"/>
              </a:rPr>
              <a:t>X</a:t>
            </a:r>
            <a:r>
              <a:rPr lang="zh-CN" altLang="en-US" dirty="0">
                <a:latin typeface="Arial" charset="0"/>
              </a:rPr>
              <a:t>≥</a:t>
            </a:r>
            <a:r>
              <a:rPr lang="en-US" altLang="zh-CN" dirty="0">
                <a:latin typeface="Arial" charset="0"/>
              </a:rPr>
              <a:t>0</a:t>
            </a:r>
            <a:r>
              <a:rPr lang="zh-CN" altLang="en-US" dirty="0">
                <a:latin typeface="Arial" charset="0"/>
              </a:rPr>
              <a:t>，但是韋伯分布只能取 </a:t>
            </a:r>
            <a:r>
              <a:rPr lang="en-US" altLang="zh-CN" dirty="0">
                <a:latin typeface="Arial" charset="0"/>
              </a:rPr>
              <a:t>X&gt;0.</a:t>
            </a:r>
          </a:p>
        </p:txBody>
      </p:sp>
    </p:spTree>
    <p:extLst>
      <p:ext uri="{BB962C8B-B14F-4D97-AF65-F5344CB8AC3E}">
        <p14:creationId xmlns:p14="http://schemas.microsoft.com/office/powerpoint/2010/main" val="2944415770"/>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49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2803F18C-F11F-4C43-8F66-DF7C57C570F8}" type="slidenum">
              <a:rPr lang="en-US" altLang="zh-CN">
                <a:solidFill>
                  <a:schemeClr val="tx1"/>
                </a:solidFill>
              </a:rPr>
              <a:pPr algn="r" eaLnBrk="1" hangingPunct="1"/>
              <a:t>3</a:t>
            </a:fld>
            <a:endParaRPr lang="en-US" altLang="zh-CN">
              <a:solidFill>
                <a:schemeClr val="tx1"/>
              </a:solidFill>
            </a:endParaRPr>
          </a:p>
        </p:txBody>
      </p:sp>
      <p:sp>
        <p:nvSpPr>
          <p:cNvPr id="254979" name="Rectangle 2"/>
          <p:cNvSpPr>
            <a:spLocks noGrp="1" noRot="1" noChangeAspect="1" noChangeArrowheads="1" noTextEdit="1"/>
          </p:cNvSpPr>
          <p:nvPr>
            <p:ph type="sldImg"/>
          </p:nvPr>
        </p:nvSpPr>
        <p:spPr/>
      </p:sp>
      <p:sp>
        <p:nvSpPr>
          <p:cNvPr id="2549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dirty="0">
                <a:latin typeface="Arial" charset="0"/>
              </a:rPr>
              <a:t>在概率论和统计学中，指数分布（</a:t>
            </a:r>
            <a:r>
              <a:rPr lang="en-US" altLang="zh-CN" dirty="0">
                <a:latin typeface="Arial" charset="0"/>
              </a:rPr>
              <a:t>Exponential distribution</a:t>
            </a:r>
            <a:r>
              <a:rPr lang="zh-CN" altLang="en-US" dirty="0">
                <a:latin typeface="Arial" charset="0"/>
              </a:rPr>
              <a:t>）是一种连续概率分布。指数分布可以用来表示独立随机事件发生的时间间隔，比如旅客进机场的时间间隔、中文维基百科新条目出现的时间间隔等等。</a:t>
            </a:r>
          </a:p>
          <a:p>
            <a:pPr eaLnBrk="1" hangingPunct="1">
              <a:spcBef>
                <a:spcPct val="0"/>
              </a:spcBef>
            </a:pPr>
            <a:r>
              <a:rPr lang="zh-CN" altLang="en-US" dirty="0">
                <a:latin typeface="Arial" charset="0"/>
              </a:rPr>
              <a:t>与泊松过程的关系</a:t>
            </a:r>
            <a:r>
              <a:rPr lang="en-US" altLang="zh-CN" dirty="0">
                <a:latin typeface="Arial" charset="0"/>
              </a:rPr>
              <a:t>:</a:t>
            </a:r>
            <a:r>
              <a:rPr lang="zh-CN" altLang="en-US" dirty="0">
                <a:latin typeface="Arial" charset="0"/>
              </a:rPr>
              <a:t>泊松过程是一种重要的随机过程。泊松过程中，第</a:t>
            </a:r>
            <a:r>
              <a:rPr lang="en-US" altLang="zh-CN" dirty="0">
                <a:latin typeface="Arial" charset="0"/>
              </a:rPr>
              <a:t>k</a:t>
            </a:r>
            <a:r>
              <a:rPr lang="zh-CN" altLang="en-US" dirty="0">
                <a:latin typeface="Arial" charset="0"/>
              </a:rPr>
              <a:t>次随机事件与第</a:t>
            </a:r>
            <a:r>
              <a:rPr lang="en-US" altLang="zh-CN" dirty="0">
                <a:latin typeface="Arial" charset="0"/>
              </a:rPr>
              <a:t>k+1</a:t>
            </a:r>
            <a:r>
              <a:rPr lang="zh-CN" altLang="en-US" dirty="0">
                <a:latin typeface="Arial" charset="0"/>
              </a:rPr>
              <a:t>次随机事件出现的时间间隔服从指数分布。这是因为，第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a:t>
            </a:r>
            <a:r>
              <a:rPr lang="en-US" altLang="zh-CN" dirty="0">
                <a:latin typeface="Arial" charset="0"/>
              </a:rPr>
              <a:t>1</a:t>
            </a:r>
            <a:r>
              <a:rPr lang="zh-CN" altLang="en-US" dirty="0">
                <a:latin typeface="Arial" charset="0"/>
              </a:rPr>
              <a:t>减去这个时间段内没有随机事件出现的概率。而根据泊松过程的定义，长度为</a:t>
            </a:r>
            <a:r>
              <a:rPr lang="en-US" altLang="zh-CN" dirty="0">
                <a:latin typeface="Arial" charset="0"/>
              </a:rPr>
              <a:t>t</a:t>
            </a:r>
            <a:r>
              <a:rPr lang="zh-CN" altLang="en-US" dirty="0">
                <a:latin typeface="Arial" charset="0"/>
              </a:rPr>
              <a:t>的时间段内没有随机事件出现的概率等于</a:t>
            </a:r>
            <a:r>
              <a:rPr lang="en-US" altLang="zh-CN" dirty="0">
                <a:latin typeface="Arial" charset="0"/>
              </a:rPr>
              <a:t>,</a:t>
            </a:r>
            <a:r>
              <a:rPr lang="zh-CN" altLang="en-US" dirty="0">
                <a:latin typeface="Arial" charset="0"/>
              </a:rPr>
              <a:t>所以第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次随机事件出现的概率等于，这是指数分布。这还表明了泊松过程的无记忆性。</a:t>
            </a:r>
          </a:p>
          <a:p>
            <a:pPr eaLnBrk="1" hangingPunct="1">
              <a:spcBef>
                <a:spcPct val="0"/>
              </a:spcBef>
            </a:pPr>
            <a:r>
              <a:rPr lang="zh-CN" altLang="en-US" dirty="0">
                <a:latin typeface="Arial" charset="0"/>
              </a:rPr>
              <a:t>指数函数的一个重要特征是无记忆性（</a:t>
            </a:r>
            <a:r>
              <a:rPr lang="en-US" altLang="zh-CN" dirty="0">
                <a:latin typeface="Arial" charset="0"/>
              </a:rPr>
              <a:t>Memoryless Property</a:t>
            </a:r>
            <a:r>
              <a:rPr lang="zh-CN" altLang="en-US" dirty="0">
                <a:latin typeface="Arial" charset="0"/>
              </a:rPr>
              <a:t>，又称遗失记忆性）。这表示如果一个随机变量呈指数分布，当</a:t>
            </a:r>
            <a:r>
              <a:rPr lang="en-US" altLang="zh-CN" dirty="0">
                <a:latin typeface="Arial" charset="0"/>
              </a:rPr>
              <a:t>s,t≥0</a:t>
            </a:r>
            <a:r>
              <a:rPr lang="zh-CN" altLang="en-US" dirty="0">
                <a:latin typeface="Arial" charset="0"/>
              </a:rPr>
              <a:t>时有</a:t>
            </a:r>
            <a:r>
              <a:rPr lang="en-US" altLang="zh-CN" dirty="0">
                <a:latin typeface="Arial" charset="0"/>
              </a:rPr>
              <a:t>P(T&gt;</a:t>
            </a:r>
            <a:r>
              <a:rPr lang="en-US" altLang="zh-CN" dirty="0" err="1">
                <a:latin typeface="Arial" charset="0"/>
              </a:rPr>
              <a:t>s+t|T</a:t>
            </a:r>
            <a:r>
              <a:rPr lang="en-US" altLang="zh-CN" dirty="0">
                <a:latin typeface="Arial" charset="0"/>
              </a:rPr>
              <a:t>&gt;t)=P(T&gt;s)</a:t>
            </a:r>
            <a:r>
              <a:rPr lang="zh-CN" altLang="en-US" dirty="0">
                <a:latin typeface="Arial" charset="0"/>
              </a:rPr>
              <a:t>。即，如果</a:t>
            </a:r>
            <a:r>
              <a:rPr lang="en-US" altLang="zh-CN" dirty="0">
                <a:latin typeface="Arial" charset="0"/>
              </a:rPr>
              <a:t>T</a:t>
            </a:r>
            <a:r>
              <a:rPr lang="zh-CN" altLang="en-US" dirty="0">
                <a:latin typeface="Arial" charset="0"/>
              </a:rPr>
              <a:t>是某一元件的寿命，已知元件使用了</a:t>
            </a:r>
            <a:r>
              <a:rPr lang="en-US" altLang="zh-CN" dirty="0">
                <a:latin typeface="Arial" charset="0"/>
              </a:rPr>
              <a:t>t</a:t>
            </a:r>
            <a:r>
              <a:rPr lang="zh-CN" altLang="en-US" dirty="0">
                <a:latin typeface="Arial" charset="0"/>
              </a:rPr>
              <a:t>小时，它总共使用至少</a:t>
            </a:r>
            <a:r>
              <a:rPr lang="en-US" altLang="zh-CN" dirty="0" err="1">
                <a:latin typeface="Arial" charset="0"/>
              </a:rPr>
              <a:t>s+t</a:t>
            </a:r>
            <a:r>
              <a:rPr lang="zh-CN" altLang="en-US" dirty="0">
                <a:latin typeface="Arial" charset="0"/>
              </a:rPr>
              <a:t>小时的条件概率，与从开始使用时算起它使用至少</a:t>
            </a:r>
            <a:r>
              <a:rPr lang="en-US" altLang="zh-CN" dirty="0">
                <a:latin typeface="Arial" charset="0"/>
              </a:rPr>
              <a:t>s</a:t>
            </a:r>
            <a:r>
              <a:rPr lang="zh-CN" altLang="en-US" dirty="0">
                <a:latin typeface="Arial" charset="0"/>
              </a:rPr>
              <a:t>小时的概率相等。</a:t>
            </a:r>
            <a:endParaRPr lang="en-US" altLang="zh-CN" dirty="0">
              <a:latin typeface="Arial" charset="0"/>
            </a:endParaRPr>
          </a:p>
          <a:p>
            <a:pPr eaLnBrk="1" hangingPunct="1">
              <a:spcBef>
                <a:spcPct val="0"/>
              </a:spcBef>
            </a:pPr>
            <a:r>
              <a:rPr lang="zh-CN" altLang="en-US" dirty="0">
                <a:latin typeface="Arial" charset="0"/>
              </a:rPr>
              <a:t>指數分布可以取 </a:t>
            </a:r>
            <a:r>
              <a:rPr lang="en-US" altLang="zh-CN" dirty="0">
                <a:latin typeface="Arial" charset="0"/>
              </a:rPr>
              <a:t>X</a:t>
            </a:r>
            <a:r>
              <a:rPr lang="zh-CN" altLang="en-US" dirty="0">
                <a:latin typeface="Arial" charset="0"/>
              </a:rPr>
              <a:t>≥</a:t>
            </a:r>
            <a:r>
              <a:rPr lang="en-US" altLang="zh-CN" dirty="0">
                <a:latin typeface="Arial" charset="0"/>
              </a:rPr>
              <a:t>0</a:t>
            </a:r>
            <a:r>
              <a:rPr lang="zh-CN" altLang="en-US" dirty="0">
                <a:latin typeface="Arial" charset="0"/>
              </a:rPr>
              <a:t>，但是韋伯分布只能取 </a:t>
            </a:r>
            <a:r>
              <a:rPr lang="en-US" altLang="zh-CN" dirty="0">
                <a:latin typeface="Arial" charset="0"/>
              </a:rPr>
              <a:t>X&gt;0.</a:t>
            </a:r>
          </a:p>
        </p:txBody>
      </p:sp>
    </p:spTree>
    <p:extLst>
      <p:ext uri="{BB962C8B-B14F-4D97-AF65-F5344CB8AC3E}">
        <p14:creationId xmlns:p14="http://schemas.microsoft.com/office/powerpoint/2010/main" val="3576568565"/>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60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54B3CB75-89B2-466C-A3EF-46643931EE6D}" type="slidenum">
              <a:rPr lang="en-US" altLang="zh-CN">
                <a:solidFill>
                  <a:schemeClr val="tx1"/>
                </a:solidFill>
              </a:rPr>
              <a:pPr algn="r" eaLnBrk="1" hangingPunct="1"/>
              <a:t>4</a:t>
            </a:fld>
            <a:endParaRPr lang="en-US" altLang="zh-CN">
              <a:solidFill>
                <a:schemeClr val="tx1"/>
              </a:solidFill>
            </a:endParaRPr>
          </a:p>
        </p:txBody>
      </p:sp>
      <p:sp>
        <p:nvSpPr>
          <p:cNvPr id="256003" name="Rectangle 2"/>
          <p:cNvSpPr>
            <a:spLocks noGrp="1" noRot="1" noChangeAspect="1" noChangeArrowheads="1" noTextEdit="1"/>
          </p:cNvSpPr>
          <p:nvPr>
            <p:ph type="sldImg"/>
          </p:nvPr>
        </p:nvSpPr>
        <p:spPr/>
      </p:sp>
      <p:sp>
        <p:nvSpPr>
          <p:cNvPr id="2560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dirty="0">
                <a:latin typeface="Arial" charset="0"/>
              </a:rPr>
              <a:t>在概率论和统计学中，指数分布（</a:t>
            </a:r>
            <a:r>
              <a:rPr lang="en-US" altLang="zh-CN" dirty="0">
                <a:latin typeface="Arial" charset="0"/>
              </a:rPr>
              <a:t>Exponential distribution</a:t>
            </a:r>
            <a:r>
              <a:rPr lang="zh-CN" altLang="en-US" dirty="0">
                <a:latin typeface="Arial" charset="0"/>
              </a:rPr>
              <a:t>）是一种连续概率分布。指数分布可以用来表示独立随机事件发生的时间间隔，比如旅客进机场的时间间隔、中文维基百科新条目出现的时间间隔等等。</a:t>
            </a:r>
          </a:p>
          <a:p>
            <a:pPr eaLnBrk="1" hangingPunct="1">
              <a:spcBef>
                <a:spcPct val="0"/>
              </a:spcBef>
            </a:pPr>
            <a:r>
              <a:rPr lang="zh-CN" altLang="en-US" dirty="0">
                <a:latin typeface="Arial" charset="0"/>
              </a:rPr>
              <a:t>与泊松过程的关系</a:t>
            </a:r>
            <a:r>
              <a:rPr lang="en-US" altLang="zh-CN" dirty="0">
                <a:latin typeface="Arial" charset="0"/>
              </a:rPr>
              <a:t>:</a:t>
            </a:r>
            <a:r>
              <a:rPr lang="zh-CN" altLang="en-US" dirty="0">
                <a:latin typeface="Arial" charset="0"/>
              </a:rPr>
              <a:t>泊松过程是一种重要的随机过程。泊松过程中，第</a:t>
            </a:r>
            <a:r>
              <a:rPr lang="en-US" altLang="zh-CN" dirty="0">
                <a:latin typeface="Arial" charset="0"/>
              </a:rPr>
              <a:t>k</a:t>
            </a:r>
            <a:r>
              <a:rPr lang="zh-CN" altLang="en-US" dirty="0">
                <a:latin typeface="Arial" charset="0"/>
              </a:rPr>
              <a:t>次随机事件与第</a:t>
            </a:r>
            <a:r>
              <a:rPr lang="en-US" altLang="zh-CN" dirty="0">
                <a:latin typeface="Arial" charset="0"/>
              </a:rPr>
              <a:t>k+1</a:t>
            </a:r>
            <a:r>
              <a:rPr lang="zh-CN" altLang="en-US" dirty="0">
                <a:latin typeface="Arial" charset="0"/>
              </a:rPr>
              <a:t>次随机事件出现的时间间隔服从指数分布。这是因为，第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a:t>
            </a:r>
            <a:r>
              <a:rPr lang="en-US" altLang="zh-CN" dirty="0">
                <a:latin typeface="Arial" charset="0"/>
              </a:rPr>
              <a:t>1</a:t>
            </a:r>
            <a:r>
              <a:rPr lang="zh-CN" altLang="en-US" dirty="0">
                <a:latin typeface="Arial" charset="0"/>
              </a:rPr>
              <a:t>减去这个时间段内没有随机事件出现的概率。而根据泊松过程的定义，长度为</a:t>
            </a:r>
            <a:r>
              <a:rPr lang="en-US" altLang="zh-CN" dirty="0">
                <a:latin typeface="Arial" charset="0"/>
              </a:rPr>
              <a:t>t</a:t>
            </a:r>
            <a:r>
              <a:rPr lang="zh-CN" altLang="en-US" dirty="0">
                <a:latin typeface="Arial" charset="0"/>
              </a:rPr>
              <a:t>的时间段内没有随机事件出现的概率等于</a:t>
            </a:r>
            <a:r>
              <a:rPr lang="en-US" altLang="zh-CN" dirty="0">
                <a:latin typeface="Arial" charset="0"/>
              </a:rPr>
              <a:t>,</a:t>
            </a:r>
            <a:r>
              <a:rPr lang="zh-CN" altLang="en-US" dirty="0">
                <a:latin typeface="Arial" charset="0"/>
              </a:rPr>
              <a:t>所以第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次随机事件出现的概率等于，这是指数分布。这还表明了泊松过程的无记忆性。</a:t>
            </a:r>
          </a:p>
          <a:p>
            <a:pPr eaLnBrk="1" hangingPunct="1">
              <a:spcBef>
                <a:spcPct val="0"/>
              </a:spcBef>
            </a:pPr>
            <a:r>
              <a:rPr lang="zh-CN" altLang="en-US" dirty="0">
                <a:latin typeface="Arial" charset="0"/>
              </a:rPr>
              <a:t>指数函数的一个重要特征是无记忆性（</a:t>
            </a:r>
            <a:r>
              <a:rPr lang="en-US" altLang="zh-CN" dirty="0">
                <a:latin typeface="Arial" charset="0"/>
              </a:rPr>
              <a:t>Memoryless Property</a:t>
            </a:r>
            <a:r>
              <a:rPr lang="zh-CN" altLang="en-US" dirty="0">
                <a:latin typeface="Arial" charset="0"/>
              </a:rPr>
              <a:t>，又称遗失记忆性）。这表示如果一个随机变量呈指数分布，当</a:t>
            </a:r>
            <a:r>
              <a:rPr lang="en-US" altLang="zh-CN" dirty="0">
                <a:latin typeface="Arial" charset="0"/>
              </a:rPr>
              <a:t>s,t≥0</a:t>
            </a:r>
            <a:r>
              <a:rPr lang="zh-CN" altLang="en-US" dirty="0">
                <a:latin typeface="Arial" charset="0"/>
              </a:rPr>
              <a:t>时有</a:t>
            </a:r>
            <a:r>
              <a:rPr lang="en-US" altLang="zh-CN" dirty="0">
                <a:latin typeface="Arial" charset="0"/>
              </a:rPr>
              <a:t>P(T&gt;</a:t>
            </a:r>
            <a:r>
              <a:rPr lang="en-US" altLang="zh-CN" dirty="0" err="1">
                <a:latin typeface="Arial" charset="0"/>
              </a:rPr>
              <a:t>s+t|T</a:t>
            </a:r>
            <a:r>
              <a:rPr lang="en-US" altLang="zh-CN" dirty="0">
                <a:latin typeface="Arial" charset="0"/>
              </a:rPr>
              <a:t>&gt;t)=P(T&gt;s)</a:t>
            </a:r>
            <a:r>
              <a:rPr lang="zh-CN" altLang="en-US" dirty="0">
                <a:latin typeface="Arial" charset="0"/>
              </a:rPr>
              <a:t>。即，如果</a:t>
            </a:r>
            <a:r>
              <a:rPr lang="en-US" altLang="zh-CN" dirty="0">
                <a:latin typeface="Arial" charset="0"/>
              </a:rPr>
              <a:t>T</a:t>
            </a:r>
            <a:r>
              <a:rPr lang="zh-CN" altLang="en-US" dirty="0">
                <a:latin typeface="Arial" charset="0"/>
              </a:rPr>
              <a:t>是某一元件的寿命，已知元件使用了</a:t>
            </a:r>
            <a:r>
              <a:rPr lang="en-US" altLang="zh-CN" dirty="0">
                <a:latin typeface="Arial" charset="0"/>
              </a:rPr>
              <a:t>t</a:t>
            </a:r>
            <a:r>
              <a:rPr lang="zh-CN" altLang="en-US" dirty="0">
                <a:latin typeface="Arial" charset="0"/>
              </a:rPr>
              <a:t>小时，它总共使用至少</a:t>
            </a:r>
            <a:r>
              <a:rPr lang="en-US" altLang="zh-CN" dirty="0" err="1">
                <a:latin typeface="Arial" charset="0"/>
              </a:rPr>
              <a:t>s+t</a:t>
            </a:r>
            <a:r>
              <a:rPr lang="zh-CN" altLang="en-US" dirty="0">
                <a:latin typeface="Arial" charset="0"/>
              </a:rPr>
              <a:t>小时的条件概率，与从开始使用时算起它使用至少</a:t>
            </a:r>
            <a:r>
              <a:rPr lang="en-US" altLang="zh-CN" dirty="0">
                <a:latin typeface="Arial" charset="0"/>
              </a:rPr>
              <a:t>s</a:t>
            </a:r>
            <a:r>
              <a:rPr lang="zh-CN" altLang="en-US" dirty="0">
                <a:latin typeface="Arial" charset="0"/>
              </a:rPr>
              <a:t>小时的概率相等。</a:t>
            </a:r>
            <a:endParaRPr lang="en-US" altLang="zh-CN" dirty="0">
              <a:latin typeface="Arial" charset="0"/>
            </a:endParaRPr>
          </a:p>
          <a:p>
            <a:pPr eaLnBrk="1" hangingPunct="1">
              <a:spcBef>
                <a:spcPct val="0"/>
              </a:spcBef>
            </a:pPr>
            <a:r>
              <a:rPr lang="zh-CN" altLang="en-US" dirty="0">
                <a:latin typeface="Arial" charset="0"/>
              </a:rPr>
              <a:t>指數分布可以取 </a:t>
            </a:r>
            <a:r>
              <a:rPr lang="en-US" altLang="zh-CN" dirty="0">
                <a:latin typeface="Arial" charset="0"/>
              </a:rPr>
              <a:t>X</a:t>
            </a:r>
            <a:r>
              <a:rPr lang="zh-CN" altLang="en-US" dirty="0">
                <a:latin typeface="Arial" charset="0"/>
              </a:rPr>
              <a:t>≥</a:t>
            </a:r>
            <a:r>
              <a:rPr lang="en-US" altLang="zh-CN" dirty="0">
                <a:latin typeface="Arial" charset="0"/>
              </a:rPr>
              <a:t>0</a:t>
            </a:r>
            <a:r>
              <a:rPr lang="zh-CN" altLang="en-US" dirty="0">
                <a:latin typeface="Arial" charset="0"/>
              </a:rPr>
              <a:t>，但是韋伯分布只能取 </a:t>
            </a:r>
            <a:r>
              <a:rPr lang="en-US" altLang="zh-CN" dirty="0">
                <a:latin typeface="Arial" charset="0"/>
              </a:rPr>
              <a:t>X&gt;0.</a:t>
            </a:r>
          </a:p>
        </p:txBody>
      </p:sp>
    </p:spTree>
    <p:extLst>
      <p:ext uri="{BB962C8B-B14F-4D97-AF65-F5344CB8AC3E}">
        <p14:creationId xmlns:p14="http://schemas.microsoft.com/office/powerpoint/2010/main" val="328809827"/>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70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702047F3-5541-4C27-BA86-2507A891C337}" type="slidenum">
              <a:rPr lang="en-US" altLang="zh-CN">
                <a:solidFill>
                  <a:schemeClr val="tx1"/>
                </a:solidFill>
              </a:rPr>
              <a:pPr algn="r" eaLnBrk="1" hangingPunct="1"/>
              <a:t>5</a:t>
            </a:fld>
            <a:endParaRPr lang="en-US" altLang="zh-CN">
              <a:solidFill>
                <a:schemeClr val="tx1"/>
              </a:solidFill>
            </a:endParaRPr>
          </a:p>
        </p:txBody>
      </p:sp>
      <p:sp>
        <p:nvSpPr>
          <p:cNvPr id="257027" name="Rectangle 2"/>
          <p:cNvSpPr>
            <a:spLocks noGrp="1" noRot="1" noChangeAspect="1" noChangeArrowheads="1" noTextEdit="1"/>
          </p:cNvSpPr>
          <p:nvPr>
            <p:ph type="sldImg"/>
          </p:nvPr>
        </p:nvSpPr>
        <p:spPr/>
      </p:sp>
      <p:sp>
        <p:nvSpPr>
          <p:cNvPr id="2570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dirty="0">
                <a:latin typeface="Arial" charset="0"/>
              </a:rPr>
              <a:t>在概率论和统计学中，指数分布（</a:t>
            </a:r>
            <a:r>
              <a:rPr lang="en-US" altLang="zh-CN" dirty="0">
                <a:latin typeface="Arial" charset="0"/>
              </a:rPr>
              <a:t>Exponential distribution</a:t>
            </a:r>
            <a:r>
              <a:rPr lang="zh-CN" altLang="en-US" dirty="0">
                <a:latin typeface="Arial" charset="0"/>
              </a:rPr>
              <a:t>）是一种连续概率分布。指数分布可以用来表示独立随机事件发生的时间间隔，比如旅客进机场的时间间隔、中文维基百科新条目出现的时间间隔等等。</a:t>
            </a:r>
          </a:p>
          <a:p>
            <a:pPr eaLnBrk="1" hangingPunct="1">
              <a:spcBef>
                <a:spcPct val="0"/>
              </a:spcBef>
            </a:pPr>
            <a:r>
              <a:rPr lang="zh-CN" altLang="en-US" dirty="0">
                <a:latin typeface="Arial" charset="0"/>
              </a:rPr>
              <a:t>与泊松过程的关系</a:t>
            </a:r>
            <a:r>
              <a:rPr lang="en-US" altLang="zh-CN" dirty="0">
                <a:latin typeface="Arial" charset="0"/>
              </a:rPr>
              <a:t>:</a:t>
            </a:r>
            <a:r>
              <a:rPr lang="zh-CN" altLang="en-US" dirty="0">
                <a:latin typeface="Arial" charset="0"/>
              </a:rPr>
              <a:t>泊松过程是一种重要的随机过程。泊松过程中，第</a:t>
            </a:r>
            <a:r>
              <a:rPr lang="en-US" altLang="zh-CN" dirty="0">
                <a:latin typeface="Arial" charset="0"/>
              </a:rPr>
              <a:t>k</a:t>
            </a:r>
            <a:r>
              <a:rPr lang="zh-CN" altLang="en-US" dirty="0">
                <a:latin typeface="Arial" charset="0"/>
              </a:rPr>
              <a:t>次随机事件与第</a:t>
            </a:r>
            <a:r>
              <a:rPr lang="en-US" altLang="zh-CN" dirty="0">
                <a:latin typeface="Arial" charset="0"/>
              </a:rPr>
              <a:t>k+1</a:t>
            </a:r>
            <a:r>
              <a:rPr lang="zh-CN" altLang="en-US" dirty="0">
                <a:latin typeface="Arial" charset="0"/>
              </a:rPr>
              <a:t>次随机事件出现的时间间隔服从指数分布。这是因为，第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a:t>
            </a:r>
            <a:r>
              <a:rPr lang="en-US" altLang="zh-CN" dirty="0">
                <a:latin typeface="Arial" charset="0"/>
              </a:rPr>
              <a:t>1</a:t>
            </a:r>
            <a:r>
              <a:rPr lang="zh-CN" altLang="en-US" dirty="0">
                <a:latin typeface="Arial" charset="0"/>
              </a:rPr>
              <a:t>减去这个时间段内没有随机事件出现的概率。而根据泊松过程的定义，长度为</a:t>
            </a:r>
            <a:r>
              <a:rPr lang="en-US" altLang="zh-CN" dirty="0">
                <a:latin typeface="Arial" charset="0"/>
              </a:rPr>
              <a:t>t</a:t>
            </a:r>
            <a:r>
              <a:rPr lang="zh-CN" altLang="en-US" dirty="0">
                <a:latin typeface="Arial" charset="0"/>
              </a:rPr>
              <a:t>的时间段内没有随机事件出现的概率等于</a:t>
            </a:r>
            <a:r>
              <a:rPr lang="en-US" altLang="zh-CN" dirty="0">
                <a:latin typeface="Arial" charset="0"/>
              </a:rPr>
              <a:t>,</a:t>
            </a:r>
            <a:r>
              <a:rPr lang="zh-CN" altLang="en-US" dirty="0">
                <a:latin typeface="Arial" charset="0"/>
              </a:rPr>
              <a:t>所以第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次随机事件出现的概率等于，这是指数分布。这还表明了泊松过程的无记忆性。</a:t>
            </a:r>
          </a:p>
          <a:p>
            <a:pPr eaLnBrk="1" hangingPunct="1">
              <a:spcBef>
                <a:spcPct val="0"/>
              </a:spcBef>
            </a:pPr>
            <a:r>
              <a:rPr lang="zh-CN" altLang="en-US" dirty="0">
                <a:latin typeface="Arial" charset="0"/>
              </a:rPr>
              <a:t>指数函数的一个重要特征是无记忆性（</a:t>
            </a:r>
            <a:r>
              <a:rPr lang="en-US" altLang="zh-CN" dirty="0">
                <a:latin typeface="Arial" charset="0"/>
              </a:rPr>
              <a:t>Memoryless Property</a:t>
            </a:r>
            <a:r>
              <a:rPr lang="zh-CN" altLang="en-US" dirty="0">
                <a:latin typeface="Arial" charset="0"/>
              </a:rPr>
              <a:t>，又称遗失记忆性）。这表示如果一个随机变量呈指数分布，当</a:t>
            </a:r>
            <a:r>
              <a:rPr lang="en-US" altLang="zh-CN" dirty="0">
                <a:latin typeface="Arial" charset="0"/>
              </a:rPr>
              <a:t>s,t≥0</a:t>
            </a:r>
            <a:r>
              <a:rPr lang="zh-CN" altLang="en-US" dirty="0">
                <a:latin typeface="Arial" charset="0"/>
              </a:rPr>
              <a:t>时有</a:t>
            </a:r>
            <a:r>
              <a:rPr lang="en-US" altLang="zh-CN" dirty="0">
                <a:latin typeface="Arial" charset="0"/>
              </a:rPr>
              <a:t>P(T&gt;</a:t>
            </a:r>
            <a:r>
              <a:rPr lang="en-US" altLang="zh-CN" dirty="0" err="1">
                <a:latin typeface="Arial" charset="0"/>
              </a:rPr>
              <a:t>s+t|T</a:t>
            </a:r>
            <a:r>
              <a:rPr lang="en-US" altLang="zh-CN" dirty="0">
                <a:latin typeface="Arial" charset="0"/>
              </a:rPr>
              <a:t>&gt;t)=P(T&gt;s)</a:t>
            </a:r>
            <a:r>
              <a:rPr lang="zh-CN" altLang="en-US" dirty="0">
                <a:latin typeface="Arial" charset="0"/>
              </a:rPr>
              <a:t>。即，如果</a:t>
            </a:r>
            <a:r>
              <a:rPr lang="en-US" altLang="zh-CN" dirty="0">
                <a:latin typeface="Arial" charset="0"/>
              </a:rPr>
              <a:t>T</a:t>
            </a:r>
            <a:r>
              <a:rPr lang="zh-CN" altLang="en-US" dirty="0">
                <a:latin typeface="Arial" charset="0"/>
              </a:rPr>
              <a:t>是某一元件的寿命，已知元件使用了</a:t>
            </a:r>
            <a:r>
              <a:rPr lang="en-US" altLang="zh-CN" dirty="0">
                <a:latin typeface="Arial" charset="0"/>
              </a:rPr>
              <a:t>t</a:t>
            </a:r>
            <a:r>
              <a:rPr lang="zh-CN" altLang="en-US" dirty="0">
                <a:latin typeface="Arial" charset="0"/>
              </a:rPr>
              <a:t>小时，它总共使用至少</a:t>
            </a:r>
            <a:r>
              <a:rPr lang="en-US" altLang="zh-CN" dirty="0" err="1">
                <a:latin typeface="Arial" charset="0"/>
              </a:rPr>
              <a:t>s+t</a:t>
            </a:r>
            <a:r>
              <a:rPr lang="zh-CN" altLang="en-US" dirty="0">
                <a:latin typeface="Arial" charset="0"/>
              </a:rPr>
              <a:t>小时的条件概率，与从开始使用时算起它使用至少</a:t>
            </a:r>
            <a:r>
              <a:rPr lang="en-US" altLang="zh-CN" dirty="0">
                <a:latin typeface="Arial" charset="0"/>
              </a:rPr>
              <a:t>s</a:t>
            </a:r>
            <a:r>
              <a:rPr lang="zh-CN" altLang="en-US" dirty="0">
                <a:latin typeface="Arial" charset="0"/>
              </a:rPr>
              <a:t>小时的概率相等。</a:t>
            </a:r>
            <a:endParaRPr lang="en-US" altLang="zh-CN" dirty="0">
              <a:latin typeface="Arial" charset="0"/>
            </a:endParaRPr>
          </a:p>
          <a:p>
            <a:pPr eaLnBrk="1" hangingPunct="1">
              <a:spcBef>
                <a:spcPct val="0"/>
              </a:spcBef>
            </a:pPr>
            <a:r>
              <a:rPr lang="zh-CN" altLang="en-US" dirty="0">
                <a:latin typeface="Arial" charset="0"/>
              </a:rPr>
              <a:t>指數分布可以取 </a:t>
            </a:r>
            <a:r>
              <a:rPr lang="en-US" altLang="zh-CN" dirty="0">
                <a:latin typeface="Arial" charset="0"/>
              </a:rPr>
              <a:t>X</a:t>
            </a:r>
            <a:r>
              <a:rPr lang="zh-CN" altLang="en-US" dirty="0">
                <a:latin typeface="Arial" charset="0"/>
              </a:rPr>
              <a:t>≥</a:t>
            </a:r>
            <a:r>
              <a:rPr lang="en-US" altLang="zh-CN" dirty="0">
                <a:latin typeface="Arial" charset="0"/>
              </a:rPr>
              <a:t>0</a:t>
            </a:r>
            <a:r>
              <a:rPr lang="zh-CN" altLang="en-US" dirty="0">
                <a:latin typeface="Arial" charset="0"/>
              </a:rPr>
              <a:t>，但是韋伯分布只能取 </a:t>
            </a:r>
            <a:r>
              <a:rPr lang="en-US" altLang="zh-CN" dirty="0">
                <a:latin typeface="Arial" charset="0"/>
              </a:rPr>
              <a:t>X&gt;0.</a:t>
            </a:r>
          </a:p>
        </p:txBody>
      </p:sp>
    </p:spTree>
    <p:extLst>
      <p:ext uri="{BB962C8B-B14F-4D97-AF65-F5344CB8AC3E}">
        <p14:creationId xmlns:p14="http://schemas.microsoft.com/office/powerpoint/2010/main" val="3432117595"/>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80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88B1DFAD-E165-419A-A4D6-419B53B048BE}" type="slidenum">
              <a:rPr lang="en-US" altLang="zh-CN">
                <a:solidFill>
                  <a:schemeClr val="tx1"/>
                </a:solidFill>
              </a:rPr>
              <a:pPr algn="r" eaLnBrk="1" hangingPunct="1"/>
              <a:t>6</a:t>
            </a:fld>
            <a:endParaRPr lang="en-US" altLang="zh-CN">
              <a:solidFill>
                <a:schemeClr val="tx1"/>
              </a:solidFill>
            </a:endParaRPr>
          </a:p>
        </p:txBody>
      </p:sp>
      <p:sp>
        <p:nvSpPr>
          <p:cNvPr id="258051" name="Rectangle 2"/>
          <p:cNvSpPr>
            <a:spLocks noGrp="1" noRot="1" noChangeAspect="1" noChangeArrowheads="1" noTextEdit="1"/>
          </p:cNvSpPr>
          <p:nvPr>
            <p:ph type="sldImg"/>
          </p:nvPr>
        </p:nvSpPr>
        <p:spPr/>
      </p:sp>
      <p:sp>
        <p:nvSpPr>
          <p:cNvPr id="2580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dirty="0">
                <a:latin typeface="Arial" charset="0"/>
              </a:rPr>
              <a:t>在概率论和统计学中，指数分布（</a:t>
            </a:r>
            <a:r>
              <a:rPr lang="en-US" altLang="zh-CN" dirty="0">
                <a:latin typeface="Arial" charset="0"/>
              </a:rPr>
              <a:t>Exponential distribution</a:t>
            </a:r>
            <a:r>
              <a:rPr lang="zh-CN" altLang="en-US" dirty="0">
                <a:latin typeface="Arial" charset="0"/>
              </a:rPr>
              <a:t>）是一种连续概率分布。指数分布可以用来表示独立随机事件发生的时间间隔，比如旅客进机场的时间间隔、中文维基百科新条目出现的时间间隔等等。</a:t>
            </a:r>
          </a:p>
          <a:p>
            <a:pPr eaLnBrk="1" hangingPunct="1">
              <a:spcBef>
                <a:spcPct val="0"/>
              </a:spcBef>
            </a:pPr>
            <a:r>
              <a:rPr lang="zh-CN" altLang="en-US" dirty="0">
                <a:latin typeface="Arial" charset="0"/>
              </a:rPr>
              <a:t>与泊松过程的关系</a:t>
            </a:r>
            <a:r>
              <a:rPr lang="en-US" altLang="zh-CN" dirty="0">
                <a:latin typeface="Arial" charset="0"/>
              </a:rPr>
              <a:t>:</a:t>
            </a:r>
            <a:r>
              <a:rPr lang="zh-CN" altLang="en-US" dirty="0">
                <a:latin typeface="Arial" charset="0"/>
              </a:rPr>
              <a:t>泊松过程是一种重要的随机过程。泊松过程中，第</a:t>
            </a:r>
            <a:r>
              <a:rPr lang="en-US" altLang="zh-CN" dirty="0">
                <a:latin typeface="Arial" charset="0"/>
              </a:rPr>
              <a:t>k</a:t>
            </a:r>
            <a:r>
              <a:rPr lang="zh-CN" altLang="en-US" dirty="0">
                <a:latin typeface="Arial" charset="0"/>
              </a:rPr>
              <a:t>次随机事件与第</a:t>
            </a:r>
            <a:r>
              <a:rPr lang="en-US" altLang="zh-CN" dirty="0">
                <a:latin typeface="Arial" charset="0"/>
              </a:rPr>
              <a:t>k+1</a:t>
            </a:r>
            <a:r>
              <a:rPr lang="zh-CN" altLang="en-US" dirty="0">
                <a:latin typeface="Arial" charset="0"/>
              </a:rPr>
              <a:t>次随机事件出现的时间间隔服从指数分布。这是因为，第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a:t>
            </a:r>
            <a:r>
              <a:rPr lang="en-US" altLang="zh-CN" dirty="0">
                <a:latin typeface="Arial" charset="0"/>
              </a:rPr>
              <a:t>1</a:t>
            </a:r>
            <a:r>
              <a:rPr lang="zh-CN" altLang="en-US" dirty="0">
                <a:latin typeface="Arial" charset="0"/>
              </a:rPr>
              <a:t>减去这个时间段内没有随机事件出现的概率。而根据泊松过程的定义，长度为</a:t>
            </a:r>
            <a:r>
              <a:rPr lang="en-US" altLang="zh-CN" dirty="0">
                <a:latin typeface="Arial" charset="0"/>
              </a:rPr>
              <a:t>t</a:t>
            </a:r>
            <a:r>
              <a:rPr lang="zh-CN" altLang="en-US" dirty="0">
                <a:latin typeface="Arial" charset="0"/>
              </a:rPr>
              <a:t>的时间段内没有随机事件出现的概率等于</a:t>
            </a:r>
            <a:r>
              <a:rPr lang="en-US" altLang="zh-CN" dirty="0">
                <a:latin typeface="Arial" charset="0"/>
              </a:rPr>
              <a:t>,</a:t>
            </a:r>
            <a:r>
              <a:rPr lang="zh-CN" altLang="en-US" dirty="0">
                <a:latin typeface="Arial" charset="0"/>
              </a:rPr>
              <a:t>所以第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次随机事件出现的概率等于，这是指数分布。这还表明了泊松过程的无记忆性。</a:t>
            </a:r>
          </a:p>
          <a:p>
            <a:pPr eaLnBrk="1" hangingPunct="1">
              <a:spcBef>
                <a:spcPct val="0"/>
              </a:spcBef>
            </a:pPr>
            <a:r>
              <a:rPr lang="zh-CN" altLang="en-US" dirty="0">
                <a:latin typeface="Arial" charset="0"/>
              </a:rPr>
              <a:t>指数函数的一个重要特征是无记忆性（</a:t>
            </a:r>
            <a:r>
              <a:rPr lang="en-US" altLang="zh-CN" dirty="0">
                <a:latin typeface="Arial" charset="0"/>
              </a:rPr>
              <a:t>Memoryless Property</a:t>
            </a:r>
            <a:r>
              <a:rPr lang="zh-CN" altLang="en-US" dirty="0">
                <a:latin typeface="Arial" charset="0"/>
              </a:rPr>
              <a:t>，又称遗失记忆性）。这表示如果一个随机变量呈指数分布，当</a:t>
            </a:r>
            <a:r>
              <a:rPr lang="en-US" altLang="zh-CN" dirty="0">
                <a:latin typeface="Arial" charset="0"/>
              </a:rPr>
              <a:t>s,t≥0</a:t>
            </a:r>
            <a:r>
              <a:rPr lang="zh-CN" altLang="en-US" dirty="0">
                <a:latin typeface="Arial" charset="0"/>
              </a:rPr>
              <a:t>时有</a:t>
            </a:r>
            <a:r>
              <a:rPr lang="en-US" altLang="zh-CN" dirty="0">
                <a:latin typeface="Arial" charset="0"/>
              </a:rPr>
              <a:t>P(T&gt;</a:t>
            </a:r>
            <a:r>
              <a:rPr lang="en-US" altLang="zh-CN" dirty="0" err="1">
                <a:latin typeface="Arial" charset="0"/>
              </a:rPr>
              <a:t>s+t|T</a:t>
            </a:r>
            <a:r>
              <a:rPr lang="en-US" altLang="zh-CN" dirty="0">
                <a:latin typeface="Arial" charset="0"/>
              </a:rPr>
              <a:t>&gt;t)=P(T&gt;s)</a:t>
            </a:r>
            <a:r>
              <a:rPr lang="zh-CN" altLang="en-US" dirty="0">
                <a:latin typeface="Arial" charset="0"/>
              </a:rPr>
              <a:t>。即，如果</a:t>
            </a:r>
            <a:r>
              <a:rPr lang="en-US" altLang="zh-CN" dirty="0">
                <a:latin typeface="Arial" charset="0"/>
              </a:rPr>
              <a:t>T</a:t>
            </a:r>
            <a:r>
              <a:rPr lang="zh-CN" altLang="en-US" dirty="0">
                <a:latin typeface="Arial" charset="0"/>
              </a:rPr>
              <a:t>是某一元件的寿命，已知元件使用了</a:t>
            </a:r>
            <a:r>
              <a:rPr lang="en-US" altLang="zh-CN" dirty="0">
                <a:latin typeface="Arial" charset="0"/>
              </a:rPr>
              <a:t>t</a:t>
            </a:r>
            <a:r>
              <a:rPr lang="zh-CN" altLang="en-US" dirty="0">
                <a:latin typeface="Arial" charset="0"/>
              </a:rPr>
              <a:t>小时，它总共使用至少</a:t>
            </a:r>
            <a:r>
              <a:rPr lang="en-US" altLang="zh-CN" dirty="0" err="1">
                <a:latin typeface="Arial" charset="0"/>
              </a:rPr>
              <a:t>s+t</a:t>
            </a:r>
            <a:r>
              <a:rPr lang="zh-CN" altLang="en-US" dirty="0">
                <a:latin typeface="Arial" charset="0"/>
              </a:rPr>
              <a:t>小时的条件概率，与从开始使用时算起它使用至少</a:t>
            </a:r>
            <a:r>
              <a:rPr lang="en-US" altLang="zh-CN" dirty="0">
                <a:latin typeface="Arial" charset="0"/>
              </a:rPr>
              <a:t>s</a:t>
            </a:r>
            <a:r>
              <a:rPr lang="zh-CN" altLang="en-US" dirty="0">
                <a:latin typeface="Arial" charset="0"/>
              </a:rPr>
              <a:t>小时的概率相等。</a:t>
            </a:r>
            <a:endParaRPr lang="en-US" altLang="zh-CN" dirty="0">
              <a:latin typeface="Arial" charset="0"/>
            </a:endParaRPr>
          </a:p>
          <a:p>
            <a:pPr eaLnBrk="1" hangingPunct="1">
              <a:spcBef>
                <a:spcPct val="0"/>
              </a:spcBef>
            </a:pPr>
            <a:r>
              <a:rPr lang="zh-CN" altLang="en-US" dirty="0">
                <a:latin typeface="Arial" charset="0"/>
              </a:rPr>
              <a:t>指數分布可以取 </a:t>
            </a:r>
            <a:r>
              <a:rPr lang="en-US" altLang="zh-CN" dirty="0">
                <a:latin typeface="Arial" charset="0"/>
              </a:rPr>
              <a:t>X</a:t>
            </a:r>
            <a:r>
              <a:rPr lang="zh-CN" altLang="en-US" dirty="0">
                <a:latin typeface="Arial" charset="0"/>
              </a:rPr>
              <a:t>≥</a:t>
            </a:r>
            <a:r>
              <a:rPr lang="en-US" altLang="zh-CN" dirty="0">
                <a:latin typeface="Arial" charset="0"/>
              </a:rPr>
              <a:t>0</a:t>
            </a:r>
            <a:r>
              <a:rPr lang="zh-CN" altLang="en-US" dirty="0">
                <a:latin typeface="Arial" charset="0"/>
              </a:rPr>
              <a:t>，但是韋伯分布只能取 </a:t>
            </a:r>
            <a:r>
              <a:rPr lang="en-US" altLang="zh-CN" dirty="0">
                <a:latin typeface="Arial" charset="0"/>
              </a:rPr>
              <a:t>X&gt;0.</a:t>
            </a:r>
          </a:p>
        </p:txBody>
      </p:sp>
    </p:spTree>
    <p:extLst>
      <p:ext uri="{BB962C8B-B14F-4D97-AF65-F5344CB8AC3E}">
        <p14:creationId xmlns:p14="http://schemas.microsoft.com/office/powerpoint/2010/main" val="2925219230"/>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90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0A69A7FC-EA72-4774-A819-502251B1B118}" type="slidenum">
              <a:rPr lang="en-US" altLang="zh-CN">
                <a:solidFill>
                  <a:schemeClr val="tx1"/>
                </a:solidFill>
              </a:rPr>
              <a:pPr algn="r" eaLnBrk="1" hangingPunct="1"/>
              <a:t>7</a:t>
            </a:fld>
            <a:endParaRPr lang="en-US" altLang="zh-CN">
              <a:solidFill>
                <a:schemeClr val="tx1"/>
              </a:solidFill>
            </a:endParaRPr>
          </a:p>
        </p:txBody>
      </p:sp>
      <p:sp>
        <p:nvSpPr>
          <p:cNvPr id="259075" name="Rectangle 2"/>
          <p:cNvSpPr>
            <a:spLocks noGrp="1" noRot="1" noChangeAspect="1" noChangeArrowheads="1" noTextEdit="1"/>
          </p:cNvSpPr>
          <p:nvPr>
            <p:ph type="sldImg"/>
          </p:nvPr>
        </p:nvSpPr>
        <p:spPr/>
      </p:sp>
      <p:sp>
        <p:nvSpPr>
          <p:cNvPr id="2590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dirty="0">
                <a:latin typeface="Arial" charset="0"/>
              </a:rPr>
              <a:t>在概率论和统计学中，指数分布（</a:t>
            </a:r>
            <a:r>
              <a:rPr lang="en-US" altLang="zh-CN" dirty="0">
                <a:latin typeface="Arial" charset="0"/>
              </a:rPr>
              <a:t>Exponential distribution</a:t>
            </a:r>
            <a:r>
              <a:rPr lang="zh-CN" altLang="en-US" dirty="0">
                <a:latin typeface="Arial" charset="0"/>
              </a:rPr>
              <a:t>）是一种连续概率分布。指数分布可以用来表示独立随机事件发生的时间间隔，比如旅客进机场的时间间隔、中文维基百科新条目出现的时间间隔等等。</a:t>
            </a:r>
          </a:p>
          <a:p>
            <a:pPr eaLnBrk="1" hangingPunct="1">
              <a:spcBef>
                <a:spcPct val="0"/>
              </a:spcBef>
            </a:pPr>
            <a:r>
              <a:rPr lang="zh-CN" altLang="en-US" dirty="0">
                <a:latin typeface="Arial" charset="0"/>
              </a:rPr>
              <a:t>与泊松过程的关系</a:t>
            </a:r>
            <a:r>
              <a:rPr lang="en-US" altLang="zh-CN" dirty="0">
                <a:latin typeface="Arial" charset="0"/>
              </a:rPr>
              <a:t>:</a:t>
            </a:r>
            <a:r>
              <a:rPr lang="zh-CN" altLang="en-US" dirty="0">
                <a:latin typeface="Arial" charset="0"/>
              </a:rPr>
              <a:t>泊松过程是一种重要的随机过程。泊松过程中，第</a:t>
            </a:r>
            <a:r>
              <a:rPr lang="en-US" altLang="zh-CN" dirty="0">
                <a:latin typeface="Arial" charset="0"/>
              </a:rPr>
              <a:t>k</a:t>
            </a:r>
            <a:r>
              <a:rPr lang="zh-CN" altLang="en-US" dirty="0">
                <a:latin typeface="Arial" charset="0"/>
              </a:rPr>
              <a:t>次随机事件与第</a:t>
            </a:r>
            <a:r>
              <a:rPr lang="en-US" altLang="zh-CN" dirty="0">
                <a:latin typeface="Arial" charset="0"/>
              </a:rPr>
              <a:t>k+1</a:t>
            </a:r>
            <a:r>
              <a:rPr lang="zh-CN" altLang="en-US" dirty="0">
                <a:latin typeface="Arial" charset="0"/>
              </a:rPr>
              <a:t>次随机事件出现的时间间隔服从指数分布。这是因为，第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a:t>
            </a:r>
            <a:r>
              <a:rPr lang="en-US" altLang="zh-CN" dirty="0">
                <a:latin typeface="Arial" charset="0"/>
              </a:rPr>
              <a:t>1</a:t>
            </a:r>
            <a:r>
              <a:rPr lang="zh-CN" altLang="en-US" dirty="0">
                <a:latin typeface="Arial" charset="0"/>
              </a:rPr>
              <a:t>减去这个时间段内没有随机事件出现的概率。而根据泊松过程的定义，长度为</a:t>
            </a:r>
            <a:r>
              <a:rPr lang="en-US" altLang="zh-CN" dirty="0">
                <a:latin typeface="Arial" charset="0"/>
              </a:rPr>
              <a:t>t</a:t>
            </a:r>
            <a:r>
              <a:rPr lang="zh-CN" altLang="en-US" dirty="0">
                <a:latin typeface="Arial" charset="0"/>
              </a:rPr>
              <a:t>的时间段内没有随机事件出现的概率等于</a:t>
            </a:r>
            <a:r>
              <a:rPr lang="en-US" altLang="zh-CN" dirty="0">
                <a:latin typeface="Arial" charset="0"/>
              </a:rPr>
              <a:t>,</a:t>
            </a:r>
            <a:r>
              <a:rPr lang="zh-CN" altLang="en-US" dirty="0">
                <a:latin typeface="Arial" charset="0"/>
              </a:rPr>
              <a:t>所以第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次随机事件出现的概率等于，这是指数分布。这还表明了泊松过程的无记忆性。</a:t>
            </a:r>
          </a:p>
          <a:p>
            <a:pPr eaLnBrk="1" hangingPunct="1">
              <a:spcBef>
                <a:spcPct val="0"/>
              </a:spcBef>
            </a:pPr>
            <a:r>
              <a:rPr lang="zh-CN" altLang="en-US" dirty="0">
                <a:latin typeface="Arial" charset="0"/>
              </a:rPr>
              <a:t>指数函数的一个重要特征是无记忆性（</a:t>
            </a:r>
            <a:r>
              <a:rPr lang="en-US" altLang="zh-CN" dirty="0">
                <a:latin typeface="Arial" charset="0"/>
              </a:rPr>
              <a:t>Memoryless Property</a:t>
            </a:r>
            <a:r>
              <a:rPr lang="zh-CN" altLang="en-US" dirty="0">
                <a:latin typeface="Arial" charset="0"/>
              </a:rPr>
              <a:t>，又称遗失记忆性）。这表示如果一个随机变量呈指数分布，当</a:t>
            </a:r>
            <a:r>
              <a:rPr lang="en-US" altLang="zh-CN" dirty="0">
                <a:latin typeface="Arial" charset="0"/>
              </a:rPr>
              <a:t>s,t≥0</a:t>
            </a:r>
            <a:r>
              <a:rPr lang="zh-CN" altLang="en-US" dirty="0">
                <a:latin typeface="Arial" charset="0"/>
              </a:rPr>
              <a:t>时有</a:t>
            </a:r>
            <a:r>
              <a:rPr lang="en-US" altLang="zh-CN" dirty="0">
                <a:latin typeface="Arial" charset="0"/>
              </a:rPr>
              <a:t>P(T&gt;</a:t>
            </a:r>
            <a:r>
              <a:rPr lang="en-US" altLang="zh-CN" dirty="0" err="1">
                <a:latin typeface="Arial" charset="0"/>
              </a:rPr>
              <a:t>s+t|T</a:t>
            </a:r>
            <a:r>
              <a:rPr lang="en-US" altLang="zh-CN" dirty="0">
                <a:latin typeface="Arial" charset="0"/>
              </a:rPr>
              <a:t>&gt;t)=P(T&gt;s)</a:t>
            </a:r>
            <a:r>
              <a:rPr lang="zh-CN" altLang="en-US" dirty="0">
                <a:latin typeface="Arial" charset="0"/>
              </a:rPr>
              <a:t>。即，如果</a:t>
            </a:r>
            <a:r>
              <a:rPr lang="en-US" altLang="zh-CN" dirty="0">
                <a:latin typeface="Arial" charset="0"/>
              </a:rPr>
              <a:t>T</a:t>
            </a:r>
            <a:r>
              <a:rPr lang="zh-CN" altLang="en-US" dirty="0">
                <a:latin typeface="Arial" charset="0"/>
              </a:rPr>
              <a:t>是某一元件的寿命，已知元件使用了</a:t>
            </a:r>
            <a:r>
              <a:rPr lang="en-US" altLang="zh-CN" dirty="0">
                <a:latin typeface="Arial" charset="0"/>
              </a:rPr>
              <a:t>t</a:t>
            </a:r>
            <a:r>
              <a:rPr lang="zh-CN" altLang="en-US" dirty="0">
                <a:latin typeface="Arial" charset="0"/>
              </a:rPr>
              <a:t>小时，它总共使用至少</a:t>
            </a:r>
            <a:r>
              <a:rPr lang="en-US" altLang="zh-CN" dirty="0" err="1">
                <a:latin typeface="Arial" charset="0"/>
              </a:rPr>
              <a:t>s+t</a:t>
            </a:r>
            <a:r>
              <a:rPr lang="zh-CN" altLang="en-US" dirty="0">
                <a:latin typeface="Arial" charset="0"/>
              </a:rPr>
              <a:t>小时的条件概率，与从开始使用时算起它使用至少</a:t>
            </a:r>
            <a:r>
              <a:rPr lang="en-US" altLang="zh-CN" dirty="0">
                <a:latin typeface="Arial" charset="0"/>
              </a:rPr>
              <a:t>s</a:t>
            </a:r>
            <a:r>
              <a:rPr lang="zh-CN" altLang="en-US" dirty="0">
                <a:latin typeface="Arial" charset="0"/>
              </a:rPr>
              <a:t>小时的概率相等。</a:t>
            </a:r>
            <a:endParaRPr lang="en-US" altLang="zh-CN" dirty="0">
              <a:latin typeface="Arial" charset="0"/>
            </a:endParaRPr>
          </a:p>
          <a:p>
            <a:pPr eaLnBrk="1" hangingPunct="1">
              <a:spcBef>
                <a:spcPct val="0"/>
              </a:spcBef>
            </a:pPr>
            <a:r>
              <a:rPr lang="zh-CN" altLang="en-US" dirty="0">
                <a:latin typeface="Arial" charset="0"/>
              </a:rPr>
              <a:t>指數分布可以取 </a:t>
            </a:r>
            <a:r>
              <a:rPr lang="en-US" altLang="zh-CN" dirty="0">
                <a:latin typeface="Arial" charset="0"/>
              </a:rPr>
              <a:t>X</a:t>
            </a:r>
            <a:r>
              <a:rPr lang="zh-CN" altLang="en-US" dirty="0">
                <a:latin typeface="Arial" charset="0"/>
              </a:rPr>
              <a:t>≥</a:t>
            </a:r>
            <a:r>
              <a:rPr lang="en-US" altLang="zh-CN" dirty="0">
                <a:latin typeface="Arial" charset="0"/>
              </a:rPr>
              <a:t>0</a:t>
            </a:r>
            <a:r>
              <a:rPr lang="zh-CN" altLang="en-US" dirty="0">
                <a:latin typeface="Arial" charset="0"/>
              </a:rPr>
              <a:t>，但是韋伯分布只能取 </a:t>
            </a:r>
            <a:r>
              <a:rPr lang="en-US" altLang="zh-CN" dirty="0">
                <a:latin typeface="Arial" charset="0"/>
              </a:rPr>
              <a:t>X&gt;0.</a:t>
            </a:r>
          </a:p>
        </p:txBody>
      </p:sp>
    </p:spTree>
    <p:extLst>
      <p:ext uri="{BB962C8B-B14F-4D97-AF65-F5344CB8AC3E}">
        <p14:creationId xmlns:p14="http://schemas.microsoft.com/office/powerpoint/2010/main" val="1448333749"/>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00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BD20A9FC-C759-4272-A5B2-D5A01E0C258C}" type="slidenum">
              <a:rPr lang="en-US" altLang="zh-CN">
                <a:solidFill>
                  <a:schemeClr val="tx1"/>
                </a:solidFill>
              </a:rPr>
              <a:pPr algn="r" eaLnBrk="1" hangingPunct="1"/>
              <a:t>8</a:t>
            </a:fld>
            <a:endParaRPr lang="en-US" altLang="zh-CN">
              <a:solidFill>
                <a:schemeClr val="tx1"/>
              </a:solidFill>
            </a:endParaRPr>
          </a:p>
        </p:txBody>
      </p:sp>
      <p:sp>
        <p:nvSpPr>
          <p:cNvPr id="260099" name="Rectangle 2"/>
          <p:cNvSpPr>
            <a:spLocks noGrp="1" noRot="1" noChangeAspect="1" noChangeArrowheads="1" noTextEdit="1"/>
          </p:cNvSpPr>
          <p:nvPr>
            <p:ph type="sldImg"/>
          </p:nvPr>
        </p:nvSpPr>
        <p:spPr/>
      </p:sp>
      <p:sp>
        <p:nvSpPr>
          <p:cNvPr id="260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dirty="0">
                <a:latin typeface="Arial" charset="0"/>
              </a:rPr>
              <a:t>在概率论和统计学中，指数分布（</a:t>
            </a:r>
            <a:r>
              <a:rPr lang="en-US" altLang="zh-CN" dirty="0">
                <a:latin typeface="Arial" charset="0"/>
              </a:rPr>
              <a:t>Exponential distribution</a:t>
            </a:r>
            <a:r>
              <a:rPr lang="zh-CN" altLang="en-US" dirty="0">
                <a:latin typeface="Arial" charset="0"/>
              </a:rPr>
              <a:t>）是一种连续概率分布。指数分布可以用来表示独立随机事件发生的时间间隔，比如旅客进机场的时间间隔、中文维基百科新条目出现的时间间隔等等。</a:t>
            </a:r>
          </a:p>
          <a:p>
            <a:pPr eaLnBrk="1" hangingPunct="1">
              <a:spcBef>
                <a:spcPct val="0"/>
              </a:spcBef>
            </a:pPr>
            <a:r>
              <a:rPr lang="zh-CN" altLang="en-US" dirty="0">
                <a:latin typeface="Arial" charset="0"/>
              </a:rPr>
              <a:t>与泊松过程的关系</a:t>
            </a:r>
            <a:r>
              <a:rPr lang="en-US" altLang="zh-CN" dirty="0">
                <a:latin typeface="Arial" charset="0"/>
              </a:rPr>
              <a:t>:</a:t>
            </a:r>
            <a:r>
              <a:rPr lang="zh-CN" altLang="en-US" dirty="0">
                <a:latin typeface="Arial" charset="0"/>
              </a:rPr>
              <a:t>泊松过程是一种重要的随机过程。泊松过程中，第</a:t>
            </a:r>
            <a:r>
              <a:rPr lang="en-US" altLang="zh-CN" dirty="0">
                <a:latin typeface="Arial" charset="0"/>
              </a:rPr>
              <a:t>k</a:t>
            </a:r>
            <a:r>
              <a:rPr lang="zh-CN" altLang="en-US" dirty="0">
                <a:latin typeface="Arial" charset="0"/>
              </a:rPr>
              <a:t>次随机事件与第</a:t>
            </a:r>
            <a:r>
              <a:rPr lang="en-US" altLang="zh-CN" dirty="0">
                <a:latin typeface="Arial" charset="0"/>
              </a:rPr>
              <a:t>k+1</a:t>
            </a:r>
            <a:r>
              <a:rPr lang="zh-CN" altLang="en-US" dirty="0">
                <a:latin typeface="Arial" charset="0"/>
              </a:rPr>
              <a:t>次随机事件出现的时间间隔服从指数分布。这是因为，第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a:t>
            </a:r>
            <a:r>
              <a:rPr lang="en-US" altLang="zh-CN" dirty="0">
                <a:latin typeface="Arial" charset="0"/>
              </a:rPr>
              <a:t>1</a:t>
            </a:r>
            <a:r>
              <a:rPr lang="zh-CN" altLang="en-US" dirty="0">
                <a:latin typeface="Arial" charset="0"/>
              </a:rPr>
              <a:t>减去这个时间段内没有随机事件出现的概率。而根据泊松过程的定义，长度为</a:t>
            </a:r>
            <a:r>
              <a:rPr lang="en-US" altLang="zh-CN" dirty="0">
                <a:latin typeface="Arial" charset="0"/>
              </a:rPr>
              <a:t>t</a:t>
            </a:r>
            <a:r>
              <a:rPr lang="zh-CN" altLang="en-US" dirty="0">
                <a:latin typeface="Arial" charset="0"/>
              </a:rPr>
              <a:t>的时间段内没有随机事件出现的概率等于</a:t>
            </a:r>
            <a:r>
              <a:rPr lang="en-US" altLang="zh-CN" dirty="0">
                <a:latin typeface="Arial" charset="0"/>
              </a:rPr>
              <a:t>,</a:t>
            </a:r>
            <a:r>
              <a:rPr lang="zh-CN" altLang="en-US" dirty="0">
                <a:latin typeface="Arial" charset="0"/>
              </a:rPr>
              <a:t>所以第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次随机事件出现的概率等于，这是指数分布。这还表明了泊松过程的无记忆性。</a:t>
            </a:r>
          </a:p>
          <a:p>
            <a:pPr eaLnBrk="1" hangingPunct="1">
              <a:spcBef>
                <a:spcPct val="0"/>
              </a:spcBef>
            </a:pPr>
            <a:r>
              <a:rPr lang="zh-CN" altLang="en-US" dirty="0">
                <a:latin typeface="Arial" charset="0"/>
              </a:rPr>
              <a:t>指数函数的一个重要特征是无记忆性（</a:t>
            </a:r>
            <a:r>
              <a:rPr lang="en-US" altLang="zh-CN" dirty="0">
                <a:latin typeface="Arial" charset="0"/>
              </a:rPr>
              <a:t>Memoryless Property</a:t>
            </a:r>
            <a:r>
              <a:rPr lang="zh-CN" altLang="en-US" dirty="0">
                <a:latin typeface="Arial" charset="0"/>
              </a:rPr>
              <a:t>，又称遗失记忆性）。这表示如果一个随机变量呈指数分布，当</a:t>
            </a:r>
            <a:r>
              <a:rPr lang="en-US" altLang="zh-CN" dirty="0">
                <a:latin typeface="Arial" charset="0"/>
              </a:rPr>
              <a:t>s,t≥0</a:t>
            </a:r>
            <a:r>
              <a:rPr lang="zh-CN" altLang="en-US" dirty="0">
                <a:latin typeface="Arial" charset="0"/>
              </a:rPr>
              <a:t>时有</a:t>
            </a:r>
            <a:r>
              <a:rPr lang="en-US" altLang="zh-CN" dirty="0">
                <a:latin typeface="Arial" charset="0"/>
              </a:rPr>
              <a:t>P(T&gt;</a:t>
            </a:r>
            <a:r>
              <a:rPr lang="en-US" altLang="zh-CN" dirty="0" err="1">
                <a:latin typeface="Arial" charset="0"/>
              </a:rPr>
              <a:t>s+t|T</a:t>
            </a:r>
            <a:r>
              <a:rPr lang="en-US" altLang="zh-CN" dirty="0">
                <a:latin typeface="Arial" charset="0"/>
              </a:rPr>
              <a:t>&gt;t)=P(T&gt;s)</a:t>
            </a:r>
            <a:r>
              <a:rPr lang="zh-CN" altLang="en-US" dirty="0">
                <a:latin typeface="Arial" charset="0"/>
              </a:rPr>
              <a:t>。即，如果</a:t>
            </a:r>
            <a:r>
              <a:rPr lang="en-US" altLang="zh-CN" dirty="0">
                <a:latin typeface="Arial" charset="0"/>
              </a:rPr>
              <a:t>T</a:t>
            </a:r>
            <a:r>
              <a:rPr lang="zh-CN" altLang="en-US" dirty="0">
                <a:latin typeface="Arial" charset="0"/>
              </a:rPr>
              <a:t>是某一元件的寿命，已知元件使用了</a:t>
            </a:r>
            <a:r>
              <a:rPr lang="en-US" altLang="zh-CN" dirty="0">
                <a:latin typeface="Arial" charset="0"/>
              </a:rPr>
              <a:t>t</a:t>
            </a:r>
            <a:r>
              <a:rPr lang="zh-CN" altLang="en-US" dirty="0">
                <a:latin typeface="Arial" charset="0"/>
              </a:rPr>
              <a:t>小时，它总共使用至少</a:t>
            </a:r>
            <a:r>
              <a:rPr lang="en-US" altLang="zh-CN" dirty="0" err="1">
                <a:latin typeface="Arial" charset="0"/>
              </a:rPr>
              <a:t>s+t</a:t>
            </a:r>
            <a:r>
              <a:rPr lang="zh-CN" altLang="en-US" dirty="0">
                <a:latin typeface="Arial" charset="0"/>
              </a:rPr>
              <a:t>小时的条件概率，与从开始使用时算起它使用至少</a:t>
            </a:r>
            <a:r>
              <a:rPr lang="en-US" altLang="zh-CN" dirty="0">
                <a:latin typeface="Arial" charset="0"/>
              </a:rPr>
              <a:t>s</a:t>
            </a:r>
            <a:r>
              <a:rPr lang="zh-CN" altLang="en-US" dirty="0">
                <a:latin typeface="Arial" charset="0"/>
              </a:rPr>
              <a:t>小时的概率相等。</a:t>
            </a:r>
            <a:endParaRPr lang="en-US" altLang="zh-CN" dirty="0">
              <a:latin typeface="Arial" charset="0"/>
            </a:endParaRPr>
          </a:p>
          <a:p>
            <a:pPr eaLnBrk="1" hangingPunct="1">
              <a:spcBef>
                <a:spcPct val="0"/>
              </a:spcBef>
            </a:pPr>
            <a:r>
              <a:rPr lang="zh-CN" altLang="en-US" dirty="0">
                <a:latin typeface="Arial" charset="0"/>
              </a:rPr>
              <a:t>指數分布可以取 </a:t>
            </a:r>
            <a:r>
              <a:rPr lang="en-US" altLang="zh-CN" dirty="0">
                <a:latin typeface="Arial" charset="0"/>
              </a:rPr>
              <a:t>X</a:t>
            </a:r>
            <a:r>
              <a:rPr lang="zh-CN" altLang="en-US" dirty="0">
                <a:latin typeface="Arial" charset="0"/>
              </a:rPr>
              <a:t>≥</a:t>
            </a:r>
            <a:r>
              <a:rPr lang="en-US" altLang="zh-CN" dirty="0">
                <a:latin typeface="Arial" charset="0"/>
              </a:rPr>
              <a:t>0</a:t>
            </a:r>
            <a:r>
              <a:rPr lang="zh-CN" altLang="en-US" dirty="0">
                <a:latin typeface="Arial" charset="0"/>
              </a:rPr>
              <a:t>，但是韋伯分布只能取 </a:t>
            </a:r>
            <a:r>
              <a:rPr lang="en-US" altLang="zh-CN" dirty="0">
                <a:latin typeface="Arial" charset="0"/>
              </a:rPr>
              <a:t>X&gt;0.</a:t>
            </a:r>
          </a:p>
          <a:p>
            <a:pPr eaLnBrk="1" hangingPunct="1">
              <a:spcBef>
                <a:spcPct val="0"/>
              </a:spcBef>
            </a:pPr>
            <a:r>
              <a:rPr lang="zh-CN" altLang="en-US" dirty="0">
                <a:latin typeface="Arial" charset="0"/>
              </a:rPr>
              <a:t>威布尔分布</a:t>
            </a:r>
            <a:r>
              <a:rPr lang="en-US" altLang="zh-CN" dirty="0">
                <a:latin typeface="Arial" charset="0"/>
              </a:rPr>
              <a:t>(Ⅲ</a:t>
            </a:r>
            <a:r>
              <a:rPr lang="zh-CN" altLang="en-US" dirty="0">
                <a:latin typeface="Arial" charset="0"/>
              </a:rPr>
              <a:t>型 极值分布</a:t>
            </a:r>
            <a:r>
              <a:rPr lang="en-US" altLang="zh-CN" dirty="0">
                <a:latin typeface="Arial" charset="0"/>
              </a:rPr>
              <a:t>)</a:t>
            </a:r>
            <a:r>
              <a:rPr lang="zh-CN" altLang="en-US" dirty="0">
                <a:latin typeface="Arial" charset="0"/>
              </a:rPr>
              <a:t>记为</a:t>
            </a:r>
            <a:r>
              <a:rPr lang="en-US" altLang="zh-CN" dirty="0">
                <a:latin typeface="Arial" charset="0"/>
              </a:rPr>
              <a:t>W(</a:t>
            </a:r>
            <a:r>
              <a:rPr lang="en-US" altLang="zh-CN" dirty="0" err="1">
                <a:latin typeface="Arial" charset="0"/>
              </a:rPr>
              <a:t>k,a,b</a:t>
            </a:r>
            <a:r>
              <a:rPr lang="en-US" altLang="zh-CN" dirty="0">
                <a:latin typeface="Arial" charset="0"/>
              </a:rPr>
              <a:t>)</a:t>
            </a:r>
            <a:r>
              <a:rPr lang="zh-CN" altLang="en-US" dirty="0">
                <a:latin typeface="Arial" charset="0"/>
              </a:rPr>
              <a:t>。 </a:t>
            </a:r>
          </a:p>
          <a:p>
            <a:pPr eaLnBrk="1" hangingPunct="1">
              <a:spcBef>
                <a:spcPct val="0"/>
              </a:spcBef>
            </a:pPr>
            <a:r>
              <a:rPr lang="zh-CN" altLang="en-US" dirty="0">
                <a:latin typeface="Arial" charset="0"/>
              </a:rPr>
              <a:t>　　瑞典工程师威布尔从</a:t>
            </a:r>
            <a:r>
              <a:rPr lang="en-US" altLang="zh-CN" dirty="0">
                <a:latin typeface="Arial" charset="0"/>
              </a:rPr>
              <a:t>30</a:t>
            </a:r>
            <a:r>
              <a:rPr lang="zh-CN" altLang="en-US" dirty="0">
                <a:latin typeface="Arial" charset="0"/>
              </a:rPr>
              <a:t>年代开始研究轴承寿命，以的又研究结构强度和疲劳等问题。他采用了“链式”模型来解释结构强度和寿命问题。这个模型假设一个结构是由若干小元件</a:t>
            </a:r>
            <a:r>
              <a:rPr lang="en-US" altLang="zh-CN" dirty="0">
                <a:latin typeface="Arial" charset="0"/>
              </a:rPr>
              <a:t>(</a:t>
            </a:r>
            <a:r>
              <a:rPr lang="zh-CN" altLang="en-US" dirty="0">
                <a:latin typeface="Arial" charset="0"/>
              </a:rPr>
              <a:t>设为</a:t>
            </a:r>
            <a:r>
              <a:rPr lang="en-US" altLang="zh-CN" dirty="0">
                <a:latin typeface="Arial" charset="0"/>
              </a:rPr>
              <a:t>n</a:t>
            </a:r>
            <a:r>
              <a:rPr lang="zh-CN" altLang="en-US" dirty="0">
                <a:latin typeface="Arial" charset="0"/>
              </a:rPr>
              <a:t>个</a:t>
            </a:r>
            <a:r>
              <a:rPr lang="en-US" altLang="zh-CN" dirty="0">
                <a:latin typeface="Arial" charset="0"/>
              </a:rPr>
              <a:t>)</a:t>
            </a:r>
            <a:r>
              <a:rPr lang="zh-CN" altLang="en-US" dirty="0">
                <a:latin typeface="Arial" charset="0"/>
              </a:rPr>
              <a:t>串联而成，于是可以形象地将结构看成是由</a:t>
            </a:r>
            <a:r>
              <a:rPr lang="en-US" altLang="zh-CN" dirty="0">
                <a:latin typeface="Arial" charset="0"/>
              </a:rPr>
              <a:t>n</a:t>
            </a:r>
            <a:r>
              <a:rPr lang="zh-CN" altLang="en-US" dirty="0">
                <a:latin typeface="Arial" charset="0"/>
              </a:rPr>
              <a:t>个环构成的一条链条，其强度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取决于最薄弱环的强度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。单个链的强度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为一随机变量，设各环强度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相互独立，分布相同，则求链强度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的概率分布就变成求极小值分布问题，由此给出威布尔分布函数。由于零件或结构的疲劳强度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也应取决于其最弱环的强度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，也应能用威布尔分布描述。 </a:t>
            </a:r>
          </a:p>
          <a:p>
            <a:pPr eaLnBrk="1" hangingPunct="1">
              <a:spcBef>
                <a:spcPct val="0"/>
              </a:spcBef>
            </a:pPr>
            <a:r>
              <a:rPr lang="zh-CN" altLang="en-US" dirty="0">
                <a:latin typeface="Arial" charset="0"/>
              </a:rPr>
              <a:t>　　根据</a:t>
            </a:r>
            <a:r>
              <a:rPr lang="en-US" altLang="zh-CN" dirty="0">
                <a:latin typeface="Arial" charset="0"/>
              </a:rPr>
              <a:t>1943</a:t>
            </a:r>
            <a:r>
              <a:rPr lang="zh-CN" altLang="en-US" dirty="0">
                <a:latin typeface="Arial" charset="0"/>
              </a:rPr>
              <a:t>年苏联格涅坚科的研究结果，不管随机变量的原始分布如何，它的极小值的渐近分布只能有三种，而威布尔分布就是第</a:t>
            </a:r>
            <a:r>
              <a:rPr lang="en-US" altLang="zh-CN" dirty="0">
                <a:latin typeface="Arial" charset="0"/>
              </a:rPr>
              <a:t>Ⅲ</a:t>
            </a:r>
            <a:r>
              <a:rPr lang="zh-CN" altLang="en-US" dirty="0">
                <a:latin typeface="Arial" charset="0"/>
              </a:rPr>
              <a:t>种极小值分布。 </a:t>
            </a:r>
          </a:p>
          <a:p>
            <a:pPr eaLnBrk="1" hangingPunct="1">
              <a:spcBef>
                <a:spcPct val="0"/>
              </a:spcBef>
            </a:pPr>
            <a:r>
              <a:rPr lang="zh-CN" altLang="en-US" dirty="0">
                <a:latin typeface="Arial" charset="0"/>
              </a:rPr>
              <a:t>　　由于威布尔分布是根据最弱环节模型或串联模型得到的，能充分反映材料缺陷和应力集中源对材料疲劳寿命的影响，而且具有递增的失效率，所以，将它作为材料或零件的寿命分布模型或给定寿命下的疲劳强度模型是合适的。 </a:t>
            </a:r>
          </a:p>
          <a:p>
            <a:pPr eaLnBrk="1" hangingPunct="1">
              <a:spcBef>
                <a:spcPct val="0"/>
              </a:spcBef>
            </a:pPr>
            <a:r>
              <a:rPr lang="zh-CN" altLang="en-US" dirty="0">
                <a:latin typeface="Arial" charset="0"/>
              </a:rPr>
              <a:t>　　二参数的威布尔分布主要用于滚动轴承的寿命试验以及高应力水平下的材料疲劳试验，三参数的威布尔分布用于低应力水平的材料及某些零件的寿命试验，一般而言，它具有比对数正态分布更大的适用性。但是，威布尔分布参数的分析法估计较复杂，区间估计值过长，实践中常采用概率纸估计法，从而降低了参数的估计精度．这是威布尔分布目前存在的主要缺点，也限制了它的应用</a:t>
            </a:r>
            <a:endParaRPr lang="en-US" altLang="zh-CN" dirty="0">
              <a:latin typeface="Arial" charset="0"/>
            </a:endParaRPr>
          </a:p>
        </p:txBody>
      </p:sp>
    </p:spTree>
    <p:extLst>
      <p:ext uri="{BB962C8B-B14F-4D97-AF65-F5344CB8AC3E}">
        <p14:creationId xmlns:p14="http://schemas.microsoft.com/office/powerpoint/2010/main" val="3322905833"/>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611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853246A8-5AD6-4B34-A7E2-C538FFA293D4}" type="slidenum">
              <a:rPr lang="en-US" altLang="zh-CN">
                <a:solidFill>
                  <a:schemeClr val="tx1"/>
                </a:solidFill>
              </a:rPr>
              <a:pPr algn="r" eaLnBrk="1" hangingPunct="1"/>
              <a:t>9</a:t>
            </a:fld>
            <a:endParaRPr lang="en-US" altLang="zh-CN">
              <a:solidFill>
                <a:schemeClr val="tx1"/>
              </a:solidFill>
            </a:endParaRPr>
          </a:p>
        </p:txBody>
      </p:sp>
      <p:sp>
        <p:nvSpPr>
          <p:cNvPr id="261123" name="Rectangle 2"/>
          <p:cNvSpPr>
            <a:spLocks noGrp="1" noRot="1" noChangeAspect="1" noChangeArrowheads="1" noTextEdit="1"/>
          </p:cNvSpPr>
          <p:nvPr>
            <p:ph type="sldImg"/>
          </p:nvPr>
        </p:nvSpPr>
        <p:spPr/>
      </p:sp>
      <p:sp>
        <p:nvSpPr>
          <p:cNvPr id="261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dirty="0">
                <a:latin typeface="Arial" charset="0"/>
              </a:rPr>
              <a:t>在概率论和统计学中，指数分布（</a:t>
            </a:r>
            <a:r>
              <a:rPr lang="en-US" altLang="zh-CN" dirty="0">
                <a:latin typeface="Arial" charset="0"/>
              </a:rPr>
              <a:t>Exponential distribution</a:t>
            </a:r>
            <a:r>
              <a:rPr lang="zh-CN" altLang="en-US" dirty="0">
                <a:latin typeface="Arial" charset="0"/>
              </a:rPr>
              <a:t>）是一种连续概率分布。指数分布可以用来表示独立随机事件发生的时间间隔，比如旅客进机场的时间间隔、中文维基百科新条目出现的时间间隔等等。</a:t>
            </a:r>
          </a:p>
          <a:p>
            <a:pPr eaLnBrk="1" hangingPunct="1">
              <a:spcBef>
                <a:spcPct val="0"/>
              </a:spcBef>
            </a:pPr>
            <a:r>
              <a:rPr lang="zh-CN" altLang="en-US" dirty="0">
                <a:latin typeface="Arial" charset="0"/>
              </a:rPr>
              <a:t>与泊松过程的关系</a:t>
            </a:r>
            <a:r>
              <a:rPr lang="en-US" altLang="zh-CN" dirty="0">
                <a:latin typeface="Arial" charset="0"/>
              </a:rPr>
              <a:t>:</a:t>
            </a:r>
            <a:r>
              <a:rPr lang="zh-CN" altLang="en-US" dirty="0">
                <a:latin typeface="Arial" charset="0"/>
              </a:rPr>
              <a:t>泊松过程是一种重要的随机过程。泊松过程中，第</a:t>
            </a:r>
            <a:r>
              <a:rPr lang="en-US" altLang="zh-CN" dirty="0">
                <a:latin typeface="Arial" charset="0"/>
              </a:rPr>
              <a:t>k</a:t>
            </a:r>
            <a:r>
              <a:rPr lang="zh-CN" altLang="en-US" dirty="0">
                <a:latin typeface="Arial" charset="0"/>
              </a:rPr>
              <a:t>次随机事件与第</a:t>
            </a:r>
            <a:r>
              <a:rPr lang="en-US" altLang="zh-CN" dirty="0">
                <a:latin typeface="Arial" charset="0"/>
              </a:rPr>
              <a:t>k+1</a:t>
            </a:r>
            <a:r>
              <a:rPr lang="zh-CN" altLang="en-US" dirty="0">
                <a:latin typeface="Arial" charset="0"/>
              </a:rPr>
              <a:t>次随机事件出现的时间间隔服从指数分布。这是因为，第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a:t>
            </a:r>
            <a:r>
              <a:rPr lang="en-US" altLang="zh-CN" dirty="0">
                <a:latin typeface="Arial" charset="0"/>
              </a:rPr>
              <a:t>1</a:t>
            </a:r>
            <a:r>
              <a:rPr lang="zh-CN" altLang="en-US" dirty="0">
                <a:latin typeface="Arial" charset="0"/>
              </a:rPr>
              <a:t>减去这个时间段内没有随机事件出现的概率。而根据泊松过程的定义，长度为</a:t>
            </a:r>
            <a:r>
              <a:rPr lang="en-US" altLang="zh-CN" dirty="0">
                <a:latin typeface="Arial" charset="0"/>
              </a:rPr>
              <a:t>t</a:t>
            </a:r>
            <a:r>
              <a:rPr lang="zh-CN" altLang="en-US" dirty="0">
                <a:latin typeface="Arial" charset="0"/>
              </a:rPr>
              <a:t>的时间段内没有随机事件出现的概率等于</a:t>
            </a:r>
            <a:r>
              <a:rPr lang="en-US" altLang="zh-CN" dirty="0">
                <a:latin typeface="Arial" charset="0"/>
              </a:rPr>
              <a:t>,</a:t>
            </a:r>
            <a:r>
              <a:rPr lang="zh-CN" altLang="en-US" dirty="0">
                <a:latin typeface="Arial" charset="0"/>
              </a:rPr>
              <a:t>所以第</a:t>
            </a:r>
            <a:r>
              <a:rPr lang="en-US" altLang="zh-CN" dirty="0">
                <a:latin typeface="Arial" charset="0"/>
              </a:rPr>
              <a:t>k</a:t>
            </a:r>
            <a:r>
              <a:rPr lang="zh-CN" altLang="en-US" dirty="0">
                <a:latin typeface="Arial" charset="0"/>
              </a:rPr>
              <a:t>次随机事件之后长度为</a:t>
            </a:r>
            <a:r>
              <a:rPr lang="en-US" altLang="zh-CN" dirty="0">
                <a:latin typeface="Arial" charset="0"/>
              </a:rPr>
              <a:t>t</a:t>
            </a:r>
            <a:r>
              <a:rPr lang="zh-CN" altLang="en-US" dirty="0">
                <a:latin typeface="Arial" charset="0"/>
              </a:rPr>
              <a:t>的时间段内，第</a:t>
            </a:r>
            <a:r>
              <a:rPr lang="en-US" altLang="zh-CN" dirty="0">
                <a:latin typeface="Arial" charset="0"/>
              </a:rPr>
              <a:t>k+1</a:t>
            </a:r>
            <a:r>
              <a:rPr lang="zh-CN" altLang="en-US" dirty="0">
                <a:latin typeface="Arial" charset="0"/>
              </a:rPr>
              <a:t>次随机事件出现的概率等于，这是指数分布。这还表明了泊松过程的无记忆性。</a:t>
            </a:r>
          </a:p>
          <a:p>
            <a:pPr eaLnBrk="1" hangingPunct="1">
              <a:spcBef>
                <a:spcPct val="0"/>
              </a:spcBef>
            </a:pPr>
            <a:r>
              <a:rPr lang="zh-CN" altLang="en-US" dirty="0">
                <a:latin typeface="Arial" charset="0"/>
              </a:rPr>
              <a:t>指数函数的一个重要特征是无记忆性（</a:t>
            </a:r>
            <a:r>
              <a:rPr lang="en-US" altLang="zh-CN" dirty="0">
                <a:latin typeface="Arial" charset="0"/>
              </a:rPr>
              <a:t>Memoryless Property</a:t>
            </a:r>
            <a:r>
              <a:rPr lang="zh-CN" altLang="en-US" dirty="0">
                <a:latin typeface="Arial" charset="0"/>
              </a:rPr>
              <a:t>，又称遗失记忆性）。这表示如果一个随机变量呈指数分布，当</a:t>
            </a:r>
            <a:r>
              <a:rPr lang="en-US" altLang="zh-CN" dirty="0">
                <a:latin typeface="Arial" charset="0"/>
              </a:rPr>
              <a:t>s,t≥0</a:t>
            </a:r>
            <a:r>
              <a:rPr lang="zh-CN" altLang="en-US" dirty="0">
                <a:latin typeface="Arial" charset="0"/>
              </a:rPr>
              <a:t>时有</a:t>
            </a:r>
            <a:r>
              <a:rPr lang="en-US" altLang="zh-CN" dirty="0">
                <a:latin typeface="Arial" charset="0"/>
              </a:rPr>
              <a:t>P(T&gt;</a:t>
            </a:r>
            <a:r>
              <a:rPr lang="en-US" altLang="zh-CN" dirty="0" err="1">
                <a:latin typeface="Arial" charset="0"/>
              </a:rPr>
              <a:t>s+t|T</a:t>
            </a:r>
            <a:r>
              <a:rPr lang="en-US" altLang="zh-CN" dirty="0">
                <a:latin typeface="Arial" charset="0"/>
              </a:rPr>
              <a:t>&gt;t)=P(T&gt;s)</a:t>
            </a:r>
            <a:r>
              <a:rPr lang="zh-CN" altLang="en-US" dirty="0">
                <a:latin typeface="Arial" charset="0"/>
              </a:rPr>
              <a:t>。即，如果</a:t>
            </a:r>
            <a:r>
              <a:rPr lang="en-US" altLang="zh-CN" dirty="0">
                <a:latin typeface="Arial" charset="0"/>
              </a:rPr>
              <a:t>T</a:t>
            </a:r>
            <a:r>
              <a:rPr lang="zh-CN" altLang="en-US" dirty="0">
                <a:latin typeface="Arial" charset="0"/>
              </a:rPr>
              <a:t>是某一元件的寿命，已知元件使用了</a:t>
            </a:r>
            <a:r>
              <a:rPr lang="en-US" altLang="zh-CN" dirty="0">
                <a:latin typeface="Arial" charset="0"/>
              </a:rPr>
              <a:t>t</a:t>
            </a:r>
            <a:r>
              <a:rPr lang="zh-CN" altLang="en-US" dirty="0">
                <a:latin typeface="Arial" charset="0"/>
              </a:rPr>
              <a:t>小时，它总共使用至少</a:t>
            </a:r>
            <a:r>
              <a:rPr lang="en-US" altLang="zh-CN" dirty="0" err="1">
                <a:latin typeface="Arial" charset="0"/>
              </a:rPr>
              <a:t>s+t</a:t>
            </a:r>
            <a:r>
              <a:rPr lang="zh-CN" altLang="en-US" dirty="0">
                <a:latin typeface="Arial" charset="0"/>
              </a:rPr>
              <a:t>小时的条件概率，与从开始使用时算起它使用至少</a:t>
            </a:r>
            <a:r>
              <a:rPr lang="en-US" altLang="zh-CN" dirty="0">
                <a:latin typeface="Arial" charset="0"/>
              </a:rPr>
              <a:t>s</a:t>
            </a:r>
            <a:r>
              <a:rPr lang="zh-CN" altLang="en-US" dirty="0">
                <a:latin typeface="Arial" charset="0"/>
              </a:rPr>
              <a:t>小时的概率相等。</a:t>
            </a:r>
            <a:endParaRPr lang="en-US" altLang="zh-CN" dirty="0">
              <a:latin typeface="Arial" charset="0"/>
            </a:endParaRPr>
          </a:p>
          <a:p>
            <a:pPr eaLnBrk="1" hangingPunct="1">
              <a:spcBef>
                <a:spcPct val="0"/>
              </a:spcBef>
            </a:pPr>
            <a:r>
              <a:rPr lang="zh-CN" altLang="en-US" dirty="0">
                <a:latin typeface="Arial" charset="0"/>
              </a:rPr>
              <a:t>指數分布可以取 </a:t>
            </a:r>
            <a:r>
              <a:rPr lang="en-US" altLang="zh-CN" dirty="0">
                <a:latin typeface="Arial" charset="0"/>
              </a:rPr>
              <a:t>X</a:t>
            </a:r>
            <a:r>
              <a:rPr lang="zh-CN" altLang="en-US" dirty="0">
                <a:latin typeface="Arial" charset="0"/>
              </a:rPr>
              <a:t>≥</a:t>
            </a:r>
            <a:r>
              <a:rPr lang="en-US" altLang="zh-CN" dirty="0">
                <a:latin typeface="Arial" charset="0"/>
              </a:rPr>
              <a:t>0</a:t>
            </a:r>
            <a:r>
              <a:rPr lang="zh-CN" altLang="en-US" dirty="0">
                <a:latin typeface="Arial" charset="0"/>
              </a:rPr>
              <a:t>，但是韋伯分布只能取 </a:t>
            </a:r>
            <a:r>
              <a:rPr lang="en-US" altLang="zh-CN" dirty="0">
                <a:latin typeface="Arial" charset="0"/>
              </a:rPr>
              <a:t>X&gt;0.</a:t>
            </a:r>
          </a:p>
          <a:p>
            <a:pPr eaLnBrk="1" hangingPunct="1">
              <a:spcBef>
                <a:spcPct val="0"/>
              </a:spcBef>
            </a:pPr>
            <a:r>
              <a:rPr lang="zh-CN" altLang="en-US" dirty="0">
                <a:latin typeface="Arial" charset="0"/>
              </a:rPr>
              <a:t>威布尔分布</a:t>
            </a:r>
            <a:r>
              <a:rPr lang="en-US" altLang="zh-CN" dirty="0">
                <a:latin typeface="Arial" charset="0"/>
              </a:rPr>
              <a:t>(Ⅲ</a:t>
            </a:r>
            <a:r>
              <a:rPr lang="zh-CN" altLang="en-US" dirty="0">
                <a:latin typeface="Arial" charset="0"/>
              </a:rPr>
              <a:t>型 极值分布</a:t>
            </a:r>
            <a:r>
              <a:rPr lang="en-US" altLang="zh-CN" dirty="0">
                <a:latin typeface="Arial" charset="0"/>
              </a:rPr>
              <a:t>)</a:t>
            </a:r>
            <a:r>
              <a:rPr lang="zh-CN" altLang="en-US" dirty="0">
                <a:latin typeface="Arial" charset="0"/>
              </a:rPr>
              <a:t>记为</a:t>
            </a:r>
            <a:r>
              <a:rPr lang="en-US" altLang="zh-CN" dirty="0">
                <a:latin typeface="Arial" charset="0"/>
              </a:rPr>
              <a:t>W(</a:t>
            </a:r>
            <a:r>
              <a:rPr lang="en-US" altLang="zh-CN" dirty="0" err="1">
                <a:latin typeface="Arial" charset="0"/>
              </a:rPr>
              <a:t>k,a,b</a:t>
            </a:r>
            <a:r>
              <a:rPr lang="en-US" altLang="zh-CN" dirty="0">
                <a:latin typeface="Arial" charset="0"/>
              </a:rPr>
              <a:t>)</a:t>
            </a:r>
            <a:r>
              <a:rPr lang="zh-CN" altLang="en-US" dirty="0">
                <a:latin typeface="Arial" charset="0"/>
              </a:rPr>
              <a:t>。 </a:t>
            </a:r>
          </a:p>
          <a:p>
            <a:pPr eaLnBrk="1" hangingPunct="1">
              <a:spcBef>
                <a:spcPct val="0"/>
              </a:spcBef>
            </a:pPr>
            <a:r>
              <a:rPr lang="zh-CN" altLang="en-US" dirty="0">
                <a:latin typeface="Arial" charset="0"/>
              </a:rPr>
              <a:t>　　瑞典工程师威布尔从</a:t>
            </a:r>
            <a:r>
              <a:rPr lang="en-US" altLang="zh-CN" dirty="0">
                <a:latin typeface="Arial" charset="0"/>
              </a:rPr>
              <a:t>30</a:t>
            </a:r>
            <a:r>
              <a:rPr lang="zh-CN" altLang="en-US" dirty="0">
                <a:latin typeface="Arial" charset="0"/>
              </a:rPr>
              <a:t>年代开始研究轴承寿命，以的又研究结构强度和疲劳等问题。他采用了“链式”模型来解释结构强度和寿命问题。这个模型假设一个结构是由若干小元件</a:t>
            </a:r>
            <a:r>
              <a:rPr lang="en-US" altLang="zh-CN" dirty="0">
                <a:latin typeface="Arial" charset="0"/>
              </a:rPr>
              <a:t>(</a:t>
            </a:r>
            <a:r>
              <a:rPr lang="zh-CN" altLang="en-US" dirty="0">
                <a:latin typeface="Arial" charset="0"/>
              </a:rPr>
              <a:t>设为</a:t>
            </a:r>
            <a:r>
              <a:rPr lang="en-US" altLang="zh-CN" dirty="0">
                <a:latin typeface="Arial" charset="0"/>
              </a:rPr>
              <a:t>n</a:t>
            </a:r>
            <a:r>
              <a:rPr lang="zh-CN" altLang="en-US" dirty="0">
                <a:latin typeface="Arial" charset="0"/>
              </a:rPr>
              <a:t>个</a:t>
            </a:r>
            <a:r>
              <a:rPr lang="en-US" altLang="zh-CN" dirty="0">
                <a:latin typeface="Arial" charset="0"/>
              </a:rPr>
              <a:t>)</a:t>
            </a:r>
            <a:r>
              <a:rPr lang="zh-CN" altLang="en-US" dirty="0">
                <a:latin typeface="Arial" charset="0"/>
              </a:rPr>
              <a:t>串联而成，于是可以形象地将结构看成是由</a:t>
            </a:r>
            <a:r>
              <a:rPr lang="en-US" altLang="zh-CN" dirty="0">
                <a:latin typeface="Arial" charset="0"/>
              </a:rPr>
              <a:t>n</a:t>
            </a:r>
            <a:r>
              <a:rPr lang="zh-CN" altLang="en-US" dirty="0">
                <a:latin typeface="Arial" charset="0"/>
              </a:rPr>
              <a:t>个环构成的一条链条，其强度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取决于最薄弱环的强度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。单个链的强度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为一随机变量，设各环强度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相互独立，分布相同，则求链强度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的概率分布就变成求极小值分布问题，由此给出威布尔分布函数。由于零件或结构的疲劳强度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也应取决于其最弱环的强度</a:t>
            </a:r>
            <a:r>
              <a:rPr lang="en-US" altLang="zh-CN" dirty="0">
                <a:latin typeface="Arial" charset="0"/>
              </a:rPr>
              <a:t>(</a:t>
            </a:r>
            <a:r>
              <a:rPr lang="zh-CN" altLang="en-US" dirty="0">
                <a:latin typeface="Arial" charset="0"/>
              </a:rPr>
              <a:t>或寿命</a:t>
            </a:r>
            <a:r>
              <a:rPr lang="en-US" altLang="zh-CN" dirty="0">
                <a:latin typeface="Arial" charset="0"/>
              </a:rPr>
              <a:t>)</a:t>
            </a:r>
            <a:r>
              <a:rPr lang="zh-CN" altLang="en-US" dirty="0">
                <a:latin typeface="Arial" charset="0"/>
              </a:rPr>
              <a:t>，也应能用威布尔分布描述。 </a:t>
            </a:r>
          </a:p>
          <a:p>
            <a:pPr eaLnBrk="1" hangingPunct="1">
              <a:spcBef>
                <a:spcPct val="0"/>
              </a:spcBef>
            </a:pPr>
            <a:r>
              <a:rPr lang="zh-CN" altLang="en-US" dirty="0">
                <a:latin typeface="Arial" charset="0"/>
              </a:rPr>
              <a:t>　　根据</a:t>
            </a:r>
            <a:r>
              <a:rPr lang="en-US" altLang="zh-CN" dirty="0">
                <a:latin typeface="Arial" charset="0"/>
              </a:rPr>
              <a:t>1943</a:t>
            </a:r>
            <a:r>
              <a:rPr lang="zh-CN" altLang="en-US" dirty="0">
                <a:latin typeface="Arial" charset="0"/>
              </a:rPr>
              <a:t>年苏联格涅坚科的研究结果，不管随机变量的原始分布如何，它的极小值的渐近分布只能有三种，而威布尔分布就是第</a:t>
            </a:r>
            <a:r>
              <a:rPr lang="en-US" altLang="zh-CN" dirty="0">
                <a:latin typeface="Arial" charset="0"/>
              </a:rPr>
              <a:t>Ⅲ</a:t>
            </a:r>
            <a:r>
              <a:rPr lang="zh-CN" altLang="en-US" dirty="0">
                <a:latin typeface="Arial" charset="0"/>
              </a:rPr>
              <a:t>种极小值分布。 </a:t>
            </a:r>
          </a:p>
          <a:p>
            <a:pPr eaLnBrk="1" hangingPunct="1">
              <a:spcBef>
                <a:spcPct val="0"/>
              </a:spcBef>
            </a:pPr>
            <a:r>
              <a:rPr lang="zh-CN" altLang="en-US" dirty="0">
                <a:latin typeface="Arial" charset="0"/>
              </a:rPr>
              <a:t>　　由于威布尔分布是根据最弱环节模型或串联模型得到的，能充分反映材料缺陷和应力集中源对材料疲劳寿命的影响，而且具有递增的失效率，所以，将它作为材料或零件的寿命分布模型或给定寿命下的疲劳强度模型是合适的。 </a:t>
            </a:r>
          </a:p>
          <a:p>
            <a:pPr eaLnBrk="1" hangingPunct="1">
              <a:spcBef>
                <a:spcPct val="0"/>
              </a:spcBef>
            </a:pPr>
            <a:r>
              <a:rPr lang="zh-CN" altLang="en-US" dirty="0">
                <a:latin typeface="Arial" charset="0"/>
              </a:rPr>
              <a:t>　　二参数的威布尔分布主要用于滚动轴承的寿命试验以及高应力水平下的材料疲劳试验，三参数的威布尔分布用于低应力水平的材料及某些零件的寿命试验，一般而言，它具有比对数正态分布更大的适用性。但是，威布尔分布参数的分析法估计较复杂，区间估计值过长，实践中常采用概率纸估计法，从而降低了参数的估计精度．这是威布尔分布目前存在的主要缺点，也限制了它的应用</a:t>
            </a:r>
            <a:endParaRPr lang="en-US" altLang="zh-CN" dirty="0">
              <a:latin typeface="Arial" charset="0"/>
            </a:endParaRPr>
          </a:p>
        </p:txBody>
      </p:sp>
    </p:spTree>
    <p:extLst>
      <p:ext uri="{BB962C8B-B14F-4D97-AF65-F5344CB8AC3E}">
        <p14:creationId xmlns:p14="http://schemas.microsoft.com/office/powerpoint/2010/main" val="2133819536"/>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330482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6813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32192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434119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66235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214297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3"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38"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4753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99559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6261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0440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8133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84381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08031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996616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47183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1435407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054249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9892777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68757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245134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598075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339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8700842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75050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25793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591744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444571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9423041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414014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1345789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872925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240329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76088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35723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8297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197068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261548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44138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178430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2173918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914256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325887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949499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41138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533092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6642829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2306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415984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316126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408865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21493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8758840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185225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1421768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3"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38"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2150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685574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410324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172787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62401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881231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102393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00811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302447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3DD5C21-BC60-4A9A-99F0-F10126F4DFE2}" type="slidenum">
              <a:rPr lang="en-US"/>
              <a:pPr>
                <a:defRPr/>
              </a:pPr>
              <a:t>‹#›</a:t>
            </a:fld>
            <a:endParaRPr lang="en-US"/>
          </a:p>
        </p:txBody>
      </p:sp>
    </p:spTree>
    <p:extLst>
      <p:ext uri="{BB962C8B-B14F-4D97-AF65-F5344CB8AC3E}">
        <p14:creationId xmlns:p14="http://schemas.microsoft.com/office/powerpoint/2010/main" val="234267777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A4313E-78AB-4FCA-A884-B6DCE51CF0C4}" type="slidenum">
              <a:rPr lang="en-US"/>
              <a:pPr>
                <a:defRPr/>
              </a:pPr>
              <a:t>‹#›</a:t>
            </a:fld>
            <a:endParaRPr lang="en-US"/>
          </a:p>
        </p:txBody>
      </p:sp>
    </p:spTree>
    <p:extLst>
      <p:ext uri="{BB962C8B-B14F-4D97-AF65-F5344CB8AC3E}">
        <p14:creationId xmlns:p14="http://schemas.microsoft.com/office/powerpoint/2010/main" val="28557043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2F708A-66A1-4A5F-81EE-5963414C6AD4}" type="slidenum">
              <a:rPr lang="en-US"/>
              <a:pPr>
                <a:defRPr/>
              </a:pPr>
              <a:t>‹#›</a:t>
            </a:fld>
            <a:endParaRPr lang="en-US"/>
          </a:p>
        </p:txBody>
      </p:sp>
    </p:spTree>
    <p:extLst>
      <p:ext uri="{BB962C8B-B14F-4D97-AF65-F5344CB8AC3E}">
        <p14:creationId xmlns:p14="http://schemas.microsoft.com/office/powerpoint/2010/main" val="227974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8177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7DF192C-F35B-4EF6-AF01-95505F90D632}" type="slidenum">
              <a:rPr lang="en-US"/>
              <a:pPr>
                <a:defRPr/>
              </a:pPr>
              <a:t>‹#›</a:t>
            </a:fld>
            <a:endParaRPr lang="en-US"/>
          </a:p>
        </p:txBody>
      </p:sp>
    </p:spTree>
    <p:extLst>
      <p:ext uri="{BB962C8B-B14F-4D97-AF65-F5344CB8AC3E}">
        <p14:creationId xmlns:p14="http://schemas.microsoft.com/office/powerpoint/2010/main" val="15626650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3CEEB7A-D05C-45A7-BDD5-E3D7D7FEA4A6}" type="slidenum">
              <a:rPr lang="en-US"/>
              <a:pPr>
                <a:defRPr/>
              </a:pPr>
              <a:t>‹#›</a:t>
            </a:fld>
            <a:endParaRPr lang="en-US"/>
          </a:p>
        </p:txBody>
      </p:sp>
    </p:spTree>
    <p:extLst>
      <p:ext uri="{BB962C8B-B14F-4D97-AF65-F5344CB8AC3E}">
        <p14:creationId xmlns:p14="http://schemas.microsoft.com/office/powerpoint/2010/main" val="2389027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6327611-8509-4E10-8ECF-60B3B3001ABF}" type="slidenum">
              <a:rPr lang="en-US"/>
              <a:pPr>
                <a:defRPr/>
              </a:pPr>
              <a:t>‹#›</a:t>
            </a:fld>
            <a:endParaRPr lang="en-US"/>
          </a:p>
        </p:txBody>
      </p:sp>
    </p:spTree>
    <p:extLst>
      <p:ext uri="{BB962C8B-B14F-4D97-AF65-F5344CB8AC3E}">
        <p14:creationId xmlns:p14="http://schemas.microsoft.com/office/powerpoint/2010/main" val="13637066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CD5E2D0-DDBD-4E3A-B43D-F22BCA78CD8C}" type="slidenum">
              <a:rPr lang="en-US"/>
              <a:pPr>
                <a:defRPr/>
              </a:pPr>
              <a:t>‹#›</a:t>
            </a:fld>
            <a:endParaRPr lang="en-US"/>
          </a:p>
        </p:txBody>
      </p:sp>
    </p:spTree>
    <p:extLst>
      <p:ext uri="{BB962C8B-B14F-4D97-AF65-F5344CB8AC3E}">
        <p14:creationId xmlns:p14="http://schemas.microsoft.com/office/powerpoint/2010/main" val="227818382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4E0EEB-2719-4C1A-83F8-24D09F24A218}" type="slidenum">
              <a:rPr lang="en-US"/>
              <a:pPr>
                <a:defRPr/>
              </a:pPr>
              <a:t>‹#›</a:t>
            </a:fld>
            <a:endParaRPr lang="en-US"/>
          </a:p>
        </p:txBody>
      </p:sp>
    </p:spTree>
    <p:extLst>
      <p:ext uri="{BB962C8B-B14F-4D97-AF65-F5344CB8AC3E}">
        <p14:creationId xmlns:p14="http://schemas.microsoft.com/office/powerpoint/2010/main" val="50989098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5C64977-6D0E-4491-BC7A-E0CB03A31025}" type="slidenum">
              <a:rPr lang="en-US"/>
              <a:pPr>
                <a:defRPr/>
              </a:pPr>
              <a:t>‹#›</a:t>
            </a:fld>
            <a:endParaRPr lang="en-US"/>
          </a:p>
        </p:txBody>
      </p:sp>
    </p:spTree>
    <p:extLst>
      <p:ext uri="{BB962C8B-B14F-4D97-AF65-F5344CB8AC3E}">
        <p14:creationId xmlns:p14="http://schemas.microsoft.com/office/powerpoint/2010/main" val="40130736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B3661E-D71D-4993-B978-6848ED46E5C3}" type="slidenum">
              <a:rPr lang="en-US"/>
              <a:pPr>
                <a:defRPr/>
              </a:pPr>
              <a:t>‹#›</a:t>
            </a:fld>
            <a:endParaRPr lang="en-US"/>
          </a:p>
        </p:txBody>
      </p:sp>
    </p:spTree>
    <p:extLst>
      <p:ext uri="{BB962C8B-B14F-4D97-AF65-F5344CB8AC3E}">
        <p14:creationId xmlns:p14="http://schemas.microsoft.com/office/powerpoint/2010/main" val="131356295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0A681E-0D4C-475D-B4E5-CFCE968074E8}" type="slidenum">
              <a:rPr lang="en-US"/>
              <a:pPr>
                <a:defRPr/>
              </a:pPr>
              <a:t>‹#›</a:t>
            </a:fld>
            <a:endParaRPr lang="en-US"/>
          </a:p>
        </p:txBody>
      </p:sp>
    </p:spTree>
    <p:extLst>
      <p:ext uri="{BB962C8B-B14F-4D97-AF65-F5344CB8AC3E}">
        <p14:creationId xmlns:p14="http://schemas.microsoft.com/office/powerpoint/2010/main" val="270966376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410A6C-E045-4E92-AE08-FAD06D9B3E25}" type="slidenum">
              <a:rPr lang="en-US"/>
              <a:pPr>
                <a:defRPr/>
              </a:pPr>
              <a:t>‹#›</a:t>
            </a:fld>
            <a:endParaRPr lang="en-US"/>
          </a:p>
        </p:txBody>
      </p:sp>
    </p:spTree>
    <p:extLst>
      <p:ext uri="{BB962C8B-B14F-4D97-AF65-F5344CB8AC3E}">
        <p14:creationId xmlns:p14="http://schemas.microsoft.com/office/powerpoint/2010/main" val="41234138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777493-E6DA-4C21-A9D7-FEB82E189D17}" type="slidenum">
              <a:rPr lang="en-US"/>
              <a:pPr>
                <a:defRPr/>
              </a:pPr>
              <a:t>‹#›</a:t>
            </a:fld>
            <a:endParaRPr lang="en-US"/>
          </a:p>
        </p:txBody>
      </p:sp>
    </p:spTree>
    <p:extLst>
      <p:ext uri="{BB962C8B-B14F-4D97-AF65-F5344CB8AC3E}">
        <p14:creationId xmlns:p14="http://schemas.microsoft.com/office/powerpoint/2010/main" val="2089444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0645747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B05F33B-5B82-48F6-BAB2-833905983127}" type="slidenum">
              <a:rPr lang="en-US"/>
              <a:pPr>
                <a:defRPr/>
              </a:pPr>
              <a:t>‹#›</a:t>
            </a:fld>
            <a:endParaRPr lang="en-US"/>
          </a:p>
        </p:txBody>
      </p:sp>
    </p:spTree>
    <p:extLst>
      <p:ext uri="{BB962C8B-B14F-4D97-AF65-F5344CB8AC3E}">
        <p14:creationId xmlns:p14="http://schemas.microsoft.com/office/powerpoint/2010/main" val="16575669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5E328A0-FAE2-4565-9D39-436A6AD523E7}" type="slidenum">
              <a:rPr lang="en-US"/>
              <a:pPr>
                <a:defRPr/>
              </a:pPr>
              <a:t>‹#›</a:t>
            </a:fld>
            <a:endParaRPr lang="en-US"/>
          </a:p>
        </p:txBody>
      </p:sp>
    </p:spTree>
    <p:extLst>
      <p:ext uri="{BB962C8B-B14F-4D97-AF65-F5344CB8AC3E}">
        <p14:creationId xmlns:p14="http://schemas.microsoft.com/office/powerpoint/2010/main" val="236334207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CE9B7C3-64D3-4B78-AD71-196A27FD96D7}" type="slidenum">
              <a:rPr lang="en-US"/>
              <a:pPr>
                <a:defRPr/>
              </a:pPr>
              <a:t>‹#›</a:t>
            </a:fld>
            <a:endParaRPr lang="en-US"/>
          </a:p>
        </p:txBody>
      </p:sp>
    </p:spTree>
    <p:extLst>
      <p:ext uri="{BB962C8B-B14F-4D97-AF65-F5344CB8AC3E}">
        <p14:creationId xmlns:p14="http://schemas.microsoft.com/office/powerpoint/2010/main" val="331123501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65AD83E-83E1-4C9F-A8BC-21C8D54C8C4B}" type="slidenum">
              <a:rPr lang="en-US"/>
              <a:pPr>
                <a:defRPr/>
              </a:pPr>
              <a:t>‹#›</a:t>
            </a:fld>
            <a:endParaRPr lang="en-US"/>
          </a:p>
        </p:txBody>
      </p:sp>
    </p:spTree>
    <p:extLst>
      <p:ext uri="{BB962C8B-B14F-4D97-AF65-F5344CB8AC3E}">
        <p14:creationId xmlns:p14="http://schemas.microsoft.com/office/powerpoint/2010/main" val="19829984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0B807CD-DAEE-40E0-9199-356612519FCB}" type="slidenum">
              <a:rPr lang="en-US"/>
              <a:pPr>
                <a:defRPr/>
              </a:pPr>
              <a:t>‹#›</a:t>
            </a:fld>
            <a:endParaRPr lang="en-US"/>
          </a:p>
        </p:txBody>
      </p:sp>
    </p:spTree>
    <p:extLst>
      <p:ext uri="{BB962C8B-B14F-4D97-AF65-F5344CB8AC3E}">
        <p14:creationId xmlns:p14="http://schemas.microsoft.com/office/powerpoint/2010/main" val="158813856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7032787-B774-4E66-86AF-CB2649B932D1}" type="slidenum">
              <a:rPr lang="en-US"/>
              <a:pPr>
                <a:defRPr/>
              </a:pPr>
              <a:t>‹#›</a:t>
            </a:fld>
            <a:endParaRPr lang="en-US"/>
          </a:p>
        </p:txBody>
      </p:sp>
    </p:spTree>
    <p:extLst>
      <p:ext uri="{BB962C8B-B14F-4D97-AF65-F5344CB8AC3E}">
        <p14:creationId xmlns:p14="http://schemas.microsoft.com/office/powerpoint/2010/main" val="424074534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DDD0C3-9220-476A-A40F-F84333AACE31}" type="slidenum">
              <a:rPr lang="en-US"/>
              <a:pPr>
                <a:defRPr/>
              </a:pPr>
              <a:t>‹#›</a:t>
            </a:fld>
            <a:endParaRPr lang="en-US"/>
          </a:p>
        </p:txBody>
      </p:sp>
    </p:spTree>
    <p:extLst>
      <p:ext uri="{BB962C8B-B14F-4D97-AF65-F5344CB8AC3E}">
        <p14:creationId xmlns:p14="http://schemas.microsoft.com/office/powerpoint/2010/main" val="22112309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C526A5-E6E4-43A3-91C0-99C83C3098CA}" type="slidenum">
              <a:rPr lang="en-US"/>
              <a:pPr>
                <a:defRPr/>
              </a:pPr>
              <a:t>‹#›</a:t>
            </a:fld>
            <a:endParaRPr lang="en-US"/>
          </a:p>
        </p:txBody>
      </p:sp>
    </p:spTree>
    <p:extLst>
      <p:ext uri="{BB962C8B-B14F-4D97-AF65-F5344CB8AC3E}">
        <p14:creationId xmlns:p14="http://schemas.microsoft.com/office/powerpoint/2010/main" val="382791798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44FE3A-59D1-433C-B458-51A088744573}" type="slidenum">
              <a:rPr lang="en-US"/>
              <a:pPr>
                <a:defRPr/>
              </a:pPr>
              <a:t>‹#›</a:t>
            </a:fld>
            <a:endParaRPr lang="en-US"/>
          </a:p>
        </p:txBody>
      </p:sp>
    </p:spTree>
    <p:extLst>
      <p:ext uri="{BB962C8B-B14F-4D97-AF65-F5344CB8AC3E}">
        <p14:creationId xmlns:p14="http://schemas.microsoft.com/office/powerpoint/2010/main" val="2836132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7566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w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wmf"/><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3.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wmf"/><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5.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6.w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7.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1.wmf"/><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8.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3" y="44450"/>
            <a:ext cx="108648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3213" y="1087438"/>
            <a:ext cx="10864850"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1028"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800">
              <a:solidFill>
                <a:schemeClr val="tx1"/>
              </a:solidFill>
              <a:ea typeface="Arial Unicode MS" pitchFamily="34" charset="-122"/>
              <a:cs typeface="Arial Unicode MS" pitchFamily="34" charset="-122"/>
            </a:endParaRPr>
          </a:p>
        </p:txBody>
      </p:sp>
      <p:sp>
        <p:nvSpPr>
          <p:cNvPr id="1029"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1000">
              <a:solidFill>
                <a:schemeClr val="tx1"/>
              </a:solidFill>
              <a:ea typeface="Arial Unicode MS" pitchFamily="34" charset="-122"/>
              <a:cs typeface="Arial Unicode MS" pitchFamily="34" charset="-122"/>
            </a:endParaRPr>
          </a:p>
        </p:txBody>
      </p:sp>
      <p:sp>
        <p:nvSpPr>
          <p:cNvPr id="1030"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3213" y="0"/>
            <a:ext cx="108648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328613" y="1030288"/>
            <a:ext cx="1086485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2052"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800">
              <a:solidFill>
                <a:schemeClr val="tx1"/>
              </a:solidFill>
              <a:ea typeface="Arial Unicode MS" pitchFamily="34" charset="-122"/>
              <a:cs typeface="Arial Unicode MS" pitchFamily="34" charset="-122"/>
            </a:endParaRPr>
          </a:p>
        </p:txBody>
      </p:sp>
      <p:sp>
        <p:nvSpPr>
          <p:cNvPr id="2053"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1000">
              <a:solidFill>
                <a:schemeClr val="tx1"/>
              </a:solidFill>
              <a:ea typeface="Arial Unicode MS" pitchFamily="34" charset="-122"/>
              <a:cs typeface="Arial Unicode MS" pitchFamily="34" charset="-122"/>
            </a:endParaRPr>
          </a:p>
        </p:txBody>
      </p:sp>
      <p:sp>
        <p:nvSpPr>
          <p:cNvPr id="2054"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rgbClr val="4D4D4D"/>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rgbClr val="4D4D4D"/>
          </a:solidFill>
          <a:latin typeface="+mn-lt"/>
          <a:ea typeface="+mn-ea"/>
        </a:defRPr>
      </a:lvl6pPr>
      <a:lvl7pPr marL="2971800" indent="-228600" algn="l" rtl="0" eaLnBrk="0" fontAlgn="base" hangingPunct="0">
        <a:spcBef>
          <a:spcPct val="20000"/>
        </a:spcBef>
        <a:spcAft>
          <a:spcPct val="0"/>
        </a:spcAft>
        <a:buChar char="»"/>
        <a:defRPr sz="2000">
          <a:solidFill>
            <a:srgbClr val="4D4D4D"/>
          </a:solidFill>
          <a:latin typeface="+mn-lt"/>
          <a:ea typeface="+mn-ea"/>
        </a:defRPr>
      </a:lvl7pPr>
      <a:lvl8pPr marL="3429000" indent="-228600" algn="l" rtl="0" eaLnBrk="0" fontAlgn="base" hangingPunct="0">
        <a:spcBef>
          <a:spcPct val="20000"/>
        </a:spcBef>
        <a:spcAft>
          <a:spcPct val="0"/>
        </a:spcAft>
        <a:buChar char="»"/>
        <a:defRPr sz="2000">
          <a:solidFill>
            <a:srgbClr val="4D4D4D"/>
          </a:solidFill>
          <a:latin typeface="+mn-lt"/>
          <a:ea typeface="+mn-ea"/>
        </a:defRPr>
      </a:lvl8pPr>
      <a:lvl9pPr marL="3886200" indent="-228600" algn="l" rtl="0" eaLnBrk="0" fontAlgn="base" hangingPunct="0">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3213" y="44450"/>
            <a:ext cx="108648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303213" y="1090613"/>
            <a:ext cx="10864850"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3076"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sp>
        <p:nvSpPr>
          <p:cNvPr id="3077"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fld id="{CA735BBD-C174-47D6-BE2A-BAD8A8FCA8A8}" type="slidenum">
              <a:rPr lang="en-US" sz="1000" smtClean="0">
                <a:solidFill>
                  <a:schemeClr val="tx1"/>
                </a:solidFill>
                <a:ea typeface="Arial Unicode MS" pitchFamily="34" charset="-122"/>
                <a:cs typeface="Arial Unicode MS" pitchFamily="34" charset="-122"/>
              </a:rPr>
              <a:pPr algn="l">
                <a:spcBef>
                  <a:spcPct val="70000"/>
                </a:spcBef>
                <a:buClr>
                  <a:srgbClr val="990000"/>
                </a:buClr>
                <a:buFont typeface="Wingdings" pitchFamily="2" charset="2"/>
                <a:buNone/>
                <a:defRPr/>
              </a:pPr>
              <a:t>‹#›</a:t>
            </a:fld>
            <a:endParaRPr lang="en-US" sz="1000">
              <a:solidFill>
                <a:schemeClr val="tx1"/>
              </a:solidFill>
              <a:ea typeface="Arial Unicode MS" pitchFamily="34" charset="-122"/>
              <a:cs typeface="Arial Unicode MS" pitchFamily="34" charset="-122"/>
            </a:endParaRPr>
          </a:p>
        </p:txBody>
      </p:sp>
      <p:sp>
        <p:nvSpPr>
          <p:cNvPr id="3078"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3079"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28613" y="0"/>
            <a:ext cx="10864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303213" y="1074738"/>
            <a:ext cx="1086485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4100"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sp>
        <p:nvSpPr>
          <p:cNvPr id="4101"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fld id="{41751EE7-66B3-434A-ABF0-17E037E3B288}" type="slidenum">
              <a:rPr lang="en-US" sz="1000" smtClean="0">
                <a:solidFill>
                  <a:schemeClr val="tx1"/>
                </a:solidFill>
                <a:ea typeface="Arial Unicode MS" pitchFamily="34" charset="-122"/>
                <a:cs typeface="Arial Unicode MS" pitchFamily="34" charset="-122"/>
              </a:rPr>
              <a:pPr algn="l">
                <a:spcBef>
                  <a:spcPct val="70000"/>
                </a:spcBef>
                <a:buClr>
                  <a:srgbClr val="990000"/>
                </a:buClr>
                <a:buFont typeface="Wingdings" pitchFamily="2" charset="2"/>
                <a:buNone/>
                <a:defRPr/>
              </a:pPr>
              <a:t>‹#›</a:t>
            </a:fld>
            <a:endParaRPr lang="en-US" sz="1000">
              <a:solidFill>
                <a:schemeClr val="tx1"/>
              </a:solidFill>
              <a:ea typeface="Arial Unicode MS" pitchFamily="34" charset="-122"/>
              <a:cs typeface="Arial Unicode MS" pitchFamily="34" charset="-122"/>
            </a:endParaRPr>
          </a:p>
        </p:txBody>
      </p:sp>
      <p:sp>
        <p:nvSpPr>
          <p:cNvPr id="4102"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4103"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5122" name="Picture 19" descr="PPT用图2 16 9"/>
          <p:cNvPicPr>
            <a:picLocks noChangeAspect="1" noChangeArrowheads="1"/>
          </p:cNvPicPr>
          <p:nvPr/>
        </p:nvPicPr>
        <p:blipFill>
          <a:blip r:embed="rId13">
            <a:extLst>
              <a:ext uri="{28A0092B-C50C-407E-A947-70E740481C1C}">
                <a14:useLocalDpi xmlns:a14="http://schemas.microsoft.com/office/drawing/2010/main" val="0"/>
              </a:ext>
            </a:extLst>
          </a:blip>
          <a:srcRect t="8968" b="2744"/>
          <a:stretch>
            <a:fillRect/>
          </a:stretch>
        </p:blipFill>
        <p:spPr bwMode="auto">
          <a:xfrm>
            <a:off x="0" y="0"/>
            <a:ext cx="11522075"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800">
              <a:solidFill>
                <a:schemeClr val="tx1"/>
              </a:solidFill>
              <a:ea typeface="Arial Unicode MS" pitchFamily="34" charset="-122"/>
              <a:cs typeface="Arial Unicode MS" pitchFamily="34" charset="-122"/>
            </a:endParaRPr>
          </a:p>
        </p:txBody>
      </p:sp>
      <p:sp>
        <p:nvSpPr>
          <p:cNvPr id="5124" name="Rectangle 2"/>
          <p:cNvSpPr>
            <a:spLocks noGrp="1" noChangeArrowheads="1"/>
          </p:cNvSpPr>
          <p:nvPr>
            <p:ph type="title"/>
          </p:nvPr>
        </p:nvSpPr>
        <p:spPr bwMode="auto">
          <a:xfrm>
            <a:off x="303213" y="44450"/>
            <a:ext cx="108648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5" name="Rectangle 3"/>
          <p:cNvSpPr>
            <a:spLocks noGrp="1" noChangeArrowheads="1"/>
          </p:cNvSpPr>
          <p:nvPr>
            <p:ph type="body" idx="1"/>
          </p:nvPr>
        </p:nvSpPr>
        <p:spPr bwMode="auto">
          <a:xfrm>
            <a:off x="303213" y="1087438"/>
            <a:ext cx="10864850"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23" descr="81785148"/>
          <p:cNvPicPr>
            <a:picLocks noChangeAspect="1" noChangeArrowheads="1"/>
          </p:cNvPicPr>
          <p:nvPr/>
        </p:nvPicPr>
        <p:blipFill>
          <a:blip r:embed="rId13">
            <a:extLst>
              <a:ext uri="{28A0092B-C50C-407E-A947-70E740481C1C}">
                <a14:useLocalDpi xmlns:a14="http://schemas.microsoft.com/office/drawing/2010/main" val="0"/>
              </a:ext>
            </a:extLst>
          </a:blip>
          <a:srcRect t="28224" b="20911"/>
          <a:stretch>
            <a:fillRect/>
          </a:stretch>
        </p:blipFill>
        <p:spPr bwMode="auto">
          <a:xfrm>
            <a:off x="0" y="0"/>
            <a:ext cx="1152207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21" descr="PPT用图16 9"/>
          <p:cNvPicPr>
            <a:picLocks noChangeAspect="1" noChangeArrowheads="1"/>
          </p:cNvPicPr>
          <p:nvPr/>
        </p:nvPicPr>
        <p:blipFill>
          <a:blip r:embed="rId14">
            <a:extLst>
              <a:ext uri="{28A0092B-C50C-407E-A947-70E740481C1C}">
                <a14:useLocalDpi xmlns:a14="http://schemas.microsoft.com/office/drawing/2010/main" val="0"/>
              </a:ext>
            </a:extLst>
          </a:blip>
          <a:srcRect l="621" t="59732" r="491" b="2483"/>
          <a:stretch>
            <a:fillRect/>
          </a:stretch>
        </p:blipFill>
        <p:spPr bwMode="auto">
          <a:xfrm>
            <a:off x="0" y="3879850"/>
            <a:ext cx="115220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pic>
        <p:nvPicPr>
          <p:cNvPr id="6149" name="Picture 2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632825" y="5851525"/>
            <a:ext cx="2444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2"/>
          <p:cNvSpPr>
            <a:spLocks noGrp="1" noChangeArrowheads="1"/>
          </p:cNvSpPr>
          <p:nvPr>
            <p:ph type="title"/>
          </p:nvPr>
        </p:nvSpPr>
        <p:spPr bwMode="auto">
          <a:xfrm>
            <a:off x="303213" y="0"/>
            <a:ext cx="108648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51" name="Rectangle 3"/>
          <p:cNvSpPr>
            <a:spLocks noGrp="1" noChangeArrowheads="1"/>
          </p:cNvSpPr>
          <p:nvPr>
            <p:ph type="body" idx="1"/>
          </p:nvPr>
        </p:nvSpPr>
        <p:spPr bwMode="auto">
          <a:xfrm>
            <a:off x="328613" y="1030288"/>
            <a:ext cx="1086485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rgbClr val="4D4D4D"/>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rgbClr val="4D4D4D"/>
          </a:solidFill>
          <a:latin typeface="+mn-lt"/>
          <a:ea typeface="+mn-ea"/>
        </a:defRPr>
      </a:lvl6pPr>
      <a:lvl7pPr marL="2971800" indent="-228600" algn="l" rtl="0" eaLnBrk="0" fontAlgn="base" hangingPunct="0">
        <a:spcBef>
          <a:spcPct val="20000"/>
        </a:spcBef>
        <a:spcAft>
          <a:spcPct val="0"/>
        </a:spcAft>
        <a:buChar char="»"/>
        <a:defRPr sz="2000">
          <a:solidFill>
            <a:srgbClr val="4D4D4D"/>
          </a:solidFill>
          <a:latin typeface="+mn-lt"/>
          <a:ea typeface="+mn-ea"/>
        </a:defRPr>
      </a:lvl7pPr>
      <a:lvl8pPr marL="3429000" indent="-228600" algn="l" rtl="0" eaLnBrk="0" fontAlgn="base" hangingPunct="0">
        <a:spcBef>
          <a:spcPct val="20000"/>
        </a:spcBef>
        <a:spcAft>
          <a:spcPct val="0"/>
        </a:spcAft>
        <a:buChar char="»"/>
        <a:defRPr sz="2000">
          <a:solidFill>
            <a:srgbClr val="4D4D4D"/>
          </a:solidFill>
          <a:latin typeface="+mn-lt"/>
          <a:ea typeface="+mn-ea"/>
        </a:defRPr>
      </a:lvl8pPr>
      <a:lvl9pPr marL="3886200" indent="-228600" algn="l" rtl="0" eaLnBrk="0" fontAlgn="base" hangingPunct="0">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7170" name="Picture 18" descr="81785148"/>
          <p:cNvPicPr>
            <a:picLocks noChangeAspect="1" noChangeArrowheads="1"/>
          </p:cNvPicPr>
          <p:nvPr/>
        </p:nvPicPr>
        <p:blipFill>
          <a:blip r:embed="rId13">
            <a:extLst>
              <a:ext uri="{28A0092B-C50C-407E-A947-70E740481C1C}">
                <a14:useLocalDpi xmlns:a14="http://schemas.microsoft.com/office/drawing/2010/main" val="0"/>
              </a:ext>
            </a:extLst>
          </a:blip>
          <a:srcRect t="28224" b="15022"/>
          <a:stretch>
            <a:fillRect/>
          </a:stretch>
        </p:blipFill>
        <p:spPr bwMode="auto">
          <a:xfrm>
            <a:off x="0"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8" descr="PPT用图红色"/>
          <p:cNvPicPr>
            <a:picLocks noChangeAspect="1" noChangeArrowheads="1"/>
          </p:cNvPicPr>
          <p:nvPr/>
        </p:nvPicPr>
        <p:blipFill>
          <a:blip r:embed="rId14" cstate="print">
            <a:extLst>
              <a:ext uri="{28A0092B-C50C-407E-A947-70E740481C1C}">
                <a14:useLocalDpi xmlns:a14="http://schemas.microsoft.com/office/drawing/2010/main" val="0"/>
              </a:ext>
            </a:extLst>
          </a:blip>
          <a:srcRect l="8858" t="42973" r="9386" b="275"/>
          <a:stretch>
            <a:fillRect/>
          </a:stretch>
        </p:blipFill>
        <p:spPr bwMode="auto">
          <a:xfrm>
            <a:off x="0" y="2343150"/>
            <a:ext cx="115220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bg1"/>
                </a:solidFill>
                <a:ea typeface="Arial Unicode MS" pitchFamily="34" charset="-122"/>
                <a:cs typeface="Arial Unicode MS" pitchFamily="34" charset="-122"/>
              </a:rPr>
              <a:t>© 2011 Mindray Confidential</a:t>
            </a:r>
          </a:p>
        </p:txBody>
      </p:sp>
      <p:sp>
        <p:nvSpPr>
          <p:cNvPr id="7173" name="Freeform 17"/>
          <p:cNvSpPr>
            <a:spLocks noEditPoints="1"/>
          </p:cNvSpPr>
          <p:nvPr/>
        </p:nvSpPr>
        <p:spPr bwMode="auto">
          <a:xfrm>
            <a:off x="8632825" y="5851525"/>
            <a:ext cx="2444750" cy="431800"/>
          </a:xfrm>
          <a:custGeom>
            <a:avLst/>
            <a:gdLst>
              <a:gd name="T0" fmla="*/ 2147483647 w 16940"/>
              <a:gd name="T1" fmla="*/ 2147483647 h 2992"/>
              <a:gd name="T2" fmla="*/ 2147483647 w 16940"/>
              <a:gd name="T3" fmla="*/ 2147483647 h 2992"/>
              <a:gd name="T4" fmla="*/ 2147483647 w 16940"/>
              <a:gd name="T5" fmla="*/ 2147483647 h 2992"/>
              <a:gd name="T6" fmla="*/ 2147483647 w 16940"/>
              <a:gd name="T7" fmla="*/ 2147483647 h 2992"/>
              <a:gd name="T8" fmla="*/ 2147483647 w 16940"/>
              <a:gd name="T9" fmla="*/ 2147483647 h 2992"/>
              <a:gd name="T10" fmla="*/ 2147483647 w 16940"/>
              <a:gd name="T11" fmla="*/ 2147483647 h 2992"/>
              <a:gd name="T12" fmla="*/ 2147483647 w 16940"/>
              <a:gd name="T13" fmla="*/ 2147483647 h 2992"/>
              <a:gd name="T14" fmla="*/ 2147483647 w 16940"/>
              <a:gd name="T15" fmla="*/ 2147483647 h 2992"/>
              <a:gd name="T16" fmla="*/ 2147483647 w 16940"/>
              <a:gd name="T17" fmla="*/ 2147483647 h 2992"/>
              <a:gd name="T18" fmla="*/ 2147483647 w 16940"/>
              <a:gd name="T19" fmla="*/ 2147483647 h 2992"/>
              <a:gd name="T20" fmla="*/ 2147483647 w 16940"/>
              <a:gd name="T21" fmla="*/ 2147483647 h 2992"/>
              <a:gd name="T22" fmla="*/ 2147483647 w 16940"/>
              <a:gd name="T23" fmla="*/ 2147483647 h 2992"/>
              <a:gd name="T24" fmla="*/ 2147483647 w 16940"/>
              <a:gd name="T25" fmla="*/ 2147483647 h 2992"/>
              <a:gd name="T26" fmla="*/ 2147483647 w 16940"/>
              <a:gd name="T27" fmla="*/ 2147483647 h 2992"/>
              <a:gd name="T28" fmla="*/ 2147483647 w 16940"/>
              <a:gd name="T29" fmla="*/ 2147483647 h 2992"/>
              <a:gd name="T30" fmla="*/ 2147483647 w 16940"/>
              <a:gd name="T31" fmla="*/ 2147483647 h 2992"/>
              <a:gd name="T32" fmla="*/ 2147483647 w 16940"/>
              <a:gd name="T33" fmla="*/ 2147483647 h 2992"/>
              <a:gd name="T34" fmla="*/ 2147483647 w 16940"/>
              <a:gd name="T35" fmla="*/ 2147483647 h 2992"/>
              <a:gd name="T36" fmla="*/ 2147483647 w 16940"/>
              <a:gd name="T37" fmla="*/ 2147483647 h 2992"/>
              <a:gd name="T38" fmla="*/ 2147483647 w 16940"/>
              <a:gd name="T39" fmla="*/ 2147483647 h 2992"/>
              <a:gd name="T40" fmla="*/ 2147483647 w 16940"/>
              <a:gd name="T41" fmla="*/ 2147483647 h 2992"/>
              <a:gd name="T42" fmla="*/ 2147483647 w 16940"/>
              <a:gd name="T43" fmla="*/ 2147483647 h 2992"/>
              <a:gd name="T44" fmla="*/ 2147483647 w 16940"/>
              <a:gd name="T45" fmla="*/ 2147483647 h 2992"/>
              <a:gd name="T46" fmla="*/ 2147483647 w 16940"/>
              <a:gd name="T47" fmla="*/ 2147483647 h 2992"/>
              <a:gd name="T48" fmla="*/ 2147483647 w 16940"/>
              <a:gd name="T49" fmla="*/ 2147483647 h 2992"/>
              <a:gd name="T50" fmla="*/ 2147483647 w 16940"/>
              <a:gd name="T51" fmla="*/ 2147483647 h 2992"/>
              <a:gd name="T52" fmla="*/ 2147483647 w 16940"/>
              <a:gd name="T53" fmla="*/ 2147483647 h 2992"/>
              <a:gd name="T54" fmla="*/ 2147483647 w 16940"/>
              <a:gd name="T55" fmla="*/ 2147483647 h 2992"/>
              <a:gd name="T56" fmla="*/ 2147483647 w 16940"/>
              <a:gd name="T57" fmla="*/ 2147483647 h 2992"/>
              <a:gd name="T58" fmla="*/ 2147483647 w 16940"/>
              <a:gd name="T59" fmla="*/ 2147483647 h 2992"/>
              <a:gd name="T60" fmla="*/ 2147483647 w 16940"/>
              <a:gd name="T61" fmla="*/ 2147483647 h 2992"/>
              <a:gd name="T62" fmla="*/ 2147483647 w 16940"/>
              <a:gd name="T63" fmla="*/ 2147483647 h 2992"/>
              <a:gd name="T64" fmla="*/ 2147483647 w 16940"/>
              <a:gd name="T65" fmla="*/ 2147483647 h 2992"/>
              <a:gd name="T66" fmla="*/ 2147483647 w 16940"/>
              <a:gd name="T67" fmla="*/ 2147483647 h 2992"/>
              <a:gd name="T68" fmla="*/ 2147483647 w 16940"/>
              <a:gd name="T69" fmla="*/ 2147483647 h 2992"/>
              <a:gd name="T70" fmla="*/ 2147483647 w 16940"/>
              <a:gd name="T71" fmla="*/ 2147483647 h 2992"/>
              <a:gd name="T72" fmla="*/ 2147483647 w 16940"/>
              <a:gd name="T73" fmla="*/ 2147483647 h 2992"/>
              <a:gd name="T74" fmla="*/ 2147483647 w 16940"/>
              <a:gd name="T75" fmla="*/ 2147483647 h 2992"/>
              <a:gd name="T76" fmla="*/ 2147483647 w 16940"/>
              <a:gd name="T77" fmla="*/ 2147483647 h 2992"/>
              <a:gd name="T78" fmla="*/ 2147483647 w 16940"/>
              <a:gd name="T79" fmla="*/ 2147483647 h 2992"/>
              <a:gd name="T80" fmla="*/ 2147483647 w 16940"/>
              <a:gd name="T81" fmla="*/ 2147483647 h 2992"/>
              <a:gd name="T82" fmla="*/ 2147483647 w 16940"/>
              <a:gd name="T83" fmla="*/ 2147483647 h 2992"/>
              <a:gd name="T84" fmla="*/ 2147483647 w 16940"/>
              <a:gd name="T85" fmla="*/ 2147483647 h 2992"/>
              <a:gd name="T86" fmla="*/ 2147483647 w 16940"/>
              <a:gd name="T87" fmla="*/ 2147483647 h 2992"/>
              <a:gd name="T88" fmla="*/ 2147483647 w 16940"/>
              <a:gd name="T89" fmla="*/ 2147483647 h 2992"/>
              <a:gd name="T90" fmla="*/ 2147483647 w 16940"/>
              <a:gd name="T91" fmla="*/ 2147483647 h 2992"/>
              <a:gd name="T92" fmla="*/ 2147483647 w 16940"/>
              <a:gd name="T93" fmla="*/ 2147483647 h 2992"/>
              <a:gd name="T94" fmla="*/ 2147483647 w 16940"/>
              <a:gd name="T95" fmla="*/ 2147483647 h 2992"/>
              <a:gd name="T96" fmla="*/ 2147483647 w 16940"/>
              <a:gd name="T97" fmla="*/ 2147483647 h 2992"/>
              <a:gd name="T98" fmla="*/ 2147483647 w 16940"/>
              <a:gd name="T99" fmla="*/ 2147483647 h 2992"/>
              <a:gd name="T100" fmla="*/ 2147483647 w 16940"/>
              <a:gd name="T101" fmla="*/ 2147483647 h 2992"/>
              <a:gd name="T102" fmla="*/ 2147483647 w 16940"/>
              <a:gd name="T103" fmla="*/ 2147483647 h 2992"/>
              <a:gd name="T104" fmla="*/ 2147483647 w 16940"/>
              <a:gd name="T105" fmla="*/ 2147483647 h 2992"/>
              <a:gd name="T106" fmla="*/ 2147483647 w 16940"/>
              <a:gd name="T107" fmla="*/ 2147483647 h 2992"/>
              <a:gd name="T108" fmla="*/ 2147483647 w 16940"/>
              <a:gd name="T109" fmla="*/ 2147483647 h 2992"/>
              <a:gd name="T110" fmla="*/ 2147483647 w 16940"/>
              <a:gd name="T111" fmla="*/ 2147483647 h 2992"/>
              <a:gd name="T112" fmla="*/ 2147483647 w 16940"/>
              <a:gd name="T113" fmla="*/ 2147483647 h 2992"/>
              <a:gd name="T114" fmla="*/ 2147483647 w 16940"/>
              <a:gd name="T115" fmla="*/ 2147483647 h 2992"/>
              <a:gd name="T116" fmla="*/ 2147483647 w 16940"/>
              <a:gd name="T117" fmla="*/ 2147483647 h 2992"/>
              <a:gd name="T118" fmla="*/ 2147483647 w 16940"/>
              <a:gd name="T119" fmla="*/ 2147483647 h 2992"/>
              <a:gd name="T120" fmla="*/ 2147483647 w 16940"/>
              <a:gd name="T121" fmla="*/ 2147483647 h 2992"/>
              <a:gd name="T122" fmla="*/ 2147483647 w 16940"/>
              <a:gd name="T123" fmla="*/ 2147483647 h 29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6940" h="2992">
                <a:moveTo>
                  <a:pt x="12947" y="1611"/>
                </a:moveTo>
                <a:lnTo>
                  <a:pt x="12974" y="1588"/>
                </a:lnTo>
                <a:lnTo>
                  <a:pt x="12998" y="1565"/>
                </a:lnTo>
                <a:lnTo>
                  <a:pt x="13022" y="1539"/>
                </a:lnTo>
                <a:lnTo>
                  <a:pt x="13044" y="1514"/>
                </a:lnTo>
                <a:lnTo>
                  <a:pt x="13066" y="1488"/>
                </a:lnTo>
                <a:lnTo>
                  <a:pt x="13085" y="1459"/>
                </a:lnTo>
                <a:lnTo>
                  <a:pt x="13104" y="1430"/>
                </a:lnTo>
                <a:lnTo>
                  <a:pt x="13122" y="1402"/>
                </a:lnTo>
                <a:lnTo>
                  <a:pt x="13138" y="1371"/>
                </a:lnTo>
                <a:lnTo>
                  <a:pt x="13153" y="1341"/>
                </a:lnTo>
                <a:lnTo>
                  <a:pt x="13167" y="1310"/>
                </a:lnTo>
                <a:lnTo>
                  <a:pt x="13179" y="1279"/>
                </a:lnTo>
                <a:lnTo>
                  <a:pt x="13191" y="1247"/>
                </a:lnTo>
                <a:lnTo>
                  <a:pt x="13200" y="1214"/>
                </a:lnTo>
                <a:lnTo>
                  <a:pt x="13209" y="1182"/>
                </a:lnTo>
                <a:lnTo>
                  <a:pt x="13216" y="1150"/>
                </a:lnTo>
                <a:lnTo>
                  <a:pt x="13230" y="1074"/>
                </a:lnTo>
                <a:lnTo>
                  <a:pt x="13241" y="1002"/>
                </a:lnTo>
                <a:lnTo>
                  <a:pt x="13246" y="967"/>
                </a:lnTo>
                <a:lnTo>
                  <a:pt x="13249" y="932"/>
                </a:lnTo>
                <a:lnTo>
                  <a:pt x="13253" y="896"/>
                </a:lnTo>
                <a:lnTo>
                  <a:pt x="13256" y="860"/>
                </a:lnTo>
                <a:lnTo>
                  <a:pt x="13261" y="784"/>
                </a:lnTo>
                <a:lnTo>
                  <a:pt x="13263" y="700"/>
                </a:lnTo>
                <a:lnTo>
                  <a:pt x="13265" y="608"/>
                </a:lnTo>
                <a:lnTo>
                  <a:pt x="13265" y="503"/>
                </a:lnTo>
                <a:lnTo>
                  <a:pt x="13253" y="503"/>
                </a:lnTo>
                <a:lnTo>
                  <a:pt x="13222" y="503"/>
                </a:lnTo>
                <a:lnTo>
                  <a:pt x="13176" y="503"/>
                </a:lnTo>
                <a:lnTo>
                  <a:pt x="13124" y="503"/>
                </a:lnTo>
                <a:lnTo>
                  <a:pt x="13073" y="503"/>
                </a:lnTo>
                <a:lnTo>
                  <a:pt x="13028" y="503"/>
                </a:lnTo>
                <a:lnTo>
                  <a:pt x="12996" y="503"/>
                </a:lnTo>
                <a:lnTo>
                  <a:pt x="12985" y="503"/>
                </a:lnTo>
                <a:lnTo>
                  <a:pt x="12985" y="493"/>
                </a:lnTo>
                <a:lnTo>
                  <a:pt x="12985" y="465"/>
                </a:lnTo>
                <a:lnTo>
                  <a:pt x="12985" y="427"/>
                </a:lnTo>
                <a:lnTo>
                  <a:pt x="12985" y="382"/>
                </a:lnTo>
                <a:lnTo>
                  <a:pt x="12985" y="339"/>
                </a:lnTo>
                <a:lnTo>
                  <a:pt x="12985" y="300"/>
                </a:lnTo>
                <a:lnTo>
                  <a:pt x="12985" y="273"/>
                </a:lnTo>
                <a:lnTo>
                  <a:pt x="12985" y="263"/>
                </a:lnTo>
                <a:lnTo>
                  <a:pt x="13001" y="263"/>
                </a:lnTo>
                <a:lnTo>
                  <a:pt x="13050" y="263"/>
                </a:lnTo>
                <a:lnTo>
                  <a:pt x="13126" y="263"/>
                </a:lnTo>
                <a:lnTo>
                  <a:pt x="13226" y="263"/>
                </a:lnTo>
                <a:lnTo>
                  <a:pt x="13343" y="263"/>
                </a:lnTo>
                <a:lnTo>
                  <a:pt x="13474" y="263"/>
                </a:lnTo>
                <a:lnTo>
                  <a:pt x="13613" y="263"/>
                </a:lnTo>
                <a:lnTo>
                  <a:pt x="13757" y="263"/>
                </a:lnTo>
                <a:lnTo>
                  <a:pt x="13902" y="263"/>
                </a:lnTo>
                <a:lnTo>
                  <a:pt x="14042" y="263"/>
                </a:lnTo>
                <a:lnTo>
                  <a:pt x="14172" y="263"/>
                </a:lnTo>
                <a:lnTo>
                  <a:pt x="14290" y="263"/>
                </a:lnTo>
                <a:lnTo>
                  <a:pt x="14388" y="263"/>
                </a:lnTo>
                <a:lnTo>
                  <a:pt x="14465" y="263"/>
                </a:lnTo>
                <a:lnTo>
                  <a:pt x="14514" y="263"/>
                </a:lnTo>
                <a:lnTo>
                  <a:pt x="14531" y="263"/>
                </a:lnTo>
                <a:lnTo>
                  <a:pt x="14528" y="273"/>
                </a:lnTo>
                <a:lnTo>
                  <a:pt x="14521" y="300"/>
                </a:lnTo>
                <a:lnTo>
                  <a:pt x="14510" y="339"/>
                </a:lnTo>
                <a:lnTo>
                  <a:pt x="14497" y="382"/>
                </a:lnTo>
                <a:lnTo>
                  <a:pt x="14485" y="427"/>
                </a:lnTo>
                <a:lnTo>
                  <a:pt x="14474" y="465"/>
                </a:lnTo>
                <a:lnTo>
                  <a:pt x="14467" y="493"/>
                </a:lnTo>
                <a:lnTo>
                  <a:pt x="14464" y="503"/>
                </a:lnTo>
                <a:lnTo>
                  <a:pt x="14454" y="503"/>
                </a:lnTo>
                <a:lnTo>
                  <a:pt x="14425" y="503"/>
                </a:lnTo>
                <a:lnTo>
                  <a:pt x="14382" y="503"/>
                </a:lnTo>
                <a:lnTo>
                  <a:pt x="14325" y="503"/>
                </a:lnTo>
                <a:lnTo>
                  <a:pt x="14258" y="503"/>
                </a:lnTo>
                <a:lnTo>
                  <a:pt x="14183" y="503"/>
                </a:lnTo>
                <a:lnTo>
                  <a:pt x="14103" y="503"/>
                </a:lnTo>
                <a:lnTo>
                  <a:pt x="14020" y="503"/>
                </a:lnTo>
                <a:lnTo>
                  <a:pt x="13937" y="503"/>
                </a:lnTo>
                <a:lnTo>
                  <a:pt x="13858" y="503"/>
                </a:lnTo>
                <a:lnTo>
                  <a:pt x="13783" y="503"/>
                </a:lnTo>
                <a:lnTo>
                  <a:pt x="13715" y="503"/>
                </a:lnTo>
                <a:lnTo>
                  <a:pt x="13659" y="503"/>
                </a:lnTo>
                <a:lnTo>
                  <a:pt x="13616" y="503"/>
                </a:lnTo>
                <a:lnTo>
                  <a:pt x="13587" y="503"/>
                </a:lnTo>
                <a:lnTo>
                  <a:pt x="13577" y="503"/>
                </a:lnTo>
                <a:lnTo>
                  <a:pt x="13577" y="513"/>
                </a:lnTo>
                <a:lnTo>
                  <a:pt x="13576" y="539"/>
                </a:lnTo>
                <a:lnTo>
                  <a:pt x="13576" y="577"/>
                </a:lnTo>
                <a:lnTo>
                  <a:pt x="13576" y="620"/>
                </a:lnTo>
                <a:lnTo>
                  <a:pt x="13576" y="662"/>
                </a:lnTo>
                <a:lnTo>
                  <a:pt x="13576" y="700"/>
                </a:lnTo>
                <a:lnTo>
                  <a:pt x="13576" y="727"/>
                </a:lnTo>
                <a:lnTo>
                  <a:pt x="13576" y="736"/>
                </a:lnTo>
                <a:lnTo>
                  <a:pt x="13600" y="736"/>
                </a:lnTo>
                <a:lnTo>
                  <a:pt x="13663" y="736"/>
                </a:lnTo>
                <a:lnTo>
                  <a:pt x="13754" y="736"/>
                </a:lnTo>
                <a:lnTo>
                  <a:pt x="13862" y="736"/>
                </a:lnTo>
                <a:lnTo>
                  <a:pt x="13976" y="736"/>
                </a:lnTo>
                <a:lnTo>
                  <a:pt x="14085" y="736"/>
                </a:lnTo>
                <a:lnTo>
                  <a:pt x="14177" y="736"/>
                </a:lnTo>
                <a:lnTo>
                  <a:pt x="14240" y="736"/>
                </a:lnTo>
                <a:lnTo>
                  <a:pt x="14255" y="736"/>
                </a:lnTo>
                <a:lnTo>
                  <a:pt x="14270" y="738"/>
                </a:lnTo>
                <a:lnTo>
                  <a:pt x="14284" y="740"/>
                </a:lnTo>
                <a:lnTo>
                  <a:pt x="14296" y="743"/>
                </a:lnTo>
                <a:lnTo>
                  <a:pt x="14309" y="745"/>
                </a:lnTo>
                <a:lnTo>
                  <a:pt x="14321" y="749"/>
                </a:lnTo>
                <a:lnTo>
                  <a:pt x="14331" y="753"/>
                </a:lnTo>
                <a:lnTo>
                  <a:pt x="14342" y="758"/>
                </a:lnTo>
                <a:lnTo>
                  <a:pt x="14351" y="763"/>
                </a:lnTo>
                <a:lnTo>
                  <a:pt x="14361" y="768"/>
                </a:lnTo>
                <a:lnTo>
                  <a:pt x="14369" y="774"/>
                </a:lnTo>
                <a:lnTo>
                  <a:pt x="14378" y="780"/>
                </a:lnTo>
                <a:lnTo>
                  <a:pt x="14392" y="794"/>
                </a:lnTo>
                <a:lnTo>
                  <a:pt x="14404" y="806"/>
                </a:lnTo>
                <a:lnTo>
                  <a:pt x="14415" y="821"/>
                </a:lnTo>
                <a:lnTo>
                  <a:pt x="14423" y="835"/>
                </a:lnTo>
                <a:lnTo>
                  <a:pt x="14431" y="848"/>
                </a:lnTo>
                <a:lnTo>
                  <a:pt x="14436" y="860"/>
                </a:lnTo>
                <a:lnTo>
                  <a:pt x="14440" y="872"/>
                </a:lnTo>
                <a:lnTo>
                  <a:pt x="14442" y="881"/>
                </a:lnTo>
                <a:lnTo>
                  <a:pt x="14443" y="890"/>
                </a:lnTo>
                <a:lnTo>
                  <a:pt x="14445" y="896"/>
                </a:lnTo>
                <a:lnTo>
                  <a:pt x="14446" y="908"/>
                </a:lnTo>
                <a:lnTo>
                  <a:pt x="14446" y="914"/>
                </a:lnTo>
                <a:lnTo>
                  <a:pt x="14446" y="939"/>
                </a:lnTo>
                <a:lnTo>
                  <a:pt x="14446" y="1003"/>
                </a:lnTo>
                <a:lnTo>
                  <a:pt x="14446" y="1094"/>
                </a:lnTo>
                <a:lnTo>
                  <a:pt x="14446" y="1198"/>
                </a:lnTo>
                <a:lnTo>
                  <a:pt x="14446" y="1303"/>
                </a:lnTo>
                <a:lnTo>
                  <a:pt x="14446" y="1394"/>
                </a:lnTo>
                <a:lnTo>
                  <a:pt x="14446" y="1458"/>
                </a:lnTo>
                <a:lnTo>
                  <a:pt x="14446" y="1482"/>
                </a:lnTo>
                <a:lnTo>
                  <a:pt x="14443" y="1504"/>
                </a:lnTo>
                <a:lnTo>
                  <a:pt x="14442" y="1526"/>
                </a:lnTo>
                <a:lnTo>
                  <a:pt x="14439" y="1547"/>
                </a:lnTo>
                <a:lnTo>
                  <a:pt x="14436" y="1567"/>
                </a:lnTo>
                <a:lnTo>
                  <a:pt x="14432" y="1586"/>
                </a:lnTo>
                <a:lnTo>
                  <a:pt x="14428" y="1604"/>
                </a:lnTo>
                <a:lnTo>
                  <a:pt x="14422" y="1623"/>
                </a:lnTo>
                <a:lnTo>
                  <a:pt x="14416" y="1640"/>
                </a:lnTo>
                <a:lnTo>
                  <a:pt x="14409" y="1657"/>
                </a:lnTo>
                <a:lnTo>
                  <a:pt x="14401" y="1673"/>
                </a:lnTo>
                <a:lnTo>
                  <a:pt x="14394" y="1688"/>
                </a:lnTo>
                <a:lnTo>
                  <a:pt x="14384" y="1703"/>
                </a:lnTo>
                <a:lnTo>
                  <a:pt x="14375" y="1717"/>
                </a:lnTo>
                <a:lnTo>
                  <a:pt x="14365" y="1730"/>
                </a:lnTo>
                <a:lnTo>
                  <a:pt x="14355" y="1743"/>
                </a:lnTo>
                <a:lnTo>
                  <a:pt x="14343" y="1756"/>
                </a:lnTo>
                <a:lnTo>
                  <a:pt x="14331" y="1766"/>
                </a:lnTo>
                <a:lnTo>
                  <a:pt x="14320" y="1778"/>
                </a:lnTo>
                <a:lnTo>
                  <a:pt x="14306" y="1787"/>
                </a:lnTo>
                <a:lnTo>
                  <a:pt x="14293" y="1797"/>
                </a:lnTo>
                <a:lnTo>
                  <a:pt x="14278" y="1805"/>
                </a:lnTo>
                <a:lnTo>
                  <a:pt x="14265" y="1814"/>
                </a:lnTo>
                <a:lnTo>
                  <a:pt x="14249" y="1820"/>
                </a:lnTo>
                <a:lnTo>
                  <a:pt x="14233" y="1828"/>
                </a:lnTo>
                <a:lnTo>
                  <a:pt x="14217" y="1833"/>
                </a:lnTo>
                <a:lnTo>
                  <a:pt x="14201" y="1838"/>
                </a:lnTo>
                <a:lnTo>
                  <a:pt x="14183" y="1842"/>
                </a:lnTo>
                <a:lnTo>
                  <a:pt x="14166" y="1847"/>
                </a:lnTo>
                <a:lnTo>
                  <a:pt x="14148" y="1850"/>
                </a:lnTo>
                <a:lnTo>
                  <a:pt x="14129" y="1852"/>
                </a:lnTo>
                <a:lnTo>
                  <a:pt x="14110" y="1853"/>
                </a:lnTo>
                <a:lnTo>
                  <a:pt x="14091" y="1854"/>
                </a:lnTo>
                <a:lnTo>
                  <a:pt x="14054" y="1856"/>
                </a:lnTo>
                <a:lnTo>
                  <a:pt x="14001" y="1858"/>
                </a:lnTo>
                <a:lnTo>
                  <a:pt x="13937" y="1860"/>
                </a:lnTo>
                <a:lnTo>
                  <a:pt x="13871" y="1862"/>
                </a:lnTo>
                <a:lnTo>
                  <a:pt x="13807" y="1863"/>
                </a:lnTo>
                <a:lnTo>
                  <a:pt x="13753" y="1864"/>
                </a:lnTo>
                <a:lnTo>
                  <a:pt x="13716" y="1864"/>
                </a:lnTo>
                <a:lnTo>
                  <a:pt x="13702" y="1864"/>
                </a:lnTo>
                <a:lnTo>
                  <a:pt x="13699" y="1851"/>
                </a:lnTo>
                <a:lnTo>
                  <a:pt x="13691" y="1819"/>
                </a:lnTo>
                <a:lnTo>
                  <a:pt x="13679" y="1773"/>
                </a:lnTo>
                <a:lnTo>
                  <a:pt x="13666" y="1720"/>
                </a:lnTo>
                <a:lnTo>
                  <a:pt x="13653" y="1667"/>
                </a:lnTo>
                <a:lnTo>
                  <a:pt x="13641" y="1620"/>
                </a:lnTo>
                <a:lnTo>
                  <a:pt x="13632" y="1587"/>
                </a:lnTo>
                <a:lnTo>
                  <a:pt x="13629" y="1574"/>
                </a:lnTo>
                <a:lnTo>
                  <a:pt x="13639" y="1575"/>
                </a:lnTo>
                <a:lnTo>
                  <a:pt x="13664" y="1578"/>
                </a:lnTo>
                <a:lnTo>
                  <a:pt x="13701" y="1581"/>
                </a:lnTo>
                <a:lnTo>
                  <a:pt x="13748" y="1585"/>
                </a:lnTo>
                <a:lnTo>
                  <a:pt x="13798" y="1588"/>
                </a:lnTo>
                <a:lnTo>
                  <a:pt x="13848" y="1591"/>
                </a:lnTo>
                <a:lnTo>
                  <a:pt x="13895" y="1593"/>
                </a:lnTo>
                <a:lnTo>
                  <a:pt x="13935" y="1595"/>
                </a:lnTo>
                <a:lnTo>
                  <a:pt x="13960" y="1593"/>
                </a:lnTo>
                <a:lnTo>
                  <a:pt x="13982" y="1591"/>
                </a:lnTo>
                <a:lnTo>
                  <a:pt x="14003" y="1588"/>
                </a:lnTo>
                <a:lnTo>
                  <a:pt x="14023" y="1583"/>
                </a:lnTo>
                <a:lnTo>
                  <a:pt x="14041" y="1577"/>
                </a:lnTo>
                <a:lnTo>
                  <a:pt x="14058" y="1569"/>
                </a:lnTo>
                <a:lnTo>
                  <a:pt x="14074" y="1560"/>
                </a:lnTo>
                <a:lnTo>
                  <a:pt x="14088" y="1549"/>
                </a:lnTo>
                <a:lnTo>
                  <a:pt x="14100" y="1537"/>
                </a:lnTo>
                <a:lnTo>
                  <a:pt x="14112" y="1525"/>
                </a:lnTo>
                <a:lnTo>
                  <a:pt x="14122" y="1510"/>
                </a:lnTo>
                <a:lnTo>
                  <a:pt x="14129" y="1494"/>
                </a:lnTo>
                <a:lnTo>
                  <a:pt x="14135" y="1476"/>
                </a:lnTo>
                <a:lnTo>
                  <a:pt x="14140" y="1457"/>
                </a:lnTo>
                <a:lnTo>
                  <a:pt x="14143" y="1437"/>
                </a:lnTo>
                <a:lnTo>
                  <a:pt x="14144" y="1415"/>
                </a:lnTo>
                <a:lnTo>
                  <a:pt x="14144" y="1402"/>
                </a:lnTo>
                <a:lnTo>
                  <a:pt x="14144" y="1365"/>
                </a:lnTo>
                <a:lnTo>
                  <a:pt x="14144" y="1312"/>
                </a:lnTo>
                <a:lnTo>
                  <a:pt x="14144" y="1252"/>
                </a:lnTo>
                <a:lnTo>
                  <a:pt x="14144" y="1192"/>
                </a:lnTo>
                <a:lnTo>
                  <a:pt x="14144" y="1140"/>
                </a:lnTo>
                <a:lnTo>
                  <a:pt x="14144" y="1103"/>
                </a:lnTo>
                <a:lnTo>
                  <a:pt x="14144" y="1088"/>
                </a:lnTo>
                <a:lnTo>
                  <a:pt x="14144" y="1083"/>
                </a:lnTo>
                <a:lnTo>
                  <a:pt x="14142" y="1070"/>
                </a:lnTo>
                <a:lnTo>
                  <a:pt x="14141" y="1062"/>
                </a:lnTo>
                <a:lnTo>
                  <a:pt x="14137" y="1053"/>
                </a:lnTo>
                <a:lnTo>
                  <a:pt x="14134" y="1043"/>
                </a:lnTo>
                <a:lnTo>
                  <a:pt x="14129" y="1033"/>
                </a:lnTo>
                <a:lnTo>
                  <a:pt x="14124" y="1022"/>
                </a:lnTo>
                <a:lnTo>
                  <a:pt x="14116" y="1013"/>
                </a:lnTo>
                <a:lnTo>
                  <a:pt x="14107" y="1004"/>
                </a:lnTo>
                <a:lnTo>
                  <a:pt x="14096" y="996"/>
                </a:lnTo>
                <a:lnTo>
                  <a:pt x="14091" y="993"/>
                </a:lnTo>
                <a:lnTo>
                  <a:pt x="14083" y="990"/>
                </a:lnTo>
                <a:lnTo>
                  <a:pt x="14077" y="986"/>
                </a:lnTo>
                <a:lnTo>
                  <a:pt x="14070" y="984"/>
                </a:lnTo>
                <a:lnTo>
                  <a:pt x="14061" y="982"/>
                </a:lnTo>
                <a:lnTo>
                  <a:pt x="14053" y="981"/>
                </a:lnTo>
                <a:lnTo>
                  <a:pt x="14043" y="980"/>
                </a:lnTo>
                <a:lnTo>
                  <a:pt x="14034" y="980"/>
                </a:lnTo>
                <a:lnTo>
                  <a:pt x="13984" y="980"/>
                </a:lnTo>
                <a:lnTo>
                  <a:pt x="13920" y="980"/>
                </a:lnTo>
                <a:lnTo>
                  <a:pt x="13847" y="980"/>
                </a:lnTo>
                <a:lnTo>
                  <a:pt x="13772" y="980"/>
                </a:lnTo>
                <a:lnTo>
                  <a:pt x="13699" y="980"/>
                </a:lnTo>
                <a:lnTo>
                  <a:pt x="13636" y="980"/>
                </a:lnTo>
                <a:lnTo>
                  <a:pt x="13588" y="980"/>
                </a:lnTo>
                <a:lnTo>
                  <a:pt x="13559" y="980"/>
                </a:lnTo>
                <a:lnTo>
                  <a:pt x="13557" y="1018"/>
                </a:lnTo>
                <a:lnTo>
                  <a:pt x="13553" y="1056"/>
                </a:lnTo>
                <a:lnTo>
                  <a:pt x="13549" y="1093"/>
                </a:lnTo>
                <a:lnTo>
                  <a:pt x="13544" y="1129"/>
                </a:lnTo>
                <a:lnTo>
                  <a:pt x="13537" y="1164"/>
                </a:lnTo>
                <a:lnTo>
                  <a:pt x="13530" y="1199"/>
                </a:lnTo>
                <a:lnTo>
                  <a:pt x="13522" y="1233"/>
                </a:lnTo>
                <a:lnTo>
                  <a:pt x="13514" y="1266"/>
                </a:lnTo>
                <a:lnTo>
                  <a:pt x="13504" y="1299"/>
                </a:lnTo>
                <a:lnTo>
                  <a:pt x="13494" y="1331"/>
                </a:lnTo>
                <a:lnTo>
                  <a:pt x="13482" y="1361"/>
                </a:lnTo>
                <a:lnTo>
                  <a:pt x="13470" y="1392"/>
                </a:lnTo>
                <a:lnTo>
                  <a:pt x="13459" y="1422"/>
                </a:lnTo>
                <a:lnTo>
                  <a:pt x="13445" y="1452"/>
                </a:lnTo>
                <a:lnTo>
                  <a:pt x="13431" y="1479"/>
                </a:lnTo>
                <a:lnTo>
                  <a:pt x="13416" y="1507"/>
                </a:lnTo>
                <a:lnTo>
                  <a:pt x="13402" y="1534"/>
                </a:lnTo>
                <a:lnTo>
                  <a:pt x="13386" y="1561"/>
                </a:lnTo>
                <a:lnTo>
                  <a:pt x="13369" y="1586"/>
                </a:lnTo>
                <a:lnTo>
                  <a:pt x="13352" y="1611"/>
                </a:lnTo>
                <a:lnTo>
                  <a:pt x="13334" y="1636"/>
                </a:lnTo>
                <a:lnTo>
                  <a:pt x="13316" y="1660"/>
                </a:lnTo>
                <a:lnTo>
                  <a:pt x="13297" y="1684"/>
                </a:lnTo>
                <a:lnTo>
                  <a:pt x="13277" y="1706"/>
                </a:lnTo>
                <a:lnTo>
                  <a:pt x="13257" y="1728"/>
                </a:lnTo>
                <a:lnTo>
                  <a:pt x="13236" y="1749"/>
                </a:lnTo>
                <a:lnTo>
                  <a:pt x="13215" y="1770"/>
                </a:lnTo>
                <a:lnTo>
                  <a:pt x="13193" y="1791"/>
                </a:lnTo>
                <a:lnTo>
                  <a:pt x="13172" y="1811"/>
                </a:lnTo>
                <a:lnTo>
                  <a:pt x="13149" y="1830"/>
                </a:lnTo>
                <a:lnTo>
                  <a:pt x="13125" y="1849"/>
                </a:lnTo>
                <a:lnTo>
                  <a:pt x="13102" y="1867"/>
                </a:lnTo>
                <a:lnTo>
                  <a:pt x="13096" y="1856"/>
                </a:lnTo>
                <a:lnTo>
                  <a:pt x="13078" y="1827"/>
                </a:lnTo>
                <a:lnTo>
                  <a:pt x="13053" y="1786"/>
                </a:lnTo>
                <a:lnTo>
                  <a:pt x="13025" y="1739"/>
                </a:lnTo>
                <a:lnTo>
                  <a:pt x="12996" y="1692"/>
                </a:lnTo>
                <a:lnTo>
                  <a:pt x="12972" y="1651"/>
                </a:lnTo>
                <a:lnTo>
                  <a:pt x="12955" y="1622"/>
                </a:lnTo>
                <a:lnTo>
                  <a:pt x="12947" y="1611"/>
                </a:lnTo>
                <a:close/>
                <a:moveTo>
                  <a:pt x="12325" y="1930"/>
                </a:moveTo>
                <a:lnTo>
                  <a:pt x="12334" y="1925"/>
                </a:lnTo>
                <a:lnTo>
                  <a:pt x="12358" y="1911"/>
                </a:lnTo>
                <a:lnTo>
                  <a:pt x="12392" y="1891"/>
                </a:lnTo>
                <a:lnTo>
                  <a:pt x="12430" y="1868"/>
                </a:lnTo>
                <a:lnTo>
                  <a:pt x="12469" y="1846"/>
                </a:lnTo>
                <a:lnTo>
                  <a:pt x="12502" y="1826"/>
                </a:lnTo>
                <a:lnTo>
                  <a:pt x="12526" y="1812"/>
                </a:lnTo>
                <a:lnTo>
                  <a:pt x="12535" y="1806"/>
                </a:lnTo>
                <a:lnTo>
                  <a:pt x="12535" y="1778"/>
                </a:lnTo>
                <a:lnTo>
                  <a:pt x="12535" y="1702"/>
                </a:lnTo>
                <a:lnTo>
                  <a:pt x="12535" y="1595"/>
                </a:lnTo>
                <a:lnTo>
                  <a:pt x="12535" y="1472"/>
                </a:lnTo>
                <a:lnTo>
                  <a:pt x="12536" y="1349"/>
                </a:lnTo>
                <a:lnTo>
                  <a:pt x="12536" y="1242"/>
                </a:lnTo>
                <a:lnTo>
                  <a:pt x="12536" y="1166"/>
                </a:lnTo>
                <a:lnTo>
                  <a:pt x="12536" y="1137"/>
                </a:lnTo>
                <a:lnTo>
                  <a:pt x="12526" y="1137"/>
                </a:lnTo>
                <a:lnTo>
                  <a:pt x="12503" y="1137"/>
                </a:lnTo>
                <a:lnTo>
                  <a:pt x="12470" y="1137"/>
                </a:lnTo>
                <a:lnTo>
                  <a:pt x="12432" y="1137"/>
                </a:lnTo>
                <a:lnTo>
                  <a:pt x="12394" y="1137"/>
                </a:lnTo>
                <a:lnTo>
                  <a:pt x="12361" y="1137"/>
                </a:lnTo>
                <a:lnTo>
                  <a:pt x="12338" y="1137"/>
                </a:lnTo>
                <a:lnTo>
                  <a:pt x="12328" y="1137"/>
                </a:lnTo>
                <a:lnTo>
                  <a:pt x="12328" y="1126"/>
                </a:lnTo>
                <a:lnTo>
                  <a:pt x="12328" y="1099"/>
                </a:lnTo>
                <a:lnTo>
                  <a:pt x="12328" y="1061"/>
                </a:lnTo>
                <a:lnTo>
                  <a:pt x="12328" y="1015"/>
                </a:lnTo>
                <a:lnTo>
                  <a:pt x="12328" y="970"/>
                </a:lnTo>
                <a:lnTo>
                  <a:pt x="12328" y="931"/>
                </a:lnTo>
                <a:lnTo>
                  <a:pt x="12328" y="904"/>
                </a:lnTo>
                <a:lnTo>
                  <a:pt x="12328" y="893"/>
                </a:lnTo>
                <a:lnTo>
                  <a:pt x="12343" y="893"/>
                </a:lnTo>
                <a:lnTo>
                  <a:pt x="12382" y="893"/>
                </a:lnTo>
                <a:lnTo>
                  <a:pt x="12438" y="893"/>
                </a:lnTo>
                <a:lnTo>
                  <a:pt x="12502" y="893"/>
                </a:lnTo>
                <a:lnTo>
                  <a:pt x="12566" y="893"/>
                </a:lnTo>
                <a:lnTo>
                  <a:pt x="12623" y="893"/>
                </a:lnTo>
                <a:lnTo>
                  <a:pt x="12667" y="893"/>
                </a:lnTo>
                <a:lnTo>
                  <a:pt x="12686" y="893"/>
                </a:lnTo>
                <a:lnTo>
                  <a:pt x="12701" y="894"/>
                </a:lnTo>
                <a:lnTo>
                  <a:pt x="12721" y="898"/>
                </a:lnTo>
                <a:lnTo>
                  <a:pt x="12734" y="902"/>
                </a:lnTo>
                <a:lnTo>
                  <a:pt x="12746" y="907"/>
                </a:lnTo>
                <a:lnTo>
                  <a:pt x="12759" y="913"/>
                </a:lnTo>
                <a:lnTo>
                  <a:pt x="12772" y="922"/>
                </a:lnTo>
                <a:lnTo>
                  <a:pt x="12784" y="931"/>
                </a:lnTo>
                <a:lnTo>
                  <a:pt x="12796" y="944"/>
                </a:lnTo>
                <a:lnTo>
                  <a:pt x="12801" y="950"/>
                </a:lnTo>
                <a:lnTo>
                  <a:pt x="12808" y="959"/>
                </a:lnTo>
                <a:lnTo>
                  <a:pt x="12812" y="966"/>
                </a:lnTo>
                <a:lnTo>
                  <a:pt x="12817" y="976"/>
                </a:lnTo>
                <a:lnTo>
                  <a:pt x="12821" y="985"/>
                </a:lnTo>
                <a:lnTo>
                  <a:pt x="12825" y="995"/>
                </a:lnTo>
                <a:lnTo>
                  <a:pt x="12829" y="1005"/>
                </a:lnTo>
                <a:lnTo>
                  <a:pt x="12831" y="1017"/>
                </a:lnTo>
                <a:lnTo>
                  <a:pt x="12833" y="1030"/>
                </a:lnTo>
                <a:lnTo>
                  <a:pt x="12835" y="1044"/>
                </a:lnTo>
                <a:lnTo>
                  <a:pt x="12836" y="1057"/>
                </a:lnTo>
                <a:lnTo>
                  <a:pt x="12836" y="1072"/>
                </a:lnTo>
                <a:lnTo>
                  <a:pt x="12836" y="1081"/>
                </a:lnTo>
                <a:lnTo>
                  <a:pt x="12836" y="1104"/>
                </a:lnTo>
                <a:lnTo>
                  <a:pt x="12836" y="1141"/>
                </a:lnTo>
                <a:lnTo>
                  <a:pt x="12836" y="1188"/>
                </a:lnTo>
                <a:lnTo>
                  <a:pt x="12836" y="1244"/>
                </a:lnTo>
                <a:lnTo>
                  <a:pt x="12836" y="1307"/>
                </a:lnTo>
                <a:lnTo>
                  <a:pt x="12836" y="1374"/>
                </a:lnTo>
                <a:lnTo>
                  <a:pt x="12836" y="1443"/>
                </a:lnTo>
                <a:lnTo>
                  <a:pt x="12836" y="1513"/>
                </a:lnTo>
                <a:lnTo>
                  <a:pt x="12836" y="1580"/>
                </a:lnTo>
                <a:lnTo>
                  <a:pt x="12836" y="1642"/>
                </a:lnTo>
                <a:lnTo>
                  <a:pt x="12836" y="1699"/>
                </a:lnTo>
                <a:lnTo>
                  <a:pt x="12836" y="1746"/>
                </a:lnTo>
                <a:lnTo>
                  <a:pt x="12836" y="1783"/>
                </a:lnTo>
                <a:lnTo>
                  <a:pt x="12836" y="1806"/>
                </a:lnTo>
                <a:lnTo>
                  <a:pt x="12836" y="1815"/>
                </a:lnTo>
                <a:lnTo>
                  <a:pt x="12847" y="1827"/>
                </a:lnTo>
                <a:lnTo>
                  <a:pt x="12859" y="1837"/>
                </a:lnTo>
                <a:lnTo>
                  <a:pt x="12870" y="1848"/>
                </a:lnTo>
                <a:lnTo>
                  <a:pt x="12883" y="1858"/>
                </a:lnTo>
                <a:lnTo>
                  <a:pt x="12896" y="1868"/>
                </a:lnTo>
                <a:lnTo>
                  <a:pt x="12908" y="1877"/>
                </a:lnTo>
                <a:lnTo>
                  <a:pt x="12922" y="1886"/>
                </a:lnTo>
                <a:lnTo>
                  <a:pt x="12937" y="1894"/>
                </a:lnTo>
                <a:lnTo>
                  <a:pt x="12951" y="1903"/>
                </a:lnTo>
                <a:lnTo>
                  <a:pt x="12967" y="1910"/>
                </a:lnTo>
                <a:lnTo>
                  <a:pt x="12982" y="1918"/>
                </a:lnTo>
                <a:lnTo>
                  <a:pt x="12998" y="1925"/>
                </a:lnTo>
                <a:lnTo>
                  <a:pt x="13032" y="1938"/>
                </a:lnTo>
                <a:lnTo>
                  <a:pt x="13068" y="1949"/>
                </a:lnTo>
                <a:lnTo>
                  <a:pt x="13105" y="1960"/>
                </a:lnTo>
                <a:lnTo>
                  <a:pt x="13145" y="1969"/>
                </a:lnTo>
                <a:lnTo>
                  <a:pt x="13187" y="1976"/>
                </a:lnTo>
                <a:lnTo>
                  <a:pt x="13231" y="1981"/>
                </a:lnTo>
                <a:lnTo>
                  <a:pt x="13277" y="1985"/>
                </a:lnTo>
                <a:lnTo>
                  <a:pt x="13324" y="1989"/>
                </a:lnTo>
                <a:lnTo>
                  <a:pt x="13374" y="1991"/>
                </a:lnTo>
                <a:lnTo>
                  <a:pt x="13426" y="1992"/>
                </a:lnTo>
                <a:lnTo>
                  <a:pt x="13439" y="1992"/>
                </a:lnTo>
                <a:lnTo>
                  <a:pt x="13474" y="1992"/>
                </a:lnTo>
                <a:lnTo>
                  <a:pt x="13528" y="1992"/>
                </a:lnTo>
                <a:lnTo>
                  <a:pt x="13599" y="1992"/>
                </a:lnTo>
                <a:lnTo>
                  <a:pt x="13682" y="1992"/>
                </a:lnTo>
                <a:lnTo>
                  <a:pt x="13776" y="1992"/>
                </a:lnTo>
                <a:lnTo>
                  <a:pt x="13876" y="1992"/>
                </a:lnTo>
                <a:lnTo>
                  <a:pt x="13980" y="1992"/>
                </a:lnTo>
                <a:lnTo>
                  <a:pt x="14082" y="1992"/>
                </a:lnTo>
                <a:lnTo>
                  <a:pt x="14182" y="1992"/>
                </a:lnTo>
                <a:lnTo>
                  <a:pt x="14276" y="1992"/>
                </a:lnTo>
                <a:lnTo>
                  <a:pt x="14360" y="1992"/>
                </a:lnTo>
                <a:lnTo>
                  <a:pt x="14431" y="1992"/>
                </a:lnTo>
                <a:lnTo>
                  <a:pt x="14485" y="1992"/>
                </a:lnTo>
                <a:lnTo>
                  <a:pt x="14521" y="1992"/>
                </a:lnTo>
                <a:lnTo>
                  <a:pt x="14532" y="1992"/>
                </a:lnTo>
                <a:lnTo>
                  <a:pt x="14529" y="2003"/>
                </a:lnTo>
                <a:lnTo>
                  <a:pt x="14521" y="2034"/>
                </a:lnTo>
                <a:lnTo>
                  <a:pt x="14508" y="2078"/>
                </a:lnTo>
                <a:lnTo>
                  <a:pt x="14494" y="2129"/>
                </a:lnTo>
                <a:lnTo>
                  <a:pt x="14481" y="2178"/>
                </a:lnTo>
                <a:lnTo>
                  <a:pt x="14468" y="2222"/>
                </a:lnTo>
                <a:lnTo>
                  <a:pt x="14459" y="2252"/>
                </a:lnTo>
                <a:lnTo>
                  <a:pt x="14456" y="2264"/>
                </a:lnTo>
                <a:lnTo>
                  <a:pt x="14443" y="2264"/>
                </a:lnTo>
                <a:lnTo>
                  <a:pt x="14411" y="2264"/>
                </a:lnTo>
                <a:lnTo>
                  <a:pt x="14359" y="2264"/>
                </a:lnTo>
                <a:lnTo>
                  <a:pt x="14291" y="2264"/>
                </a:lnTo>
                <a:lnTo>
                  <a:pt x="14211" y="2264"/>
                </a:lnTo>
                <a:lnTo>
                  <a:pt x="14122" y="2264"/>
                </a:lnTo>
                <a:lnTo>
                  <a:pt x="14026" y="2264"/>
                </a:lnTo>
                <a:lnTo>
                  <a:pt x="13928" y="2264"/>
                </a:lnTo>
                <a:lnTo>
                  <a:pt x="13829" y="2264"/>
                </a:lnTo>
                <a:lnTo>
                  <a:pt x="13733" y="2264"/>
                </a:lnTo>
                <a:lnTo>
                  <a:pt x="13644" y="2264"/>
                </a:lnTo>
                <a:lnTo>
                  <a:pt x="13564" y="2264"/>
                </a:lnTo>
                <a:lnTo>
                  <a:pt x="13496" y="2264"/>
                </a:lnTo>
                <a:lnTo>
                  <a:pt x="13443" y="2264"/>
                </a:lnTo>
                <a:lnTo>
                  <a:pt x="13409" y="2264"/>
                </a:lnTo>
                <a:lnTo>
                  <a:pt x="13397" y="2264"/>
                </a:lnTo>
                <a:lnTo>
                  <a:pt x="13337" y="2261"/>
                </a:lnTo>
                <a:lnTo>
                  <a:pt x="13280" y="2256"/>
                </a:lnTo>
                <a:lnTo>
                  <a:pt x="13224" y="2250"/>
                </a:lnTo>
                <a:lnTo>
                  <a:pt x="13171" y="2244"/>
                </a:lnTo>
                <a:lnTo>
                  <a:pt x="13120" y="2237"/>
                </a:lnTo>
                <a:lnTo>
                  <a:pt x="13070" y="2228"/>
                </a:lnTo>
                <a:lnTo>
                  <a:pt x="13024" y="2219"/>
                </a:lnTo>
                <a:lnTo>
                  <a:pt x="12979" y="2208"/>
                </a:lnTo>
                <a:lnTo>
                  <a:pt x="12937" y="2196"/>
                </a:lnTo>
                <a:lnTo>
                  <a:pt x="12897" y="2183"/>
                </a:lnTo>
                <a:lnTo>
                  <a:pt x="12877" y="2175"/>
                </a:lnTo>
                <a:lnTo>
                  <a:pt x="12859" y="2168"/>
                </a:lnTo>
                <a:lnTo>
                  <a:pt x="12839" y="2159"/>
                </a:lnTo>
                <a:lnTo>
                  <a:pt x="12823" y="2151"/>
                </a:lnTo>
                <a:lnTo>
                  <a:pt x="12805" y="2142"/>
                </a:lnTo>
                <a:lnTo>
                  <a:pt x="12789" y="2133"/>
                </a:lnTo>
                <a:lnTo>
                  <a:pt x="12772" y="2123"/>
                </a:lnTo>
                <a:lnTo>
                  <a:pt x="12757" y="2113"/>
                </a:lnTo>
                <a:lnTo>
                  <a:pt x="12741" y="2102"/>
                </a:lnTo>
                <a:lnTo>
                  <a:pt x="12727" y="2091"/>
                </a:lnTo>
                <a:lnTo>
                  <a:pt x="12713" y="2080"/>
                </a:lnTo>
                <a:lnTo>
                  <a:pt x="12700" y="2067"/>
                </a:lnTo>
                <a:lnTo>
                  <a:pt x="12684" y="2077"/>
                </a:lnTo>
                <a:lnTo>
                  <a:pt x="12641" y="2102"/>
                </a:lnTo>
                <a:lnTo>
                  <a:pt x="12581" y="2137"/>
                </a:lnTo>
                <a:lnTo>
                  <a:pt x="12512" y="2176"/>
                </a:lnTo>
                <a:lnTo>
                  <a:pt x="12443" y="2216"/>
                </a:lnTo>
                <a:lnTo>
                  <a:pt x="12384" y="2251"/>
                </a:lnTo>
                <a:lnTo>
                  <a:pt x="12342" y="2276"/>
                </a:lnTo>
                <a:lnTo>
                  <a:pt x="12326" y="2285"/>
                </a:lnTo>
                <a:lnTo>
                  <a:pt x="12326" y="2269"/>
                </a:lnTo>
                <a:lnTo>
                  <a:pt x="12326" y="2229"/>
                </a:lnTo>
                <a:lnTo>
                  <a:pt x="12325" y="2173"/>
                </a:lnTo>
                <a:lnTo>
                  <a:pt x="12325" y="2107"/>
                </a:lnTo>
                <a:lnTo>
                  <a:pt x="12325" y="2043"/>
                </a:lnTo>
                <a:lnTo>
                  <a:pt x="12325" y="1985"/>
                </a:lnTo>
                <a:lnTo>
                  <a:pt x="12325" y="1945"/>
                </a:lnTo>
                <a:lnTo>
                  <a:pt x="12325" y="1930"/>
                </a:lnTo>
                <a:close/>
                <a:moveTo>
                  <a:pt x="12337" y="299"/>
                </a:moveTo>
                <a:lnTo>
                  <a:pt x="12335" y="296"/>
                </a:lnTo>
                <a:lnTo>
                  <a:pt x="12335" y="288"/>
                </a:lnTo>
                <a:lnTo>
                  <a:pt x="12335" y="284"/>
                </a:lnTo>
                <a:lnTo>
                  <a:pt x="12337" y="280"/>
                </a:lnTo>
                <a:lnTo>
                  <a:pt x="12339" y="275"/>
                </a:lnTo>
                <a:lnTo>
                  <a:pt x="12343" y="271"/>
                </a:lnTo>
                <a:lnTo>
                  <a:pt x="12347" y="268"/>
                </a:lnTo>
                <a:lnTo>
                  <a:pt x="12353" y="265"/>
                </a:lnTo>
                <a:lnTo>
                  <a:pt x="12362" y="263"/>
                </a:lnTo>
                <a:lnTo>
                  <a:pt x="12371" y="263"/>
                </a:lnTo>
                <a:lnTo>
                  <a:pt x="12388" y="263"/>
                </a:lnTo>
                <a:lnTo>
                  <a:pt x="12414" y="263"/>
                </a:lnTo>
                <a:lnTo>
                  <a:pt x="12446" y="263"/>
                </a:lnTo>
                <a:lnTo>
                  <a:pt x="12482" y="263"/>
                </a:lnTo>
                <a:lnTo>
                  <a:pt x="12519" y="263"/>
                </a:lnTo>
                <a:lnTo>
                  <a:pt x="12556" y="263"/>
                </a:lnTo>
                <a:lnTo>
                  <a:pt x="12590" y="263"/>
                </a:lnTo>
                <a:lnTo>
                  <a:pt x="12617" y="263"/>
                </a:lnTo>
                <a:lnTo>
                  <a:pt x="12625" y="263"/>
                </a:lnTo>
                <a:lnTo>
                  <a:pt x="12631" y="264"/>
                </a:lnTo>
                <a:lnTo>
                  <a:pt x="12637" y="266"/>
                </a:lnTo>
                <a:lnTo>
                  <a:pt x="12643" y="268"/>
                </a:lnTo>
                <a:lnTo>
                  <a:pt x="12652" y="274"/>
                </a:lnTo>
                <a:lnTo>
                  <a:pt x="12659" y="281"/>
                </a:lnTo>
                <a:lnTo>
                  <a:pt x="12669" y="293"/>
                </a:lnTo>
                <a:lnTo>
                  <a:pt x="12672" y="300"/>
                </a:lnTo>
                <a:lnTo>
                  <a:pt x="12679" y="317"/>
                </a:lnTo>
                <a:lnTo>
                  <a:pt x="12695" y="362"/>
                </a:lnTo>
                <a:lnTo>
                  <a:pt x="12720" y="427"/>
                </a:lnTo>
                <a:lnTo>
                  <a:pt x="12748" y="500"/>
                </a:lnTo>
                <a:lnTo>
                  <a:pt x="12777" y="574"/>
                </a:lnTo>
                <a:lnTo>
                  <a:pt x="12801" y="638"/>
                </a:lnTo>
                <a:lnTo>
                  <a:pt x="12818" y="683"/>
                </a:lnTo>
                <a:lnTo>
                  <a:pt x="12825" y="700"/>
                </a:lnTo>
                <a:lnTo>
                  <a:pt x="12827" y="706"/>
                </a:lnTo>
                <a:lnTo>
                  <a:pt x="12828" y="716"/>
                </a:lnTo>
                <a:lnTo>
                  <a:pt x="12828" y="722"/>
                </a:lnTo>
                <a:lnTo>
                  <a:pt x="12827" y="726"/>
                </a:lnTo>
                <a:lnTo>
                  <a:pt x="12825" y="731"/>
                </a:lnTo>
                <a:lnTo>
                  <a:pt x="12820" y="735"/>
                </a:lnTo>
                <a:lnTo>
                  <a:pt x="12815" y="740"/>
                </a:lnTo>
                <a:lnTo>
                  <a:pt x="12809" y="742"/>
                </a:lnTo>
                <a:lnTo>
                  <a:pt x="12800" y="744"/>
                </a:lnTo>
                <a:lnTo>
                  <a:pt x="12791" y="745"/>
                </a:lnTo>
                <a:lnTo>
                  <a:pt x="12770" y="745"/>
                </a:lnTo>
                <a:lnTo>
                  <a:pt x="12737" y="745"/>
                </a:lnTo>
                <a:lnTo>
                  <a:pt x="12695" y="745"/>
                </a:lnTo>
                <a:lnTo>
                  <a:pt x="12652" y="745"/>
                </a:lnTo>
                <a:lnTo>
                  <a:pt x="12610" y="745"/>
                </a:lnTo>
                <a:lnTo>
                  <a:pt x="12574" y="745"/>
                </a:lnTo>
                <a:lnTo>
                  <a:pt x="12548" y="745"/>
                </a:lnTo>
                <a:lnTo>
                  <a:pt x="12539" y="745"/>
                </a:lnTo>
                <a:lnTo>
                  <a:pt x="12533" y="744"/>
                </a:lnTo>
                <a:lnTo>
                  <a:pt x="12527" y="743"/>
                </a:lnTo>
                <a:lnTo>
                  <a:pt x="12521" y="741"/>
                </a:lnTo>
                <a:lnTo>
                  <a:pt x="12514" y="737"/>
                </a:lnTo>
                <a:lnTo>
                  <a:pt x="12509" y="734"/>
                </a:lnTo>
                <a:lnTo>
                  <a:pt x="12504" y="729"/>
                </a:lnTo>
                <a:lnTo>
                  <a:pt x="12500" y="724"/>
                </a:lnTo>
                <a:lnTo>
                  <a:pt x="12496" y="717"/>
                </a:lnTo>
                <a:lnTo>
                  <a:pt x="12489" y="698"/>
                </a:lnTo>
                <a:lnTo>
                  <a:pt x="12471" y="651"/>
                </a:lnTo>
                <a:lnTo>
                  <a:pt x="12445" y="584"/>
                </a:lnTo>
                <a:lnTo>
                  <a:pt x="12416" y="506"/>
                </a:lnTo>
                <a:lnTo>
                  <a:pt x="12387" y="430"/>
                </a:lnTo>
                <a:lnTo>
                  <a:pt x="12362" y="363"/>
                </a:lnTo>
                <a:lnTo>
                  <a:pt x="12344" y="317"/>
                </a:lnTo>
                <a:lnTo>
                  <a:pt x="12337" y="299"/>
                </a:lnTo>
                <a:close/>
                <a:moveTo>
                  <a:pt x="15547" y="784"/>
                </a:moveTo>
                <a:lnTo>
                  <a:pt x="15547" y="762"/>
                </a:lnTo>
                <a:lnTo>
                  <a:pt x="15547" y="702"/>
                </a:lnTo>
                <a:lnTo>
                  <a:pt x="15547" y="619"/>
                </a:lnTo>
                <a:lnTo>
                  <a:pt x="15547" y="523"/>
                </a:lnTo>
                <a:lnTo>
                  <a:pt x="15547" y="428"/>
                </a:lnTo>
                <a:lnTo>
                  <a:pt x="15547" y="344"/>
                </a:lnTo>
                <a:lnTo>
                  <a:pt x="15547" y="285"/>
                </a:lnTo>
                <a:lnTo>
                  <a:pt x="15547" y="263"/>
                </a:lnTo>
                <a:lnTo>
                  <a:pt x="15559" y="263"/>
                </a:lnTo>
                <a:lnTo>
                  <a:pt x="15594" y="263"/>
                </a:lnTo>
                <a:lnTo>
                  <a:pt x="15642" y="263"/>
                </a:lnTo>
                <a:lnTo>
                  <a:pt x="15698" y="263"/>
                </a:lnTo>
                <a:lnTo>
                  <a:pt x="15754" y="263"/>
                </a:lnTo>
                <a:lnTo>
                  <a:pt x="15802" y="263"/>
                </a:lnTo>
                <a:lnTo>
                  <a:pt x="15837" y="263"/>
                </a:lnTo>
                <a:lnTo>
                  <a:pt x="15849" y="263"/>
                </a:lnTo>
                <a:lnTo>
                  <a:pt x="15849" y="274"/>
                </a:lnTo>
                <a:lnTo>
                  <a:pt x="15849" y="306"/>
                </a:lnTo>
                <a:lnTo>
                  <a:pt x="15849" y="352"/>
                </a:lnTo>
                <a:lnTo>
                  <a:pt x="15849" y="403"/>
                </a:lnTo>
                <a:lnTo>
                  <a:pt x="15849" y="455"/>
                </a:lnTo>
                <a:lnTo>
                  <a:pt x="15849" y="499"/>
                </a:lnTo>
                <a:lnTo>
                  <a:pt x="15849" y="531"/>
                </a:lnTo>
                <a:lnTo>
                  <a:pt x="15849" y="542"/>
                </a:lnTo>
                <a:lnTo>
                  <a:pt x="15860" y="542"/>
                </a:lnTo>
                <a:lnTo>
                  <a:pt x="15887" y="542"/>
                </a:lnTo>
                <a:lnTo>
                  <a:pt x="15924" y="542"/>
                </a:lnTo>
                <a:lnTo>
                  <a:pt x="15967" y="542"/>
                </a:lnTo>
                <a:lnTo>
                  <a:pt x="16009" y="542"/>
                </a:lnTo>
                <a:lnTo>
                  <a:pt x="16046" y="542"/>
                </a:lnTo>
                <a:lnTo>
                  <a:pt x="16073" y="542"/>
                </a:lnTo>
                <a:lnTo>
                  <a:pt x="16083" y="542"/>
                </a:lnTo>
                <a:lnTo>
                  <a:pt x="16083" y="526"/>
                </a:lnTo>
                <a:lnTo>
                  <a:pt x="16083" y="481"/>
                </a:lnTo>
                <a:lnTo>
                  <a:pt x="16083" y="416"/>
                </a:lnTo>
                <a:lnTo>
                  <a:pt x="16083" y="343"/>
                </a:lnTo>
                <a:lnTo>
                  <a:pt x="16083" y="270"/>
                </a:lnTo>
                <a:lnTo>
                  <a:pt x="16083" y="207"/>
                </a:lnTo>
                <a:lnTo>
                  <a:pt x="16083" y="161"/>
                </a:lnTo>
                <a:lnTo>
                  <a:pt x="16083" y="144"/>
                </a:lnTo>
                <a:lnTo>
                  <a:pt x="16096" y="144"/>
                </a:lnTo>
                <a:lnTo>
                  <a:pt x="16130" y="144"/>
                </a:lnTo>
                <a:lnTo>
                  <a:pt x="16179" y="144"/>
                </a:lnTo>
                <a:lnTo>
                  <a:pt x="16234" y="144"/>
                </a:lnTo>
                <a:lnTo>
                  <a:pt x="16289" y="144"/>
                </a:lnTo>
                <a:lnTo>
                  <a:pt x="16338" y="144"/>
                </a:lnTo>
                <a:lnTo>
                  <a:pt x="16371" y="144"/>
                </a:lnTo>
                <a:lnTo>
                  <a:pt x="16384" y="144"/>
                </a:lnTo>
                <a:lnTo>
                  <a:pt x="16384" y="161"/>
                </a:lnTo>
                <a:lnTo>
                  <a:pt x="16384" y="207"/>
                </a:lnTo>
                <a:lnTo>
                  <a:pt x="16384" y="270"/>
                </a:lnTo>
                <a:lnTo>
                  <a:pt x="16384" y="343"/>
                </a:lnTo>
                <a:lnTo>
                  <a:pt x="16384" y="416"/>
                </a:lnTo>
                <a:lnTo>
                  <a:pt x="16384" y="481"/>
                </a:lnTo>
                <a:lnTo>
                  <a:pt x="16384" y="526"/>
                </a:lnTo>
                <a:lnTo>
                  <a:pt x="16384" y="542"/>
                </a:lnTo>
                <a:lnTo>
                  <a:pt x="16392" y="542"/>
                </a:lnTo>
                <a:lnTo>
                  <a:pt x="16412" y="542"/>
                </a:lnTo>
                <a:lnTo>
                  <a:pt x="16439" y="542"/>
                </a:lnTo>
                <a:lnTo>
                  <a:pt x="16471" y="542"/>
                </a:lnTo>
                <a:lnTo>
                  <a:pt x="16503" y="542"/>
                </a:lnTo>
                <a:lnTo>
                  <a:pt x="16531" y="542"/>
                </a:lnTo>
                <a:lnTo>
                  <a:pt x="16550" y="542"/>
                </a:lnTo>
                <a:lnTo>
                  <a:pt x="16558" y="542"/>
                </a:lnTo>
                <a:lnTo>
                  <a:pt x="16567" y="542"/>
                </a:lnTo>
                <a:lnTo>
                  <a:pt x="16585" y="539"/>
                </a:lnTo>
                <a:lnTo>
                  <a:pt x="16596" y="536"/>
                </a:lnTo>
                <a:lnTo>
                  <a:pt x="16605" y="532"/>
                </a:lnTo>
                <a:lnTo>
                  <a:pt x="16611" y="530"/>
                </a:lnTo>
                <a:lnTo>
                  <a:pt x="16615" y="527"/>
                </a:lnTo>
                <a:lnTo>
                  <a:pt x="16619" y="522"/>
                </a:lnTo>
                <a:lnTo>
                  <a:pt x="16622" y="519"/>
                </a:lnTo>
                <a:lnTo>
                  <a:pt x="16627" y="513"/>
                </a:lnTo>
                <a:lnTo>
                  <a:pt x="16631" y="506"/>
                </a:lnTo>
                <a:lnTo>
                  <a:pt x="16633" y="500"/>
                </a:lnTo>
                <a:lnTo>
                  <a:pt x="16635" y="494"/>
                </a:lnTo>
                <a:lnTo>
                  <a:pt x="16637" y="482"/>
                </a:lnTo>
                <a:lnTo>
                  <a:pt x="16637" y="471"/>
                </a:lnTo>
                <a:lnTo>
                  <a:pt x="16638" y="463"/>
                </a:lnTo>
                <a:lnTo>
                  <a:pt x="16638" y="439"/>
                </a:lnTo>
                <a:lnTo>
                  <a:pt x="16638" y="406"/>
                </a:lnTo>
                <a:lnTo>
                  <a:pt x="16638" y="367"/>
                </a:lnTo>
                <a:lnTo>
                  <a:pt x="16638" y="328"/>
                </a:lnTo>
                <a:lnTo>
                  <a:pt x="16638" y="296"/>
                </a:lnTo>
                <a:lnTo>
                  <a:pt x="16638" y="271"/>
                </a:lnTo>
                <a:lnTo>
                  <a:pt x="16638" y="263"/>
                </a:lnTo>
                <a:lnTo>
                  <a:pt x="16651" y="263"/>
                </a:lnTo>
                <a:lnTo>
                  <a:pt x="16685" y="263"/>
                </a:lnTo>
                <a:lnTo>
                  <a:pt x="16734" y="263"/>
                </a:lnTo>
                <a:lnTo>
                  <a:pt x="16789" y="263"/>
                </a:lnTo>
                <a:lnTo>
                  <a:pt x="16845" y="263"/>
                </a:lnTo>
                <a:lnTo>
                  <a:pt x="16892" y="263"/>
                </a:lnTo>
                <a:lnTo>
                  <a:pt x="16927" y="263"/>
                </a:lnTo>
                <a:lnTo>
                  <a:pt x="16940" y="263"/>
                </a:lnTo>
                <a:lnTo>
                  <a:pt x="16940" y="275"/>
                </a:lnTo>
                <a:lnTo>
                  <a:pt x="16940" y="310"/>
                </a:lnTo>
                <a:lnTo>
                  <a:pt x="16940" y="359"/>
                </a:lnTo>
                <a:lnTo>
                  <a:pt x="16940" y="415"/>
                </a:lnTo>
                <a:lnTo>
                  <a:pt x="16940" y="471"/>
                </a:lnTo>
                <a:lnTo>
                  <a:pt x="16940" y="520"/>
                </a:lnTo>
                <a:lnTo>
                  <a:pt x="16940" y="554"/>
                </a:lnTo>
                <a:lnTo>
                  <a:pt x="16940" y="568"/>
                </a:lnTo>
                <a:lnTo>
                  <a:pt x="16940" y="571"/>
                </a:lnTo>
                <a:lnTo>
                  <a:pt x="16939" y="583"/>
                </a:lnTo>
                <a:lnTo>
                  <a:pt x="16940" y="587"/>
                </a:lnTo>
                <a:lnTo>
                  <a:pt x="16939" y="598"/>
                </a:lnTo>
                <a:lnTo>
                  <a:pt x="16938" y="615"/>
                </a:lnTo>
                <a:lnTo>
                  <a:pt x="16935" y="636"/>
                </a:lnTo>
                <a:lnTo>
                  <a:pt x="16933" y="646"/>
                </a:lnTo>
                <a:lnTo>
                  <a:pt x="16929" y="659"/>
                </a:lnTo>
                <a:lnTo>
                  <a:pt x="16925" y="671"/>
                </a:lnTo>
                <a:lnTo>
                  <a:pt x="16921" y="682"/>
                </a:lnTo>
                <a:lnTo>
                  <a:pt x="16915" y="695"/>
                </a:lnTo>
                <a:lnTo>
                  <a:pt x="16908" y="707"/>
                </a:lnTo>
                <a:lnTo>
                  <a:pt x="16900" y="717"/>
                </a:lnTo>
                <a:lnTo>
                  <a:pt x="16890" y="728"/>
                </a:lnTo>
                <a:lnTo>
                  <a:pt x="16888" y="730"/>
                </a:lnTo>
                <a:lnTo>
                  <a:pt x="16883" y="736"/>
                </a:lnTo>
                <a:lnTo>
                  <a:pt x="16871" y="746"/>
                </a:lnTo>
                <a:lnTo>
                  <a:pt x="16855" y="755"/>
                </a:lnTo>
                <a:lnTo>
                  <a:pt x="16846" y="761"/>
                </a:lnTo>
                <a:lnTo>
                  <a:pt x="16834" y="766"/>
                </a:lnTo>
                <a:lnTo>
                  <a:pt x="16821" y="771"/>
                </a:lnTo>
                <a:lnTo>
                  <a:pt x="16808" y="776"/>
                </a:lnTo>
                <a:lnTo>
                  <a:pt x="16792" y="779"/>
                </a:lnTo>
                <a:lnTo>
                  <a:pt x="16775" y="782"/>
                </a:lnTo>
                <a:lnTo>
                  <a:pt x="16757" y="783"/>
                </a:lnTo>
                <a:lnTo>
                  <a:pt x="16736" y="784"/>
                </a:lnTo>
                <a:lnTo>
                  <a:pt x="16721" y="784"/>
                </a:lnTo>
                <a:lnTo>
                  <a:pt x="16683" y="784"/>
                </a:lnTo>
                <a:lnTo>
                  <a:pt x="16622" y="784"/>
                </a:lnTo>
                <a:lnTo>
                  <a:pt x="16546" y="784"/>
                </a:lnTo>
                <a:lnTo>
                  <a:pt x="16456" y="784"/>
                </a:lnTo>
                <a:lnTo>
                  <a:pt x="16356" y="784"/>
                </a:lnTo>
                <a:lnTo>
                  <a:pt x="16249" y="784"/>
                </a:lnTo>
                <a:lnTo>
                  <a:pt x="16137" y="784"/>
                </a:lnTo>
                <a:lnTo>
                  <a:pt x="16027" y="784"/>
                </a:lnTo>
                <a:lnTo>
                  <a:pt x="15920" y="784"/>
                </a:lnTo>
                <a:lnTo>
                  <a:pt x="15821" y="784"/>
                </a:lnTo>
                <a:lnTo>
                  <a:pt x="15731" y="784"/>
                </a:lnTo>
                <a:lnTo>
                  <a:pt x="15656" y="784"/>
                </a:lnTo>
                <a:lnTo>
                  <a:pt x="15598" y="784"/>
                </a:lnTo>
                <a:lnTo>
                  <a:pt x="15559" y="784"/>
                </a:lnTo>
                <a:lnTo>
                  <a:pt x="15547" y="784"/>
                </a:lnTo>
                <a:close/>
                <a:moveTo>
                  <a:pt x="15547" y="2264"/>
                </a:moveTo>
                <a:lnTo>
                  <a:pt x="15547" y="2254"/>
                </a:lnTo>
                <a:lnTo>
                  <a:pt x="15547" y="2223"/>
                </a:lnTo>
                <a:lnTo>
                  <a:pt x="15547" y="2174"/>
                </a:lnTo>
                <a:lnTo>
                  <a:pt x="15547" y="2112"/>
                </a:lnTo>
                <a:lnTo>
                  <a:pt x="15547" y="2038"/>
                </a:lnTo>
                <a:lnTo>
                  <a:pt x="15547" y="1956"/>
                </a:lnTo>
                <a:lnTo>
                  <a:pt x="15547" y="1867"/>
                </a:lnTo>
                <a:lnTo>
                  <a:pt x="15547" y="1777"/>
                </a:lnTo>
                <a:lnTo>
                  <a:pt x="15547" y="1686"/>
                </a:lnTo>
                <a:lnTo>
                  <a:pt x="15547" y="1597"/>
                </a:lnTo>
                <a:lnTo>
                  <a:pt x="15547" y="1515"/>
                </a:lnTo>
                <a:lnTo>
                  <a:pt x="15547" y="1441"/>
                </a:lnTo>
                <a:lnTo>
                  <a:pt x="15547" y="1378"/>
                </a:lnTo>
                <a:lnTo>
                  <a:pt x="15547" y="1331"/>
                </a:lnTo>
                <a:lnTo>
                  <a:pt x="15547" y="1299"/>
                </a:lnTo>
                <a:lnTo>
                  <a:pt x="15547" y="1288"/>
                </a:lnTo>
                <a:lnTo>
                  <a:pt x="15568" y="1288"/>
                </a:lnTo>
                <a:lnTo>
                  <a:pt x="15623" y="1288"/>
                </a:lnTo>
                <a:lnTo>
                  <a:pt x="15702" y="1288"/>
                </a:lnTo>
                <a:lnTo>
                  <a:pt x="15792" y="1288"/>
                </a:lnTo>
                <a:lnTo>
                  <a:pt x="15883" y="1288"/>
                </a:lnTo>
                <a:lnTo>
                  <a:pt x="15962" y="1288"/>
                </a:lnTo>
                <a:lnTo>
                  <a:pt x="16018" y="1288"/>
                </a:lnTo>
                <a:lnTo>
                  <a:pt x="16039" y="1288"/>
                </a:lnTo>
                <a:lnTo>
                  <a:pt x="16045" y="1265"/>
                </a:lnTo>
                <a:lnTo>
                  <a:pt x="16059" y="1213"/>
                </a:lnTo>
                <a:lnTo>
                  <a:pt x="16074" y="1161"/>
                </a:lnTo>
                <a:lnTo>
                  <a:pt x="16080" y="1137"/>
                </a:lnTo>
                <a:lnTo>
                  <a:pt x="16057" y="1137"/>
                </a:lnTo>
                <a:lnTo>
                  <a:pt x="15996" y="1137"/>
                </a:lnTo>
                <a:lnTo>
                  <a:pt x="15909" y="1137"/>
                </a:lnTo>
                <a:lnTo>
                  <a:pt x="15809" y="1137"/>
                </a:lnTo>
                <a:lnTo>
                  <a:pt x="15709" y="1137"/>
                </a:lnTo>
                <a:lnTo>
                  <a:pt x="15622" y="1137"/>
                </a:lnTo>
                <a:lnTo>
                  <a:pt x="15560" y="1137"/>
                </a:lnTo>
                <a:lnTo>
                  <a:pt x="15537" y="1137"/>
                </a:lnTo>
                <a:lnTo>
                  <a:pt x="15540" y="1126"/>
                </a:lnTo>
                <a:lnTo>
                  <a:pt x="15548" y="1099"/>
                </a:lnTo>
                <a:lnTo>
                  <a:pt x="15558" y="1061"/>
                </a:lnTo>
                <a:lnTo>
                  <a:pt x="15570" y="1015"/>
                </a:lnTo>
                <a:lnTo>
                  <a:pt x="15583" y="970"/>
                </a:lnTo>
                <a:lnTo>
                  <a:pt x="15593" y="932"/>
                </a:lnTo>
                <a:lnTo>
                  <a:pt x="15601" y="905"/>
                </a:lnTo>
                <a:lnTo>
                  <a:pt x="15604" y="894"/>
                </a:lnTo>
                <a:lnTo>
                  <a:pt x="15619" y="894"/>
                </a:lnTo>
                <a:lnTo>
                  <a:pt x="15661" y="894"/>
                </a:lnTo>
                <a:lnTo>
                  <a:pt x="15727" y="894"/>
                </a:lnTo>
                <a:lnTo>
                  <a:pt x="15812" y="894"/>
                </a:lnTo>
                <a:lnTo>
                  <a:pt x="15913" y="894"/>
                </a:lnTo>
                <a:lnTo>
                  <a:pt x="16026" y="894"/>
                </a:lnTo>
                <a:lnTo>
                  <a:pt x="16147" y="894"/>
                </a:lnTo>
                <a:lnTo>
                  <a:pt x="16272" y="894"/>
                </a:lnTo>
                <a:lnTo>
                  <a:pt x="16397" y="894"/>
                </a:lnTo>
                <a:lnTo>
                  <a:pt x="16518" y="894"/>
                </a:lnTo>
                <a:lnTo>
                  <a:pt x="16630" y="894"/>
                </a:lnTo>
                <a:lnTo>
                  <a:pt x="16731" y="894"/>
                </a:lnTo>
                <a:lnTo>
                  <a:pt x="16816" y="894"/>
                </a:lnTo>
                <a:lnTo>
                  <a:pt x="16883" y="894"/>
                </a:lnTo>
                <a:lnTo>
                  <a:pt x="16925" y="894"/>
                </a:lnTo>
                <a:lnTo>
                  <a:pt x="16940" y="894"/>
                </a:lnTo>
                <a:lnTo>
                  <a:pt x="16940" y="905"/>
                </a:lnTo>
                <a:lnTo>
                  <a:pt x="16940" y="932"/>
                </a:lnTo>
                <a:lnTo>
                  <a:pt x="16940" y="970"/>
                </a:lnTo>
                <a:lnTo>
                  <a:pt x="16940" y="1015"/>
                </a:lnTo>
                <a:lnTo>
                  <a:pt x="16940" y="1061"/>
                </a:lnTo>
                <a:lnTo>
                  <a:pt x="16940" y="1099"/>
                </a:lnTo>
                <a:lnTo>
                  <a:pt x="16940" y="1126"/>
                </a:lnTo>
                <a:lnTo>
                  <a:pt x="16940" y="1137"/>
                </a:lnTo>
                <a:lnTo>
                  <a:pt x="16916" y="1137"/>
                </a:lnTo>
                <a:lnTo>
                  <a:pt x="16853" y="1137"/>
                </a:lnTo>
                <a:lnTo>
                  <a:pt x="16764" y="1137"/>
                </a:lnTo>
                <a:lnTo>
                  <a:pt x="16663" y="1137"/>
                </a:lnTo>
                <a:lnTo>
                  <a:pt x="16560" y="1137"/>
                </a:lnTo>
                <a:lnTo>
                  <a:pt x="16471" y="1137"/>
                </a:lnTo>
                <a:lnTo>
                  <a:pt x="16409" y="1137"/>
                </a:lnTo>
                <a:lnTo>
                  <a:pt x="16385" y="1137"/>
                </a:lnTo>
                <a:lnTo>
                  <a:pt x="16378" y="1161"/>
                </a:lnTo>
                <a:lnTo>
                  <a:pt x="16363" y="1213"/>
                </a:lnTo>
                <a:lnTo>
                  <a:pt x="16348" y="1265"/>
                </a:lnTo>
                <a:lnTo>
                  <a:pt x="16342" y="1288"/>
                </a:lnTo>
                <a:lnTo>
                  <a:pt x="16362" y="1288"/>
                </a:lnTo>
                <a:lnTo>
                  <a:pt x="16395" y="1288"/>
                </a:lnTo>
                <a:lnTo>
                  <a:pt x="16438" y="1288"/>
                </a:lnTo>
                <a:lnTo>
                  <a:pt x="16489" y="1288"/>
                </a:lnTo>
                <a:lnTo>
                  <a:pt x="16547" y="1288"/>
                </a:lnTo>
                <a:lnTo>
                  <a:pt x="16609" y="1288"/>
                </a:lnTo>
                <a:lnTo>
                  <a:pt x="16673" y="1288"/>
                </a:lnTo>
                <a:lnTo>
                  <a:pt x="16738" y="1288"/>
                </a:lnTo>
                <a:lnTo>
                  <a:pt x="16755" y="1288"/>
                </a:lnTo>
                <a:lnTo>
                  <a:pt x="16772" y="1290"/>
                </a:lnTo>
                <a:lnTo>
                  <a:pt x="16786" y="1293"/>
                </a:lnTo>
                <a:lnTo>
                  <a:pt x="16800" y="1295"/>
                </a:lnTo>
                <a:lnTo>
                  <a:pt x="16814" y="1299"/>
                </a:lnTo>
                <a:lnTo>
                  <a:pt x="16827" y="1303"/>
                </a:lnTo>
                <a:lnTo>
                  <a:pt x="16838" y="1307"/>
                </a:lnTo>
                <a:lnTo>
                  <a:pt x="16849" y="1313"/>
                </a:lnTo>
                <a:lnTo>
                  <a:pt x="16860" y="1319"/>
                </a:lnTo>
                <a:lnTo>
                  <a:pt x="16869" y="1325"/>
                </a:lnTo>
                <a:lnTo>
                  <a:pt x="16878" y="1332"/>
                </a:lnTo>
                <a:lnTo>
                  <a:pt x="16885" y="1339"/>
                </a:lnTo>
                <a:lnTo>
                  <a:pt x="16892" y="1347"/>
                </a:lnTo>
                <a:lnTo>
                  <a:pt x="16899" y="1354"/>
                </a:lnTo>
                <a:lnTo>
                  <a:pt x="16905" y="1361"/>
                </a:lnTo>
                <a:lnTo>
                  <a:pt x="16910" y="1369"/>
                </a:lnTo>
                <a:lnTo>
                  <a:pt x="16919" y="1385"/>
                </a:lnTo>
                <a:lnTo>
                  <a:pt x="16926" y="1401"/>
                </a:lnTo>
                <a:lnTo>
                  <a:pt x="16932" y="1414"/>
                </a:lnTo>
                <a:lnTo>
                  <a:pt x="16935" y="1428"/>
                </a:lnTo>
                <a:lnTo>
                  <a:pt x="16939" y="1452"/>
                </a:lnTo>
                <a:lnTo>
                  <a:pt x="16940" y="1464"/>
                </a:lnTo>
                <a:lnTo>
                  <a:pt x="16940" y="1491"/>
                </a:lnTo>
                <a:lnTo>
                  <a:pt x="16940" y="1560"/>
                </a:lnTo>
                <a:lnTo>
                  <a:pt x="16940" y="1656"/>
                </a:lnTo>
                <a:lnTo>
                  <a:pt x="16940" y="1768"/>
                </a:lnTo>
                <a:lnTo>
                  <a:pt x="16940" y="1880"/>
                </a:lnTo>
                <a:lnTo>
                  <a:pt x="16940" y="1977"/>
                </a:lnTo>
                <a:lnTo>
                  <a:pt x="16940" y="2046"/>
                </a:lnTo>
                <a:lnTo>
                  <a:pt x="16940" y="2072"/>
                </a:lnTo>
                <a:lnTo>
                  <a:pt x="16939" y="2096"/>
                </a:lnTo>
                <a:lnTo>
                  <a:pt x="16937" y="2117"/>
                </a:lnTo>
                <a:lnTo>
                  <a:pt x="16933" y="2137"/>
                </a:lnTo>
                <a:lnTo>
                  <a:pt x="16926" y="2156"/>
                </a:lnTo>
                <a:lnTo>
                  <a:pt x="16923" y="2166"/>
                </a:lnTo>
                <a:lnTo>
                  <a:pt x="16919" y="2174"/>
                </a:lnTo>
                <a:lnTo>
                  <a:pt x="16915" y="2181"/>
                </a:lnTo>
                <a:lnTo>
                  <a:pt x="16910" y="2190"/>
                </a:lnTo>
                <a:lnTo>
                  <a:pt x="16905" y="2197"/>
                </a:lnTo>
                <a:lnTo>
                  <a:pt x="16899" y="2204"/>
                </a:lnTo>
                <a:lnTo>
                  <a:pt x="16893" y="2211"/>
                </a:lnTo>
                <a:lnTo>
                  <a:pt x="16887" y="2216"/>
                </a:lnTo>
                <a:lnTo>
                  <a:pt x="16880" y="2223"/>
                </a:lnTo>
                <a:lnTo>
                  <a:pt x="16872" y="2228"/>
                </a:lnTo>
                <a:lnTo>
                  <a:pt x="16865" y="2233"/>
                </a:lnTo>
                <a:lnTo>
                  <a:pt x="16856" y="2238"/>
                </a:lnTo>
                <a:lnTo>
                  <a:pt x="16839" y="2246"/>
                </a:lnTo>
                <a:lnTo>
                  <a:pt x="16820" y="2254"/>
                </a:lnTo>
                <a:lnTo>
                  <a:pt x="16799" y="2259"/>
                </a:lnTo>
                <a:lnTo>
                  <a:pt x="16777" y="2262"/>
                </a:lnTo>
                <a:lnTo>
                  <a:pt x="16754" y="2264"/>
                </a:lnTo>
                <a:lnTo>
                  <a:pt x="16728" y="2265"/>
                </a:lnTo>
                <a:lnTo>
                  <a:pt x="16681" y="2265"/>
                </a:lnTo>
                <a:lnTo>
                  <a:pt x="16648" y="2265"/>
                </a:lnTo>
                <a:lnTo>
                  <a:pt x="16631" y="2265"/>
                </a:lnTo>
                <a:lnTo>
                  <a:pt x="16624" y="2265"/>
                </a:lnTo>
                <a:lnTo>
                  <a:pt x="16622" y="2256"/>
                </a:lnTo>
                <a:lnTo>
                  <a:pt x="16615" y="2230"/>
                </a:lnTo>
                <a:lnTo>
                  <a:pt x="16604" y="2195"/>
                </a:lnTo>
                <a:lnTo>
                  <a:pt x="16593" y="2154"/>
                </a:lnTo>
                <a:lnTo>
                  <a:pt x="16581" y="2113"/>
                </a:lnTo>
                <a:lnTo>
                  <a:pt x="16572" y="2078"/>
                </a:lnTo>
                <a:lnTo>
                  <a:pt x="16564" y="2052"/>
                </a:lnTo>
                <a:lnTo>
                  <a:pt x="16561" y="2043"/>
                </a:lnTo>
                <a:lnTo>
                  <a:pt x="16568" y="2042"/>
                </a:lnTo>
                <a:lnTo>
                  <a:pt x="16582" y="2041"/>
                </a:lnTo>
                <a:lnTo>
                  <a:pt x="16597" y="2040"/>
                </a:lnTo>
                <a:lnTo>
                  <a:pt x="16603" y="2038"/>
                </a:lnTo>
                <a:lnTo>
                  <a:pt x="16611" y="2037"/>
                </a:lnTo>
                <a:lnTo>
                  <a:pt x="16616" y="2035"/>
                </a:lnTo>
                <a:lnTo>
                  <a:pt x="16621" y="2032"/>
                </a:lnTo>
                <a:lnTo>
                  <a:pt x="16626" y="2029"/>
                </a:lnTo>
                <a:lnTo>
                  <a:pt x="16629" y="2025"/>
                </a:lnTo>
                <a:lnTo>
                  <a:pt x="16632" y="2020"/>
                </a:lnTo>
                <a:lnTo>
                  <a:pt x="16634" y="2016"/>
                </a:lnTo>
                <a:lnTo>
                  <a:pt x="16635" y="2011"/>
                </a:lnTo>
                <a:lnTo>
                  <a:pt x="16638" y="1994"/>
                </a:lnTo>
                <a:lnTo>
                  <a:pt x="16638" y="1987"/>
                </a:lnTo>
                <a:lnTo>
                  <a:pt x="16638" y="1966"/>
                </a:lnTo>
                <a:lnTo>
                  <a:pt x="16638" y="1914"/>
                </a:lnTo>
                <a:lnTo>
                  <a:pt x="16638" y="1841"/>
                </a:lnTo>
                <a:lnTo>
                  <a:pt x="16638" y="1758"/>
                </a:lnTo>
                <a:lnTo>
                  <a:pt x="16638" y="1673"/>
                </a:lnTo>
                <a:lnTo>
                  <a:pt x="16638" y="1600"/>
                </a:lnTo>
                <a:lnTo>
                  <a:pt x="16638" y="1548"/>
                </a:lnTo>
                <a:lnTo>
                  <a:pt x="16638" y="1529"/>
                </a:lnTo>
                <a:lnTo>
                  <a:pt x="16620" y="1529"/>
                </a:lnTo>
                <a:lnTo>
                  <a:pt x="16581" y="1529"/>
                </a:lnTo>
                <a:lnTo>
                  <a:pt x="16542" y="1529"/>
                </a:lnTo>
                <a:lnTo>
                  <a:pt x="16524" y="1529"/>
                </a:lnTo>
                <a:lnTo>
                  <a:pt x="16524" y="1557"/>
                </a:lnTo>
                <a:lnTo>
                  <a:pt x="16524" y="1633"/>
                </a:lnTo>
                <a:lnTo>
                  <a:pt x="16524" y="1739"/>
                </a:lnTo>
                <a:lnTo>
                  <a:pt x="16524" y="1860"/>
                </a:lnTo>
                <a:lnTo>
                  <a:pt x="16524" y="1982"/>
                </a:lnTo>
                <a:lnTo>
                  <a:pt x="16524" y="2089"/>
                </a:lnTo>
                <a:lnTo>
                  <a:pt x="16524" y="2165"/>
                </a:lnTo>
                <a:lnTo>
                  <a:pt x="16524" y="2192"/>
                </a:lnTo>
                <a:lnTo>
                  <a:pt x="16514" y="2192"/>
                </a:lnTo>
                <a:lnTo>
                  <a:pt x="16488" y="2192"/>
                </a:lnTo>
                <a:lnTo>
                  <a:pt x="16450" y="2193"/>
                </a:lnTo>
                <a:lnTo>
                  <a:pt x="16406" y="2193"/>
                </a:lnTo>
                <a:lnTo>
                  <a:pt x="16364" y="2193"/>
                </a:lnTo>
                <a:lnTo>
                  <a:pt x="16326" y="2193"/>
                </a:lnTo>
                <a:lnTo>
                  <a:pt x="16299" y="2193"/>
                </a:lnTo>
                <a:lnTo>
                  <a:pt x="16290" y="2193"/>
                </a:lnTo>
                <a:lnTo>
                  <a:pt x="16290" y="2165"/>
                </a:lnTo>
                <a:lnTo>
                  <a:pt x="16290" y="2089"/>
                </a:lnTo>
                <a:lnTo>
                  <a:pt x="16290" y="1982"/>
                </a:lnTo>
                <a:lnTo>
                  <a:pt x="16290" y="1860"/>
                </a:lnTo>
                <a:lnTo>
                  <a:pt x="16290" y="1739"/>
                </a:lnTo>
                <a:lnTo>
                  <a:pt x="16290" y="1633"/>
                </a:lnTo>
                <a:lnTo>
                  <a:pt x="16290" y="1557"/>
                </a:lnTo>
                <a:lnTo>
                  <a:pt x="16290" y="1529"/>
                </a:lnTo>
                <a:lnTo>
                  <a:pt x="16273" y="1529"/>
                </a:lnTo>
                <a:lnTo>
                  <a:pt x="16237" y="1529"/>
                </a:lnTo>
                <a:lnTo>
                  <a:pt x="16201" y="1529"/>
                </a:lnTo>
                <a:lnTo>
                  <a:pt x="16184" y="1529"/>
                </a:lnTo>
                <a:lnTo>
                  <a:pt x="16184" y="1557"/>
                </a:lnTo>
                <a:lnTo>
                  <a:pt x="16184" y="1633"/>
                </a:lnTo>
                <a:lnTo>
                  <a:pt x="16184" y="1739"/>
                </a:lnTo>
                <a:lnTo>
                  <a:pt x="16184" y="1860"/>
                </a:lnTo>
                <a:lnTo>
                  <a:pt x="16184" y="1982"/>
                </a:lnTo>
                <a:lnTo>
                  <a:pt x="16184" y="2089"/>
                </a:lnTo>
                <a:lnTo>
                  <a:pt x="16184" y="2165"/>
                </a:lnTo>
                <a:lnTo>
                  <a:pt x="16184" y="2193"/>
                </a:lnTo>
                <a:lnTo>
                  <a:pt x="16175" y="2193"/>
                </a:lnTo>
                <a:lnTo>
                  <a:pt x="16149" y="2193"/>
                </a:lnTo>
                <a:lnTo>
                  <a:pt x="16113" y="2193"/>
                </a:lnTo>
                <a:lnTo>
                  <a:pt x="16072" y="2193"/>
                </a:lnTo>
                <a:lnTo>
                  <a:pt x="16029" y="2193"/>
                </a:lnTo>
                <a:lnTo>
                  <a:pt x="15993" y="2193"/>
                </a:lnTo>
                <a:lnTo>
                  <a:pt x="15968" y="2193"/>
                </a:lnTo>
                <a:lnTo>
                  <a:pt x="15959" y="2193"/>
                </a:lnTo>
                <a:lnTo>
                  <a:pt x="15959" y="2165"/>
                </a:lnTo>
                <a:lnTo>
                  <a:pt x="15959" y="2089"/>
                </a:lnTo>
                <a:lnTo>
                  <a:pt x="15959" y="1982"/>
                </a:lnTo>
                <a:lnTo>
                  <a:pt x="15959" y="1860"/>
                </a:lnTo>
                <a:lnTo>
                  <a:pt x="15959" y="1739"/>
                </a:lnTo>
                <a:lnTo>
                  <a:pt x="15959" y="1633"/>
                </a:lnTo>
                <a:lnTo>
                  <a:pt x="15959" y="1557"/>
                </a:lnTo>
                <a:lnTo>
                  <a:pt x="15959" y="1529"/>
                </a:lnTo>
                <a:lnTo>
                  <a:pt x="15942" y="1529"/>
                </a:lnTo>
                <a:lnTo>
                  <a:pt x="15903" y="1529"/>
                </a:lnTo>
                <a:lnTo>
                  <a:pt x="15865" y="1529"/>
                </a:lnTo>
                <a:lnTo>
                  <a:pt x="15848" y="1529"/>
                </a:lnTo>
                <a:lnTo>
                  <a:pt x="15848" y="1560"/>
                </a:lnTo>
                <a:lnTo>
                  <a:pt x="15848" y="1643"/>
                </a:lnTo>
                <a:lnTo>
                  <a:pt x="15848" y="1761"/>
                </a:lnTo>
                <a:lnTo>
                  <a:pt x="15848" y="1896"/>
                </a:lnTo>
                <a:lnTo>
                  <a:pt x="15848" y="2031"/>
                </a:lnTo>
                <a:lnTo>
                  <a:pt x="15848" y="2150"/>
                </a:lnTo>
                <a:lnTo>
                  <a:pt x="15848" y="2232"/>
                </a:lnTo>
                <a:lnTo>
                  <a:pt x="15848" y="2264"/>
                </a:lnTo>
                <a:lnTo>
                  <a:pt x="15836" y="2264"/>
                </a:lnTo>
                <a:lnTo>
                  <a:pt x="15801" y="2264"/>
                </a:lnTo>
                <a:lnTo>
                  <a:pt x="15753" y="2264"/>
                </a:lnTo>
                <a:lnTo>
                  <a:pt x="15697" y="2264"/>
                </a:lnTo>
                <a:lnTo>
                  <a:pt x="15642" y="2264"/>
                </a:lnTo>
                <a:lnTo>
                  <a:pt x="15593" y="2264"/>
                </a:lnTo>
                <a:lnTo>
                  <a:pt x="15559" y="2264"/>
                </a:lnTo>
                <a:lnTo>
                  <a:pt x="15547" y="2264"/>
                </a:lnTo>
                <a:close/>
                <a:moveTo>
                  <a:pt x="14738" y="1137"/>
                </a:moveTo>
                <a:lnTo>
                  <a:pt x="14738" y="1126"/>
                </a:lnTo>
                <a:lnTo>
                  <a:pt x="14738" y="1099"/>
                </a:lnTo>
                <a:lnTo>
                  <a:pt x="14738" y="1059"/>
                </a:lnTo>
                <a:lnTo>
                  <a:pt x="14738" y="1015"/>
                </a:lnTo>
                <a:lnTo>
                  <a:pt x="14738" y="970"/>
                </a:lnTo>
                <a:lnTo>
                  <a:pt x="14738" y="931"/>
                </a:lnTo>
                <a:lnTo>
                  <a:pt x="14738" y="904"/>
                </a:lnTo>
                <a:lnTo>
                  <a:pt x="14738" y="894"/>
                </a:lnTo>
                <a:lnTo>
                  <a:pt x="14746" y="894"/>
                </a:lnTo>
                <a:lnTo>
                  <a:pt x="14771" y="894"/>
                </a:lnTo>
                <a:lnTo>
                  <a:pt x="14805" y="894"/>
                </a:lnTo>
                <a:lnTo>
                  <a:pt x="14844" y="894"/>
                </a:lnTo>
                <a:lnTo>
                  <a:pt x="14883" y="894"/>
                </a:lnTo>
                <a:lnTo>
                  <a:pt x="14917" y="894"/>
                </a:lnTo>
                <a:lnTo>
                  <a:pt x="14941" y="894"/>
                </a:lnTo>
                <a:lnTo>
                  <a:pt x="14950" y="894"/>
                </a:lnTo>
                <a:lnTo>
                  <a:pt x="14950" y="877"/>
                </a:lnTo>
                <a:lnTo>
                  <a:pt x="14950" y="833"/>
                </a:lnTo>
                <a:lnTo>
                  <a:pt x="14950" y="770"/>
                </a:lnTo>
                <a:lnTo>
                  <a:pt x="14950" y="698"/>
                </a:lnTo>
                <a:lnTo>
                  <a:pt x="14950" y="626"/>
                </a:lnTo>
                <a:lnTo>
                  <a:pt x="14950" y="564"/>
                </a:lnTo>
                <a:lnTo>
                  <a:pt x="14950" y="519"/>
                </a:lnTo>
                <a:lnTo>
                  <a:pt x="14950" y="502"/>
                </a:lnTo>
                <a:lnTo>
                  <a:pt x="14941" y="502"/>
                </a:lnTo>
                <a:lnTo>
                  <a:pt x="14917" y="502"/>
                </a:lnTo>
                <a:lnTo>
                  <a:pt x="14883" y="502"/>
                </a:lnTo>
                <a:lnTo>
                  <a:pt x="14844" y="502"/>
                </a:lnTo>
                <a:lnTo>
                  <a:pt x="14805" y="502"/>
                </a:lnTo>
                <a:lnTo>
                  <a:pt x="14771" y="502"/>
                </a:lnTo>
                <a:lnTo>
                  <a:pt x="14747" y="502"/>
                </a:lnTo>
                <a:lnTo>
                  <a:pt x="14738" y="502"/>
                </a:lnTo>
                <a:lnTo>
                  <a:pt x="14738" y="493"/>
                </a:lnTo>
                <a:lnTo>
                  <a:pt x="14738" y="465"/>
                </a:lnTo>
                <a:lnTo>
                  <a:pt x="14738" y="427"/>
                </a:lnTo>
                <a:lnTo>
                  <a:pt x="14738" y="382"/>
                </a:lnTo>
                <a:lnTo>
                  <a:pt x="14738" y="338"/>
                </a:lnTo>
                <a:lnTo>
                  <a:pt x="14738" y="300"/>
                </a:lnTo>
                <a:lnTo>
                  <a:pt x="14738" y="272"/>
                </a:lnTo>
                <a:lnTo>
                  <a:pt x="14738" y="262"/>
                </a:lnTo>
                <a:lnTo>
                  <a:pt x="14769" y="262"/>
                </a:lnTo>
                <a:lnTo>
                  <a:pt x="14851" y="262"/>
                </a:lnTo>
                <a:lnTo>
                  <a:pt x="14968" y="262"/>
                </a:lnTo>
                <a:lnTo>
                  <a:pt x="15101" y="262"/>
                </a:lnTo>
                <a:lnTo>
                  <a:pt x="15233" y="262"/>
                </a:lnTo>
                <a:lnTo>
                  <a:pt x="15350" y="262"/>
                </a:lnTo>
                <a:lnTo>
                  <a:pt x="15432" y="262"/>
                </a:lnTo>
                <a:lnTo>
                  <a:pt x="15463" y="262"/>
                </a:lnTo>
                <a:lnTo>
                  <a:pt x="15463" y="272"/>
                </a:lnTo>
                <a:lnTo>
                  <a:pt x="15463" y="300"/>
                </a:lnTo>
                <a:lnTo>
                  <a:pt x="15463" y="338"/>
                </a:lnTo>
                <a:lnTo>
                  <a:pt x="15463" y="382"/>
                </a:lnTo>
                <a:lnTo>
                  <a:pt x="15463" y="427"/>
                </a:lnTo>
                <a:lnTo>
                  <a:pt x="15463" y="465"/>
                </a:lnTo>
                <a:lnTo>
                  <a:pt x="15463" y="493"/>
                </a:lnTo>
                <a:lnTo>
                  <a:pt x="15463" y="502"/>
                </a:lnTo>
                <a:lnTo>
                  <a:pt x="15455" y="502"/>
                </a:lnTo>
                <a:lnTo>
                  <a:pt x="15430" y="502"/>
                </a:lnTo>
                <a:lnTo>
                  <a:pt x="15396" y="502"/>
                </a:lnTo>
                <a:lnTo>
                  <a:pt x="15358" y="502"/>
                </a:lnTo>
                <a:lnTo>
                  <a:pt x="15319" y="502"/>
                </a:lnTo>
                <a:lnTo>
                  <a:pt x="15285" y="502"/>
                </a:lnTo>
                <a:lnTo>
                  <a:pt x="15262" y="502"/>
                </a:lnTo>
                <a:lnTo>
                  <a:pt x="15252" y="502"/>
                </a:lnTo>
                <a:lnTo>
                  <a:pt x="15252" y="519"/>
                </a:lnTo>
                <a:lnTo>
                  <a:pt x="15252" y="564"/>
                </a:lnTo>
                <a:lnTo>
                  <a:pt x="15252" y="626"/>
                </a:lnTo>
                <a:lnTo>
                  <a:pt x="15252" y="698"/>
                </a:lnTo>
                <a:lnTo>
                  <a:pt x="15252" y="770"/>
                </a:lnTo>
                <a:lnTo>
                  <a:pt x="15252" y="833"/>
                </a:lnTo>
                <a:lnTo>
                  <a:pt x="15252" y="877"/>
                </a:lnTo>
                <a:lnTo>
                  <a:pt x="15252" y="894"/>
                </a:lnTo>
                <a:lnTo>
                  <a:pt x="15262" y="894"/>
                </a:lnTo>
                <a:lnTo>
                  <a:pt x="15285" y="894"/>
                </a:lnTo>
                <a:lnTo>
                  <a:pt x="15319" y="894"/>
                </a:lnTo>
                <a:lnTo>
                  <a:pt x="15358" y="894"/>
                </a:lnTo>
                <a:lnTo>
                  <a:pt x="15396" y="894"/>
                </a:lnTo>
                <a:lnTo>
                  <a:pt x="15430" y="894"/>
                </a:lnTo>
                <a:lnTo>
                  <a:pt x="15455" y="894"/>
                </a:lnTo>
                <a:lnTo>
                  <a:pt x="15463" y="894"/>
                </a:lnTo>
                <a:lnTo>
                  <a:pt x="15461" y="904"/>
                </a:lnTo>
                <a:lnTo>
                  <a:pt x="15454" y="931"/>
                </a:lnTo>
                <a:lnTo>
                  <a:pt x="15442" y="970"/>
                </a:lnTo>
                <a:lnTo>
                  <a:pt x="15430" y="1015"/>
                </a:lnTo>
                <a:lnTo>
                  <a:pt x="15418" y="1059"/>
                </a:lnTo>
                <a:lnTo>
                  <a:pt x="15407" y="1099"/>
                </a:lnTo>
                <a:lnTo>
                  <a:pt x="15400" y="1126"/>
                </a:lnTo>
                <a:lnTo>
                  <a:pt x="15397" y="1137"/>
                </a:lnTo>
                <a:lnTo>
                  <a:pt x="15374" y="1137"/>
                </a:lnTo>
                <a:lnTo>
                  <a:pt x="15324" y="1137"/>
                </a:lnTo>
                <a:lnTo>
                  <a:pt x="15275" y="1137"/>
                </a:lnTo>
                <a:lnTo>
                  <a:pt x="15252" y="1137"/>
                </a:lnTo>
                <a:lnTo>
                  <a:pt x="15252" y="1166"/>
                </a:lnTo>
                <a:lnTo>
                  <a:pt x="15252" y="1244"/>
                </a:lnTo>
                <a:lnTo>
                  <a:pt x="15252" y="1354"/>
                </a:lnTo>
                <a:lnTo>
                  <a:pt x="15252" y="1480"/>
                </a:lnTo>
                <a:lnTo>
                  <a:pt x="15252" y="1607"/>
                </a:lnTo>
                <a:lnTo>
                  <a:pt x="15252" y="1717"/>
                </a:lnTo>
                <a:lnTo>
                  <a:pt x="15252" y="1795"/>
                </a:lnTo>
                <a:lnTo>
                  <a:pt x="15252" y="1824"/>
                </a:lnTo>
                <a:lnTo>
                  <a:pt x="15261" y="1821"/>
                </a:lnTo>
                <a:lnTo>
                  <a:pt x="15282" y="1812"/>
                </a:lnTo>
                <a:lnTo>
                  <a:pt x="15313" y="1799"/>
                </a:lnTo>
                <a:lnTo>
                  <a:pt x="15349" y="1785"/>
                </a:lnTo>
                <a:lnTo>
                  <a:pt x="15384" y="1770"/>
                </a:lnTo>
                <a:lnTo>
                  <a:pt x="15414" y="1758"/>
                </a:lnTo>
                <a:lnTo>
                  <a:pt x="15436" y="1749"/>
                </a:lnTo>
                <a:lnTo>
                  <a:pt x="15444" y="1745"/>
                </a:lnTo>
                <a:lnTo>
                  <a:pt x="15445" y="1755"/>
                </a:lnTo>
                <a:lnTo>
                  <a:pt x="15447" y="1777"/>
                </a:lnTo>
                <a:lnTo>
                  <a:pt x="15450" y="1809"/>
                </a:lnTo>
                <a:lnTo>
                  <a:pt x="15455" y="1846"/>
                </a:lnTo>
                <a:lnTo>
                  <a:pt x="15459" y="1882"/>
                </a:lnTo>
                <a:lnTo>
                  <a:pt x="15462" y="1913"/>
                </a:lnTo>
                <a:lnTo>
                  <a:pt x="15464" y="1937"/>
                </a:lnTo>
                <a:lnTo>
                  <a:pt x="15465" y="1945"/>
                </a:lnTo>
                <a:lnTo>
                  <a:pt x="15436" y="1970"/>
                </a:lnTo>
                <a:lnTo>
                  <a:pt x="15406" y="1993"/>
                </a:lnTo>
                <a:lnTo>
                  <a:pt x="15376" y="2015"/>
                </a:lnTo>
                <a:lnTo>
                  <a:pt x="15347" y="2036"/>
                </a:lnTo>
                <a:lnTo>
                  <a:pt x="15317" y="2055"/>
                </a:lnTo>
                <a:lnTo>
                  <a:pt x="15287" y="2074"/>
                </a:lnTo>
                <a:lnTo>
                  <a:pt x="15258" y="2092"/>
                </a:lnTo>
                <a:lnTo>
                  <a:pt x="15228" y="2108"/>
                </a:lnTo>
                <a:lnTo>
                  <a:pt x="15199" y="2124"/>
                </a:lnTo>
                <a:lnTo>
                  <a:pt x="15171" y="2139"/>
                </a:lnTo>
                <a:lnTo>
                  <a:pt x="15143" y="2153"/>
                </a:lnTo>
                <a:lnTo>
                  <a:pt x="15116" y="2166"/>
                </a:lnTo>
                <a:lnTo>
                  <a:pt x="15063" y="2189"/>
                </a:lnTo>
                <a:lnTo>
                  <a:pt x="15013" y="2208"/>
                </a:lnTo>
                <a:lnTo>
                  <a:pt x="14966" y="2225"/>
                </a:lnTo>
                <a:lnTo>
                  <a:pt x="14925" y="2239"/>
                </a:lnTo>
                <a:lnTo>
                  <a:pt x="14888" y="2249"/>
                </a:lnTo>
                <a:lnTo>
                  <a:pt x="14856" y="2258"/>
                </a:lnTo>
                <a:lnTo>
                  <a:pt x="14812" y="2268"/>
                </a:lnTo>
                <a:lnTo>
                  <a:pt x="14796" y="2272"/>
                </a:lnTo>
                <a:lnTo>
                  <a:pt x="14793" y="2257"/>
                </a:lnTo>
                <a:lnTo>
                  <a:pt x="14783" y="2218"/>
                </a:lnTo>
                <a:lnTo>
                  <a:pt x="14771" y="2161"/>
                </a:lnTo>
                <a:lnTo>
                  <a:pt x="14756" y="2098"/>
                </a:lnTo>
                <a:lnTo>
                  <a:pt x="14741" y="2034"/>
                </a:lnTo>
                <a:lnTo>
                  <a:pt x="14728" y="1978"/>
                </a:lnTo>
                <a:lnTo>
                  <a:pt x="14719" y="1939"/>
                </a:lnTo>
                <a:lnTo>
                  <a:pt x="14716" y="1924"/>
                </a:lnTo>
                <a:lnTo>
                  <a:pt x="14724" y="1923"/>
                </a:lnTo>
                <a:lnTo>
                  <a:pt x="14747" y="1920"/>
                </a:lnTo>
                <a:lnTo>
                  <a:pt x="14780" y="1914"/>
                </a:lnTo>
                <a:lnTo>
                  <a:pt x="14819" y="1909"/>
                </a:lnTo>
                <a:lnTo>
                  <a:pt x="14861" y="1903"/>
                </a:lnTo>
                <a:lnTo>
                  <a:pt x="14899" y="1896"/>
                </a:lnTo>
                <a:lnTo>
                  <a:pt x="14929" y="1892"/>
                </a:lnTo>
                <a:lnTo>
                  <a:pt x="14950" y="1888"/>
                </a:lnTo>
                <a:lnTo>
                  <a:pt x="14950" y="1880"/>
                </a:lnTo>
                <a:lnTo>
                  <a:pt x="14950" y="1856"/>
                </a:lnTo>
                <a:lnTo>
                  <a:pt x="14950" y="1819"/>
                </a:lnTo>
                <a:lnTo>
                  <a:pt x="14950" y="1770"/>
                </a:lnTo>
                <a:lnTo>
                  <a:pt x="14950" y="1714"/>
                </a:lnTo>
                <a:lnTo>
                  <a:pt x="14950" y="1651"/>
                </a:lnTo>
                <a:lnTo>
                  <a:pt x="14950" y="1583"/>
                </a:lnTo>
                <a:lnTo>
                  <a:pt x="14950" y="1512"/>
                </a:lnTo>
                <a:lnTo>
                  <a:pt x="14950" y="1442"/>
                </a:lnTo>
                <a:lnTo>
                  <a:pt x="14950" y="1374"/>
                </a:lnTo>
                <a:lnTo>
                  <a:pt x="14950" y="1311"/>
                </a:lnTo>
                <a:lnTo>
                  <a:pt x="14950" y="1254"/>
                </a:lnTo>
                <a:lnTo>
                  <a:pt x="14950" y="1206"/>
                </a:lnTo>
                <a:lnTo>
                  <a:pt x="14950" y="1169"/>
                </a:lnTo>
                <a:lnTo>
                  <a:pt x="14950" y="1145"/>
                </a:lnTo>
                <a:lnTo>
                  <a:pt x="14950" y="1137"/>
                </a:lnTo>
                <a:lnTo>
                  <a:pt x="14941" y="1137"/>
                </a:lnTo>
                <a:lnTo>
                  <a:pt x="14917" y="1137"/>
                </a:lnTo>
                <a:lnTo>
                  <a:pt x="14883" y="1137"/>
                </a:lnTo>
                <a:lnTo>
                  <a:pt x="14844" y="1137"/>
                </a:lnTo>
                <a:lnTo>
                  <a:pt x="14805" y="1137"/>
                </a:lnTo>
                <a:lnTo>
                  <a:pt x="14771" y="1137"/>
                </a:lnTo>
                <a:lnTo>
                  <a:pt x="14746" y="1137"/>
                </a:lnTo>
                <a:lnTo>
                  <a:pt x="14738" y="1137"/>
                </a:lnTo>
                <a:close/>
                <a:moveTo>
                  <a:pt x="2783" y="2264"/>
                </a:moveTo>
                <a:lnTo>
                  <a:pt x="2806" y="2264"/>
                </a:lnTo>
                <a:lnTo>
                  <a:pt x="2863" y="2264"/>
                </a:lnTo>
                <a:lnTo>
                  <a:pt x="2943" y="2264"/>
                </a:lnTo>
                <a:lnTo>
                  <a:pt x="3035" y="2264"/>
                </a:lnTo>
                <a:lnTo>
                  <a:pt x="3128" y="2264"/>
                </a:lnTo>
                <a:lnTo>
                  <a:pt x="3208" y="2264"/>
                </a:lnTo>
                <a:lnTo>
                  <a:pt x="3265" y="2264"/>
                </a:lnTo>
                <a:lnTo>
                  <a:pt x="3287" y="2264"/>
                </a:lnTo>
                <a:lnTo>
                  <a:pt x="3287" y="2246"/>
                </a:lnTo>
                <a:lnTo>
                  <a:pt x="3287" y="2194"/>
                </a:lnTo>
                <a:lnTo>
                  <a:pt x="3287" y="2114"/>
                </a:lnTo>
                <a:lnTo>
                  <a:pt x="3287" y="2010"/>
                </a:lnTo>
                <a:lnTo>
                  <a:pt x="3287" y="1886"/>
                </a:lnTo>
                <a:lnTo>
                  <a:pt x="3287" y="1748"/>
                </a:lnTo>
                <a:lnTo>
                  <a:pt x="3287" y="1601"/>
                </a:lnTo>
                <a:lnTo>
                  <a:pt x="3287" y="1448"/>
                </a:lnTo>
                <a:lnTo>
                  <a:pt x="3287" y="1297"/>
                </a:lnTo>
                <a:lnTo>
                  <a:pt x="3287" y="1148"/>
                </a:lnTo>
                <a:lnTo>
                  <a:pt x="3287" y="1011"/>
                </a:lnTo>
                <a:lnTo>
                  <a:pt x="3287" y="888"/>
                </a:lnTo>
                <a:lnTo>
                  <a:pt x="3287" y="783"/>
                </a:lnTo>
                <a:lnTo>
                  <a:pt x="3287" y="702"/>
                </a:lnTo>
                <a:lnTo>
                  <a:pt x="3287" y="651"/>
                </a:lnTo>
                <a:lnTo>
                  <a:pt x="3287" y="633"/>
                </a:lnTo>
                <a:lnTo>
                  <a:pt x="3265" y="633"/>
                </a:lnTo>
                <a:lnTo>
                  <a:pt x="3208" y="633"/>
                </a:lnTo>
                <a:lnTo>
                  <a:pt x="3128" y="633"/>
                </a:lnTo>
                <a:lnTo>
                  <a:pt x="3035" y="633"/>
                </a:lnTo>
                <a:lnTo>
                  <a:pt x="2943" y="633"/>
                </a:lnTo>
                <a:lnTo>
                  <a:pt x="2863" y="633"/>
                </a:lnTo>
                <a:lnTo>
                  <a:pt x="2806" y="633"/>
                </a:lnTo>
                <a:lnTo>
                  <a:pt x="2783" y="633"/>
                </a:lnTo>
                <a:lnTo>
                  <a:pt x="2783" y="651"/>
                </a:lnTo>
                <a:lnTo>
                  <a:pt x="2783" y="702"/>
                </a:lnTo>
                <a:lnTo>
                  <a:pt x="2783" y="783"/>
                </a:lnTo>
                <a:lnTo>
                  <a:pt x="2783" y="888"/>
                </a:lnTo>
                <a:lnTo>
                  <a:pt x="2783" y="1011"/>
                </a:lnTo>
                <a:lnTo>
                  <a:pt x="2783" y="1148"/>
                </a:lnTo>
                <a:lnTo>
                  <a:pt x="2783" y="1297"/>
                </a:lnTo>
                <a:lnTo>
                  <a:pt x="2783" y="1448"/>
                </a:lnTo>
                <a:lnTo>
                  <a:pt x="2783" y="1601"/>
                </a:lnTo>
                <a:lnTo>
                  <a:pt x="2783" y="1748"/>
                </a:lnTo>
                <a:lnTo>
                  <a:pt x="2783" y="1886"/>
                </a:lnTo>
                <a:lnTo>
                  <a:pt x="2783" y="2010"/>
                </a:lnTo>
                <a:lnTo>
                  <a:pt x="2783" y="2114"/>
                </a:lnTo>
                <a:lnTo>
                  <a:pt x="2783" y="2194"/>
                </a:lnTo>
                <a:lnTo>
                  <a:pt x="2783" y="2246"/>
                </a:lnTo>
                <a:lnTo>
                  <a:pt x="2783" y="2264"/>
                </a:lnTo>
                <a:close/>
                <a:moveTo>
                  <a:pt x="9817" y="679"/>
                </a:moveTo>
                <a:lnTo>
                  <a:pt x="9801" y="671"/>
                </a:lnTo>
                <a:lnTo>
                  <a:pt x="9785" y="664"/>
                </a:lnTo>
                <a:lnTo>
                  <a:pt x="9769" y="658"/>
                </a:lnTo>
                <a:lnTo>
                  <a:pt x="9752" y="653"/>
                </a:lnTo>
                <a:lnTo>
                  <a:pt x="9720" y="644"/>
                </a:lnTo>
                <a:lnTo>
                  <a:pt x="9691" y="639"/>
                </a:lnTo>
                <a:lnTo>
                  <a:pt x="9664" y="636"/>
                </a:lnTo>
                <a:lnTo>
                  <a:pt x="9643" y="634"/>
                </a:lnTo>
                <a:lnTo>
                  <a:pt x="9629" y="633"/>
                </a:lnTo>
                <a:lnTo>
                  <a:pt x="9624" y="633"/>
                </a:lnTo>
                <a:lnTo>
                  <a:pt x="9615" y="633"/>
                </a:lnTo>
                <a:lnTo>
                  <a:pt x="9586" y="633"/>
                </a:lnTo>
                <a:lnTo>
                  <a:pt x="9543" y="633"/>
                </a:lnTo>
                <a:lnTo>
                  <a:pt x="9485" y="633"/>
                </a:lnTo>
                <a:lnTo>
                  <a:pt x="9418" y="633"/>
                </a:lnTo>
                <a:lnTo>
                  <a:pt x="9342" y="633"/>
                </a:lnTo>
                <a:lnTo>
                  <a:pt x="9262" y="633"/>
                </a:lnTo>
                <a:lnTo>
                  <a:pt x="9179" y="633"/>
                </a:lnTo>
                <a:lnTo>
                  <a:pt x="9096" y="633"/>
                </a:lnTo>
                <a:lnTo>
                  <a:pt x="9015" y="633"/>
                </a:lnTo>
                <a:lnTo>
                  <a:pt x="8940" y="633"/>
                </a:lnTo>
                <a:lnTo>
                  <a:pt x="8872" y="633"/>
                </a:lnTo>
                <a:lnTo>
                  <a:pt x="8815" y="633"/>
                </a:lnTo>
                <a:lnTo>
                  <a:pt x="8772" y="633"/>
                </a:lnTo>
                <a:lnTo>
                  <a:pt x="8743" y="633"/>
                </a:lnTo>
                <a:lnTo>
                  <a:pt x="8734" y="633"/>
                </a:lnTo>
                <a:lnTo>
                  <a:pt x="8727" y="645"/>
                </a:lnTo>
                <a:lnTo>
                  <a:pt x="8709" y="680"/>
                </a:lnTo>
                <a:lnTo>
                  <a:pt x="8684" y="728"/>
                </a:lnTo>
                <a:lnTo>
                  <a:pt x="8655" y="784"/>
                </a:lnTo>
                <a:lnTo>
                  <a:pt x="8627" y="839"/>
                </a:lnTo>
                <a:lnTo>
                  <a:pt x="8601" y="888"/>
                </a:lnTo>
                <a:lnTo>
                  <a:pt x="8584" y="922"/>
                </a:lnTo>
                <a:lnTo>
                  <a:pt x="8577" y="936"/>
                </a:lnTo>
                <a:lnTo>
                  <a:pt x="8585" y="936"/>
                </a:lnTo>
                <a:lnTo>
                  <a:pt x="8611" y="936"/>
                </a:lnTo>
                <a:lnTo>
                  <a:pt x="8649" y="936"/>
                </a:lnTo>
                <a:lnTo>
                  <a:pt x="8699" y="936"/>
                </a:lnTo>
                <a:lnTo>
                  <a:pt x="8757" y="936"/>
                </a:lnTo>
                <a:lnTo>
                  <a:pt x="8823" y="936"/>
                </a:lnTo>
                <a:lnTo>
                  <a:pt x="8892" y="936"/>
                </a:lnTo>
                <a:lnTo>
                  <a:pt x="8964" y="936"/>
                </a:lnTo>
                <a:lnTo>
                  <a:pt x="9037" y="936"/>
                </a:lnTo>
                <a:lnTo>
                  <a:pt x="9107" y="936"/>
                </a:lnTo>
                <a:lnTo>
                  <a:pt x="9172" y="936"/>
                </a:lnTo>
                <a:lnTo>
                  <a:pt x="9231" y="936"/>
                </a:lnTo>
                <a:lnTo>
                  <a:pt x="9281" y="936"/>
                </a:lnTo>
                <a:lnTo>
                  <a:pt x="9319" y="936"/>
                </a:lnTo>
                <a:lnTo>
                  <a:pt x="9343" y="936"/>
                </a:lnTo>
                <a:lnTo>
                  <a:pt x="9352" y="936"/>
                </a:lnTo>
                <a:lnTo>
                  <a:pt x="9367" y="936"/>
                </a:lnTo>
                <a:lnTo>
                  <a:pt x="9379" y="937"/>
                </a:lnTo>
                <a:lnTo>
                  <a:pt x="9391" y="939"/>
                </a:lnTo>
                <a:lnTo>
                  <a:pt x="9403" y="941"/>
                </a:lnTo>
                <a:lnTo>
                  <a:pt x="9413" y="943"/>
                </a:lnTo>
                <a:lnTo>
                  <a:pt x="9423" y="946"/>
                </a:lnTo>
                <a:lnTo>
                  <a:pt x="9431" y="949"/>
                </a:lnTo>
                <a:lnTo>
                  <a:pt x="9439" y="954"/>
                </a:lnTo>
                <a:lnTo>
                  <a:pt x="9446" y="958"/>
                </a:lnTo>
                <a:lnTo>
                  <a:pt x="9453" y="962"/>
                </a:lnTo>
                <a:lnTo>
                  <a:pt x="9459" y="966"/>
                </a:lnTo>
                <a:lnTo>
                  <a:pt x="9464" y="972"/>
                </a:lnTo>
                <a:lnTo>
                  <a:pt x="9474" y="982"/>
                </a:lnTo>
                <a:lnTo>
                  <a:pt x="9482" y="993"/>
                </a:lnTo>
                <a:lnTo>
                  <a:pt x="9489" y="1004"/>
                </a:lnTo>
                <a:lnTo>
                  <a:pt x="9494" y="1015"/>
                </a:lnTo>
                <a:lnTo>
                  <a:pt x="9497" y="1027"/>
                </a:lnTo>
                <a:lnTo>
                  <a:pt x="9500" y="1037"/>
                </a:lnTo>
                <a:lnTo>
                  <a:pt x="9503" y="1056"/>
                </a:lnTo>
                <a:lnTo>
                  <a:pt x="9503" y="1069"/>
                </a:lnTo>
                <a:lnTo>
                  <a:pt x="9503" y="1080"/>
                </a:lnTo>
                <a:lnTo>
                  <a:pt x="9503" y="1108"/>
                </a:lnTo>
                <a:lnTo>
                  <a:pt x="9503" y="1152"/>
                </a:lnTo>
                <a:lnTo>
                  <a:pt x="9503" y="1209"/>
                </a:lnTo>
                <a:lnTo>
                  <a:pt x="9503" y="1277"/>
                </a:lnTo>
                <a:lnTo>
                  <a:pt x="9503" y="1353"/>
                </a:lnTo>
                <a:lnTo>
                  <a:pt x="9503" y="1433"/>
                </a:lnTo>
                <a:lnTo>
                  <a:pt x="9503" y="1517"/>
                </a:lnTo>
                <a:lnTo>
                  <a:pt x="9503" y="1600"/>
                </a:lnTo>
                <a:lnTo>
                  <a:pt x="9503" y="1681"/>
                </a:lnTo>
                <a:lnTo>
                  <a:pt x="9503" y="1757"/>
                </a:lnTo>
                <a:lnTo>
                  <a:pt x="9503" y="1824"/>
                </a:lnTo>
                <a:lnTo>
                  <a:pt x="9503" y="1882"/>
                </a:lnTo>
                <a:lnTo>
                  <a:pt x="9503" y="1926"/>
                </a:lnTo>
                <a:lnTo>
                  <a:pt x="9503" y="1955"/>
                </a:lnTo>
                <a:lnTo>
                  <a:pt x="9503" y="1964"/>
                </a:lnTo>
                <a:lnTo>
                  <a:pt x="9487" y="1964"/>
                </a:lnTo>
                <a:lnTo>
                  <a:pt x="9446" y="1964"/>
                </a:lnTo>
                <a:lnTo>
                  <a:pt x="9388" y="1964"/>
                </a:lnTo>
                <a:lnTo>
                  <a:pt x="9321" y="1964"/>
                </a:lnTo>
                <a:lnTo>
                  <a:pt x="9253" y="1964"/>
                </a:lnTo>
                <a:lnTo>
                  <a:pt x="9195" y="1964"/>
                </a:lnTo>
                <a:lnTo>
                  <a:pt x="9154" y="1964"/>
                </a:lnTo>
                <a:lnTo>
                  <a:pt x="9138" y="1964"/>
                </a:lnTo>
                <a:lnTo>
                  <a:pt x="9120" y="1963"/>
                </a:lnTo>
                <a:lnTo>
                  <a:pt x="9103" y="1962"/>
                </a:lnTo>
                <a:lnTo>
                  <a:pt x="9087" y="1960"/>
                </a:lnTo>
                <a:lnTo>
                  <a:pt x="9073" y="1956"/>
                </a:lnTo>
                <a:lnTo>
                  <a:pt x="9060" y="1953"/>
                </a:lnTo>
                <a:lnTo>
                  <a:pt x="9047" y="1947"/>
                </a:lnTo>
                <a:lnTo>
                  <a:pt x="9035" y="1942"/>
                </a:lnTo>
                <a:lnTo>
                  <a:pt x="9025" y="1936"/>
                </a:lnTo>
                <a:lnTo>
                  <a:pt x="9015" y="1929"/>
                </a:lnTo>
                <a:lnTo>
                  <a:pt x="9007" y="1922"/>
                </a:lnTo>
                <a:lnTo>
                  <a:pt x="8998" y="1914"/>
                </a:lnTo>
                <a:lnTo>
                  <a:pt x="8991" y="1906"/>
                </a:lnTo>
                <a:lnTo>
                  <a:pt x="8983" y="1898"/>
                </a:lnTo>
                <a:lnTo>
                  <a:pt x="8977" y="1889"/>
                </a:lnTo>
                <a:lnTo>
                  <a:pt x="8971" y="1880"/>
                </a:lnTo>
                <a:lnTo>
                  <a:pt x="8965" y="1870"/>
                </a:lnTo>
                <a:lnTo>
                  <a:pt x="8956" y="1851"/>
                </a:lnTo>
                <a:lnTo>
                  <a:pt x="8950" y="1831"/>
                </a:lnTo>
                <a:lnTo>
                  <a:pt x="8944" y="1812"/>
                </a:lnTo>
                <a:lnTo>
                  <a:pt x="8940" y="1793"/>
                </a:lnTo>
                <a:lnTo>
                  <a:pt x="8937" y="1775"/>
                </a:lnTo>
                <a:lnTo>
                  <a:pt x="8936" y="1759"/>
                </a:lnTo>
                <a:lnTo>
                  <a:pt x="8935" y="1745"/>
                </a:lnTo>
                <a:lnTo>
                  <a:pt x="8935" y="1734"/>
                </a:lnTo>
                <a:lnTo>
                  <a:pt x="8935" y="1727"/>
                </a:lnTo>
                <a:lnTo>
                  <a:pt x="8935" y="1721"/>
                </a:lnTo>
                <a:lnTo>
                  <a:pt x="8936" y="1705"/>
                </a:lnTo>
                <a:lnTo>
                  <a:pt x="8937" y="1690"/>
                </a:lnTo>
                <a:lnTo>
                  <a:pt x="8939" y="1675"/>
                </a:lnTo>
                <a:lnTo>
                  <a:pt x="8941" y="1661"/>
                </a:lnTo>
                <a:lnTo>
                  <a:pt x="8944" y="1649"/>
                </a:lnTo>
                <a:lnTo>
                  <a:pt x="8949" y="1637"/>
                </a:lnTo>
                <a:lnTo>
                  <a:pt x="8953" y="1624"/>
                </a:lnTo>
                <a:lnTo>
                  <a:pt x="8958" y="1614"/>
                </a:lnTo>
                <a:lnTo>
                  <a:pt x="8963" y="1603"/>
                </a:lnTo>
                <a:lnTo>
                  <a:pt x="8969" y="1592"/>
                </a:lnTo>
                <a:lnTo>
                  <a:pt x="8975" y="1583"/>
                </a:lnTo>
                <a:lnTo>
                  <a:pt x="8980" y="1574"/>
                </a:lnTo>
                <a:lnTo>
                  <a:pt x="8994" y="1557"/>
                </a:lnTo>
                <a:lnTo>
                  <a:pt x="9008" y="1543"/>
                </a:lnTo>
                <a:lnTo>
                  <a:pt x="9022" y="1530"/>
                </a:lnTo>
                <a:lnTo>
                  <a:pt x="9034" y="1519"/>
                </a:lnTo>
                <a:lnTo>
                  <a:pt x="9047" y="1511"/>
                </a:lnTo>
                <a:lnTo>
                  <a:pt x="9059" y="1503"/>
                </a:lnTo>
                <a:lnTo>
                  <a:pt x="9077" y="1494"/>
                </a:lnTo>
                <a:lnTo>
                  <a:pt x="9120" y="1472"/>
                </a:lnTo>
                <a:lnTo>
                  <a:pt x="9179" y="1440"/>
                </a:lnTo>
                <a:lnTo>
                  <a:pt x="9248" y="1405"/>
                </a:lnTo>
                <a:lnTo>
                  <a:pt x="9316" y="1369"/>
                </a:lnTo>
                <a:lnTo>
                  <a:pt x="9375" y="1338"/>
                </a:lnTo>
                <a:lnTo>
                  <a:pt x="9417" y="1317"/>
                </a:lnTo>
                <a:lnTo>
                  <a:pt x="9432" y="1308"/>
                </a:lnTo>
                <a:lnTo>
                  <a:pt x="9432" y="1301"/>
                </a:lnTo>
                <a:lnTo>
                  <a:pt x="9432" y="1282"/>
                </a:lnTo>
                <a:lnTo>
                  <a:pt x="9432" y="1255"/>
                </a:lnTo>
                <a:lnTo>
                  <a:pt x="9432" y="1225"/>
                </a:lnTo>
                <a:lnTo>
                  <a:pt x="9432" y="1194"/>
                </a:lnTo>
                <a:lnTo>
                  <a:pt x="9432" y="1168"/>
                </a:lnTo>
                <a:lnTo>
                  <a:pt x="9432" y="1148"/>
                </a:lnTo>
                <a:lnTo>
                  <a:pt x="9432" y="1141"/>
                </a:lnTo>
                <a:lnTo>
                  <a:pt x="9405" y="1145"/>
                </a:lnTo>
                <a:lnTo>
                  <a:pt x="9332" y="1156"/>
                </a:lnTo>
                <a:lnTo>
                  <a:pt x="9228" y="1171"/>
                </a:lnTo>
                <a:lnTo>
                  <a:pt x="9109" y="1188"/>
                </a:lnTo>
                <a:lnTo>
                  <a:pt x="8992" y="1205"/>
                </a:lnTo>
                <a:lnTo>
                  <a:pt x="8888" y="1219"/>
                </a:lnTo>
                <a:lnTo>
                  <a:pt x="8815" y="1229"/>
                </a:lnTo>
                <a:lnTo>
                  <a:pt x="8788" y="1233"/>
                </a:lnTo>
                <a:lnTo>
                  <a:pt x="8772" y="1235"/>
                </a:lnTo>
                <a:lnTo>
                  <a:pt x="8757" y="1239"/>
                </a:lnTo>
                <a:lnTo>
                  <a:pt x="8743" y="1242"/>
                </a:lnTo>
                <a:lnTo>
                  <a:pt x="8728" y="1246"/>
                </a:lnTo>
                <a:lnTo>
                  <a:pt x="8716" y="1250"/>
                </a:lnTo>
                <a:lnTo>
                  <a:pt x="8702" y="1254"/>
                </a:lnTo>
                <a:lnTo>
                  <a:pt x="8689" y="1260"/>
                </a:lnTo>
                <a:lnTo>
                  <a:pt x="8678" y="1266"/>
                </a:lnTo>
                <a:lnTo>
                  <a:pt x="8666" y="1272"/>
                </a:lnTo>
                <a:lnTo>
                  <a:pt x="8654" y="1279"/>
                </a:lnTo>
                <a:lnTo>
                  <a:pt x="8644" y="1286"/>
                </a:lnTo>
                <a:lnTo>
                  <a:pt x="8633" y="1294"/>
                </a:lnTo>
                <a:lnTo>
                  <a:pt x="8613" y="1308"/>
                </a:lnTo>
                <a:lnTo>
                  <a:pt x="8594" y="1326"/>
                </a:lnTo>
                <a:lnTo>
                  <a:pt x="8577" y="1344"/>
                </a:lnTo>
                <a:lnTo>
                  <a:pt x="8562" y="1364"/>
                </a:lnTo>
                <a:lnTo>
                  <a:pt x="8547" y="1384"/>
                </a:lnTo>
                <a:lnTo>
                  <a:pt x="8535" y="1404"/>
                </a:lnTo>
                <a:lnTo>
                  <a:pt x="8523" y="1425"/>
                </a:lnTo>
                <a:lnTo>
                  <a:pt x="8512" y="1446"/>
                </a:lnTo>
                <a:lnTo>
                  <a:pt x="8504" y="1467"/>
                </a:lnTo>
                <a:lnTo>
                  <a:pt x="8495" y="1489"/>
                </a:lnTo>
                <a:lnTo>
                  <a:pt x="8488" y="1510"/>
                </a:lnTo>
                <a:lnTo>
                  <a:pt x="8482" y="1530"/>
                </a:lnTo>
                <a:lnTo>
                  <a:pt x="8476" y="1551"/>
                </a:lnTo>
                <a:lnTo>
                  <a:pt x="8471" y="1571"/>
                </a:lnTo>
                <a:lnTo>
                  <a:pt x="8464" y="1608"/>
                </a:lnTo>
                <a:lnTo>
                  <a:pt x="8459" y="1643"/>
                </a:lnTo>
                <a:lnTo>
                  <a:pt x="8456" y="1673"/>
                </a:lnTo>
                <a:lnTo>
                  <a:pt x="8454" y="1696"/>
                </a:lnTo>
                <a:lnTo>
                  <a:pt x="8454" y="1713"/>
                </a:lnTo>
                <a:lnTo>
                  <a:pt x="8453" y="1722"/>
                </a:lnTo>
                <a:lnTo>
                  <a:pt x="8453" y="1723"/>
                </a:lnTo>
                <a:lnTo>
                  <a:pt x="8453" y="1725"/>
                </a:lnTo>
                <a:lnTo>
                  <a:pt x="8454" y="1770"/>
                </a:lnTo>
                <a:lnTo>
                  <a:pt x="8457" y="1814"/>
                </a:lnTo>
                <a:lnTo>
                  <a:pt x="8463" y="1855"/>
                </a:lnTo>
                <a:lnTo>
                  <a:pt x="8469" y="1893"/>
                </a:lnTo>
                <a:lnTo>
                  <a:pt x="8476" y="1929"/>
                </a:lnTo>
                <a:lnTo>
                  <a:pt x="8486" y="1963"/>
                </a:lnTo>
                <a:lnTo>
                  <a:pt x="8496" y="1995"/>
                </a:lnTo>
                <a:lnTo>
                  <a:pt x="8509" y="2025"/>
                </a:lnTo>
                <a:lnTo>
                  <a:pt x="8522" y="2051"/>
                </a:lnTo>
                <a:lnTo>
                  <a:pt x="8537" y="2077"/>
                </a:lnTo>
                <a:lnTo>
                  <a:pt x="8552" y="2100"/>
                </a:lnTo>
                <a:lnTo>
                  <a:pt x="8567" y="2121"/>
                </a:lnTo>
                <a:lnTo>
                  <a:pt x="8584" y="2140"/>
                </a:lnTo>
                <a:lnTo>
                  <a:pt x="8601" y="2158"/>
                </a:lnTo>
                <a:lnTo>
                  <a:pt x="8619" y="2174"/>
                </a:lnTo>
                <a:lnTo>
                  <a:pt x="8637" y="2188"/>
                </a:lnTo>
                <a:lnTo>
                  <a:pt x="8655" y="2201"/>
                </a:lnTo>
                <a:lnTo>
                  <a:pt x="8673" y="2212"/>
                </a:lnTo>
                <a:lnTo>
                  <a:pt x="8691" y="2222"/>
                </a:lnTo>
                <a:lnTo>
                  <a:pt x="8709" y="2230"/>
                </a:lnTo>
                <a:lnTo>
                  <a:pt x="8727" y="2238"/>
                </a:lnTo>
                <a:lnTo>
                  <a:pt x="8744" y="2244"/>
                </a:lnTo>
                <a:lnTo>
                  <a:pt x="8760" y="2249"/>
                </a:lnTo>
                <a:lnTo>
                  <a:pt x="8776" y="2254"/>
                </a:lnTo>
                <a:lnTo>
                  <a:pt x="8805" y="2259"/>
                </a:lnTo>
                <a:lnTo>
                  <a:pt x="8829" y="2263"/>
                </a:lnTo>
                <a:lnTo>
                  <a:pt x="8848" y="2264"/>
                </a:lnTo>
                <a:lnTo>
                  <a:pt x="8862" y="2265"/>
                </a:lnTo>
                <a:lnTo>
                  <a:pt x="8866" y="2264"/>
                </a:lnTo>
                <a:lnTo>
                  <a:pt x="8867" y="2264"/>
                </a:lnTo>
                <a:lnTo>
                  <a:pt x="8880" y="2264"/>
                </a:lnTo>
                <a:lnTo>
                  <a:pt x="8916" y="2264"/>
                </a:lnTo>
                <a:lnTo>
                  <a:pt x="8972" y="2264"/>
                </a:lnTo>
                <a:lnTo>
                  <a:pt x="9044" y="2264"/>
                </a:lnTo>
                <a:lnTo>
                  <a:pt x="9130" y="2264"/>
                </a:lnTo>
                <a:lnTo>
                  <a:pt x="9225" y="2264"/>
                </a:lnTo>
                <a:lnTo>
                  <a:pt x="9327" y="2264"/>
                </a:lnTo>
                <a:lnTo>
                  <a:pt x="9432" y="2264"/>
                </a:lnTo>
                <a:lnTo>
                  <a:pt x="9537" y="2264"/>
                </a:lnTo>
                <a:lnTo>
                  <a:pt x="9640" y="2264"/>
                </a:lnTo>
                <a:lnTo>
                  <a:pt x="9735" y="2264"/>
                </a:lnTo>
                <a:lnTo>
                  <a:pt x="9820" y="2264"/>
                </a:lnTo>
                <a:lnTo>
                  <a:pt x="9893" y="2264"/>
                </a:lnTo>
                <a:lnTo>
                  <a:pt x="9948" y="2264"/>
                </a:lnTo>
                <a:lnTo>
                  <a:pt x="9984" y="2264"/>
                </a:lnTo>
                <a:lnTo>
                  <a:pt x="9997" y="2264"/>
                </a:lnTo>
                <a:lnTo>
                  <a:pt x="9997" y="2250"/>
                </a:lnTo>
                <a:lnTo>
                  <a:pt x="9997" y="2209"/>
                </a:lnTo>
                <a:lnTo>
                  <a:pt x="9997" y="2145"/>
                </a:lnTo>
                <a:lnTo>
                  <a:pt x="9997" y="2063"/>
                </a:lnTo>
                <a:lnTo>
                  <a:pt x="9997" y="1965"/>
                </a:lnTo>
                <a:lnTo>
                  <a:pt x="9997" y="1856"/>
                </a:lnTo>
                <a:lnTo>
                  <a:pt x="9997" y="1741"/>
                </a:lnTo>
                <a:lnTo>
                  <a:pt x="9997" y="1620"/>
                </a:lnTo>
                <a:lnTo>
                  <a:pt x="9997" y="1500"/>
                </a:lnTo>
                <a:lnTo>
                  <a:pt x="9997" y="1384"/>
                </a:lnTo>
                <a:lnTo>
                  <a:pt x="9997" y="1275"/>
                </a:lnTo>
                <a:lnTo>
                  <a:pt x="9997" y="1177"/>
                </a:lnTo>
                <a:lnTo>
                  <a:pt x="9997" y="1094"/>
                </a:lnTo>
                <a:lnTo>
                  <a:pt x="9997" y="1031"/>
                </a:lnTo>
                <a:lnTo>
                  <a:pt x="9997" y="990"/>
                </a:lnTo>
                <a:lnTo>
                  <a:pt x="9997" y="976"/>
                </a:lnTo>
                <a:lnTo>
                  <a:pt x="9997" y="975"/>
                </a:lnTo>
                <a:lnTo>
                  <a:pt x="9997" y="974"/>
                </a:lnTo>
                <a:lnTo>
                  <a:pt x="9997" y="960"/>
                </a:lnTo>
                <a:lnTo>
                  <a:pt x="9996" y="947"/>
                </a:lnTo>
                <a:lnTo>
                  <a:pt x="9995" y="933"/>
                </a:lnTo>
                <a:lnTo>
                  <a:pt x="9992" y="921"/>
                </a:lnTo>
                <a:lnTo>
                  <a:pt x="9987" y="896"/>
                </a:lnTo>
                <a:lnTo>
                  <a:pt x="9980" y="872"/>
                </a:lnTo>
                <a:lnTo>
                  <a:pt x="9971" y="850"/>
                </a:lnTo>
                <a:lnTo>
                  <a:pt x="9961" y="827"/>
                </a:lnTo>
                <a:lnTo>
                  <a:pt x="9950" y="807"/>
                </a:lnTo>
                <a:lnTo>
                  <a:pt x="9937" y="788"/>
                </a:lnTo>
                <a:lnTo>
                  <a:pt x="9924" y="770"/>
                </a:lnTo>
                <a:lnTo>
                  <a:pt x="9909" y="753"/>
                </a:lnTo>
                <a:lnTo>
                  <a:pt x="9894" y="737"/>
                </a:lnTo>
                <a:lnTo>
                  <a:pt x="9879" y="723"/>
                </a:lnTo>
                <a:lnTo>
                  <a:pt x="9863" y="710"/>
                </a:lnTo>
                <a:lnTo>
                  <a:pt x="9847" y="698"/>
                </a:lnTo>
                <a:lnTo>
                  <a:pt x="9832" y="688"/>
                </a:lnTo>
                <a:lnTo>
                  <a:pt x="9817" y="679"/>
                </a:lnTo>
                <a:close/>
                <a:moveTo>
                  <a:pt x="11516" y="629"/>
                </a:moveTo>
                <a:lnTo>
                  <a:pt x="11512" y="640"/>
                </a:lnTo>
                <a:lnTo>
                  <a:pt x="11498" y="670"/>
                </a:lnTo>
                <a:lnTo>
                  <a:pt x="11477" y="716"/>
                </a:lnTo>
                <a:lnTo>
                  <a:pt x="11449" y="777"/>
                </a:lnTo>
                <a:lnTo>
                  <a:pt x="11418" y="848"/>
                </a:lnTo>
                <a:lnTo>
                  <a:pt x="11382" y="928"/>
                </a:lnTo>
                <a:lnTo>
                  <a:pt x="11342" y="1013"/>
                </a:lnTo>
                <a:lnTo>
                  <a:pt x="11303" y="1101"/>
                </a:lnTo>
                <a:lnTo>
                  <a:pt x="11263" y="1189"/>
                </a:lnTo>
                <a:lnTo>
                  <a:pt x="11225" y="1274"/>
                </a:lnTo>
                <a:lnTo>
                  <a:pt x="11189" y="1353"/>
                </a:lnTo>
                <a:lnTo>
                  <a:pt x="11156" y="1424"/>
                </a:lnTo>
                <a:lnTo>
                  <a:pt x="11129" y="1484"/>
                </a:lnTo>
                <a:lnTo>
                  <a:pt x="11107" y="1531"/>
                </a:lnTo>
                <a:lnTo>
                  <a:pt x="11094" y="1561"/>
                </a:lnTo>
                <a:lnTo>
                  <a:pt x="11089" y="1571"/>
                </a:lnTo>
                <a:lnTo>
                  <a:pt x="11086" y="1575"/>
                </a:lnTo>
                <a:lnTo>
                  <a:pt x="11084" y="1580"/>
                </a:lnTo>
                <a:lnTo>
                  <a:pt x="11080" y="1583"/>
                </a:lnTo>
                <a:lnTo>
                  <a:pt x="11077" y="1585"/>
                </a:lnTo>
                <a:lnTo>
                  <a:pt x="11072" y="1587"/>
                </a:lnTo>
                <a:lnTo>
                  <a:pt x="11067" y="1589"/>
                </a:lnTo>
                <a:lnTo>
                  <a:pt x="11063" y="1590"/>
                </a:lnTo>
                <a:lnTo>
                  <a:pt x="11058" y="1590"/>
                </a:lnTo>
                <a:lnTo>
                  <a:pt x="11051" y="1589"/>
                </a:lnTo>
                <a:lnTo>
                  <a:pt x="11046" y="1588"/>
                </a:lnTo>
                <a:lnTo>
                  <a:pt x="11041" y="1586"/>
                </a:lnTo>
                <a:lnTo>
                  <a:pt x="11036" y="1583"/>
                </a:lnTo>
                <a:lnTo>
                  <a:pt x="11032" y="1579"/>
                </a:lnTo>
                <a:lnTo>
                  <a:pt x="11028" y="1574"/>
                </a:lnTo>
                <a:lnTo>
                  <a:pt x="11026" y="1570"/>
                </a:lnTo>
                <a:lnTo>
                  <a:pt x="11023" y="1566"/>
                </a:lnTo>
                <a:lnTo>
                  <a:pt x="11019" y="1556"/>
                </a:lnTo>
                <a:lnTo>
                  <a:pt x="11009" y="1531"/>
                </a:lnTo>
                <a:lnTo>
                  <a:pt x="10992" y="1490"/>
                </a:lnTo>
                <a:lnTo>
                  <a:pt x="10970" y="1437"/>
                </a:lnTo>
                <a:lnTo>
                  <a:pt x="10944" y="1374"/>
                </a:lnTo>
                <a:lnTo>
                  <a:pt x="10916" y="1304"/>
                </a:lnTo>
                <a:lnTo>
                  <a:pt x="10885" y="1229"/>
                </a:lnTo>
                <a:lnTo>
                  <a:pt x="10853" y="1152"/>
                </a:lnTo>
                <a:lnTo>
                  <a:pt x="10821" y="1074"/>
                </a:lnTo>
                <a:lnTo>
                  <a:pt x="10791" y="999"/>
                </a:lnTo>
                <a:lnTo>
                  <a:pt x="10762" y="929"/>
                </a:lnTo>
                <a:lnTo>
                  <a:pt x="10737" y="867"/>
                </a:lnTo>
                <a:lnTo>
                  <a:pt x="10715" y="814"/>
                </a:lnTo>
                <a:lnTo>
                  <a:pt x="10699" y="772"/>
                </a:lnTo>
                <a:lnTo>
                  <a:pt x="10687" y="746"/>
                </a:lnTo>
                <a:lnTo>
                  <a:pt x="10684" y="736"/>
                </a:lnTo>
                <a:lnTo>
                  <a:pt x="10682" y="732"/>
                </a:lnTo>
                <a:lnTo>
                  <a:pt x="10676" y="719"/>
                </a:lnTo>
                <a:lnTo>
                  <a:pt x="10672" y="712"/>
                </a:lnTo>
                <a:lnTo>
                  <a:pt x="10667" y="702"/>
                </a:lnTo>
                <a:lnTo>
                  <a:pt x="10661" y="693"/>
                </a:lnTo>
                <a:lnTo>
                  <a:pt x="10652" y="683"/>
                </a:lnTo>
                <a:lnTo>
                  <a:pt x="10643" y="673"/>
                </a:lnTo>
                <a:lnTo>
                  <a:pt x="10632" y="663"/>
                </a:lnTo>
                <a:lnTo>
                  <a:pt x="10618" y="655"/>
                </a:lnTo>
                <a:lnTo>
                  <a:pt x="10604" y="646"/>
                </a:lnTo>
                <a:lnTo>
                  <a:pt x="10588" y="640"/>
                </a:lnTo>
                <a:lnTo>
                  <a:pt x="10570" y="635"/>
                </a:lnTo>
                <a:lnTo>
                  <a:pt x="10559" y="633"/>
                </a:lnTo>
                <a:lnTo>
                  <a:pt x="10548" y="630"/>
                </a:lnTo>
                <a:lnTo>
                  <a:pt x="10538" y="630"/>
                </a:lnTo>
                <a:lnTo>
                  <a:pt x="10526" y="629"/>
                </a:lnTo>
                <a:lnTo>
                  <a:pt x="10476" y="629"/>
                </a:lnTo>
                <a:lnTo>
                  <a:pt x="10413" y="629"/>
                </a:lnTo>
                <a:lnTo>
                  <a:pt x="10342" y="629"/>
                </a:lnTo>
                <a:lnTo>
                  <a:pt x="10269" y="629"/>
                </a:lnTo>
                <a:lnTo>
                  <a:pt x="10201" y="629"/>
                </a:lnTo>
                <a:lnTo>
                  <a:pt x="10145" y="629"/>
                </a:lnTo>
                <a:lnTo>
                  <a:pt x="10107" y="629"/>
                </a:lnTo>
                <a:lnTo>
                  <a:pt x="10092" y="629"/>
                </a:lnTo>
                <a:lnTo>
                  <a:pt x="10099" y="645"/>
                </a:lnTo>
                <a:lnTo>
                  <a:pt x="10118" y="690"/>
                </a:lnTo>
                <a:lnTo>
                  <a:pt x="10149" y="760"/>
                </a:lnTo>
                <a:lnTo>
                  <a:pt x="10188" y="850"/>
                </a:lnTo>
                <a:lnTo>
                  <a:pt x="10234" y="957"/>
                </a:lnTo>
                <a:lnTo>
                  <a:pt x="10286" y="1076"/>
                </a:lnTo>
                <a:lnTo>
                  <a:pt x="10342" y="1204"/>
                </a:lnTo>
                <a:lnTo>
                  <a:pt x="10399" y="1335"/>
                </a:lnTo>
                <a:lnTo>
                  <a:pt x="10456" y="1467"/>
                </a:lnTo>
                <a:lnTo>
                  <a:pt x="10511" y="1595"/>
                </a:lnTo>
                <a:lnTo>
                  <a:pt x="10563" y="1713"/>
                </a:lnTo>
                <a:lnTo>
                  <a:pt x="10610" y="1820"/>
                </a:lnTo>
                <a:lnTo>
                  <a:pt x="10649" y="1911"/>
                </a:lnTo>
                <a:lnTo>
                  <a:pt x="10679" y="1980"/>
                </a:lnTo>
                <a:lnTo>
                  <a:pt x="10699" y="2026"/>
                </a:lnTo>
                <a:lnTo>
                  <a:pt x="10705" y="2041"/>
                </a:lnTo>
                <a:lnTo>
                  <a:pt x="10713" y="2066"/>
                </a:lnTo>
                <a:lnTo>
                  <a:pt x="10721" y="2095"/>
                </a:lnTo>
                <a:lnTo>
                  <a:pt x="10724" y="2111"/>
                </a:lnTo>
                <a:lnTo>
                  <a:pt x="10727" y="2127"/>
                </a:lnTo>
                <a:lnTo>
                  <a:pt x="10729" y="2144"/>
                </a:lnTo>
                <a:lnTo>
                  <a:pt x="10731" y="2162"/>
                </a:lnTo>
                <a:lnTo>
                  <a:pt x="10733" y="2180"/>
                </a:lnTo>
                <a:lnTo>
                  <a:pt x="10733" y="2198"/>
                </a:lnTo>
                <a:lnTo>
                  <a:pt x="10731" y="2218"/>
                </a:lnTo>
                <a:lnTo>
                  <a:pt x="10730" y="2237"/>
                </a:lnTo>
                <a:lnTo>
                  <a:pt x="10727" y="2255"/>
                </a:lnTo>
                <a:lnTo>
                  <a:pt x="10724" y="2274"/>
                </a:lnTo>
                <a:lnTo>
                  <a:pt x="10719" y="2292"/>
                </a:lnTo>
                <a:lnTo>
                  <a:pt x="10712" y="2310"/>
                </a:lnTo>
                <a:lnTo>
                  <a:pt x="10698" y="2339"/>
                </a:lnTo>
                <a:lnTo>
                  <a:pt x="10659" y="2417"/>
                </a:lnTo>
                <a:lnTo>
                  <a:pt x="10607" y="2526"/>
                </a:lnTo>
                <a:lnTo>
                  <a:pt x="10544" y="2651"/>
                </a:lnTo>
                <a:lnTo>
                  <a:pt x="10483" y="2776"/>
                </a:lnTo>
                <a:lnTo>
                  <a:pt x="10429" y="2885"/>
                </a:lnTo>
                <a:lnTo>
                  <a:pt x="10391" y="2962"/>
                </a:lnTo>
                <a:lnTo>
                  <a:pt x="10377" y="2992"/>
                </a:lnTo>
                <a:lnTo>
                  <a:pt x="10399" y="2992"/>
                </a:lnTo>
                <a:lnTo>
                  <a:pt x="10457" y="2992"/>
                </a:lnTo>
                <a:lnTo>
                  <a:pt x="10541" y="2992"/>
                </a:lnTo>
                <a:lnTo>
                  <a:pt x="10636" y="2992"/>
                </a:lnTo>
                <a:lnTo>
                  <a:pt x="10730" y="2992"/>
                </a:lnTo>
                <a:lnTo>
                  <a:pt x="10814" y="2992"/>
                </a:lnTo>
                <a:lnTo>
                  <a:pt x="10872" y="2992"/>
                </a:lnTo>
                <a:lnTo>
                  <a:pt x="10895" y="2992"/>
                </a:lnTo>
                <a:lnTo>
                  <a:pt x="10907" y="2966"/>
                </a:lnTo>
                <a:lnTo>
                  <a:pt x="10943" y="2890"/>
                </a:lnTo>
                <a:lnTo>
                  <a:pt x="10999" y="2774"/>
                </a:lnTo>
                <a:lnTo>
                  <a:pt x="11072" y="2623"/>
                </a:lnTo>
                <a:lnTo>
                  <a:pt x="11158" y="2444"/>
                </a:lnTo>
                <a:lnTo>
                  <a:pt x="11253" y="2245"/>
                </a:lnTo>
                <a:lnTo>
                  <a:pt x="11356" y="2031"/>
                </a:lnTo>
                <a:lnTo>
                  <a:pt x="11462" y="1811"/>
                </a:lnTo>
                <a:lnTo>
                  <a:pt x="11568" y="1590"/>
                </a:lnTo>
                <a:lnTo>
                  <a:pt x="11671" y="1377"/>
                </a:lnTo>
                <a:lnTo>
                  <a:pt x="11766" y="1177"/>
                </a:lnTo>
                <a:lnTo>
                  <a:pt x="11853" y="999"/>
                </a:lnTo>
                <a:lnTo>
                  <a:pt x="11925" y="848"/>
                </a:lnTo>
                <a:lnTo>
                  <a:pt x="11981" y="731"/>
                </a:lnTo>
                <a:lnTo>
                  <a:pt x="12017" y="656"/>
                </a:lnTo>
                <a:lnTo>
                  <a:pt x="12030" y="629"/>
                </a:lnTo>
                <a:lnTo>
                  <a:pt x="12007" y="629"/>
                </a:lnTo>
                <a:lnTo>
                  <a:pt x="11949" y="629"/>
                </a:lnTo>
                <a:lnTo>
                  <a:pt x="11868" y="629"/>
                </a:lnTo>
                <a:lnTo>
                  <a:pt x="11773" y="629"/>
                </a:lnTo>
                <a:lnTo>
                  <a:pt x="11679" y="629"/>
                </a:lnTo>
                <a:lnTo>
                  <a:pt x="11596" y="629"/>
                </a:lnTo>
                <a:lnTo>
                  <a:pt x="11538" y="629"/>
                </a:lnTo>
                <a:lnTo>
                  <a:pt x="11516" y="629"/>
                </a:lnTo>
                <a:close/>
                <a:moveTo>
                  <a:pt x="2783" y="503"/>
                </a:moveTo>
                <a:lnTo>
                  <a:pt x="2806" y="503"/>
                </a:lnTo>
                <a:lnTo>
                  <a:pt x="2863" y="503"/>
                </a:lnTo>
                <a:lnTo>
                  <a:pt x="2943" y="503"/>
                </a:lnTo>
                <a:lnTo>
                  <a:pt x="3035" y="503"/>
                </a:lnTo>
                <a:lnTo>
                  <a:pt x="3128" y="503"/>
                </a:lnTo>
                <a:lnTo>
                  <a:pt x="3208" y="503"/>
                </a:lnTo>
                <a:lnTo>
                  <a:pt x="3265" y="503"/>
                </a:lnTo>
                <a:lnTo>
                  <a:pt x="3287" y="503"/>
                </a:lnTo>
                <a:lnTo>
                  <a:pt x="3287" y="482"/>
                </a:lnTo>
                <a:lnTo>
                  <a:pt x="3287" y="425"/>
                </a:lnTo>
                <a:lnTo>
                  <a:pt x="3287" y="344"/>
                </a:lnTo>
                <a:lnTo>
                  <a:pt x="3287" y="252"/>
                </a:lnTo>
                <a:lnTo>
                  <a:pt x="3287" y="160"/>
                </a:lnTo>
                <a:lnTo>
                  <a:pt x="3287" y="79"/>
                </a:lnTo>
                <a:lnTo>
                  <a:pt x="3287" y="22"/>
                </a:lnTo>
                <a:lnTo>
                  <a:pt x="3287" y="1"/>
                </a:lnTo>
                <a:lnTo>
                  <a:pt x="3278" y="1"/>
                </a:lnTo>
                <a:lnTo>
                  <a:pt x="3254" y="1"/>
                </a:lnTo>
                <a:lnTo>
                  <a:pt x="3215" y="1"/>
                </a:lnTo>
                <a:lnTo>
                  <a:pt x="3169" y="1"/>
                </a:lnTo>
                <a:lnTo>
                  <a:pt x="3115" y="1"/>
                </a:lnTo>
                <a:lnTo>
                  <a:pt x="3057" y="1"/>
                </a:lnTo>
                <a:lnTo>
                  <a:pt x="2998" y="1"/>
                </a:lnTo>
                <a:lnTo>
                  <a:pt x="2941" y="1"/>
                </a:lnTo>
                <a:lnTo>
                  <a:pt x="2926" y="1"/>
                </a:lnTo>
                <a:lnTo>
                  <a:pt x="2912" y="2"/>
                </a:lnTo>
                <a:lnTo>
                  <a:pt x="2898" y="4"/>
                </a:lnTo>
                <a:lnTo>
                  <a:pt x="2885" y="7"/>
                </a:lnTo>
                <a:lnTo>
                  <a:pt x="2873" y="11"/>
                </a:lnTo>
                <a:lnTo>
                  <a:pt x="2863" y="14"/>
                </a:lnTo>
                <a:lnTo>
                  <a:pt x="2852" y="18"/>
                </a:lnTo>
                <a:lnTo>
                  <a:pt x="2844" y="23"/>
                </a:lnTo>
                <a:lnTo>
                  <a:pt x="2835" y="29"/>
                </a:lnTo>
                <a:lnTo>
                  <a:pt x="2828" y="34"/>
                </a:lnTo>
                <a:lnTo>
                  <a:pt x="2822" y="40"/>
                </a:lnTo>
                <a:lnTo>
                  <a:pt x="2815" y="46"/>
                </a:lnTo>
                <a:lnTo>
                  <a:pt x="2810" y="52"/>
                </a:lnTo>
                <a:lnTo>
                  <a:pt x="2805" y="59"/>
                </a:lnTo>
                <a:lnTo>
                  <a:pt x="2801" y="66"/>
                </a:lnTo>
                <a:lnTo>
                  <a:pt x="2797" y="72"/>
                </a:lnTo>
                <a:lnTo>
                  <a:pt x="2792" y="86"/>
                </a:lnTo>
                <a:lnTo>
                  <a:pt x="2788" y="99"/>
                </a:lnTo>
                <a:lnTo>
                  <a:pt x="2786" y="110"/>
                </a:lnTo>
                <a:lnTo>
                  <a:pt x="2783" y="121"/>
                </a:lnTo>
                <a:lnTo>
                  <a:pt x="2783" y="138"/>
                </a:lnTo>
                <a:lnTo>
                  <a:pt x="2783" y="143"/>
                </a:lnTo>
                <a:lnTo>
                  <a:pt x="2783" y="159"/>
                </a:lnTo>
                <a:lnTo>
                  <a:pt x="2783" y="200"/>
                </a:lnTo>
                <a:lnTo>
                  <a:pt x="2783" y="257"/>
                </a:lnTo>
                <a:lnTo>
                  <a:pt x="2783" y="323"/>
                </a:lnTo>
                <a:lnTo>
                  <a:pt x="2783" y="390"/>
                </a:lnTo>
                <a:lnTo>
                  <a:pt x="2783" y="447"/>
                </a:lnTo>
                <a:lnTo>
                  <a:pt x="2783" y="488"/>
                </a:lnTo>
                <a:lnTo>
                  <a:pt x="2783" y="503"/>
                </a:lnTo>
                <a:close/>
                <a:moveTo>
                  <a:pt x="6368" y="1965"/>
                </a:moveTo>
                <a:lnTo>
                  <a:pt x="6360" y="1965"/>
                </a:lnTo>
                <a:lnTo>
                  <a:pt x="6337" y="1965"/>
                </a:lnTo>
                <a:lnTo>
                  <a:pt x="6304" y="1965"/>
                </a:lnTo>
                <a:lnTo>
                  <a:pt x="6266" y="1965"/>
                </a:lnTo>
                <a:lnTo>
                  <a:pt x="6228" y="1965"/>
                </a:lnTo>
                <a:lnTo>
                  <a:pt x="6195" y="1965"/>
                </a:lnTo>
                <a:lnTo>
                  <a:pt x="6171" y="1965"/>
                </a:lnTo>
                <a:lnTo>
                  <a:pt x="6163" y="1965"/>
                </a:lnTo>
                <a:lnTo>
                  <a:pt x="6135" y="1964"/>
                </a:lnTo>
                <a:lnTo>
                  <a:pt x="6110" y="1963"/>
                </a:lnTo>
                <a:lnTo>
                  <a:pt x="6086" y="1961"/>
                </a:lnTo>
                <a:lnTo>
                  <a:pt x="6063" y="1958"/>
                </a:lnTo>
                <a:lnTo>
                  <a:pt x="6042" y="1954"/>
                </a:lnTo>
                <a:lnTo>
                  <a:pt x="6023" y="1949"/>
                </a:lnTo>
                <a:lnTo>
                  <a:pt x="6005" y="1944"/>
                </a:lnTo>
                <a:lnTo>
                  <a:pt x="5988" y="1938"/>
                </a:lnTo>
                <a:lnTo>
                  <a:pt x="5973" y="1930"/>
                </a:lnTo>
                <a:lnTo>
                  <a:pt x="5959" y="1923"/>
                </a:lnTo>
                <a:lnTo>
                  <a:pt x="5946" y="1913"/>
                </a:lnTo>
                <a:lnTo>
                  <a:pt x="5934" y="1905"/>
                </a:lnTo>
                <a:lnTo>
                  <a:pt x="5925" y="1894"/>
                </a:lnTo>
                <a:lnTo>
                  <a:pt x="5915" y="1884"/>
                </a:lnTo>
                <a:lnTo>
                  <a:pt x="5907" y="1872"/>
                </a:lnTo>
                <a:lnTo>
                  <a:pt x="5900" y="1859"/>
                </a:lnTo>
                <a:lnTo>
                  <a:pt x="5894" y="1847"/>
                </a:lnTo>
                <a:lnTo>
                  <a:pt x="5888" y="1826"/>
                </a:lnTo>
                <a:lnTo>
                  <a:pt x="5881" y="1798"/>
                </a:lnTo>
                <a:lnTo>
                  <a:pt x="5875" y="1761"/>
                </a:lnTo>
                <a:lnTo>
                  <a:pt x="5872" y="1740"/>
                </a:lnTo>
                <a:lnTo>
                  <a:pt x="5869" y="1715"/>
                </a:lnTo>
                <a:lnTo>
                  <a:pt x="5867" y="1688"/>
                </a:lnTo>
                <a:lnTo>
                  <a:pt x="5864" y="1659"/>
                </a:lnTo>
                <a:lnTo>
                  <a:pt x="5862" y="1626"/>
                </a:lnTo>
                <a:lnTo>
                  <a:pt x="5861" y="1591"/>
                </a:lnTo>
                <a:lnTo>
                  <a:pt x="5860" y="1553"/>
                </a:lnTo>
                <a:lnTo>
                  <a:pt x="5860" y="1512"/>
                </a:lnTo>
                <a:lnTo>
                  <a:pt x="5860" y="1498"/>
                </a:lnTo>
                <a:lnTo>
                  <a:pt x="5860" y="1463"/>
                </a:lnTo>
                <a:lnTo>
                  <a:pt x="5860" y="1413"/>
                </a:lnTo>
                <a:lnTo>
                  <a:pt x="5860" y="1357"/>
                </a:lnTo>
                <a:lnTo>
                  <a:pt x="5860" y="1300"/>
                </a:lnTo>
                <a:lnTo>
                  <a:pt x="5860" y="1250"/>
                </a:lnTo>
                <a:lnTo>
                  <a:pt x="5860" y="1215"/>
                </a:lnTo>
                <a:lnTo>
                  <a:pt x="5860" y="1203"/>
                </a:lnTo>
                <a:lnTo>
                  <a:pt x="5860" y="1201"/>
                </a:lnTo>
                <a:lnTo>
                  <a:pt x="5861" y="1173"/>
                </a:lnTo>
                <a:lnTo>
                  <a:pt x="5861" y="1146"/>
                </a:lnTo>
                <a:lnTo>
                  <a:pt x="5863" y="1122"/>
                </a:lnTo>
                <a:lnTo>
                  <a:pt x="5865" y="1101"/>
                </a:lnTo>
                <a:lnTo>
                  <a:pt x="5868" y="1083"/>
                </a:lnTo>
                <a:lnTo>
                  <a:pt x="5870" y="1066"/>
                </a:lnTo>
                <a:lnTo>
                  <a:pt x="5874" y="1051"/>
                </a:lnTo>
                <a:lnTo>
                  <a:pt x="5877" y="1038"/>
                </a:lnTo>
                <a:lnTo>
                  <a:pt x="5881" y="1027"/>
                </a:lnTo>
                <a:lnTo>
                  <a:pt x="5886" y="1017"/>
                </a:lnTo>
                <a:lnTo>
                  <a:pt x="5890" y="1008"/>
                </a:lnTo>
                <a:lnTo>
                  <a:pt x="5895" y="1000"/>
                </a:lnTo>
                <a:lnTo>
                  <a:pt x="5905" y="986"/>
                </a:lnTo>
                <a:lnTo>
                  <a:pt x="5915" y="974"/>
                </a:lnTo>
                <a:lnTo>
                  <a:pt x="5927" y="963"/>
                </a:lnTo>
                <a:lnTo>
                  <a:pt x="5939" y="955"/>
                </a:lnTo>
                <a:lnTo>
                  <a:pt x="5950" y="947"/>
                </a:lnTo>
                <a:lnTo>
                  <a:pt x="5963" y="943"/>
                </a:lnTo>
                <a:lnTo>
                  <a:pt x="5976" y="939"/>
                </a:lnTo>
                <a:lnTo>
                  <a:pt x="5989" y="937"/>
                </a:lnTo>
                <a:lnTo>
                  <a:pt x="6002" y="936"/>
                </a:lnTo>
                <a:lnTo>
                  <a:pt x="6016" y="936"/>
                </a:lnTo>
                <a:lnTo>
                  <a:pt x="6032" y="936"/>
                </a:lnTo>
                <a:lnTo>
                  <a:pt x="6071" y="936"/>
                </a:lnTo>
                <a:lnTo>
                  <a:pt x="6128" y="936"/>
                </a:lnTo>
                <a:lnTo>
                  <a:pt x="6193" y="936"/>
                </a:lnTo>
                <a:lnTo>
                  <a:pt x="6257" y="936"/>
                </a:lnTo>
                <a:lnTo>
                  <a:pt x="6313" y="936"/>
                </a:lnTo>
                <a:lnTo>
                  <a:pt x="6354" y="936"/>
                </a:lnTo>
                <a:lnTo>
                  <a:pt x="6368" y="936"/>
                </a:lnTo>
                <a:lnTo>
                  <a:pt x="6368" y="947"/>
                </a:lnTo>
                <a:lnTo>
                  <a:pt x="6368" y="979"/>
                </a:lnTo>
                <a:lnTo>
                  <a:pt x="6368" y="1030"/>
                </a:lnTo>
                <a:lnTo>
                  <a:pt x="6368" y="1096"/>
                </a:lnTo>
                <a:lnTo>
                  <a:pt x="6368" y="1174"/>
                </a:lnTo>
                <a:lnTo>
                  <a:pt x="6368" y="1261"/>
                </a:lnTo>
                <a:lnTo>
                  <a:pt x="6368" y="1354"/>
                </a:lnTo>
                <a:lnTo>
                  <a:pt x="6368" y="1450"/>
                </a:lnTo>
                <a:lnTo>
                  <a:pt x="6368" y="1546"/>
                </a:lnTo>
                <a:lnTo>
                  <a:pt x="6368" y="1639"/>
                </a:lnTo>
                <a:lnTo>
                  <a:pt x="6368" y="1726"/>
                </a:lnTo>
                <a:lnTo>
                  <a:pt x="6368" y="1804"/>
                </a:lnTo>
                <a:lnTo>
                  <a:pt x="6368" y="1870"/>
                </a:lnTo>
                <a:lnTo>
                  <a:pt x="6368" y="1921"/>
                </a:lnTo>
                <a:lnTo>
                  <a:pt x="6368" y="1954"/>
                </a:lnTo>
                <a:lnTo>
                  <a:pt x="6368" y="1965"/>
                </a:lnTo>
                <a:close/>
                <a:moveTo>
                  <a:pt x="6368" y="124"/>
                </a:moveTo>
                <a:lnTo>
                  <a:pt x="6368" y="145"/>
                </a:lnTo>
                <a:lnTo>
                  <a:pt x="6368" y="203"/>
                </a:lnTo>
                <a:lnTo>
                  <a:pt x="6368" y="285"/>
                </a:lnTo>
                <a:lnTo>
                  <a:pt x="6368" y="378"/>
                </a:lnTo>
                <a:lnTo>
                  <a:pt x="6368" y="471"/>
                </a:lnTo>
                <a:lnTo>
                  <a:pt x="6368" y="553"/>
                </a:lnTo>
                <a:lnTo>
                  <a:pt x="6368" y="610"/>
                </a:lnTo>
                <a:lnTo>
                  <a:pt x="6368" y="633"/>
                </a:lnTo>
                <a:lnTo>
                  <a:pt x="6346" y="633"/>
                </a:lnTo>
                <a:lnTo>
                  <a:pt x="6287" y="633"/>
                </a:lnTo>
                <a:lnTo>
                  <a:pt x="6202" y="633"/>
                </a:lnTo>
                <a:lnTo>
                  <a:pt x="6106" y="633"/>
                </a:lnTo>
                <a:lnTo>
                  <a:pt x="6009" y="633"/>
                </a:lnTo>
                <a:lnTo>
                  <a:pt x="5925" y="633"/>
                </a:lnTo>
                <a:lnTo>
                  <a:pt x="5865" y="633"/>
                </a:lnTo>
                <a:lnTo>
                  <a:pt x="5842" y="633"/>
                </a:lnTo>
                <a:lnTo>
                  <a:pt x="5841" y="633"/>
                </a:lnTo>
                <a:lnTo>
                  <a:pt x="5800" y="634"/>
                </a:lnTo>
                <a:lnTo>
                  <a:pt x="5762" y="636"/>
                </a:lnTo>
                <a:lnTo>
                  <a:pt x="5726" y="639"/>
                </a:lnTo>
                <a:lnTo>
                  <a:pt x="5692" y="645"/>
                </a:lnTo>
                <a:lnTo>
                  <a:pt x="5661" y="652"/>
                </a:lnTo>
                <a:lnTo>
                  <a:pt x="5631" y="660"/>
                </a:lnTo>
                <a:lnTo>
                  <a:pt x="5618" y="665"/>
                </a:lnTo>
                <a:lnTo>
                  <a:pt x="5605" y="671"/>
                </a:lnTo>
                <a:lnTo>
                  <a:pt x="5592" y="676"/>
                </a:lnTo>
                <a:lnTo>
                  <a:pt x="5580" y="682"/>
                </a:lnTo>
                <a:lnTo>
                  <a:pt x="5568" y="689"/>
                </a:lnTo>
                <a:lnTo>
                  <a:pt x="5556" y="695"/>
                </a:lnTo>
                <a:lnTo>
                  <a:pt x="5545" y="702"/>
                </a:lnTo>
                <a:lnTo>
                  <a:pt x="5534" y="710"/>
                </a:lnTo>
                <a:lnTo>
                  <a:pt x="5514" y="727"/>
                </a:lnTo>
                <a:lnTo>
                  <a:pt x="5495" y="745"/>
                </a:lnTo>
                <a:lnTo>
                  <a:pt x="5478" y="764"/>
                </a:lnTo>
                <a:lnTo>
                  <a:pt x="5461" y="785"/>
                </a:lnTo>
                <a:lnTo>
                  <a:pt x="5445" y="807"/>
                </a:lnTo>
                <a:lnTo>
                  <a:pt x="5431" y="832"/>
                </a:lnTo>
                <a:lnTo>
                  <a:pt x="5422" y="850"/>
                </a:lnTo>
                <a:lnTo>
                  <a:pt x="5412" y="869"/>
                </a:lnTo>
                <a:lnTo>
                  <a:pt x="5404" y="889"/>
                </a:lnTo>
                <a:lnTo>
                  <a:pt x="5396" y="910"/>
                </a:lnTo>
                <a:lnTo>
                  <a:pt x="5390" y="931"/>
                </a:lnTo>
                <a:lnTo>
                  <a:pt x="5384" y="955"/>
                </a:lnTo>
                <a:lnTo>
                  <a:pt x="5378" y="978"/>
                </a:lnTo>
                <a:lnTo>
                  <a:pt x="5373" y="1003"/>
                </a:lnTo>
                <a:lnTo>
                  <a:pt x="5369" y="1029"/>
                </a:lnTo>
                <a:lnTo>
                  <a:pt x="5365" y="1055"/>
                </a:lnTo>
                <a:lnTo>
                  <a:pt x="5362" y="1084"/>
                </a:lnTo>
                <a:lnTo>
                  <a:pt x="5359" y="1112"/>
                </a:lnTo>
                <a:lnTo>
                  <a:pt x="5357" y="1142"/>
                </a:lnTo>
                <a:lnTo>
                  <a:pt x="5356" y="1173"/>
                </a:lnTo>
                <a:lnTo>
                  <a:pt x="5355" y="1206"/>
                </a:lnTo>
                <a:lnTo>
                  <a:pt x="5355" y="1239"/>
                </a:lnTo>
                <a:lnTo>
                  <a:pt x="5355" y="1257"/>
                </a:lnTo>
                <a:lnTo>
                  <a:pt x="5355" y="1304"/>
                </a:lnTo>
                <a:lnTo>
                  <a:pt x="5355" y="1372"/>
                </a:lnTo>
                <a:lnTo>
                  <a:pt x="5355" y="1448"/>
                </a:lnTo>
                <a:lnTo>
                  <a:pt x="5355" y="1526"/>
                </a:lnTo>
                <a:lnTo>
                  <a:pt x="5355" y="1593"/>
                </a:lnTo>
                <a:lnTo>
                  <a:pt x="5355" y="1641"/>
                </a:lnTo>
                <a:lnTo>
                  <a:pt x="5355" y="1659"/>
                </a:lnTo>
                <a:lnTo>
                  <a:pt x="5355" y="1692"/>
                </a:lnTo>
                <a:lnTo>
                  <a:pt x="5356" y="1725"/>
                </a:lnTo>
                <a:lnTo>
                  <a:pt x="5357" y="1756"/>
                </a:lnTo>
                <a:lnTo>
                  <a:pt x="5359" y="1785"/>
                </a:lnTo>
                <a:lnTo>
                  <a:pt x="5362" y="1814"/>
                </a:lnTo>
                <a:lnTo>
                  <a:pt x="5365" y="1842"/>
                </a:lnTo>
                <a:lnTo>
                  <a:pt x="5369" y="1869"/>
                </a:lnTo>
                <a:lnTo>
                  <a:pt x="5373" y="1894"/>
                </a:lnTo>
                <a:lnTo>
                  <a:pt x="5378" y="1920"/>
                </a:lnTo>
                <a:lnTo>
                  <a:pt x="5384" y="1943"/>
                </a:lnTo>
                <a:lnTo>
                  <a:pt x="5390" y="1966"/>
                </a:lnTo>
                <a:lnTo>
                  <a:pt x="5396" y="1988"/>
                </a:lnTo>
                <a:lnTo>
                  <a:pt x="5405" y="2009"/>
                </a:lnTo>
                <a:lnTo>
                  <a:pt x="5412" y="2029"/>
                </a:lnTo>
                <a:lnTo>
                  <a:pt x="5422" y="2048"/>
                </a:lnTo>
                <a:lnTo>
                  <a:pt x="5431" y="2066"/>
                </a:lnTo>
                <a:lnTo>
                  <a:pt x="5439" y="2078"/>
                </a:lnTo>
                <a:lnTo>
                  <a:pt x="5446" y="2090"/>
                </a:lnTo>
                <a:lnTo>
                  <a:pt x="5454" y="2102"/>
                </a:lnTo>
                <a:lnTo>
                  <a:pt x="5462" y="2113"/>
                </a:lnTo>
                <a:lnTo>
                  <a:pt x="5472" y="2123"/>
                </a:lnTo>
                <a:lnTo>
                  <a:pt x="5480" y="2134"/>
                </a:lnTo>
                <a:lnTo>
                  <a:pt x="5491" y="2143"/>
                </a:lnTo>
                <a:lnTo>
                  <a:pt x="5500" y="2153"/>
                </a:lnTo>
                <a:lnTo>
                  <a:pt x="5511" y="2162"/>
                </a:lnTo>
                <a:lnTo>
                  <a:pt x="5521" y="2171"/>
                </a:lnTo>
                <a:lnTo>
                  <a:pt x="5532" y="2179"/>
                </a:lnTo>
                <a:lnTo>
                  <a:pt x="5544" y="2188"/>
                </a:lnTo>
                <a:lnTo>
                  <a:pt x="5567" y="2203"/>
                </a:lnTo>
                <a:lnTo>
                  <a:pt x="5592" y="2215"/>
                </a:lnTo>
                <a:lnTo>
                  <a:pt x="5619" y="2227"/>
                </a:lnTo>
                <a:lnTo>
                  <a:pt x="5646" y="2238"/>
                </a:lnTo>
                <a:lnTo>
                  <a:pt x="5676" y="2246"/>
                </a:lnTo>
                <a:lnTo>
                  <a:pt x="5707" y="2252"/>
                </a:lnTo>
                <a:lnTo>
                  <a:pt x="5737" y="2259"/>
                </a:lnTo>
                <a:lnTo>
                  <a:pt x="5770" y="2262"/>
                </a:lnTo>
                <a:lnTo>
                  <a:pt x="5804" y="2264"/>
                </a:lnTo>
                <a:lnTo>
                  <a:pt x="5840" y="2265"/>
                </a:lnTo>
                <a:lnTo>
                  <a:pt x="5841" y="2265"/>
                </a:lnTo>
                <a:lnTo>
                  <a:pt x="5853" y="2265"/>
                </a:lnTo>
                <a:lnTo>
                  <a:pt x="5885" y="2265"/>
                </a:lnTo>
                <a:lnTo>
                  <a:pt x="5935" y="2265"/>
                </a:lnTo>
                <a:lnTo>
                  <a:pt x="6001" y="2265"/>
                </a:lnTo>
                <a:lnTo>
                  <a:pt x="6078" y="2265"/>
                </a:lnTo>
                <a:lnTo>
                  <a:pt x="6165" y="2265"/>
                </a:lnTo>
                <a:lnTo>
                  <a:pt x="6257" y="2265"/>
                </a:lnTo>
                <a:lnTo>
                  <a:pt x="6353" y="2265"/>
                </a:lnTo>
                <a:lnTo>
                  <a:pt x="6448" y="2265"/>
                </a:lnTo>
                <a:lnTo>
                  <a:pt x="6540" y="2265"/>
                </a:lnTo>
                <a:lnTo>
                  <a:pt x="6627" y="2265"/>
                </a:lnTo>
                <a:lnTo>
                  <a:pt x="6704" y="2265"/>
                </a:lnTo>
                <a:lnTo>
                  <a:pt x="6770" y="2265"/>
                </a:lnTo>
                <a:lnTo>
                  <a:pt x="6820" y="2265"/>
                </a:lnTo>
                <a:lnTo>
                  <a:pt x="6852" y="2265"/>
                </a:lnTo>
                <a:lnTo>
                  <a:pt x="6864" y="2265"/>
                </a:lnTo>
                <a:lnTo>
                  <a:pt x="6864" y="2240"/>
                </a:lnTo>
                <a:lnTo>
                  <a:pt x="6864" y="2168"/>
                </a:lnTo>
                <a:lnTo>
                  <a:pt x="6864" y="2056"/>
                </a:lnTo>
                <a:lnTo>
                  <a:pt x="6864" y="1911"/>
                </a:lnTo>
                <a:lnTo>
                  <a:pt x="6864" y="1740"/>
                </a:lnTo>
                <a:lnTo>
                  <a:pt x="6864" y="1549"/>
                </a:lnTo>
                <a:lnTo>
                  <a:pt x="6864" y="1343"/>
                </a:lnTo>
                <a:lnTo>
                  <a:pt x="6864" y="1133"/>
                </a:lnTo>
                <a:lnTo>
                  <a:pt x="6864" y="922"/>
                </a:lnTo>
                <a:lnTo>
                  <a:pt x="6864" y="717"/>
                </a:lnTo>
                <a:lnTo>
                  <a:pt x="6864" y="526"/>
                </a:lnTo>
                <a:lnTo>
                  <a:pt x="6864" y="354"/>
                </a:lnTo>
                <a:lnTo>
                  <a:pt x="6864" y="209"/>
                </a:lnTo>
                <a:lnTo>
                  <a:pt x="6864" y="97"/>
                </a:lnTo>
                <a:lnTo>
                  <a:pt x="6864" y="25"/>
                </a:lnTo>
                <a:lnTo>
                  <a:pt x="6864" y="0"/>
                </a:lnTo>
                <a:lnTo>
                  <a:pt x="6854" y="0"/>
                </a:lnTo>
                <a:lnTo>
                  <a:pt x="6827" y="0"/>
                </a:lnTo>
                <a:lnTo>
                  <a:pt x="6786" y="0"/>
                </a:lnTo>
                <a:lnTo>
                  <a:pt x="6735" y="0"/>
                </a:lnTo>
                <a:lnTo>
                  <a:pt x="6679" y="0"/>
                </a:lnTo>
                <a:lnTo>
                  <a:pt x="6619" y="0"/>
                </a:lnTo>
                <a:lnTo>
                  <a:pt x="6561" y="0"/>
                </a:lnTo>
                <a:lnTo>
                  <a:pt x="6508" y="0"/>
                </a:lnTo>
                <a:lnTo>
                  <a:pt x="6495" y="1"/>
                </a:lnTo>
                <a:lnTo>
                  <a:pt x="6484" y="2"/>
                </a:lnTo>
                <a:lnTo>
                  <a:pt x="6473" y="3"/>
                </a:lnTo>
                <a:lnTo>
                  <a:pt x="6463" y="5"/>
                </a:lnTo>
                <a:lnTo>
                  <a:pt x="6453" y="8"/>
                </a:lnTo>
                <a:lnTo>
                  <a:pt x="6444" y="12"/>
                </a:lnTo>
                <a:lnTo>
                  <a:pt x="6435" y="16"/>
                </a:lnTo>
                <a:lnTo>
                  <a:pt x="6428" y="19"/>
                </a:lnTo>
                <a:lnTo>
                  <a:pt x="6420" y="24"/>
                </a:lnTo>
                <a:lnTo>
                  <a:pt x="6414" y="29"/>
                </a:lnTo>
                <a:lnTo>
                  <a:pt x="6409" y="34"/>
                </a:lnTo>
                <a:lnTo>
                  <a:pt x="6403" y="39"/>
                </a:lnTo>
                <a:lnTo>
                  <a:pt x="6394" y="51"/>
                </a:lnTo>
                <a:lnTo>
                  <a:pt x="6386" y="61"/>
                </a:lnTo>
                <a:lnTo>
                  <a:pt x="6380" y="73"/>
                </a:lnTo>
                <a:lnTo>
                  <a:pt x="6376" y="85"/>
                </a:lnTo>
                <a:lnTo>
                  <a:pt x="6373" y="95"/>
                </a:lnTo>
                <a:lnTo>
                  <a:pt x="6370" y="104"/>
                </a:lnTo>
                <a:lnTo>
                  <a:pt x="6369" y="119"/>
                </a:lnTo>
                <a:lnTo>
                  <a:pt x="6368" y="124"/>
                </a:lnTo>
                <a:close/>
                <a:moveTo>
                  <a:pt x="4910" y="699"/>
                </a:moveTo>
                <a:lnTo>
                  <a:pt x="4894" y="689"/>
                </a:lnTo>
                <a:lnTo>
                  <a:pt x="4876" y="679"/>
                </a:lnTo>
                <a:lnTo>
                  <a:pt x="4859" y="671"/>
                </a:lnTo>
                <a:lnTo>
                  <a:pt x="4842" y="663"/>
                </a:lnTo>
                <a:lnTo>
                  <a:pt x="4826" y="657"/>
                </a:lnTo>
                <a:lnTo>
                  <a:pt x="4809" y="652"/>
                </a:lnTo>
                <a:lnTo>
                  <a:pt x="4793" y="647"/>
                </a:lnTo>
                <a:lnTo>
                  <a:pt x="4777" y="643"/>
                </a:lnTo>
                <a:lnTo>
                  <a:pt x="4746" y="638"/>
                </a:lnTo>
                <a:lnTo>
                  <a:pt x="4720" y="635"/>
                </a:lnTo>
                <a:lnTo>
                  <a:pt x="4696" y="634"/>
                </a:lnTo>
                <a:lnTo>
                  <a:pt x="4674" y="633"/>
                </a:lnTo>
                <a:lnTo>
                  <a:pt x="4660" y="633"/>
                </a:lnTo>
                <a:lnTo>
                  <a:pt x="4623" y="633"/>
                </a:lnTo>
                <a:lnTo>
                  <a:pt x="4566" y="633"/>
                </a:lnTo>
                <a:lnTo>
                  <a:pt x="4494" y="633"/>
                </a:lnTo>
                <a:lnTo>
                  <a:pt x="4410" y="633"/>
                </a:lnTo>
                <a:lnTo>
                  <a:pt x="4317" y="633"/>
                </a:lnTo>
                <a:lnTo>
                  <a:pt x="4217" y="633"/>
                </a:lnTo>
                <a:lnTo>
                  <a:pt x="4113" y="633"/>
                </a:lnTo>
                <a:lnTo>
                  <a:pt x="4011" y="633"/>
                </a:lnTo>
                <a:lnTo>
                  <a:pt x="3911" y="633"/>
                </a:lnTo>
                <a:lnTo>
                  <a:pt x="3819" y="633"/>
                </a:lnTo>
                <a:lnTo>
                  <a:pt x="3735" y="633"/>
                </a:lnTo>
                <a:lnTo>
                  <a:pt x="3665" y="633"/>
                </a:lnTo>
                <a:lnTo>
                  <a:pt x="3611" y="633"/>
                </a:lnTo>
                <a:lnTo>
                  <a:pt x="3576" y="633"/>
                </a:lnTo>
                <a:lnTo>
                  <a:pt x="3564" y="633"/>
                </a:lnTo>
                <a:lnTo>
                  <a:pt x="3564" y="651"/>
                </a:lnTo>
                <a:lnTo>
                  <a:pt x="3564" y="702"/>
                </a:lnTo>
                <a:lnTo>
                  <a:pt x="3564" y="783"/>
                </a:lnTo>
                <a:lnTo>
                  <a:pt x="3564" y="888"/>
                </a:lnTo>
                <a:lnTo>
                  <a:pt x="3564" y="1011"/>
                </a:lnTo>
                <a:lnTo>
                  <a:pt x="3564" y="1150"/>
                </a:lnTo>
                <a:lnTo>
                  <a:pt x="3564" y="1297"/>
                </a:lnTo>
                <a:lnTo>
                  <a:pt x="3564" y="1448"/>
                </a:lnTo>
                <a:lnTo>
                  <a:pt x="3564" y="1601"/>
                </a:lnTo>
                <a:lnTo>
                  <a:pt x="3564" y="1748"/>
                </a:lnTo>
                <a:lnTo>
                  <a:pt x="3564" y="1887"/>
                </a:lnTo>
                <a:lnTo>
                  <a:pt x="3564" y="2010"/>
                </a:lnTo>
                <a:lnTo>
                  <a:pt x="3564" y="2115"/>
                </a:lnTo>
                <a:lnTo>
                  <a:pt x="3564" y="2195"/>
                </a:lnTo>
                <a:lnTo>
                  <a:pt x="3564" y="2247"/>
                </a:lnTo>
                <a:lnTo>
                  <a:pt x="3564" y="2265"/>
                </a:lnTo>
                <a:lnTo>
                  <a:pt x="3586" y="2265"/>
                </a:lnTo>
                <a:lnTo>
                  <a:pt x="3643" y="2265"/>
                </a:lnTo>
                <a:lnTo>
                  <a:pt x="3726" y="2265"/>
                </a:lnTo>
                <a:lnTo>
                  <a:pt x="3819" y="2265"/>
                </a:lnTo>
                <a:lnTo>
                  <a:pt x="3913" y="2265"/>
                </a:lnTo>
                <a:lnTo>
                  <a:pt x="3995" y="2265"/>
                </a:lnTo>
                <a:lnTo>
                  <a:pt x="4053" y="2265"/>
                </a:lnTo>
                <a:lnTo>
                  <a:pt x="4074" y="2265"/>
                </a:lnTo>
                <a:lnTo>
                  <a:pt x="4074" y="2250"/>
                </a:lnTo>
                <a:lnTo>
                  <a:pt x="4074" y="2208"/>
                </a:lnTo>
                <a:lnTo>
                  <a:pt x="4074" y="2142"/>
                </a:lnTo>
                <a:lnTo>
                  <a:pt x="4074" y="2058"/>
                </a:lnTo>
                <a:lnTo>
                  <a:pt x="4074" y="1957"/>
                </a:lnTo>
                <a:lnTo>
                  <a:pt x="4074" y="1845"/>
                </a:lnTo>
                <a:lnTo>
                  <a:pt x="4074" y="1725"/>
                </a:lnTo>
                <a:lnTo>
                  <a:pt x="4074" y="1601"/>
                </a:lnTo>
                <a:lnTo>
                  <a:pt x="4074" y="1477"/>
                </a:lnTo>
                <a:lnTo>
                  <a:pt x="4074" y="1356"/>
                </a:lnTo>
                <a:lnTo>
                  <a:pt x="4074" y="1244"/>
                </a:lnTo>
                <a:lnTo>
                  <a:pt x="4074" y="1143"/>
                </a:lnTo>
                <a:lnTo>
                  <a:pt x="4074" y="1058"/>
                </a:lnTo>
                <a:lnTo>
                  <a:pt x="4074" y="993"/>
                </a:lnTo>
                <a:lnTo>
                  <a:pt x="4074" y="950"/>
                </a:lnTo>
                <a:lnTo>
                  <a:pt x="4074" y="936"/>
                </a:lnTo>
                <a:lnTo>
                  <a:pt x="4089" y="936"/>
                </a:lnTo>
                <a:lnTo>
                  <a:pt x="4128" y="936"/>
                </a:lnTo>
                <a:lnTo>
                  <a:pt x="4183" y="936"/>
                </a:lnTo>
                <a:lnTo>
                  <a:pt x="4246" y="936"/>
                </a:lnTo>
                <a:lnTo>
                  <a:pt x="4309" y="936"/>
                </a:lnTo>
                <a:lnTo>
                  <a:pt x="4364" y="936"/>
                </a:lnTo>
                <a:lnTo>
                  <a:pt x="4403" y="936"/>
                </a:lnTo>
                <a:lnTo>
                  <a:pt x="4418" y="936"/>
                </a:lnTo>
                <a:lnTo>
                  <a:pt x="4432" y="937"/>
                </a:lnTo>
                <a:lnTo>
                  <a:pt x="4445" y="938"/>
                </a:lnTo>
                <a:lnTo>
                  <a:pt x="4457" y="940"/>
                </a:lnTo>
                <a:lnTo>
                  <a:pt x="4468" y="942"/>
                </a:lnTo>
                <a:lnTo>
                  <a:pt x="4479" y="945"/>
                </a:lnTo>
                <a:lnTo>
                  <a:pt x="4488" y="948"/>
                </a:lnTo>
                <a:lnTo>
                  <a:pt x="4498" y="952"/>
                </a:lnTo>
                <a:lnTo>
                  <a:pt x="4505" y="957"/>
                </a:lnTo>
                <a:lnTo>
                  <a:pt x="4512" y="962"/>
                </a:lnTo>
                <a:lnTo>
                  <a:pt x="4520" y="967"/>
                </a:lnTo>
                <a:lnTo>
                  <a:pt x="4526" y="974"/>
                </a:lnTo>
                <a:lnTo>
                  <a:pt x="4533" y="980"/>
                </a:lnTo>
                <a:lnTo>
                  <a:pt x="4543" y="993"/>
                </a:lnTo>
                <a:lnTo>
                  <a:pt x="4552" y="1008"/>
                </a:lnTo>
                <a:lnTo>
                  <a:pt x="4559" y="1022"/>
                </a:lnTo>
                <a:lnTo>
                  <a:pt x="4565" y="1038"/>
                </a:lnTo>
                <a:lnTo>
                  <a:pt x="4570" y="1054"/>
                </a:lnTo>
                <a:lnTo>
                  <a:pt x="4573" y="1069"/>
                </a:lnTo>
                <a:lnTo>
                  <a:pt x="4575" y="1085"/>
                </a:lnTo>
                <a:lnTo>
                  <a:pt x="4577" y="1099"/>
                </a:lnTo>
                <a:lnTo>
                  <a:pt x="4577" y="1111"/>
                </a:lnTo>
                <a:lnTo>
                  <a:pt x="4578" y="1122"/>
                </a:lnTo>
                <a:lnTo>
                  <a:pt x="4578" y="1135"/>
                </a:lnTo>
                <a:lnTo>
                  <a:pt x="4577" y="1171"/>
                </a:lnTo>
                <a:lnTo>
                  <a:pt x="4577" y="1227"/>
                </a:lnTo>
                <a:lnTo>
                  <a:pt x="4577" y="1300"/>
                </a:lnTo>
                <a:lnTo>
                  <a:pt x="4577" y="1387"/>
                </a:lnTo>
                <a:lnTo>
                  <a:pt x="4577" y="1483"/>
                </a:lnTo>
                <a:lnTo>
                  <a:pt x="4577" y="1587"/>
                </a:lnTo>
                <a:lnTo>
                  <a:pt x="4577" y="1693"/>
                </a:lnTo>
                <a:lnTo>
                  <a:pt x="4577" y="1800"/>
                </a:lnTo>
                <a:lnTo>
                  <a:pt x="4577" y="1904"/>
                </a:lnTo>
                <a:lnTo>
                  <a:pt x="4577" y="2000"/>
                </a:lnTo>
                <a:lnTo>
                  <a:pt x="4577" y="2086"/>
                </a:lnTo>
                <a:lnTo>
                  <a:pt x="4577" y="2159"/>
                </a:lnTo>
                <a:lnTo>
                  <a:pt x="4577" y="2216"/>
                </a:lnTo>
                <a:lnTo>
                  <a:pt x="4577" y="2252"/>
                </a:lnTo>
                <a:lnTo>
                  <a:pt x="4577" y="2265"/>
                </a:lnTo>
                <a:lnTo>
                  <a:pt x="4598" y="2265"/>
                </a:lnTo>
                <a:lnTo>
                  <a:pt x="4655" y="2265"/>
                </a:lnTo>
                <a:lnTo>
                  <a:pt x="4736" y="2265"/>
                </a:lnTo>
                <a:lnTo>
                  <a:pt x="4827" y="2265"/>
                </a:lnTo>
                <a:lnTo>
                  <a:pt x="4919" y="2265"/>
                </a:lnTo>
                <a:lnTo>
                  <a:pt x="4999" y="2265"/>
                </a:lnTo>
                <a:lnTo>
                  <a:pt x="5056" y="2265"/>
                </a:lnTo>
                <a:lnTo>
                  <a:pt x="5078" y="2265"/>
                </a:lnTo>
                <a:lnTo>
                  <a:pt x="5078" y="2251"/>
                </a:lnTo>
                <a:lnTo>
                  <a:pt x="5078" y="2214"/>
                </a:lnTo>
                <a:lnTo>
                  <a:pt x="5078" y="2155"/>
                </a:lnTo>
                <a:lnTo>
                  <a:pt x="5078" y="2079"/>
                </a:lnTo>
                <a:lnTo>
                  <a:pt x="5078" y="1989"/>
                </a:lnTo>
                <a:lnTo>
                  <a:pt x="5078" y="1888"/>
                </a:lnTo>
                <a:lnTo>
                  <a:pt x="5078" y="1780"/>
                </a:lnTo>
                <a:lnTo>
                  <a:pt x="5078" y="1670"/>
                </a:lnTo>
                <a:lnTo>
                  <a:pt x="5078" y="1559"/>
                </a:lnTo>
                <a:lnTo>
                  <a:pt x="5078" y="1450"/>
                </a:lnTo>
                <a:lnTo>
                  <a:pt x="5078" y="1350"/>
                </a:lnTo>
                <a:lnTo>
                  <a:pt x="5078" y="1260"/>
                </a:lnTo>
                <a:lnTo>
                  <a:pt x="5078" y="1183"/>
                </a:lnTo>
                <a:lnTo>
                  <a:pt x="5078" y="1125"/>
                </a:lnTo>
                <a:lnTo>
                  <a:pt x="5078" y="1087"/>
                </a:lnTo>
                <a:lnTo>
                  <a:pt x="5078" y="1073"/>
                </a:lnTo>
                <a:lnTo>
                  <a:pt x="5078" y="1072"/>
                </a:lnTo>
                <a:lnTo>
                  <a:pt x="5077" y="1036"/>
                </a:lnTo>
                <a:lnTo>
                  <a:pt x="5075" y="1002"/>
                </a:lnTo>
                <a:lnTo>
                  <a:pt x="5070" y="969"/>
                </a:lnTo>
                <a:lnTo>
                  <a:pt x="5064" y="939"/>
                </a:lnTo>
                <a:lnTo>
                  <a:pt x="5057" y="910"/>
                </a:lnTo>
                <a:lnTo>
                  <a:pt x="5048" y="884"/>
                </a:lnTo>
                <a:lnTo>
                  <a:pt x="5039" y="858"/>
                </a:lnTo>
                <a:lnTo>
                  <a:pt x="5028" y="834"/>
                </a:lnTo>
                <a:lnTo>
                  <a:pt x="5016" y="813"/>
                </a:lnTo>
                <a:lnTo>
                  <a:pt x="5004" y="791"/>
                </a:lnTo>
                <a:lnTo>
                  <a:pt x="4989" y="772"/>
                </a:lnTo>
                <a:lnTo>
                  <a:pt x="4975" y="755"/>
                </a:lnTo>
                <a:lnTo>
                  <a:pt x="4959" y="740"/>
                </a:lnTo>
                <a:lnTo>
                  <a:pt x="4943" y="725"/>
                </a:lnTo>
                <a:lnTo>
                  <a:pt x="4927" y="711"/>
                </a:lnTo>
                <a:lnTo>
                  <a:pt x="4910" y="699"/>
                </a:lnTo>
                <a:close/>
                <a:moveTo>
                  <a:pt x="2339" y="699"/>
                </a:moveTo>
                <a:lnTo>
                  <a:pt x="2322" y="689"/>
                </a:lnTo>
                <a:lnTo>
                  <a:pt x="2305" y="679"/>
                </a:lnTo>
                <a:lnTo>
                  <a:pt x="2288" y="671"/>
                </a:lnTo>
                <a:lnTo>
                  <a:pt x="2271" y="663"/>
                </a:lnTo>
                <a:lnTo>
                  <a:pt x="2254" y="657"/>
                </a:lnTo>
                <a:lnTo>
                  <a:pt x="2237" y="652"/>
                </a:lnTo>
                <a:lnTo>
                  <a:pt x="2221" y="647"/>
                </a:lnTo>
                <a:lnTo>
                  <a:pt x="2205" y="643"/>
                </a:lnTo>
                <a:lnTo>
                  <a:pt x="2176" y="638"/>
                </a:lnTo>
                <a:lnTo>
                  <a:pt x="2148" y="635"/>
                </a:lnTo>
                <a:lnTo>
                  <a:pt x="2124" y="634"/>
                </a:lnTo>
                <a:lnTo>
                  <a:pt x="2103" y="633"/>
                </a:lnTo>
                <a:lnTo>
                  <a:pt x="2079" y="633"/>
                </a:lnTo>
                <a:lnTo>
                  <a:pt x="2013" y="633"/>
                </a:lnTo>
                <a:lnTo>
                  <a:pt x="1909" y="633"/>
                </a:lnTo>
                <a:lnTo>
                  <a:pt x="1774" y="633"/>
                </a:lnTo>
                <a:lnTo>
                  <a:pt x="1616" y="633"/>
                </a:lnTo>
                <a:lnTo>
                  <a:pt x="1438" y="633"/>
                </a:lnTo>
                <a:lnTo>
                  <a:pt x="1247" y="633"/>
                </a:lnTo>
                <a:lnTo>
                  <a:pt x="1051" y="633"/>
                </a:lnTo>
                <a:lnTo>
                  <a:pt x="855" y="633"/>
                </a:lnTo>
                <a:lnTo>
                  <a:pt x="666" y="633"/>
                </a:lnTo>
                <a:lnTo>
                  <a:pt x="488" y="633"/>
                </a:lnTo>
                <a:lnTo>
                  <a:pt x="328" y="633"/>
                </a:lnTo>
                <a:lnTo>
                  <a:pt x="194" y="633"/>
                </a:lnTo>
                <a:lnTo>
                  <a:pt x="91" y="633"/>
                </a:lnTo>
                <a:lnTo>
                  <a:pt x="23" y="633"/>
                </a:lnTo>
                <a:lnTo>
                  <a:pt x="0" y="633"/>
                </a:lnTo>
                <a:lnTo>
                  <a:pt x="0" y="651"/>
                </a:lnTo>
                <a:lnTo>
                  <a:pt x="0" y="702"/>
                </a:lnTo>
                <a:lnTo>
                  <a:pt x="0" y="783"/>
                </a:lnTo>
                <a:lnTo>
                  <a:pt x="0" y="888"/>
                </a:lnTo>
                <a:lnTo>
                  <a:pt x="0" y="1011"/>
                </a:lnTo>
                <a:lnTo>
                  <a:pt x="0" y="1148"/>
                </a:lnTo>
                <a:lnTo>
                  <a:pt x="0" y="1297"/>
                </a:lnTo>
                <a:lnTo>
                  <a:pt x="0" y="1448"/>
                </a:lnTo>
                <a:lnTo>
                  <a:pt x="0" y="1601"/>
                </a:lnTo>
                <a:lnTo>
                  <a:pt x="0" y="1748"/>
                </a:lnTo>
                <a:lnTo>
                  <a:pt x="0" y="1886"/>
                </a:lnTo>
                <a:lnTo>
                  <a:pt x="0" y="2010"/>
                </a:lnTo>
                <a:lnTo>
                  <a:pt x="0" y="2114"/>
                </a:lnTo>
                <a:lnTo>
                  <a:pt x="0" y="2194"/>
                </a:lnTo>
                <a:lnTo>
                  <a:pt x="0" y="2246"/>
                </a:lnTo>
                <a:lnTo>
                  <a:pt x="0" y="2264"/>
                </a:lnTo>
                <a:lnTo>
                  <a:pt x="21" y="2264"/>
                </a:lnTo>
                <a:lnTo>
                  <a:pt x="78" y="2264"/>
                </a:lnTo>
                <a:lnTo>
                  <a:pt x="158" y="2264"/>
                </a:lnTo>
                <a:lnTo>
                  <a:pt x="250" y="2264"/>
                </a:lnTo>
                <a:lnTo>
                  <a:pt x="341" y="2264"/>
                </a:lnTo>
                <a:lnTo>
                  <a:pt x="421" y="2264"/>
                </a:lnTo>
                <a:lnTo>
                  <a:pt x="477" y="2264"/>
                </a:lnTo>
                <a:lnTo>
                  <a:pt x="500" y="2264"/>
                </a:lnTo>
                <a:lnTo>
                  <a:pt x="500" y="2249"/>
                </a:lnTo>
                <a:lnTo>
                  <a:pt x="500" y="2207"/>
                </a:lnTo>
                <a:lnTo>
                  <a:pt x="500" y="2142"/>
                </a:lnTo>
                <a:lnTo>
                  <a:pt x="500" y="2056"/>
                </a:lnTo>
                <a:lnTo>
                  <a:pt x="500" y="1956"/>
                </a:lnTo>
                <a:lnTo>
                  <a:pt x="500" y="1844"/>
                </a:lnTo>
                <a:lnTo>
                  <a:pt x="500" y="1724"/>
                </a:lnTo>
                <a:lnTo>
                  <a:pt x="500" y="1600"/>
                </a:lnTo>
                <a:lnTo>
                  <a:pt x="500" y="1476"/>
                </a:lnTo>
                <a:lnTo>
                  <a:pt x="500" y="1356"/>
                </a:lnTo>
                <a:lnTo>
                  <a:pt x="500" y="1244"/>
                </a:lnTo>
                <a:lnTo>
                  <a:pt x="500" y="1143"/>
                </a:lnTo>
                <a:lnTo>
                  <a:pt x="500" y="1057"/>
                </a:lnTo>
                <a:lnTo>
                  <a:pt x="500" y="993"/>
                </a:lnTo>
                <a:lnTo>
                  <a:pt x="500" y="950"/>
                </a:lnTo>
                <a:lnTo>
                  <a:pt x="500" y="936"/>
                </a:lnTo>
                <a:lnTo>
                  <a:pt x="515" y="936"/>
                </a:lnTo>
                <a:lnTo>
                  <a:pt x="553" y="936"/>
                </a:lnTo>
                <a:lnTo>
                  <a:pt x="608" y="936"/>
                </a:lnTo>
                <a:lnTo>
                  <a:pt x="671" y="936"/>
                </a:lnTo>
                <a:lnTo>
                  <a:pt x="734" y="936"/>
                </a:lnTo>
                <a:lnTo>
                  <a:pt x="789" y="936"/>
                </a:lnTo>
                <a:lnTo>
                  <a:pt x="828" y="936"/>
                </a:lnTo>
                <a:lnTo>
                  <a:pt x="843" y="936"/>
                </a:lnTo>
                <a:lnTo>
                  <a:pt x="857" y="936"/>
                </a:lnTo>
                <a:lnTo>
                  <a:pt x="870" y="937"/>
                </a:lnTo>
                <a:lnTo>
                  <a:pt x="882" y="939"/>
                </a:lnTo>
                <a:lnTo>
                  <a:pt x="894" y="941"/>
                </a:lnTo>
                <a:lnTo>
                  <a:pt x="904" y="944"/>
                </a:lnTo>
                <a:lnTo>
                  <a:pt x="914" y="948"/>
                </a:lnTo>
                <a:lnTo>
                  <a:pt x="922" y="952"/>
                </a:lnTo>
                <a:lnTo>
                  <a:pt x="931" y="957"/>
                </a:lnTo>
                <a:lnTo>
                  <a:pt x="938" y="962"/>
                </a:lnTo>
                <a:lnTo>
                  <a:pt x="944" y="967"/>
                </a:lnTo>
                <a:lnTo>
                  <a:pt x="951" y="974"/>
                </a:lnTo>
                <a:lnTo>
                  <a:pt x="957" y="979"/>
                </a:lnTo>
                <a:lnTo>
                  <a:pt x="968" y="993"/>
                </a:lnTo>
                <a:lnTo>
                  <a:pt x="976" y="1008"/>
                </a:lnTo>
                <a:lnTo>
                  <a:pt x="984" y="1022"/>
                </a:lnTo>
                <a:lnTo>
                  <a:pt x="990" y="1038"/>
                </a:lnTo>
                <a:lnTo>
                  <a:pt x="994" y="1054"/>
                </a:lnTo>
                <a:lnTo>
                  <a:pt x="997" y="1069"/>
                </a:lnTo>
                <a:lnTo>
                  <a:pt x="1001" y="1085"/>
                </a:lnTo>
                <a:lnTo>
                  <a:pt x="1002" y="1099"/>
                </a:lnTo>
                <a:lnTo>
                  <a:pt x="1003" y="1111"/>
                </a:lnTo>
                <a:lnTo>
                  <a:pt x="1003" y="1122"/>
                </a:lnTo>
                <a:lnTo>
                  <a:pt x="1003" y="1123"/>
                </a:lnTo>
                <a:lnTo>
                  <a:pt x="1003" y="1138"/>
                </a:lnTo>
                <a:lnTo>
                  <a:pt x="1003" y="1175"/>
                </a:lnTo>
                <a:lnTo>
                  <a:pt x="1003" y="1232"/>
                </a:lnTo>
                <a:lnTo>
                  <a:pt x="1003" y="1306"/>
                </a:lnTo>
                <a:lnTo>
                  <a:pt x="1003" y="1392"/>
                </a:lnTo>
                <a:lnTo>
                  <a:pt x="1003" y="1489"/>
                </a:lnTo>
                <a:lnTo>
                  <a:pt x="1003" y="1591"/>
                </a:lnTo>
                <a:lnTo>
                  <a:pt x="1003" y="1697"/>
                </a:lnTo>
                <a:lnTo>
                  <a:pt x="1003" y="1803"/>
                </a:lnTo>
                <a:lnTo>
                  <a:pt x="1003" y="1906"/>
                </a:lnTo>
                <a:lnTo>
                  <a:pt x="1003" y="2001"/>
                </a:lnTo>
                <a:lnTo>
                  <a:pt x="1002" y="2087"/>
                </a:lnTo>
                <a:lnTo>
                  <a:pt x="1002" y="2160"/>
                </a:lnTo>
                <a:lnTo>
                  <a:pt x="1002" y="2215"/>
                </a:lnTo>
                <a:lnTo>
                  <a:pt x="1002" y="2251"/>
                </a:lnTo>
                <a:lnTo>
                  <a:pt x="1002" y="2264"/>
                </a:lnTo>
                <a:lnTo>
                  <a:pt x="1024" y="2264"/>
                </a:lnTo>
                <a:lnTo>
                  <a:pt x="1080" y="2264"/>
                </a:lnTo>
                <a:lnTo>
                  <a:pt x="1160" y="2264"/>
                </a:lnTo>
                <a:lnTo>
                  <a:pt x="1253" y="2264"/>
                </a:lnTo>
                <a:lnTo>
                  <a:pt x="1345" y="2264"/>
                </a:lnTo>
                <a:lnTo>
                  <a:pt x="1425" y="2264"/>
                </a:lnTo>
                <a:lnTo>
                  <a:pt x="1481" y="2264"/>
                </a:lnTo>
                <a:lnTo>
                  <a:pt x="1503" y="2264"/>
                </a:lnTo>
                <a:lnTo>
                  <a:pt x="1503" y="2249"/>
                </a:lnTo>
                <a:lnTo>
                  <a:pt x="1503" y="2207"/>
                </a:lnTo>
                <a:lnTo>
                  <a:pt x="1503" y="2142"/>
                </a:lnTo>
                <a:lnTo>
                  <a:pt x="1503" y="2056"/>
                </a:lnTo>
                <a:lnTo>
                  <a:pt x="1503" y="1956"/>
                </a:lnTo>
                <a:lnTo>
                  <a:pt x="1503" y="1844"/>
                </a:lnTo>
                <a:lnTo>
                  <a:pt x="1503" y="1724"/>
                </a:lnTo>
                <a:lnTo>
                  <a:pt x="1503" y="1600"/>
                </a:lnTo>
                <a:lnTo>
                  <a:pt x="1503" y="1476"/>
                </a:lnTo>
                <a:lnTo>
                  <a:pt x="1503" y="1356"/>
                </a:lnTo>
                <a:lnTo>
                  <a:pt x="1503" y="1244"/>
                </a:lnTo>
                <a:lnTo>
                  <a:pt x="1503" y="1143"/>
                </a:lnTo>
                <a:lnTo>
                  <a:pt x="1503" y="1057"/>
                </a:lnTo>
                <a:lnTo>
                  <a:pt x="1503" y="993"/>
                </a:lnTo>
                <a:lnTo>
                  <a:pt x="1503" y="950"/>
                </a:lnTo>
                <a:lnTo>
                  <a:pt x="1503" y="936"/>
                </a:lnTo>
                <a:lnTo>
                  <a:pt x="1518" y="936"/>
                </a:lnTo>
                <a:lnTo>
                  <a:pt x="1556" y="936"/>
                </a:lnTo>
                <a:lnTo>
                  <a:pt x="1611" y="936"/>
                </a:lnTo>
                <a:lnTo>
                  <a:pt x="1675" y="936"/>
                </a:lnTo>
                <a:lnTo>
                  <a:pt x="1737" y="936"/>
                </a:lnTo>
                <a:lnTo>
                  <a:pt x="1792" y="936"/>
                </a:lnTo>
                <a:lnTo>
                  <a:pt x="1832" y="936"/>
                </a:lnTo>
                <a:lnTo>
                  <a:pt x="1846" y="936"/>
                </a:lnTo>
                <a:lnTo>
                  <a:pt x="1860" y="936"/>
                </a:lnTo>
                <a:lnTo>
                  <a:pt x="1874" y="937"/>
                </a:lnTo>
                <a:lnTo>
                  <a:pt x="1886" y="939"/>
                </a:lnTo>
                <a:lnTo>
                  <a:pt x="1897" y="941"/>
                </a:lnTo>
                <a:lnTo>
                  <a:pt x="1907" y="944"/>
                </a:lnTo>
                <a:lnTo>
                  <a:pt x="1917" y="948"/>
                </a:lnTo>
                <a:lnTo>
                  <a:pt x="1926" y="952"/>
                </a:lnTo>
                <a:lnTo>
                  <a:pt x="1934" y="957"/>
                </a:lnTo>
                <a:lnTo>
                  <a:pt x="1942" y="962"/>
                </a:lnTo>
                <a:lnTo>
                  <a:pt x="1948" y="967"/>
                </a:lnTo>
                <a:lnTo>
                  <a:pt x="1954" y="974"/>
                </a:lnTo>
                <a:lnTo>
                  <a:pt x="1961" y="979"/>
                </a:lnTo>
                <a:lnTo>
                  <a:pt x="1971" y="993"/>
                </a:lnTo>
                <a:lnTo>
                  <a:pt x="1980" y="1008"/>
                </a:lnTo>
                <a:lnTo>
                  <a:pt x="1987" y="1022"/>
                </a:lnTo>
                <a:lnTo>
                  <a:pt x="1994" y="1038"/>
                </a:lnTo>
                <a:lnTo>
                  <a:pt x="1998" y="1054"/>
                </a:lnTo>
                <a:lnTo>
                  <a:pt x="2001" y="1069"/>
                </a:lnTo>
                <a:lnTo>
                  <a:pt x="2003" y="1085"/>
                </a:lnTo>
                <a:lnTo>
                  <a:pt x="2005" y="1099"/>
                </a:lnTo>
                <a:lnTo>
                  <a:pt x="2006" y="1111"/>
                </a:lnTo>
                <a:lnTo>
                  <a:pt x="2006" y="1122"/>
                </a:lnTo>
                <a:lnTo>
                  <a:pt x="2006" y="1123"/>
                </a:lnTo>
                <a:lnTo>
                  <a:pt x="2006" y="1138"/>
                </a:lnTo>
                <a:lnTo>
                  <a:pt x="2006" y="1175"/>
                </a:lnTo>
                <a:lnTo>
                  <a:pt x="2006" y="1232"/>
                </a:lnTo>
                <a:lnTo>
                  <a:pt x="2006" y="1306"/>
                </a:lnTo>
                <a:lnTo>
                  <a:pt x="2006" y="1393"/>
                </a:lnTo>
                <a:lnTo>
                  <a:pt x="2006" y="1490"/>
                </a:lnTo>
                <a:lnTo>
                  <a:pt x="2005" y="1592"/>
                </a:lnTo>
                <a:lnTo>
                  <a:pt x="2005" y="1698"/>
                </a:lnTo>
                <a:lnTo>
                  <a:pt x="2005" y="1804"/>
                </a:lnTo>
                <a:lnTo>
                  <a:pt x="2005" y="1907"/>
                </a:lnTo>
                <a:lnTo>
                  <a:pt x="2005" y="2002"/>
                </a:lnTo>
                <a:lnTo>
                  <a:pt x="2005" y="2088"/>
                </a:lnTo>
                <a:lnTo>
                  <a:pt x="2005" y="2160"/>
                </a:lnTo>
                <a:lnTo>
                  <a:pt x="2005" y="2216"/>
                </a:lnTo>
                <a:lnTo>
                  <a:pt x="2005" y="2252"/>
                </a:lnTo>
                <a:lnTo>
                  <a:pt x="2005" y="2265"/>
                </a:lnTo>
                <a:lnTo>
                  <a:pt x="2028" y="2265"/>
                </a:lnTo>
                <a:lnTo>
                  <a:pt x="2084" y="2265"/>
                </a:lnTo>
                <a:lnTo>
                  <a:pt x="2164" y="2265"/>
                </a:lnTo>
                <a:lnTo>
                  <a:pt x="2256" y="2265"/>
                </a:lnTo>
                <a:lnTo>
                  <a:pt x="2347" y="2265"/>
                </a:lnTo>
                <a:lnTo>
                  <a:pt x="2428" y="2265"/>
                </a:lnTo>
                <a:lnTo>
                  <a:pt x="2485" y="2265"/>
                </a:lnTo>
                <a:lnTo>
                  <a:pt x="2506" y="2265"/>
                </a:lnTo>
                <a:lnTo>
                  <a:pt x="2506" y="2251"/>
                </a:lnTo>
                <a:lnTo>
                  <a:pt x="2506" y="2214"/>
                </a:lnTo>
                <a:lnTo>
                  <a:pt x="2506" y="2155"/>
                </a:lnTo>
                <a:lnTo>
                  <a:pt x="2506" y="2079"/>
                </a:lnTo>
                <a:lnTo>
                  <a:pt x="2506" y="1989"/>
                </a:lnTo>
                <a:lnTo>
                  <a:pt x="2506" y="1888"/>
                </a:lnTo>
                <a:lnTo>
                  <a:pt x="2506" y="1780"/>
                </a:lnTo>
                <a:lnTo>
                  <a:pt x="2506" y="1669"/>
                </a:lnTo>
                <a:lnTo>
                  <a:pt x="2506" y="1557"/>
                </a:lnTo>
                <a:lnTo>
                  <a:pt x="2506" y="1449"/>
                </a:lnTo>
                <a:lnTo>
                  <a:pt x="2506" y="1349"/>
                </a:lnTo>
                <a:lnTo>
                  <a:pt x="2506" y="1259"/>
                </a:lnTo>
                <a:lnTo>
                  <a:pt x="2506" y="1182"/>
                </a:lnTo>
                <a:lnTo>
                  <a:pt x="2506" y="1124"/>
                </a:lnTo>
                <a:lnTo>
                  <a:pt x="2506" y="1086"/>
                </a:lnTo>
                <a:lnTo>
                  <a:pt x="2506" y="1072"/>
                </a:lnTo>
                <a:lnTo>
                  <a:pt x="2505" y="1036"/>
                </a:lnTo>
                <a:lnTo>
                  <a:pt x="2503" y="1002"/>
                </a:lnTo>
                <a:lnTo>
                  <a:pt x="2499" y="969"/>
                </a:lnTo>
                <a:lnTo>
                  <a:pt x="2492" y="939"/>
                </a:lnTo>
                <a:lnTo>
                  <a:pt x="2486" y="910"/>
                </a:lnTo>
                <a:lnTo>
                  <a:pt x="2477" y="884"/>
                </a:lnTo>
                <a:lnTo>
                  <a:pt x="2468" y="858"/>
                </a:lnTo>
                <a:lnTo>
                  <a:pt x="2456" y="834"/>
                </a:lnTo>
                <a:lnTo>
                  <a:pt x="2445" y="813"/>
                </a:lnTo>
                <a:lnTo>
                  <a:pt x="2432" y="791"/>
                </a:lnTo>
                <a:lnTo>
                  <a:pt x="2418" y="772"/>
                </a:lnTo>
                <a:lnTo>
                  <a:pt x="2403" y="755"/>
                </a:lnTo>
                <a:lnTo>
                  <a:pt x="2387" y="740"/>
                </a:lnTo>
                <a:lnTo>
                  <a:pt x="2372" y="725"/>
                </a:lnTo>
                <a:lnTo>
                  <a:pt x="2356" y="711"/>
                </a:lnTo>
                <a:lnTo>
                  <a:pt x="2339" y="699"/>
                </a:lnTo>
                <a:close/>
                <a:moveTo>
                  <a:pt x="8041" y="631"/>
                </a:moveTo>
                <a:lnTo>
                  <a:pt x="8039" y="631"/>
                </a:lnTo>
                <a:lnTo>
                  <a:pt x="8037" y="631"/>
                </a:lnTo>
                <a:lnTo>
                  <a:pt x="7988" y="633"/>
                </a:lnTo>
                <a:lnTo>
                  <a:pt x="7943" y="634"/>
                </a:lnTo>
                <a:lnTo>
                  <a:pt x="7898" y="637"/>
                </a:lnTo>
                <a:lnTo>
                  <a:pt x="7857" y="640"/>
                </a:lnTo>
                <a:lnTo>
                  <a:pt x="7817" y="645"/>
                </a:lnTo>
                <a:lnTo>
                  <a:pt x="7779" y="651"/>
                </a:lnTo>
                <a:lnTo>
                  <a:pt x="7742" y="658"/>
                </a:lnTo>
                <a:lnTo>
                  <a:pt x="7708" y="665"/>
                </a:lnTo>
                <a:lnTo>
                  <a:pt x="7675" y="675"/>
                </a:lnTo>
                <a:lnTo>
                  <a:pt x="7643" y="684"/>
                </a:lnTo>
                <a:lnTo>
                  <a:pt x="7615" y="696"/>
                </a:lnTo>
                <a:lnTo>
                  <a:pt x="7586" y="708"/>
                </a:lnTo>
                <a:lnTo>
                  <a:pt x="7559" y="720"/>
                </a:lnTo>
                <a:lnTo>
                  <a:pt x="7535" y="735"/>
                </a:lnTo>
                <a:lnTo>
                  <a:pt x="7512" y="750"/>
                </a:lnTo>
                <a:lnTo>
                  <a:pt x="7490" y="767"/>
                </a:lnTo>
                <a:lnTo>
                  <a:pt x="7469" y="784"/>
                </a:lnTo>
                <a:lnTo>
                  <a:pt x="7449" y="802"/>
                </a:lnTo>
                <a:lnTo>
                  <a:pt x="7431" y="821"/>
                </a:lnTo>
                <a:lnTo>
                  <a:pt x="7414" y="842"/>
                </a:lnTo>
                <a:lnTo>
                  <a:pt x="7399" y="863"/>
                </a:lnTo>
                <a:lnTo>
                  <a:pt x="7384" y="886"/>
                </a:lnTo>
                <a:lnTo>
                  <a:pt x="7370" y="909"/>
                </a:lnTo>
                <a:lnTo>
                  <a:pt x="7357" y="933"/>
                </a:lnTo>
                <a:lnTo>
                  <a:pt x="7345" y="959"/>
                </a:lnTo>
                <a:lnTo>
                  <a:pt x="7334" y="985"/>
                </a:lnTo>
                <a:lnTo>
                  <a:pt x="7323" y="1013"/>
                </a:lnTo>
                <a:lnTo>
                  <a:pt x="7314" y="1041"/>
                </a:lnTo>
                <a:lnTo>
                  <a:pt x="7305" y="1071"/>
                </a:lnTo>
                <a:lnTo>
                  <a:pt x="7297" y="1102"/>
                </a:lnTo>
                <a:lnTo>
                  <a:pt x="7289" y="1134"/>
                </a:lnTo>
                <a:lnTo>
                  <a:pt x="7282" y="1166"/>
                </a:lnTo>
                <a:lnTo>
                  <a:pt x="7279" y="1178"/>
                </a:lnTo>
                <a:lnTo>
                  <a:pt x="7271" y="1213"/>
                </a:lnTo>
                <a:lnTo>
                  <a:pt x="7260" y="1267"/>
                </a:lnTo>
                <a:lnTo>
                  <a:pt x="7245" y="1337"/>
                </a:lnTo>
                <a:lnTo>
                  <a:pt x="7227" y="1421"/>
                </a:lnTo>
                <a:lnTo>
                  <a:pt x="7207" y="1513"/>
                </a:lnTo>
                <a:lnTo>
                  <a:pt x="7186" y="1611"/>
                </a:lnTo>
                <a:lnTo>
                  <a:pt x="7164" y="1714"/>
                </a:lnTo>
                <a:lnTo>
                  <a:pt x="7141" y="1816"/>
                </a:lnTo>
                <a:lnTo>
                  <a:pt x="7120" y="1916"/>
                </a:lnTo>
                <a:lnTo>
                  <a:pt x="7100" y="2008"/>
                </a:lnTo>
                <a:lnTo>
                  <a:pt x="7082" y="2090"/>
                </a:lnTo>
                <a:lnTo>
                  <a:pt x="7067" y="2160"/>
                </a:lnTo>
                <a:lnTo>
                  <a:pt x="7056" y="2214"/>
                </a:lnTo>
                <a:lnTo>
                  <a:pt x="7048" y="2249"/>
                </a:lnTo>
                <a:lnTo>
                  <a:pt x="7045" y="2262"/>
                </a:lnTo>
                <a:lnTo>
                  <a:pt x="7068" y="2262"/>
                </a:lnTo>
                <a:lnTo>
                  <a:pt x="7131" y="2262"/>
                </a:lnTo>
                <a:lnTo>
                  <a:pt x="7217" y="2262"/>
                </a:lnTo>
                <a:lnTo>
                  <a:pt x="7317" y="2262"/>
                </a:lnTo>
                <a:lnTo>
                  <a:pt x="7418" y="2262"/>
                </a:lnTo>
                <a:lnTo>
                  <a:pt x="7504" y="2262"/>
                </a:lnTo>
                <a:lnTo>
                  <a:pt x="7566" y="2262"/>
                </a:lnTo>
                <a:lnTo>
                  <a:pt x="7589" y="2262"/>
                </a:lnTo>
                <a:lnTo>
                  <a:pt x="7591" y="2250"/>
                </a:lnTo>
                <a:lnTo>
                  <a:pt x="7599" y="2218"/>
                </a:lnTo>
                <a:lnTo>
                  <a:pt x="7609" y="2168"/>
                </a:lnTo>
                <a:lnTo>
                  <a:pt x="7624" y="2102"/>
                </a:lnTo>
                <a:lnTo>
                  <a:pt x="7641" y="2024"/>
                </a:lnTo>
                <a:lnTo>
                  <a:pt x="7659" y="1937"/>
                </a:lnTo>
                <a:lnTo>
                  <a:pt x="7679" y="1845"/>
                </a:lnTo>
                <a:lnTo>
                  <a:pt x="7700" y="1749"/>
                </a:lnTo>
                <a:lnTo>
                  <a:pt x="7720" y="1653"/>
                </a:lnTo>
                <a:lnTo>
                  <a:pt x="7741" y="1561"/>
                </a:lnTo>
                <a:lnTo>
                  <a:pt x="7760" y="1474"/>
                </a:lnTo>
                <a:lnTo>
                  <a:pt x="7777" y="1396"/>
                </a:lnTo>
                <a:lnTo>
                  <a:pt x="7790" y="1331"/>
                </a:lnTo>
                <a:lnTo>
                  <a:pt x="7801" y="1280"/>
                </a:lnTo>
                <a:lnTo>
                  <a:pt x="7808" y="1247"/>
                </a:lnTo>
                <a:lnTo>
                  <a:pt x="7810" y="1235"/>
                </a:lnTo>
                <a:lnTo>
                  <a:pt x="7824" y="1177"/>
                </a:lnTo>
                <a:lnTo>
                  <a:pt x="7837" y="1128"/>
                </a:lnTo>
                <a:lnTo>
                  <a:pt x="7850" y="1087"/>
                </a:lnTo>
                <a:lnTo>
                  <a:pt x="7861" y="1055"/>
                </a:lnTo>
                <a:lnTo>
                  <a:pt x="7871" y="1030"/>
                </a:lnTo>
                <a:lnTo>
                  <a:pt x="7880" y="1012"/>
                </a:lnTo>
                <a:lnTo>
                  <a:pt x="7888" y="999"/>
                </a:lnTo>
                <a:lnTo>
                  <a:pt x="7894" y="992"/>
                </a:lnTo>
                <a:lnTo>
                  <a:pt x="7900" y="984"/>
                </a:lnTo>
                <a:lnTo>
                  <a:pt x="7908" y="978"/>
                </a:lnTo>
                <a:lnTo>
                  <a:pt x="7915" y="972"/>
                </a:lnTo>
                <a:lnTo>
                  <a:pt x="7923" y="966"/>
                </a:lnTo>
                <a:lnTo>
                  <a:pt x="7932" y="961"/>
                </a:lnTo>
                <a:lnTo>
                  <a:pt x="7942" y="957"/>
                </a:lnTo>
                <a:lnTo>
                  <a:pt x="7951" y="951"/>
                </a:lnTo>
                <a:lnTo>
                  <a:pt x="7963" y="948"/>
                </a:lnTo>
                <a:lnTo>
                  <a:pt x="7976" y="944"/>
                </a:lnTo>
                <a:lnTo>
                  <a:pt x="7989" y="941"/>
                </a:lnTo>
                <a:lnTo>
                  <a:pt x="8004" y="939"/>
                </a:lnTo>
                <a:lnTo>
                  <a:pt x="8020" y="937"/>
                </a:lnTo>
                <a:lnTo>
                  <a:pt x="8037" y="934"/>
                </a:lnTo>
                <a:lnTo>
                  <a:pt x="8055" y="933"/>
                </a:lnTo>
                <a:lnTo>
                  <a:pt x="8075" y="932"/>
                </a:lnTo>
                <a:lnTo>
                  <a:pt x="8097" y="932"/>
                </a:lnTo>
                <a:lnTo>
                  <a:pt x="8106" y="932"/>
                </a:lnTo>
                <a:lnTo>
                  <a:pt x="8128" y="932"/>
                </a:lnTo>
                <a:lnTo>
                  <a:pt x="8161" y="932"/>
                </a:lnTo>
                <a:lnTo>
                  <a:pt x="8198" y="932"/>
                </a:lnTo>
                <a:lnTo>
                  <a:pt x="8236" y="932"/>
                </a:lnTo>
                <a:lnTo>
                  <a:pt x="8268" y="932"/>
                </a:lnTo>
                <a:lnTo>
                  <a:pt x="8291" y="932"/>
                </a:lnTo>
                <a:lnTo>
                  <a:pt x="8300" y="932"/>
                </a:lnTo>
                <a:lnTo>
                  <a:pt x="8307" y="920"/>
                </a:lnTo>
                <a:lnTo>
                  <a:pt x="8325" y="886"/>
                </a:lnTo>
                <a:lnTo>
                  <a:pt x="8350" y="837"/>
                </a:lnTo>
                <a:lnTo>
                  <a:pt x="8379" y="782"/>
                </a:lnTo>
                <a:lnTo>
                  <a:pt x="8409" y="727"/>
                </a:lnTo>
                <a:lnTo>
                  <a:pt x="8434" y="679"/>
                </a:lnTo>
                <a:lnTo>
                  <a:pt x="8452" y="645"/>
                </a:lnTo>
                <a:lnTo>
                  <a:pt x="8458" y="631"/>
                </a:lnTo>
                <a:lnTo>
                  <a:pt x="8440" y="631"/>
                </a:lnTo>
                <a:lnTo>
                  <a:pt x="8394" y="631"/>
                </a:lnTo>
                <a:lnTo>
                  <a:pt x="8326" y="631"/>
                </a:lnTo>
                <a:lnTo>
                  <a:pt x="8250" y="631"/>
                </a:lnTo>
                <a:lnTo>
                  <a:pt x="8174" y="631"/>
                </a:lnTo>
                <a:lnTo>
                  <a:pt x="8107" y="631"/>
                </a:lnTo>
                <a:lnTo>
                  <a:pt x="8059" y="631"/>
                </a:lnTo>
                <a:lnTo>
                  <a:pt x="8041" y="6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 name="Rectangle 2"/>
          <p:cNvSpPr>
            <a:spLocks noGrp="1" noChangeArrowheads="1"/>
          </p:cNvSpPr>
          <p:nvPr>
            <p:ph type="title"/>
          </p:nvPr>
        </p:nvSpPr>
        <p:spPr bwMode="auto">
          <a:xfrm>
            <a:off x="303213" y="44450"/>
            <a:ext cx="108648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5" name="Rectangle 3"/>
          <p:cNvSpPr>
            <a:spLocks noGrp="1" noChangeArrowheads="1"/>
          </p:cNvSpPr>
          <p:nvPr>
            <p:ph type="body" idx="1"/>
          </p:nvPr>
        </p:nvSpPr>
        <p:spPr bwMode="auto">
          <a:xfrm>
            <a:off x="303213" y="1090613"/>
            <a:ext cx="10864850"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7176" name="Rectangle 4"/>
          <p:cNvSpPr>
            <a:spLocks noGrp="1" noChangeArrowheads="1"/>
          </p:cNvSpPr>
          <p:nvPr>
            <p:ph type="dt" sz="half" idx="2"/>
          </p:nvPr>
        </p:nvSpPr>
        <p:spPr bwMode="auto">
          <a:xfrm>
            <a:off x="576263" y="5900738"/>
            <a:ext cx="2687637"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nSpc>
                <a:spcPct val="100000"/>
              </a:lnSpc>
              <a:defRPr sz="1400">
                <a:solidFill>
                  <a:schemeClr val="tx1"/>
                </a:solidFill>
                <a:latin typeface="Arial" pitchFamily="34" charset="0"/>
              </a:defRPr>
            </a:lvl1pPr>
          </a:lstStyle>
          <a:p>
            <a:pPr>
              <a:defRPr/>
            </a:pPr>
            <a:endParaRPr lang="en-US"/>
          </a:p>
        </p:txBody>
      </p:sp>
      <p:sp>
        <p:nvSpPr>
          <p:cNvPr id="7177" name="Rectangle 5"/>
          <p:cNvSpPr>
            <a:spLocks noGrp="1" noChangeArrowheads="1"/>
          </p:cNvSpPr>
          <p:nvPr>
            <p:ph type="ftr" sz="quarter" idx="3"/>
          </p:nvPr>
        </p:nvSpPr>
        <p:spPr bwMode="auto">
          <a:xfrm>
            <a:off x="3937000" y="5900738"/>
            <a:ext cx="3648075"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lnSpc>
                <a:spcPct val="100000"/>
              </a:lnSpc>
              <a:defRPr sz="1400">
                <a:solidFill>
                  <a:schemeClr val="tx1"/>
                </a:solidFill>
                <a:latin typeface="Arial" pitchFamily="34" charset="0"/>
              </a:defRPr>
            </a:lvl1pPr>
          </a:lstStyle>
          <a:p>
            <a:pPr>
              <a:defRPr/>
            </a:pPr>
            <a:endParaRPr lang="en-US"/>
          </a:p>
        </p:txBody>
      </p:sp>
      <p:sp>
        <p:nvSpPr>
          <p:cNvPr id="7178" name="Rectangle 6"/>
          <p:cNvSpPr>
            <a:spLocks noGrp="1" noChangeArrowheads="1"/>
          </p:cNvSpPr>
          <p:nvPr>
            <p:ph type="sldNum" sz="quarter" idx="4"/>
          </p:nvPr>
        </p:nvSpPr>
        <p:spPr bwMode="auto">
          <a:xfrm>
            <a:off x="8258175" y="5900738"/>
            <a:ext cx="2687638"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lnSpc>
                <a:spcPct val="100000"/>
              </a:lnSpc>
              <a:defRPr sz="1400">
                <a:solidFill>
                  <a:schemeClr val="tx1"/>
                </a:solidFill>
                <a:latin typeface="Arial" pitchFamily="34" charset="0"/>
              </a:defRPr>
            </a:lvl1pPr>
          </a:lstStyle>
          <a:p>
            <a:pPr>
              <a:defRPr/>
            </a:pPr>
            <a:fld id="{D4373695-4189-4B92-88F3-1CDEC87F8F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8194" name="Picture 13" descr="81785148"/>
          <p:cNvPicPr>
            <a:picLocks noChangeAspect="1" noChangeArrowheads="1"/>
          </p:cNvPicPr>
          <p:nvPr/>
        </p:nvPicPr>
        <p:blipFill>
          <a:blip r:embed="rId13">
            <a:extLst>
              <a:ext uri="{28A0092B-C50C-407E-A947-70E740481C1C}">
                <a14:useLocalDpi xmlns:a14="http://schemas.microsoft.com/office/drawing/2010/main" val="0"/>
              </a:ext>
            </a:extLst>
          </a:blip>
          <a:srcRect t="28224" b="15022"/>
          <a:stretch>
            <a:fillRect/>
          </a:stretch>
        </p:blipFill>
        <p:spPr bwMode="auto">
          <a:xfrm>
            <a:off x="0"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7" descr="PPT用图灰色"/>
          <p:cNvPicPr>
            <a:picLocks noChangeAspect="1" noChangeArrowheads="1"/>
          </p:cNvPicPr>
          <p:nvPr/>
        </p:nvPicPr>
        <p:blipFill>
          <a:blip r:embed="rId14" cstate="print">
            <a:extLst>
              <a:ext uri="{28A0092B-C50C-407E-A947-70E740481C1C}">
                <a14:useLocalDpi xmlns:a14="http://schemas.microsoft.com/office/drawing/2010/main" val="0"/>
              </a:ext>
            </a:extLst>
          </a:blip>
          <a:srcRect l="16844" t="46463" r="10741"/>
          <a:stretch>
            <a:fillRect/>
          </a:stretch>
        </p:blipFill>
        <p:spPr bwMode="auto">
          <a:xfrm>
            <a:off x="0" y="1925638"/>
            <a:ext cx="115220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pic>
        <p:nvPicPr>
          <p:cNvPr id="8197" name="Picture 1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632825" y="5851525"/>
            <a:ext cx="2444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Rectangle 2"/>
          <p:cNvSpPr>
            <a:spLocks noGrp="1" noChangeArrowheads="1"/>
          </p:cNvSpPr>
          <p:nvPr>
            <p:ph type="title"/>
          </p:nvPr>
        </p:nvSpPr>
        <p:spPr bwMode="auto">
          <a:xfrm>
            <a:off x="328613" y="0"/>
            <a:ext cx="10864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9" name="Rectangle 3"/>
          <p:cNvSpPr>
            <a:spLocks noGrp="1" noChangeArrowheads="1"/>
          </p:cNvSpPr>
          <p:nvPr>
            <p:ph type="body" idx="1"/>
          </p:nvPr>
        </p:nvSpPr>
        <p:spPr bwMode="auto">
          <a:xfrm>
            <a:off x="303213" y="1074738"/>
            <a:ext cx="1086485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8200" name="Rectangle 4"/>
          <p:cNvSpPr>
            <a:spLocks noGrp="1" noChangeArrowheads="1"/>
          </p:cNvSpPr>
          <p:nvPr>
            <p:ph type="dt" sz="half" idx="2"/>
          </p:nvPr>
        </p:nvSpPr>
        <p:spPr bwMode="auto">
          <a:xfrm>
            <a:off x="576263" y="5900738"/>
            <a:ext cx="2687637"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nSpc>
                <a:spcPct val="100000"/>
              </a:lnSpc>
              <a:defRPr sz="1400">
                <a:solidFill>
                  <a:schemeClr val="tx1"/>
                </a:solidFill>
                <a:latin typeface="Arial" pitchFamily="34" charset="0"/>
              </a:defRPr>
            </a:lvl1pPr>
          </a:lstStyle>
          <a:p>
            <a:pPr>
              <a:defRPr/>
            </a:pPr>
            <a:endParaRPr lang="en-US"/>
          </a:p>
        </p:txBody>
      </p:sp>
      <p:sp>
        <p:nvSpPr>
          <p:cNvPr id="8201" name="Rectangle 5"/>
          <p:cNvSpPr>
            <a:spLocks noGrp="1" noChangeArrowheads="1"/>
          </p:cNvSpPr>
          <p:nvPr>
            <p:ph type="ftr" sz="quarter" idx="3"/>
          </p:nvPr>
        </p:nvSpPr>
        <p:spPr bwMode="auto">
          <a:xfrm>
            <a:off x="3937000" y="5900738"/>
            <a:ext cx="3648075"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lnSpc>
                <a:spcPct val="100000"/>
              </a:lnSpc>
              <a:defRPr sz="1400">
                <a:solidFill>
                  <a:schemeClr val="tx1"/>
                </a:solidFill>
                <a:latin typeface="Arial" pitchFamily="34" charset="0"/>
              </a:defRPr>
            </a:lvl1pPr>
          </a:lstStyle>
          <a:p>
            <a:pPr>
              <a:defRPr/>
            </a:pPr>
            <a:endParaRPr lang="en-US"/>
          </a:p>
        </p:txBody>
      </p:sp>
      <p:sp>
        <p:nvSpPr>
          <p:cNvPr id="8202" name="Rectangle 6"/>
          <p:cNvSpPr>
            <a:spLocks noGrp="1" noChangeArrowheads="1"/>
          </p:cNvSpPr>
          <p:nvPr>
            <p:ph type="sldNum" sz="quarter" idx="4"/>
          </p:nvPr>
        </p:nvSpPr>
        <p:spPr bwMode="auto">
          <a:xfrm>
            <a:off x="8258175" y="5900738"/>
            <a:ext cx="2687638"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lnSpc>
                <a:spcPct val="100000"/>
              </a:lnSpc>
              <a:defRPr sz="1400">
                <a:solidFill>
                  <a:schemeClr val="tx1"/>
                </a:solidFill>
                <a:latin typeface="Arial" pitchFamily="34" charset="0"/>
              </a:defRPr>
            </a:lvl1pPr>
          </a:lstStyle>
          <a:p>
            <a:pPr>
              <a:defRPr/>
            </a:pPr>
            <a:fld id="{A9ED2AAE-65DF-48F8-8941-E40818D8F30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33.wmf"/><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0.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32.wmf"/><Relationship Id="rId4" Type="http://schemas.openxmlformats.org/officeDocument/2006/relationships/image" Target="../media/image9.wmf"/><Relationship Id="rId9" Type="http://schemas.openxmlformats.org/officeDocument/2006/relationships/oleObject" Target="../embeddings/oleObject17.bin"/></Relationships>
</file>

<file path=ppt/slides/_rels/slide15.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5.wmf"/><Relationship Id="rId5" Type="http://schemas.openxmlformats.org/officeDocument/2006/relationships/oleObject" Target="../embeddings/oleObject20.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22.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3.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5.w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2.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6.bin"/><Relationship Id="rId14" Type="http://schemas.openxmlformats.org/officeDocument/2006/relationships/image" Target="../media/image16.wmf"/></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2.wmf"/><Relationship Id="rId5" Type="http://schemas.openxmlformats.org/officeDocument/2006/relationships/oleObject" Target="../embeddings/oleObject10.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p:cNvSpPr>
            <a:spLocks noGrp="1" noChangeArrowheads="1"/>
          </p:cNvSpPr>
          <p:nvPr>
            <p:ph type="body" idx="4294967295"/>
          </p:nvPr>
        </p:nvSpPr>
        <p:spPr>
          <a:xfrm>
            <a:off x="2349500" y="2060575"/>
            <a:ext cx="6953250" cy="1652588"/>
          </a:xfrm>
        </p:spPr>
        <p:txBody>
          <a:bodyPr/>
          <a:lstStyle/>
          <a:p>
            <a:pPr algn="ctr" eaLnBrk="1" hangingPunct="1">
              <a:buFont typeface="Wingdings" pitchFamily="2" charset="2"/>
              <a:buNone/>
            </a:pPr>
            <a:r>
              <a:rPr lang="zh-CN" altLang="en-US" sz="4000" dirty="0">
                <a:cs typeface="方正兰亭黑3_GBK" pitchFamily="2" charset="-122"/>
              </a:rPr>
              <a:t>指數韋伯分布</a:t>
            </a:r>
          </a:p>
          <a:p>
            <a:pPr algn="ctr" eaLnBrk="1" hangingPunct="1">
              <a:buFont typeface="Wingdings" pitchFamily="2" charset="2"/>
              <a:buNone/>
            </a:pPr>
            <a:r>
              <a:rPr lang="zh-CN" altLang="en-US" sz="1400" dirty="0">
                <a:cs typeface="方正兰亭黑3_GBK" pitchFamily="2" charset="-122"/>
              </a:rPr>
              <a:t>（</a:t>
            </a:r>
            <a:r>
              <a:rPr lang="en-US" altLang="zh-CN" sz="1400" i="1" dirty="0" err="1">
                <a:latin typeface="Times New Roman" pitchFamily="18" charset="0"/>
                <a:cs typeface="Times New Roman" pitchFamily="18" charset="0"/>
              </a:rPr>
              <a:t>Weibull</a:t>
            </a:r>
            <a:r>
              <a:rPr lang="en-US" altLang="zh-CN" sz="1400" i="1" dirty="0">
                <a:latin typeface="Times New Roman" pitchFamily="18" charset="0"/>
                <a:cs typeface="Times New Roman" pitchFamily="18" charset="0"/>
              </a:rPr>
              <a:t> distribution</a:t>
            </a:r>
            <a:r>
              <a:rPr lang="zh-CN" altLang="en-US" sz="1400" dirty="0">
                <a:cs typeface="方正兰亭黑3_GBK" pitchFamily="2" charset="-122"/>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1775" y="679450"/>
            <a:ext cx="8666163" cy="527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3"/>
          <p:cNvSpPr txBox="1">
            <a:spLocks noChangeArrowheads="1"/>
          </p:cNvSpPr>
          <p:nvPr/>
        </p:nvSpPr>
        <p:spPr bwMode="auto">
          <a:xfrm>
            <a:off x="69850" y="19050"/>
            <a:ext cx="4997450" cy="496888"/>
          </a:xfrm>
          <a:prstGeom prst="rect">
            <a:avLst/>
          </a:prstGeom>
          <a:noFill/>
          <a:ln w="9525">
            <a:noFill/>
            <a:miter lim="800000"/>
            <a:headEnd/>
            <a:tailEnd/>
          </a:ln>
        </p:spPr>
        <p:txBody>
          <a:bodyPr anchor="ctr"/>
          <a:lstStyle/>
          <a:p>
            <a:pPr>
              <a:defRPr/>
            </a:pPr>
            <a:r>
              <a:rPr lang="zh-CN" altLang="en-US" sz="1800" kern="0" dirty="0">
                <a:solidFill>
                  <a:srgbClr val="C7000B"/>
                </a:solidFill>
                <a:latin typeface="Arial"/>
                <a:cs typeface="+mj-cs"/>
              </a:rPr>
              <a:t>韋伯分布</a:t>
            </a:r>
            <a:r>
              <a:rPr lang="zh-CN" altLang="en-US" sz="1300" kern="0" dirty="0">
                <a:solidFill>
                  <a:srgbClr val="C7000B"/>
                </a:solidFill>
                <a:latin typeface="Arial"/>
                <a:cs typeface="+mj-cs"/>
              </a:rPr>
              <a:t>（</a:t>
            </a:r>
            <a:r>
              <a:rPr lang="en-US" altLang="en-US" sz="1300" kern="0" dirty="0" err="1">
                <a:solidFill>
                  <a:srgbClr val="C7000B"/>
                </a:solidFill>
                <a:latin typeface="Arial"/>
                <a:cs typeface="+mj-cs"/>
              </a:rPr>
              <a:t>Weibull</a:t>
            </a:r>
            <a:r>
              <a:rPr lang="en-US" altLang="en-US" sz="1300" kern="0" dirty="0">
                <a:solidFill>
                  <a:srgbClr val="C7000B"/>
                </a:solidFill>
                <a:latin typeface="Arial"/>
                <a:cs typeface="+mj-cs"/>
              </a:rPr>
              <a:t> distribution）</a:t>
            </a:r>
            <a:endParaRPr lang="zh-CN" altLang="en-US" sz="1300" kern="0" dirty="0">
              <a:solidFill>
                <a:srgbClr val="C7000B"/>
              </a:solidFill>
              <a:latin typeface="Arial"/>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4475" y="762000"/>
            <a:ext cx="8680450" cy="521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3"/>
          <p:cNvSpPr txBox="1">
            <a:spLocks noChangeArrowheads="1"/>
          </p:cNvSpPr>
          <p:nvPr/>
        </p:nvSpPr>
        <p:spPr bwMode="auto">
          <a:xfrm>
            <a:off x="69850" y="19050"/>
            <a:ext cx="4997450" cy="496888"/>
          </a:xfrm>
          <a:prstGeom prst="rect">
            <a:avLst/>
          </a:prstGeom>
          <a:noFill/>
          <a:ln w="9525">
            <a:noFill/>
            <a:miter lim="800000"/>
            <a:headEnd/>
            <a:tailEnd/>
          </a:ln>
        </p:spPr>
        <p:txBody>
          <a:bodyPr anchor="ctr"/>
          <a:lstStyle/>
          <a:p>
            <a:pPr>
              <a:defRPr/>
            </a:pPr>
            <a:r>
              <a:rPr lang="zh-CN" altLang="en-US" sz="1800" kern="0" dirty="0">
                <a:solidFill>
                  <a:srgbClr val="C7000B"/>
                </a:solidFill>
                <a:latin typeface="Arial"/>
                <a:cs typeface="+mj-cs"/>
              </a:rPr>
              <a:t>韋伯分布</a:t>
            </a:r>
            <a:r>
              <a:rPr lang="zh-CN" altLang="en-US" sz="1300" kern="0" dirty="0">
                <a:solidFill>
                  <a:srgbClr val="C7000B"/>
                </a:solidFill>
                <a:latin typeface="Arial"/>
                <a:cs typeface="+mj-cs"/>
              </a:rPr>
              <a:t>（</a:t>
            </a:r>
            <a:r>
              <a:rPr lang="en-US" altLang="en-US" sz="1300" kern="0" dirty="0" err="1">
                <a:solidFill>
                  <a:srgbClr val="C7000B"/>
                </a:solidFill>
                <a:latin typeface="Arial"/>
                <a:cs typeface="+mj-cs"/>
              </a:rPr>
              <a:t>Weibull</a:t>
            </a:r>
            <a:r>
              <a:rPr lang="en-US" altLang="en-US" sz="1300" kern="0" dirty="0">
                <a:solidFill>
                  <a:srgbClr val="C7000B"/>
                </a:solidFill>
                <a:latin typeface="Arial"/>
                <a:cs typeface="+mj-cs"/>
              </a:rPr>
              <a:t> distribution）</a:t>
            </a:r>
            <a:endParaRPr lang="zh-CN" altLang="en-US" sz="1300" kern="0" dirty="0">
              <a:solidFill>
                <a:srgbClr val="C7000B"/>
              </a:solidFill>
              <a:latin typeface="Arial"/>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3"/>
          <p:cNvSpPr txBox="1">
            <a:spLocks noChangeArrowheads="1"/>
          </p:cNvSpPr>
          <p:nvPr/>
        </p:nvSpPr>
        <p:spPr bwMode="auto">
          <a:xfrm>
            <a:off x="69850" y="19050"/>
            <a:ext cx="4997450" cy="496888"/>
          </a:xfrm>
          <a:prstGeom prst="rect">
            <a:avLst/>
          </a:prstGeom>
          <a:noFill/>
          <a:ln w="9525">
            <a:noFill/>
            <a:miter lim="800000"/>
            <a:headEnd/>
            <a:tailEnd/>
          </a:ln>
        </p:spPr>
        <p:txBody>
          <a:bodyPr anchor="ctr"/>
          <a:lstStyle/>
          <a:p>
            <a:pPr>
              <a:defRPr/>
            </a:pPr>
            <a:r>
              <a:rPr lang="zh-CN" altLang="en-US" sz="1800" kern="0" dirty="0">
                <a:solidFill>
                  <a:srgbClr val="C7000B"/>
                </a:solidFill>
                <a:latin typeface="Arial"/>
                <a:cs typeface="+mj-cs"/>
              </a:rPr>
              <a:t>韋伯分布</a:t>
            </a:r>
            <a:r>
              <a:rPr lang="zh-CN" altLang="en-US" sz="1300" kern="0" dirty="0">
                <a:solidFill>
                  <a:srgbClr val="C7000B"/>
                </a:solidFill>
                <a:latin typeface="Arial"/>
                <a:cs typeface="+mj-cs"/>
              </a:rPr>
              <a:t>（</a:t>
            </a:r>
            <a:r>
              <a:rPr lang="en-US" altLang="en-US" sz="1300" kern="0" dirty="0" err="1">
                <a:solidFill>
                  <a:srgbClr val="C7000B"/>
                </a:solidFill>
                <a:latin typeface="Arial"/>
                <a:cs typeface="+mj-cs"/>
              </a:rPr>
              <a:t>Weibull</a:t>
            </a:r>
            <a:r>
              <a:rPr lang="en-US" altLang="en-US" sz="1300" kern="0" dirty="0">
                <a:solidFill>
                  <a:srgbClr val="C7000B"/>
                </a:solidFill>
                <a:latin typeface="Arial"/>
                <a:cs typeface="+mj-cs"/>
              </a:rPr>
              <a:t> distribution）</a:t>
            </a:r>
            <a:endParaRPr lang="zh-CN" altLang="en-US" sz="1300" kern="0" dirty="0">
              <a:solidFill>
                <a:srgbClr val="C7000B"/>
              </a:solidFill>
              <a:latin typeface="Arial"/>
              <a:cs typeface="+mj-cs"/>
            </a:endParaRPr>
          </a:p>
        </p:txBody>
      </p:sp>
      <p:pic>
        <p:nvPicPr>
          <p:cNvPr id="1126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200" y="777875"/>
            <a:ext cx="8694738"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3"/>
          <p:cNvSpPr txBox="1">
            <a:spLocks noChangeArrowheads="1"/>
          </p:cNvSpPr>
          <p:nvPr/>
        </p:nvSpPr>
        <p:spPr bwMode="auto">
          <a:xfrm>
            <a:off x="69850" y="19050"/>
            <a:ext cx="4997450" cy="496888"/>
          </a:xfrm>
          <a:prstGeom prst="rect">
            <a:avLst/>
          </a:prstGeom>
          <a:noFill/>
          <a:ln w="9525">
            <a:noFill/>
            <a:miter lim="800000"/>
            <a:headEnd/>
            <a:tailEnd/>
          </a:ln>
        </p:spPr>
        <p:txBody>
          <a:bodyPr anchor="ctr"/>
          <a:lstStyle/>
          <a:p>
            <a:pPr>
              <a:defRPr/>
            </a:pPr>
            <a:r>
              <a:rPr lang="zh-CN" altLang="en-US" sz="1800" kern="0" dirty="0">
                <a:solidFill>
                  <a:srgbClr val="C7000B"/>
                </a:solidFill>
                <a:latin typeface="Arial"/>
                <a:cs typeface="+mj-cs"/>
              </a:rPr>
              <a:t>韋伯分布</a:t>
            </a:r>
            <a:r>
              <a:rPr lang="zh-CN" altLang="en-US" sz="1300" kern="0" dirty="0">
                <a:solidFill>
                  <a:srgbClr val="C7000B"/>
                </a:solidFill>
                <a:latin typeface="Arial"/>
                <a:cs typeface="+mj-cs"/>
              </a:rPr>
              <a:t>（</a:t>
            </a:r>
            <a:r>
              <a:rPr lang="en-US" altLang="en-US" sz="1300" kern="0" dirty="0" err="1">
                <a:solidFill>
                  <a:srgbClr val="C7000B"/>
                </a:solidFill>
                <a:latin typeface="Arial"/>
                <a:cs typeface="+mj-cs"/>
              </a:rPr>
              <a:t>Weibull</a:t>
            </a:r>
            <a:r>
              <a:rPr lang="en-US" altLang="en-US" sz="1300" kern="0" dirty="0">
                <a:solidFill>
                  <a:srgbClr val="C7000B"/>
                </a:solidFill>
                <a:latin typeface="Arial"/>
                <a:cs typeface="+mj-cs"/>
              </a:rPr>
              <a:t> distribution）</a:t>
            </a:r>
            <a:endParaRPr lang="zh-CN" altLang="en-US" sz="1300" kern="0" dirty="0">
              <a:solidFill>
                <a:srgbClr val="C7000B"/>
              </a:solidFill>
              <a:latin typeface="Arial"/>
              <a:cs typeface="+mj-cs"/>
            </a:endParaRPr>
          </a:p>
        </p:txBody>
      </p:sp>
      <p:pic>
        <p:nvPicPr>
          <p:cNvPr id="11366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695325"/>
            <a:ext cx="9170988"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
          <p:cNvSpPr txBox="1">
            <a:spLocks noChangeArrowheads="1"/>
          </p:cNvSpPr>
          <p:nvPr/>
        </p:nvSpPr>
        <p:spPr bwMode="auto">
          <a:xfrm>
            <a:off x="69850" y="19050"/>
            <a:ext cx="4997450" cy="496888"/>
          </a:xfrm>
          <a:prstGeom prst="rect">
            <a:avLst/>
          </a:prstGeom>
          <a:noFill/>
          <a:ln w="9525">
            <a:noFill/>
            <a:miter lim="800000"/>
            <a:headEnd/>
            <a:tailEnd/>
          </a:ln>
        </p:spPr>
        <p:txBody>
          <a:bodyPr anchor="ctr"/>
          <a:lstStyle/>
          <a:p>
            <a:pPr>
              <a:defRPr/>
            </a:pPr>
            <a:r>
              <a:rPr lang="zh-CN" altLang="en-US" sz="1800" kern="0" dirty="0">
                <a:solidFill>
                  <a:srgbClr val="C7000B"/>
                </a:solidFill>
                <a:latin typeface="Arial"/>
                <a:cs typeface="+mj-cs"/>
              </a:rPr>
              <a:t>韋伯分布</a:t>
            </a:r>
            <a:r>
              <a:rPr lang="zh-CN" altLang="en-US" sz="1300" kern="0" dirty="0">
                <a:solidFill>
                  <a:srgbClr val="C7000B"/>
                </a:solidFill>
                <a:latin typeface="Arial"/>
                <a:cs typeface="+mj-cs"/>
              </a:rPr>
              <a:t>（</a:t>
            </a:r>
            <a:r>
              <a:rPr lang="en-US" altLang="en-US" sz="1300" kern="0" dirty="0" err="1">
                <a:solidFill>
                  <a:srgbClr val="C7000B"/>
                </a:solidFill>
                <a:latin typeface="Arial"/>
                <a:cs typeface="+mj-cs"/>
              </a:rPr>
              <a:t>Weibull</a:t>
            </a:r>
            <a:r>
              <a:rPr lang="en-US" altLang="en-US" sz="1300" kern="0" dirty="0">
                <a:solidFill>
                  <a:srgbClr val="C7000B"/>
                </a:solidFill>
                <a:latin typeface="Arial"/>
                <a:cs typeface="+mj-cs"/>
              </a:rPr>
              <a:t> distribution）</a:t>
            </a:r>
            <a:endParaRPr lang="zh-CN" altLang="en-US" sz="1300" kern="0" dirty="0">
              <a:solidFill>
                <a:srgbClr val="C7000B"/>
              </a:solidFill>
              <a:latin typeface="Arial"/>
              <a:cs typeface="+mj-cs"/>
            </a:endParaRPr>
          </a:p>
        </p:txBody>
      </p:sp>
      <p:grpSp>
        <p:nvGrpSpPr>
          <p:cNvPr id="115715" name="组合 28"/>
          <p:cNvGrpSpPr>
            <a:grpSpLocks/>
          </p:cNvGrpSpPr>
          <p:nvPr/>
        </p:nvGrpSpPr>
        <p:grpSpPr bwMode="auto">
          <a:xfrm>
            <a:off x="2224088" y="625208"/>
            <a:ext cx="7990545" cy="5331352"/>
            <a:chOff x="2374805" y="792188"/>
            <a:chExt cx="7989931" cy="5330332"/>
          </a:xfrm>
        </p:grpSpPr>
        <p:sp>
          <p:nvSpPr>
            <p:cNvPr id="115716" name="Rectangle 5"/>
            <p:cNvSpPr>
              <a:spLocks noChangeArrowheads="1"/>
            </p:cNvSpPr>
            <p:nvPr/>
          </p:nvSpPr>
          <p:spPr bwMode="auto">
            <a:xfrm>
              <a:off x="2983793" y="803786"/>
              <a:ext cx="6854825" cy="94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TW" altLang="en-US" sz="1300" dirty="0">
                  <a:solidFill>
                    <a:schemeClr val="tx1"/>
                  </a:solidFill>
                  <a:latin typeface="宋体" pitchFamily="2" charset="-122"/>
                </a:rPr>
                <a:t>假設電子元件的壽命</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3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X </a:t>
              </a:r>
              <a:r>
                <a:rPr lang="en-US" altLang="zh-TW" sz="1300"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latin typeface="宋体" pitchFamily="2" charset="-122"/>
                </a:rPr>
                <a:t>單位以年記服從參數為</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300" dirty="0">
                  <a:solidFill>
                    <a:schemeClr val="tx1"/>
                  </a:solidFill>
                  <a:latin typeface="Times New Roman" panose="02020603050405020304" pitchFamily="18" charset="0"/>
                  <a:cs typeface="Times New Roman" panose="02020603050405020304" pitchFamily="18" charset="0"/>
                </a:rPr>
                <a:t>3 </a:t>
              </a:r>
              <a:r>
                <a:rPr lang="en-US" altLang="zh-TW" dirty="0">
                  <a:solidFill>
                    <a:schemeClr val="tx1"/>
                  </a:solidFill>
                  <a:latin typeface="Times New Roman" panose="02020603050405020304" pitchFamily="18" charset="0"/>
                  <a:cs typeface="Times New Roman" panose="02020603050405020304" pitchFamily="18" charset="0"/>
                </a:rPr>
                <a:t>( </a:t>
              </a:r>
              <a:r>
                <a:rPr lang="en-US" altLang="en-US" i="1" dirty="0">
                  <a:solidFill>
                    <a:schemeClr val="tx1"/>
                  </a:solidFill>
                  <a:latin typeface="Times New Roman" panose="02020603050405020304" pitchFamily="18" charset="0"/>
                  <a:cs typeface="Times New Roman" panose="02020603050405020304" pitchFamily="18" charset="0"/>
                </a:rPr>
                <a:t>λ</a:t>
              </a:r>
              <a:r>
                <a:rPr lang="en-US" altLang="en-US" dirty="0">
                  <a:solidFill>
                    <a:schemeClr val="tx1"/>
                  </a:solidFill>
                  <a:latin typeface="Times New Roman" panose="02020603050405020304" pitchFamily="18" charset="0"/>
                  <a:cs typeface="Times New Roman" panose="02020603050405020304" pitchFamily="18" charset="0"/>
                </a:rPr>
                <a:t> </a:t>
              </a:r>
              <a:r>
                <a:rPr lang="en-US" altLang="zh-TW"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latin typeface="宋体" pitchFamily="2" charset="-122"/>
                </a:rPr>
                <a:t>的指數分布，問：</a:t>
              </a:r>
              <a:endParaRPr lang="en-US" altLang="zh-TW" sz="1300" dirty="0">
                <a:solidFill>
                  <a:schemeClr val="tx1"/>
                </a:solidFill>
                <a:latin typeface="宋体" pitchFamily="2" charset="-122"/>
              </a:endParaRPr>
            </a:p>
            <a:p>
              <a:pPr>
                <a:lnSpc>
                  <a:spcPct val="150000"/>
                </a:lnSpc>
              </a:pPr>
              <a:r>
                <a:rPr lang="en-US" altLang="zh-TW" sz="1300" dirty="0">
                  <a:solidFill>
                    <a:schemeClr val="tx1"/>
                  </a:solidFill>
                  <a:latin typeface="宋体" pitchFamily="2" charset="-122"/>
                </a:rPr>
                <a:t>1</a:t>
              </a:r>
              <a:r>
                <a:rPr lang="zh-TW" altLang="en-US" sz="1300" dirty="0">
                  <a:solidFill>
                    <a:schemeClr val="tx1"/>
                  </a:solidFill>
                  <a:latin typeface="宋体" pitchFamily="2" charset="-122"/>
                </a:rPr>
                <a:t>、該電子元件壽命超過兩年的概率；</a:t>
              </a:r>
              <a:endParaRPr lang="en-US" altLang="zh-TW" sz="1300" dirty="0">
                <a:solidFill>
                  <a:schemeClr val="tx1"/>
                </a:solidFill>
                <a:latin typeface="宋体" pitchFamily="2" charset="-122"/>
              </a:endParaRPr>
            </a:p>
            <a:p>
              <a:pPr>
                <a:lnSpc>
                  <a:spcPct val="150000"/>
                </a:lnSpc>
              </a:pPr>
              <a:r>
                <a:rPr lang="en-US" altLang="zh-TW" sz="1300" dirty="0">
                  <a:solidFill>
                    <a:schemeClr val="tx1"/>
                  </a:solidFill>
                  <a:latin typeface="宋体" pitchFamily="2" charset="-122"/>
                </a:rPr>
                <a:t>2</a:t>
              </a:r>
              <a:r>
                <a:rPr lang="zh-TW" altLang="en-US" sz="1300" dirty="0">
                  <a:solidFill>
                    <a:schemeClr val="tx1"/>
                  </a:solidFill>
                  <a:latin typeface="宋体" pitchFamily="2" charset="-122"/>
                </a:rPr>
                <a:t>、若已知該電子元件已使用 </a:t>
              </a:r>
              <a:r>
                <a:rPr lang="en-US" altLang="zh-TW" sz="1300" dirty="0">
                  <a:solidFill>
                    <a:schemeClr val="tx1"/>
                  </a:solidFill>
                  <a:latin typeface="宋体" pitchFamily="2" charset="-122"/>
                </a:rPr>
                <a:t>1.5 </a:t>
              </a:r>
              <a:r>
                <a:rPr lang="zh-TW" altLang="en-US" sz="1300" dirty="0">
                  <a:solidFill>
                    <a:schemeClr val="tx1"/>
                  </a:solidFill>
                  <a:latin typeface="宋体" pitchFamily="2" charset="-122"/>
                </a:rPr>
                <a:t>年，則它還能使用兩年的概率是多少？</a:t>
              </a:r>
              <a:endParaRPr lang="zh-CN" altLang="en-US" sz="1300" dirty="0">
                <a:solidFill>
                  <a:schemeClr val="tx1"/>
                </a:solidFill>
                <a:latin typeface="宋体" pitchFamily="2" charset="-122"/>
              </a:endParaRPr>
            </a:p>
          </p:txBody>
        </p:sp>
        <p:sp>
          <p:nvSpPr>
            <p:cNvPr id="115717" name="Rectangle 2"/>
            <p:cNvSpPr txBox="1">
              <a:spLocks noChangeArrowheads="1"/>
            </p:cNvSpPr>
            <p:nvPr/>
          </p:nvSpPr>
          <p:spPr bwMode="auto">
            <a:xfrm>
              <a:off x="2374805" y="792188"/>
              <a:ext cx="608988" cy="392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lnSpc>
                  <a:spcPct val="150000"/>
                </a:lnSpc>
              </a:pPr>
              <a:r>
                <a:rPr lang="zh-CN" altLang="en-US" sz="1300">
                  <a:solidFill>
                    <a:schemeClr val="tx1"/>
                  </a:solidFill>
                </a:rPr>
                <a:t>例</a:t>
              </a:r>
              <a:r>
                <a:rPr lang="en-US" altLang="zh-CN" sz="1300">
                  <a:solidFill>
                    <a:schemeClr val="tx1"/>
                  </a:solidFill>
                </a:rPr>
                <a:t>1</a:t>
              </a:r>
              <a:endParaRPr lang="zh-CN" altLang="en-US" sz="1300">
                <a:solidFill>
                  <a:schemeClr val="tx1"/>
                </a:solidFill>
              </a:endParaRPr>
            </a:p>
          </p:txBody>
        </p:sp>
        <p:grpSp>
          <p:nvGrpSpPr>
            <p:cNvPr id="115718" name="组合 25"/>
            <p:cNvGrpSpPr>
              <a:grpSpLocks/>
            </p:cNvGrpSpPr>
            <p:nvPr/>
          </p:nvGrpSpPr>
          <p:grpSpPr bwMode="auto">
            <a:xfrm>
              <a:off x="2983793" y="1989458"/>
              <a:ext cx="6829422" cy="311150"/>
              <a:chOff x="2766087" y="2672507"/>
              <a:chExt cx="6829084" cy="310535"/>
            </a:xfrm>
          </p:grpSpPr>
          <p:grpSp>
            <p:nvGrpSpPr>
              <p:cNvPr id="115729" name="组合 20"/>
              <p:cNvGrpSpPr>
                <a:grpSpLocks/>
              </p:cNvGrpSpPr>
              <p:nvPr/>
            </p:nvGrpSpPr>
            <p:grpSpPr bwMode="auto">
              <a:xfrm>
                <a:off x="3159607" y="2672507"/>
                <a:ext cx="6435564" cy="307628"/>
                <a:chOff x="3159607" y="2549675"/>
                <a:chExt cx="6435564" cy="307628"/>
              </a:xfrm>
            </p:grpSpPr>
            <p:sp>
              <p:nvSpPr>
                <p:cNvPr id="115731" name="Rectangle 25"/>
                <p:cNvSpPr>
                  <a:spLocks noChangeArrowheads="1"/>
                </p:cNvSpPr>
                <p:nvPr/>
              </p:nvSpPr>
              <p:spPr bwMode="auto">
                <a:xfrm>
                  <a:off x="3159607" y="2565548"/>
                  <a:ext cx="6435564" cy="29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zh-CN" altLang="en-US" sz="1300" dirty="0">
                      <a:solidFill>
                        <a:schemeClr val="tx1"/>
                      </a:solidFill>
                      <a:latin typeface="宋体" pitchFamily="2" charset="-122"/>
                    </a:rPr>
                    <a:t>將</a:t>
                  </a:r>
                  <a:r>
                    <a:rPr lang="zh-CN" altLang="en-US" sz="1300" dirty="0">
                      <a:solidFill>
                        <a:schemeClr val="tx1"/>
                      </a:solidFill>
                      <a:latin typeface="Times New Roman" panose="02020603050405020304" pitchFamily="18" charset="0"/>
                      <a:cs typeface="Times New Roman" panose="02020603050405020304" pitchFamily="18" charset="0"/>
                    </a:rPr>
                    <a:t> </a:t>
                  </a:r>
                  <a:r>
                    <a:rPr lang="en-US" altLang="en-US" sz="1300" i="1" dirty="0">
                      <a:solidFill>
                        <a:schemeClr val="tx1"/>
                      </a:solidFill>
                      <a:latin typeface="Times New Roman" panose="02020603050405020304" pitchFamily="18" charset="0"/>
                      <a:cs typeface="Times New Roman" panose="02020603050405020304" pitchFamily="18" charset="0"/>
                    </a:rPr>
                    <a:t>λ</a:t>
                  </a:r>
                  <a:r>
                    <a:rPr lang="en-US" altLang="en-US" sz="1300" dirty="0">
                      <a:solidFill>
                        <a:schemeClr val="tx1"/>
                      </a:solidFill>
                      <a:latin typeface="Times New Roman" panose="02020603050405020304" pitchFamily="18" charset="0"/>
                      <a:cs typeface="Times New Roman" panose="02020603050405020304" pitchFamily="18" charset="0"/>
                    </a:rPr>
                    <a:t> =</a:t>
                  </a:r>
                  <a:r>
                    <a:rPr lang="en-US" altLang="zh-CN" sz="1300" dirty="0">
                      <a:solidFill>
                        <a:schemeClr val="tx1"/>
                      </a:solidFill>
                      <a:latin typeface="Times New Roman" panose="02020603050405020304" pitchFamily="18" charset="0"/>
                      <a:cs typeface="Times New Roman" panose="02020603050405020304" pitchFamily="18" charset="0"/>
                    </a:rPr>
                    <a:t> 3 </a:t>
                  </a:r>
                  <a:r>
                    <a:rPr lang="zh-CN" altLang="en-US" sz="1300" dirty="0">
                      <a:solidFill>
                        <a:schemeClr val="tx1"/>
                      </a:solidFill>
                      <a:latin typeface="宋体" pitchFamily="2" charset="-122"/>
                    </a:rPr>
                    <a:t>代入指數分布密度函數通式                    得到                ；</a:t>
                  </a:r>
                </a:p>
              </p:txBody>
            </p:sp>
            <p:graphicFrame>
              <p:nvGraphicFramePr>
                <p:cNvPr id="115732" name="Object 3"/>
                <p:cNvGraphicFramePr>
                  <a:graphicFrameLocks noChangeAspect="1"/>
                </p:cNvGraphicFramePr>
                <p:nvPr>
                  <p:extLst>
                    <p:ext uri="{D42A27DB-BD31-4B8C-83A1-F6EECF244321}">
                      <p14:modId xmlns:p14="http://schemas.microsoft.com/office/powerpoint/2010/main" val="2583153404"/>
                    </p:ext>
                  </p:extLst>
                </p:nvPr>
              </p:nvGraphicFramePr>
              <p:xfrm>
                <a:off x="5921205" y="2566020"/>
                <a:ext cx="1475122" cy="279384"/>
              </p:xfrm>
              <a:graphic>
                <a:graphicData uri="http://schemas.openxmlformats.org/presentationml/2006/ole">
                  <mc:AlternateContent xmlns:mc="http://schemas.openxmlformats.org/markup-compatibility/2006">
                    <mc:Choice xmlns:v="urn:schemas-microsoft-com:vml" Requires="v">
                      <p:oleObj name="公式" r:id="rId3" imgW="1040948" imgH="228501" progId="Equation.3">
                        <p:embed/>
                      </p:oleObj>
                    </mc:Choice>
                    <mc:Fallback>
                      <p:oleObj name="公式" r:id="rId3" imgW="1040948" imgH="22850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205" y="2566020"/>
                              <a:ext cx="1475122" cy="279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5733" name="Object 8"/>
                <p:cNvGraphicFramePr>
                  <a:graphicFrameLocks noChangeAspect="1"/>
                </p:cNvGraphicFramePr>
                <p:nvPr>
                  <p:extLst>
                    <p:ext uri="{D42A27DB-BD31-4B8C-83A1-F6EECF244321}">
                      <p14:modId xmlns:p14="http://schemas.microsoft.com/office/powerpoint/2010/main" val="1978510125"/>
                    </p:ext>
                  </p:extLst>
                </p:nvPr>
              </p:nvGraphicFramePr>
              <p:xfrm>
                <a:off x="7860679" y="2549675"/>
                <a:ext cx="1185863" cy="279400"/>
              </p:xfrm>
              <a:graphic>
                <a:graphicData uri="http://schemas.openxmlformats.org/presentationml/2006/ole">
                  <mc:AlternateContent xmlns:mc="http://schemas.openxmlformats.org/markup-compatibility/2006">
                    <mc:Choice xmlns:v="urn:schemas-microsoft-com:vml" Requires="v">
                      <p:oleObj name="公式" r:id="rId5" imgW="838200" imgH="228600" progId="Equation.3">
                        <p:embed/>
                      </p:oleObj>
                    </mc:Choice>
                    <mc:Fallback>
                      <p:oleObj name="公式" r:id="rId5" imgW="838200" imgH="2286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60679" y="2549675"/>
                              <a:ext cx="11858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5730" name="Rectangle 25"/>
              <p:cNvSpPr>
                <a:spLocks noChangeArrowheads="1"/>
              </p:cNvSpPr>
              <p:nvPr/>
            </p:nvSpPr>
            <p:spPr bwMode="auto">
              <a:xfrm>
                <a:off x="2766087" y="2690654"/>
                <a:ext cx="51809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zh-CN" altLang="en-US" sz="1300">
                    <a:solidFill>
                      <a:schemeClr val="tx1"/>
                    </a:solidFill>
                    <a:latin typeface="宋体" pitchFamily="2" charset="-122"/>
                  </a:rPr>
                  <a:t>解：</a:t>
                </a:r>
              </a:p>
            </p:txBody>
          </p:sp>
        </p:grpSp>
        <p:grpSp>
          <p:nvGrpSpPr>
            <p:cNvPr id="115719" name="组合 23"/>
            <p:cNvGrpSpPr>
              <a:grpSpLocks/>
            </p:cNvGrpSpPr>
            <p:nvPr/>
          </p:nvGrpSpPr>
          <p:grpSpPr bwMode="auto">
            <a:xfrm>
              <a:off x="3380668" y="2411733"/>
              <a:ext cx="6984068" cy="588963"/>
              <a:chOff x="3161879" y="2902354"/>
              <a:chExt cx="6984800" cy="588963"/>
            </a:xfrm>
          </p:grpSpPr>
          <p:sp>
            <p:nvSpPr>
              <p:cNvPr id="115727" name="Rectangle 25"/>
              <p:cNvSpPr>
                <a:spLocks noChangeArrowheads="1"/>
              </p:cNvSpPr>
              <p:nvPr/>
            </p:nvSpPr>
            <p:spPr bwMode="auto">
              <a:xfrm>
                <a:off x="3161879" y="3045448"/>
                <a:ext cx="6984800" cy="292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zh-CN" altLang="en-US" sz="1300" dirty="0">
                    <a:solidFill>
                      <a:schemeClr val="tx1"/>
                    </a:solidFill>
                    <a:latin typeface="宋体" pitchFamily="2" charset="-122"/>
                  </a:rPr>
                  <a:t>指數分布變量</a:t>
                </a:r>
                <a:r>
                  <a:rPr lang="zh-CN" altLang="en-US" sz="1300" dirty="0">
                    <a:solidFill>
                      <a:schemeClr val="tx1"/>
                    </a:solidFill>
                    <a:latin typeface="Times New Roman" panose="02020603050405020304" pitchFamily="18" charset="0"/>
                    <a:cs typeface="Times New Roman" panose="02020603050405020304" pitchFamily="18" charset="0"/>
                  </a:rPr>
                  <a:t> </a:t>
                </a:r>
                <a:r>
                  <a:rPr lang="en-US" altLang="zh-CN" sz="1300" i="1" dirty="0">
                    <a:solidFill>
                      <a:schemeClr val="tx1"/>
                    </a:solidFill>
                    <a:latin typeface="Times New Roman" panose="02020603050405020304" pitchFamily="18" charset="0"/>
                    <a:cs typeface="Times New Roman" panose="02020603050405020304" pitchFamily="18" charset="0"/>
                  </a:rPr>
                  <a:t>X</a:t>
                </a:r>
                <a:r>
                  <a:rPr lang="en-US" altLang="zh-CN" sz="1300" dirty="0">
                    <a:solidFill>
                      <a:schemeClr val="tx1"/>
                    </a:solidFill>
                    <a:latin typeface="Times New Roman" panose="02020603050405020304" pitchFamily="18" charset="0"/>
                    <a:cs typeface="Times New Roman" panose="02020603050405020304" pitchFamily="18" charset="0"/>
                  </a:rPr>
                  <a:t> </a:t>
                </a:r>
                <a:r>
                  <a:rPr lang="zh-CN" altLang="en-US" sz="1300" dirty="0">
                    <a:solidFill>
                      <a:schemeClr val="tx1"/>
                    </a:solidFill>
                    <a:latin typeface="宋体" pitchFamily="2" charset="-122"/>
                  </a:rPr>
                  <a:t>的取值範圍為</a:t>
                </a:r>
                <a:r>
                  <a:rPr lang="zh-CN" altLang="en-US" sz="1300" dirty="0">
                    <a:solidFill>
                      <a:schemeClr val="tx1"/>
                    </a:solidFill>
                    <a:latin typeface="Times New Roman" panose="02020603050405020304" pitchFamily="18" charset="0"/>
                    <a:cs typeface="Times New Roman" panose="02020603050405020304" pitchFamily="18" charset="0"/>
                  </a:rPr>
                  <a:t> </a:t>
                </a:r>
                <a:r>
                  <a:rPr lang="en-US" altLang="zh-CN" sz="1300" dirty="0">
                    <a:solidFill>
                      <a:schemeClr val="tx1"/>
                    </a:solidFill>
                    <a:latin typeface="Times New Roman" panose="02020603050405020304" pitchFamily="18" charset="0"/>
                    <a:cs typeface="Times New Roman" panose="02020603050405020304" pitchFamily="18" charset="0"/>
                  </a:rPr>
                  <a:t>[ 0 </a:t>
                </a:r>
                <a:r>
                  <a:rPr lang="en-US" altLang="zh-CN" sz="1300" dirty="0">
                    <a:solidFill>
                      <a:schemeClr val="tx1"/>
                    </a:solidFill>
                    <a:latin typeface="宋体" panose="02010600030101010101" pitchFamily="2" charset="-122"/>
                    <a:cs typeface="Times New Roman" panose="02020603050405020304" pitchFamily="18" charset="0"/>
                  </a:rPr>
                  <a:t>,</a:t>
                </a:r>
                <a:r>
                  <a:rPr lang="en-US" altLang="zh-CN" sz="1300" dirty="0">
                    <a:solidFill>
                      <a:schemeClr val="tx1"/>
                    </a:solidFill>
                    <a:latin typeface="Times New Roman" panose="02020603050405020304" pitchFamily="18" charset="0"/>
                    <a:cs typeface="Times New Roman" panose="02020603050405020304" pitchFamily="18" charset="0"/>
                  </a:rPr>
                  <a:t> </a:t>
                </a:r>
                <a:r>
                  <a:rPr lang="en-US" altLang="zh-CN" sz="1300" dirty="0">
                    <a:solidFill>
                      <a:schemeClr val="tx1"/>
                    </a:solidFill>
                    <a:latin typeface="宋体" panose="02010600030101010101" pitchFamily="2" charset="-122"/>
                    <a:cs typeface="Times New Roman" panose="02020603050405020304" pitchFamily="18" charset="0"/>
                  </a:rPr>
                  <a:t>+</a:t>
                </a:r>
                <a:r>
                  <a:rPr lang="zh-CN" altLang="en-US" sz="1300" dirty="0">
                    <a:solidFill>
                      <a:schemeClr val="tx1"/>
                    </a:solidFill>
                    <a:latin typeface="宋体" panose="02010600030101010101" pitchFamily="2" charset="-122"/>
                    <a:cs typeface="Times New Roman" panose="02020603050405020304" pitchFamily="18" charset="0"/>
                  </a:rPr>
                  <a:t>∞</a:t>
                </a:r>
                <a:r>
                  <a:rPr lang="zh-CN" altLang="en-US" sz="1300" dirty="0">
                    <a:solidFill>
                      <a:schemeClr val="tx1"/>
                    </a:solidFill>
                    <a:latin typeface="Times New Roman" panose="02020603050405020304" pitchFamily="18" charset="0"/>
                    <a:cs typeface="Times New Roman" panose="02020603050405020304" pitchFamily="18" charset="0"/>
                  </a:rPr>
                  <a:t> </a:t>
                </a:r>
                <a:r>
                  <a:rPr lang="en-US" altLang="zh-CN" sz="1300" dirty="0">
                    <a:solidFill>
                      <a:schemeClr val="tx1"/>
                    </a:solidFill>
                    <a:latin typeface="Times New Roman" panose="02020603050405020304" pitchFamily="18" charset="0"/>
                    <a:cs typeface="Times New Roman" panose="02020603050405020304" pitchFamily="18" charset="0"/>
                  </a:rPr>
                  <a:t>) </a:t>
                </a:r>
                <a:r>
                  <a:rPr lang="zh-CN" altLang="en-US" sz="1300" dirty="0">
                    <a:solidFill>
                      <a:schemeClr val="tx1"/>
                    </a:solidFill>
                    <a:latin typeface="宋体" pitchFamily="2" charset="-122"/>
                  </a:rPr>
                  <a:t>，所以又有如下形式                          ；</a:t>
                </a:r>
              </a:p>
            </p:txBody>
          </p:sp>
          <p:graphicFrame>
            <p:nvGraphicFramePr>
              <p:cNvPr id="115728" name="Object 9"/>
              <p:cNvGraphicFramePr>
                <a:graphicFrameLocks noChangeAspect="1"/>
              </p:cNvGraphicFramePr>
              <p:nvPr>
                <p:extLst>
                  <p:ext uri="{D42A27DB-BD31-4B8C-83A1-F6EECF244321}">
                    <p14:modId xmlns:p14="http://schemas.microsoft.com/office/powerpoint/2010/main" val="3232753514"/>
                  </p:ext>
                </p:extLst>
              </p:nvPr>
            </p:nvGraphicFramePr>
            <p:xfrm>
              <a:off x="7778773" y="2902354"/>
              <a:ext cx="1905000" cy="588963"/>
            </p:xfrm>
            <a:graphic>
              <a:graphicData uri="http://schemas.openxmlformats.org/presentationml/2006/ole">
                <mc:AlternateContent xmlns:mc="http://schemas.openxmlformats.org/markup-compatibility/2006">
                  <mc:Choice xmlns:v="urn:schemas-microsoft-com:vml" Requires="v">
                    <p:oleObj name="公式" r:id="rId7" imgW="1346200" imgH="482600" progId="Equation.3">
                      <p:embed/>
                    </p:oleObj>
                  </mc:Choice>
                  <mc:Fallback>
                    <p:oleObj name="公式" r:id="rId7" imgW="1346200" imgH="4826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8773" y="2902354"/>
                            <a:ext cx="1905000"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5720" name="组合 29"/>
            <p:cNvGrpSpPr>
              <a:grpSpLocks/>
            </p:cNvGrpSpPr>
            <p:nvPr/>
          </p:nvGrpSpPr>
          <p:grpSpPr bwMode="auto">
            <a:xfrm>
              <a:off x="3369556" y="3213481"/>
              <a:ext cx="6385254" cy="404782"/>
              <a:chOff x="3150503" y="3895197"/>
              <a:chExt cx="6385815" cy="404782"/>
            </a:xfrm>
          </p:grpSpPr>
          <p:sp>
            <p:nvSpPr>
              <p:cNvPr id="115725" name="Rectangle 25"/>
              <p:cNvSpPr>
                <a:spLocks noChangeArrowheads="1"/>
              </p:cNvSpPr>
              <p:nvPr/>
            </p:nvSpPr>
            <p:spPr bwMode="auto">
              <a:xfrm>
                <a:off x="3150503" y="3961931"/>
                <a:ext cx="43473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altLang="zh-CN" sz="1300">
                    <a:solidFill>
                      <a:schemeClr val="tx1"/>
                    </a:solidFill>
                    <a:latin typeface="宋体" pitchFamily="2" charset="-122"/>
                  </a:rPr>
                  <a:t>(1)</a:t>
                </a:r>
                <a:endParaRPr lang="zh-CN" altLang="en-US" sz="1300">
                  <a:solidFill>
                    <a:schemeClr val="tx1"/>
                  </a:solidFill>
                  <a:latin typeface="宋体" pitchFamily="2" charset="-122"/>
                </a:endParaRPr>
              </a:p>
            </p:txBody>
          </p:sp>
          <p:graphicFrame>
            <p:nvGraphicFramePr>
              <p:cNvPr id="115726" name="Object 7"/>
              <p:cNvGraphicFramePr>
                <a:graphicFrameLocks noChangeAspect="1"/>
              </p:cNvGraphicFramePr>
              <p:nvPr/>
            </p:nvGraphicFramePr>
            <p:xfrm>
              <a:off x="3627579" y="3895197"/>
              <a:ext cx="5908739" cy="404782"/>
            </p:xfrm>
            <a:graphic>
              <a:graphicData uri="http://schemas.openxmlformats.org/presentationml/2006/ole">
                <mc:AlternateContent xmlns:mc="http://schemas.openxmlformats.org/markup-compatibility/2006">
                  <mc:Choice xmlns:v="urn:schemas-microsoft-com:vml" Requires="v">
                    <p:oleObj name="公式" r:id="rId9" imgW="4178300" imgH="330200" progId="Equation.3">
                      <p:embed/>
                    </p:oleObj>
                  </mc:Choice>
                  <mc:Fallback>
                    <p:oleObj name="公式" r:id="rId9" imgW="4178300" imgH="3302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27579" y="3895197"/>
                            <a:ext cx="5908739" cy="404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15721" name="组合 25"/>
            <p:cNvGrpSpPr>
              <a:grpSpLocks/>
            </p:cNvGrpSpPr>
            <p:nvPr/>
          </p:nvGrpSpPr>
          <p:grpSpPr bwMode="auto">
            <a:xfrm>
              <a:off x="3369556" y="3843269"/>
              <a:ext cx="5506178" cy="1846123"/>
              <a:chOff x="3151188" y="4116229"/>
              <a:chExt cx="5506178" cy="1846123"/>
            </a:xfrm>
          </p:grpSpPr>
          <p:sp>
            <p:nvSpPr>
              <p:cNvPr id="115723" name="Rectangle 25"/>
              <p:cNvSpPr>
                <a:spLocks noChangeArrowheads="1"/>
              </p:cNvSpPr>
              <p:nvPr/>
            </p:nvSpPr>
            <p:spPr bwMode="auto">
              <a:xfrm>
                <a:off x="3151188" y="4220456"/>
                <a:ext cx="4333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altLang="zh-CN" sz="1300">
                    <a:solidFill>
                      <a:schemeClr val="tx1"/>
                    </a:solidFill>
                    <a:latin typeface="宋体" pitchFamily="2" charset="-122"/>
                  </a:rPr>
                  <a:t>(2)</a:t>
                </a:r>
                <a:endParaRPr lang="zh-CN" altLang="en-US" sz="1300">
                  <a:solidFill>
                    <a:schemeClr val="tx1"/>
                  </a:solidFill>
                  <a:latin typeface="宋体" pitchFamily="2" charset="-122"/>
                </a:endParaRPr>
              </a:p>
            </p:txBody>
          </p:sp>
          <p:graphicFrame>
            <p:nvGraphicFramePr>
              <p:cNvPr id="115724" name="Object 10"/>
              <p:cNvGraphicFramePr>
                <a:graphicFrameLocks noChangeAspect="1"/>
              </p:cNvGraphicFramePr>
              <p:nvPr/>
            </p:nvGraphicFramePr>
            <p:xfrm>
              <a:off x="3626965" y="4116229"/>
              <a:ext cx="5030401" cy="1846123"/>
            </p:xfrm>
            <a:graphic>
              <a:graphicData uri="http://schemas.openxmlformats.org/presentationml/2006/ole">
                <mc:AlternateContent xmlns:mc="http://schemas.openxmlformats.org/markup-compatibility/2006">
                  <mc:Choice xmlns:v="urn:schemas-microsoft-com:vml" Requires="v">
                    <p:oleObj name="公式" r:id="rId11" imgW="3556000" imgH="1511300" progId="Equation.3">
                      <p:embed/>
                    </p:oleObj>
                  </mc:Choice>
                  <mc:Fallback>
                    <p:oleObj name="公式" r:id="rId11" imgW="3556000" imgH="15113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26965" y="4116229"/>
                            <a:ext cx="5030401" cy="1846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5722" name="Rectangle 5"/>
            <p:cNvSpPr>
              <a:spLocks noChangeArrowheads="1"/>
            </p:cNvSpPr>
            <p:nvPr/>
          </p:nvSpPr>
          <p:spPr bwMode="auto">
            <a:xfrm>
              <a:off x="3425337" y="5788325"/>
              <a:ext cx="6865937" cy="33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dirty="0">
                  <a:solidFill>
                    <a:srgbClr val="FF0000"/>
                  </a:solidFill>
                  <a:latin typeface="宋体" pitchFamily="2" charset="-122"/>
                </a:rPr>
                <a:t>指數分布無記憶性，使用 </a:t>
              </a:r>
              <a:r>
                <a:rPr lang="en-US" altLang="zh-CN" dirty="0">
                  <a:solidFill>
                    <a:srgbClr val="FF0000"/>
                  </a:solidFill>
                  <a:latin typeface="宋体" pitchFamily="2" charset="-122"/>
                </a:rPr>
                <a:t>1.5 </a:t>
              </a:r>
              <a:r>
                <a:rPr lang="zh-CN" altLang="en-US" dirty="0">
                  <a:solidFill>
                    <a:srgbClr val="FF0000"/>
                  </a:solidFill>
                  <a:latin typeface="宋体" pitchFamily="2" charset="-122"/>
                </a:rPr>
                <a:t>年后壽命大於兩年的概率仍是</a:t>
              </a:r>
              <a:r>
                <a:rPr lang="zh-CN" altLang="en-US" dirty="0">
                  <a:solidFill>
                    <a:srgbClr val="FF0000"/>
                  </a:solidFill>
                  <a:latin typeface="Times New Roman" panose="02020603050405020304" pitchFamily="18" charset="0"/>
                  <a:cs typeface="Times New Roman" panose="02020603050405020304" pitchFamily="18" charset="0"/>
                </a:rPr>
                <a:t> </a:t>
              </a:r>
              <a:r>
                <a:rPr lang="en-US" altLang="zh-CN" i="1" dirty="0">
                  <a:solidFill>
                    <a:srgbClr val="FF0000"/>
                  </a:solidFill>
                  <a:latin typeface="Times New Roman" panose="02020603050405020304" pitchFamily="18" charset="0"/>
                  <a:cs typeface="Times New Roman" panose="02020603050405020304" pitchFamily="18" charset="0"/>
                </a:rPr>
                <a:t>e</a:t>
              </a:r>
              <a:r>
                <a:rPr lang="en-US" altLang="zh-CN" baseline="34000" dirty="0">
                  <a:solidFill>
                    <a:srgbClr val="FF0000"/>
                  </a:solidFill>
                  <a:latin typeface="宋体" panose="02010600030101010101" pitchFamily="2" charset="-122"/>
                  <a:cs typeface="Times New Roman" panose="02020603050405020304" pitchFamily="18" charset="0"/>
                </a:rPr>
                <a:t>-6</a:t>
              </a:r>
              <a:r>
                <a:rPr lang="en-US" altLang="zh-CN" dirty="0">
                  <a:solidFill>
                    <a:srgbClr val="FF0000"/>
                  </a:solidFill>
                  <a:latin typeface="Times New Roman" panose="02020603050405020304" pitchFamily="18" charset="0"/>
                  <a:cs typeface="Times New Roman" panose="02020603050405020304" pitchFamily="18" charset="0"/>
                </a:rPr>
                <a:t> </a:t>
              </a:r>
              <a:r>
                <a:rPr lang="zh-CN" altLang="en-US" dirty="0">
                  <a:solidFill>
                    <a:srgbClr val="FF0000"/>
                  </a:solidFill>
                  <a:latin typeface="宋体" pitchFamily="2" charset="-122"/>
                </a:rPr>
                <a:t>，與新產品相等。</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3"/>
          <p:cNvSpPr txBox="1">
            <a:spLocks noChangeArrowheads="1"/>
          </p:cNvSpPr>
          <p:nvPr/>
        </p:nvSpPr>
        <p:spPr bwMode="auto">
          <a:xfrm>
            <a:off x="69850" y="19050"/>
            <a:ext cx="4997450" cy="496888"/>
          </a:xfrm>
          <a:prstGeom prst="rect">
            <a:avLst/>
          </a:prstGeom>
          <a:noFill/>
          <a:ln w="9525">
            <a:noFill/>
            <a:miter lim="800000"/>
            <a:headEnd/>
            <a:tailEnd/>
          </a:ln>
        </p:spPr>
        <p:txBody>
          <a:bodyPr anchor="ctr"/>
          <a:lstStyle/>
          <a:p>
            <a:pPr>
              <a:defRPr/>
            </a:pPr>
            <a:r>
              <a:rPr lang="zh-CN" altLang="en-US" sz="1800" kern="0" dirty="0">
                <a:solidFill>
                  <a:srgbClr val="C7000B"/>
                </a:solidFill>
                <a:latin typeface="Arial"/>
                <a:cs typeface="+mj-cs"/>
              </a:rPr>
              <a:t>韋伯分布</a:t>
            </a:r>
            <a:r>
              <a:rPr lang="zh-CN" altLang="en-US" sz="1300" kern="0" dirty="0">
                <a:solidFill>
                  <a:srgbClr val="C7000B"/>
                </a:solidFill>
                <a:latin typeface="Arial"/>
                <a:cs typeface="+mj-cs"/>
              </a:rPr>
              <a:t>（</a:t>
            </a:r>
            <a:r>
              <a:rPr lang="en-US" altLang="en-US" sz="1300" kern="0" dirty="0" err="1">
                <a:solidFill>
                  <a:srgbClr val="C7000B"/>
                </a:solidFill>
                <a:latin typeface="Arial"/>
                <a:cs typeface="+mj-cs"/>
              </a:rPr>
              <a:t>Weibull</a:t>
            </a:r>
            <a:r>
              <a:rPr lang="en-US" altLang="en-US" sz="1300" kern="0" dirty="0">
                <a:solidFill>
                  <a:srgbClr val="C7000B"/>
                </a:solidFill>
                <a:latin typeface="Arial"/>
                <a:cs typeface="+mj-cs"/>
              </a:rPr>
              <a:t> distribution）</a:t>
            </a:r>
            <a:endParaRPr lang="zh-CN" altLang="en-US" sz="1300" kern="0" dirty="0">
              <a:solidFill>
                <a:srgbClr val="C7000B"/>
              </a:solidFill>
              <a:latin typeface="Arial"/>
              <a:cs typeface="+mj-cs"/>
            </a:endParaRPr>
          </a:p>
        </p:txBody>
      </p:sp>
      <p:grpSp>
        <p:nvGrpSpPr>
          <p:cNvPr id="116739" name="组合 26"/>
          <p:cNvGrpSpPr>
            <a:grpSpLocks/>
          </p:cNvGrpSpPr>
          <p:nvPr/>
        </p:nvGrpSpPr>
        <p:grpSpPr bwMode="auto">
          <a:xfrm>
            <a:off x="1268413" y="493866"/>
            <a:ext cx="9537700" cy="5469918"/>
            <a:chOff x="1269160" y="571500"/>
            <a:chExt cx="9536953" cy="5470011"/>
          </a:xfrm>
        </p:grpSpPr>
        <p:sp>
          <p:nvSpPr>
            <p:cNvPr id="116740" name="Rectangle 5"/>
            <p:cNvSpPr>
              <a:spLocks noChangeArrowheads="1"/>
            </p:cNvSpPr>
            <p:nvPr/>
          </p:nvSpPr>
          <p:spPr bwMode="auto">
            <a:xfrm>
              <a:off x="1853634" y="571500"/>
              <a:ext cx="8009549" cy="968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TW" altLang="en-US" sz="1300" dirty="0">
                  <a:solidFill>
                    <a:schemeClr val="tx1"/>
                  </a:solidFill>
                  <a:latin typeface="宋体" pitchFamily="2" charset="-122"/>
                </a:rPr>
                <a:t>假設電子元件的壽命</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3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X</a:t>
              </a:r>
              <a:r>
                <a:rPr lang="en-US" altLang="zh-TW" sz="1300" dirty="0">
                  <a:solidFill>
                    <a:schemeClr val="tx1"/>
                  </a:solidFill>
                  <a:latin typeface="Times New Roman" panose="02020603050405020304" pitchFamily="18" charset="0"/>
                  <a:cs typeface="Times New Roman" panose="02020603050405020304" pitchFamily="18" charset="0"/>
                </a:rPr>
                <a:t> ) </a:t>
              </a:r>
              <a:r>
                <a:rPr lang="zh-TW" altLang="en-US" sz="1300" dirty="0">
                  <a:solidFill>
                    <a:schemeClr val="tx1"/>
                  </a:solidFill>
                  <a:latin typeface="宋体" pitchFamily="2" charset="-122"/>
                </a:rPr>
                <a:t>單位以年記服從</a:t>
              </a:r>
              <a:r>
                <a:rPr lang="zh-CN" altLang="en-US" sz="1300" dirty="0">
                  <a:solidFill>
                    <a:schemeClr val="tx1"/>
                  </a:solidFill>
                  <a:latin typeface="宋体" pitchFamily="2" charset="-122"/>
                </a:rPr>
                <a:t>尺度</a:t>
              </a:r>
              <a:r>
                <a:rPr lang="zh-TW" altLang="en-US" sz="1300" dirty="0">
                  <a:solidFill>
                    <a:schemeClr val="tx1"/>
                  </a:solidFill>
                  <a:latin typeface="宋体" pitchFamily="2" charset="-122"/>
                </a:rPr>
                <a:t>參數為</a:t>
              </a:r>
              <a:r>
                <a:rPr lang="zh-TW" altLang="en-US" sz="1300" dirty="0">
                  <a:solidFill>
                    <a:schemeClr val="tx1"/>
                  </a:solidFill>
                  <a:latin typeface="Times New Roman" panose="02020603050405020304" pitchFamily="18" charset="0"/>
                  <a:cs typeface="Times New Roman" panose="02020603050405020304" pitchFamily="18" charset="0"/>
                </a:rPr>
                <a:t> </a:t>
              </a:r>
              <a:r>
                <a:rPr lang="en-US" altLang="zh-TW" sz="1300" dirty="0">
                  <a:solidFill>
                    <a:schemeClr val="tx1"/>
                  </a:solidFill>
                  <a:latin typeface="Times New Roman" panose="02020603050405020304" pitchFamily="18" charset="0"/>
                  <a:cs typeface="Times New Roman" panose="02020603050405020304" pitchFamily="18" charset="0"/>
                </a:rPr>
                <a:t>3 </a:t>
              </a:r>
              <a:r>
                <a:rPr lang="en-US" altLang="zh-TW" dirty="0">
                  <a:solidFill>
                    <a:schemeClr val="tx1"/>
                  </a:solidFill>
                  <a:latin typeface="Times New Roman" panose="02020603050405020304" pitchFamily="18" charset="0"/>
                  <a:cs typeface="Times New Roman" panose="02020603050405020304" pitchFamily="18" charset="0"/>
                </a:rPr>
                <a:t>( </a:t>
              </a:r>
              <a:r>
                <a:rPr lang="en-US" altLang="en-US" i="1" dirty="0">
                  <a:solidFill>
                    <a:schemeClr val="tx1"/>
                  </a:solidFill>
                  <a:latin typeface="Times New Roman" panose="02020603050405020304" pitchFamily="18" charset="0"/>
                  <a:cs typeface="Times New Roman" panose="02020603050405020304" pitchFamily="18" charset="0"/>
                </a:rPr>
                <a:t>λ</a:t>
              </a:r>
              <a:r>
                <a:rPr lang="en-US" altLang="en-US" dirty="0">
                  <a:solidFill>
                    <a:schemeClr val="tx1"/>
                  </a:solidFill>
                  <a:latin typeface="Times New Roman" panose="02020603050405020304" pitchFamily="18" charset="0"/>
                  <a:cs typeface="Times New Roman" panose="02020603050405020304" pitchFamily="18" charset="0"/>
                </a:rPr>
                <a:t> </a:t>
              </a:r>
              <a:r>
                <a:rPr lang="en-US" altLang="zh-TW" dirty="0">
                  <a:solidFill>
                    <a:schemeClr val="tx1"/>
                  </a:solidFill>
                  <a:latin typeface="Times New Roman" panose="02020603050405020304" pitchFamily="18" charset="0"/>
                  <a:cs typeface="Times New Roman" panose="02020603050405020304" pitchFamily="18" charset="0"/>
                </a:rPr>
                <a:t>) </a:t>
              </a:r>
              <a:r>
                <a:rPr lang="zh-CN" altLang="en-US" sz="1300" dirty="0">
                  <a:solidFill>
                    <a:schemeClr val="tx1"/>
                  </a:solidFill>
                  <a:latin typeface="宋体" pitchFamily="2" charset="-122"/>
                </a:rPr>
                <a:t>和形狀參數為</a:t>
              </a:r>
              <a:r>
                <a:rPr lang="zh-CN" altLang="en-US" sz="1300" dirty="0">
                  <a:solidFill>
                    <a:schemeClr val="tx1"/>
                  </a:solidFill>
                  <a:latin typeface="Times New Roman" panose="02020603050405020304" pitchFamily="18" charset="0"/>
                  <a:cs typeface="Times New Roman" panose="02020603050405020304" pitchFamily="18" charset="0"/>
                </a:rPr>
                <a:t> </a:t>
              </a:r>
              <a:r>
                <a:rPr lang="en-US" altLang="zh-CN" sz="1300" dirty="0">
                  <a:solidFill>
                    <a:schemeClr val="tx1"/>
                  </a:solidFill>
                  <a:latin typeface="Times New Roman" panose="02020603050405020304" pitchFamily="18" charset="0"/>
                  <a:cs typeface="Times New Roman" panose="02020603050405020304" pitchFamily="18" charset="0"/>
                </a:rPr>
                <a:t>2.5 </a:t>
              </a:r>
              <a:r>
                <a:rPr lang="en-US" altLang="zh-TW" sz="1400" dirty="0">
                  <a:solidFill>
                    <a:schemeClr val="tx1"/>
                  </a:solidFill>
                  <a:latin typeface="Times New Roman" panose="02020603050405020304" pitchFamily="18" charset="0"/>
                  <a:cs typeface="Times New Roman" panose="02020603050405020304" pitchFamily="18" charset="0"/>
                </a:rPr>
                <a:t>( </a:t>
              </a:r>
              <a:r>
                <a:rPr lang="en-US" altLang="zh-CN" sz="1400" i="1" dirty="0">
                  <a:solidFill>
                    <a:schemeClr val="tx1"/>
                  </a:solidFill>
                  <a:latin typeface="Times New Roman" panose="02020603050405020304" pitchFamily="18" charset="0"/>
                  <a:cs typeface="Times New Roman" panose="02020603050405020304" pitchFamily="18" charset="0"/>
                </a:rPr>
                <a:t>m</a:t>
              </a:r>
              <a:r>
                <a:rPr lang="en-US" altLang="zh-CN" sz="1400" dirty="0">
                  <a:solidFill>
                    <a:schemeClr val="tx1"/>
                  </a:solidFill>
                  <a:latin typeface="Times New Roman" panose="02020603050405020304" pitchFamily="18" charset="0"/>
                  <a:cs typeface="Times New Roman" panose="02020603050405020304" pitchFamily="18" charset="0"/>
                </a:rPr>
                <a:t> </a:t>
              </a:r>
              <a:r>
                <a:rPr lang="en-US" altLang="zh-TW" sz="1400" dirty="0">
                  <a:solidFill>
                    <a:schemeClr val="tx1"/>
                  </a:solidFill>
                  <a:latin typeface="Times New Roman" panose="02020603050405020304" pitchFamily="18" charset="0"/>
                  <a:cs typeface="Times New Roman" panose="02020603050405020304" pitchFamily="18" charset="0"/>
                </a:rPr>
                <a:t>) </a:t>
              </a:r>
              <a:r>
                <a:rPr lang="zh-TW" altLang="en-US" sz="1300" dirty="0">
                  <a:solidFill>
                    <a:schemeClr val="tx1"/>
                  </a:solidFill>
                  <a:latin typeface="宋体" pitchFamily="2" charset="-122"/>
                </a:rPr>
                <a:t>的</a:t>
              </a:r>
              <a:r>
                <a:rPr lang="zh-CN" altLang="en-US" sz="1300" dirty="0">
                  <a:solidFill>
                    <a:schemeClr val="tx1"/>
                  </a:solidFill>
                  <a:latin typeface="宋体" pitchFamily="2" charset="-122"/>
                </a:rPr>
                <a:t>兩參數韋伯</a:t>
              </a:r>
              <a:r>
                <a:rPr lang="zh-TW" altLang="en-US" sz="1300" dirty="0">
                  <a:solidFill>
                    <a:schemeClr val="tx1"/>
                  </a:solidFill>
                  <a:latin typeface="宋体" pitchFamily="2" charset="-122"/>
                </a:rPr>
                <a:t>分布</a:t>
              </a:r>
              <a:r>
                <a:rPr lang="zh-CN" altLang="en-US" sz="1300" dirty="0">
                  <a:solidFill>
                    <a:schemeClr val="tx1"/>
                  </a:solidFill>
                  <a:latin typeface="宋体" pitchFamily="2" charset="-122"/>
                </a:rPr>
                <a:t>；</a:t>
              </a:r>
              <a:endParaRPr lang="en-US" altLang="zh-CN" sz="1300" dirty="0">
                <a:solidFill>
                  <a:schemeClr val="tx1"/>
                </a:solidFill>
                <a:latin typeface="宋体" pitchFamily="2" charset="-122"/>
              </a:endParaRPr>
            </a:p>
            <a:p>
              <a:pPr>
                <a:lnSpc>
                  <a:spcPct val="150000"/>
                </a:lnSpc>
              </a:pPr>
              <a:r>
                <a:rPr lang="zh-TW" altLang="en-US" sz="1300" dirty="0">
                  <a:solidFill>
                    <a:schemeClr val="tx1"/>
                  </a:solidFill>
                  <a:latin typeface="宋体" pitchFamily="2" charset="-122"/>
                </a:rPr>
                <a:t>問： </a:t>
              </a:r>
              <a:r>
                <a:rPr lang="en-US" altLang="zh-TW" sz="1300" dirty="0">
                  <a:solidFill>
                    <a:schemeClr val="tx1"/>
                  </a:solidFill>
                  <a:latin typeface="宋体" pitchFamily="2" charset="-122"/>
                </a:rPr>
                <a:t>1</a:t>
              </a:r>
              <a:r>
                <a:rPr lang="zh-TW" altLang="en-US" sz="1300" dirty="0">
                  <a:solidFill>
                    <a:schemeClr val="tx1"/>
                  </a:solidFill>
                  <a:latin typeface="宋体" pitchFamily="2" charset="-122"/>
                </a:rPr>
                <a:t>、該電子元件壽命超過兩年的概率；</a:t>
              </a:r>
              <a:endParaRPr lang="en-US" altLang="zh-TW" sz="1300" dirty="0">
                <a:solidFill>
                  <a:schemeClr val="tx1"/>
                </a:solidFill>
                <a:latin typeface="宋体" pitchFamily="2" charset="-122"/>
              </a:endParaRPr>
            </a:p>
            <a:p>
              <a:pPr>
                <a:lnSpc>
                  <a:spcPct val="150000"/>
                </a:lnSpc>
              </a:pPr>
              <a:r>
                <a:rPr lang="en-US" altLang="zh-TW" sz="1300" dirty="0">
                  <a:solidFill>
                    <a:schemeClr val="tx1"/>
                  </a:solidFill>
                  <a:latin typeface="宋体" pitchFamily="2" charset="-122"/>
                </a:rPr>
                <a:t>     2</a:t>
              </a:r>
              <a:r>
                <a:rPr lang="zh-TW" altLang="en-US" sz="1300" dirty="0">
                  <a:solidFill>
                    <a:schemeClr val="tx1"/>
                  </a:solidFill>
                  <a:latin typeface="宋体" pitchFamily="2" charset="-122"/>
                </a:rPr>
                <a:t>、若已知該電子元件已使用 </a:t>
              </a:r>
              <a:r>
                <a:rPr lang="en-US" altLang="zh-TW" sz="1300" dirty="0">
                  <a:solidFill>
                    <a:schemeClr val="tx1"/>
                  </a:solidFill>
                  <a:latin typeface="宋体" pitchFamily="2" charset="-122"/>
                </a:rPr>
                <a:t>1.5 </a:t>
              </a:r>
              <a:r>
                <a:rPr lang="zh-TW" altLang="en-US" sz="1300" dirty="0">
                  <a:solidFill>
                    <a:schemeClr val="tx1"/>
                  </a:solidFill>
                  <a:latin typeface="宋体" pitchFamily="2" charset="-122"/>
                </a:rPr>
                <a:t>年，則它還能使用兩年的概率是多少？</a:t>
              </a:r>
              <a:endParaRPr lang="zh-CN" altLang="en-US" sz="1300" dirty="0">
                <a:solidFill>
                  <a:schemeClr val="tx1"/>
                </a:solidFill>
                <a:latin typeface="宋体" pitchFamily="2" charset="-122"/>
              </a:endParaRPr>
            </a:p>
          </p:txBody>
        </p:sp>
        <p:sp>
          <p:nvSpPr>
            <p:cNvPr id="116741" name="Rectangle 2"/>
            <p:cNvSpPr txBox="1">
              <a:spLocks noChangeArrowheads="1"/>
            </p:cNvSpPr>
            <p:nvPr/>
          </p:nvSpPr>
          <p:spPr bwMode="auto">
            <a:xfrm>
              <a:off x="1269160" y="578989"/>
              <a:ext cx="597921"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lnSpc>
                  <a:spcPct val="150000"/>
                </a:lnSpc>
              </a:pPr>
              <a:r>
                <a:rPr lang="zh-CN" altLang="en-US" sz="1300">
                  <a:solidFill>
                    <a:schemeClr val="tx1"/>
                  </a:solidFill>
                </a:rPr>
                <a:t>例</a:t>
              </a:r>
              <a:r>
                <a:rPr lang="en-US" altLang="zh-CN" sz="1300">
                  <a:solidFill>
                    <a:schemeClr val="tx1"/>
                  </a:solidFill>
                </a:rPr>
                <a:t>2</a:t>
              </a:r>
              <a:endParaRPr lang="zh-CN" altLang="en-US" sz="1300">
                <a:solidFill>
                  <a:schemeClr val="tx1"/>
                </a:solidFill>
              </a:endParaRPr>
            </a:p>
          </p:txBody>
        </p:sp>
        <p:grpSp>
          <p:nvGrpSpPr>
            <p:cNvPr id="116742" name="组合 21"/>
            <p:cNvGrpSpPr>
              <a:grpSpLocks/>
            </p:cNvGrpSpPr>
            <p:nvPr/>
          </p:nvGrpSpPr>
          <p:grpSpPr bwMode="auto">
            <a:xfrm>
              <a:off x="2250473" y="3382638"/>
              <a:ext cx="8555640" cy="403225"/>
              <a:chOff x="2537028" y="3109585"/>
              <a:chExt cx="8556428" cy="403173"/>
            </a:xfrm>
          </p:grpSpPr>
          <p:graphicFrame>
            <p:nvGraphicFramePr>
              <p:cNvPr id="116755" name="Object 3"/>
              <p:cNvGraphicFramePr>
                <a:graphicFrameLocks noChangeAspect="1"/>
              </p:cNvGraphicFramePr>
              <p:nvPr>
                <p:extLst>
                  <p:ext uri="{D42A27DB-BD31-4B8C-83A1-F6EECF244321}">
                    <p14:modId xmlns:p14="http://schemas.microsoft.com/office/powerpoint/2010/main" val="3766881925"/>
                  </p:ext>
                </p:extLst>
              </p:nvPr>
            </p:nvGraphicFramePr>
            <p:xfrm>
              <a:off x="2972645" y="3109585"/>
              <a:ext cx="8120811" cy="403173"/>
            </p:xfrm>
            <a:graphic>
              <a:graphicData uri="http://schemas.openxmlformats.org/presentationml/2006/ole">
                <mc:AlternateContent xmlns:mc="http://schemas.openxmlformats.org/markup-compatibility/2006">
                  <mc:Choice xmlns:v="urn:schemas-microsoft-com:vml" Requires="v">
                    <p:oleObj name="公式" r:id="rId3" imgW="5740400" imgH="330200" progId="Equation.3">
                      <p:embed/>
                    </p:oleObj>
                  </mc:Choice>
                  <mc:Fallback>
                    <p:oleObj name="公式" r:id="rId3" imgW="5740400" imgH="330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2645" y="3109585"/>
                            <a:ext cx="8120811" cy="403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756" name="Rectangle 25"/>
              <p:cNvSpPr>
                <a:spLocks noChangeArrowheads="1"/>
              </p:cNvSpPr>
              <p:nvPr/>
            </p:nvSpPr>
            <p:spPr bwMode="auto">
              <a:xfrm>
                <a:off x="2537028" y="3190164"/>
                <a:ext cx="43469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altLang="zh-CN" sz="1300">
                    <a:solidFill>
                      <a:schemeClr val="tx1"/>
                    </a:solidFill>
                    <a:latin typeface="宋体" pitchFamily="2" charset="-122"/>
                  </a:rPr>
                  <a:t>(1)</a:t>
                </a:r>
                <a:endParaRPr lang="zh-CN" altLang="en-US" sz="1300">
                  <a:solidFill>
                    <a:schemeClr val="tx1"/>
                  </a:solidFill>
                  <a:latin typeface="宋体" pitchFamily="2" charset="-122"/>
                </a:endParaRPr>
              </a:p>
            </p:txBody>
          </p:sp>
        </p:grpSp>
        <p:grpSp>
          <p:nvGrpSpPr>
            <p:cNvPr id="116743" name="组合 25"/>
            <p:cNvGrpSpPr>
              <a:grpSpLocks/>
            </p:cNvGrpSpPr>
            <p:nvPr/>
          </p:nvGrpSpPr>
          <p:grpSpPr bwMode="auto">
            <a:xfrm>
              <a:off x="2250473" y="4002031"/>
              <a:ext cx="7177050" cy="1630362"/>
              <a:chOff x="2250473" y="4002031"/>
              <a:chExt cx="7177050" cy="1630362"/>
            </a:xfrm>
          </p:grpSpPr>
          <p:sp>
            <p:nvSpPr>
              <p:cNvPr id="116753" name="Rectangle 25"/>
              <p:cNvSpPr>
                <a:spLocks noChangeArrowheads="1"/>
              </p:cNvSpPr>
              <p:nvPr/>
            </p:nvSpPr>
            <p:spPr bwMode="auto">
              <a:xfrm>
                <a:off x="2250473" y="4105896"/>
                <a:ext cx="433347" cy="2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en-US" altLang="zh-CN" sz="1300">
                    <a:solidFill>
                      <a:schemeClr val="tx1"/>
                    </a:solidFill>
                    <a:latin typeface="宋体" pitchFamily="2" charset="-122"/>
                  </a:rPr>
                  <a:t>(2)</a:t>
                </a:r>
                <a:endParaRPr lang="zh-CN" altLang="en-US" sz="1300">
                  <a:solidFill>
                    <a:schemeClr val="tx1"/>
                  </a:solidFill>
                  <a:latin typeface="宋体" pitchFamily="2" charset="-122"/>
                </a:endParaRPr>
              </a:p>
            </p:txBody>
          </p:sp>
          <p:graphicFrame>
            <p:nvGraphicFramePr>
              <p:cNvPr id="116754" name="Object 10"/>
              <p:cNvGraphicFramePr>
                <a:graphicFrameLocks noChangeAspect="1"/>
              </p:cNvGraphicFramePr>
              <p:nvPr>
                <p:extLst>
                  <p:ext uri="{D42A27DB-BD31-4B8C-83A1-F6EECF244321}">
                    <p14:modId xmlns:p14="http://schemas.microsoft.com/office/powerpoint/2010/main" val="2531861287"/>
                  </p:ext>
                </p:extLst>
              </p:nvPr>
            </p:nvGraphicFramePr>
            <p:xfrm>
              <a:off x="2693348" y="4002031"/>
              <a:ext cx="6734175" cy="1630362"/>
            </p:xfrm>
            <a:graphic>
              <a:graphicData uri="http://schemas.openxmlformats.org/presentationml/2006/ole">
                <mc:AlternateContent xmlns:mc="http://schemas.openxmlformats.org/markup-compatibility/2006">
                  <mc:Choice xmlns:v="urn:schemas-microsoft-com:vml" Requires="v">
                    <p:oleObj name="公式" r:id="rId5" imgW="4762500" imgH="1333500" progId="Equation.3">
                      <p:embed/>
                    </p:oleObj>
                  </mc:Choice>
                  <mc:Fallback>
                    <p:oleObj name="公式" r:id="rId5" imgW="4762500" imgH="13335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3348" y="4002031"/>
                            <a:ext cx="6734175"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6744" name="Rectangle 5"/>
            <p:cNvSpPr>
              <a:spLocks noChangeArrowheads="1"/>
            </p:cNvSpPr>
            <p:nvPr/>
          </p:nvSpPr>
          <p:spPr bwMode="auto">
            <a:xfrm>
              <a:off x="2306249" y="5707246"/>
              <a:ext cx="7778783" cy="334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dirty="0">
                  <a:solidFill>
                    <a:srgbClr val="FF0000"/>
                  </a:solidFill>
                  <a:latin typeface="宋体" pitchFamily="2" charset="-122"/>
                </a:rPr>
                <a:t>韋伯分布</a:t>
              </a:r>
              <a:r>
                <a:rPr lang="zh-TW" altLang="en-US" dirty="0">
                  <a:solidFill>
                    <a:srgbClr val="FF0000"/>
                  </a:solidFill>
                  <a:latin typeface="宋体" pitchFamily="2" charset="-122"/>
                </a:rPr>
                <a:t>具有隨</a:t>
              </a:r>
              <a:r>
                <a:rPr lang="zh-TW" altLang="en-US" dirty="0">
                  <a:solidFill>
                    <a:srgbClr val="FF0000"/>
                  </a:solidFill>
                  <a:latin typeface="Times New Roman" panose="02020603050405020304" pitchFamily="18" charset="0"/>
                  <a:cs typeface="Times New Roman" panose="02020603050405020304" pitchFamily="18" charset="0"/>
                </a:rPr>
                <a:t> </a:t>
              </a:r>
              <a:r>
                <a:rPr lang="en-US" altLang="zh-TW" i="1" dirty="0">
                  <a:solidFill>
                    <a:srgbClr val="FF0000"/>
                  </a:solidFill>
                  <a:latin typeface="Times New Roman" panose="02020603050405020304" pitchFamily="18" charset="0"/>
                  <a:cs typeface="Times New Roman" panose="02020603050405020304" pitchFamily="18" charset="0"/>
                </a:rPr>
                <a:t>X</a:t>
              </a:r>
              <a:r>
                <a:rPr lang="en-US" altLang="zh-TW" dirty="0">
                  <a:solidFill>
                    <a:srgbClr val="FF0000"/>
                  </a:solidFill>
                  <a:latin typeface="Times New Roman" panose="02020603050405020304" pitchFamily="18" charset="0"/>
                  <a:cs typeface="Times New Roman" panose="02020603050405020304" pitchFamily="18" charset="0"/>
                </a:rPr>
                <a:t> </a:t>
              </a:r>
              <a:r>
                <a:rPr lang="zh-TW" altLang="en-US" dirty="0">
                  <a:solidFill>
                    <a:srgbClr val="FF0000"/>
                  </a:solidFill>
                  <a:latin typeface="宋体" pitchFamily="2" charset="-122"/>
                </a:rPr>
                <a:t>遞增的失效率</a:t>
              </a:r>
              <a:r>
                <a:rPr lang="zh-CN" altLang="en-US" dirty="0">
                  <a:solidFill>
                    <a:srgbClr val="FF0000"/>
                  </a:solidFill>
                  <a:latin typeface="宋体" pitchFamily="2" charset="-122"/>
                </a:rPr>
                <a:t>，使用 </a:t>
              </a:r>
              <a:r>
                <a:rPr lang="en-US" altLang="zh-CN" dirty="0">
                  <a:solidFill>
                    <a:srgbClr val="FF0000"/>
                  </a:solidFill>
                  <a:latin typeface="宋体" pitchFamily="2" charset="-122"/>
                </a:rPr>
                <a:t>1.5 </a:t>
              </a:r>
              <a:r>
                <a:rPr lang="zh-CN" altLang="en-US" dirty="0">
                  <a:solidFill>
                    <a:srgbClr val="FF0000"/>
                  </a:solidFill>
                  <a:latin typeface="宋体" pitchFamily="2" charset="-122"/>
                </a:rPr>
                <a:t>年后壽命大於兩年的概率小於新產品具有大於兩年壽命的概率。</a:t>
              </a:r>
            </a:p>
          </p:txBody>
        </p:sp>
        <p:grpSp>
          <p:nvGrpSpPr>
            <p:cNvPr id="116745" name="组合 18"/>
            <p:cNvGrpSpPr>
              <a:grpSpLocks/>
            </p:cNvGrpSpPr>
            <p:nvPr/>
          </p:nvGrpSpPr>
          <p:grpSpPr bwMode="auto">
            <a:xfrm>
              <a:off x="1853634" y="1690262"/>
              <a:ext cx="8009549" cy="640663"/>
              <a:chOff x="2972680" y="1840515"/>
              <a:chExt cx="8010287" cy="640580"/>
            </a:xfrm>
          </p:grpSpPr>
          <p:sp>
            <p:nvSpPr>
              <p:cNvPr id="116749" name="Rectangle 25"/>
              <p:cNvSpPr>
                <a:spLocks noChangeArrowheads="1"/>
              </p:cNvSpPr>
              <p:nvPr/>
            </p:nvSpPr>
            <p:spPr bwMode="auto">
              <a:xfrm>
                <a:off x="2972680" y="2034534"/>
                <a:ext cx="529230" cy="29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zh-CN" altLang="en-US" sz="1300">
                    <a:solidFill>
                      <a:schemeClr val="tx1"/>
                    </a:solidFill>
                    <a:latin typeface="宋体" pitchFamily="2" charset="-122"/>
                  </a:rPr>
                  <a:t>解：</a:t>
                </a:r>
              </a:p>
            </p:txBody>
          </p:sp>
          <p:grpSp>
            <p:nvGrpSpPr>
              <p:cNvPr id="116750" name="组合 17"/>
              <p:cNvGrpSpPr>
                <a:grpSpLocks/>
              </p:cNvGrpSpPr>
              <p:nvPr/>
            </p:nvGrpSpPr>
            <p:grpSpPr bwMode="auto">
              <a:xfrm>
                <a:off x="3377332" y="1840515"/>
                <a:ext cx="7605635" cy="640580"/>
                <a:chOff x="3377332" y="1840515"/>
                <a:chExt cx="7605635" cy="640580"/>
              </a:xfrm>
            </p:grpSpPr>
            <p:sp>
              <p:nvSpPr>
                <p:cNvPr id="116751" name="Rectangle 25"/>
                <p:cNvSpPr>
                  <a:spLocks noChangeArrowheads="1"/>
                </p:cNvSpPr>
                <p:nvPr/>
              </p:nvSpPr>
              <p:spPr bwMode="auto">
                <a:xfrm>
                  <a:off x="3377332" y="2032256"/>
                  <a:ext cx="760563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zh-CN" altLang="en-US" sz="1300" dirty="0">
                      <a:solidFill>
                        <a:schemeClr val="tx1"/>
                      </a:solidFill>
                      <a:latin typeface="宋体" pitchFamily="2" charset="-122"/>
                    </a:rPr>
                    <a:t>將</a:t>
                  </a:r>
                  <a:r>
                    <a:rPr lang="zh-CN" altLang="en-US" sz="1300" dirty="0">
                      <a:solidFill>
                        <a:schemeClr val="tx1"/>
                      </a:solidFill>
                      <a:latin typeface="Times New Roman" panose="02020603050405020304" pitchFamily="18" charset="0"/>
                      <a:cs typeface="Times New Roman" panose="02020603050405020304" pitchFamily="18" charset="0"/>
                    </a:rPr>
                    <a:t> </a:t>
                  </a:r>
                  <a:r>
                    <a:rPr lang="en-US" altLang="en-US" sz="1300" i="1" dirty="0">
                      <a:solidFill>
                        <a:schemeClr val="tx1"/>
                      </a:solidFill>
                      <a:latin typeface="Times New Roman" panose="02020603050405020304" pitchFamily="18" charset="0"/>
                      <a:cs typeface="Times New Roman" panose="02020603050405020304" pitchFamily="18" charset="0"/>
                    </a:rPr>
                    <a:t>λ</a:t>
                  </a:r>
                  <a:r>
                    <a:rPr lang="en-US" altLang="en-US" sz="1300" dirty="0">
                      <a:solidFill>
                        <a:schemeClr val="tx1"/>
                      </a:solidFill>
                      <a:latin typeface="Times New Roman" panose="02020603050405020304" pitchFamily="18" charset="0"/>
                      <a:cs typeface="Times New Roman" panose="02020603050405020304" pitchFamily="18" charset="0"/>
                    </a:rPr>
                    <a:t> =</a:t>
                  </a:r>
                  <a:r>
                    <a:rPr lang="en-US" altLang="zh-CN" sz="1300" dirty="0">
                      <a:solidFill>
                        <a:schemeClr val="tx1"/>
                      </a:solidFill>
                      <a:latin typeface="Times New Roman" panose="02020603050405020304" pitchFamily="18" charset="0"/>
                      <a:cs typeface="Times New Roman" panose="02020603050405020304" pitchFamily="18" charset="0"/>
                    </a:rPr>
                    <a:t> 3 </a:t>
                  </a:r>
                  <a:r>
                    <a:rPr lang="en-US" altLang="zh-CN" sz="1300" dirty="0">
                      <a:solidFill>
                        <a:schemeClr val="tx1"/>
                      </a:solidFill>
                      <a:latin typeface="宋体" panose="02010600030101010101" pitchFamily="2" charset="-122"/>
                      <a:cs typeface="Times New Roman" panose="02020603050405020304" pitchFamily="18" charset="0"/>
                    </a:rPr>
                    <a:t>,</a:t>
                  </a:r>
                  <a:r>
                    <a:rPr lang="en-US" altLang="zh-CN" sz="1300" dirty="0">
                      <a:solidFill>
                        <a:schemeClr val="tx1"/>
                      </a:solidFill>
                      <a:latin typeface="Times New Roman" panose="02020603050405020304" pitchFamily="18" charset="0"/>
                      <a:cs typeface="Times New Roman" panose="02020603050405020304" pitchFamily="18" charset="0"/>
                    </a:rPr>
                    <a:t> </a:t>
                  </a:r>
                  <a:r>
                    <a:rPr lang="en-US" altLang="zh-CN" sz="1300" i="1" dirty="0">
                      <a:solidFill>
                        <a:schemeClr val="tx1"/>
                      </a:solidFill>
                      <a:latin typeface="Times New Roman" panose="02020603050405020304" pitchFamily="18" charset="0"/>
                      <a:cs typeface="Times New Roman" panose="02020603050405020304" pitchFamily="18" charset="0"/>
                    </a:rPr>
                    <a:t>m</a:t>
                  </a:r>
                  <a:r>
                    <a:rPr lang="en-US" altLang="zh-CN" sz="1300" dirty="0">
                      <a:solidFill>
                        <a:schemeClr val="tx1"/>
                      </a:solidFill>
                      <a:latin typeface="Times New Roman" panose="02020603050405020304" pitchFamily="18" charset="0"/>
                      <a:cs typeface="Times New Roman" panose="02020603050405020304" pitchFamily="18" charset="0"/>
                    </a:rPr>
                    <a:t> </a:t>
                  </a:r>
                  <a:r>
                    <a:rPr lang="en-US" altLang="en-US" sz="1300" dirty="0">
                      <a:solidFill>
                        <a:schemeClr val="tx1"/>
                      </a:solidFill>
                      <a:latin typeface="Times New Roman" panose="02020603050405020304" pitchFamily="18" charset="0"/>
                      <a:cs typeface="Times New Roman" panose="02020603050405020304" pitchFamily="18" charset="0"/>
                    </a:rPr>
                    <a:t>=</a:t>
                  </a:r>
                  <a:r>
                    <a:rPr lang="en-US" altLang="zh-CN" sz="1300" dirty="0">
                      <a:solidFill>
                        <a:schemeClr val="tx1"/>
                      </a:solidFill>
                      <a:latin typeface="Times New Roman" panose="02020603050405020304" pitchFamily="18" charset="0"/>
                      <a:cs typeface="Times New Roman" panose="02020603050405020304" pitchFamily="18" charset="0"/>
                    </a:rPr>
                    <a:t> 2.5 </a:t>
                  </a:r>
                  <a:r>
                    <a:rPr lang="zh-CN" altLang="en-US" sz="1300" dirty="0">
                      <a:solidFill>
                        <a:schemeClr val="tx1"/>
                      </a:solidFill>
                      <a:latin typeface="宋体" pitchFamily="2" charset="-122"/>
                    </a:rPr>
                    <a:t>代入指數分布密度函數通式                                          ；</a:t>
                  </a:r>
                </a:p>
              </p:txBody>
            </p:sp>
            <p:graphicFrame>
              <p:nvGraphicFramePr>
                <p:cNvPr id="116752" name="Object 4"/>
                <p:cNvGraphicFramePr>
                  <a:graphicFrameLocks noChangeAspect="1"/>
                </p:cNvGraphicFramePr>
                <p:nvPr>
                  <p:extLst>
                    <p:ext uri="{D42A27DB-BD31-4B8C-83A1-F6EECF244321}">
                      <p14:modId xmlns:p14="http://schemas.microsoft.com/office/powerpoint/2010/main" val="1605411953"/>
                    </p:ext>
                  </p:extLst>
                </p:nvPr>
              </p:nvGraphicFramePr>
              <p:xfrm>
                <a:off x="6782196" y="1840515"/>
                <a:ext cx="3282641" cy="640580"/>
              </p:xfrm>
              <a:graphic>
                <a:graphicData uri="http://schemas.openxmlformats.org/presentationml/2006/ole">
                  <mc:AlternateContent xmlns:mc="http://schemas.openxmlformats.org/markup-compatibility/2006">
                    <mc:Choice xmlns:v="urn:schemas-microsoft-com:vml" Requires="v">
                      <p:oleObj name="公式" r:id="rId7" imgW="2463800" imgH="508000" progId="Equation.3">
                        <p:embed/>
                      </p:oleObj>
                    </mc:Choice>
                    <mc:Fallback>
                      <p:oleObj name="公式" r:id="rId7" imgW="2463800" imgH="5080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2196" y="1840515"/>
                              <a:ext cx="3282641" cy="64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116746" name="组合 20"/>
            <p:cNvGrpSpPr>
              <a:grpSpLocks/>
            </p:cNvGrpSpPr>
            <p:nvPr/>
          </p:nvGrpSpPr>
          <p:grpSpPr bwMode="auto">
            <a:xfrm>
              <a:off x="2260520" y="2530244"/>
              <a:ext cx="7824512" cy="641433"/>
              <a:chOff x="2547076" y="2543909"/>
              <a:chExt cx="7825232" cy="641350"/>
            </a:xfrm>
          </p:grpSpPr>
          <p:sp>
            <p:nvSpPr>
              <p:cNvPr id="116747" name="Rectangle 25"/>
              <p:cNvSpPr>
                <a:spLocks noChangeArrowheads="1"/>
              </p:cNvSpPr>
              <p:nvPr/>
            </p:nvSpPr>
            <p:spPr bwMode="auto">
              <a:xfrm>
                <a:off x="2547076" y="2730576"/>
                <a:ext cx="782523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zh-CN" altLang="en-US" sz="1300" dirty="0">
                    <a:solidFill>
                      <a:schemeClr val="tx1"/>
                    </a:solidFill>
                    <a:latin typeface="宋体" pitchFamily="2" charset="-122"/>
                  </a:rPr>
                  <a:t>得到該電子元件壽命指數分布的概率密度方程為：                                        ；</a:t>
                </a:r>
              </a:p>
            </p:txBody>
          </p:sp>
          <p:graphicFrame>
            <p:nvGraphicFramePr>
              <p:cNvPr id="116748" name="Object 8"/>
              <p:cNvGraphicFramePr>
                <a:graphicFrameLocks noChangeAspect="1"/>
              </p:cNvGraphicFramePr>
              <p:nvPr>
                <p:extLst>
                  <p:ext uri="{D42A27DB-BD31-4B8C-83A1-F6EECF244321}">
                    <p14:modId xmlns:p14="http://schemas.microsoft.com/office/powerpoint/2010/main" val="3143287609"/>
                  </p:ext>
                </p:extLst>
              </p:nvPr>
            </p:nvGraphicFramePr>
            <p:xfrm>
              <a:off x="6289280" y="2543909"/>
              <a:ext cx="3113087" cy="641350"/>
            </p:xfrm>
            <a:graphic>
              <a:graphicData uri="http://schemas.openxmlformats.org/presentationml/2006/ole">
                <mc:AlternateContent xmlns:mc="http://schemas.openxmlformats.org/markup-compatibility/2006">
                  <mc:Choice xmlns:v="urn:schemas-microsoft-com:vml" Requires="v">
                    <p:oleObj name="公式" r:id="rId9" imgW="2336800" imgH="508000" progId="Equation.3">
                      <p:embed/>
                    </p:oleObj>
                  </mc:Choice>
                  <mc:Fallback>
                    <p:oleObj name="公式" r:id="rId9" imgW="2336800" imgH="5080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89280" y="2543909"/>
                            <a:ext cx="31130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idx="4294967295"/>
          </p:nvPr>
        </p:nvSpPr>
        <p:spPr>
          <a:xfrm>
            <a:off x="165100" y="74613"/>
            <a:ext cx="4997450" cy="496887"/>
          </a:xfrm>
        </p:spPr>
        <p:txBody>
          <a:bodyPr/>
          <a:lstStyle/>
          <a:p>
            <a:pPr eaLnBrk="1" hangingPunct="1">
              <a:defRPr/>
            </a:pPr>
            <a:r>
              <a:rPr lang="zh-CN" altLang="en-US" sz="2200" dirty="0">
                <a:ea typeface="宋体" pitchFamily="2" charset="-122"/>
                <a:cs typeface="+mj-cs"/>
              </a:rPr>
              <a:t>指數分布</a:t>
            </a:r>
            <a:r>
              <a:rPr lang="zh-CN" altLang="en-US" sz="1400" dirty="0">
                <a:ea typeface="宋体" pitchFamily="2" charset="-122"/>
                <a:cs typeface="+mj-cs"/>
              </a:rPr>
              <a:t>（</a:t>
            </a:r>
            <a:r>
              <a:rPr lang="en-US" altLang="en-US" sz="1400" dirty="0">
                <a:ea typeface="宋体" pitchFamily="2" charset="-122"/>
                <a:cs typeface="+mj-cs"/>
              </a:rPr>
              <a:t>Exponential distribution）</a:t>
            </a:r>
            <a:endParaRPr lang="zh-CN" altLang="en-US" sz="1400" dirty="0">
              <a:ea typeface="宋体" pitchFamily="2" charset="-122"/>
              <a:cs typeface="+mj-cs"/>
            </a:endParaRPr>
          </a:p>
        </p:txBody>
      </p:sp>
      <p:grpSp>
        <p:nvGrpSpPr>
          <p:cNvPr id="102403" name="组合 12"/>
          <p:cNvGrpSpPr>
            <a:grpSpLocks/>
          </p:cNvGrpSpPr>
          <p:nvPr/>
        </p:nvGrpSpPr>
        <p:grpSpPr bwMode="auto">
          <a:xfrm>
            <a:off x="1509713" y="774655"/>
            <a:ext cx="9244012" cy="4789002"/>
            <a:chOff x="1510156" y="941335"/>
            <a:chExt cx="9244272" cy="4788310"/>
          </a:xfrm>
        </p:grpSpPr>
        <p:sp>
          <p:nvSpPr>
            <p:cNvPr id="102404" name="Rectangle 2"/>
            <p:cNvSpPr>
              <a:spLocks noChangeArrowheads="1"/>
            </p:cNvSpPr>
            <p:nvPr/>
          </p:nvSpPr>
          <p:spPr bwMode="auto">
            <a:xfrm>
              <a:off x="1618109" y="2983141"/>
              <a:ext cx="9136319" cy="494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2000" dirty="0">
                  <a:solidFill>
                    <a:schemeClr val="tx1"/>
                  </a:solidFill>
                </a:rPr>
                <a:t>其中</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TW" sz="2000" i="1" dirty="0">
                  <a:solidFill>
                    <a:schemeClr val="tx1"/>
                  </a:solidFill>
                  <a:latin typeface="Times New Roman" panose="02020603050405020304" pitchFamily="18" charset="0"/>
                  <a:cs typeface="Times New Roman" panose="02020603050405020304" pitchFamily="18" charset="0"/>
                </a:rPr>
                <a:t>λ </a:t>
              </a:r>
              <a:r>
                <a:rPr lang="zh-CN" altLang="en-US" sz="2000" dirty="0">
                  <a:solidFill>
                    <a:schemeClr val="tx1"/>
                  </a:solidFill>
                </a:rPr>
                <a:t>常被稱為率參數</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1500" dirty="0">
                  <a:solidFill>
                    <a:schemeClr val="tx1"/>
                  </a:solidFill>
                  <a:latin typeface="Times New Roman" panose="02020603050405020304" pitchFamily="18" charset="0"/>
                  <a:cs typeface="Times New Roman" panose="02020603050405020304" pitchFamily="18" charset="0"/>
                </a:rPr>
                <a:t>( </a:t>
              </a:r>
              <a:r>
                <a:rPr lang="en-US" altLang="zh-CN" sz="1500" i="1" dirty="0">
                  <a:solidFill>
                    <a:schemeClr val="tx1"/>
                  </a:solidFill>
                  <a:latin typeface="Times New Roman" panose="02020603050405020304" pitchFamily="18" charset="0"/>
                  <a:cs typeface="Times New Roman" panose="02020603050405020304" pitchFamily="18" charset="0"/>
                </a:rPr>
                <a:t>Rate Parameter </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2000" dirty="0">
                  <a:solidFill>
                    <a:schemeClr val="tx1"/>
                  </a:solidFill>
                </a:rPr>
                <a:t>，也</a:t>
              </a:r>
              <a:r>
                <a:rPr lang="zh-TW" altLang="en-US" sz="2000" dirty="0">
                  <a:solidFill>
                    <a:schemeClr val="tx1"/>
                  </a:solidFill>
                </a:rPr>
                <a:t>稱為失效率，失效率函數為：</a:t>
              </a:r>
              <a:endParaRPr lang="zh-CN" altLang="en-US" sz="1600" dirty="0">
                <a:solidFill>
                  <a:schemeClr val="tx1"/>
                </a:solidFill>
              </a:endParaRPr>
            </a:p>
          </p:txBody>
        </p:sp>
        <p:sp>
          <p:nvSpPr>
            <p:cNvPr id="102405" name="Rectangle 2"/>
            <p:cNvSpPr>
              <a:spLocks noChangeArrowheads="1"/>
            </p:cNvSpPr>
            <p:nvPr/>
          </p:nvSpPr>
          <p:spPr bwMode="auto">
            <a:xfrm>
              <a:off x="1646685" y="4551221"/>
              <a:ext cx="9107743" cy="50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2000" dirty="0">
                  <a:solidFill>
                    <a:schemeClr val="tx1"/>
                  </a:solidFill>
                </a:rPr>
                <a:t>指數分布的</a:t>
              </a:r>
              <a:r>
                <a:rPr lang="zh-TW" altLang="en-US" sz="2000" dirty="0">
                  <a:solidFill>
                    <a:schemeClr val="tx1"/>
                  </a:solidFill>
                  <a:latin typeface="Times New Roman" panose="02020603050405020304" pitchFamily="18" charset="0"/>
                  <a:cs typeface="Times New Roman" panose="02020603050405020304" pitchFamily="18" charset="0"/>
                </a:rPr>
                <a:t> </a:t>
              </a:r>
              <a:r>
                <a:rPr lang="en-US" altLang="zh-TW" sz="2000" i="1" dirty="0">
                  <a:solidFill>
                    <a:schemeClr val="tx1"/>
                  </a:solidFill>
                  <a:latin typeface="Times New Roman" panose="02020603050405020304" pitchFamily="18" charset="0"/>
                  <a:cs typeface="Times New Roman" panose="02020603050405020304" pitchFamily="18" charset="0"/>
                </a:rPr>
                <a:t>λ</a:t>
              </a:r>
              <a:r>
                <a:rPr lang="en-US" altLang="zh-TW" sz="2000" dirty="0">
                  <a:solidFill>
                    <a:schemeClr val="tx1"/>
                  </a:solidFill>
                  <a:latin typeface="Times New Roman" panose="02020603050405020304" pitchFamily="18" charset="0"/>
                  <a:cs typeface="Times New Roman" panose="02020603050405020304" pitchFamily="18" charset="0"/>
                </a:rPr>
                <a:t> ( </a:t>
              </a:r>
              <a:r>
                <a:rPr lang="en-US" altLang="zh-TW" sz="2000" i="1" dirty="0">
                  <a:solidFill>
                    <a:schemeClr val="tx1"/>
                  </a:solidFill>
                  <a:latin typeface="Times New Roman" panose="02020603050405020304" pitchFamily="18" charset="0"/>
                  <a:cs typeface="Times New Roman" panose="02020603050405020304" pitchFamily="18" charset="0"/>
                </a:rPr>
                <a:t>x</a:t>
              </a:r>
              <a:r>
                <a:rPr lang="en-US" altLang="zh-TW" sz="2000" dirty="0">
                  <a:solidFill>
                    <a:schemeClr val="tx1"/>
                  </a:solidFill>
                  <a:latin typeface="Times New Roman" panose="02020603050405020304" pitchFamily="18" charset="0"/>
                  <a:cs typeface="Times New Roman" panose="02020603050405020304" pitchFamily="18" charset="0"/>
                </a:rPr>
                <a:t> ) </a:t>
              </a:r>
              <a:r>
                <a:rPr lang="en-US" altLang="zh-TW" sz="200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TW" sz="2000" dirty="0">
                  <a:solidFill>
                    <a:schemeClr val="tx1"/>
                  </a:solidFill>
                  <a:latin typeface="Times New Roman" panose="02020603050405020304" pitchFamily="18" charset="0"/>
                  <a:cs typeface="Times New Roman" panose="02020603050405020304" pitchFamily="18" charset="0"/>
                </a:rPr>
                <a:t> </a:t>
              </a:r>
              <a:r>
                <a:rPr lang="en-US" altLang="zh-TW" sz="2000" i="1" dirty="0">
                  <a:solidFill>
                    <a:schemeClr val="tx1"/>
                  </a:solidFill>
                  <a:latin typeface="Times New Roman" panose="02020603050405020304" pitchFamily="18" charset="0"/>
                  <a:cs typeface="Times New Roman" panose="02020603050405020304" pitchFamily="18" charset="0"/>
                </a:rPr>
                <a:t>λ</a:t>
              </a:r>
              <a:r>
                <a:rPr lang="en-US" altLang="zh-TW" sz="2000" dirty="0">
                  <a:solidFill>
                    <a:schemeClr val="tx1"/>
                  </a:solidFill>
                  <a:latin typeface="Times New Roman" panose="02020603050405020304" pitchFamily="18" charset="0"/>
                  <a:cs typeface="Times New Roman" panose="02020603050405020304" pitchFamily="18" charset="0"/>
                </a:rPr>
                <a:t> </a:t>
              </a:r>
              <a:r>
                <a:rPr lang="zh-TW" altLang="en-US" sz="2000" dirty="0">
                  <a:solidFill>
                    <a:schemeClr val="tx1"/>
                  </a:solidFill>
                </a:rPr>
                <a:t>，也就是說失效率為常數</a:t>
              </a:r>
              <a:r>
                <a:rPr lang="zh-CN" altLang="en-US" sz="2000" dirty="0">
                  <a:solidFill>
                    <a:schemeClr val="tx1"/>
                  </a:solidFill>
                </a:rPr>
                <a:t>；</a:t>
              </a:r>
              <a:endParaRPr lang="en-US" sz="2000" i="1" dirty="0">
                <a:solidFill>
                  <a:schemeClr val="tx1"/>
                </a:solidFill>
              </a:endParaRPr>
            </a:p>
          </p:txBody>
        </p:sp>
        <p:grpSp>
          <p:nvGrpSpPr>
            <p:cNvPr id="102406" name="组合 10"/>
            <p:cNvGrpSpPr>
              <a:grpSpLocks/>
            </p:cNvGrpSpPr>
            <p:nvPr/>
          </p:nvGrpSpPr>
          <p:grpSpPr bwMode="auto">
            <a:xfrm>
              <a:off x="1594579" y="941335"/>
              <a:ext cx="9159849" cy="609566"/>
              <a:chOff x="2098674" y="1050877"/>
              <a:chExt cx="9159802" cy="609624"/>
            </a:xfrm>
          </p:grpSpPr>
          <p:sp>
            <p:nvSpPr>
              <p:cNvPr id="102411" name="Rectangle 4"/>
              <p:cNvSpPr>
                <a:spLocks noChangeArrowheads="1"/>
              </p:cNvSpPr>
              <p:nvPr/>
            </p:nvSpPr>
            <p:spPr bwMode="auto">
              <a:xfrm>
                <a:off x="2098674" y="1050877"/>
                <a:ext cx="9159802" cy="60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200000"/>
                  </a:lnSpc>
                </a:pPr>
                <a:r>
                  <a:rPr lang="zh-CN" altLang="en-US" sz="2000" dirty="0">
                    <a:solidFill>
                      <a:schemeClr val="tx1"/>
                    </a:solidFill>
                  </a:rPr>
                  <a:t>若隨機變量</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 </a:t>
                </a:r>
                <a:r>
                  <a:rPr lang="zh-CN" altLang="en-US" sz="2000" dirty="0">
                    <a:solidFill>
                      <a:schemeClr val="tx1"/>
                    </a:solidFill>
                  </a:rPr>
                  <a:t>的密度函數為                                   ，其中</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i="1" dirty="0">
                    <a:solidFill>
                      <a:schemeClr val="tx1"/>
                    </a:solidFill>
                    <a:latin typeface="Times New Roman" panose="02020603050405020304" pitchFamily="18" charset="0"/>
                    <a:cs typeface="Times New Roman" panose="02020603050405020304" pitchFamily="18" charset="0"/>
                  </a:rPr>
                  <a:t>λ </a:t>
                </a:r>
                <a:r>
                  <a:rPr lang="zh-CN" altLang="en-US" sz="2000" dirty="0">
                    <a:solidFill>
                      <a:schemeClr val="tx1"/>
                    </a:solidFill>
                  </a:rPr>
                  <a:t>為分布參數，</a:t>
                </a:r>
                <a:r>
                  <a:rPr lang="en-US" altLang="zh-CN" sz="1600" i="1" dirty="0">
                    <a:solidFill>
                      <a:schemeClr val="tx1"/>
                    </a:solidFill>
                    <a:latin typeface="Times New Roman" panose="02020603050405020304" pitchFamily="18" charset="0"/>
                    <a:cs typeface="Times New Roman" panose="02020603050405020304" pitchFamily="18" charset="0"/>
                  </a:rPr>
                  <a:t>X</a:t>
                </a:r>
                <a:r>
                  <a:rPr lang="en-US" altLang="zh-CN" sz="1600"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宋体" panose="02010600030101010101" pitchFamily="2" charset="-122"/>
                    <a:cs typeface="Times New Roman" panose="02020603050405020304" pitchFamily="18" charset="0"/>
                  </a:rPr>
                  <a:t>≥</a:t>
                </a:r>
                <a:r>
                  <a:rPr lang="en-US" altLang="zh-CN" sz="1600" dirty="0">
                    <a:solidFill>
                      <a:schemeClr val="tx1"/>
                    </a:solidFill>
                    <a:latin typeface="Times New Roman" panose="02020603050405020304" pitchFamily="18" charset="0"/>
                    <a:cs typeface="Times New Roman" panose="02020603050405020304" pitchFamily="18" charset="0"/>
                  </a:rPr>
                  <a:t> 0 </a:t>
                </a:r>
                <a:r>
                  <a:rPr lang="zh-CN" altLang="en-US" sz="2000" dirty="0">
                    <a:solidFill>
                      <a:schemeClr val="tx1"/>
                    </a:solidFill>
                  </a:rPr>
                  <a:t>；</a:t>
                </a:r>
              </a:p>
            </p:txBody>
          </p:sp>
          <p:graphicFrame>
            <p:nvGraphicFramePr>
              <p:cNvPr id="102412" name="Object 3"/>
              <p:cNvGraphicFramePr>
                <a:graphicFrameLocks noChangeAspect="1"/>
              </p:cNvGraphicFramePr>
              <p:nvPr/>
            </p:nvGraphicFramePr>
            <p:xfrm>
              <a:off x="5416446" y="1200861"/>
              <a:ext cx="2234617" cy="423223"/>
            </p:xfrm>
            <a:graphic>
              <a:graphicData uri="http://schemas.openxmlformats.org/presentationml/2006/ole">
                <mc:AlternateContent xmlns:mc="http://schemas.openxmlformats.org/markup-compatibility/2006">
                  <mc:Choice xmlns:v="urn:schemas-microsoft-com:vml" Requires="v">
                    <p:oleObj name="公式" r:id="rId3" imgW="1040948" imgH="228501" progId="Equation.3">
                      <p:embed/>
                    </p:oleObj>
                  </mc:Choice>
                  <mc:Fallback>
                    <p:oleObj name="公式" r:id="rId3" imgW="1040948" imgH="22850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6446" y="1200861"/>
                            <a:ext cx="2234617" cy="4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2407" name="Rectangle 4"/>
            <p:cNvSpPr>
              <a:spLocks noChangeArrowheads="1"/>
            </p:cNvSpPr>
            <p:nvPr/>
          </p:nvSpPr>
          <p:spPr bwMode="auto">
            <a:xfrm>
              <a:off x="1594296" y="1567299"/>
              <a:ext cx="9160132" cy="611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200000"/>
                </a:lnSpc>
              </a:pPr>
              <a:r>
                <a:rPr lang="zh-CN" altLang="en-US" sz="2000" dirty="0">
                  <a:solidFill>
                    <a:schemeClr val="tx1"/>
                  </a:solidFill>
                </a:rPr>
                <a:t>則稱隨機變量</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i="1" dirty="0">
                  <a:solidFill>
                    <a:schemeClr val="tx1"/>
                  </a:solidFill>
                  <a:latin typeface="Times New Roman" panose="02020603050405020304" pitchFamily="18" charset="0"/>
                  <a:cs typeface="Times New Roman" panose="02020603050405020304" pitchFamily="18" charset="0"/>
                </a:rPr>
                <a:t>X</a:t>
              </a:r>
              <a:r>
                <a:rPr lang="en-US" altLang="zh-CN" sz="2000" dirty="0">
                  <a:solidFill>
                    <a:schemeClr val="tx1"/>
                  </a:solidFill>
                  <a:latin typeface="Times New Roman" panose="02020603050405020304" pitchFamily="18" charset="0"/>
                  <a:cs typeface="Times New Roman" panose="02020603050405020304" pitchFamily="18" charset="0"/>
                </a:rPr>
                <a:t> </a:t>
              </a:r>
              <a:r>
                <a:rPr lang="zh-CN" altLang="en-US" sz="2000" dirty="0">
                  <a:solidFill>
                    <a:schemeClr val="tx1"/>
                  </a:solidFill>
                </a:rPr>
                <a:t>服從參數為</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i="1" dirty="0">
                  <a:solidFill>
                    <a:schemeClr val="tx1"/>
                  </a:solidFill>
                  <a:latin typeface="Times New Roman" panose="02020603050405020304" pitchFamily="18" charset="0"/>
                  <a:cs typeface="Times New Roman" panose="02020603050405020304" pitchFamily="18" charset="0"/>
                </a:rPr>
                <a:t>λ </a:t>
              </a:r>
              <a:r>
                <a:rPr lang="zh-CN" altLang="en-US" sz="2000" dirty="0">
                  <a:solidFill>
                    <a:schemeClr val="tx1"/>
                  </a:solidFill>
                </a:rPr>
                <a:t>的指數分布，記為：</a:t>
              </a:r>
              <a:r>
                <a:rPr lang="en-US" altLang="zh-CN" sz="1500" i="1" dirty="0">
                  <a:solidFill>
                    <a:schemeClr val="tx1"/>
                  </a:solidFill>
                  <a:latin typeface="Times New Roman" panose="02020603050405020304" pitchFamily="18" charset="0"/>
                  <a:cs typeface="Times New Roman" panose="02020603050405020304" pitchFamily="18" charset="0"/>
                </a:rPr>
                <a:t>X</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dirty="0">
                  <a:solidFill>
                    <a:schemeClr val="tx1"/>
                  </a:solidFill>
                  <a:latin typeface="Times New Roman" panose="02020603050405020304" pitchFamily="18" charset="0"/>
                  <a:cs typeface="Times New Roman" panose="02020603050405020304" pitchFamily="18" charset="0"/>
                </a:rPr>
                <a:t>～</a:t>
              </a:r>
              <a:r>
                <a:rPr lang="en-US" altLang="zh-CN" sz="1500" dirty="0">
                  <a:solidFill>
                    <a:schemeClr val="tx1"/>
                  </a:solidFill>
                  <a:latin typeface="Times New Roman" panose="02020603050405020304" pitchFamily="18" charset="0"/>
                  <a:cs typeface="Times New Roman" panose="02020603050405020304" pitchFamily="18" charset="0"/>
                </a:rPr>
                <a:t> </a:t>
              </a:r>
              <a:r>
                <a:rPr lang="en-US" altLang="zh-CN" sz="1500" i="1" dirty="0">
                  <a:solidFill>
                    <a:schemeClr val="tx1"/>
                  </a:solidFill>
                  <a:latin typeface="Times New Roman" panose="02020603050405020304" pitchFamily="18" charset="0"/>
                  <a:cs typeface="Times New Roman" panose="02020603050405020304" pitchFamily="18" charset="0"/>
                </a:rPr>
                <a:t>Exponential</a:t>
              </a:r>
              <a:r>
                <a:rPr lang="en-US" altLang="zh-CN" sz="1500" dirty="0">
                  <a:solidFill>
                    <a:schemeClr val="tx1"/>
                  </a:solidFill>
                  <a:latin typeface="Times New Roman" panose="02020603050405020304" pitchFamily="18" charset="0"/>
                  <a:cs typeface="Times New Roman" panose="02020603050405020304" pitchFamily="18" charset="0"/>
                </a:rPr>
                <a:t> ( </a:t>
              </a:r>
              <a:r>
                <a:rPr lang="en-US" altLang="zh-CN" sz="1500" i="1" dirty="0">
                  <a:solidFill>
                    <a:schemeClr val="tx1"/>
                  </a:solidFill>
                  <a:latin typeface="Times New Roman" panose="02020603050405020304" pitchFamily="18" charset="0"/>
                  <a:cs typeface="Times New Roman" panose="02020603050405020304" pitchFamily="18" charset="0"/>
                </a:rPr>
                <a:t>λ</a:t>
              </a:r>
              <a:r>
                <a:rPr lang="en-US" altLang="zh-CN" sz="1500" dirty="0">
                  <a:solidFill>
                    <a:schemeClr val="tx1"/>
                  </a:solidFill>
                  <a:latin typeface="Times New Roman" panose="02020603050405020304" pitchFamily="18" charset="0"/>
                  <a:cs typeface="Times New Roman" panose="02020603050405020304" pitchFamily="18" charset="0"/>
                </a:rPr>
                <a:t> ) </a:t>
              </a:r>
              <a:r>
                <a:rPr lang="zh-CN" altLang="en-US" sz="2000" dirty="0">
                  <a:solidFill>
                    <a:schemeClr val="tx1"/>
                  </a:solidFill>
                </a:rPr>
                <a:t>；</a:t>
              </a:r>
              <a:endParaRPr lang="zh-CN" altLang="en-US" sz="2000" b="1" dirty="0">
                <a:latin typeface="楷体_GB2312" pitchFamily="49" charset="-122"/>
              </a:endParaRPr>
            </a:p>
          </p:txBody>
        </p:sp>
        <p:graphicFrame>
          <p:nvGraphicFramePr>
            <p:cNvPr id="102408" name="Object 4"/>
            <p:cNvGraphicFramePr>
              <a:graphicFrameLocks noChangeAspect="1"/>
            </p:cNvGraphicFramePr>
            <p:nvPr/>
          </p:nvGraphicFramePr>
          <p:xfrm>
            <a:off x="1694947" y="3696825"/>
            <a:ext cx="5689392" cy="654156"/>
          </p:xfrm>
          <a:graphic>
            <a:graphicData uri="http://schemas.openxmlformats.org/presentationml/2006/ole">
              <mc:AlternateContent xmlns:mc="http://schemas.openxmlformats.org/markup-compatibility/2006">
                <mc:Choice xmlns:v="urn:schemas-microsoft-com:vml" Requires="v">
                  <p:oleObj name="公式" r:id="rId5" imgW="2222500" imgH="393700" progId="Equation.3">
                    <p:embed/>
                  </p:oleObj>
                </mc:Choice>
                <mc:Fallback>
                  <p:oleObj name="公式" r:id="rId5" imgW="2222500" imgH="393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4947" y="3696825"/>
                          <a:ext cx="5689392" cy="654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09" name="Rectangle 2"/>
            <p:cNvSpPr>
              <a:spLocks noChangeArrowheads="1"/>
            </p:cNvSpPr>
            <p:nvPr/>
          </p:nvSpPr>
          <p:spPr bwMode="auto">
            <a:xfrm>
              <a:off x="1510156" y="5235478"/>
              <a:ext cx="9244272" cy="494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2000" dirty="0">
                  <a:solidFill>
                    <a:schemeClr val="tx1"/>
                  </a:solidFill>
                  <a:latin typeface="宋体" pitchFamily="2" charset="-122"/>
                </a:rPr>
                <a:t>「≡」</a:t>
              </a:r>
              <a:r>
                <a:rPr lang="zh-CN" altLang="en-US" sz="2000" dirty="0">
                  <a:solidFill>
                    <a:schemeClr val="tx1"/>
                  </a:solidFill>
                </a:rPr>
                <a:t>是恒等於符號，意思是指无论自变量取何值，函数都符合某一条件。</a:t>
              </a:r>
            </a:p>
          </p:txBody>
        </p:sp>
        <p:sp>
          <p:nvSpPr>
            <p:cNvPr id="102410" name="Rectangle 4"/>
            <p:cNvSpPr>
              <a:spLocks noChangeArrowheads="1"/>
            </p:cNvSpPr>
            <p:nvPr/>
          </p:nvSpPr>
          <p:spPr bwMode="auto">
            <a:xfrm>
              <a:off x="1581596" y="2222842"/>
              <a:ext cx="9172832" cy="611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200000"/>
                </a:lnSpc>
              </a:pPr>
              <a:r>
                <a:rPr lang="zh-CN" altLang="en-US" sz="2000" dirty="0">
                  <a:solidFill>
                    <a:schemeClr val="tx1"/>
                  </a:solidFill>
                </a:rPr>
                <a:t>指數分布是一種連續概率分布；</a:t>
              </a:r>
              <a:endParaRPr lang="zh-CN" altLang="en-US" sz="2000" b="1" dirty="0">
                <a:latin typeface="楷体_GB2312" pitchFamily="49"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426" name="组合 22"/>
          <p:cNvGrpSpPr>
            <a:grpSpLocks/>
          </p:cNvGrpSpPr>
          <p:nvPr/>
        </p:nvGrpSpPr>
        <p:grpSpPr bwMode="auto">
          <a:xfrm>
            <a:off x="1438275" y="553165"/>
            <a:ext cx="9015413" cy="5323583"/>
            <a:chOff x="1902465" y="607466"/>
            <a:chExt cx="9015745" cy="5324666"/>
          </a:xfrm>
        </p:grpSpPr>
        <p:grpSp>
          <p:nvGrpSpPr>
            <p:cNvPr id="103428" name="组合 12"/>
            <p:cNvGrpSpPr>
              <a:grpSpLocks/>
            </p:cNvGrpSpPr>
            <p:nvPr/>
          </p:nvGrpSpPr>
          <p:grpSpPr bwMode="auto">
            <a:xfrm>
              <a:off x="1930399" y="607466"/>
              <a:ext cx="8987809" cy="480503"/>
              <a:chOff x="3035299" y="1125881"/>
              <a:chExt cx="8987496" cy="480224"/>
            </a:xfrm>
          </p:grpSpPr>
          <p:sp>
            <p:nvSpPr>
              <p:cNvPr id="103446" name="Rectangle 4"/>
              <p:cNvSpPr>
                <a:spLocks noChangeArrowheads="1"/>
              </p:cNvSpPr>
              <p:nvPr/>
            </p:nvSpPr>
            <p:spPr bwMode="auto">
              <a:xfrm>
                <a:off x="3035299" y="1125881"/>
                <a:ext cx="8987496" cy="39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dirty="0">
                    <a:solidFill>
                      <a:schemeClr val="tx1"/>
                    </a:solidFill>
                  </a:rPr>
                  <a:t>指數分布的累積分布函數                                                                                               ，</a:t>
                </a:r>
                <a:r>
                  <a:rPr lang="en-US" altLang="zh-CN" sz="1500" i="1" dirty="0">
                    <a:solidFill>
                      <a:schemeClr val="tx1"/>
                    </a:solidFill>
                    <a:latin typeface="Times New Roman" panose="02020603050405020304" pitchFamily="18" charset="0"/>
                    <a:cs typeface="Times New Roman" panose="02020603050405020304" pitchFamily="18" charset="0"/>
                  </a:rPr>
                  <a:t>X</a:t>
                </a:r>
                <a:r>
                  <a:rPr lang="en-US" altLang="zh-CN" sz="1500" dirty="0">
                    <a:solidFill>
                      <a:schemeClr val="tx1"/>
                    </a:solidFill>
                    <a:latin typeface="Times New Roman" panose="02020603050405020304" pitchFamily="18" charset="0"/>
                    <a:cs typeface="Times New Roman" panose="02020603050405020304" pitchFamily="18" charset="0"/>
                  </a:rPr>
                  <a:t> </a:t>
                </a:r>
                <a:r>
                  <a:rPr lang="en-US" altLang="zh-CN" sz="1500" dirty="0">
                    <a:solidFill>
                      <a:schemeClr val="tx1"/>
                    </a:solidFill>
                    <a:latin typeface="宋体" pitchFamily="2" charset="-122"/>
                  </a:rPr>
                  <a:t>≥</a:t>
                </a:r>
                <a:r>
                  <a:rPr lang="en-US" altLang="zh-CN" sz="1500" dirty="0">
                    <a:solidFill>
                      <a:schemeClr val="tx1"/>
                    </a:solidFill>
                    <a:latin typeface="Times New Roman" panose="02020603050405020304" pitchFamily="18" charset="0"/>
                    <a:cs typeface="Times New Roman" panose="02020603050405020304" pitchFamily="18" charset="0"/>
                  </a:rPr>
                  <a:t> </a:t>
                </a:r>
                <a:r>
                  <a:rPr lang="en-US" altLang="zh-CN" sz="1500" dirty="0">
                    <a:solidFill>
                      <a:schemeClr val="tx1"/>
                    </a:solidFill>
                    <a:latin typeface="宋体" pitchFamily="2" charset="-122"/>
                  </a:rPr>
                  <a:t>0</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a:t>
                </a:r>
              </a:p>
            </p:txBody>
          </p:sp>
          <p:graphicFrame>
            <p:nvGraphicFramePr>
              <p:cNvPr id="103447" name="Object 3"/>
              <p:cNvGraphicFramePr>
                <a:graphicFrameLocks noChangeAspect="1"/>
              </p:cNvGraphicFramePr>
              <p:nvPr>
                <p:extLst>
                  <p:ext uri="{D42A27DB-BD31-4B8C-83A1-F6EECF244321}">
                    <p14:modId xmlns:p14="http://schemas.microsoft.com/office/powerpoint/2010/main" val="441967069"/>
                  </p:ext>
                </p:extLst>
              </p:nvPr>
            </p:nvGraphicFramePr>
            <p:xfrm>
              <a:off x="5249537" y="1131612"/>
              <a:ext cx="4816484" cy="474493"/>
            </p:xfrm>
            <a:graphic>
              <a:graphicData uri="http://schemas.openxmlformats.org/presentationml/2006/ole">
                <mc:AlternateContent xmlns:mc="http://schemas.openxmlformats.org/markup-compatibility/2006">
                  <mc:Choice xmlns:v="urn:schemas-microsoft-com:vml" Requires="v">
                    <p:oleObj name="公式" r:id="rId3" imgW="2895600" imgH="330200" progId="Equation.3">
                      <p:embed/>
                    </p:oleObj>
                  </mc:Choice>
                  <mc:Fallback>
                    <p:oleObj name="公式" r:id="rId3" imgW="2895600" imgH="330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9537" y="1131612"/>
                            <a:ext cx="4816484" cy="474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3429" name="Rectangle 4"/>
            <p:cNvSpPr>
              <a:spLocks noChangeArrowheads="1"/>
            </p:cNvSpPr>
            <p:nvPr/>
          </p:nvSpPr>
          <p:spPr bwMode="auto">
            <a:xfrm>
              <a:off x="1930399" y="2408369"/>
              <a:ext cx="8987809" cy="74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即，如果</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T</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rPr>
                <a:t>是某一元件的壽命，已知元件使用了</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t</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rPr>
                <a:t>小時，它總共使用至少</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s </a:t>
              </a:r>
              <a:r>
                <a:rPr lang="en-US" altLang="zh-TW" sz="110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TW" sz="15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t</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rPr>
                <a:t>小時的條件概率，與從開始使用時算起它使用至少</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s</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rPr>
                <a:t>小時的概率相等。</a:t>
              </a:r>
              <a:endParaRPr lang="en-US" altLang="zh-CN" sz="1500" i="1" dirty="0">
                <a:solidFill>
                  <a:schemeClr val="tx1"/>
                </a:solidFill>
                <a:latin typeface="宋体" pitchFamily="2" charset="-122"/>
              </a:endParaRPr>
            </a:p>
          </p:txBody>
        </p:sp>
        <p:grpSp>
          <p:nvGrpSpPr>
            <p:cNvPr id="103430" name="组合 16"/>
            <p:cNvGrpSpPr>
              <a:grpSpLocks/>
            </p:cNvGrpSpPr>
            <p:nvPr/>
          </p:nvGrpSpPr>
          <p:grpSpPr bwMode="auto">
            <a:xfrm>
              <a:off x="1944688" y="1075067"/>
              <a:ext cx="8973522" cy="498261"/>
              <a:chOff x="3035300" y="1894493"/>
              <a:chExt cx="8975094" cy="497151"/>
            </a:xfrm>
          </p:grpSpPr>
          <p:sp>
            <p:nvSpPr>
              <p:cNvPr id="103443" name="Rectangle 4"/>
              <p:cNvSpPr>
                <a:spLocks noChangeArrowheads="1"/>
              </p:cNvSpPr>
              <p:nvPr/>
            </p:nvSpPr>
            <p:spPr bwMode="auto">
              <a:xfrm>
                <a:off x="3035300" y="1894493"/>
                <a:ext cx="8975094" cy="437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數學期望：                ，總體方差：                    ；</a:t>
                </a:r>
                <a:endParaRPr lang="en-US" altLang="zh-CN" sz="1500" i="1">
                  <a:solidFill>
                    <a:schemeClr val="tx1"/>
                  </a:solidFill>
                  <a:latin typeface="宋体" pitchFamily="2" charset="-122"/>
                </a:endParaRPr>
              </a:p>
            </p:txBody>
          </p:sp>
          <p:graphicFrame>
            <p:nvGraphicFramePr>
              <p:cNvPr id="103444" name="Object 12"/>
              <p:cNvGraphicFramePr>
                <a:graphicFrameLocks noChangeAspect="1"/>
              </p:cNvGraphicFramePr>
              <p:nvPr>
                <p:extLst>
                  <p:ext uri="{D42A27DB-BD31-4B8C-83A1-F6EECF244321}">
                    <p14:modId xmlns:p14="http://schemas.microsoft.com/office/powerpoint/2010/main" val="2865105421"/>
                  </p:ext>
                </p:extLst>
              </p:nvPr>
            </p:nvGraphicFramePr>
            <p:xfrm>
              <a:off x="4064649" y="1938711"/>
              <a:ext cx="770101" cy="446750"/>
            </p:xfrm>
            <a:graphic>
              <a:graphicData uri="http://schemas.openxmlformats.org/presentationml/2006/ole">
                <mc:AlternateContent xmlns:mc="http://schemas.openxmlformats.org/markup-compatibility/2006">
                  <mc:Choice xmlns:v="urn:schemas-microsoft-com:vml" Requires="v">
                    <p:oleObj name="公式" r:id="rId5" imgW="583947" imgH="393529" progId="Equation.3">
                      <p:embed/>
                    </p:oleObj>
                  </mc:Choice>
                  <mc:Fallback>
                    <p:oleObj name="公式" r:id="rId5" imgW="583947" imgH="393529"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4649" y="1938711"/>
                            <a:ext cx="770101" cy="44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45" name="Object 13"/>
              <p:cNvGraphicFramePr>
                <a:graphicFrameLocks noChangeAspect="1"/>
              </p:cNvGraphicFramePr>
              <p:nvPr>
                <p:extLst>
                  <p:ext uri="{D42A27DB-BD31-4B8C-83A1-F6EECF244321}">
                    <p14:modId xmlns:p14="http://schemas.microsoft.com/office/powerpoint/2010/main" val="937201661"/>
                  </p:ext>
                </p:extLst>
              </p:nvPr>
            </p:nvGraphicFramePr>
            <p:xfrm>
              <a:off x="6021610" y="1925160"/>
              <a:ext cx="994184" cy="466484"/>
            </p:xfrm>
            <a:graphic>
              <a:graphicData uri="http://schemas.openxmlformats.org/presentationml/2006/ole">
                <mc:AlternateContent xmlns:mc="http://schemas.openxmlformats.org/markup-compatibility/2006">
                  <mc:Choice xmlns:v="urn:schemas-microsoft-com:vml" Requires="v">
                    <p:oleObj name="公式" r:id="rId7" imgW="723586" imgH="393529" progId="Equation.3">
                      <p:embed/>
                    </p:oleObj>
                  </mc:Choice>
                  <mc:Fallback>
                    <p:oleObj name="公式" r:id="rId7" imgW="723586" imgH="393529"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21610" y="1925160"/>
                            <a:ext cx="994184" cy="46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03431" name="组合 12"/>
            <p:cNvGrpSpPr>
              <a:grpSpLocks/>
            </p:cNvGrpSpPr>
            <p:nvPr/>
          </p:nvGrpSpPr>
          <p:grpSpPr bwMode="auto">
            <a:xfrm>
              <a:off x="1931041" y="1575994"/>
              <a:ext cx="8987169" cy="794298"/>
              <a:chOff x="1930454" y="2585701"/>
              <a:chExt cx="8987569" cy="794913"/>
            </a:xfrm>
          </p:grpSpPr>
          <p:sp>
            <p:nvSpPr>
              <p:cNvPr id="11" name="Rectangle 4"/>
              <p:cNvSpPr>
                <a:spLocks noChangeArrowheads="1"/>
              </p:cNvSpPr>
              <p:nvPr/>
            </p:nvSpPr>
            <p:spPr bwMode="auto">
              <a:xfrm>
                <a:off x="1930454" y="2585701"/>
                <a:ext cx="8987569" cy="740734"/>
              </a:xfrm>
              <a:prstGeom prst="rect">
                <a:avLst/>
              </a:prstGeom>
              <a:noFill/>
              <a:ln w="9525">
                <a:noFill/>
                <a:miter lim="800000"/>
                <a:headEnd/>
                <a:tailEnd/>
              </a:ln>
            </p:spPr>
            <p:txBody>
              <a:bodyPr anchor="ctr">
                <a:spAutoFit/>
              </a:bodyPr>
              <a:lstStyle/>
              <a:p>
                <a:pPr>
                  <a:lnSpc>
                    <a:spcPct val="150000"/>
                  </a:lnSpc>
                  <a:defRPr/>
                </a:pPr>
                <a:r>
                  <a:rPr lang="zh-TW" altLang="en-US" sz="1500" dirty="0">
                    <a:solidFill>
                      <a:schemeClr val="tx1"/>
                    </a:solidFill>
                    <a:latin typeface="Arial" pitchFamily="34" charset="0"/>
                  </a:rPr>
                  <a:t>指數函數的一個重要特征是無記憶性</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5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Memoryless Property </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latin typeface="Times New Roman" panose="02020603050405020304" pitchFamily="18" charset="0"/>
                    <a:cs typeface="Times New Roman" panose="02020603050405020304" pitchFamily="18" charset="0"/>
                  </a:rPr>
                  <a:t>又稱遺失記憶性 </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latin typeface="Arial" pitchFamily="34" charset="0"/>
                  </a:rPr>
                  <a:t>，這表示如果一個隨機變量呈指數分布，當</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400" i="1" dirty="0" err="1">
                    <a:solidFill>
                      <a:schemeClr val="tx1"/>
                    </a:solidFill>
                    <a:latin typeface="Times New Roman" panose="02020603050405020304" pitchFamily="18" charset="0"/>
                    <a:cs typeface="Times New Roman" panose="02020603050405020304" pitchFamily="18" charset="0"/>
                  </a:rPr>
                  <a:t>s</a:t>
                </a:r>
                <a:r>
                  <a:rPr lang="en-US" altLang="zh-TW" sz="1500" dirty="0" err="1">
                    <a:solidFill>
                      <a:schemeClr val="tx1"/>
                    </a:solidFill>
                    <a:latin typeface="宋体" panose="02010600030101010101" pitchFamily="2" charset="-122"/>
                    <a:cs typeface="Times New Roman" panose="02020603050405020304" pitchFamily="18" charset="0"/>
                  </a:rPr>
                  <a:t>,</a:t>
                </a:r>
                <a:r>
                  <a:rPr lang="en-US" altLang="zh-TW" sz="1400" i="1" dirty="0" err="1">
                    <a:solidFill>
                      <a:schemeClr val="tx1"/>
                    </a:solidFill>
                    <a:latin typeface="Times New Roman" panose="02020603050405020304" pitchFamily="18" charset="0"/>
                    <a:cs typeface="Times New Roman" panose="02020603050405020304" pitchFamily="18" charset="0"/>
                  </a:rPr>
                  <a:t>t</a:t>
                </a:r>
                <a:r>
                  <a:rPr lang="en-US" altLang="zh-TW" sz="1500" dirty="0">
                    <a:solidFill>
                      <a:schemeClr val="tx1"/>
                    </a:solidFill>
                    <a:latin typeface="Times New Roman" panose="02020603050405020304" pitchFamily="18" charset="0"/>
                    <a:cs typeface="Times New Roman" panose="02020603050405020304" pitchFamily="18" charset="0"/>
                  </a:rPr>
                  <a:t> </a:t>
                </a:r>
                <a:r>
                  <a:rPr lang="en-US" altLang="zh-TW" dirty="0">
                    <a:solidFill>
                      <a:schemeClr val="tx1"/>
                    </a:solidFill>
                    <a:latin typeface="宋体" panose="02010600030101010101" pitchFamily="2" charset="-122"/>
                    <a:cs typeface="Times New Roman" panose="02020603050405020304" pitchFamily="18" charset="0"/>
                  </a:rPr>
                  <a:t>≥</a:t>
                </a:r>
                <a:r>
                  <a:rPr lang="en-US" altLang="zh-TW" sz="1500" dirty="0">
                    <a:solidFill>
                      <a:schemeClr val="tx1"/>
                    </a:solidFill>
                    <a:latin typeface="Times New Roman" panose="02020603050405020304" pitchFamily="18" charset="0"/>
                    <a:cs typeface="Times New Roman" panose="02020603050405020304" pitchFamily="18" charset="0"/>
                  </a:rPr>
                  <a:t> </a:t>
                </a:r>
                <a:r>
                  <a:rPr lang="en-US" altLang="zh-TW" sz="1400" dirty="0">
                    <a:solidFill>
                      <a:schemeClr val="tx1"/>
                    </a:solidFill>
                    <a:latin typeface="宋体" panose="02010600030101010101" pitchFamily="2" charset="-122"/>
                    <a:cs typeface="Times New Roman" panose="02020603050405020304" pitchFamily="18" charset="0"/>
                  </a:rPr>
                  <a:t>0</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latin typeface="Arial" pitchFamily="34" charset="0"/>
                  </a:rPr>
                  <a:t>時有</a:t>
                </a:r>
                <a:r>
                  <a:rPr lang="zh-CN" altLang="en-US" sz="1500" dirty="0">
                    <a:solidFill>
                      <a:schemeClr val="tx1"/>
                    </a:solidFill>
                    <a:latin typeface="Arial" pitchFamily="34" charset="0"/>
                  </a:rPr>
                  <a:t>：                                                    </a:t>
                </a:r>
                <a:r>
                  <a:rPr lang="zh-TW" altLang="en-US" sz="1500" dirty="0">
                    <a:solidFill>
                      <a:schemeClr val="tx1"/>
                    </a:solidFill>
                    <a:latin typeface="Arial" pitchFamily="34" charset="0"/>
                  </a:rPr>
                  <a:t>；</a:t>
                </a:r>
                <a:endParaRPr lang="en-US" altLang="zh-CN" sz="1500" i="1" dirty="0">
                  <a:solidFill>
                    <a:schemeClr val="tx1"/>
                  </a:solidFill>
                  <a:latin typeface="宋体" pitchFamily="2" charset="-122"/>
                </a:endParaRPr>
              </a:p>
            </p:txBody>
          </p:sp>
          <p:graphicFrame>
            <p:nvGraphicFramePr>
              <p:cNvPr id="103442" name="Object 11"/>
              <p:cNvGraphicFramePr>
                <a:graphicFrameLocks noChangeAspect="1"/>
              </p:cNvGraphicFramePr>
              <p:nvPr>
                <p:extLst>
                  <p:ext uri="{D42A27DB-BD31-4B8C-83A1-F6EECF244321}">
                    <p14:modId xmlns:p14="http://schemas.microsoft.com/office/powerpoint/2010/main" val="3692803943"/>
                  </p:ext>
                </p:extLst>
              </p:nvPr>
            </p:nvGraphicFramePr>
            <p:xfrm>
              <a:off x="4345354" y="3039391"/>
              <a:ext cx="2674075" cy="341223"/>
            </p:xfrm>
            <a:graphic>
              <a:graphicData uri="http://schemas.openxmlformats.org/presentationml/2006/ole">
                <mc:AlternateContent xmlns:mc="http://schemas.openxmlformats.org/markup-compatibility/2006">
                  <mc:Choice xmlns:v="urn:schemas-microsoft-com:vml" Requires="v">
                    <p:oleObj name="公式" r:id="rId9" imgW="1714500" imgH="254000" progId="Equation.3">
                      <p:embed/>
                    </p:oleObj>
                  </mc:Choice>
                  <mc:Fallback>
                    <p:oleObj name="公式" r:id="rId9" imgW="1714500" imgH="2540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5354" y="3039391"/>
                            <a:ext cx="2674075" cy="34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3432" name="Rectangle 4"/>
            <p:cNvSpPr>
              <a:spLocks noChangeArrowheads="1"/>
            </p:cNvSpPr>
            <p:nvPr/>
          </p:nvSpPr>
          <p:spPr bwMode="auto">
            <a:xfrm>
              <a:off x="1916113" y="3259099"/>
              <a:ext cx="9002095" cy="384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指數分布與泊松分布的關係：</a:t>
              </a:r>
              <a:endParaRPr lang="en-US" altLang="zh-CN" sz="1500" i="1" dirty="0">
                <a:solidFill>
                  <a:schemeClr val="tx1"/>
                </a:solidFill>
                <a:latin typeface="宋体" pitchFamily="2" charset="-122"/>
              </a:endParaRPr>
            </a:p>
          </p:txBody>
        </p:sp>
        <p:sp>
          <p:nvSpPr>
            <p:cNvPr id="103433" name="Rectangle 4"/>
            <p:cNvSpPr>
              <a:spLocks noChangeArrowheads="1"/>
            </p:cNvSpPr>
            <p:nvPr/>
          </p:nvSpPr>
          <p:spPr bwMode="auto">
            <a:xfrm>
              <a:off x="1916112" y="3627281"/>
              <a:ext cx="9002097" cy="1077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在泊松分布中，第</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k</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rPr>
                <a:t>次隨機事件與第</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k </a:t>
              </a:r>
              <a:r>
                <a:rPr lang="en-US" altLang="zh-TW" sz="1100" dirty="0">
                  <a:solidFill>
                    <a:schemeClr val="tx1"/>
                  </a:solidFill>
                  <a:latin typeface="Times New Roman" panose="02020603050405020304" pitchFamily="18" charset="0"/>
                  <a:cs typeface="Times New Roman" panose="02020603050405020304" pitchFamily="18" charset="0"/>
                </a:rPr>
                <a:t>+</a:t>
              </a:r>
              <a:r>
                <a:rPr lang="en-US" altLang="zh-TW" sz="1500" dirty="0">
                  <a:solidFill>
                    <a:schemeClr val="tx1"/>
                  </a:solidFill>
                  <a:latin typeface="Times New Roman" panose="02020603050405020304" pitchFamily="18" charset="0"/>
                  <a:cs typeface="Times New Roman" panose="02020603050405020304" pitchFamily="18" charset="0"/>
                </a:rPr>
                <a:t> </a:t>
              </a:r>
              <a:r>
                <a:rPr lang="en-US" altLang="zh-TW" sz="1300" dirty="0">
                  <a:solidFill>
                    <a:schemeClr val="tx1"/>
                  </a:solidFill>
                  <a:latin typeface="Times New Roman" panose="02020603050405020304" pitchFamily="18" charset="0"/>
                  <a:cs typeface="Times New Roman" panose="02020603050405020304" pitchFamily="18" charset="0"/>
                </a:rPr>
                <a:t>1</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rPr>
                <a:t>次隨機事件出現的時間間隔服從指數分布，這是因為，第</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k</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rPr>
                <a:t>次隨機事件之後長度為</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t</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rPr>
                <a:t>的時間段內，第</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k </a:t>
              </a:r>
              <a:r>
                <a:rPr lang="en-US" altLang="zh-TW" sz="1100" dirty="0">
                  <a:solidFill>
                    <a:schemeClr val="tx1"/>
                  </a:solidFill>
                  <a:latin typeface="Times New Roman" panose="02020603050405020304" pitchFamily="18" charset="0"/>
                  <a:cs typeface="Times New Roman" panose="02020603050405020304" pitchFamily="18" charset="0"/>
                </a:rPr>
                <a:t>+</a:t>
              </a:r>
              <a:r>
                <a:rPr lang="en-US" altLang="zh-TW" sz="1500" dirty="0">
                  <a:solidFill>
                    <a:schemeClr val="tx1"/>
                  </a:solidFill>
                  <a:latin typeface="Times New Roman" panose="02020603050405020304" pitchFamily="18" charset="0"/>
                  <a:cs typeface="Times New Roman" panose="02020603050405020304" pitchFamily="18" charset="0"/>
                </a:rPr>
                <a:t> </a:t>
              </a:r>
              <a:r>
                <a:rPr lang="en-US" altLang="zh-TW" sz="1300" dirty="0">
                  <a:solidFill>
                    <a:schemeClr val="tx1"/>
                  </a:solidFill>
                  <a:latin typeface="Times New Roman" panose="02020603050405020304" pitchFamily="18" charset="0"/>
                  <a:cs typeface="Times New Roman" panose="02020603050405020304" pitchFamily="18" charset="0"/>
                </a:rPr>
                <a:t>1</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rPr>
                <a:t>次隨機事件出現的概率等於</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400" dirty="0">
                  <a:solidFill>
                    <a:schemeClr val="tx1"/>
                  </a:solidFill>
                  <a:latin typeface="宋体" panose="02010600030101010101" pitchFamily="2" charset="-122"/>
                  <a:cs typeface="Times New Roman" panose="02020603050405020304" pitchFamily="18" charset="0"/>
                </a:rPr>
                <a:t>1</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rPr>
                <a:t>減去這個時間段內沒有隨機事件出現的概率</a:t>
              </a:r>
              <a:r>
                <a:rPr lang="zh-CN" altLang="en-US" sz="1500" dirty="0">
                  <a:solidFill>
                    <a:schemeClr val="tx1"/>
                  </a:solidFill>
                </a:rPr>
                <a:t>；</a:t>
              </a:r>
              <a:endParaRPr lang="en-US" altLang="zh-CN" sz="1500" i="1" dirty="0">
                <a:solidFill>
                  <a:schemeClr val="tx1"/>
                </a:solidFill>
                <a:latin typeface="宋体" pitchFamily="2" charset="-122"/>
              </a:endParaRPr>
            </a:p>
          </p:txBody>
        </p:sp>
        <p:grpSp>
          <p:nvGrpSpPr>
            <p:cNvPr id="103434" name="组合 17"/>
            <p:cNvGrpSpPr>
              <a:grpSpLocks/>
            </p:cNvGrpSpPr>
            <p:nvPr/>
          </p:nvGrpSpPr>
          <p:grpSpPr bwMode="auto">
            <a:xfrm>
              <a:off x="1916112" y="4542407"/>
              <a:ext cx="9002098" cy="685799"/>
              <a:chOff x="1916112" y="4665239"/>
              <a:chExt cx="9002098" cy="685799"/>
            </a:xfrm>
          </p:grpSpPr>
          <p:sp>
            <p:nvSpPr>
              <p:cNvPr id="103439" name="Rectangle 4"/>
              <p:cNvSpPr>
                <a:spLocks noChangeArrowheads="1"/>
              </p:cNvSpPr>
              <p:nvPr/>
            </p:nvSpPr>
            <p:spPr bwMode="auto">
              <a:xfrm>
                <a:off x="1916112" y="4810074"/>
                <a:ext cx="9002098" cy="39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而根據泊松分布的定義，長度為</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t</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rPr>
                  <a:t>的時間段內沒有隨機事件出現的概率等於</a:t>
                </a:r>
                <a:r>
                  <a:rPr lang="zh-CN" altLang="en-US" sz="1500" dirty="0">
                    <a:solidFill>
                      <a:schemeClr val="tx1"/>
                    </a:solidFill>
                  </a:rPr>
                  <a:t>：   </a:t>
                </a:r>
                <a:r>
                  <a:rPr lang="zh-TW" altLang="en-US" sz="1500" dirty="0">
                    <a:solidFill>
                      <a:schemeClr val="tx1"/>
                    </a:solidFill>
                  </a:rPr>
                  <a:t>                                       </a:t>
                </a:r>
                <a:r>
                  <a:rPr lang="zh-CN" altLang="en-US" sz="1500" dirty="0">
                    <a:solidFill>
                      <a:schemeClr val="tx1"/>
                    </a:solidFill>
                  </a:rPr>
                  <a:t>；</a:t>
                </a:r>
                <a:endParaRPr lang="en-US" altLang="zh-CN" sz="1500" i="1" dirty="0">
                  <a:solidFill>
                    <a:schemeClr val="tx1"/>
                  </a:solidFill>
                  <a:latin typeface="宋体" pitchFamily="2" charset="-122"/>
                </a:endParaRPr>
              </a:p>
            </p:txBody>
          </p:sp>
          <p:graphicFrame>
            <p:nvGraphicFramePr>
              <p:cNvPr id="103440" name="Object 15"/>
              <p:cNvGraphicFramePr>
                <a:graphicFrameLocks noChangeAspect="1"/>
              </p:cNvGraphicFramePr>
              <p:nvPr>
                <p:extLst>
                  <p:ext uri="{D42A27DB-BD31-4B8C-83A1-F6EECF244321}">
                    <p14:modId xmlns:p14="http://schemas.microsoft.com/office/powerpoint/2010/main" val="1828437764"/>
                  </p:ext>
                </p:extLst>
              </p:nvPr>
            </p:nvGraphicFramePr>
            <p:xfrm>
              <a:off x="8409345" y="4665239"/>
              <a:ext cx="2126727" cy="685799"/>
            </p:xfrm>
            <a:graphic>
              <a:graphicData uri="http://schemas.openxmlformats.org/presentationml/2006/ole">
                <mc:AlternateContent xmlns:mc="http://schemas.openxmlformats.org/markup-compatibility/2006">
                  <mc:Choice xmlns:v="urn:schemas-microsoft-com:vml" Requires="v">
                    <p:oleObj name="公式" r:id="rId11" imgW="1155700" imgH="431800" progId="Equation.3">
                      <p:embed/>
                    </p:oleObj>
                  </mc:Choice>
                  <mc:Fallback>
                    <p:oleObj name="公式" r:id="rId11" imgW="1155700" imgH="43180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09345" y="4665239"/>
                            <a:ext cx="2126727" cy="685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3435" name="Rectangle 4"/>
            <p:cNvSpPr>
              <a:spLocks noChangeArrowheads="1"/>
            </p:cNvSpPr>
            <p:nvPr/>
          </p:nvSpPr>
          <p:spPr bwMode="auto">
            <a:xfrm>
              <a:off x="1902465" y="5538290"/>
              <a:ext cx="9015743" cy="393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dirty="0">
                  <a:solidFill>
                    <a:schemeClr val="tx1"/>
                  </a:solidFill>
                </a:rPr>
                <a:t>上述</a:t>
              </a:r>
              <a:r>
                <a:rPr lang="zh-TW" altLang="en-US" sz="1500" dirty="0">
                  <a:solidFill>
                    <a:schemeClr val="tx1"/>
                  </a:solidFill>
                </a:rPr>
                <a:t>第</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k </a:t>
              </a:r>
              <a:r>
                <a:rPr lang="en-US" altLang="zh-TW" sz="1100" dirty="0">
                  <a:solidFill>
                    <a:schemeClr val="tx1"/>
                  </a:solidFill>
                  <a:latin typeface="Times New Roman" panose="02020603050405020304" pitchFamily="18" charset="0"/>
                  <a:cs typeface="Times New Roman" panose="02020603050405020304" pitchFamily="18" charset="0"/>
                </a:rPr>
                <a:t>+</a:t>
              </a:r>
              <a:r>
                <a:rPr lang="en-US" altLang="zh-TW" sz="1300" dirty="0">
                  <a:solidFill>
                    <a:schemeClr val="tx1"/>
                  </a:solidFill>
                  <a:latin typeface="Times New Roman" panose="02020603050405020304" pitchFamily="18" charset="0"/>
                  <a:cs typeface="Times New Roman" panose="02020603050405020304" pitchFamily="18" charset="0"/>
                </a:rPr>
                <a:t> 1</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rPr>
                <a:t>次隨機事件出現</a:t>
              </a:r>
              <a:r>
                <a:rPr lang="zh-CN" altLang="en-US" sz="1500" dirty="0">
                  <a:solidFill>
                    <a:schemeClr val="tx1"/>
                  </a:solidFill>
                </a:rPr>
                <a:t>的</a:t>
              </a:r>
              <a:r>
                <a:rPr lang="zh-TW" altLang="en-US" sz="1500" dirty="0">
                  <a:solidFill>
                    <a:schemeClr val="tx1"/>
                  </a:solidFill>
                </a:rPr>
                <a:t>概率</a:t>
              </a:r>
              <a:r>
                <a:rPr lang="zh-CN" altLang="en-US" sz="1500" dirty="0">
                  <a:solidFill>
                    <a:schemeClr val="tx1"/>
                  </a:solidFill>
                </a:rPr>
                <a:t>正</a:t>
              </a:r>
              <a:r>
                <a:rPr lang="zh-TW" altLang="en-US" sz="1500" dirty="0">
                  <a:solidFill>
                    <a:schemeClr val="tx1"/>
                  </a:solidFill>
                </a:rPr>
                <a:t>是指數分布</a:t>
              </a:r>
              <a:r>
                <a:rPr lang="zh-CN" altLang="en-US" sz="1500" dirty="0">
                  <a:solidFill>
                    <a:schemeClr val="tx1"/>
                  </a:solidFill>
                </a:rPr>
                <a:t>的形式</a:t>
              </a:r>
              <a:r>
                <a:rPr lang="zh-TW" altLang="en-US" sz="1500" dirty="0">
                  <a:solidFill>
                    <a:schemeClr val="tx1"/>
                  </a:solidFill>
                </a:rPr>
                <a:t>，這也表明了泊松分布的無記憶性。</a:t>
              </a:r>
              <a:endParaRPr lang="en-US" altLang="zh-CN" sz="1500" i="1" dirty="0">
                <a:solidFill>
                  <a:schemeClr val="tx1"/>
                </a:solidFill>
                <a:latin typeface="宋体" pitchFamily="2" charset="-122"/>
              </a:endParaRPr>
            </a:p>
          </p:txBody>
        </p:sp>
        <p:grpSp>
          <p:nvGrpSpPr>
            <p:cNvPr id="103436" name="组合 21"/>
            <p:cNvGrpSpPr>
              <a:grpSpLocks/>
            </p:cNvGrpSpPr>
            <p:nvPr/>
          </p:nvGrpSpPr>
          <p:grpSpPr bwMode="auto">
            <a:xfrm>
              <a:off x="1916112" y="5164400"/>
              <a:ext cx="9002097" cy="394868"/>
              <a:chOff x="1916112" y="5314528"/>
              <a:chExt cx="9002097" cy="394868"/>
            </a:xfrm>
          </p:grpSpPr>
          <p:sp>
            <p:nvSpPr>
              <p:cNvPr id="103437" name="Rectangle 4"/>
              <p:cNvSpPr>
                <a:spLocks noChangeArrowheads="1"/>
              </p:cNvSpPr>
              <p:nvPr/>
            </p:nvSpPr>
            <p:spPr bwMode="auto">
              <a:xfrm>
                <a:off x="1916112" y="5314528"/>
                <a:ext cx="9002097" cy="394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所以第</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k</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rPr>
                  <a:t>次隨機事件之後長度為 </a:t>
                </a:r>
                <a:r>
                  <a:rPr lang="en-US" altLang="zh-TW" sz="1300" i="1" dirty="0">
                    <a:solidFill>
                      <a:schemeClr val="tx1"/>
                    </a:solidFill>
                  </a:rPr>
                  <a:t>t</a:t>
                </a:r>
                <a:r>
                  <a:rPr lang="en-US" altLang="zh-TW" sz="1500" dirty="0">
                    <a:solidFill>
                      <a:schemeClr val="tx1"/>
                    </a:solidFill>
                  </a:rPr>
                  <a:t> </a:t>
                </a:r>
                <a:r>
                  <a:rPr lang="zh-TW" altLang="en-US" sz="1500" dirty="0">
                    <a:solidFill>
                      <a:schemeClr val="tx1"/>
                    </a:solidFill>
                  </a:rPr>
                  <a:t>的時間段內，第</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k </a:t>
                </a:r>
                <a:r>
                  <a:rPr lang="en-US" altLang="zh-TW" sz="1100" dirty="0">
                    <a:solidFill>
                      <a:schemeClr val="tx1"/>
                    </a:solidFill>
                    <a:latin typeface="Times New Roman" panose="02020603050405020304" pitchFamily="18" charset="0"/>
                    <a:cs typeface="Times New Roman" panose="02020603050405020304" pitchFamily="18" charset="0"/>
                  </a:rPr>
                  <a:t>+</a:t>
                </a:r>
                <a:r>
                  <a:rPr lang="en-US" altLang="zh-TW" sz="1300" dirty="0">
                    <a:solidFill>
                      <a:schemeClr val="tx1"/>
                    </a:solidFill>
                    <a:latin typeface="Times New Roman" panose="02020603050405020304" pitchFamily="18" charset="0"/>
                    <a:cs typeface="Times New Roman" panose="02020603050405020304" pitchFamily="18" charset="0"/>
                  </a:rPr>
                  <a:t> 1</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rPr>
                  <a:t>次隨機事件出現的概率等於</a:t>
                </a:r>
                <a:r>
                  <a:rPr lang="zh-CN" altLang="en-US" sz="1500" dirty="0">
                    <a:solidFill>
                      <a:schemeClr val="tx1"/>
                    </a:solidFill>
                  </a:rPr>
                  <a:t>：</a:t>
                </a:r>
                <a:r>
                  <a:rPr lang="zh-TW" altLang="en-US" sz="1500" dirty="0">
                    <a:solidFill>
                      <a:schemeClr val="tx1"/>
                    </a:solidFill>
                  </a:rPr>
                  <a:t>                  </a:t>
                </a:r>
                <a:r>
                  <a:rPr lang="zh-CN" altLang="en-US" sz="1500" dirty="0">
                    <a:solidFill>
                      <a:schemeClr val="tx1"/>
                    </a:solidFill>
                  </a:rPr>
                  <a:t>；</a:t>
                </a:r>
                <a:endParaRPr lang="en-US" altLang="zh-CN" sz="1500" i="1" dirty="0">
                  <a:solidFill>
                    <a:schemeClr val="tx1"/>
                  </a:solidFill>
                  <a:latin typeface="宋体" pitchFamily="2" charset="-122"/>
                </a:endParaRPr>
              </a:p>
            </p:txBody>
          </p:sp>
          <p:graphicFrame>
            <p:nvGraphicFramePr>
              <p:cNvPr id="103438" name="Object 16"/>
              <p:cNvGraphicFramePr>
                <a:graphicFrameLocks noChangeAspect="1"/>
              </p:cNvGraphicFramePr>
              <p:nvPr>
                <p:extLst>
                  <p:ext uri="{D42A27DB-BD31-4B8C-83A1-F6EECF244321}">
                    <p14:modId xmlns:p14="http://schemas.microsoft.com/office/powerpoint/2010/main" val="357865714"/>
                  </p:ext>
                </p:extLst>
              </p:nvPr>
            </p:nvGraphicFramePr>
            <p:xfrm>
              <a:off x="8982976" y="5344100"/>
              <a:ext cx="919197" cy="350908"/>
            </p:xfrm>
            <a:graphic>
              <a:graphicData uri="http://schemas.openxmlformats.org/presentationml/2006/ole">
                <mc:AlternateContent xmlns:mc="http://schemas.openxmlformats.org/markup-compatibility/2006">
                  <mc:Choice xmlns:v="urn:schemas-microsoft-com:vml" Requires="v">
                    <p:oleObj name="公式" r:id="rId13" imgW="457002" imgH="203112" progId="Equation.3">
                      <p:embed/>
                    </p:oleObj>
                  </mc:Choice>
                  <mc:Fallback>
                    <p:oleObj name="公式" r:id="rId13" imgW="457002" imgH="203112"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982976" y="5344100"/>
                            <a:ext cx="919197" cy="35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25" name="Rectangle 3"/>
          <p:cNvSpPr txBox="1">
            <a:spLocks noChangeArrowheads="1"/>
          </p:cNvSpPr>
          <p:nvPr/>
        </p:nvSpPr>
        <p:spPr bwMode="auto">
          <a:xfrm>
            <a:off x="96838" y="33338"/>
            <a:ext cx="4997450" cy="496887"/>
          </a:xfrm>
          <a:prstGeom prst="rect">
            <a:avLst/>
          </a:prstGeom>
          <a:noFill/>
          <a:ln w="9525">
            <a:noFill/>
            <a:miter lim="800000"/>
            <a:headEnd/>
            <a:tailEnd/>
          </a:ln>
        </p:spPr>
        <p:txBody>
          <a:bodyPr anchor="ctr"/>
          <a:lstStyle/>
          <a:p>
            <a:pPr>
              <a:defRPr/>
            </a:pPr>
            <a:r>
              <a:rPr lang="zh-CN" altLang="en-US" sz="1800" kern="0" dirty="0">
                <a:solidFill>
                  <a:srgbClr val="C7000B"/>
                </a:solidFill>
                <a:latin typeface="Arial"/>
                <a:cs typeface="+mj-cs"/>
              </a:rPr>
              <a:t>指數分布</a:t>
            </a:r>
            <a:r>
              <a:rPr lang="zh-CN" altLang="en-US" sz="1300" kern="0" dirty="0">
                <a:solidFill>
                  <a:srgbClr val="C7000B"/>
                </a:solidFill>
                <a:latin typeface="Arial"/>
                <a:cs typeface="+mj-cs"/>
              </a:rPr>
              <a:t>（</a:t>
            </a:r>
            <a:r>
              <a:rPr lang="en-US" altLang="en-US" sz="1300" kern="0" dirty="0">
                <a:solidFill>
                  <a:srgbClr val="C7000B"/>
                </a:solidFill>
                <a:latin typeface="Arial"/>
                <a:cs typeface="+mj-cs"/>
              </a:rPr>
              <a:t>Exponential distribution）</a:t>
            </a:r>
            <a:endParaRPr lang="zh-CN" altLang="en-US" sz="1300" kern="0" dirty="0">
              <a:solidFill>
                <a:srgbClr val="C7000B"/>
              </a:solidFill>
              <a:latin typeface="Arial"/>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830263"/>
            <a:ext cx="8623300"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3"/>
          <p:cNvSpPr txBox="1">
            <a:spLocks noChangeArrowheads="1"/>
          </p:cNvSpPr>
          <p:nvPr/>
        </p:nvSpPr>
        <p:spPr bwMode="auto">
          <a:xfrm>
            <a:off x="96838" y="33338"/>
            <a:ext cx="4997450" cy="496887"/>
          </a:xfrm>
          <a:prstGeom prst="rect">
            <a:avLst/>
          </a:prstGeom>
          <a:noFill/>
          <a:ln w="9525">
            <a:noFill/>
            <a:miter lim="800000"/>
            <a:headEnd/>
            <a:tailEnd/>
          </a:ln>
        </p:spPr>
        <p:txBody>
          <a:bodyPr anchor="ctr"/>
          <a:lstStyle/>
          <a:p>
            <a:pPr>
              <a:defRPr/>
            </a:pPr>
            <a:r>
              <a:rPr lang="zh-CN" altLang="en-US" sz="1800" kern="0" dirty="0">
                <a:solidFill>
                  <a:srgbClr val="C7000B"/>
                </a:solidFill>
                <a:latin typeface="Arial"/>
                <a:cs typeface="+mj-cs"/>
              </a:rPr>
              <a:t>指數分布</a:t>
            </a:r>
            <a:r>
              <a:rPr lang="zh-CN" altLang="en-US" sz="1300" kern="0" dirty="0">
                <a:solidFill>
                  <a:srgbClr val="C7000B"/>
                </a:solidFill>
                <a:latin typeface="Arial"/>
                <a:cs typeface="+mj-cs"/>
              </a:rPr>
              <a:t>（</a:t>
            </a:r>
            <a:r>
              <a:rPr lang="en-US" altLang="en-US" sz="1300" kern="0" dirty="0">
                <a:solidFill>
                  <a:srgbClr val="C7000B"/>
                </a:solidFill>
                <a:latin typeface="Arial"/>
                <a:cs typeface="+mj-cs"/>
              </a:rPr>
              <a:t>Exponential distribution）</a:t>
            </a:r>
            <a:endParaRPr lang="zh-CN" altLang="en-US" sz="1300" kern="0" dirty="0">
              <a:solidFill>
                <a:srgbClr val="C7000B"/>
              </a:solidFill>
              <a:latin typeface="Arial"/>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763588"/>
            <a:ext cx="8829675"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3"/>
          <p:cNvSpPr txBox="1">
            <a:spLocks noChangeArrowheads="1"/>
          </p:cNvSpPr>
          <p:nvPr/>
        </p:nvSpPr>
        <p:spPr bwMode="auto">
          <a:xfrm>
            <a:off x="96838" y="33338"/>
            <a:ext cx="4997450" cy="496887"/>
          </a:xfrm>
          <a:prstGeom prst="rect">
            <a:avLst/>
          </a:prstGeom>
          <a:noFill/>
          <a:ln w="9525">
            <a:noFill/>
            <a:miter lim="800000"/>
            <a:headEnd/>
            <a:tailEnd/>
          </a:ln>
        </p:spPr>
        <p:txBody>
          <a:bodyPr anchor="ctr"/>
          <a:lstStyle/>
          <a:p>
            <a:pPr>
              <a:defRPr/>
            </a:pPr>
            <a:r>
              <a:rPr lang="zh-CN" altLang="en-US" sz="1800" kern="0" dirty="0">
                <a:solidFill>
                  <a:srgbClr val="C7000B"/>
                </a:solidFill>
                <a:latin typeface="Arial"/>
                <a:cs typeface="+mj-cs"/>
              </a:rPr>
              <a:t>指數分布</a:t>
            </a:r>
            <a:r>
              <a:rPr lang="zh-CN" altLang="en-US" sz="1300" kern="0" dirty="0">
                <a:solidFill>
                  <a:srgbClr val="C7000B"/>
                </a:solidFill>
                <a:latin typeface="Arial"/>
                <a:cs typeface="+mj-cs"/>
              </a:rPr>
              <a:t>（</a:t>
            </a:r>
            <a:r>
              <a:rPr lang="en-US" altLang="en-US" sz="1300" kern="0" dirty="0">
                <a:solidFill>
                  <a:srgbClr val="C7000B"/>
                </a:solidFill>
                <a:latin typeface="Arial"/>
                <a:cs typeface="+mj-cs"/>
              </a:rPr>
              <a:t>Exponential distribution）</a:t>
            </a:r>
            <a:endParaRPr lang="zh-CN" altLang="en-US" sz="1300" kern="0" dirty="0">
              <a:solidFill>
                <a:srgbClr val="C7000B"/>
              </a:solidFill>
              <a:latin typeface="Arial"/>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3"/>
          <p:cNvSpPr txBox="1">
            <a:spLocks noChangeArrowheads="1"/>
          </p:cNvSpPr>
          <p:nvPr/>
        </p:nvSpPr>
        <p:spPr bwMode="auto">
          <a:xfrm>
            <a:off x="96838" y="33338"/>
            <a:ext cx="4997450" cy="496887"/>
          </a:xfrm>
          <a:prstGeom prst="rect">
            <a:avLst/>
          </a:prstGeom>
          <a:noFill/>
          <a:ln w="9525">
            <a:noFill/>
            <a:miter lim="800000"/>
            <a:headEnd/>
            <a:tailEnd/>
          </a:ln>
        </p:spPr>
        <p:txBody>
          <a:bodyPr anchor="ctr"/>
          <a:lstStyle/>
          <a:p>
            <a:pPr>
              <a:defRPr/>
            </a:pPr>
            <a:r>
              <a:rPr lang="zh-CN" altLang="en-US" sz="1800" kern="0" dirty="0">
                <a:solidFill>
                  <a:srgbClr val="C7000B"/>
                </a:solidFill>
                <a:latin typeface="Arial"/>
                <a:cs typeface="+mj-cs"/>
              </a:rPr>
              <a:t>指數分布</a:t>
            </a:r>
            <a:r>
              <a:rPr lang="zh-CN" altLang="en-US" sz="1300" kern="0" dirty="0">
                <a:solidFill>
                  <a:srgbClr val="C7000B"/>
                </a:solidFill>
                <a:latin typeface="Arial"/>
                <a:cs typeface="+mj-cs"/>
              </a:rPr>
              <a:t>（</a:t>
            </a:r>
            <a:r>
              <a:rPr lang="en-US" altLang="en-US" sz="1300" kern="0" dirty="0">
                <a:solidFill>
                  <a:srgbClr val="C7000B"/>
                </a:solidFill>
                <a:latin typeface="Arial"/>
                <a:cs typeface="+mj-cs"/>
              </a:rPr>
              <a:t>Exponential distribution）</a:t>
            </a:r>
            <a:endParaRPr lang="zh-CN" altLang="en-US" sz="1300" kern="0" dirty="0">
              <a:solidFill>
                <a:srgbClr val="C7000B"/>
              </a:solidFill>
              <a:latin typeface="Arial"/>
              <a:cs typeface="+mj-cs"/>
            </a:endParaRPr>
          </a:p>
        </p:txBody>
      </p:sp>
      <p:pic>
        <p:nvPicPr>
          <p:cNvPr id="1064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738" y="804863"/>
            <a:ext cx="8543925"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5713" y="869950"/>
            <a:ext cx="9129712"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Rectangle 3"/>
          <p:cNvSpPr txBox="1">
            <a:spLocks noChangeArrowheads="1"/>
          </p:cNvSpPr>
          <p:nvPr/>
        </p:nvSpPr>
        <p:spPr bwMode="auto">
          <a:xfrm>
            <a:off x="96838" y="33338"/>
            <a:ext cx="4997450" cy="496887"/>
          </a:xfrm>
          <a:prstGeom prst="rect">
            <a:avLst/>
          </a:prstGeom>
          <a:noFill/>
          <a:ln w="9525">
            <a:noFill/>
            <a:miter lim="800000"/>
            <a:headEnd/>
            <a:tailEnd/>
          </a:ln>
        </p:spPr>
        <p:txBody>
          <a:bodyPr anchor="ctr"/>
          <a:lstStyle/>
          <a:p>
            <a:pPr>
              <a:defRPr/>
            </a:pPr>
            <a:r>
              <a:rPr lang="zh-CN" altLang="en-US" sz="1800" kern="0" dirty="0">
                <a:solidFill>
                  <a:srgbClr val="C7000B"/>
                </a:solidFill>
                <a:latin typeface="Arial"/>
                <a:cs typeface="+mj-cs"/>
              </a:rPr>
              <a:t>指數分布</a:t>
            </a:r>
            <a:r>
              <a:rPr lang="zh-CN" altLang="en-US" sz="1300" kern="0" dirty="0">
                <a:solidFill>
                  <a:srgbClr val="C7000B"/>
                </a:solidFill>
                <a:latin typeface="Arial"/>
                <a:cs typeface="+mj-cs"/>
              </a:rPr>
              <a:t>（</a:t>
            </a:r>
            <a:r>
              <a:rPr lang="en-US" altLang="en-US" sz="1300" kern="0" dirty="0">
                <a:solidFill>
                  <a:srgbClr val="C7000B"/>
                </a:solidFill>
                <a:latin typeface="Arial"/>
                <a:cs typeface="+mj-cs"/>
              </a:rPr>
              <a:t>Exponential distribution）</a:t>
            </a:r>
            <a:endParaRPr lang="zh-CN" altLang="en-US" sz="1300" kern="0" dirty="0">
              <a:solidFill>
                <a:srgbClr val="C7000B"/>
              </a:solidFill>
              <a:latin typeface="Arial"/>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idx="4294967295"/>
          </p:nvPr>
        </p:nvSpPr>
        <p:spPr>
          <a:xfrm>
            <a:off x="165100" y="74613"/>
            <a:ext cx="4997450" cy="496887"/>
          </a:xfrm>
        </p:spPr>
        <p:txBody>
          <a:bodyPr/>
          <a:lstStyle/>
          <a:p>
            <a:pPr eaLnBrk="1" hangingPunct="1">
              <a:defRPr/>
            </a:pPr>
            <a:r>
              <a:rPr lang="zh-CN" altLang="en-US" sz="2000" dirty="0"/>
              <a:t>韋伯分布</a:t>
            </a:r>
            <a:r>
              <a:rPr lang="zh-CN" altLang="en-US" sz="1400" dirty="0">
                <a:ea typeface="宋体" pitchFamily="2" charset="-122"/>
                <a:cs typeface="+mj-cs"/>
              </a:rPr>
              <a:t>（</a:t>
            </a:r>
            <a:r>
              <a:rPr lang="en-US" altLang="zh-CN" sz="1400" dirty="0"/>
              <a:t> Weibull distribution </a:t>
            </a:r>
            <a:r>
              <a:rPr lang="en-US" altLang="en-US" sz="1400" dirty="0">
                <a:ea typeface="宋体" pitchFamily="2" charset="-122"/>
                <a:cs typeface="+mj-cs"/>
              </a:rPr>
              <a:t>）</a:t>
            </a:r>
            <a:endParaRPr lang="zh-CN" altLang="en-US" sz="1400" dirty="0">
              <a:ea typeface="宋体" pitchFamily="2" charset="-122"/>
              <a:cs typeface="+mj-cs"/>
            </a:endParaRPr>
          </a:p>
        </p:txBody>
      </p:sp>
      <p:grpSp>
        <p:nvGrpSpPr>
          <p:cNvPr id="108547" name="组合 27"/>
          <p:cNvGrpSpPr>
            <a:grpSpLocks/>
          </p:cNvGrpSpPr>
          <p:nvPr/>
        </p:nvGrpSpPr>
        <p:grpSpPr bwMode="auto">
          <a:xfrm>
            <a:off x="2728913" y="1682401"/>
            <a:ext cx="7643812" cy="3241946"/>
            <a:chOff x="2783677" y="1641736"/>
            <a:chExt cx="7643814" cy="3241112"/>
          </a:xfrm>
        </p:grpSpPr>
        <p:sp>
          <p:nvSpPr>
            <p:cNvPr id="108548" name="Rectangle 4"/>
            <p:cNvSpPr>
              <a:spLocks noChangeArrowheads="1"/>
            </p:cNvSpPr>
            <p:nvPr/>
          </p:nvSpPr>
          <p:spPr bwMode="auto">
            <a:xfrm>
              <a:off x="2794791" y="2141798"/>
              <a:ext cx="7632700" cy="39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dirty="0">
                  <a:solidFill>
                    <a:schemeClr val="tx1"/>
                  </a:solidFill>
                </a:rPr>
                <a:t>則稱隨機變量</a:t>
              </a:r>
              <a:r>
                <a:rPr lang="zh-CN" altLang="en-US" sz="1500" dirty="0">
                  <a:solidFill>
                    <a:schemeClr val="tx1"/>
                  </a:solidFill>
                  <a:latin typeface="Times New Roman" panose="02020603050405020304" pitchFamily="18" charset="0"/>
                  <a:cs typeface="Times New Roman" panose="02020603050405020304" pitchFamily="18" charset="0"/>
                </a:rPr>
                <a:t> </a:t>
              </a:r>
              <a:r>
                <a:rPr lang="en-US" altLang="zh-CN" sz="1300" i="1" dirty="0">
                  <a:solidFill>
                    <a:schemeClr val="tx1"/>
                  </a:solidFill>
                  <a:latin typeface="Times New Roman" panose="02020603050405020304" pitchFamily="18" charset="0"/>
                  <a:cs typeface="Times New Roman" panose="02020603050405020304" pitchFamily="18" charset="0"/>
                </a:rPr>
                <a:t>X</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服從參數為 </a:t>
              </a:r>
              <a:r>
                <a:rPr lang="en-US" altLang="zh-CN" sz="1500" dirty="0">
                  <a:solidFill>
                    <a:schemeClr val="tx1"/>
                  </a:solidFill>
                </a:rPr>
                <a:t>( </a:t>
              </a:r>
              <a:r>
                <a:rPr lang="en-US" altLang="zh-CN" sz="1500" i="1" dirty="0">
                  <a:solidFill>
                    <a:schemeClr val="tx1"/>
                  </a:solidFill>
                  <a:latin typeface="Times New Roman" panose="02020603050405020304" pitchFamily="18" charset="0"/>
                  <a:cs typeface="Times New Roman" panose="02020603050405020304" pitchFamily="18" charset="0"/>
                </a:rPr>
                <a:t>λ</a:t>
              </a:r>
              <a:r>
                <a:rPr lang="en-US" altLang="zh-CN" sz="1500" dirty="0">
                  <a:solidFill>
                    <a:schemeClr val="tx1"/>
                  </a:solidFill>
                  <a:latin typeface="Times New Roman" panose="02020603050405020304" pitchFamily="18" charset="0"/>
                  <a:cs typeface="Times New Roman" panose="02020603050405020304" pitchFamily="18" charset="0"/>
                </a:rPr>
                <a:t> , </a:t>
              </a:r>
              <a:r>
                <a:rPr lang="en-US" altLang="zh-CN" sz="1500" i="1" dirty="0">
                  <a:solidFill>
                    <a:schemeClr val="tx1"/>
                  </a:solidFill>
                  <a:latin typeface="Times New Roman" panose="02020603050405020304" pitchFamily="18" charset="0"/>
                  <a:cs typeface="Times New Roman" panose="02020603050405020304" pitchFamily="18" charset="0"/>
                </a:rPr>
                <a:t>m</a:t>
              </a:r>
              <a:r>
                <a:rPr lang="en-US" altLang="zh-CN" sz="1500" dirty="0">
                  <a:solidFill>
                    <a:schemeClr val="tx1"/>
                  </a:solidFill>
                  <a:latin typeface="Times New Roman" panose="02020603050405020304" pitchFamily="18" charset="0"/>
                  <a:cs typeface="Times New Roman" panose="02020603050405020304" pitchFamily="18" charset="0"/>
                </a:rPr>
                <a:t> ) </a:t>
              </a:r>
              <a:r>
                <a:rPr lang="zh-CN" altLang="en-US" sz="1500" dirty="0">
                  <a:solidFill>
                    <a:schemeClr val="tx1"/>
                  </a:solidFill>
                </a:rPr>
                <a:t>的韋伯分布，記為</a:t>
              </a:r>
              <a:r>
                <a:rPr lang="zh-CN" altLang="en-US" sz="1500" dirty="0">
                  <a:solidFill>
                    <a:schemeClr val="tx1"/>
                  </a:solidFill>
                  <a:latin typeface="Times New Roman" panose="02020603050405020304" pitchFamily="18" charset="0"/>
                  <a:cs typeface="Times New Roman" panose="02020603050405020304" pitchFamily="18" charset="0"/>
                </a:rPr>
                <a:t> </a:t>
              </a:r>
              <a:r>
                <a:rPr lang="en-US" altLang="zh-CN" sz="1300" i="1" dirty="0">
                  <a:solidFill>
                    <a:schemeClr val="tx1"/>
                  </a:solidFill>
                  <a:latin typeface="Times New Roman" panose="02020603050405020304" pitchFamily="18" charset="0"/>
                  <a:cs typeface="Times New Roman" panose="02020603050405020304" pitchFamily="18" charset="0"/>
                </a:rPr>
                <a:t>X</a:t>
              </a:r>
              <a:r>
                <a:rPr lang="en-US" altLang="zh-CN" sz="1300" dirty="0">
                  <a:solidFill>
                    <a:schemeClr val="tx1"/>
                  </a:solidFill>
                  <a:latin typeface="Times New Roman" panose="02020603050405020304" pitchFamily="18" charset="0"/>
                  <a:cs typeface="Times New Roman" panose="02020603050405020304" pitchFamily="18" charset="0"/>
                </a:rPr>
                <a:t> </a:t>
              </a:r>
              <a:r>
                <a:rPr lang="zh-CN" altLang="en-US" sz="1000" dirty="0">
                  <a:solidFill>
                    <a:schemeClr val="tx1"/>
                  </a:solidFill>
                  <a:latin typeface="Times New Roman" panose="02020603050405020304" pitchFamily="18" charset="0"/>
                  <a:cs typeface="Times New Roman" panose="02020603050405020304" pitchFamily="18" charset="0"/>
                </a:rPr>
                <a:t>～</a:t>
              </a:r>
              <a:r>
                <a:rPr lang="en-US" altLang="zh-CN" sz="1300" dirty="0">
                  <a:solidFill>
                    <a:schemeClr val="tx1"/>
                  </a:solidFill>
                  <a:latin typeface="Times New Roman" panose="02020603050405020304" pitchFamily="18" charset="0"/>
                  <a:cs typeface="Times New Roman" panose="02020603050405020304" pitchFamily="18" charset="0"/>
                </a:rPr>
                <a:t> </a:t>
              </a:r>
              <a:r>
                <a:rPr lang="en-US" altLang="zh-CN" sz="1300" i="1" dirty="0">
                  <a:solidFill>
                    <a:schemeClr val="tx1"/>
                  </a:solidFill>
                  <a:latin typeface="Times New Roman" panose="02020603050405020304" pitchFamily="18" charset="0"/>
                  <a:cs typeface="Times New Roman" panose="02020603050405020304" pitchFamily="18" charset="0"/>
                </a:rPr>
                <a:t>Exponential</a:t>
              </a:r>
              <a:r>
                <a:rPr lang="en-US" altLang="zh-CN" sz="1300" dirty="0">
                  <a:solidFill>
                    <a:schemeClr val="tx1"/>
                  </a:solidFill>
                  <a:latin typeface="Times New Roman" panose="02020603050405020304" pitchFamily="18" charset="0"/>
                  <a:cs typeface="Times New Roman" panose="02020603050405020304" pitchFamily="18" charset="0"/>
                </a:rPr>
                <a:t> ( </a:t>
              </a:r>
              <a:r>
                <a:rPr lang="en-US" altLang="zh-CN" sz="1300" i="1" dirty="0">
                  <a:solidFill>
                    <a:schemeClr val="tx1"/>
                  </a:solidFill>
                  <a:latin typeface="Times New Roman" panose="02020603050405020304" pitchFamily="18" charset="0"/>
                  <a:cs typeface="Times New Roman" panose="02020603050405020304" pitchFamily="18" charset="0"/>
                </a:rPr>
                <a:t>λ</a:t>
              </a:r>
              <a:r>
                <a:rPr lang="en-US" altLang="zh-CN" sz="1300" dirty="0">
                  <a:solidFill>
                    <a:schemeClr val="tx1"/>
                  </a:solidFill>
                  <a:latin typeface="Times New Roman" panose="02020603050405020304" pitchFamily="18" charset="0"/>
                  <a:cs typeface="Times New Roman" panose="02020603050405020304" pitchFamily="18" charset="0"/>
                </a:rPr>
                <a:t> </a:t>
              </a:r>
              <a:r>
                <a:rPr lang="en-US" altLang="zh-CN" sz="1300" dirty="0">
                  <a:solidFill>
                    <a:schemeClr val="tx1"/>
                  </a:solidFill>
                  <a:latin typeface="宋体" panose="02010600030101010101" pitchFamily="2" charset="-122"/>
                  <a:cs typeface="Times New Roman" panose="02020603050405020304" pitchFamily="18" charset="0"/>
                </a:rPr>
                <a:t>,</a:t>
              </a:r>
              <a:r>
                <a:rPr lang="en-US" altLang="zh-CN" sz="1300" dirty="0">
                  <a:solidFill>
                    <a:schemeClr val="tx1"/>
                  </a:solidFill>
                  <a:latin typeface="Times New Roman" panose="02020603050405020304" pitchFamily="18" charset="0"/>
                  <a:cs typeface="Times New Roman" panose="02020603050405020304" pitchFamily="18" charset="0"/>
                </a:rPr>
                <a:t> </a:t>
              </a:r>
              <a:r>
                <a:rPr lang="en-US" altLang="zh-CN" sz="1300" i="1" dirty="0">
                  <a:solidFill>
                    <a:schemeClr val="tx1"/>
                  </a:solidFill>
                  <a:latin typeface="Times New Roman" panose="02020603050405020304" pitchFamily="18" charset="0"/>
                  <a:cs typeface="Times New Roman" panose="02020603050405020304" pitchFamily="18" charset="0"/>
                </a:rPr>
                <a:t>m </a:t>
              </a:r>
              <a:r>
                <a:rPr lang="en-US" altLang="zh-CN" sz="13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a:t>
              </a:r>
              <a:endParaRPr lang="zh-CN" altLang="en-US" sz="1500" b="1" dirty="0">
                <a:latin typeface="楷体_GB2312" pitchFamily="49" charset="-122"/>
              </a:endParaRPr>
            </a:p>
          </p:txBody>
        </p:sp>
        <p:grpSp>
          <p:nvGrpSpPr>
            <p:cNvPr id="108549" name="组合 13"/>
            <p:cNvGrpSpPr>
              <a:grpSpLocks/>
            </p:cNvGrpSpPr>
            <p:nvPr/>
          </p:nvGrpSpPr>
          <p:grpSpPr bwMode="auto">
            <a:xfrm>
              <a:off x="2794791" y="1641736"/>
              <a:ext cx="7632700" cy="394686"/>
              <a:chOff x="1594580" y="891713"/>
              <a:chExt cx="7632912" cy="394036"/>
            </a:xfrm>
          </p:grpSpPr>
          <p:sp>
            <p:nvSpPr>
              <p:cNvPr id="108559" name="Rectangle 4"/>
              <p:cNvSpPr>
                <a:spLocks noChangeArrowheads="1"/>
              </p:cNvSpPr>
              <p:nvPr/>
            </p:nvSpPr>
            <p:spPr bwMode="auto">
              <a:xfrm>
                <a:off x="1594580" y="891713"/>
                <a:ext cx="7632912" cy="39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dirty="0">
                    <a:solidFill>
                      <a:schemeClr val="tx1"/>
                    </a:solidFill>
                  </a:rPr>
                  <a:t>若隨機變量</a:t>
                </a:r>
                <a:r>
                  <a:rPr lang="zh-CN" altLang="en-US" sz="1500" dirty="0">
                    <a:solidFill>
                      <a:schemeClr val="tx1"/>
                    </a:solidFill>
                    <a:latin typeface="Times New Roman" panose="02020603050405020304" pitchFamily="18" charset="0"/>
                    <a:cs typeface="Times New Roman" panose="02020603050405020304" pitchFamily="18" charset="0"/>
                  </a:rPr>
                  <a:t> </a:t>
                </a:r>
                <a:r>
                  <a:rPr lang="en-US" altLang="zh-CN" sz="1300" i="1" dirty="0">
                    <a:solidFill>
                      <a:schemeClr val="tx1"/>
                    </a:solidFill>
                    <a:latin typeface="Times New Roman" panose="02020603050405020304" pitchFamily="18" charset="0"/>
                    <a:cs typeface="Times New Roman" panose="02020603050405020304" pitchFamily="18" charset="0"/>
                  </a:rPr>
                  <a:t>X</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的密度函數為                                                               ；</a:t>
                </a:r>
              </a:p>
            </p:txBody>
          </p:sp>
          <p:graphicFrame>
            <p:nvGraphicFramePr>
              <p:cNvPr id="108560" name="Object 4"/>
              <p:cNvGraphicFramePr>
                <a:graphicFrameLocks noChangeAspect="1"/>
              </p:cNvGraphicFramePr>
              <p:nvPr/>
            </p:nvGraphicFramePr>
            <p:xfrm>
              <a:off x="4073005" y="897847"/>
              <a:ext cx="3133014" cy="382335"/>
            </p:xfrm>
            <a:graphic>
              <a:graphicData uri="http://schemas.openxmlformats.org/presentationml/2006/ole">
                <mc:AlternateContent xmlns:mc="http://schemas.openxmlformats.org/markup-compatibility/2006">
                  <mc:Choice xmlns:v="urn:schemas-microsoft-com:vml" Requires="v">
                    <p:oleObj name="公式" r:id="rId3" imgW="1968500" imgH="254000" progId="Equation.3">
                      <p:embed/>
                    </p:oleObj>
                  </mc:Choice>
                  <mc:Fallback>
                    <p:oleObj name="公式" r:id="rId3" imgW="1968500" imgH="254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3005" y="897847"/>
                            <a:ext cx="3133014" cy="382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8550" name="Rectangle 4"/>
            <p:cNvSpPr>
              <a:spLocks noChangeArrowheads="1"/>
            </p:cNvSpPr>
            <p:nvPr/>
          </p:nvSpPr>
          <p:spPr bwMode="auto">
            <a:xfrm>
              <a:off x="2783677" y="2609599"/>
              <a:ext cx="7643813" cy="393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dirty="0">
                  <a:solidFill>
                    <a:schemeClr val="tx1"/>
                  </a:solidFill>
                </a:rPr>
                <a:t>其中</a:t>
              </a:r>
              <a:r>
                <a:rPr lang="zh-CN" altLang="en-US" sz="1500" dirty="0">
                  <a:solidFill>
                    <a:schemeClr val="tx1"/>
                  </a:solidFill>
                  <a:latin typeface="Times New Roman" panose="02020603050405020304" pitchFamily="18" charset="0"/>
                  <a:cs typeface="Times New Roman" panose="02020603050405020304" pitchFamily="18" charset="0"/>
                </a:rPr>
                <a:t> </a:t>
              </a:r>
              <a:r>
                <a:rPr lang="en-US" altLang="zh-CN" sz="1500" i="1" dirty="0">
                  <a:solidFill>
                    <a:schemeClr val="tx1"/>
                  </a:solidFill>
                  <a:latin typeface="Times New Roman" panose="02020603050405020304" pitchFamily="18" charset="0"/>
                  <a:cs typeface="Times New Roman" panose="02020603050405020304" pitchFamily="18" charset="0"/>
                </a:rPr>
                <a:t>λ</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為尺度參數，</a:t>
              </a:r>
              <a:r>
                <a:rPr lang="en-US" altLang="zh-CN" sz="1500" i="1" dirty="0">
                  <a:solidFill>
                    <a:schemeClr val="tx1"/>
                  </a:solidFill>
                  <a:latin typeface="Times New Roman" panose="02020603050405020304" pitchFamily="18" charset="0"/>
                  <a:cs typeface="Times New Roman" panose="02020603050405020304" pitchFamily="18" charset="0"/>
                </a:rPr>
                <a:t>m </a:t>
              </a:r>
              <a:r>
                <a:rPr lang="zh-CN" altLang="en-US" sz="1500" dirty="0">
                  <a:solidFill>
                    <a:schemeClr val="tx1"/>
                  </a:solidFill>
                </a:rPr>
                <a:t>為形狀參數，</a:t>
              </a:r>
              <a:r>
                <a:rPr lang="en-US" altLang="zh-CN" sz="1300" i="1" dirty="0">
                  <a:solidFill>
                    <a:schemeClr val="tx1"/>
                  </a:solidFill>
                  <a:latin typeface="Times New Roman" panose="02020603050405020304" pitchFamily="18" charset="0"/>
                  <a:cs typeface="Times New Roman" panose="02020603050405020304" pitchFamily="18" charset="0"/>
                </a:rPr>
                <a:t>X</a:t>
              </a:r>
              <a:r>
                <a:rPr lang="en-US" altLang="zh-CN" sz="1300" dirty="0">
                  <a:solidFill>
                    <a:schemeClr val="tx1"/>
                  </a:solidFill>
                  <a:latin typeface="Times New Roman" panose="02020603050405020304" pitchFamily="18" charset="0"/>
                  <a:cs typeface="Times New Roman" panose="02020603050405020304" pitchFamily="18" charset="0"/>
                </a:rPr>
                <a:t> </a:t>
              </a:r>
              <a:r>
                <a:rPr lang="en-US" altLang="zh-CN" sz="1300" dirty="0">
                  <a:solidFill>
                    <a:schemeClr val="tx1"/>
                  </a:solidFill>
                  <a:latin typeface="宋体" panose="02010600030101010101" pitchFamily="2" charset="-122"/>
                  <a:cs typeface="Times New Roman" panose="02020603050405020304" pitchFamily="18" charset="0"/>
                </a:rPr>
                <a:t>,</a:t>
              </a:r>
              <a:r>
                <a:rPr lang="en-US" altLang="zh-CN" sz="1300" dirty="0">
                  <a:solidFill>
                    <a:schemeClr val="tx1"/>
                  </a:solidFill>
                  <a:latin typeface="Times New Roman" panose="02020603050405020304" pitchFamily="18" charset="0"/>
                  <a:cs typeface="Times New Roman" panose="02020603050405020304" pitchFamily="18" charset="0"/>
                </a:rPr>
                <a:t> </a:t>
              </a:r>
              <a:r>
                <a:rPr lang="en-US" altLang="zh-CN" sz="1500" i="1" dirty="0">
                  <a:solidFill>
                    <a:schemeClr val="tx1"/>
                  </a:solidFill>
                  <a:latin typeface="Times New Roman" panose="02020603050405020304" pitchFamily="18" charset="0"/>
                  <a:cs typeface="Times New Roman" panose="02020603050405020304" pitchFamily="18" charset="0"/>
                </a:rPr>
                <a:t>m</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000" dirty="0">
                  <a:solidFill>
                    <a:schemeClr val="tx1"/>
                  </a:solidFill>
                  <a:latin typeface="Times New Roman" panose="02020603050405020304" pitchFamily="18" charset="0"/>
                  <a:cs typeface="Times New Roman" panose="02020603050405020304" pitchFamily="18" charset="0"/>
                </a:rPr>
                <a:t>＞</a:t>
              </a:r>
              <a:r>
                <a:rPr lang="en-US" altLang="zh-CN" sz="1500" dirty="0">
                  <a:solidFill>
                    <a:schemeClr val="tx1"/>
                  </a:solidFill>
                  <a:latin typeface="Times New Roman" panose="02020603050405020304" pitchFamily="18" charset="0"/>
                  <a:cs typeface="Times New Roman" panose="02020603050405020304" pitchFamily="18" charset="0"/>
                </a:rPr>
                <a:t> </a:t>
              </a:r>
              <a:r>
                <a:rPr lang="en-US" altLang="zh-CN" sz="1300" dirty="0">
                  <a:solidFill>
                    <a:schemeClr val="tx1"/>
                  </a:solidFill>
                  <a:latin typeface="宋体" panose="02010600030101010101" pitchFamily="2" charset="-122"/>
                  <a:cs typeface="Times New Roman" panose="02020603050405020304" pitchFamily="18" charset="0"/>
                </a:rPr>
                <a:t>0</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a:t>
              </a:r>
            </a:p>
          </p:txBody>
        </p:sp>
        <p:grpSp>
          <p:nvGrpSpPr>
            <p:cNvPr id="108551" name="组合 20"/>
            <p:cNvGrpSpPr>
              <a:grpSpLocks/>
            </p:cNvGrpSpPr>
            <p:nvPr/>
          </p:nvGrpSpPr>
          <p:grpSpPr bwMode="auto">
            <a:xfrm>
              <a:off x="2818708" y="3804955"/>
              <a:ext cx="7608783" cy="523287"/>
              <a:chOff x="2327380" y="2972427"/>
              <a:chExt cx="7608783" cy="523287"/>
            </a:xfrm>
          </p:grpSpPr>
          <p:sp>
            <p:nvSpPr>
              <p:cNvPr id="108556" name="Rectangle 4"/>
              <p:cNvSpPr>
                <a:spLocks noChangeArrowheads="1"/>
              </p:cNvSpPr>
              <p:nvPr/>
            </p:nvSpPr>
            <p:spPr bwMode="auto">
              <a:xfrm>
                <a:off x="2327380" y="2972427"/>
                <a:ext cx="7608783"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數學期望：                               ，總體方差：                                            ；</a:t>
                </a:r>
                <a:endParaRPr lang="en-US" altLang="zh-CN" sz="1500" i="1">
                  <a:solidFill>
                    <a:schemeClr val="tx1"/>
                  </a:solidFill>
                  <a:latin typeface="宋体" pitchFamily="2" charset="-122"/>
                </a:endParaRPr>
              </a:p>
            </p:txBody>
          </p:sp>
          <p:graphicFrame>
            <p:nvGraphicFramePr>
              <p:cNvPr id="108557" name="Object 12"/>
              <p:cNvGraphicFramePr>
                <a:graphicFrameLocks noChangeAspect="1"/>
              </p:cNvGraphicFramePr>
              <p:nvPr/>
            </p:nvGraphicFramePr>
            <p:xfrm>
              <a:off x="3330536" y="3005346"/>
              <a:ext cx="1552516" cy="490368"/>
            </p:xfrm>
            <a:graphic>
              <a:graphicData uri="http://schemas.openxmlformats.org/presentationml/2006/ole">
                <mc:AlternateContent xmlns:mc="http://schemas.openxmlformats.org/markup-compatibility/2006">
                  <mc:Choice xmlns:v="urn:schemas-microsoft-com:vml" Requires="v">
                    <p:oleObj name="公式" r:id="rId5" imgW="1180588" imgH="431613" progId="Equation.3">
                      <p:embed/>
                    </p:oleObj>
                  </mc:Choice>
                  <mc:Fallback>
                    <p:oleObj name="公式" r:id="rId5" imgW="1180588" imgH="431613"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0536" y="3005346"/>
                            <a:ext cx="1552516" cy="490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8558" name="Object 13"/>
              <p:cNvGraphicFramePr>
                <a:graphicFrameLocks noChangeAspect="1"/>
              </p:cNvGraphicFramePr>
              <p:nvPr/>
            </p:nvGraphicFramePr>
            <p:xfrm>
              <a:off x="6119340" y="2976974"/>
              <a:ext cx="2214563" cy="512762"/>
            </p:xfrm>
            <a:graphic>
              <a:graphicData uri="http://schemas.openxmlformats.org/presentationml/2006/ole">
                <mc:AlternateContent xmlns:mc="http://schemas.openxmlformats.org/markup-compatibility/2006">
                  <mc:Choice xmlns:v="urn:schemas-microsoft-com:vml" Requires="v">
                    <p:oleObj name="公式" r:id="rId7" imgW="1612900" imgH="431800" progId="Equation.3">
                      <p:embed/>
                    </p:oleObj>
                  </mc:Choice>
                  <mc:Fallback>
                    <p:oleObj name="公式" r:id="rId7" imgW="1612900" imgH="4318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9340" y="2976974"/>
                            <a:ext cx="2214563"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2" name="Rectangle 4"/>
            <p:cNvSpPr>
              <a:spLocks noChangeArrowheads="1"/>
            </p:cNvSpPr>
            <p:nvPr/>
          </p:nvSpPr>
          <p:spPr bwMode="auto">
            <a:xfrm>
              <a:off x="2851939" y="4465597"/>
              <a:ext cx="7575552" cy="417251"/>
            </a:xfrm>
            <a:prstGeom prst="rect">
              <a:avLst/>
            </a:prstGeom>
            <a:noFill/>
            <a:ln w="9525">
              <a:noFill/>
              <a:miter lim="800000"/>
              <a:headEnd/>
              <a:tailEnd/>
            </a:ln>
          </p:spPr>
          <p:txBody>
            <a:bodyPr anchor="ctr">
              <a:spAutoFit/>
            </a:bodyPr>
            <a:lstStyle/>
            <a:p>
              <a:pPr>
                <a:lnSpc>
                  <a:spcPct val="150000"/>
                </a:lnSpc>
                <a:defRPr/>
              </a:pPr>
              <a:r>
                <a:rPr lang="zh-TW" sz="1600" i="1" kern="100" dirty="0">
                  <a:solidFill>
                    <a:schemeClr val="tx1"/>
                  </a:solidFill>
                  <a:latin typeface="Times New Roman" panose="02020603050405020304" pitchFamily="18" charset="0"/>
                  <a:ea typeface="宋体"/>
                  <a:cs typeface="Times New Roman" panose="02020603050405020304" pitchFamily="18" charset="0"/>
                </a:rPr>
                <a:t>Г</a:t>
              </a:r>
              <a:r>
                <a:rPr lang="en-US" altLang="zh-TW" sz="1500" dirty="0">
                  <a:solidFill>
                    <a:schemeClr val="tx1"/>
                  </a:solidFill>
                  <a:latin typeface="Times New Roman" panose="02020603050405020304" pitchFamily="18" charset="0"/>
                  <a:cs typeface="Times New Roman" panose="02020603050405020304" pitchFamily="18" charset="0"/>
                </a:rPr>
                <a:t>   —  </a:t>
              </a:r>
              <a:r>
                <a:rPr lang="zh-TW" altLang="en-US" sz="1500" dirty="0">
                  <a:solidFill>
                    <a:schemeClr val="tx1"/>
                  </a:solidFill>
                  <a:latin typeface="Arial" pitchFamily="34" charset="0"/>
                </a:rPr>
                <a:t>表示伽馬函數</a:t>
              </a:r>
              <a:r>
                <a:rPr lang="zh-CN" altLang="en-US" sz="1500" dirty="0">
                  <a:solidFill>
                    <a:schemeClr val="tx1"/>
                  </a:solidFill>
                  <a:latin typeface="Arial" pitchFamily="34" charset="0"/>
                </a:rPr>
                <a:t>；</a:t>
              </a:r>
              <a:endParaRPr lang="zh-TW" altLang="en-US" sz="1500" dirty="0">
                <a:solidFill>
                  <a:schemeClr val="tx1"/>
                </a:solidFill>
                <a:latin typeface="Arial" pitchFamily="34" charset="0"/>
              </a:endParaRPr>
            </a:p>
          </p:txBody>
        </p:sp>
        <p:grpSp>
          <p:nvGrpSpPr>
            <p:cNvPr id="108553" name="组合 26"/>
            <p:cNvGrpSpPr>
              <a:grpSpLocks/>
            </p:cNvGrpSpPr>
            <p:nvPr/>
          </p:nvGrpSpPr>
          <p:grpSpPr bwMode="auto">
            <a:xfrm>
              <a:off x="2804422" y="3187080"/>
              <a:ext cx="7623068" cy="470454"/>
              <a:chOff x="2804422" y="3187080"/>
              <a:chExt cx="7623068" cy="470454"/>
            </a:xfrm>
          </p:grpSpPr>
          <p:sp>
            <p:nvSpPr>
              <p:cNvPr id="108554" name="Rectangle 4"/>
              <p:cNvSpPr>
                <a:spLocks noChangeArrowheads="1"/>
              </p:cNvSpPr>
              <p:nvPr/>
            </p:nvSpPr>
            <p:spPr bwMode="auto">
              <a:xfrm>
                <a:off x="2804422" y="3187080"/>
                <a:ext cx="7623068" cy="39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dirty="0">
                    <a:solidFill>
                      <a:schemeClr val="tx1"/>
                    </a:solidFill>
                  </a:rPr>
                  <a:t>指數分布的累積分布函數為：                                                                       </a:t>
                </a:r>
                <a:r>
                  <a:rPr lang="en-US" altLang="zh-CN" sz="1500" i="1" dirty="0">
                    <a:solidFill>
                      <a:schemeClr val="tx1"/>
                    </a:solidFill>
                    <a:latin typeface="Times New Roman" panose="02020603050405020304" pitchFamily="18" charset="0"/>
                    <a:cs typeface="Times New Roman" panose="02020603050405020304" pitchFamily="18" charset="0"/>
                  </a:rPr>
                  <a:t>X</a:t>
                </a:r>
                <a:r>
                  <a:rPr lang="en-US" altLang="zh-CN" sz="1500" dirty="0">
                    <a:solidFill>
                      <a:schemeClr val="tx1"/>
                    </a:solidFill>
                    <a:latin typeface="Times New Roman" panose="02020603050405020304" pitchFamily="18" charset="0"/>
                    <a:cs typeface="Times New Roman" panose="02020603050405020304" pitchFamily="18" charset="0"/>
                  </a:rPr>
                  <a:t> </a:t>
                </a:r>
                <a:r>
                  <a:rPr lang="en-US" altLang="zh-CN" sz="1500" dirty="0">
                    <a:solidFill>
                      <a:schemeClr val="tx1"/>
                    </a:solidFill>
                    <a:latin typeface="宋体" panose="02010600030101010101" pitchFamily="2" charset="-122"/>
                    <a:cs typeface="Times New Roman" panose="02020603050405020304" pitchFamily="18" charset="0"/>
                  </a:rPr>
                  <a:t>,</a:t>
                </a:r>
                <a:r>
                  <a:rPr lang="en-US" altLang="zh-CN" sz="1500" dirty="0">
                    <a:solidFill>
                      <a:schemeClr val="tx1"/>
                    </a:solidFill>
                    <a:latin typeface="Times New Roman" panose="02020603050405020304" pitchFamily="18" charset="0"/>
                    <a:cs typeface="Times New Roman" panose="02020603050405020304" pitchFamily="18" charset="0"/>
                  </a:rPr>
                  <a:t> </a:t>
                </a:r>
                <a:r>
                  <a:rPr lang="en-US" altLang="zh-CN" sz="1500" i="1" dirty="0">
                    <a:solidFill>
                      <a:schemeClr val="tx1"/>
                    </a:solidFill>
                    <a:latin typeface="Times New Roman" panose="02020603050405020304" pitchFamily="18" charset="0"/>
                    <a:cs typeface="Times New Roman" panose="02020603050405020304" pitchFamily="18" charset="0"/>
                  </a:rPr>
                  <a:t>m</a:t>
                </a:r>
                <a:r>
                  <a:rPr lang="en-US" altLang="zh-CN" sz="1500" dirty="0">
                    <a:solidFill>
                      <a:schemeClr val="tx1"/>
                    </a:solidFill>
                    <a:latin typeface="Times New Roman" panose="02020603050405020304" pitchFamily="18" charset="0"/>
                    <a:cs typeface="Times New Roman" panose="02020603050405020304" pitchFamily="18" charset="0"/>
                  </a:rPr>
                  <a:t> </a:t>
                </a:r>
                <a:r>
                  <a:rPr lang="en-US" altLang="zh-CN" sz="1300" dirty="0">
                    <a:solidFill>
                      <a:schemeClr val="tx1"/>
                    </a:solidFill>
                    <a:latin typeface="宋体" panose="02010600030101010101" pitchFamily="2" charset="-122"/>
                    <a:cs typeface="Times New Roman" panose="02020603050405020304" pitchFamily="18" charset="0"/>
                  </a:rPr>
                  <a:t>≥</a:t>
                </a:r>
                <a:r>
                  <a:rPr lang="en-US" altLang="zh-CN" sz="1500" dirty="0">
                    <a:solidFill>
                      <a:schemeClr val="tx1"/>
                    </a:solidFill>
                    <a:latin typeface="Times New Roman" panose="02020603050405020304" pitchFamily="18" charset="0"/>
                    <a:cs typeface="Times New Roman" panose="02020603050405020304" pitchFamily="18" charset="0"/>
                  </a:rPr>
                  <a:t> 0 </a:t>
                </a:r>
                <a:r>
                  <a:rPr lang="zh-CN" altLang="en-US" sz="1500" dirty="0">
                    <a:solidFill>
                      <a:schemeClr val="tx1"/>
                    </a:solidFill>
                  </a:rPr>
                  <a:t>；</a:t>
                </a:r>
              </a:p>
            </p:txBody>
          </p:sp>
          <p:graphicFrame>
            <p:nvGraphicFramePr>
              <p:cNvPr id="108555" name="Object 18"/>
              <p:cNvGraphicFramePr>
                <a:graphicFrameLocks noChangeAspect="1"/>
              </p:cNvGraphicFramePr>
              <p:nvPr>
                <p:extLst>
                  <p:ext uri="{D42A27DB-BD31-4B8C-83A1-F6EECF244321}">
                    <p14:modId xmlns:p14="http://schemas.microsoft.com/office/powerpoint/2010/main" val="2137664364"/>
                  </p:ext>
                </p:extLst>
              </p:nvPr>
            </p:nvGraphicFramePr>
            <p:xfrm>
              <a:off x="5376707" y="3209246"/>
              <a:ext cx="3511596" cy="448288"/>
            </p:xfrm>
            <a:graphic>
              <a:graphicData uri="http://schemas.openxmlformats.org/presentationml/2006/ole">
                <mc:AlternateContent xmlns:mc="http://schemas.openxmlformats.org/markup-compatibility/2006">
                  <mc:Choice xmlns:v="urn:schemas-microsoft-com:vml" Requires="v">
                    <p:oleObj name="公式" r:id="rId9" imgW="2387600" imgH="292100" progId="Equation.3">
                      <p:embed/>
                    </p:oleObj>
                  </mc:Choice>
                  <mc:Fallback>
                    <p:oleObj name="公式" r:id="rId9" imgW="2387600" imgH="292100"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76707" y="3209246"/>
                            <a:ext cx="3511596" cy="44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type="title" idx="4294967295"/>
          </p:nvPr>
        </p:nvSpPr>
        <p:spPr>
          <a:xfrm>
            <a:off x="165100" y="74613"/>
            <a:ext cx="4997450" cy="496887"/>
          </a:xfrm>
        </p:spPr>
        <p:txBody>
          <a:bodyPr/>
          <a:lstStyle/>
          <a:p>
            <a:pPr eaLnBrk="1" hangingPunct="1">
              <a:defRPr/>
            </a:pPr>
            <a:r>
              <a:rPr lang="zh-CN" altLang="en-US" sz="2000" dirty="0"/>
              <a:t>韋伯分布</a:t>
            </a:r>
            <a:r>
              <a:rPr lang="zh-CN" altLang="en-US" sz="1400" dirty="0">
                <a:ea typeface="宋体" pitchFamily="2" charset="-122"/>
                <a:cs typeface="+mj-cs"/>
              </a:rPr>
              <a:t>（</a:t>
            </a:r>
            <a:r>
              <a:rPr lang="en-US" altLang="zh-CN" sz="1400" dirty="0"/>
              <a:t> Weibull distribution </a:t>
            </a:r>
            <a:r>
              <a:rPr lang="en-US" altLang="en-US" sz="1400" dirty="0">
                <a:ea typeface="宋体" pitchFamily="2" charset="-122"/>
                <a:cs typeface="+mj-cs"/>
              </a:rPr>
              <a:t>）</a:t>
            </a:r>
            <a:endParaRPr lang="zh-CN" altLang="en-US" sz="1400" dirty="0">
              <a:ea typeface="宋体" pitchFamily="2" charset="-122"/>
              <a:cs typeface="+mj-cs"/>
            </a:endParaRPr>
          </a:p>
        </p:txBody>
      </p:sp>
      <p:grpSp>
        <p:nvGrpSpPr>
          <p:cNvPr id="109571" name="组合 14"/>
          <p:cNvGrpSpPr>
            <a:grpSpLocks/>
          </p:cNvGrpSpPr>
          <p:nvPr/>
        </p:nvGrpSpPr>
        <p:grpSpPr bwMode="auto">
          <a:xfrm>
            <a:off x="1281113" y="1055688"/>
            <a:ext cx="9432925" cy="4401952"/>
            <a:chOff x="1280808" y="1137936"/>
            <a:chExt cx="9432681" cy="4401950"/>
          </a:xfrm>
        </p:grpSpPr>
        <p:sp>
          <p:nvSpPr>
            <p:cNvPr id="109572" name="Rectangle 2"/>
            <p:cNvSpPr>
              <a:spLocks noChangeArrowheads="1"/>
            </p:cNvSpPr>
            <p:nvPr/>
          </p:nvSpPr>
          <p:spPr bwMode="auto">
            <a:xfrm>
              <a:off x="1318911" y="3975738"/>
              <a:ext cx="9394577" cy="3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當</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m</a:t>
              </a:r>
              <a:r>
                <a:rPr lang="en-US" altLang="zh-TW" sz="1300" dirty="0">
                  <a:solidFill>
                    <a:schemeClr val="tx1"/>
                  </a:solidFill>
                  <a:latin typeface="Times New Roman" panose="02020603050405020304" pitchFamily="18" charset="0"/>
                  <a:cs typeface="Times New Roman" panose="02020603050405020304" pitchFamily="18" charset="0"/>
                </a:rPr>
                <a:t> = 1</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rPr>
                <a:t>時，</a:t>
              </a:r>
              <a:r>
                <a:rPr lang="zh-CN" altLang="en-US" sz="1500" dirty="0">
                  <a:solidFill>
                    <a:schemeClr val="tx1"/>
                  </a:solidFill>
                </a:rPr>
                <a:t>韋伯分布的</a:t>
              </a:r>
              <a:r>
                <a:rPr lang="zh-TW" altLang="en-US" sz="1500" dirty="0">
                  <a:solidFill>
                    <a:schemeClr val="tx1"/>
                  </a:solidFill>
                </a:rPr>
                <a:t>失效率即</a:t>
              </a:r>
              <a:r>
                <a:rPr lang="zh-CN" altLang="en-US" sz="1500" dirty="0">
                  <a:solidFill>
                    <a:schemeClr val="tx1"/>
                  </a:solidFill>
                </a:rPr>
                <a:t>等於</a:t>
              </a:r>
              <a:r>
                <a:rPr lang="zh-TW" altLang="en-US" sz="1500" dirty="0">
                  <a:solidFill>
                    <a:schemeClr val="tx1"/>
                  </a:solidFill>
                </a:rPr>
                <a:t>指數</a:t>
              </a:r>
              <a:r>
                <a:rPr lang="zh-CN" altLang="en-US" sz="1500" dirty="0">
                  <a:solidFill>
                    <a:schemeClr val="tx1"/>
                  </a:solidFill>
                </a:rPr>
                <a:t>分布的率參數</a:t>
              </a:r>
              <a:r>
                <a:rPr lang="zh-CN" altLang="en-US" sz="1500" dirty="0">
                  <a:solidFill>
                    <a:schemeClr val="tx1"/>
                  </a:solidFill>
                  <a:latin typeface="Times New Roman" panose="02020603050405020304" pitchFamily="18" charset="0"/>
                  <a:cs typeface="Times New Roman" panose="02020603050405020304" pitchFamily="18" charset="0"/>
                </a:rPr>
                <a:t> </a:t>
              </a:r>
              <a:r>
                <a:rPr lang="en-US" altLang="zh-CN" sz="1500" i="1" dirty="0">
                  <a:solidFill>
                    <a:schemeClr val="tx1"/>
                  </a:solidFill>
                  <a:latin typeface="Times New Roman" panose="02020603050405020304" pitchFamily="18" charset="0"/>
                  <a:cs typeface="Times New Roman" panose="02020603050405020304" pitchFamily="18" charset="0"/>
                </a:rPr>
                <a:t>λ</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a:t>
              </a:r>
              <a:endParaRPr lang="en-US" sz="1500" i="1" dirty="0">
                <a:solidFill>
                  <a:schemeClr val="tx1"/>
                </a:solidFill>
              </a:endParaRPr>
            </a:p>
          </p:txBody>
        </p:sp>
        <p:sp>
          <p:nvSpPr>
            <p:cNvPr id="109573" name="Rectangle 4"/>
            <p:cNvSpPr>
              <a:spLocks noChangeArrowheads="1"/>
            </p:cNvSpPr>
            <p:nvPr/>
          </p:nvSpPr>
          <p:spPr bwMode="auto">
            <a:xfrm>
              <a:off x="1280808" y="1137936"/>
              <a:ext cx="943268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dirty="0">
                  <a:solidFill>
                    <a:schemeClr val="tx1"/>
                  </a:solidFill>
                </a:rPr>
                <a:t>韋伯分布是指數分布的擴展，也是一種連續概率分布，十九世紀五十年代瑞典工程師</a:t>
              </a:r>
              <a:r>
                <a:rPr lang="zh-CN" altLang="en-US" sz="1500" dirty="0">
                  <a:solidFill>
                    <a:schemeClr val="tx1"/>
                  </a:solidFill>
                  <a:latin typeface="Times New Roman" panose="02020603050405020304" pitchFamily="18" charset="0"/>
                  <a:cs typeface="Times New Roman" panose="02020603050405020304" pitchFamily="18" charset="0"/>
                </a:rPr>
                <a:t> </a:t>
              </a:r>
              <a:r>
                <a:rPr lang="en-US" altLang="zh-CN" sz="1300" i="1" dirty="0" err="1">
                  <a:solidFill>
                    <a:schemeClr val="tx1"/>
                  </a:solidFill>
                  <a:latin typeface="Times New Roman" panose="02020603050405020304" pitchFamily="18" charset="0"/>
                  <a:cs typeface="Times New Roman" panose="02020603050405020304" pitchFamily="18" charset="0"/>
                </a:rPr>
                <a:t>Waloddi</a:t>
              </a:r>
              <a:r>
                <a:rPr lang="en-US" altLang="zh-CN" sz="1300" i="1" dirty="0">
                  <a:solidFill>
                    <a:schemeClr val="tx1"/>
                  </a:solidFill>
                  <a:latin typeface="Times New Roman" panose="02020603050405020304" pitchFamily="18" charset="0"/>
                  <a:cs typeface="Times New Roman" panose="02020603050405020304" pitchFamily="18" charset="0"/>
                </a:rPr>
                <a:t> Weibull</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採用「</a:t>
              </a:r>
              <a:r>
                <a:rPr lang="zh-TW" altLang="en-US" sz="1500" dirty="0">
                  <a:solidFill>
                    <a:schemeClr val="tx1"/>
                  </a:solidFill>
                </a:rPr>
                <a:t>鏈式</a:t>
              </a:r>
              <a:r>
                <a:rPr lang="zh-CN" altLang="en-US" sz="1500" dirty="0">
                  <a:solidFill>
                    <a:schemeClr val="tx1"/>
                  </a:solidFill>
                </a:rPr>
                <a:t>」</a:t>
              </a:r>
              <a:r>
                <a:rPr lang="zh-TW" altLang="en-US" sz="1500" dirty="0">
                  <a:solidFill>
                    <a:schemeClr val="tx1"/>
                  </a:solidFill>
                </a:rPr>
                <a:t>模型研究結構強度和軸承壽命問題時詳細解釋了這一分布，於是該分部便以他的名字命名為韋伯分布</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300" dirty="0">
                  <a:solidFill>
                    <a:schemeClr val="tx1"/>
                  </a:solidFill>
                  <a:latin typeface="Times New Roman" panose="02020603050405020304" pitchFamily="18" charset="0"/>
                  <a:cs typeface="Times New Roman" panose="02020603050405020304" pitchFamily="18" charset="0"/>
                </a:rPr>
                <a:t>( </a:t>
              </a:r>
              <a:r>
                <a:rPr lang="en-US" altLang="zh-TW" i="1" dirty="0">
                  <a:solidFill>
                    <a:schemeClr val="tx1"/>
                  </a:solidFill>
                  <a:latin typeface="Times New Roman" panose="02020603050405020304" pitchFamily="18" charset="0"/>
                  <a:cs typeface="Times New Roman" panose="02020603050405020304" pitchFamily="18" charset="0"/>
                </a:rPr>
                <a:t>Weibull Distribution</a:t>
              </a:r>
              <a:r>
                <a:rPr lang="en-US" altLang="zh-TW" dirty="0">
                  <a:solidFill>
                    <a:schemeClr val="tx1"/>
                  </a:solidFill>
                  <a:latin typeface="Times New Roman" panose="02020603050405020304" pitchFamily="18" charset="0"/>
                  <a:cs typeface="Times New Roman" panose="02020603050405020304" pitchFamily="18" charset="0"/>
                </a:rPr>
                <a:t> </a:t>
              </a:r>
              <a:r>
                <a:rPr lang="en-US" altLang="zh-TW" sz="13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，韋伯分布是指數分布引入形狀變量后復合而成，所以又將這一類分布稱為</a:t>
              </a:r>
              <a:r>
                <a:rPr lang="zh-CN" altLang="en-US" sz="1500" dirty="0">
                  <a:solidFill>
                    <a:srgbClr val="FF0000"/>
                  </a:solidFill>
                </a:rPr>
                <a:t>指數分布族</a:t>
              </a:r>
              <a:r>
                <a:rPr lang="zh-CN" altLang="en-US" sz="1500" dirty="0">
                  <a:solidFill>
                    <a:schemeClr val="tx1"/>
                  </a:solidFill>
                </a:rPr>
                <a:t>；</a:t>
              </a:r>
              <a:r>
                <a:rPr lang="zh-TW" altLang="en-US" sz="1500" dirty="0">
                  <a:solidFill>
                    <a:schemeClr val="tx1"/>
                  </a:solidFill>
                </a:rPr>
                <a:t>當</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m</a:t>
              </a:r>
              <a:r>
                <a:rPr lang="en-US" altLang="zh-TW" sz="1300" dirty="0">
                  <a:solidFill>
                    <a:schemeClr val="tx1"/>
                  </a:solidFill>
                  <a:latin typeface="Times New Roman" panose="02020603050405020304" pitchFamily="18" charset="0"/>
                  <a:cs typeface="Times New Roman" panose="02020603050405020304" pitchFamily="18" charset="0"/>
                </a:rPr>
                <a:t> = 1</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rPr>
                <a:t>時，韋伯分布即</a:t>
              </a:r>
              <a:r>
                <a:rPr lang="zh-CN" altLang="en-US" sz="1500" dirty="0">
                  <a:solidFill>
                    <a:schemeClr val="tx1"/>
                  </a:solidFill>
                </a:rPr>
                <a:t>轉化</a:t>
              </a:r>
              <a:r>
                <a:rPr lang="zh-TW" altLang="en-US" sz="1500" dirty="0">
                  <a:solidFill>
                    <a:schemeClr val="tx1"/>
                  </a:solidFill>
                </a:rPr>
                <a:t>為指數分布形式</a:t>
              </a:r>
              <a:r>
                <a:rPr lang="zh-CN" altLang="en-US" sz="1500" dirty="0">
                  <a:solidFill>
                    <a:schemeClr val="tx1"/>
                  </a:solidFill>
                </a:rPr>
                <a:t>；</a:t>
              </a:r>
              <a:endParaRPr lang="zh-CN" altLang="en-US" sz="1500" b="1" dirty="0">
                <a:latin typeface="楷体_GB2312" pitchFamily="49" charset="-122"/>
              </a:endParaRPr>
            </a:p>
          </p:txBody>
        </p:sp>
        <p:sp>
          <p:nvSpPr>
            <p:cNvPr id="109574" name="Rectangle 2"/>
            <p:cNvSpPr>
              <a:spLocks noChangeArrowheads="1"/>
            </p:cNvSpPr>
            <p:nvPr/>
          </p:nvSpPr>
          <p:spPr bwMode="auto">
            <a:xfrm>
              <a:off x="1304622" y="2663804"/>
              <a:ext cx="9408866" cy="7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dirty="0">
                  <a:solidFill>
                    <a:schemeClr val="tx1"/>
                  </a:solidFill>
                </a:rPr>
                <a:t>韋伯分布中的</a:t>
              </a:r>
              <a:r>
                <a:rPr lang="zh-CN" altLang="en-US" sz="1500" dirty="0">
                  <a:solidFill>
                    <a:schemeClr val="tx1"/>
                  </a:solidFill>
                  <a:latin typeface="Times New Roman" panose="02020603050405020304" pitchFamily="18" charset="0"/>
                  <a:cs typeface="Times New Roman" panose="02020603050405020304" pitchFamily="18" charset="0"/>
                </a:rPr>
                <a:t> </a:t>
              </a:r>
              <a:r>
                <a:rPr lang="en-US" altLang="zh-TW" sz="1500" i="1" dirty="0">
                  <a:solidFill>
                    <a:schemeClr val="tx1"/>
                  </a:solidFill>
                  <a:latin typeface="Times New Roman" panose="02020603050405020304" pitchFamily="18" charset="0"/>
                  <a:cs typeface="Times New Roman" panose="02020603050405020304" pitchFamily="18" charset="0"/>
                </a:rPr>
                <a:t>λ</a:t>
              </a:r>
              <a:r>
                <a:rPr lang="en-US" altLang="zh-TW"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，也</a:t>
              </a:r>
              <a:r>
                <a:rPr lang="zh-TW" altLang="en-US" sz="1500" dirty="0">
                  <a:solidFill>
                    <a:schemeClr val="tx1"/>
                  </a:solidFill>
                </a:rPr>
                <a:t>稱為失效率，</a:t>
              </a:r>
              <a:r>
                <a:rPr lang="zh-CN" altLang="en-US" sz="1500" dirty="0">
                  <a:solidFill>
                    <a:schemeClr val="tx1"/>
                  </a:solidFill>
                </a:rPr>
                <a:t>但與指數分布中的率參數不同的是，其並非為常數，而是與變量</a:t>
              </a:r>
              <a:r>
                <a:rPr lang="zh-CN" altLang="en-US" sz="1500" dirty="0">
                  <a:solidFill>
                    <a:schemeClr val="tx1"/>
                  </a:solidFill>
                  <a:latin typeface="Times New Roman" panose="02020603050405020304" pitchFamily="18" charset="0"/>
                  <a:cs typeface="Times New Roman" panose="02020603050405020304" pitchFamily="18" charset="0"/>
                </a:rPr>
                <a:t> </a:t>
              </a:r>
              <a:r>
                <a:rPr lang="en-US" altLang="zh-CN" sz="1300" i="1" dirty="0">
                  <a:solidFill>
                    <a:schemeClr val="tx1"/>
                  </a:solidFill>
                  <a:latin typeface="Times New Roman" panose="02020603050405020304" pitchFamily="18" charset="0"/>
                  <a:cs typeface="Times New Roman" panose="02020603050405020304" pitchFamily="18" charset="0"/>
                </a:rPr>
                <a:t>X</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及形狀參數</a:t>
              </a:r>
              <a:r>
                <a:rPr lang="zh-CN" altLang="en-US" sz="1500" dirty="0">
                  <a:solidFill>
                    <a:schemeClr val="tx1"/>
                  </a:solidFill>
                  <a:latin typeface="Times New Roman" panose="02020603050405020304" pitchFamily="18" charset="0"/>
                  <a:cs typeface="Times New Roman" panose="02020603050405020304" pitchFamily="18" charset="0"/>
                </a:rPr>
                <a:t> </a:t>
              </a:r>
              <a:r>
                <a:rPr lang="en-US" altLang="zh-CN" sz="1300" i="1" dirty="0">
                  <a:solidFill>
                    <a:schemeClr val="tx1"/>
                  </a:solidFill>
                  <a:latin typeface="Times New Roman" panose="02020603050405020304" pitchFamily="18" charset="0"/>
                  <a:cs typeface="Times New Roman" panose="02020603050405020304" pitchFamily="18" charset="0"/>
                </a:rPr>
                <a:t>m</a:t>
              </a:r>
              <a:r>
                <a:rPr lang="en-US" altLang="zh-CN" sz="1500" dirty="0">
                  <a:solidFill>
                    <a:schemeClr val="tx1"/>
                  </a:solidFill>
                  <a:latin typeface="Times New Roman" panose="02020603050405020304" pitchFamily="18" charset="0"/>
                  <a:cs typeface="Times New Roman" panose="02020603050405020304" pitchFamily="18" charset="0"/>
                </a:rPr>
                <a:t> </a:t>
              </a:r>
              <a:r>
                <a:rPr lang="zh-CN" altLang="en-US" sz="1500" dirty="0">
                  <a:solidFill>
                    <a:schemeClr val="tx1"/>
                  </a:solidFill>
                </a:rPr>
                <a:t>的函數；</a:t>
              </a:r>
            </a:p>
          </p:txBody>
        </p:sp>
        <p:grpSp>
          <p:nvGrpSpPr>
            <p:cNvPr id="109575" name="组合 15"/>
            <p:cNvGrpSpPr>
              <a:grpSpLocks/>
            </p:cNvGrpSpPr>
            <p:nvPr/>
          </p:nvGrpSpPr>
          <p:grpSpPr bwMode="auto">
            <a:xfrm>
              <a:off x="1306210" y="3498255"/>
              <a:ext cx="9407278" cy="394631"/>
              <a:chOff x="703977" y="2731110"/>
              <a:chExt cx="9407199" cy="395020"/>
            </a:xfrm>
          </p:grpSpPr>
          <p:sp>
            <p:nvSpPr>
              <p:cNvPr id="109577" name="Rectangle 2"/>
              <p:cNvSpPr>
                <a:spLocks noChangeArrowheads="1"/>
              </p:cNvSpPr>
              <p:nvPr/>
            </p:nvSpPr>
            <p:spPr bwMode="auto">
              <a:xfrm>
                <a:off x="703977" y="2731110"/>
                <a:ext cx="9407199" cy="39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dirty="0">
                    <a:solidFill>
                      <a:schemeClr val="tx1"/>
                    </a:solidFill>
                  </a:rPr>
                  <a:t>韋伯分布</a:t>
                </a:r>
                <a:r>
                  <a:rPr lang="zh-TW" altLang="en-US" sz="1500" dirty="0">
                    <a:solidFill>
                      <a:schemeClr val="tx1"/>
                    </a:solidFill>
                  </a:rPr>
                  <a:t>失效率函數為：                                     </a:t>
                </a:r>
                <a:r>
                  <a:rPr lang="zh-CN" altLang="en-US" sz="1500" dirty="0">
                    <a:solidFill>
                      <a:schemeClr val="tx1"/>
                    </a:solidFill>
                  </a:rPr>
                  <a:t>；</a:t>
                </a:r>
              </a:p>
            </p:txBody>
          </p:sp>
          <p:graphicFrame>
            <p:nvGraphicFramePr>
              <p:cNvPr id="109578" name="Object 5"/>
              <p:cNvGraphicFramePr>
                <a:graphicFrameLocks noChangeAspect="1"/>
              </p:cNvGraphicFramePr>
              <p:nvPr>
                <p:extLst>
                  <p:ext uri="{D42A27DB-BD31-4B8C-83A1-F6EECF244321}">
                    <p14:modId xmlns:p14="http://schemas.microsoft.com/office/powerpoint/2010/main" val="2737460233"/>
                  </p:ext>
                </p:extLst>
              </p:nvPr>
            </p:nvGraphicFramePr>
            <p:xfrm>
              <a:off x="2880896" y="2809519"/>
              <a:ext cx="1823682" cy="316611"/>
            </p:xfrm>
            <a:graphic>
              <a:graphicData uri="http://schemas.openxmlformats.org/presentationml/2006/ole">
                <mc:AlternateContent xmlns:mc="http://schemas.openxmlformats.org/markup-compatibility/2006">
                  <mc:Choice xmlns:v="urn:schemas-microsoft-com:vml" Requires="v">
                    <p:oleObj name="公式" r:id="rId3" imgW="1117600" imgH="228600" progId="Equation.3">
                      <p:embed/>
                    </p:oleObj>
                  </mc:Choice>
                  <mc:Fallback>
                    <p:oleObj name="公式" r:id="rId3" imgW="11176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896" y="2809519"/>
                            <a:ext cx="1823682" cy="316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9576" name="Rectangle 2"/>
            <p:cNvSpPr>
              <a:spLocks noChangeArrowheads="1"/>
            </p:cNvSpPr>
            <p:nvPr/>
          </p:nvSpPr>
          <p:spPr bwMode="auto">
            <a:xfrm>
              <a:off x="1318910" y="4453627"/>
              <a:ext cx="9394579" cy="1086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由於韋伯分布的失效率是變量</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X</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rPr>
                <a:t>及形狀參數</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m</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rPr>
                <a:t>的函數，具有隨</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300" i="1" dirty="0">
                  <a:solidFill>
                    <a:schemeClr val="tx1"/>
                  </a:solidFill>
                  <a:latin typeface="Times New Roman" panose="02020603050405020304" pitchFamily="18" charset="0"/>
                  <a:cs typeface="Times New Roman" panose="02020603050405020304" pitchFamily="18" charset="0"/>
                </a:rPr>
                <a:t>X</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rPr>
                <a:t>遞增的失效率，所以其相比于指數分布，作為材料零件的壽命分布模型或給定壽命下的疲勞強度模型，更貼近於現實情況；但是韋伯分布參數的估計比較複雜，區間估計值偏長，從而降低了參數的估計精度限制了它的應用。</a:t>
              </a:r>
              <a:endParaRPr lang="en-US" sz="1500" i="1" dirty="0">
                <a:solidFill>
                  <a:schemeClr val="tx1"/>
                </a:solidFill>
              </a:endParaRPr>
            </a:p>
          </p:txBody>
        </p:sp>
      </p:grpSp>
    </p:spTree>
  </p:cSld>
  <p:clrMapOvr>
    <a:masterClrMapping/>
  </p:clrMapOvr>
</p:sld>
</file>

<file path=ppt/theme/theme1.xml><?xml version="1.0" encoding="utf-8"?>
<a:theme xmlns:a="http://schemas.openxmlformats.org/drawingml/2006/main" name="中文PPT模板2011 4.3">
  <a:themeElements>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中文PPT模板2011 4.3">
  <a:themeElements>
    <a:clrScheme name="1_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1_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自定义设计方案">
  <a:themeElements>
    <a:clrScheme name="5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5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中文PPT模板2011 4.3</Template>
  <TotalTime>16090</TotalTime>
  <Pages>0</Pages>
  <Words>13326</Words>
  <Characters>0</Characters>
  <Application>Microsoft Office PowerPoint</Application>
  <DocSecurity>0</DocSecurity>
  <PresentationFormat>自定义</PresentationFormat>
  <Lines>0</Lines>
  <Paragraphs>208</Paragraphs>
  <Slides>15</Slides>
  <Notes>15</Notes>
  <HiddenSlides>0</HiddenSlides>
  <MMClips>0</MMClips>
  <ScaleCrop>false</ScaleCrop>
  <HeadingPairs>
    <vt:vector size="8" baseType="variant">
      <vt:variant>
        <vt:lpstr>已用的字体</vt:lpstr>
      </vt:variant>
      <vt:variant>
        <vt:i4>7</vt:i4>
      </vt:variant>
      <vt:variant>
        <vt:lpstr>主题</vt:lpstr>
      </vt:variant>
      <vt:variant>
        <vt:i4>8</vt:i4>
      </vt:variant>
      <vt:variant>
        <vt:lpstr>嵌入 OLE 服务器</vt:lpstr>
      </vt:variant>
      <vt:variant>
        <vt:i4>1</vt:i4>
      </vt:variant>
      <vt:variant>
        <vt:lpstr>幻灯片标题</vt:lpstr>
      </vt:variant>
      <vt:variant>
        <vt:i4>15</vt:i4>
      </vt:variant>
    </vt:vector>
  </HeadingPairs>
  <TitlesOfParts>
    <vt:vector size="31" baseType="lpstr">
      <vt:lpstr>方正兰亭黑3_GBK</vt:lpstr>
      <vt:lpstr>华文仿宋</vt:lpstr>
      <vt:lpstr>楷体_GB2312</vt:lpstr>
      <vt:lpstr>宋体</vt:lpstr>
      <vt:lpstr>Arial</vt:lpstr>
      <vt:lpstr>Times New Roman</vt:lpstr>
      <vt:lpstr>Wingdings</vt:lpstr>
      <vt:lpstr>中文PPT模板2011 4.3</vt:lpstr>
      <vt:lpstr>自定义设计方案</vt:lpstr>
      <vt:lpstr>1_自定义设计方案</vt:lpstr>
      <vt:lpstr>2_自定义设计方案</vt:lpstr>
      <vt:lpstr>1_中文PPT模板2011 4.3</vt:lpstr>
      <vt:lpstr>3_自定义设计方案</vt:lpstr>
      <vt:lpstr>4_自定义设计方案</vt:lpstr>
      <vt:lpstr>5_自定义设计方案</vt:lpstr>
      <vt:lpstr>公式</vt:lpstr>
      <vt:lpstr>PowerPoint 演示文稿</vt:lpstr>
      <vt:lpstr>指數分布（Exponential distribution）</vt:lpstr>
      <vt:lpstr>PowerPoint 演示文稿</vt:lpstr>
      <vt:lpstr>PowerPoint 演示文稿</vt:lpstr>
      <vt:lpstr>PowerPoint 演示文稿</vt:lpstr>
      <vt:lpstr>PowerPoint 演示文稿</vt:lpstr>
      <vt:lpstr>PowerPoint 演示文稿</vt:lpstr>
      <vt:lpstr>韋伯分布（ Weibull distribution ）</vt:lpstr>
      <vt:lpstr>韋伯分布（ Weibull distribution ）</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指數韋伯分布（Weibull distribution）</dc:title>
  <dc:subject>應用統計學（Applied Statistics）</dc:subject>
  <dc:creator/>
  <cp:keywords>統計（statistics）、概率（probability）、分布（distribution）、指數韋伯分布（Weibull distribution）</cp:keywords>
  <dc:description>+8618604537694；
283640621@qq.com；</dc:description>
  <cp:lastModifiedBy>Admin</cp:lastModifiedBy>
  <cp:revision>1348</cp:revision>
  <dcterms:created xsi:type="dcterms:W3CDTF">2011-12-19T07:14:23Z</dcterms:created>
  <dcterms:modified xsi:type="dcterms:W3CDTF">2024-05-26T10:22:44Z</dcterms:modified>
</cp:coreProperties>
</file>