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5.xml" ContentType="application/vnd.openxmlformats-officedocument.themeOverride+xml"/>
  <Override PartName="/ppt/notesSlides/notesSlide8.xml" ContentType="application/vnd.openxmlformats-officedocument.presentationml.notesSlide+xml"/>
  <Override PartName="/ppt/theme/themeOverride6.xml" ContentType="application/vnd.openxmlformats-officedocument.themeOverride+xml"/>
  <Override PartName="/ppt/notesSlides/notesSlide9.xml" ContentType="application/vnd.openxmlformats-officedocument.presentationml.notesSlide+xml"/>
  <Override PartName="/ppt/theme/themeOverride7.xml" ContentType="application/vnd.openxmlformats-officedocument.themeOverride+xml"/>
  <Override PartName="/ppt/notesSlides/notesSlide10.xml" ContentType="application/vnd.openxmlformats-officedocument.presentationml.notesSlide+xml"/>
  <Override PartName="/ppt/theme/themeOverride8.xml" ContentType="application/vnd.openxmlformats-officedocument.themeOverride+xml"/>
  <Override PartName="/ppt/notesSlides/notesSlide11.xml" ContentType="application/vnd.openxmlformats-officedocument.presentationml.notesSlide+xml"/>
  <Override PartName="/ppt/theme/themeOverride9.xml" ContentType="application/vnd.openxmlformats-officedocument.themeOverride+xml"/>
  <Override PartName="/ppt/notesSlides/notesSlide12.xml" ContentType="application/vnd.openxmlformats-officedocument.presentationml.notesSlide+xml"/>
  <Override PartName="/ppt/theme/themeOverride10.xml" ContentType="application/vnd.openxmlformats-officedocument.themeOverride+xml"/>
  <Override PartName="/ppt/notesSlides/notesSlide13.xml" ContentType="application/vnd.openxmlformats-officedocument.presentationml.notesSlide+xml"/>
  <Override PartName="/ppt/theme/themeOverride11.xml" ContentType="application/vnd.openxmlformats-officedocument.themeOverride+xml"/>
  <Override PartName="/ppt/notesSlides/notesSlide14.xml" ContentType="application/vnd.openxmlformats-officedocument.presentationml.notesSlide+xml"/>
  <Override PartName="/ppt/theme/themeOverride12.xml" ContentType="application/vnd.openxmlformats-officedocument.themeOverride+xml"/>
  <Override PartName="/ppt/notesSlides/notesSlide15.xml" ContentType="application/vnd.openxmlformats-officedocument.presentationml.notesSlide+xml"/>
  <Override PartName="/ppt/theme/themeOverride13.xml" ContentType="application/vnd.openxmlformats-officedocument.themeOverride+xml"/>
  <Override PartName="/ppt/notesSlides/notesSlide16.xml" ContentType="application/vnd.openxmlformats-officedocument.presentationml.notesSlide+xml"/>
  <Override PartName="/ppt/theme/themeOverride14.xml" ContentType="application/vnd.openxmlformats-officedocument.themeOverride+xml"/>
  <Override PartName="/ppt/notesSlides/notesSlide17.xml" ContentType="application/vnd.openxmlformats-officedocument.presentationml.notesSlide+xml"/>
  <Override PartName="/ppt/theme/themeOverride15.xml" ContentType="application/vnd.openxmlformats-officedocument.themeOverride+xml"/>
  <Override PartName="/ppt/notesSlides/notesSlide18.xml" ContentType="application/vnd.openxmlformats-officedocument.presentationml.notesSlide+xml"/>
  <Override PartName="/ppt/theme/themeOverride16.xml" ContentType="application/vnd.openxmlformats-officedocument.themeOverride+xml"/>
  <Override PartName="/ppt/notesSlides/notesSlide19.xml" ContentType="application/vnd.openxmlformats-officedocument.presentationml.notesSlide+xml"/>
  <Override PartName="/ppt/theme/themeOverride17.xml" ContentType="application/vnd.openxmlformats-officedocument.themeOverride+xml"/>
  <Override PartName="/ppt/notesSlides/notesSlide20.xml" ContentType="application/vnd.openxmlformats-officedocument.presentationml.notesSlide+xml"/>
  <Override PartName="/ppt/theme/themeOverride18.xml" ContentType="application/vnd.openxmlformats-officedocument.themeOverride+xml"/>
  <Override PartName="/ppt/notesSlides/notesSlide21.xml" ContentType="application/vnd.openxmlformats-officedocument.presentationml.notesSlide+xml"/>
  <Override PartName="/ppt/theme/themeOverride19.xml" ContentType="application/vnd.openxmlformats-officedocument.themeOverride+xml"/>
  <Override PartName="/ppt/notesSlides/notesSlide22.xml" ContentType="application/vnd.openxmlformats-officedocument.presentationml.notesSlide+xml"/>
  <Override PartName="/ppt/theme/themeOverride20.xml" ContentType="application/vnd.openxmlformats-officedocument.themeOverride+xml"/>
  <Override PartName="/ppt/notesSlides/notesSlide23.xml" ContentType="application/vnd.openxmlformats-officedocument.presentationml.notesSlide+xml"/>
  <Override PartName="/ppt/theme/themeOverride21.xml" ContentType="application/vnd.openxmlformats-officedocument.themeOverride+xml"/>
  <Override PartName="/ppt/notesSlides/notesSlide24.xml" ContentType="application/vnd.openxmlformats-officedocument.presentationml.notesSlide+xml"/>
  <Override PartName="/ppt/theme/themeOverride22.xml" ContentType="application/vnd.openxmlformats-officedocument.themeOverride+xml"/>
  <Override PartName="/ppt/notesSlides/notesSlide25.xml" ContentType="application/vnd.openxmlformats-officedocument.presentationml.notesSlide+xml"/>
  <Override PartName="/ppt/theme/themeOverride23.xml" ContentType="application/vnd.openxmlformats-officedocument.themeOverride+xml"/>
  <Override PartName="/ppt/notesSlides/notesSlide26.xml" ContentType="application/vnd.openxmlformats-officedocument.presentationml.notesSlide+xml"/>
  <Override PartName="/ppt/theme/themeOverride24.xml" ContentType="application/vnd.openxmlformats-officedocument.themeOverride+xml"/>
  <Override PartName="/ppt/notesSlides/notesSlide27.xml" ContentType="application/vnd.openxmlformats-officedocument.presentationml.notesSlide+xml"/>
  <Override PartName="/ppt/theme/themeOverride25.xml" ContentType="application/vnd.openxmlformats-officedocument.themeOverride+xml"/>
  <Override PartName="/ppt/notesSlides/notesSlide28.xml" ContentType="application/vnd.openxmlformats-officedocument.presentationml.notesSlide+xml"/>
  <Override PartName="/ppt/theme/themeOverride26.xml" ContentType="application/vnd.openxmlformats-officedocument.themeOverride+xml"/>
  <Override PartName="/ppt/notesSlides/notesSlide29.xml" ContentType="application/vnd.openxmlformats-officedocument.presentationml.notesSlide+xml"/>
  <Override PartName="/ppt/theme/themeOverride27.xml" ContentType="application/vnd.openxmlformats-officedocument.themeOverride+xml"/>
  <Override PartName="/ppt/notesSlides/notesSlide30.xml" ContentType="application/vnd.openxmlformats-officedocument.presentationml.notesSlide+xml"/>
  <Override PartName="/ppt/theme/themeOverride28.xml" ContentType="application/vnd.openxmlformats-officedocument.themeOverride+xml"/>
  <Override PartName="/ppt/notesSlides/notesSlide31.xml" ContentType="application/vnd.openxmlformats-officedocument.presentationml.notesSlide+xml"/>
  <Override PartName="/ppt/theme/themeOverride29.xml" ContentType="application/vnd.openxmlformats-officedocument.themeOverride+xml"/>
  <Override PartName="/ppt/notesSlides/notesSlide32.xml" ContentType="application/vnd.openxmlformats-officedocument.presentationml.notesSlide+xml"/>
  <Override PartName="/ppt/theme/themeOverride30.xml" ContentType="application/vnd.openxmlformats-officedocument.themeOverride+xml"/>
  <Override PartName="/ppt/notesSlides/notesSlide33.xml" ContentType="application/vnd.openxmlformats-officedocument.presentationml.notesSlide+xml"/>
  <Override PartName="/ppt/theme/themeOverride31.xml" ContentType="application/vnd.openxmlformats-officedocument.themeOverride+xml"/>
  <Override PartName="/ppt/notesSlides/notesSlide34.xml" ContentType="application/vnd.openxmlformats-officedocument.presentationml.notesSlide+xml"/>
  <Override PartName="/ppt/theme/themeOverride32.xml" ContentType="application/vnd.openxmlformats-officedocument.themeOverride+xml"/>
  <Override PartName="/ppt/notesSlides/notesSlide35.xml" ContentType="application/vnd.openxmlformats-officedocument.presentationml.notesSlide+xml"/>
  <Override PartName="/ppt/theme/themeOverride33.xml" ContentType="application/vnd.openxmlformats-officedocument.themeOverride+xml"/>
  <Override PartName="/ppt/notesSlides/notesSlide36.xml" ContentType="application/vnd.openxmlformats-officedocument.presentationml.notesSlide+xml"/>
  <Override PartName="/ppt/theme/themeOverride34.xml" ContentType="application/vnd.openxmlformats-officedocument.themeOverride+xml"/>
  <Override PartName="/ppt/notesSlides/notesSlide37.xml" ContentType="application/vnd.openxmlformats-officedocument.presentationml.notesSlide+xml"/>
  <Override PartName="/ppt/theme/themeOverride35.xml" ContentType="application/vnd.openxmlformats-officedocument.themeOverride+xml"/>
  <Override PartName="/ppt/notesSlides/notesSlide38.xml" ContentType="application/vnd.openxmlformats-officedocument.presentationml.notesSlide+xml"/>
  <Override PartName="/ppt/theme/themeOverride36.xml" ContentType="application/vnd.openxmlformats-officedocument.themeOverride+xml"/>
  <Override PartName="/ppt/notesSlides/notesSlide39.xml" ContentType="application/vnd.openxmlformats-officedocument.presentationml.notesSlide+xml"/>
  <Override PartName="/ppt/theme/themeOverride37.xml" ContentType="application/vnd.openxmlformats-officedocument.themeOverride+xml"/>
  <Override PartName="/ppt/notesSlides/notesSlide40.xml" ContentType="application/vnd.openxmlformats-officedocument.presentationml.notesSlide+xml"/>
  <Override PartName="/ppt/theme/themeOverride38.xml" ContentType="application/vnd.openxmlformats-officedocument.themeOverride+xml"/>
  <Override PartName="/ppt/notesSlides/notesSlide41.xml" ContentType="application/vnd.openxmlformats-officedocument.presentationml.notesSlide+xml"/>
  <Override PartName="/ppt/theme/themeOverride39.xml" ContentType="application/vnd.openxmlformats-officedocument.themeOverride+xml"/>
  <Override PartName="/ppt/notesSlides/notesSlide42.xml" ContentType="application/vnd.openxmlformats-officedocument.presentationml.notesSlide+xml"/>
  <Override PartName="/ppt/theme/themeOverride40.xml" ContentType="application/vnd.openxmlformats-officedocument.themeOverride+xml"/>
  <Override PartName="/ppt/notesSlides/notesSlide43.xml" ContentType="application/vnd.openxmlformats-officedocument.presentationml.notesSlide+xml"/>
  <Override PartName="/ppt/theme/themeOverride41.xml" ContentType="application/vnd.openxmlformats-officedocument.themeOverride+xml"/>
  <Override PartName="/ppt/notesSlides/notesSlide44.xml" ContentType="application/vnd.openxmlformats-officedocument.presentationml.notesSlide+xml"/>
  <Override PartName="/ppt/theme/themeOverride42.xml" ContentType="application/vnd.openxmlformats-officedocument.themeOverride+xml"/>
  <Override PartName="/ppt/notesSlides/notesSlide45.xml" ContentType="application/vnd.openxmlformats-officedocument.presentationml.notesSlide+xml"/>
  <Override PartName="/ppt/theme/themeOverride43.xml" ContentType="application/vnd.openxmlformats-officedocument.themeOverride+xml"/>
  <Override PartName="/ppt/notesSlides/notesSlide46.xml" ContentType="application/vnd.openxmlformats-officedocument.presentationml.notesSlide+xml"/>
  <Override PartName="/ppt/theme/themeOverride44.xml" ContentType="application/vnd.openxmlformats-officedocument.themeOverride+xml"/>
  <Override PartName="/ppt/notesSlides/notesSlide47.xml" ContentType="application/vnd.openxmlformats-officedocument.presentationml.notesSlide+xml"/>
  <Override PartName="/ppt/theme/themeOverride45.xml" ContentType="application/vnd.openxmlformats-officedocument.themeOverride+xml"/>
  <Override PartName="/ppt/notesSlides/notesSlide48.xml" ContentType="application/vnd.openxmlformats-officedocument.presentationml.notesSlide+xml"/>
  <Override PartName="/ppt/theme/themeOverride46.xml" ContentType="application/vnd.openxmlformats-officedocument.themeOverride+xml"/>
  <Override PartName="/ppt/notesSlides/notesSlide49.xml" ContentType="application/vnd.openxmlformats-officedocument.presentationml.notesSlide+xml"/>
  <Override PartName="/ppt/theme/themeOverride47.xml" ContentType="application/vnd.openxmlformats-officedocument.themeOverride+xml"/>
  <Override PartName="/ppt/notesSlides/notesSlide50.xml" ContentType="application/vnd.openxmlformats-officedocument.presentationml.notesSlide+xml"/>
  <Override PartName="/ppt/theme/themeOverride48.xml" ContentType="application/vnd.openxmlformats-officedocument.themeOverride+xml"/>
  <Override PartName="/ppt/notesSlides/notesSlide51.xml" ContentType="application/vnd.openxmlformats-officedocument.presentationml.notesSlide+xml"/>
  <Override PartName="/ppt/theme/themeOverride49.xml" ContentType="application/vnd.openxmlformats-officedocument.themeOverride+xml"/>
  <Override PartName="/ppt/notesSlides/notesSlide52.xml" ContentType="application/vnd.openxmlformats-officedocument.presentationml.notesSlide+xml"/>
  <Override PartName="/ppt/theme/themeOverride50.xml" ContentType="application/vnd.openxmlformats-officedocument.themeOverride+xml"/>
  <Override PartName="/ppt/notesSlides/notesSlide53.xml" ContentType="application/vnd.openxmlformats-officedocument.presentationml.notesSlide+xml"/>
  <Override PartName="/ppt/theme/themeOverride51.xml" ContentType="application/vnd.openxmlformats-officedocument.themeOverride+xml"/>
  <Override PartName="/ppt/notesSlides/notesSlide54.xml" ContentType="application/vnd.openxmlformats-officedocument.presentationml.notesSlide+xml"/>
  <Override PartName="/ppt/theme/themeOverride52.xml" ContentType="application/vnd.openxmlformats-officedocument.themeOverride+xml"/>
  <Override PartName="/ppt/notesSlides/notesSlide55.xml" ContentType="application/vnd.openxmlformats-officedocument.presentationml.notesSlide+xml"/>
  <Override PartName="/ppt/theme/themeOverride53.xml" ContentType="application/vnd.openxmlformats-officedocument.themeOverride+xml"/>
  <Override PartName="/ppt/notesSlides/notesSlide56.xml" ContentType="application/vnd.openxmlformats-officedocument.presentationml.notesSlide+xml"/>
  <Override PartName="/ppt/theme/themeOverride54.xml" ContentType="application/vnd.openxmlformats-officedocument.themeOverride+xml"/>
  <Override PartName="/ppt/notesSlides/notesSlide57.xml" ContentType="application/vnd.openxmlformats-officedocument.presentationml.notesSlide+xml"/>
  <Override PartName="/ppt/theme/themeOverride55.xml" ContentType="application/vnd.openxmlformats-officedocument.themeOverride+xml"/>
  <Override PartName="/ppt/notesSlides/notesSlide58.xml" ContentType="application/vnd.openxmlformats-officedocument.presentationml.notesSlide+xml"/>
  <Override PartName="/ppt/theme/themeOverride56.xml" ContentType="application/vnd.openxmlformats-officedocument.themeOverride+xml"/>
  <Override PartName="/ppt/notesSlides/notesSlide59.xml" ContentType="application/vnd.openxmlformats-officedocument.presentationml.notesSlide+xml"/>
  <Override PartName="/ppt/theme/themeOverride57.xml" ContentType="application/vnd.openxmlformats-officedocument.themeOverride+xml"/>
  <Override PartName="/ppt/notesSlides/notesSlide60.xml" ContentType="application/vnd.openxmlformats-officedocument.presentationml.notesSlide+xml"/>
  <Override PartName="/ppt/theme/themeOverride58.xml" ContentType="application/vnd.openxmlformats-officedocument.themeOverride+xml"/>
  <Override PartName="/ppt/notesSlides/notesSlide61.xml" ContentType="application/vnd.openxmlformats-officedocument.presentationml.notesSlide+xml"/>
  <Override PartName="/ppt/theme/themeOverride59.xml" ContentType="application/vnd.openxmlformats-officedocument.themeOverride+xml"/>
  <Override PartName="/ppt/notesSlides/notesSlide62.xml" ContentType="application/vnd.openxmlformats-officedocument.presentationml.notesSlide+xml"/>
  <Override PartName="/ppt/theme/themeOverride60.xml" ContentType="application/vnd.openxmlformats-officedocument.themeOverride+xml"/>
  <Override PartName="/ppt/notesSlides/notesSlide63.xml" ContentType="application/vnd.openxmlformats-officedocument.presentationml.notesSlide+xml"/>
  <Override PartName="/ppt/theme/themeOverride61.xml" ContentType="application/vnd.openxmlformats-officedocument.themeOverride+xml"/>
  <Override PartName="/ppt/notesSlides/notesSlide64.xml" ContentType="application/vnd.openxmlformats-officedocument.presentationml.notesSlide+xml"/>
  <Override PartName="/ppt/theme/themeOverride62.xml" ContentType="application/vnd.openxmlformats-officedocument.themeOverride+xml"/>
  <Override PartName="/ppt/notesSlides/notesSlide65.xml" ContentType="application/vnd.openxmlformats-officedocument.presentationml.notesSlide+xml"/>
  <Override PartName="/ppt/theme/themeOverride63.xml" ContentType="application/vnd.openxmlformats-officedocument.themeOverride+xml"/>
  <Override PartName="/ppt/notesSlides/notesSlide66.xml" ContentType="application/vnd.openxmlformats-officedocument.presentationml.notesSlide+xml"/>
  <Override PartName="/ppt/theme/themeOverride64.xml" ContentType="application/vnd.openxmlformats-officedocument.themeOverride+xml"/>
  <Override PartName="/ppt/notesSlides/notesSlide67.xml" ContentType="application/vnd.openxmlformats-officedocument.presentationml.notesSlide+xml"/>
  <Override PartName="/ppt/theme/themeOverride65.xml" ContentType="application/vnd.openxmlformats-officedocument.themeOverride+xml"/>
  <Override PartName="/ppt/notesSlides/notesSlide68.xml" ContentType="application/vnd.openxmlformats-officedocument.presentationml.notesSlide+xml"/>
  <Override PartName="/ppt/theme/themeOverride66.xml" ContentType="application/vnd.openxmlformats-officedocument.themeOverride+xml"/>
  <Override PartName="/ppt/notesSlides/notesSlide69.xml" ContentType="application/vnd.openxmlformats-officedocument.presentationml.notesSlide+xml"/>
  <Override PartName="/ppt/theme/themeOverride67.xml" ContentType="application/vnd.openxmlformats-officedocument.themeOverride+xml"/>
  <Override PartName="/ppt/notesSlides/notesSlide70.xml" ContentType="application/vnd.openxmlformats-officedocument.presentationml.notesSlide+xml"/>
  <Override PartName="/ppt/theme/themeOverride68.xml" ContentType="application/vnd.openxmlformats-officedocument.themeOverride+xml"/>
  <Override PartName="/ppt/notesSlides/notesSlide71.xml" ContentType="application/vnd.openxmlformats-officedocument.presentationml.notesSlide+xml"/>
  <Override PartName="/ppt/theme/themeOverride6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3856" r:id="rId5"/>
    <p:sldMasterId id="2147483857" r:id="rId6"/>
    <p:sldMasterId id="2147483858" r:id="rId7"/>
    <p:sldMasterId id="2147483859" r:id="rId8"/>
  </p:sldMasterIdLst>
  <p:notesMasterIdLst>
    <p:notesMasterId r:id="rId80"/>
  </p:notesMasterIdLst>
  <p:sldIdLst>
    <p:sldId id="584" r:id="rId9"/>
    <p:sldId id="585" r:id="rId10"/>
    <p:sldId id="586" r:id="rId11"/>
    <p:sldId id="587" r:id="rId12"/>
    <p:sldId id="588" r:id="rId13"/>
    <p:sldId id="421" r:id="rId14"/>
    <p:sldId id="424" r:id="rId15"/>
    <p:sldId id="476" r:id="rId16"/>
    <p:sldId id="478" r:id="rId17"/>
    <p:sldId id="479" r:id="rId18"/>
    <p:sldId id="480" r:id="rId19"/>
    <p:sldId id="481" r:id="rId20"/>
    <p:sldId id="485" r:id="rId21"/>
    <p:sldId id="484" r:id="rId22"/>
    <p:sldId id="486" r:id="rId23"/>
    <p:sldId id="487" r:id="rId24"/>
    <p:sldId id="426" r:id="rId25"/>
    <p:sldId id="428" r:id="rId26"/>
    <p:sldId id="429" r:id="rId27"/>
    <p:sldId id="430" r:id="rId28"/>
    <p:sldId id="432" r:id="rId29"/>
    <p:sldId id="431" r:id="rId30"/>
    <p:sldId id="434" r:id="rId31"/>
    <p:sldId id="546" r:id="rId32"/>
    <p:sldId id="547" r:id="rId33"/>
    <p:sldId id="548" r:id="rId34"/>
    <p:sldId id="550" r:id="rId35"/>
    <p:sldId id="433" r:id="rId36"/>
    <p:sldId id="437" r:id="rId37"/>
    <p:sldId id="436" r:id="rId38"/>
    <p:sldId id="438" r:id="rId39"/>
    <p:sldId id="439" r:id="rId40"/>
    <p:sldId id="440" r:id="rId41"/>
    <p:sldId id="459" r:id="rId42"/>
    <p:sldId id="442" r:id="rId43"/>
    <p:sldId id="452" r:id="rId44"/>
    <p:sldId id="453" r:id="rId45"/>
    <p:sldId id="454" r:id="rId46"/>
    <p:sldId id="444" r:id="rId47"/>
    <p:sldId id="445" r:id="rId48"/>
    <p:sldId id="446" r:id="rId49"/>
    <p:sldId id="447" r:id="rId50"/>
    <p:sldId id="551" r:id="rId51"/>
    <p:sldId id="552" r:id="rId52"/>
    <p:sldId id="553" r:id="rId53"/>
    <p:sldId id="554" r:id="rId54"/>
    <p:sldId id="555" r:id="rId55"/>
    <p:sldId id="556" r:id="rId56"/>
    <p:sldId id="557" r:id="rId57"/>
    <p:sldId id="448" r:id="rId58"/>
    <p:sldId id="449" r:id="rId59"/>
    <p:sldId id="450" r:id="rId60"/>
    <p:sldId id="458" r:id="rId61"/>
    <p:sldId id="461" r:id="rId62"/>
    <p:sldId id="457" r:id="rId63"/>
    <p:sldId id="462" r:id="rId64"/>
    <p:sldId id="497" r:id="rId65"/>
    <p:sldId id="464" r:id="rId66"/>
    <p:sldId id="467" r:id="rId67"/>
    <p:sldId id="468" r:id="rId68"/>
    <p:sldId id="471" r:id="rId69"/>
    <p:sldId id="470" r:id="rId70"/>
    <p:sldId id="472" r:id="rId71"/>
    <p:sldId id="474" r:id="rId72"/>
    <p:sldId id="475" r:id="rId73"/>
    <p:sldId id="489" r:id="rId74"/>
    <p:sldId id="493" r:id="rId75"/>
    <p:sldId id="492" r:id="rId76"/>
    <p:sldId id="488" r:id="rId77"/>
    <p:sldId id="494" r:id="rId78"/>
    <p:sldId id="495" r:id="rId79"/>
  </p:sldIdLst>
  <p:sldSz cx="11522075" cy="6480175"/>
  <p:notesSz cx="6858000" cy="9144000"/>
  <p:defaultTextStyle>
    <a:defPPr>
      <a:defRPr lang="zh-CN"/>
    </a:defPPr>
    <a:lvl1pPr algn="l" rtl="0" fontAlgn="base">
      <a:spcBef>
        <a:spcPct val="0"/>
      </a:spcBef>
      <a:spcAft>
        <a:spcPct val="0"/>
      </a:spcAft>
      <a:defRPr sz="1200" kern="1200">
        <a:solidFill>
          <a:srgbClr val="FF0915"/>
        </a:solidFill>
        <a:latin typeface="Arial" charset="0"/>
        <a:ea typeface="宋体" pitchFamily="2" charset="-122"/>
        <a:cs typeface="+mn-cs"/>
      </a:defRPr>
    </a:lvl1pPr>
    <a:lvl2pPr marL="457200" algn="l" rtl="0" fontAlgn="base">
      <a:spcBef>
        <a:spcPct val="0"/>
      </a:spcBef>
      <a:spcAft>
        <a:spcPct val="0"/>
      </a:spcAft>
      <a:defRPr sz="1200" kern="1200">
        <a:solidFill>
          <a:srgbClr val="FF0915"/>
        </a:solidFill>
        <a:latin typeface="Arial" charset="0"/>
        <a:ea typeface="宋体" pitchFamily="2" charset="-122"/>
        <a:cs typeface="+mn-cs"/>
      </a:defRPr>
    </a:lvl2pPr>
    <a:lvl3pPr marL="914400" algn="l" rtl="0" fontAlgn="base">
      <a:spcBef>
        <a:spcPct val="0"/>
      </a:spcBef>
      <a:spcAft>
        <a:spcPct val="0"/>
      </a:spcAft>
      <a:defRPr sz="1200" kern="1200">
        <a:solidFill>
          <a:srgbClr val="FF0915"/>
        </a:solidFill>
        <a:latin typeface="Arial" charset="0"/>
        <a:ea typeface="宋体" pitchFamily="2" charset="-122"/>
        <a:cs typeface="+mn-cs"/>
      </a:defRPr>
    </a:lvl3pPr>
    <a:lvl4pPr marL="1371600" algn="l" rtl="0" fontAlgn="base">
      <a:spcBef>
        <a:spcPct val="0"/>
      </a:spcBef>
      <a:spcAft>
        <a:spcPct val="0"/>
      </a:spcAft>
      <a:defRPr sz="1200" kern="1200">
        <a:solidFill>
          <a:srgbClr val="FF0915"/>
        </a:solidFill>
        <a:latin typeface="Arial" charset="0"/>
        <a:ea typeface="宋体" pitchFamily="2" charset="-122"/>
        <a:cs typeface="+mn-cs"/>
      </a:defRPr>
    </a:lvl4pPr>
    <a:lvl5pPr marL="1828800" algn="l" rtl="0" fontAlgn="base">
      <a:spcBef>
        <a:spcPct val="0"/>
      </a:spcBef>
      <a:spcAft>
        <a:spcPct val="0"/>
      </a:spcAft>
      <a:defRPr sz="1200" kern="1200">
        <a:solidFill>
          <a:srgbClr val="FF0915"/>
        </a:solidFill>
        <a:latin typeface="Arial" charset="0"/>
        <a:ea typeface="宋体" pitchFamily="2" charset="-122"/>
        <a:cs typeface="+mn-cs"/>
      </a:defRPr>
    </a:lvl5pPr>
    <a:lvl6pPr marL="2286000" algn="l" defTabSz="914400" rtl="0" eaLnBrk="1" latinLnBrk="0" hangingPunct="1">
      <a:defRPr sz="1200" kern="1200">
        <a:solidFill>
          <a:srgbClr val="FF0915"/>
        </a:solidFill>
        <a:latin typeface="Arial" charset="0"/>
        <a:ea typeface="宋体" pitchFamily="2" charset="-122"/>
        <a:cs typeface="+mn-cs"/>
      </a:defRPr>
    </a:lvl6pPr>
    <a:lvl7pPr marL="2743200" algn="l" defTabSz="914400" rtl="0" eaLnBrk="1" latinLnBrk="0" hangingPunct="1">
      <a:defRPr sz="1200" kern="1200">
        <a:solidFill>
          <a:srgbClr val="FF0915"/>
        </a:solidFill>
        <a:latin typeface="Arial" charset="0"/>
        <a:ea typeface="宋体" pitchFamily="2" charset="-122"/>
        <a:cs typeface="+mn-cs"/>
      </a:defRPr>
    </a:lvl7pPr>
    <a:lvl8pPr marL="3200400" algn="l" defTabSz="914400" rtl="0" eaLnBrk="1" latinLnBrk="0" hangingPunct="1">
      <a:defRPr sz="1200" kern="1200">
        <a:solidFill>
          <a:srgbClr val="FF0915"/>
        </a:solidFill>
        <a:latin typeface="Arial" charset="0"/>
        <a:ea typeface="宋体" pitchFamily="2" charset="-122"/>
        <a:cs typeface="+mn-cs"/>
      </a:defRPr>
    </a:lvl8pPr>
    <a:lvl9pPr marL="3657600" algn="l" defTabSz="914400" rtl="0" eaLnBrk="1" latinLnBrk="0" hangingPunct="1">
      <a:defRPr sz="1200" kern="1200">
        <a:solidFill>
          <a:srgbClr val="FF0915"/>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66">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15"/>
    <a:srgbClr val="C7000B"/>
    <a:srgbClr val="99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36" autoAdjust="0"/>
  </p:normalViewPr>
  <p:slideViewPr>
    <p:cSldViewPr snapToGrid="0">
      <p:cViewPr varScale="1">
        <p:scale>
          <a:sx n="89" d="100"/>
          <a:sy n="89" d="100"/>
        </p:scale>
        <p:origin x="619" y="72"/>
      </p:cViewPr>
      <p:guideLst>
        <p:guide orient="horz" pos="2066"/>
        <p:guide pos="3629"/>
      </p:guideLst>
    </p:cSldViewPr>
  </p:slideViewPr>
  <p:notesTextViewPr>
    <p:cViewPr>
      <p:scale>
        <a:sx n="100" d="100"/>
        <a:sy n="100" d="100"/>
      </p:scale>
      <p:origin x="0" y="0"/>
    </p:cViewPr>
  </p:notesTextViewPr>
  <p:sorterViewPr>
    <p:cViewPr>
      <p:scale>
        <a:sx n="66" d="100"/>
        <a:sy n="66" d="100"/>
      </p:scale>
      <p:origin x="0" y="1563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slide" Target="slides/slide68.xml"/><Relationship Id="rId84"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61" Type="http://schemas.openxmlformats.org/officeDocument/2006/relationships/slide" Target="slides/slide53.xml"/><Relationship Id="rId82"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a:solidFill>
                  <a:schemeClr val="tx1"/>
                </a:solidFill>
                <a:latin typeface="Arial" pitchFamily="34" charset="0"/>
              </a:defRPr>
            </a:lvl1pPr>
          </a:lstStyle>
          <a:p>
            <a:pPr>
              <a:defRPr/>
            </a:pPr>
            <a:endParaRPr lang="en-US"/>
          </a:p>
        </p:txBody>
      </p:sp>
      <p:sp>
        <p:nvSpPr>
          <p:cNvPr id="19968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100000"/>
              </a:lnSpc>
              <a:defRPr>
                <a:solidFill>
                  <a:schemeClr val="tx1"/>
                </a:solidFill>
                <a:latin typeface="Arial" pitchFamily="34" charset="0"/>
              </a:defRPr>
            </a:lvl1pPr>
          </a:lstStyle>
          <a:p>
            <a:pPr>
              <a:defRPr/>
            </a:pPr>
            <a:fld id="{A9A227CD-77FF-4221-A66D-8D2F247632CA}" type="slidenum">
              <a:rPr lang="en-US"/>
              <a:pPr>
                <a:defRPr/>
              </a:pPr>
              <a:t>‹#›</a:t>
            </a:fld>
            <a:endParaRPr lang="en-US"/>
          </a:p>
        </p:txBody>
      </p:sp>
    </p:spTree>
    <p:extLst>
      <p:ext uri="{BB962C8B-B14F-4D97-AF65-F5344CB8AC3E}">
        <p14:creationId xmlns:p14="http://schemas.microsoft.com/office/powerpoint/2010/main" val="1339898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998459.htm" TargetMode="External"/><Relationship Id="rId13" Type="http://schemas.openxmlformats.org/officeDocument/2006/relationships/hyperlink" Target="http://baike.baidu.com/view/79831.htm" TargetMode="External"/><Relationship Id="rId18" Type="http://schemas.openxmlformats.org/officeDocument/2006/relationships/hyperlink" Target="http://zh.wikipedia.org/wiki/%E4%B8%AD%E5%BF%83%E6%A5%B5%E9%99%90%E5%AE%9A%E7%90%86#.E6.A3.A3.E8.8E.AB.E4.BD.9B.EF.BC.8D.E6.8B.89.E6.99.AE.E6.8B.89.E6.96.AF.E5.AE.9A.E7.90.86" TargetMode="External"/><Relationship Id="rId26" Type="http://schemas.openxmlformats.org/officeDocument/2006/relationships/hyperlink" Target="http://zh.wikipedia.org/wiki/%E4%B8%AD%E5%BF%83%E6%A5%B5%E9%99%90%E5%AE%9A%E7%90%86" TargetMode="External"/><Relationship Id="rId3" Type="http://schemas.openxmlformats.org/officeDocument/2006/relationships/hyperlink" Target="http://baike.baidu.com/view/573667.htm" TargetMode="External"/><Relationship Id="rId21" Type="http://schemas.openxmlformats.org/officeDocument/2006/relationships/hyperlink" Target="http://zh.wikipedia.org/wiki/1805%E5%B9%B4" TargetMode="External"/><Relationship Id="rId34" Type="http://schemas.openxmlformats.org/officeDocument/2006/relationships/hyperlink" Target="http://zh.wikipedia.org/wiki/%E6%82%AC%E9%93%BE%E7%BA%BF" TargetMode="External"/><Relationship Id="rId7" Type="http://schemas.openxmlformats.org/officeDocument/2006/relationships/hyperlink" Target="http://baike.baidu.com/view/732227.htm" TargetMode="External"/><Relationship Id="rId12" Type="http://schemas.openxmlformats.org/officeDocument/2006/relationships/hyperlink" Target="http://baike.baidu.com/view/2134941.htm" TargetMode="External"/><Relationship Id="rId17" Type="http://schemas.openxmlformats.org/officeDocument/2006/relationships/hyperlink" Target="http://zh.wikipedia.org/wiki/%E6%8B%89%E6%99%AE%E6%8B%89%E6%96%AF" TargetMode="External"/><Relationship Id="rId25" Type="http://schemas.openxmlformats.org/officeDocument/2006/relationships/hyperlink" Target="http://zh.wikipedia.org/wiki/%E7%B5%B1%E8%A8%88%E7%8D%A8%E7%AB%8B" TargetMode="External"/><Relationship Id="rId33" Type="http://schemas.openxmlformats.org/officeDocument/2006/relationships/hyperlink" Target="http://zh.wikipedia.org/wiki/%E6%9E%81%E5%9D%90%E6%A0%87%E7%B3%BB" TargetMode="External"/><Relationship Id="rId38" Type="http://schemas.openxmlformats.org/officeDocument/2006/relationships/hyperlink" Target="http://zh.wikipedia.org/wiki/%E5%A4%A7%E6%95%B8%E5%AE%9A%E7%90%86" TargetMode="External"/><Relationship Id="rId2" Type="http://schemas.openxmlformats.org/officeDocument/2006/relationships/slide" Target="../slides/slide1.xml"/><Relationship Id="rId16" Type="http://schemas.openxmlformats.org/officeDocument/2006/relationships/hyperlink" Target="http://zh.wikipedia.org/wiki/%E4%BA%8C%E9%A0%85%E5%88%86%E4%BD%88" TargetMode="External"/><Relationship Id="rId20" Type="http://schemas.openxmlformats.org/officeDocument/2006/relationships/hyperlink" Target="http://zh.wikipedia.org/wiki/%E5%8B%92%E8%AE%93%E5%BE%B7" TargetMode="External"/><Relationship Id="rId29" Type="http://schemas.openxmlformats.org/officeDocument/2006/relationships/hyperlink" Target="http://baike.baidu.com/view/3762.htm" TargetMode="Externa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400.htm" TargetMode="External"/><Relationship Id="rId24" Type="http://schemas.openxmlformats.org/officeDocument/2006/relationships/hyperlink" Target="http://zh.wikipedia.org/wiki/1794%E5%B9%B4" TargetMode="External"/><Relationship Id="rId32" Type="http://schemas.openxmlformats.org/officeDocument/2006/relationships/hyperlink" Target="http://zh.wikipedia.org/wiki/%E7%A7%AF%E5%88%86" TargetMode="External"/><Relationship Id="rId37" Type="http://schemas.openxmlformats.org/officeDocument/2006/relationships/hyperlink" Target="http://zh.wikipedia.org/wiki/%E4%BC%AF%E5%8A%AA%E5%88%A9%E8%A9%A6%E9%A9%97" TargetMode="External"/><Relationship Id="rId5" Type="http://schemas.openxmlformats.org/officeDocument/2006/relationships/hyperlink" Target="http://baike.baidu.com/view/50313.htm" TargetMode="External"/><Relationship Id="rId15" Type="http://schemas.openxmlformats.org/officeDocument/2006/relationships/hyperlink" Target="http://zh.wikipedia.org/wiki/1734%E5%B9%B4" TargetMode="External"/><Relationship Id="rId23" Type="http://schemas.openxmlformats.org/officeDocument/2006/relationships/hyperlink" Target="http://zh.wikipedia.org/wiki/%E9%AB%98%E6%96%AF" TargetMode="External"/><Relationship Id="rId28" Type="http://schemas.openxmlformats.org/officeDocument/2006/relationships/hyperlink" Target="http://baike.baidu.com/view/231308.htm" TargetMode="External"/><Relationship Id="rId36" Type="http://schemas.openxmlformats.org/officeDocument/2006/relationships/hyperlink" Target="http://zh.wikipedia.org/wiki/%E6%A6%82%E7%8E%87%E8%AE%BA" TargetMode="External"/><Relationship Id="rId10" Type="http://schemas.openxmlformats.org/officeDocument/2006/relationships/hyperlink" Target="http://baike.baidu.com/view/78339.htm" TargetMode="External"/><Relationship Id="rId19" Type="http://schemas.openxmlformats.org/officeDocument/2006/relationships/hyperlink" Target="http://zh.wikipedia.org/w/index.php?title=%E8%AA%A4%E5%B7%AE%E5%88%86%E6%9E%90&amp;action=edit&amp;redlink=1" TargetMode="External"/><Relationship Id="rId31" Type="http://schemas.openxmlformats.org/officeDocument/2006/relationships/hyperlink" Target="http://zh.wikipedia.org/wiki/%E4%BC%AF%E5%8A%AA%E5%88%A9%E5%AE%B6%E6%97%8F" TargetMode="External"/><Relationship Id="rId4" Type="http://schemas.openxmlformats.org/officeDocument/2006/relationships/hyperlink" Target="http://baike.baidu.com/view/45320.htm" TargetMode="External"/><Relationship Id="rId9" Type="http://schemas.openxmlformats.org/officeDocument/2006/relationships/hyperlink" Target="http://baike.baidu.com/view/476035.htm" TargetMode="External"/><Relationship Id="rId14" Type="http://schemas.openxmlformats.org/officeDocument/2006/relationships/hyperlink" Target="http://baike.baidu.com/view/645857.htm" TargetMode="External"/><Relationship Id="rId22" Type="http://schemas.openxmlformats.org/officeDocument/2006/relationships/hyperlink" Target="http://zh.wikipedia.org/wiki/%E6%9C%80%E5%B0%8F%E4%BA%8C%E4%B9%98%E6%B3%95" TargetMode="External"/><Relationship Id="rId27" Type="http://schemas.openxmlformats.org/officeDocument/2006/relationships/hyperlink" Target="http://baike.baidu.com/view/349709.htm" TargetMode="External"/><Relationship Id="rId30" Type="http://schemas.openxmlformats.org/officeDocument/2006/relationships/hyperlink" Target="http://zh.wikipedia.org/wiki/%E5%BE%B7%E8%AF%AD" TargetMode="External"/><Relationship Id="rId35" Type="http://schemas.openxmlformats.org/officeDocument/2006/relationships/hyperlink" Target="http://zh.wikipedia.org/w/index.php?title=%E7%AD%89%E6%97%B6%E6%9B%B2%E7%BA%BF&amp;action=edit&amp;redlink=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10.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2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20.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21.xml"/></Relationships>
</file>

<file path=ppt/notesSlides/_rels/notesSlide24.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hemeOverride" Target="../theme/themeOverride22.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themeOverride" Target="../theme/themeOverride23.xml"/><Relationship Id="rId6" Type="http://schemas.openxmlformats.org/officeDocument/2006/relationships/hyperlink" Target="http://zh.wikipedia.org/w/index.php?title=%E7%BB%8F%E9%AA%8C%E6%B3%95%E5%88%99&amp;action=edit&amp;redlink=1" TargetMode="External"/><Relationship Id="rId5" Type="http://schemas.openxmlformats.org/officeDocument/2006/relationships/hyperlink" Target="http://zh.wikipedia.org/wiki/%E6%AD%A3%E6%80%81%E5%88%86%E5%B8%83" TargetMode="External"/><Relationship Id="rId4" Type="http://schemas.openxmlformats.org/officeDocument/2006/relationships/hyperlink" Target="http://zh.wikipedia.org/w/index.php?title=%E8%BF%9E%E7%BB%AD%E6%80%A7%E6%A0%A1%E6%AD%A3&amp;action=edit&amp;redlink=1"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slide" Target="../slides/slide26.xml"/><Relationship Id="rId2" Type="http://schemas.openxmlformats.org/officeDocument/2006/relationships/notesMaster" Target="../notesMasters/notesMaster1.xml"/><Relationship Id="rId1" Type="http://schemas.openxmlformats.org/officeDocument/2006/relationships/themeOverride" Target="../theme/themeOverride24.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25.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26.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29.xml"/><Relationship Id="rId2" Type="http://schemas.openxmlformats.org/officeDocument/2006/relationships/notesMaster" Target="../notesMasters/notesMaster1.xml"/><Relationship Id="rId1" Type="http://schemas.openxmlformats.org/officeDocument/2006/relationships/themeOverride" Target="../theme/themeOverride27.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30.xml"/><Relationship Id="rId2" Type="http://schemas.openxmlformats.org/officeDocument/2006/relationships/notesMaster" Target="../notesMasters/notesMaster1.xml"/><Relationship Id="rId1" Type="http://schemas.openxmlformats.org/officeDocument/2006/relationships/themeOverride" Target="../theme/themeOverride28.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29.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32.xml"/><Relationship Id="rId2" Type="http://schemas.openxmlformats.org/officeDocument/2006/relationships/notesMaster" Target="../notesMasters/notesMaster1.xml"/><Relationship Id="rId1" Type="http://schemas.openxmlformats.org/officeDocument/2006/relationships/themeOverride" Target="../theme/themeOverride30.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33.xml"/><Relationship Id="rId2" Type="http://schemas.openxmlformats.org/officeDocument/2006/relationships/notesMaster" Target="../notesMasters/notesMaster1.xml"/><Relationship Id="rId1" Type="http://schemas.openxmlformats.org/officeDocument/2006/relationships/themeOverride" Target="../theme/themeOverride31.xml"/></Relationships>
</file>

<file path=ppt/notesSlides/_rels/notesSlide34.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notesMaster" Target="../notesMasters/notesMaster1.xml"/><Relationship Id="rId1" Type="http://schemas.openxmlformats.org/officeDocument/2006/relationships/themeOverride" Target="../theme/themeOverride32.xml"/></Relationships>
</file>

<file path=ppt/notesSlides/_rels/notesSlide35.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notesMaster" Target="../notesMasters/notesMaster1.xml"/><Relationship Id="rId1" Type="http://schemas.openxmlformats.org/officeDocument/2006/relationships/themeOverride" Target="../theme/themeOverride33.xml"/></Relationships>
</file>

<file path=ppt/notesSlides/_rels/notesSlide36.xml.rels><?xml version="1.0" encoding="UTF-8" standalone="yes"?>
<Relationships xmlns="http://schemas.openxmlformats.org/package/2006/relationships"><Relationship Id="rId3" Type="http://schemas.openxmlformats.org/officeDocument/2006/relationships/slide" Target="../slides/slide36.xml"/><Relationship Id="rId2" Type="http://schemas.openxmlformats.org/officeDocument/2006/relationships/notesMaster" Target="../notesMasters/notesMaster1.xml"/><Relationship Id="rId1" Type="http://schemas.openxmlformats.org/officeDocument/2006/relationships/themeOverride" Target="../theme/themeOverride34.xml"/></Relationships>
</file>

<file path=ppt/notesSlides/_rels/notesSlide37.xml.rels><?xml version="1.0" encoding="UTF-8" standalone="yes"?>
<Relationships xmlns="http://schemas.openxmlformats.org/package/2006/relationships"><Relationship Id="rId3" Type="http://schemas.openxmlformats.org/officeDocument/2006/relationships/slide" Target="../slides/slide37.xml"/><Relationship Id="rId2" Type="http://schemas.openxmlformats.org/officeDocument/2006/relationships/notesMaster" Target="../notesMasters/notesMaster1.xml"/><Relationship Id="rId1" Type="http://schemas.openxmlformats.org/officeDocument/2006/relationships/themeOverride" Target="../theme/themeOverride35.xml"/></Relationships>
</file>

<file path=ppt/notesSlides/_rels/notesSlide38.xml.rels><?xml version="1.0" encoding="UTF-8" standalone="yes"?>
<Relationships xmlns="http://schemas.openxmlformats.org/package/2006/relationships"><Relationship Id="rId3" Type="http://schemas.openxmlformats.org/officeDocument/2006/relationships/slide" Target="../slides/slide38.xml"/><Relationship Id="rId2" Type="http://schemas.openxmlformats.org/officeDocument/2006/relationships/notesMaster" Target="../notesMasters/notesMaster1.xml"/><Relationship Id="rId1" Type="http://schemas.openxmlformats.org/officeDocument/2006/relationships/themeOverride" Target="../theme/themeOverride36.xml"/></Relationships>
</file>

<file path=ppt/notesSlides/_rels/notesSlide39.xml.rels><?xml version="1.0" encoding="UTF-8" standalone="yes"?>
<Relationships xmlns="http://schemas.openxmlformats.org/package/2006/relationships"><Relationship Id="rId3" Type="http://schemas.openxmlformats.org/officeDocument/2006/relationships/slide" Target="../slides/slide39.xml"/><Relationship Id="rId2" Type="http://schemas.openxmlformats.org/officeDocument/2006/relationships/notesMaster" Target="../notesMasters/notesMaster1.xml"/><Relationship Id="rId1" Type="http://schemas.openxmlformats.org/officeDocument/2006/relationships/themeOverride" Target="../theme/themeOverride37.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0.xml.rels><?xml version="1.0" encoding="UTF-8" standalone="yes"?>
<Relationships xmlns="http://schemas.openxmlformats.org/package/2006/relationships"><Relationship Id="rId3" Type="http://schemas.openxmlformats.org/officeDocument/2006/relationships/slide" Target="../slides/slide40.xml"/><Relationship Id="rId2" Type="http://schemas.openxmlformats.org/officeDocument/2006/relationships/notesMaster" Target="../notesMasters/notesMaster1.xml"/><Relationship Id="rId1" Type="http://schemas.openxmlformats.org/officeDocument/2006/relationships/themeOverride" Target="../theme/themeOverride38.xml"/></Relationships>
</file>

<file path=ppt/notesSlides/_rels/notesSlide41.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notesMaster" Target="../notesMasters/notesMaster1.xml"/><Relationship Id="rId1" Type="http://schemas.openxmlformats.org/officeDocument/2006/relationships/themeOverride" Target="../theme/themeOverride39.xml"/></Relationships>
</file>

<file path=ppt/notesSlides/_rels/notesSlide42.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notesMaster" Target="../notesMasters/notesMaster1.xml"/><Relationship Id="rId1" Type="http://schemas.openxmlformats.org/officeDocument/2006/relationships/themeOverride" Target="../theme/themeOverride40.xml"/></Relationships>
</file>

<file path=ppt/notesSlides/_rels/notesSlide43.xml.rels><?xml version="1.0" encoding="UTF-8" standalone="yes"?>
<Relationships xmlns="http://schemas.openxmlformats.org/package/2006/relationships"><Relationship Id="rId3" Type="http://schemas.openxmlformats.org/officeDocument/2006/relationships/slide" Target="../slides/slide43.xml"/><Relationship Id="rId2" Type="http://schemas.openxmlformats.org/officeDocument/2006/relationships/notesMaster" Target="../notesMasters/notesMaster1.xml"/><Relationship Id="rId1" Type="http://schemas.openxmlformats.org/officeDocument/2006/relationships/themeOverride" Target="../theme/themeOverride41.xml"/></Relationships>
</file>

<file path=ppt/notesSlides/_rels/notesSlide44.xml.rels><?xml version="1.0" encoding="UTF-8" standalone="yes"?>
<Relationships xmlns="http://schemas.openxmlformats.org/package/2006/relationships"><Relationship Id="rId3" Type="http://schemas.openxmlformats.org/officeDocument/2006/relationships/slide" Target="../slides/slide44.xml"/><Relationship Id="rId2" Type="http://schemas.openxmlformats.org/officeDocument/2006/relationships/notesMaster" Target="../notesMasters/notesMaster1.xml"/><Relationship Id="rId1" Type="http://schemas.openxmlformats.org/officeDocument/2006/relationships/themeOverride" Target="../theme/themeOverride42.xml"/><Relationship Id="rId6" Type="http://schemas.openxmlformats.org/officeDocument/2006/relationships/hyperlink" Target="http://zh.wikipedia.org/w/index.php?title=%E7%BB%8F%E9%AA%8C%E6%B3%95%E5%88%99&amp;action=edit&amp;redlink=1" TargetMode="External"/><Relationship Id="rId5" Type="http://schemas.openxmlformats.org/officeDocument/2006/relationships/hyperlink" Target="http://zh.wikipedia.org/wiki/%E6%AD%A3%E6%80%81%E5%88%86%E5%B8%83" TargetMode="External"/><Relationship Id="rId4" Type="http://schemas.openxmlformats.org/officeDocument/2006/relationships/hyperlink" Target="http://zh.wikipedia.org/w/index.php?title=%E8%BF%9E%E7%BB%AD%E6%80%A7%E6%A0%A1%E6%AD%A3&amp;action=edit&amp;redlink=1"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hemeOverride" Target="../theme/themeOverride43.xml"/></Relationships>
</file>

<file path=ppt/notesSlides/_rels/notesSlide46.xml.rels><?xml version="1.0" encoding="UTF-8" standalone="yes"?>
<Relationships xmlns="http://schemas.openxmlformats.org/package/2006/relationships"><Relationship Id="rId3" Type="http://schemas.openxmlformats.org/officeDocument/2006/relationships/slide" Target="../slides/slide46.xml"/><Relationship Id="rId2" Type="http://schemas.openxmlformats.org/officeDocument/2006/relationships/notesMaster" Target="../notesMasters/notesMaster1.xml"/><Relationship Id="rId1" Type="http://schemas.openxmlformats.org/officeDocument/2006/relationships/themeOverride" Target="../theme/themeOverride44.xml"/></Relationships>
</file>

<file path=ppt/notesSlides/_rels/notesSlide47.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45.xml"/></Relationships>
</file>

<file path=ppt/notesSlides/_rels/notesSlide48.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46.xml"/></Relationships>
</file>

<file path=ppt/notesSlides/_rels/notesSlide49.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47.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0.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48.xml"/></Relationships>
</file>

<file path=ppt/notesSlides/_rels/notesSlide51.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49.xml"/></Relationships>
</file>

<file path=ppt/notesSlides/_rels/notesSlide52.xml.rels><?xml version="1.0" encoding="UTF-8" standalone="yes"?>
<Relationships xmlns="http://schemas.openxmlformats.org/package/2006/relationships"><Relationship Id="rId3" Type="http://schemas.openxmlformats.org/officeDocument/2006/relationships/slide" Target="../slides/slide52.xml"/><Relationship Id="rId2" Type="http://schemas.openxmlformats.org/officeDocument/2006/relationships/notesMaster" Target="../notesMasters/notesMaster1.xml"/><Relationship Id="rId1" Type="http://schemas.openxmlformats.org/officeDocument/2006/relationships/themeOverride" Target="../theme/themeOverride50.xml"/></Relationships>
</file>

<file path=ppt/notesSlides/_rels/notesSlide53.xml.rels><?xml version="1.0" encoding="UTF-8" standalone="yes"?>
<Relationships xmlns="http://schemas.openxmlformats.org/package/2006/relationships"><Relationship Id="rId3" Type="http://schemas.openxmlformats.org/officeDocument/2006/relationships/slide" Target="../slides/slide53.xml"/><Relationship Id="rId2" Type="http://schemas.openxmlformats.org/officeDocument/2006/relationships/notesMaster" Target="../notesMasters/notesMaster1.xml"/><Relationship Id="rId1" Type="http://schemas.openxmlformats.org/officeDocument/2006/relationships/themeOverride" Target="../theme/themeOverride51.xml"/></Relationships>
</file>

<file path=ppt/notesSlides/_rels/notesSlide54.xml.rels><?xml version="1.0" encoding="UTF-8" standalone="yes"?>
<Relationships xmlns="http://schemas.openxmlformats.org/package/2006/relationships"><Relationship Id="rId3" Type="http://schemas.openxmlformats.org/officeDocument/2006/relationships/slide" Target="../slides/slide54.xml"/><Relationship Id="rId2" Type="http://schemas.openxmlformats.org/officeDocument/2006/relationships/notesMaster" Target="../notesMasters/notesMaster1.xml"/><Relationship Id="rId1" Type="http://schemas.openxmlformats.org/officeDocument/2006/relationships/themeOverride" Target="../theme/themeOverride52.xml"/></Relationships>
</file>

<file path=ppt/notesSlides/_rels/notesSlide55.xml.rels><?xml version="1.0" encoding="UTF-8" standalone="yes"?>
<Relationships xmlns="http://schemas.openxmlformats.org/package/2006/relationships"><Relationship Id="rId3" Type="http://schemas.openxmlformats.org/officeDocument/2006/relationships/slide" Target="../slides/slide55.xml"/><Relationship Id="rId2" Type="http://schemas.openxmlformats.org/officeDocument/2006/relationships/notesMaster" Target="../notesMasters/notesMaster1.xml"/><Relationship Id="rId1" Type="http://schemas.openxmlformats.org/officeDocument/2006/relationships/themeOverride" Target="../theme/themeOverride53.xml"/></Relationships>
</file>

<file path=ppt/notesSlides/_rels/notesSlide56.xml.rels><?xml version="1.0" encoding="UTF-8" standalone="yes"?>
<Relationships xmlns="http://schemas.openxmlformats.org/package/2006/relationships"><Relationship Id="rId3" Type="http://schemas.openxmlformats.org/officeDocument/2006/relationships/slide" Target="../slides/slide56.xml"/><Relationship Id="rId2" Type="http://schemas.openxmlformats.org/officeDocument/2006/relationships/notesMaster" Target="../notesMasters/notesMaster1.xml"/><Relationship Id="rId1" Type="http://schemas.openxmlformats.org/officeDocument/2006/relationships/themeOverride" Target="../theme/themeOverride54.xml"/></Relationships>
</file>

<file path=ppt/notesSlides/_rels/notesSlide57.xml.rels><?xml version="1.0" encoding="UTF-8" standalone="yes"?>
<Relationships xmlns="http://schemas.openxmlformats.org/package/2006/relationships"><Relationship Id="rId3" Type="http://schemas.openxmlformats.org/officeDocument/2006/relationships/slide" Target="../slides/slide57.xml"/><Relationship Id="rId2" Type="http://schemas.openxmlformats.org/officeDocument/2006/relationships/notesMaster" Target="../notesMasters/notesMaster1.xml"/><Relationship Id="rId1" Type="http://schemas.openxmlformats.org/officeDocument/2006/relationships/themeOverride" Target="../theme/themeOverride55.xml"/></Relationships>
</file>

<file path=ppt/notesSlides/_rels/notesSlide58.xml.rels><?xml version="1.0" encoding="UTF-8" standalone="yes"?>
<Relationships xmlns="http://schemas.openxmlformats.org/package/2006/relationships"><Relationship Id="rId3" Type="http://schemas.openxmlformats.org/officeDocument/2006/relationships/slide" Target="../slides/slide58.xml"/><Relationship Id="rId2" Type="http://schemas.openxmlformats.org/officeDocument/2006/relationships/notesMaster" Target="../notesMasters/notesMaster1.xml"/><Relationship Id="rId1" Type="http://schemas.openxmlformats.org/officeDocument/2006/relationships/themeOverride" Target="../theme/themeOverride56.xml"/></Relationships>
</file>

<file path=ppt/notesSlides/_rels/notesSlide59.xml.rels><?xml version="1.0" encoding="UTF-8" standalone="yes"?>
<Relationships xmlns="http://schemas.openxmlformats.org/package/2006/relationships"><Relationship Id="rId3" Type="http://schemas.openxmlformats.org/officeDocument/2006/relationships/slide" Target="../slides/slide59.xml"/><Relationship Id="rId2" Type="http://schemas.openxmlformats.org/officeDocument/2006/relationships/notesMaster" Target="../notesMasters/notesMaster1.xml"/><Relationship Id="rId1" Type="http://schemas.openxmlformats.org/officeDocument/2006/relationships/themeOverride" Target="../theme/themeOverride57.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3" Type="http://schemas.openxmlformats.org/officeDocument/2006/relationships/slide" Target="../slides/slide60.xml"/><Relationship Id="rId2" Type="http://schemas.openxmlformats.org/officeDocument/2006/relationships/notesMaster" Target="../notesMasters/notesMaster1.xml"/><Relationship Id="rId1" Type="http://schemas.openxmlformats.org/officeDocument/2006/relationships/themeOverride" Target="../theme/themeOverride58.xml"/></Relationships>
</file>

<file path=ppt/notesSlides/_rels/notesSlide61.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59.xml"/></Relationships>
</file>

<file path=ppt/notesSlides/_rels/notesSlide62.xml.rels><?xml version="1.0" encoding="UTF-8" standalone="yes"?>
<Relationships xmlns="http://schemas.openxmlformats.org/package/2006/relationships"><Relationship Id="rId3" Type="http://schemas.openxmlformats.org/officeDocument/2006/relationships/slide" Target="../slides/slide62.xml"/><Relationship Id="rId2" Type="http://schemas.openxmlformats.org/officeDocument/2006/relationships/notesMaster" Target="../notesMasters/notesMaster1.xml"/><Relationship Id="rId1" Type="http://schemas.openxmlformats.org/officeDocument/2006/relationships/themeOverride" Target="../theme/themeOverride60.xml"/></Relationships>
</file>

<file path=ppt/notesSlides/_rels/notesSlide63.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61.xml"/></Relationships>
</file>

<file path=ppt/notesSlides/_rels/notesSlide64.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hemeOverride" Target="../theme/themeOverride62.xml"/></Relationships>
</file>

<file path=ppt/notesSlides/_rels/notesSlide65.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63.xml"/></Relationships>
</file>

<file path=ppt/notesSlides/_rels/notesSlide66.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64.xml"/></Relationships>
</file>

<file path=ppt/notesSlides/_rels/notesSlide67.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65.xml"/></Relationships>
</file>

<file path=ppt/notesSlides/_rels/notesSlide68.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66.xml"/></Relationships>
</file>

<file path=ppt/notesSlides/_rels/notesSlide69.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67.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0.xml.rels><?xml version="1.0" encoding="UTF-8" standalone="yes"?>
<Relationships xmlns="http://schemas.openxmlformats.org/package/2006/relationships"><Relationship Id="rId3" Type="http://schemas.openxmlformats.org/officeDocument/2006/relationships/slide" Target="../slides/slide70.xml"/><Relationship Id="rId2" Type="http://schemas.openxmlformats.org/officeDocument/2006/relationships/notesMaster" Target="../notesMasters/notesMaster1.xml"/><Relationship Id="rId1" Type="http://schemas.openxmlformats.org/officeDocument/2006/relationships/themeOverride" Target="../theme/themeOverride68.xml"/></Relationships>
</file>

<file path=ppt/notesSlides/_rels/notesSlide71.xml.rels><?xml version="1.0" encoding="UTF-8" standalone="yes"?>
<Relationships xmlns="http://schemas.openxmlformats.org/package/2006/relationships"><Relationship Id="rId3" Type="http://schemas.openxmlformats.org/officeDocument/2006/relationships/slide" Target="../slides/slide71.xml"/><Relationship Id="rId2" Type="http://schemas.openxmlformats.org/officeDocument/2006/relationships/notesMaster" Target="../notesMasters/notesMaster1.xml"/><Relationship Id="rId1" Type="http://schemas.openxmlformats.org/officeDocument/2006/relationships/themeOverride" Target="../theme/themeOverride69.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charset="0"/>
              </a:rPr>
              <a:t>正態分布（</a:t>
            </a:r>
            <a:r>
              <a:rPr lang="en-US" altLang="zh-CN" dirty="0">
                <a:latin typeface="Arial" charset="0"/>
              </a:rPr>
              <a:t>normal distribution</a:t>
            </a:r>
            <a:r>
              <a:rPr lang="zh-CN" altLang="en-US" dirty="0">
                <a:latin typeface="Arial" charset="0"/>
              </a:rPr>
              <a:t>）又名</a:t>
            </a:r>
            <a:r>
              <a:rPr lang="zh-CN" altLang="en-US" dirty="0">
                <a:latin typeface="Arial" charset="0"/>
                <a:hlinkClick r:id="rId3"/>
              </a:rPr>
              <a:t>高斯分布</a:t>
            </a:r>
            <a:r>
              <a:rPr lang="zh-CN" altLang="en-US" dirty="0">
                <a:latin typeface="Arial" charset="0"/>
              </a:rPr>
              <a:t>（</a:t>
            </a:r>
            <a:r>
              <a:rPr lang="en-US" altLang="zh-CN" dirty="0">
                <a:latin typeface="Arial" charset="0"/>
              </a:rPr>
              <a:t>Gaussian distribution</a:t>
            </a:r>
            <a:r>
              <a:rPr lang="zh-CN" altLang="en-US" dirty="0">
                <a:latin typeface="Arial" charset="0"/>
              </a:rPr>
              <a:t>），是一個在數學、物理及工程等領域都非常重要的</a:t>
            </a:r>
            <a:r>
              <a:rPr lang="zh-CN" altLang="en-US" dirty="0">
                <a:latin typeface="Arial" charset="0"/>
                <a:hlinkClick r:id="rId4"/>
              </a:rPr>
              <a:t>概率</a:t>
            </a:r>
            <a:r>
              <a:rPr lang="zh-CN" altLang="en-US" dirty="0">
                <a:latin typeface="Arial" charset="0"/>
              </a:rPr>
              <a:t>分布，在</a:t>
            </a:r>
            <a:r>
              <a:rPr lang="zh-CN" altLang="en-US" dirty="0">
                <a:latin typeface="Arial" charset="0"/>
                <a:hlinkClick r:id="rId5"/>
              </a:rPr>
              <a:t>統計學</a:t>
            </a:r>
            <a:r>
              <a:rPr lang="zh-CN" altLang="en-US" dirty="0">
                <a:latin typeface="Arial" charset="0"/>
              </a:rPr>
              <a:t>的許多方面有著重大的影響力。若</a:t>
            </a:r>
            <a:r>
              <a:rPr lang="zh-CN" altLang="en-US" dirty="0">
                <a:latin typeface="Arial" charset="0"/>
                <a:hlinkClick r:id="rId6"/>
              </a:rPr>
              <a:t>隨機變數</a:t>
            </a:r>
            <a:r>
              <a:rPr lang="en-US" altLang="zh-CN" dirty="0">
                <a:latin typeface="Arial" charset="0"/>
              </a:rPr>
              <a:t>X</a:t>
            </a:r>
            <a:r>
              <a:rPr lang="zh-CN" altLang="en-US" dirty="0">
                <a:latin typeface="Arial" charset="0"/>
              </a:rPr>
              <a:t>服從一個數學期望為</a:t>
            </a:r>
            <a:r>
              <a:rPr lang="en-US" altLang="zh-CN" dirty="0">
                <a:latin typeface="Arial" charset="0"/>
              </a:rPr>
              <a:t>μ</a:t>
            </a:r>
            <a:r>
              <a:rPr lang="zh-CN" altLang="en-US" dirty="0">
                <a:latin typeface="Arial" charset="0"/>
              </a:rPr>
              <a:t>、</a:t>
            </a:r>
            <a:r>
              <a:rPr lang="zh-CN" altLang="en-US" dirty="0">
                <a:latin typeface="Arial" charset="0"/>
                <a:hlinkClick r:id="rId7"/>
              </a:rPr>
              <a:t>標準方差</a:t>
            </a:r>
            <a:r>
              <a:rPr lang="zh-CN" altLang="en-US" dirty="0">
                <a:latin typeface="Arial" charset="0"/>
              </a:rPr>
              <a:t>為</a:t>
            </a:r>
            <a:r>
              <a:rPr lang="en-US" altLang="zh-CN" dirty="0">
                <a:latin typeface="Arial" charset="0"/>
              </a:rPr>
              <a:t>σ2</a:t>
            </a:r>
            <a:r>
              <a:rPr lang="zh-CN" altLang="en-US" dirty="0">
                <a:latin typeface="Arial" charset="0"/>
              </a:rPr>
              <a:t>的高斯分布，記為：則其</a:t>
            </a:r>
            <a:r>
              <a:rPr lang="zh-CN" altLang="en-US" dirty="0">
                <a:latin typeface="Arial" charset="0"/>
                <a:hlinkClick r:id="rId8"/>
              </a:rPr>
              <a:t>概率密度函數</a:t>
            </a:r>
            <a:r>
              <a:rPr lang="zh-CN" altLang="en-US" dirty="0">
                <a:latin typeface="Arial" charset="0"/>
              </a:rPr>
              <a:t>為正態分布的</a:t>
            </a:r>
            <a:r>
              <a:rPr lang="zh-CN" altLang="en-US" dirty="0">
                <a:latin typeface="Arial" charset="0"/>
                <a:hlinkClick r:id="rId9"/>
              </a:rPr>
              <a:t>期望值</a:t>
            </a:r>
            <a:r>
              <a:rPr lang="en-US" altLang="zh-CN" dirty="0">
                <a:latin typeface="Arial" charset="0"/>
              </a:rPr>
              <a:t>μ</a:t>
            </a:r>
            <a:r>
              <a:rPr lang="zh-CN" altLang="en-US" dirty="0">
                <a:latin typeface="Arial" charset="0"/>
              </a:rPr>
              <a:t>決定了其位置，其</a:t>
            </a:r>
            <a:r>
              <a:rPr lang="zh-CN" altLang="en-US" dirty="0">
                <a:latin typeface="Arial" charset="0"/>
                <a:hlinkClick r:id="rId10"/>
              </a:rPr>
              <a:t>標準差</a:t>
            </a:r>
            <a:r>
              <a:rPr lang="en-US" altLang="zh-CN" dirty="0">
                <a:latin typeface="Arial" charset="0"/>
              </a:rPr>
              <a:t>σ</a:t>
            </a:r>
            <a:r>
              <a:rPr lang="zh-CN" altLang="en-US" dirty="0">
                <a:latin typeface="Arial" charset="0"/>
              </a:rPr>
              <a:t>決定了分布的幅度。因其</a:t>
            </a:r>
            <a:r>
              <a:rPr lang="zh-CN" altLang="en-US" dirty="0">
                <a:latin typeface="Arial" charset="0"/>
                <a:hlinkClick r:id="rId11"/>
              </a:rPr>
              <a:t>曲線</a:t>
            </a:r>
            <a:r>
              <a:rPr lang="zh-CN" altLang="en-US" dirty="0">
                <a:latin typeface="Arial" charset="0"/>
              </a:rPr>
              <a:t>呈鐘形，因此人們又經常稱之為鐘形曲線。我們通常所說的</a:t>
            </a:r>
            <a:r>
              <a:rPr lang="zh-CN" altLang="en-US" dirty="0">
                <a:latin typeface="Arial" charset="0"/>
                <a:hlinkClick r:id="rId12"/>
              </a:rPr>
              <a:t>標準正態分布</a:t>
            </a:r>
            <a:r>
              <a:rPr lang="zh-CN" altLang="en-US" dirty="0">
                <a:latin typeface="Arial" charset="0"/>
              </a:rPr>
              <a:t>是</a:t>
            </a:r>
            <a:r>
              <a:rPr lang="en-US" altLang="zh-CN" dirty="0">
                <a:latin typeface="Arial" charset="0"/>
              </a:rPr>
              <a:t>μ = 0,σ = 1</a:t>
            </a:r>
            <a:r>
              <a:rPr lang="zh-CN" altLang="en-US" dirty="0">
                <a:latin typeface="Arial" charset="0"/>
              </a:rPr>
              <a:t>的正態分布。 </a:t>
            </a:r>
          </a:p>
          <a:p>
            <a:pPr eaLnBrk="1" hangingPunct="1"/>
            <a:endParaRPr lang="zh-CN" altLang="en-US" dirty="0">
              <a:latin typeface="Arial" charset="0"/>
            </a:endParaRPr>
          </a:p>
          <a:p>
            <a:pPr eaLnBrk="1" hangingPunct="1"/>
            <a:r>
              <a:rPr lang="zh-CN" altLang="en-US" dirty="0">
                <a:latin typeface="Arial" charset="0"/>
              </a:rPr>
              <a:t>正態分布最早由</a:t>
            </a:r>
            <a:r>
              <a:rPr lang="en-US" altLang="zh-CN" b="1" dirty="0">
                <a:latin typeface="Arial" charset="0"/>
              </a:rPr>
              <a:t>A.</a:t>
            </a:r>
            <a:r>
              <a:rPr lang="zh-CN" altLang="en-US" b="1" dirty="0">
                <a:latin typeface="Arial" charset="0"/>
              </a:rPr>
              <a:t>棣莫弗</a:t>
            </a:r>
            <a:r>
              <a:rPr lang="zh-CN" altLang="en-US" dirty="0">
                <a:latin typeface="Arial" charset="0"/>
              </a:rPr>
              <a:t>在求</a:t>
            </a:r>
            <a:r>
              <a:rPr lang="zh-CN" altLang="en-US" dirty="0">
                <a:latin typeface="Arial" charset="0"/>
                <a:hlinkClick r:id="rId13"/>
              </a:rPr>
              <a:t>二項分布</a:t>
            </a:r>
            <a:r>
              <a:rPr lang="zh-CN" altLang="en-US" dirty="0">
                <a:latin typeface="Arial" charset="0"/>
              </a:rPr>
              <a:t>的漸近</a:t>
            </a:r>
            <a:r>
              <a:rPr lang="zh-CN" altLang="en-US" dirty="0">
                <a:latin typeface="Arial" charset="0"/>
                <a:hlinkClick r:id="rId14"/>
              </a:rPr>
              <a:t>公式</a:t>
            </a:r>
            <a:r>
              <a:rPr lang="zh-CN" altLang="en-US" dirty="0">
                <a:latin typeface="Arial" charset="0"/>
              </a:rPr>
              <a:t>中得到，在棣莫弗之後，</a:t>
            </a:r>
            <a:r>
              <a:rPr lang="en-US" altLang="zh-CN" dirty="0">
                <a:latin typeface="Arial" charset="0"/>
              </a:rPr>
              <a:t>P.S.</a:t>
            </a:r>
            <a:r>
              <a:rPr lang="zh-CN" altLang="en-US" dirty="0">
                <a:latin typeface="Arial" charset="0"/>
              </a:rPr>
              <a:t>拉普拉斯和高斯都曾研究過它的性質，</a:t>
            </a:r>
            <a:r>
              <a:rPr lang="en-US" altLang="zh-CN" dirty="0">
                <a:latin typeface="Arial" charset="0"/>
              </a:rPr>
              <a:t>C.F.</a:t>
            </a:r>
            <a:r>
              <a:rPr lang="zh-CN" altLang="en-US" dirty="0">
                <a:latin typeface="Arial" charset="0"/>
              </a:rPr>
              <a:t>高斯在研究測量誤差時從另一個角度匯出了正態分布的函數，並將其發揚光大，以至於後人以其名字命名正態，可見其影響之大。</a:t>
            </a:r>
          </a:p>
          <a:p>
            <a:pPr eaLnBrk="1" hangingPunct="1"/>
            <a:endParaRPr lang="zh-CN" altLang="en-US" dirty="0">
              <a:latin typeface="Arial" charset="0"/>
            </a:endParaRPr>
          </a:p>
          <a:p>
            <a:pPr eaLnBrk="1" hangingPunct="1"/>
            <a:r>
              <a:rPr lang="zh-CN" altLang="en-US" dirty="0">
                <a:latin typeface="Arial" charset="0"/>
              </a:rPr>
              <a:t>常態分布最早是</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zh-CN" altLang="en-US" dirty="0">
                <a:latin typeface="Arial" charset="0"/>
              </a:rPr>
              <a:t>）在</a:t>
            </a:r>
            <a:r>
              <a:rPr lang="en-US" altLang="zh-CN" dirty="0">
                <a:latin typeface="Arial" charset="0"/>
              </a:rPr>
              <a:t>1718</a:t>
            </a:r>
            <a:r>
              <a:rPr lang="zh-CN" altLang="en-US" dirty="0">
                <a:latin typeface="Arial" charset="0"/>
              </a:rPr>
              <a:t>年著作的書籍的（Doctrine of Change），及</a:t>
            </a:r>
            <a:r>
              <a:rPr lang="en-US" altLang="zh-CN" dirty="0">
                <a:latin typeface="Arial" charset="0"/>
                <a:hlinkClick r:id="rId15" tooltip="1734年"/>
              </a:rPr>
              <a:t>1734</a:t>
            </a:r>
            <a:r>
              <a:rPr lang="zh-CN" altLang="en-US" dirty="0">
                <a:latin typeface="Arial" charset="0"/>
                <a:hlinkClick r:id="rId15" tooltip="1734年"/>
              </a:rPr>
              <a:t>年</a:t>
            </a:r>
            <a:r>
              <a:rPr lang="zh-CN" altLang="en-US" dirty="0">
                <a:latin typeface="Arial" charset="0"/>
              </a:rPr>
              <a:t>發表的一篇關於</a:t>
            </a:r>
            <a:r>
              <a:rPr lang="zh-CN" altLang="en-US" dirty="0">
                <a:latin typeface="Arial" charset="0"/>
                <a:hlinkClick r:id="rId16" tooltip="二項分佈"/>
              </a:rPr>
              <a:t>二項分布</a:t>
            </a:r>
            <a:r>
              <a:rPr lang="zh-CN" altLang="en-US" dirty="0">
                <a:latin typeface="Arial" charset="0"/>
              </a:rPr>
              <a:t>文章中提出的，當二項隨機變數的位置參數</a:t>
            </a:r>
            <a:r>
              <a:rPr lang="en-US" altLang="zh-CN" dirty="0">
                <a:latin typeface="Arial" charset="0"/>
              </a:rPr>
              <a:t>n</a:t>
            </a:r>
            <a:r>
              <a:rPr lang="zh-CN" altLang="en-US" dirty="0">
                <a:latin typeface="Arial" charset="0"/>
              </a:rPr>
              <a:t>很大及形狀參數為</a:t>
            </a:r>
            <a:r>
              <a:rPr lang="en-US" altLang="zh-CN" dirty="0">
                <a:latin typeface="Arial" charset="0"/>
              </a:rPr>
              <a:t>1/2</a:t>
            </a:r>
            <a:r>
              <a:rPr lang="zh-CN" altLang="en-US" dirty="0">
                <a:latin typeface="Arial" charset="0"/>
              </a:rPr>
              <a:t>時，則所推導出二項分布的近似分布函數就是常態分布。</a:t>
            </a:r>
            <a:r>
              <a:rPr lang="zh-CN" altLang="en-US" b="1" dirty="0">
                <a:latin typeface="Arial" charset="0"/>
                <a:hlinkClick r:id="rId17" tooltip="拉普拉斯"/>
              </a:rPr>
              <a:t>拉普拉斯</a:t>
            </a:r>
            <a:r>
              <a:rPr lang="zh-CN" altLang="en-US" dirty="0">
                <a:latin typeface="Arial" charset="0"/>
              </a:rPr>
              <a:t>（</a:t>
            </a:r>
            <a:r>
              <a:rPr lang="en-US" altLang="zh-CN" dirty="0">
                <a:latin typeface="Arial" charset="0"/>
              </a:rPr>
              <a:t>Laplace</a:t>
            </a:r>
            <a:r>
              <a:rPr lang="zh-CN" altLang="en-US" dirty="0">
                <a:latin typeface="Arial" charset="0"/>
              </a:rPr>
              <a:t>）在</a:t>
            </a:r>
            <a:r>
              <a:rPr lang="en-US" altLang="zh-CN" dirty="0">
                <a:latin typeface="Arial" charset="0"/>
              </a:rPr>
              <a:t>1812</a:t>
            </a:r>
            <a:r>
              <a:rPr lang="zh-CN" altLang="en-US" dirty="0">
                <a:latin typeface="Arial" charset="0"/>
              </a:rPr>
              <a:t>年發表的</a:t>
            </a:r>
            <a:r>
              <a:rPr lang="en-US" altLang="zh-CN" dirty="0">
                <a:latin typeface="Arial" charset="0"/>
              </a:rPr>
              <a:t>《</a:t>
            </a:r>
            <a:r>
              <a:rPr lang="zh-CN" altLang="en-US" dirty="0">
                <a:latin typeface="Arial" charset="0"/>
              </a:rPr>
              <a:t>分析概率論</a:t>
            </a:r>
            <a:r>
              <a:rPr lang="en-US" altLang="zh-CN" dirty="0">
                <a:latin typeface="Arial" charset="0"/>
              </a:rPr>
              <a:t>》</a:t>
            </a:r>
            <a:r>
              <a:rPr lang="zh-CN" altLang="en-US" dirty="0">
                <a:latin typeface="Arial" charset="0"/>
              </a:rPr>
              <a:t>（</a:t>
            </a:r>
            <a:r>
              <a:rPr lang="fr-FR" altLang="en-US" dirty="0">
                <a:latin typeface="Arial" charset="0"/>
              </a:rPr>
              <a:t>Theorie Analytique des Probabilites</a:t>
            </a:r>
            <a:r>
              <a:rPr lang="zh-CN" altLang="en-US" dirty="0">
                <a:latin typeface="Arial" charset="0"/>
              </a:rPr>
              <a:t>）中對棣莫佛的結論作了擴展到二項分布的位置參數為</a:t>
            </a:r>
            <a:r>
              <a:rPr lang="en-US" altLang="zh-CN" dirty="0">
                <a:latin typeface="Arial" charset="0"/>
              </a:rPr>
              <a:t>n</a:t>
            </a:r>
            <a:r>
              <a:rPr lang="zh-CN" altLang="en-US" dirty="0">
                <a:latin typeface="Arial" charset="0"/>
              </a:rPr>
              <a:t>及形狀參數為</a:t>
            </a:r>
            <a:r>
              <a:rPr lang="en-US" altLang="zh-CN" dirty="0">
                <a:latin typeface="Arial" charset="0"/>
              </a:rPr>
              <a:t>p</a:t>
            </a:r>
            <a:r>
              <a:rPr lang="zh-CN" altLang="en-US" dirty="0">
                <a:latin typeface="Arial" charset="0"/>
              </a:rPr>
              <a:t>時。現在這一結論通常被稱為</a:t>
            </a:r>
            <a:r>
              <a:rPr lang="zh-CN" altLang="en-US" dirty="0">
                <a:latin typeface="Arial" charset="0"/>
                <a:hlinkClick r:id="rId18" tooltip="中心極限定理"/>
              </a:rPr>
              <a:t>棣莫佛－拉普拉斯定理</a:t>
            </a:r>
            <a:r>
              <a:rPr lang="zh-CN" altLang="en-US" dirty="0">
                <a:latin typeface="Arial" charset="0"/>
              </a:rPr>
              <a:t>。</a:t>
            </a:r>
          </a:p>
          <a:p>
            <a:pPr eaLnBrk="1" hangingPunct="1"/>
            <a:r>
              <a:rPr lang="zh-CN" altLang="en-US" b="1" dirty="0">
                <a:latin typeface="Arial" charset="0"/>
              </a:rPr>
              <a:t>拉普拉斯</a:t>
            </a:r>
            <a:r>
              <a:rPr lang="zh-CN" altLang="en-US" dirty="0">
                <a:latin typeface="Arial" charset="0"/>
              </a:rPr>
              <a:t>在</a:t>
            </a:r>
            <a:r>
              <a:rPr lang="zh-CN" altLang="en-US" dirty="0">
                <a:latin typeface="Arial" charset="0"/>
                <a:hlinkClick r:id="rId19" tooltip="誤差分析（页面不存在）"/>
              </a:rPr>
              <a:t>誤差分析</a:t>
            </a:r>
            <a:r>
              <a:rPr lang="zh-CN" altLang="en-US" dirty="0">
                <a:latin typeface="Arial" charset="0"/>
              </a:rPr>
              <a:t>試驗中使用了常態分布。</a:t>
            </a:r>
            <a:r>
              <a:rPr lang="zh-CN" altLang="en-US" b="1" dirty="0">
                <a:latin typeface="Arial" charset="0"/>
                <a:hlinkClick r:id="rId20" tooltip="勒讓德"/>
              </a:rPr>
              <a:t>勒讓德</a:t>
            </a:r>
            <a:r>
              <a:rPr lang="zh-CN" altLang="en-US" dirty="0">
                <a:latin typeface="Arial" charset="0"/>
              </a:rPr>
              <a:t>於</a:t>
            </a:r>
            <a:r>
              <a:rPr lang="en-US" altLang="zh-CN" dirty="0">
                <a:latin typeface="Arial" charset="0"/>
                <a:hlinkClick r:id="rId21" tooltip="1805年"/>
              </a:rPr>
              <a:t>1805</a:t>
            </a:r>
            <a:r>
              <a:rPr lang="zh-CN" altLang="en-US" dirty="0">
                <a:latin typeface="Arial" charset="0"/>
                <a:hlinkClick r:id="rId21" tooltip="1805年"/>
              </a:rPr>
              <a:t>年</a:t>
            </a:r>
            <a:r>
              <a:rPr lang="zh-CN" altLang="en-US" dirty="0">
                <a:latin typeface="Arial" charset="0"/>
              </a:rPr>
              <a:t>引入</a:t>
            </a:r>
            <a:r>
              <a:rPr lang="zh-CN" altLang="en-US" dirty="0">
                <a:latin typeface="Arial" charset="0"/>
                <a:hlinkClick r:id="rId22" tooltip="最小二乘法"/>
              </a:rPr>
              <a:t>最小二乘法</a:t>
            </a:r>
            <a:r>
              <a:rPr lang="zh-CN" altLang="en-US" dirty="0">
                <a:latin typeface="Arial" charset="0"/>
              </a:rPr>
              <a:t>這一重要方法；而</a:t>
            </a:r>
            <a:r>
              <a:rPr lang="zh-CN" altLang="en-US" dirty="0">
                <a:latin typeface="Arial" charset="0"/>
                <a:hlinkClick r:id="rId23" tooltip="高斯"/>
              </a:rPr>
              <a:t>高斯</a:t>
            </a:r>
            <a:r>
              <a:rPr lang="zh-CN" altLang="en-US" dirty="0">
                <a:latin typeface="Arial" charset="0"/>
              </a:rPr>
              <a:t>則宣稱他早在</a:t>
            </a:r>
            <a:r>
              <a:rPr lang="en-US" altLang="zh-CN" dirty="0">
                <a:latin typeface="Arial" charset="0"/>
                <a:hlinkClick r:id="rId24" tooltip="1794年"/>
              </a:rPr>
              <a:t>1794</a:t>
            </a:r>
            <a:r>
              <a:rPr lang="zh-CN" altLang="en-US" dirty="0">
                <a:latin typeface="Arial" charset="0"/>
                <a:hlinkClick r:id="rId24" tooltip="1794年"/>
              </a:rPr>
              <a:t>年</a:t>
            </a:r>
            <a:r>
              <a:rPr lang="zh-CN" altLang="en-US" dirty="0">
                <a:latin typeface="Arial" charset="0"/>
              </a:rPr>
              <a:t>就使用了該方法，並通過假設誤差服從常態分布給出了嚴格的證明。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常態分布有一個非常重要的性質：在特定條件下，大量</a:t>
            </a:r>
            <a:r>
              <a:rPr lang="zh-CN" altLang="en-US" dirty="0">
                <a:latin typeface="Arial" charset="0"/>
                <a:ea typeface="PMingLiU" pitchFamily="18" charset="-120"/>
                <a:hlinkClick r:id="rId25" tooltip="統計獨立"/>
              </a:rPr>
              <a:t>統計獨立</a:t>
            </a:r>
            <a:r>
              <a:rPr lang="zh-CN" altLang="en-US" dirty="0">
                <a:latin typeface="Arial" charset="0"/>
                <a:ea typeface="PMingLiU" pitchFamily="18" charset="-120"/>
              </a:rPr>
              <a:t>的隨機變量的平均值的分布趨於正態分布，這就是</a:t>
            </a:r>
            <a:r>
              <a:rPr lang="zh-CN" altLang="en-US" dirty="0">
                <a:latin typeface="Arial" charset="0"/>
                <a:ea typeface="PMingLiU" pitchFamily="18" charset="-120"/>
                <a:hlinkClick r:id="rId26" tooltip="中心極限定理"/>
              </a:rPr>
              <a:t>中心極限定理</a:t>
            </a:r>
            <a:r>
              <a:rPr lang="zh-CN" altLang="en-US" dirty="0">
                <a:latin typeface="Arial" charset="0"/>
                <a:ea typeface="PMingLiU" pitchFamily="18" charset="-120"/>
              </a:rPr>
              <a:t>。中心極限定理的重要意義在於，根據這一定理的結論，其他概率分布可以用正態分布作為近似。</a:t>
            </a:r>
            <a:endParaRPr lang="zh-CN" altLang="en-US" dirty="0">
              <a:latin typeface="Arial" charset="0"/>
            </a:endParaRPr>
          </a:p>
          <a:p>
            <a:pPr eaLnBrk="1" hangingPunct="1"/>
            <a:endParaRPr lang="zh-CN" altLang="en-US" dirty="0">
              <a:latin typeface="Arial" charset="0"/>
            </a:endParaRPr>
          </a:p>
          <a:p>
            <a:pPr eaLnBrk="1" hangingPunct="1"/>
            <a:r>
              <a:rPr lang="zh-CN" altLang="en-US" b="1" dirty="0">
                <a:latin typeface="Arial" charset="0"/>
                <a:ea typeface="PMingLiU" pitchFamily="18" charset="-120"/>
              </a:rPr>
              <a:t>高斯</a:t>
            </a:r>
            <a:r>
              <a:rPr lang="zh-CN" altLang="en-US" dirty="0">
                <a:latin typeface="Arial" charset="0"/>
              </a:rPr>
              <a:t>（</a:t>
            </a:r>
            <a:r>
              <a:rPr lang="en-US" altLang="zh-CN" dirty="0">
                <a:latin typeface="Arial" charset="0"/>
              </a:rPr>
              <a:t>Johann Carl Friedrich Gauss</a:t>
            </a:r>
            <a:r>
              <a:rPr lang="zh-CN" altLang="en-US" dirty="0">
                <a:latin typeface="Arial" charset="0"/>
              </a:rPr>
              <a:t>）（</a:t>
            </a:r>
            <a:r>
              <a:rPr lang="en-US" altLang="zh-CN" dirty="0">
                <a:latin typeface="Arial" charset="0"/>
              </a:rPr>
              <a:t>1777</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30</a:t>
            </a:r>
            <a:r>
              <a:rPr lang="zh-CN" altLang="en-US" dirty="0">
                <a:latin typeface="Arial" charset="0"/>
              </a:rPr>
              <a:t>日－</a:t>
            </a:r>
            <a:r>
              <a:rPr lang="en-US" altLang="zh-CN" dirty="0">
                <a:latin typeface="Arial" charset="0"/>
              </a:rPr>
              <a:t>1855</a:t>
            </a:r>
            <a:r>
              <a:rPr lang="zh-CN" altLang="en-US" dirty="0">
                <a:latin typeface="Arial" charset="0"/>
              </a:rPr>
              <a:t>年</a:t>
            </a:r>
            <a:r>
              <a:rPr lang="en-US" altLang="zh-CN" dirty="0">
                <a:latin typeface="Arial" charset="0"/>
              </a:rPr>
              <a:t>2</a:t>
            </a:r>
            <a:r>
              <a:rPr lang="zh-CN" altLang="en-US" dirty="0">
                <a:latin typeface="Arial" charset="0"/>
              </a:rPr>
              <a:t>月</a:t>
            </a:r>
            <a:r>
              <a:rPr lang="en-US" altLang="zh-CN" dirty="0">
                <a:latin typeface="Arial" charset="0"/>
              </a:rPr>
              <a:t>23</a:t>
            </a:r>
            <a:r>
              <a:rPr lang="zh-CN" altLang="en-US" dirty="0">
                <a:latin typeface="Arial" charset="0"/>
              </a:rPr>
              <a:t>日），生於</a:t>
            </a:r>
            <a:r>
              <a:rPr lang="zh-CN" altLang="en-US" dirty="0">
                <a:latin typeface="Arial" charset="0"/>
                <a:hlinkClick r:id="rId27"/>
              </a:rPr>
              <a:t>不倫瑞克</a:t>
            </a:r>
            <a:r>
              <a:rPr lang="zh-CN" altLang="en-US" dirty="0">
                <a:latin typeface="Arial" charset="0"/>
              </a:rPr>
              <a:t>，卒於</a:t>
            </a:r>
            <a:r>
              <a:rPr lang="zh-CN" altLang="en-US" dirty="0">
                <a:latin typeface="Arial" charset="0"/>
                <a:hlinkClick r:id="rId28"/>
              </a:rPr>
              <a:t>哥廷根</a:t>
            </a:r>
            <a:r>
              <a:rPr lang="zh-CN" altLang="en-US" dirty="0">
                <a:latin typeface="Arial" charset="0"/>
              </a:rPr>
              <a:t>，</a:t>
            </a:r>
            <a:r>
              <a:rPr lang="zh-CN" altLang="en-US" dirty="0">
                <a:latin typeface="Arial" charset="0"/>
                <a:hlinkClick r:id="rId29"/>
              </a:rPr>
              <a:t>德國</a:t>
            </a:r>
            <a:r>
              <a:rPr lang="zh-CN" altLang="en-US" dirty="0">
                <a:latin typeface="Arial" charset="0"/>
              </a:rPr>
              <a:t>人。</a:t>
            </a:r>
          </a:p>
          <a:p>
            <a:pPr eaLnBrk="1" hangingPunct="1"/>
            <a:endParaRPr lang="en-US" altLang="zh-CN" dirty="0">
              <a:latin typeface="Arial" charset="0"/>
            </a:endParaRPr>
          </a:p>
          <a:p>
            <a:pPr eaLnBrk="1" hangingPunct="1"/>
            <a:r>
              <a:rPr lang="zh-CN" altLang="en-US" b="1" dirty="0">
                <a:latin typeface="Arial" charset="0"/>
              </a:rPr>
              <a:t>亞伯拉罕</a:t>
            </a:r>
            <a:r>
              <a:rPr lang="en-US" altLang="zh-CN" b="1" dirty="0">
                <a:latin typeface="Arial" charset="0"/>
              </a:rPr>
              <a:t>·</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en-US" altLang="zh-CN" dirty="0">
                <a:latin typeface="Arial" charset="0"/>
              </a:rPr>
              <a:t>)</a:t>
            </a:r>
            <a:r>
              <a:rPr lang="zh-CN" altLang="en-US" dirty="0">
                <a:latin typeface="Arial" charset="0"/>
              </a:rPr>
              <a:t>，</a:t>
            </a:r>
            <a:r>
              <a:rPr lang="en-US" altLang="zh-CN" dirty="0">
                <a:latin typeface="Arial" charset="0"/>
              </a:rPr>
              <a:t>1667</a:t>
            </a:r>
            <a:r>
              <a:rPr lang="zh-CN" altLang="en-US" dirty="0">
                <a:latin typeface="Arial" charset="0"/>
              </a:rPr>
              <a:t>年</a:t>
            </a:r>
            <a:r>
              <a:rPr lang="en-US" altLang="zh-CN" dirty="0">
                <a:latin typeface="Arial" charset="0"/>
              </a:rPr>
              <a:t>5</a:t>
            </a:r>
            <a:r>
              <a:rPr lang="zh-CN" altLang="en-US" dirty="0">
                <a:latin typeface="Arial" charset="0"/>
              </a:rPr>
              <a:t>月</a:t>
            </a:r>
            <a:r>
              <a:rPr lang="en-US" altLang="zh-CN" dirty="0">
                <a:latin typeface="Arial" charset="0"/>
              </a:rPr>
              <a:t>26</a:t>
            </a:r>
            <a:r>
              <a:rPr lang="zh-CN" altLang="en-US" dirty="0">
                <a:latin typeface="Arial" charset="0"/>
              </a:rPr>
              <a:t>日生於法國維特裡的弗朗索瓦；</a:t>
            </a:r>
            <a:r>
              <a:rPr lang="en-US" altLang="zh-CN" dirty="0">
                <a:latin typeface="Arial" charset="0"/>
              </a:rPr>
              <a:t>1754</a:t>
            </a:r>
            <a:r>
              <a:rPr lang="zh-CN" altLang="en-US" dirty="0">
                <a:latin typeface="Arial" charset="0"/>
              </a:rPr>
              <a:t>年</a:t>
            </a:r>
            <a:r>
              <a:rPr lang="en-US" altLang="zh-CN" dirty="0">
                <a:latin typeface="Arial" charset="0"/>
              </a:rPr>
              <a:t>11</a:t>
            </a:r>
            <a:r>
              <a:rPr lang="zh-CN" altLang="en-US" dirty="0">
                <a:latin typeface="Arial" charset="0"/>
              </a:rPr>
              <a:t>月</a:t>
            </a:r>
            <a:r>
              <a:rPr lang="en-US" altLang="zh-CN" dirty="0">
                <a:latin typeface="Arial" charset="0"/>
              </a:rPr>
              <a:t>27</a:t>
            </a:r>
            <a:r>
              <a:rPr lang="zh-CN" altLang="en-US" dirty="0">
                <a:latin typeface="Arial" charset="0"/>
              </a:rPr>
              <a:t>日卒於英國倫敦。分析三角及概率論的先驅，原為法國加爾文派教徒，在新舊教鬥爭中被投入監獄，獲釋後於</a:t>
            </a:r>
            <a:r>
              <a:rPr lang="en-US" altLang="zh-CN" dirty="0">
                <a:latin typeface="Arial" charset="0"/>
              </a:rPr>
              <a:t>1685</a:t>
            </a:r>
            <a:r>
              <a:rPr lang="zh-CN" altLang="en-US" dirty="0">
                <a:latin typeface="Arial" charset="0"/>
              </a:rPr>
              <a:t>年（一說</a:t>
            </a:r>
            <a:r>
              <a:rPr lang="en-US" altLang="zh-CN" dirty="0">
                <a:latin typeface="Arial" charset="0"/>
              </a:rPr>
              <a:t>1688</a:t>
            </a:r>
            <a:r>
              <a:rPr lang="zh-CN" altLang="en-US" dirty="0">
                <a:latin typeface="Arial" charset="0"/>
              </a:rPr>
              <a:t>）移居倫敦，在那裡以擔任家庭教師和保險事業顧問等職終其一生。他和</a:t>
            </a:r>
            <a:r>
              <a:rPr lang="en-US" altLang="zh-CN" dirty="0">
                <a:latin typeface="Arial" charset="0"/>
              </a:rPr>
              <a:t>I.</a:t>
            </a:r>
            <a:r>
              <a:rPr lang="zh-CN" altLang="en-US" dirty="0">
                <a:latin typeface="Arial" charset="0"/>
              </a:rPr>
              <a:t>牛頓及天文學家</a:t>
            </a:r>
            <a:r>
              <a:rPr lang="en-US" altLang="zh-CN" dirty="0">
                <a:latin typeface="Arial" charset="0"/>
              </a:rPr>
              <a:t>E.</a:t>
            </a:r>
            <a:r>
              <a:rPr lang="zh-CN" altLang="en-US" dirty="0">
                <a:latin typeface="Arial" charset="0"/>
              </a:rPr>
              <a:t>哈雷友善，諳熟牛頓的流數術，</a:t>
            </a:r>
            <a:r>
              <a:rPr lang="en-US" altLang="zh-CN" dirty="0">
                <a:latin typeface="Arial" charset="0"/>
              </a:rPr>
              <a:t>1697</a:t>
            </a:r>
            <a:r>
              <a:rPr lang="zh-CN" altLang="en-US" dirty="0">
                <a:latin typeface="Arial" charset="0"/>
              </a:rPr>
              <a:t>年被選入英國皇家學會。</a:t>
            </a:r>
            <a:r>
              <a:rPr lang="en-US" altLang="zh-CN" dirty="0">
                <a:latin typeface="Arial" charset="0"/>
              </a:rPr>
              <a:t>1718</a:t>
            </a:r>
            <a:r>
              <a:rPr lang="zh-CN" altLang="en-US" dirty="0">
                <a:latin typeface="Arial" charset="0"/>
              </a:rPr>
              <a:t>年出版</a:t>
            </a:r>
            <a:r>
              <a:rPr lang="en-US" altLang="zh-CN" dirty="0">
                <a:latin typeface="Arial" charset="0"/>
              </a:rPr>
              <a:t>《</a:t>
            </a:r>
            <a:r>
              <a:rPr lang="zh-CN" altLang="en-US" dirty="0">
                <a:latin typeface="Arial" charset="0"/>
              </a:rPr>
              <a:t>機遇論</a:t>
            </a:r>
            <a:r>
              <a:rPr lang="en-US" altLang="zh-CN" dirty="0">
                <a:latin typeface="Arial" charset="0"/>
              </a:rPr>
              <a:t>》</a:t>
            </a:r>
            <a:r>
              <a:rPr lang="zh-CN" altLang="en-US" dirty="0">
                <a:latin typeface="Arial" charset="0"/>
              </a:rPr>
              <a:t>，這是早期概率論的重要著作，其中第一次定義獨立事件的乘法定理。在</a:t>
            </a:r>
            <a:r>
              <a:rPr lang="en-US" altLang="zh-CN" dirty="0">
                <a:latin typeface="Arial" charset="0"/>
              </a:rPr>
              <a:t>《</a:t>
            </a:r>
            <a:r>
              <a:rPr lang="zh-CN" altLang="en-US" dirty="0">
                <a:latin typeface="Arial" charset="0"/>
              </a:rPr>
              <a:t>分析雜錄</a:t>
            </a:r>
            <a:r>
              <a:rPr lang="en-US" altLang="zh-CN" dirty="0">
                <a:latin typeface="Arial" charset="0"/>
              </a:rPr>
              <a:t>》(1730)</a:t>
            </a:r>
            <a:r>
              <a:rPr lang="zh-CN" altLang="en-US" dirty="0">
                <a:latin typeface="Arial" charset="0"/>
              </a:rPr>
              <a:t>中給出！的近似公式</a:t>
            </a:r>
            <a:r>
              <a:rPr lang="en-US" altLang="zh-CN" dirty="0">
                <a:latin typeface="Arial" charset="0"/>
              </a:rPr>
              <a:t>,</a:t>
            </a:r>
            <a:r>
              <a:rPr lang="zh-CN" altLang="en-US" dirty="0">
                <a:latin typeface="Arial" charset="0"/>
              </a:rPr>
              <a:t>實早於</a:t>
            </a:r>
            <a:r>
              <a:rPr lang="en-US" altLang="zh-CN" dirty="0">
                <a:latin typeface="Arial" charset="0"/>
              </a:rPr>
              <a:t>J.</a:t>
            </a:r>
            <a:r>
              <a:rPr lang="zh-CN" altLang="en-US" dirty="0">
                <a:latin typeface="Arial" charset="0"/>
              </a:rPr>
              <a:t>斯特林</a:t>
            </a:r>
            <a:r>
              <a:rPr lang="en-US" altLang="zh-CN" dirty="0">
                <a:latin typeface="Arial" charset="0"/>
              </a:rPr>
              <a:t>,</a:t>
            </a:r>
            <a:r>
              <a:rPr lang="zh-CN" altLang="en-US" dirty="0">
                <a:latin typeface="Arial" charset="0"/>
              </a:rPr>
              <a:t>現誤稱為“斯特林公式”。</a:t>
            </a:r>
            <a:r>
              <a:rPr lang="en-US" altLang="zh-CN" dirty="0">
                <a:latin typeface="Arial" charset="0"/>
              </a:rPr>
              <a:t>1733</a:t>
            </a:r>
            <a:r>
              <a:rPr lang="zh-CN" altLang="en-US" dirty="0">
                <a:latin typeface="Arial" charset="0"/>
              </a:rPr>
              <a:t>年棣莫弗在</a:t>
            </a:r>
            <a:r>
              <a:rPr lang="en-US" altLang="zh-CN" dirty="0">
                <a:latin typeface="Arial" charset="0"/>
              </a:rPr>
              <a:t>《</a:t>
            </a:r>
            <a:r>
              <a:rPr lang="zh-CN" altLang="en-US" dirty="0">
                <a:latin typeface="Arial" charset="0"/>
              </a:rPr>
              <a:t>分析雜錄</a:t>
            </a:r>
            <a:r>
              <a:rPr lang="en-US" altLang="zh-CN" dirty="0">
                <a:latin typeface="Arial" charset="0"/>
              </a:rPr>
              <a:t>》</a:t>
            </a:r>
            <a:r>
              <a:rPr lang="zh-CN" altLang="en-US" dirty="0">
                <a:latin typeface="Arial" charset="0"/>
              </a:rPr>
              <a:t>中給出 </a:t>
            </a:r>
            <a:r>
              <a:rPr lang="en-US" altLang="zh-CN" dirty="0">
                <a:latin typeface="Arial" charset="0"/>
              </a:rPr>
              <a:t>n! </a:t>
            </a:r>
            <a:r>
              <a:rPr lang="zh-CN" altLang="en-US" dirty="0">
                <a:latin typeface="Arial" charset="0"/>
              </a:rPr>
              <a:t>的近似公式。</a:t>
            </a:r>
            <a:r>
              <a:rPr lang="en-US" altLang="zh-CN" dirty="0">
                <a:latin typeface="Arial" charset="0"/>
              </a:rPr>
              <a:t>1733</a:t>
            </a:r>
            <a:r>
              <a:rPr lang="zh-CN" altLang="en-US" dirty="0">
                <a:latin typeface="Arial" charset="0"/>
              </a:rPr>
              <a:t>年棣莫弗用這個公式匯出正態分布的頻率曲線，作為二項分布的近似。他是最早給出棣莫弗公式</a:t>
            </a:r>
            <a:r>
              <a:rPr lang="en-US" altLang="zh-CN" dirty="0">
                <a:latin typeface="Arial" charset="0"/>
              </a:rPr>
              <a:t>(1722)</a:t>
            </a:r>
            <a:r>
              <a:rPr lang="zh-CN" altLang="en-US" dirty="0">
                <a:latin typeface="Arial" charset="0"/>
              </a:rPr>
              <a:t>的學者之一。英國數學家</a:t>
            </a:r>
            <a:r>
              <a:rPr lang="en-US" altLang="zh-CN" dirty="0">
                <a:latin typeface="Arial" charset="0"/>
              </a:rPr>
              <a:t>R.</a:t>
            </a:r>
            <a:r>
              <a:rPr lang="zh-CN" altLang="en-US" dirty="0">
                <a:latin typeface="Arial" charset="0"/>
              </a:rPr>
              <a:t>科茨同時也得到這一關係。</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皮埃爾</a:t>
            </a:r>
            <a:r>
              <a:rPr lang="en-US" altLang="zh-CN" b="1" dirty="0">
                <a:latin typeface="Arial" charset="0"/>
              </a:rPr>
              <a:t>-</a:t>
            </a:r>
            <a:r>
              <a:rPr lang="zh-CN" altLang="en-US" b="1" dirty="0">
                <a:latin typeface="Arial" charset="0"/>
              </a:rPr>
              <a:t>西蒙</a:t>
            </a:r>
            <a:r>
              <a:rPr lang="en-US" altLang="zh-CN" b="1" dirty="0">
                <a:latin typeface="Arial" charset="0"/>
              </a:rPr>
              <a:t>·</a:t>
            </a:r>
            <a:r>
              <a:rPr lang="zh-CN" altLang="en-US" b="1" dirty="0">
                <a:latin typeface="Arial" charset="0"/>
              </a:rPr>
              <a:t>拉普拉斯</a:t>
            </a:r>
            <a:r>
              <a:rPr lang="en-US" altLang="zh-CN" dirty="0">
                <a:latin typeface="Arial" charset="0"/>
              </a:rPr>
              <a:t>(</a:t>
            </a:r>
            <a:r>
              <a:rPr lang="en-US" altLang="zh-CN" dirty="0" err="1">
                <a:latin typeface="Arial" charset="0"/>
              </a:rPr>
              <a:t>Laplace,Pierre-Simon,marquisde</a:t>
            </a:r>
            <a:r>
              <a:rPr lang="en-US" altLang="zh-CN" dirty="0">
                <a:latin typeface="Arial" charset="0"/>
              </a:rPr>
              <a:t> 1749-1827)</a:t>
            </a:r>
            <a:r>
              <a:rPr lang="zh-CN" altLang="en-US" dirty="0">
                <a:latin typeface="Arial" charset="0"/>
              </a:rPr>
              <a:t>，</a:t>
            </a:r>
            <a:r>
              <a:rPr lang="en-US" altLang="zh-CN" dirty="0">
                <a:latin typeface="Arial" charset="0"/>
              </a:rPr>
              <a:t>1749</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23</a:t>
            </a:r>
            <a:r>
              <a:rPr lang="zh-CN" altLang="en-US" dirty="0">
                <a:latin typeface="Arial" charset="0"/>
              </a:rPr>
              <a:t>日生於法國西北部卡爾瓦多斯的博蒙昂諾日，曾任巴黎軍事學院數學教授。</a:t>
            </a:r>
            <a:r>
              <a:rPr lang="en-US" altLang="zh-CN" dirty="0">
                <a:latin typeface="Arial" charset="0"/>
              </a:rPr>
              <a:t>1795</a:t>
            </a:r>
            <a:r>
              <a:rPr lang="zh-CN" altLang="en-US" dirty="0">
                <a:latin typeface="Arial" charset="0"/>
              </a:rPr>
              <a:t>年任巴黎綜合工科學校教授，後又在高等師範學校任教授。</a:t>
            </a:r>
            <a:r>
              <a:rPr lang="en-US" altLang="zh-CN" dirty="0">
                <a:latin typeface="Arial" charset="0"/>
              </a:rPr>
              <a:t>1799</a:t>
            </a:r>
            <a:r>
              <a:rPr lang="zh-CN" altLang="en-US" dirty="0">
                <a:latin typeface="Arial" charset="0"/>
              </a:rPr>
              <a:t>年他還擔任過法國經度局局長，並在拿破崙政府中任過</a:t>
            </a:r>
            <a:r>
              <a:rPr lang="en-US" altLang="zh-CN" dirty="0">
                <a:latin typeface="Arial" charset="0"/>
              </a:rPr>
              <a:t>6</a:t>
            </a:r>
            <a:r>
              <a:rPr lang="zh-CN" altLang="en-US" dirty="0">
                <a:latin typeface="Arial" charset="0"/>
              </a:rPr>
              <a:t>個星期的內政部長。</a:t>
            </a:r>
            <a:r>
              <a:rPr lang="en-US" altLang="zh-CN" dirty="0">
                <a:latin typeface="Arial" charset="0"/>
              </a:rPr>
              <a:t>1816</a:t>
            </a:r>
            <a:r>
              <a:rPr lang="zh-CN" altLang="en-US" dirty="0">
                <a:latin typeface="Arial" charset="0"/>
              </a:rPr>
              <a:t>年被選為法蘭西學院院士，</a:t>
            </a:r>
            <a:r>
              <a:rPr lang="en-US" altLang="zh-CN" dirty="0">
                <a:latin typeface="Arial" charset="0"/>
              </a:rPr>
              <a:t>1817</a:t>
            </a:r>
            <a:r>
              <a:rPr lang="zh-CN" altLang="en-US" dirty="0">
                <a:latin typeface="Arial" charset="0"/>
              </a:rPr>
              <a:t>年任該院院長。</a:t>
            </a:r>
            <a:r>
              <a:rPr lang="en-US" altLang="zh-CN" dirty="0">
                <a:latin typeface="Arial" charset="0"/>
              </a:rPr>
              <a:t>1827</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5</a:t>
            </a:r>
            <a:r>
              <a:rPr lang="zh-CN" altLang="en-US" dirty="0">
                <a:latin typeface="Arial" charset="0"/>
              </a:rPr>
              <a:t>日卒於巴黎。</a:t>
            </a:r>
            <a:endParaRPr lang="en-US" altLang="zh-CN" dirty="0">
              <a:latin typeface="Arial" charset="0"/>
            </a:endParaRPr>
          </a:p>
          <a:p>
            <a:pPr eaLnBrk="1" hangingPunct="1"/>
            <a:r>
              <a:rPr lang="zh-CN" altLang="en-US" dirty="0">
                <a:latin typeface="Arial" charset="0"/>
              </a:rPr>
              <a:t>拉普拉斯把注意力主要集中在天體力學的研究上面，他把牛頓的萬有引力定律應用到整個太陽系，</a:t>
            </a:r>
            <a:r>
              <a:rPr lang="en-US" altLang="zh-CN" dirty="0">
                <a:latin typeface="Arial" charset="0"/>
              </a:rPr>
              <a:t>1773</a:t>
            </a:r>
            <a:r>
              <a:rPr lang="zh-CN" altLang="en-US" dirty="0">
                <a:latin typeface="Arial" charset="0"/>
              </a:rPr>
              <a:t>年解決了一個當時著名的難題：解釋木星軌道為什麼在不斷地收縮，而同時土星的軌道又在不斷地膨脹。拉普拉斯用數學方法證明行星平均運動的不變性，即行星的軌道大小只有週期性變化，並證明為偏心率和傾角的</a:t>
            </a:r>
            <a:r>
              <a:rPr lang="en-US" altLang="zh-CN" dirty="0">
                <a:latin typeface="Arial" charset="0"/>
              </a:rPr>
              <a:t>3</a:t>
            </a:r>
            <a:r>
              <a:rPr lang="zh-CN" altLang="en-US" dirty="0">
                <a:latin typeface="Arial" charset="0"/>
              </a:rPr>
              <a:t>次冪。這就是著名的拉普拉斯定理。</a:t>
            </a:r>
            <a:r>
              <a:rPr lang="en-US" altLang="zh-CN" dirty="0">
                <a:latin typeface="Arial" charset="0"/>
              </a:rPr>
              <a:t>1784</a:t>
            </a:r>
            <a:r>
              <a:rPr lang="zh-CN" altLang="en-US" dirty="0">
                <a:latin typeface="Arial" charset="0"/>
              </a:rPr>
              <a:t>～</a:t>
            </a:r>
            <a:r>
              <a:rPr lang="en-US" altLang="zh-CN" dirty="0">
                <a:latin typeface="Arial" charset="0"/>
              </a:rPr>
              <a:t>1785</a:t>
            </a:r>
            <a:r>
              <a:rPr lang="zh-CN" altLang="en-US" dirty="0">
                <a:latin typeface="Arial" charset="0"/>
              </a:rPr>
              <a:t>年，他求得天體對其外任一質點的引力分量可以用一個勢函數來表示，這個勢函數滿足一個偏微分方程，即著名的拉普拉斯方程。</a:t>
            </a:r>
            <a:r>
              <a:rPr lang="en-US" altLang="zh-CN" dirty="0">
                <a:latin typeface="Arial" charset="0"/>
              </a:rPr>
              <a:t>1786</a:t>
            </a:r>
            <a:r>
              <a:rPr lang="zh-CN" altLang="en-US" dirty="0">
                <a:latin typeface="Arial" charset="0"/>
              </a:rPr>
              <a:t>年證明行星軌道的偏心率和傾角總保持很小和恒定，能自動調整，即攝動效應是守恆和週期性的，不會積累也不會消解。拉普拉斯注意到木星的三個主要衛星的平均運動</a:t>
            </a:r>
            <a:r>
              <a:rPr lang="en-US" altLang="zh-CN" dirty="0">
                <a:latin typeface="Arial" charset="0"/>
              </a:rPr>
              <a:t>Z1</a:t>
            </a:r>
            <a:r>
              <a:rPr lang="zh-CN" altLang="en-US" dirty="0">
                <a:latin typeface="Arial" charset="0"/>
              </a:rPr>
              <a:t>，</a:t>
            </a:r>
            <a:r>
              <a:rPr lang="en-US" altLang="zh-CN" dirty="0">
                <a:latin typeface="Arial" charset="0"/>
              </a:rPr>
              <a:t>Z2</a:t>
            </a:r>
            <a:r>
              <a:rPr lang="zh-CN" altLang="en-US" dirty="0">
                <a:latin typeface="Arial" charset="0"/>
              </a:rPr>
              <a:t>，</a:t>
            </a:r>
            <a:r>
              <a:rPr lang="en-US" altLang="zh-CN" dirty="0">
                <a:latin typeface="Arial" charset="0"/>
              </a:rPr>
              <a:t>Z3</a:t>
            </a:r>
            <a:r>
              <a:rPr lang="zh-CN" altLang="en-US" dirty="0">
                <a:latin typeface="Arial" charset="0"/>
              </a:rPr>
              <a:t>服從下列關係式：</a:t>
            </a:r>
            <a:r>
              <a:rPr lang="en-US" altLang="zh-CN" dirty="0">
                <a:latin typeface="Arial" charset="0"/>
              </a:rPr>
              <a:t>Z1-3×Z2+2×Z3=0</a:t>
            </a:r>
            <a:r>
              <a:rPr lang="zh-CN" altLang="en-US" dirty="0">
                <a:latin typeface="Arial" charset="0"/>
              </a:rPr>
              <a:t>。同樣，土星的四個衛星的平均運動</a:t>
            </a:r>
            <a:r>
              <a:rPr lang="en-US" altLang="zh-CN" dirty="0">
                <a:latin typeface="Arial" charset="0"/>
              </a:rPr>
              <a:t>Y1</a:t>
            </a:r>
            <a:r>
              <a:rPr lang="zh-CN" altLang="en-US" dirty="0">
                <a:latin typeface="Arial" charset="0"/>
              </a:rPr>
              <a:t>，</a:t>
            </a:r>
            <a:r>
              <a:rPr lang="en-US" altLang="zh-CN" dirty="0">
                <a:latin typeface="Arial" charset="0"/>
              </a:rPr>
              <a:t>Y2</a:t>
            </a:r>
            <a:r>
              <a:rPr lang="zh-CN" altLang="en-US" dirty="0">
                <a:latin typeface="Arial" charset="0"/>
              </a:rPr>
              <a:t>，</a:t>
            </a:r>
            <a:r>
              <a:rPr lang="en-US" altLang="zh-CN" dirty="0">
                <a:latin typeface="Arial" charset="0"/>
              </a:rPr>
              <a:t>Y3</a:t>
            </a:r>
            <a:r>
              <a:rPr lang="zh-CN" altLang="en-US" dirty="0">
                <a:latin typeface="Arial" charset="0"/>
              </a:rPr>
              <a:t>，</a:t>
            </a:r>
            <a:r>
              <a:rPr lang="en-US" altLang="zh-CN" dirty="0">
                <a:latin typeface="Arial" charset="0"/>
              </a:rPr>
              <a:t>Y4</a:t>
            </a:r>
            <a:r>
              <a:rPr lang="zh-CN" altLang="en-US" dirty="0">
                <a:latin typeface="Arial" charset="0"/>
              </a:rPr>
              <a:t>也具有類似的關係：</a:t>
            </a:r>
            <a:r>
              <a:rPr lang="en-US" altLang="zh-CN" dirty="0">
                <a:latin typeface="Arial" charset="0"/>
              </a:rPr>
              <a:t>5×Y1-10×Y2+Y3+4×Y4=0</a:t>
            </a:r>
            <a:r>
              <a:rPr lang="zh-CN" altLang="en-US" dirty="0">
                <a:latin typeface="Arial" charset="0"/>
              </a:rPr>
              <a:t>。後人稱這些衛星之間存在可公度性，由此演變出時間之窗的概念。</a:t>
            </a:r>
            <a:r>
              <a:rPr lang="en-US" altLang="zh-CN" dirty="0">
                <a:latin typeface="Arial" charset="0"/>
              </a:rPr>
              <a:t>1787</a:t>
            </a:r>
            <a:r>
              <a:rPr lang="zh-CN" altLang="en-US" dirty="0">
                <a:latin typeface="Arial" charset="0"/>
              </a:rPr>
              <a:t>年發現月球的加速度同地球軌道的偏心率有關，從理論上解決了太陽系動態中觀測到的最後一個反常問題。</a:t>
            </a:r>
            <a:r>
              <a:rPr lang="en-US" altLang="zh-CN" dirty="0">
                <a:latin typeface="Arial" charset="0"/>
              </a:rPr>
              <a:t>1796</a:t>
            </a:r>
            <a:r>
              <a:rPr lang="zh-CN" altLang="en-US" dirty="0">
                <a:latin typeface="Arial" charset="0"/>
              </a:rPr>
              <a:t>年他的著作</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問世，書中提出了對後來有重大影響的關於行星起源的星雲假說。在這部書中，他獨立於康得，提出了第一個科學的太陽系起源理論</a:t>
            </a:r>
            <a:r>
              <a:rPr lang="en-US" altLang="zh-CN" dirty="0">
                <a:latin typeface="Arial" charset="0"/>
              </a:rPr>
              <a:t>——</a:t>
            </a:r>
            <a:r>
              <a:rPr lang="zh-CN" altLang="en-US" dirty="0">
                <a:latin typeface="Arial" charset="0"/>
              </a:rPr>
              <a:t>星雲說。康得的星雲說是從哲學角度提出的，而拉普拉斯則從數學、力學角度充實了星雲說，因此，人們常常把他們兩人的星雲說稱為“康得</a:t>
            </a:r>
            <a:r>
              <a:rPr lang="en-US" altLang="zh-CN" dirty="0">
                <a:latin typeface="Arial" charset="0"/>
              </a:rPr>
              <a:t>-</a:t>
            </a:r>
            <a:r>
              <a:rPr lang="zh-CN" altLang="en-US" dirty="0">
                <a:latin typeface="Arial" charset="0"/>
              </a:rPr>
              <a:t>拉普拉斯星雲說”。</a:t>
            </a:r>
            <a:r>
              <a:rPr lang="en-US" altLang="zh-CN" dirty="0">
                <a:latin typeface="Arial" charset="0"/>
              </a:rPr>
              <a:t>Laplace</a:t>
            </a:r>
            <a:r>
              <a:rPr lang="zh-CN" altLang="en-US" dirty="0">
                <a:latin typeface="Arial" charset="0"/>
              </a:rPr>
              <a:t>他長期從事大行星運動理論和月球運動理論方面的研究，尤其是他特別注意研究太陽系天體攝動，太陽系的普遍穩定性問題以及太陽系穩定性的動力學問題。在總結前人研究的基礎上取得大量重要成果，他的這些成果集中在</a:t>
            </a:r>
            <a:r>
              <a:rPr lang="en-US" altLang="zh-CN" dirty="0">
                <a:latin typeface="Arial" charset="0"/>
              </a:rPr>
              <a:t>1799</a:t>
            </a:r>
            <a:r>
              <a:rPr lang="zh-CN" altLang="en-US" dirty="0">
                <a:latin typeface="Arial" charset="0"/>
              </a:rPr>
              <a:t>～</a:t>
            </a:r>
            <a:r>
              <a:rPr lang="en-US" altLang="zh-CN" dirty="0">
                <a:latin typeface="Arial" charset="0"/>
              </a:rPr>
              <a:t>1825</a:t>
            </a:r>
            <a:r>
              <a:rPr lang="zh-CN" altLang="en-US" dirty="0">
                <a:latin typeface="Arial" charset="0"/>
              </a:rPr>
              <a:t>年出版的</a:t>
            </a:r>
            <a:r>
              <a:rPr lang="en-US" altLang="zh-CN" dirty="0">
                <a:latin typeface="Arial" charset="0"/>
              </a:rPr>
              <a:t>5</a:t>
            </a:r>
            <a:r>
              <a:rPr lang="zh-CN" altLang="en-US" dirty="0">
                <a:latin typeface="Arial" charset="0"/>
              </a:rPr>
              <a:t>卷</a:t>
            </a:r>
            <a:r>
              <a:rPr lang="en-US" altLang="zh-CN" dirty="0">
                <a:latin typeface="Arial" charset="0"/>
              </a:rPr>
              <a:t>16</a:t>
            </a:r>
            <a:r>
              <a:rPr lang="zh-CN" altLang="en-US" dirty="0">
                <a:latin typeface="Arial" charset="0"/>
              </a:rPr>
              <a:t>冊巨著</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之內。在這部著作中第一次提出天體力學這一名詞，是經典天體力學的代表作。因此他被譽為法國的牛頓和天體力學之父。 </a:t>
            </a:r>
            <a:r>
              <a:rPr lang="en-US" altLang="zh-CN" dirty="0">
                <a:latin typeface="Arial" charset="0"/>
              </a:rPr>
              <a:t>1814</a:t>
            </a:r>
            <a:r>
              <a:rPr lang="zh-CN" altLang="en-US" dirty="0">
                <a:latin typeface="Arial" charset="0"/>
              </a:rPr>
              <a:t>年拉普拉斯提出科學假設，假定如果有一個智慧生物能確定從最大天體到最輕原子的運動的現時狀態，就能按照力學規律推算出整個宇宙的過去狀態和未來狀態。後人把他所假定的智慧生物稱為拉普拉斯妖。他發表的天文學、數學和物理學的論文有</a:t>
            </a:r>
            <a:r>
              <a:rPr lang="en-US" altLang="zh-CN" dirty="0">
                <a:latin typeface="Arial" charset="0"/>
              </a:rPr>
              <a:t>270</a:t>
            </a:r>
            <a:r>
              <a:rPr lang="zh-CN" altLang="en-US" dirty="0">
                <a:latin typeface="Arial" charset="0"/>
              </a:rPr>
              <a:t>多篇，專著合計有</a:t>
            </a:r>
            <a:r>
              <a:rPr lang="en-US" altLang="zh-CN" dirty="0">
                <a:latin typeface="Arial" charset="0"/>
              </a:rPr>
              <a:t>4006</a:t>
            </a:r>
            <a:r>
              <a:rPr lang="zh-CN" altLang="en-US" dirty="0">
                <a:latin typeface="Arial" charset="0"/>
              </a:rPr>
              <a:t>多頁。其中最有代表性的專著有</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和</a:t>
            </a:r>
            <a:r>
              <a:rPr lang="en-US" altLang="zh-CN" dirty="0">
                <a:latin typeface="Arial" charset="0"/>
              </a:rPr>
              <a:t>《</a:t>
            </a:r>
            <a:r>
              <a:rPr lang="zh-CN" altLang="en-US" dirty="0">
                <a:latin typeface="Arial" charset="0"/>
              </a:rPr>
              <a:t>概率分析理論</a:t>
            </a:r>
            <a:r>
              <a:rPr lang="en-US" altLang="zh-CN" dirty="0">
                <a:latin typeface="Arial" charset="0"/>
              </a:rPr>
              <a:t>》</a:t>
            </a:r>
            <a:r>
              <a:rPr lang="zh-CN" altLang="en-US" dirty="0">
                <a:latin typeface="Arial" charset="0"/>
              </a:rPr>
              <a:t>（</a:t>
            </a:r>
            <a:r>
              <a:rPr lang="en-US" altLang="zh-CN" dirty="0">
                <a:latin typeface="Arial" charset="0"/>
              </a:rPr>
              <a:t>1812</a:t>
            </a:r>
            <a:r>
              <a:rPr lang="zh-CN" altLang="en-US" dirty="0">
                <a:latin typeface="Arial" charset="0"/>
              </a:rPr>
              <a:t>年發表）。</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西莫恩</a:t>
            </a:r>
            <a:r>
              <a:rPr lang="en-US" altLang="zh-CN" b="1" dirty="0">
                <a:latin typeface="Arial" charset="0"/>
              </a:rPr>
              <a:t>·</a:t>
            </a:r>
            <a:r>
              <a:rPr lang="zh-CN" altLang="en-US" b="1" dirty="0">
                <a:latin typeface="Arial" charset="0"/>
              </a:rPr>
              <a:t>德尼</a:t>
            </a:r>
            <a:r>
              <a:rPr lang="en-US" altLang="zh-CN" b="1" dirty="0">
                <a:latin typeface="Arial" charset="0"/>
              </a:rPr>
              <a:t>·</a:t>
            </a:r>
            <a:r>
              <a:rPr lang="zh-CN" altLang="en-US" b="1" dirty="0">
                <a:latin typeface="Arial" charset="0"/>
              </a:rPr>
              <a:t>泊松</a:t>
            </a:r>
            <a:r>
              <a:rPr lang="zh-CN" altLang="en-US" dirty="0">
                <a:latin typeface="Arial" charset="0"/>
              </a:rPr>
              <a:t>（</a:t>
            </a:r>
            <a:r>
              <a:rPr lang="en-US" altLang="zh-CN" dirty="0" err="1">
                <a:latin typeface="Arial" charset="0"/>
              </a:rPr>
              <a:t>Siméon</a:t>
            </a:r>
            <a:r>
              <a:rPr lang="en-US" altLang="zh-CN" dirty="0">
                <a:latin typeface="Arial" charset="0"/>
              </a:rPr>
              <a:t> Denis Poisson</a:t>
            </a:r>
            <a:r>
              <a:rPr lang="zh-CN" altLang="en-US" dirty="0">
                <a:latin typeface="Arial" charset="0"/>
              </a:rPr>
              <a:t>，法語發音：發音為 </a:t>
            </a:r>
            <a:r>
              <a:rPr lang="en-US" altLang="zh-CN" dirty="0">
                <a:latin typeface="Arial" charset="0"/>
              </a:rPr>
              <a:t>/</a:t>
            </a:r>
            <a:r>
              <a:rPr lang="en-US" altLang="zh-CN" dirty="0" err="1">
                <a:latin typeface="Arial" charset="0"/>
              </a:rPr>
              <a:t>simeõ</a:t>
            </a:r>
            <a:r>
              <a:rPr lang="en-US" altLang="zh-CN" dirty="0">
                <a:latin typeface="Arial" charset="0"/>
              </a:rPr>
              <a:t> </a:t>
            </a:r>
            <a:r>
              <a:rPr lang="en-US" altLang="zh-CN" dirty="0" err="1">
                <a:latin typeface="Arial" charset="0"/>
              </a:rPr>
              <a:t>d̪əni</a:t>
            </a:r>
            <a:r>
              <a:rPr lang="en-US" altLang="zh-CN" dirty="0">
                <a:latin typeface="Arial" charset="0"/>
              </a:rPr>
              <a:t> </a:t>
            </a:r>
            <a:r>
              <a:rPr lang="en-US" altLang="zh-CN" dirty="0" err="1">
                <a:latin typeface="Arial" charset="0"/>
              </a:rPr>
              <a:t>pwasõ</a:t>
            </a:r>
            <a:r>
              <a:rPr lang="en-US" altLang="zh-CN" dirty="0">
                <a:latin typeface="Arial" charset="0"/>
              </a:rPr>
              <a:t>/</a:t>
            </a:r>
            <a:r>
              <a:rPr lang="zh-CN" altLang="en-US" dirty="0">
                <a:latin typeface="Arial" charset="0"/>
              </a:rPr>
              <a:t>，</a:t>
            </a:r>
            <a:r>
              <a:rPr lang="en-US" altLang="zh-CN" dirty="0">
                <a:latin typeface="Arial" charset="0"/>
              </a:rPr>
              <a:t>1781</a:t>
            </a:r>
            <a:r>
              <a:rPr lang="zh-CN" altLang="en-US" dirty="0">
                <a:latin typeface="Arial" charset="0"/>
              </a:rPr>
              <a:t>年</a:t>
            </a:r>
            <a:r>
              <a:rPr lang="en-US" altLang="zh-CN" dirty="0">
                <a:latin typeface="Arial" charset="0"/>
              </a:rPr>
              <a:t>6</a:t>
            </a:r>
            <a:r>
              <a:rPr lang="zh-CN" altLang="en-US" dirty="0">
                <a:latin typeface="Arial" charset="0"/>
              </a:rPr>
              <a:t>月</a:t>
            </a:r>
            <a:r>
              <a:rPr lang="en-US" altLang="zh-CN" dirty="0">
                <a:latin typeface="Arial" charset="0"/>
              </a:rPr>
              <a:t>21</a:t>
            </a:r>
            <a:r>
              <a:rPr lang="zh-CN" altLang="en-US" dirty="0">
                <a:latin typeface="Arial" charset="0"/>
              </a:rPr>
              <a:t>日－</a:t>
            </a:r>
            <a:r>
              <a:rPr lang="en-US" altLang="zh-CN" dirty="0">
                <a:latin typeface="Arial" charset="0"/>
              </a:rPr>
              <a:t>1840</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25</a:t>
            </a:r>
            <a:r>
              <a:rPr lang="zh-CN" altLang="en-US" dirty="0">
                <a:latin typeface="Arial" charset="0"/>
              </a:rPr>
              <a:t>日），是法國數學家、幾何學家和物理學家。</a:t>
            </a:r>
            <a:r>
              <a:rPr lang="en-US" altLang="zh-CN" dirty="0">
                <a:latin typeface="Arial" charset="0"/>
              </a:rPr>
              <a:t>1798</a:t>
            </a:r>
            <a:r>
              <a:rPr lang="zh-CN" altLang="en-US" dirty="0">
                <a:latin typeface="Arial" charset="0"/>
              </a:rPr>
              <a:t>年，他以當年第一名成績進入巴黎綜合理工學院，在</a:t>
            </a:r>
            <a:r>
              <a:rPr lang="en-US" altLang="zh-CN" dirty="0">
                <a:latin typeface="Arial" charset="0"/>
              </a:rPr>
              <a:t>1800</a:t>
            </a:r>
            <a:r>
              <a:rPr lang="zh-CN" altLang="en-US" dirty="0">
                <a:latin typeface="Arial" charset="0"/>
              </a:rPr>
              <a:t>年，不到入學兩年，他已經發表了兩本備忘錄，一本關於艾蒂安</a:t>
            </a:r>
            <a:r>
              <a:rPr lang="en-US" altLang="zh-CN" dirty="0">
                <a:latin typeface="Arial" charset="0"/>
              </a:rPr>
              <a:t>·</a:t>
            </a:r>
            <a:r>
              <a:rPr lang="zh-CN" altLang="en-US" dirty="0">
                <a:latin typeface="Arial" charset="0"/>
              </a:rPr>
              <a:t>貝祖的消去法，另外一個關於有限差分方程的積分的個數。後一本備忘錄由西爾韋斯特</a:t>
            </a:r>
            <a:r>
              <a:rPr lang="en-US" altLang="zh-CN" dirty="0">
                <a:latin typeface="Arial" charset="0"/>
              </a:rPr>
              <a:t>·</a:t>
            </a:r>
            <a:r>
              <a:rPr lang="zh-CN" altLang="en-US" dirty="0">
                <a:latin typeface="Arial" charset="0"/>
              </a:rPr>
              <a:t>弗朗索瓦</a:t>
            </a:r>
            <a:r>
              <a:rPr lang="en-US" altLang="zh-CN" dirty="0">
                <a:latin typeface="Arial" charset="0"/>
              </a:rPr>
              <a:t>·</a:t>
            </a:r>
            <a:r>
              <a:rPr lang="zh-CN" altLang="en-US" dirty="0">
                <a:latin typeface="Arial" charset="0"/>
              </a:rPr>
              <a:t>拉克魯瓦和阿德里安</a:t>
            </a:r>
            <a:r>
              <a:rPr lang="en-US" altLang="zh-CN" dirty="0">
                <a:latin typeface="Arial" charset="0"/>
              </a:rPr>
              <a:t>-</a:t>
            </a:r>
            <a:r>
              <a:rPr lang="zh-CN" altLang="en-US" dirty="0">
                <a:latin typeface="Arial" charset="0"/>
              </a:rPr>
              <a:t>馬里</a:t>
            </a:r>
            <a:r>
              <a:rPr lang="en-US" altLang="zh-CN" dirty="0">
                <a:latin typeface="Arial" charset="0"/>
              </a:rPr>
              <a:t>·</a:t>
            </a:r>
            <a:r>
              <a:rPr lang="zh-CN" altLang="en-US" dirty="0">
                <a:latin typeface="Arial" charset="0"/>
              </a:rPr>
              <a:t>勒讓德檢驗，他們推薦將它發表於</a:t>
            </a:r>
            <a:r>
              <a:rPr lang="en-US" altLang="zh-CN" dirty="0">
                <a:latin typeface="Arial" charset="0"/>
              </a:rPr>
              <a:t>《</a:t>
            </a:r>
            <a:r>
              <a:rPr lang="zh-CN" altLang="en-US" dirty="0">
                <a:latin typeface="Arial" charset="0"/>
              </a:rPr>
              <a:t>陌生學者集</a:t>
            </a:r>
            <a:r>
              <a:rPr lang="en-US" altLang="zh-CN" dirty="0">
                <a:latin typeface="Arial" charset="0"/>
              </a:rPr>
              <a:t>》</a:t>
            </a:r>
            <a:r>
              <a:rPr lang="zh-CN" altLang="en-US" dirty="0">
                <a:latin typeface="Arial" charset="0"/>
              </a:rPr>
              <a:t>（</a:t>
            </a:r>
            <a:r>
              <a:rPr lang="en-US" altLang="zh-CN" dirty="0" err="1">
                <a:latin typeface="Arial" charset="0"/>
              </a:rPr>
              <a:t>Recueil</a:t>
            </a:r>
            <a:r>
              <a:rPr lang="en-US" altLang="zh-CN" dirty="0">
                <a:latin typeface="Arial" charset="0"/>
              </a:rPr>
              <a:t> des savants étrangers</a:t>
            </a:r>
            <a:r>
              <a:rPr lang="zh-CN" altLang="en-US" dirty="0">
                <a:latin typeface="Arial" charset="0"/>
              </a:rPr>
              <a:t>），對於</a:t>
            </a:r>
            <a:r>
              <a:rPr lang="en-US" altLang="zh-CN" dirty="0">
                <a:latin typeface="Arial" charset="0"/>
              </a:rPr>
              <a:t>18</a:t>
            </a:r>
            <a:r>
              <a:rPr lang="zh-CN" altLang="en-US" dirty="0">
                <a:latin typeface="Arial" charset="0"/>
              </a:rPr>
              <a:t>歲的青年來講這是無上的榮譽。他在理工學院上過拉格朗日函數理論的課，拉格朗日很早認識到他的才華，並與他成為朋友；泊松追隨了拉普拉斯的足跡，後者將他幾乎當作兒子看待。終其職業生涯，也即直至他於巴黎郊外的索鎮去世，他幾乎一直在寫作和發表他的數量巨大的著作，並承擔了他後來所擔任的各種教職。在理工學院完成業之後被聘為複講員，在</a:t>
            </a:r>
            <a:r>
              <a:rPr lang="en-US" altLang="zh-CN" dirty="0">
                <a:latin typeface="Arial" charset="0"/>
              </a:rPr>
              <a:t>1802</a:t>
            </a:r>
            <a:r>
              <a:rPr lang="zh-CN" altLang="en-US" dirty="0">
                <a:latin typeface="Arial" charset="0"/>
              </a:rPr>
              <a:t>年成為代課教授（</a:t>
            </a:r>
            <a:r>
              <a:rPr lang="en-US" altLang="zh-CN" dirty="0" err="1">
                <a:latin typeface="Arial" charset="0"/>
              </a:rPr>
              <a:t>professeur</a:t>
            </a:r>
            <a:r>
              <a:rPr lang="en-US" altLang="zh-CN" dirty="0">
                <a:latin typeface="Arial" charset="0"/>
              </a:rPr>
              <a:t> </a:t>
            </a:r>
            <a:r>
              <a:rPr lang="en-US" altLang="zh-CN" dirty="0" err="1">
                <a:latin typeface="Arial" charset="0"/>
              </a:rPr>
              <a:t>suppléant</a:t>
            </a:r>
            <a:r>
              <a:rPr lang="zh-CN" altLang="en-US" dirty="0">
                <a:latin typeface="Arial" charset="0"/>
              </a:rPr>
              <a:t>），並於</a:t>
            </a:r>
            <a:r>
              <a:rPr lang="en-US" altLang="zh-CN" dirty="0">
                <a:latin typeface="Arial" charset="0"/>
              </a:rPr>
              <a:t>1806</a:t>
            </a:r>
            <a:r>
              <a:rPr lang="zh-CN" altLang="en-US" dirty="0">
                <a:latin typeface="Arial" charset="0"/>
              </a:rPr>
              <a:t>年成為正教授，接替傅立葉，因為拿破崙把後者送去格勒諾布爾。</a:t>
            </a:r>
            <a:r>
              <a:rPr lang="en-US" altLang="zh-CN" dirty="0">
                <a:latin typeface="Arial" charset="0"/>
              </a:rPr>
              <a:t>1808</a:t>
            </a:r>
            <a:r>
              <a:rPr lang="zh-CN" altLang="en-US" dirty="0">
                <a:latin typeface="Arial" charset="0"/>
              </a:rPr>
              <a:t>年，他成為子午線局的天文學家；當</a:t>
            </a:r>
            <a:r>
              <a:rPr lang="en-US" altLang="zh-CN" dirty="0">
                <a:latin typeface="Arial" charset="0"/>
              </a:rPr>
              <a:t>1809</a:t>
            </a:r>
            <a:r>
              <a:rPr lang="zh-CN" altLang="en-US" dirty="0">
                <a:latin typeface="Arial" charset="0"/>
              </a:rPr>
              <a:t>年，科學教員團體建立時，他被聘為理論力學教授。他於</a:t>
            </a:r>
            <a:r>
              <a:rPr lang="en-US" altLang="zh-CN" dirty="0">
                <a:latin typeface="Arial" charset="0"/>
              </a:rPr>
              <a:t>1812</a:t>
            </a:r>
            <a:r>
              <a:rPr lang="zh-CN" altLang="en-US" dirty="0">
                <a:latin typeface="Arial" charset="0"/>
              </a:rPr>
              <a:t>年成為學院的會員，于</a:t>
            </a:r>
            <a:r>
              <a:rPr lang="en-US" altLang="zh-CN" dirty="0">
                <a:latin typeface="Arial" charset="0"/>
              </a:rPr>
              <a:t>1815</a:t>
            </a:r>
            <a:r>
              <a:rPr lang="zh-CN" altLang="en-US" dirty="0">
                <a:latin typeface="Arial" charset="0"/>
              </a:rPr>
              <a:t>年成為聖西爾軍事專科學校的檢查員，於</a:t>
            </a:r>
            <a:r>
              <a:rPr lang="en-US" altLang="zh-CN" dirty="0">
                <a:latin typeface="Arial" charset="0"/>
              </a:rPr>
              <a:t>1816</a:t>
            </a:r>
            <a:r>
              <a:rPr lang="zh-CN" altLang="en-US" dirty="0">
                <a:latin typeface="Arial" charset="0"/>
              </a:rPr>
              <a:t>年離開理工學院的檢查員職位，於</a:t>
            </a:r>
            <a:r>
              <a:rPr lang="en-US" altLang="zh-CN" dirty="0">
                <a:latin typeface="Arial" charset="0"/>
              </a:rPr>
              <a:t>1820</a:t>
            </a:r>
            <a:r>
              <a:rPr lang="zh-CN" altLang="en-US" dirty="0">
                <a:latin typeface="Arial" charset="0"/>
              </a:rPr>
              <a:t>年成為大學的顧問，並于</a:t>
            </a:r>
            <a:r>
              <a:rPr lang="en-US" altLang="zh-CN" dirty="0">
                <a:latin typeface="Arial" charset="0"/>
              </a:rPr>
              <a:t>1827</a:t>
            </a:r>
            <a:r>
              <a:rPr lang="zh-CN" altLang="en-US" dirty="0">
                <a:latin typeface="Arial" charset="0"/>
              </a:rPr>
              <a:t>年繼拉普拉斯之後成為子午線局的幾何學家，</a:t>
            </a:r>
            <a:r>
              <a:rPr lang="en-US" altLang="zh-CN" dirty="0">
                <a:latin typeface="Arial" charset="0"/>
              </a:rPr>
              <a:t>1817</a:t>
            </a:r>
            <a:r>
              <a:rPr lang="zh-CN" altLang="en-US" dirty="0">
                <a:latin typeface="Arial" charset="0"/>
              </a:rPr>
              <a:t>年，他娶了南茜</a:t>
            </a:r>
            <a:r>
              <a:rPr lang="en-US" altLang="zh-CN" dirty="0">
                <a:latin typeface="Arial" charset="0"/>
              </a:rPr>
              <a:t>·</a:t>
            </a:r>
            <a:r>
              <a:rPr lang="zh-CN" altLang="en-US" dirty="0">
                <a:latin typeface="Arial" charset="0"/>
              </a:rPr>
              <a:t>德巴迪。和當時許多科學家一樣，</a:t>
            </a:r>
            <a:r>
              <a:rPr lang="en-US" altLang="zh-CN" dirty="0">
                <a:latin typeface="Arial" charset="0"/>
              </a:rPr>
              <a:t>Poisson</a:t>
            </a:r>
            <a:r>
              <a:rPr lang="zh-CN" altLang="en-US" dirty="0">
                <a:latin typeface="Arial" charset="0"/>
              </a:rPr>
              <a:t>是一個無神論者。作為數學教師，泊松不是一般的成功，就如他早年成功擔任理工學院的複講員時所預示的那樣。作為科學工作者，他的成就罕有匹敵。在眾多的教職工作之余，他擠出時間發表了</a:t>
            </a:r>
            <a:r>
              <a:rPr lang="en-US" altLang="zh-CN" dirty="0">
                <a:latin typeface="Arial" charset="0"/>
              </a:rPr>
              <a:t>300</a:t>
            </a:r>
            <a:r>
              <a:rPr lang="zh-CN" altLang="en-US" dirty="0">
                <a:latin typeface="Arial" charset="0"/>
              </a:rPr>
              <a:t>餘篇作品，有些是完整的論述，很多是處理純數學、應用數學、數學物理、和理論力學的最艱深的問題的備忘錄。有句通常歸於他名下的話：“人生只有兩樣美好的事情：發現數學和教數學。”（</a:t>
            </a:r>
            <a:r>
              <a:rPr lang="en-US" altLang="zh-CN" dirty="0">
                <a:latin typeface="Arial" charset="0"/>
              </a:rPr>
              <a:t>La vie </a:t>
            </a:r>
            <a:r>
              <a:rPr lang="en-US" altLang="zh-CN" dirty="0" err="1">
                <a:latin typeface="Arial" charset="0"/>
              </a:rPr>
              <a:t>n'est</a:t>
            </a:r>
            <a:r>
              <a:rPr lang="en-US" altLang="zh-CN" dirty="0">
                <a:latin typeface="Arial" charset="0"/>
              </a:rPr>
              <a:t> bonne </a:t>
            </a:r>
            <a:r>
              <a:rPr lang="en-US" altLang="zh-CN" dirty="0" err="1">
                <a:latin typeface="Arial" charset="0"/>
              </a:rPr>
              <a:t>qu'à</a:t>
            </a:r>
            <a:r>
              <a:rPr lang="en-US" altLang="zh-CN" dirty="0">
                <a:latin typeface="Arial" charset="0"/>
              </a:rPr>
              <a:t> deux choses: </a:t>
            </a:r>
            <a:r>
              <a:rPr lang="en-US" altLang="zh-CN" dirty="0" err="1">
                <a:latin typeface="Arial" charset="0"/>
              </a:rPr>
              <a:t>découvrir</a:t>
            </a:r>
            <a:r>
              <a:rPr lang="en-US" altLang="zh-CN" dirty="0">
                <a:latin typeface="Arial" charset="0"/>
              </a:rPr>
              <a:t> les </a:t>
            </a:r>
            <a:r>
              <a:rPr lang="en-US" altLang="zh-CN" dirty="0" err="1">
                <a:latin typeface="Arial" charset="0"/>
              </a:rPr>
              <a:t>mathématiques</a:t>
            </a:r>
            <a:r>
              <a:rPr lang="en-US" altLang="zh-CN" dirty="0">
                <a:latin typeface="Arial" charset="0"/>
              </a:rPr>
              <a:t> et </a:t>
            </a:r>
            <a:r>
              <a:rPr lang="en-US" altLang="zh-CN" dirty="0" err="1">
                <a:latin typeface="Arial" charset="0"/>
              </a:rPr>
              <a:t>enseigner</a:t>
            </a:r>
            <a:r>
              <a:rPr lang="en-US" altLang="zh-CN" dirty="0">
                <a:latin typeface="Arial" charset="0"/>
              </a:rPr>
              <a:t> les </a:t>
            </a:r>
            <a:r>
              <a:rPr lang="en-US" altLang="zh-CN" dirty="0" err="1">
                <a:latin typeface="Arial" charset="0"/>
              </a:rPr>
              <a:t>mathématiques</a:t>
            </a:r>
            <a:r>
              <a:rPr lang="en-US" altLang="zh-CN" dirty="0">
                <a:latin typeface="Arial" charset="0"/>
              </a:rPr>
              <a:t>.</a:t>
            </a:r>
            <a:r>
              <a:rPr lang="zh-CN" altLang="en-US" dirty="0">
                <a:latin typeface="Arial" charset="0"/>
              </a:rPr>
              <a:t>）</a:t>
            </a:r>
          </a:p>
          <a:p>
            <a:pPr eaLnBrk="1" hangingPunct="1"/>
            <a:endParaRPr lang="en-US" altLang="zh-CN" dirty="0">
              <a:latin typeface="Arial" charset="0"/>
            </a:endParaRPr>
          </a:p>
          <a:p>
            <a:pPr eaLnBrk="1" hangingPunct="1"/>
            <a:r>
              <a:rPr lang="zh-CN" altLang="en-US" b="1" dirty="0">
                <a:latin typeface="Arial" charset="0"/>
              </a:rPr>
              <a:t>雅各·伯努利</a:t>
            </a:r>
            <a:r>
              <a:rPr lang="zh-CN" altLang="en-US" dirty="0">
                <a:latin typeface="Arial" charset="0"/>
              </a:rPr>
              <a:t>（</a:t>
            </a:r>
            <a:r>
              <a:rPr lang="zh-CN" altLang="en-US" dirty="0">
                <a:latin typeface="Arial" charset="0"/>
                <a:hlinkClick r:id="rId30" action="ppaction://hlinkfile" tooltip="德语"/>
              </a:rPr>
              <a:t>德語</a:t>
            </a:r>
            <a:r>
              <a:rPr lang="zh-CN" altLang="en-US" dirty="0">
                <a:latin typeface="Arial" charset="0"/>
              </a:rPr>
              <a:t>：</a:t>
            </a:r>
            <a:r>
              <a:rPr lang="de-DE" altLang="en-US" dirty="0">
                <a:latin typeface="Arial" charset="0"/>
              </a:rPr>
              <a:t>Jakob I. Bernoulli</a:t>
            </a:r>
            <a:r>
              <a:rPr lang="zh-CN" altLang="en-US" dirty="0">
                <a:latin typeface="Arial" charset="0"/>
              </a:rPr>
              <a:t>，1654年12月27日－1705年8月16日）</a:t>
            </a:r>
            <a:r>
              <a:rPr lang="zh-CN" altLang="en-US" dirty="0">
                <a:latin typeface="Arial" charset="0"/>
                <a:hlinkClick r:id="rId31" action="ppaction://hlinkfile" tooltip="伯努利家族"/>
              </a:rPr>
              <a:t>伯努利家族</a:t>
            </a:r>
            <a:r>
              <a:rPr lang="zh-CN" altLang="en-US" dirty="0">
                <a:latin typeface="Arial" charset="0"/>
              </a:rPr>
              <a:t>代表人物之一，數學家。他是最早使用“</a:t>
            </a:r>
            <a:r>
              <a:rPr lang="zh-CN" altLang="en-US" dirty="0">
                <a:latin typeface="Arial" charset="0"/>
                <a:hlinkClick r:id="rId32" action="ppaction://hlinkfile" tooltip="积分"/>
              </a:rPr>
              <a:t>積分</a:t>
            </a:r>
            <a:r>
              <a:rPr lang="zh-CN" altLang="en-US" dirty="0">
                <a:latin typeface="Arial" charset="0"/>
              </a:rPr>
              <a:t>”這個術語的人，也是較早使用</a:t>
            </a:r>
            <a:r>
              <a:rPr lang="zh-CN" altLang="en-US" dirty="0">
                <a:latin typeface="Arial" charset="0"/>
                <a:hlinkClick r:id="rId33" action="ppaction://hlinkfile" tooltip="极坐标系"/>
              </a:rPr>
              <a:t>極座標系</a:t>
            </a:r>
            <a:r>
              <a:rPr lang="zh-CN" altLang="en-US" dirty="0">
                <a:latin typeface="Arial" charset="0"/>
              </a:rPr>
              <a:t>的數學家之一。他研究了</a:t>
            </a:r>
            <a:r>
              <a:rPr lang="zh-CN" altLang="en-US" dirty="0">
                <a:latin typeface="Arial" charset="0"/>
                <a:hlinkClick r:id="rId34" action="ppaction://hlinkfile" tooltip="悬链线"/>
              </a:rPr>
              <a:t>懸鏈線</a:t>
            </a:r>
            <a:r>
              <a:rPr lang="zh-CN" altLang="en-US" dirty="0">
                <a:latin typeface="Arial" charset="0"/>
              </a:rPr>
              <a:t>，還確定了</a:t>
            </a:r>
            <a:r>
              <a:rPr lang="zh-CN" altLang="en-US" dirty="0">
                <a:latin typeface="Arial" charset="0"/>
                <a:hlinkClick r:id="rId35" action="ppaction://hlinkfile" tooltip="等时曲线（页面不存在）"/>
              </a:rPr>
              <a:t>等時曲線</a:t>
            </a:r>
            <a:r>
              <a:rPr lang="zh-CN" altLang="en-US" dirty="0">
                <a:latin typeface="Arial" charset="0"/>
              </a:rPr>
              <a:t>的方程。</a:t>
            </a:r>
            <a:r>
              <a:rPr lang="zh-CN" altLang="en-US" dirty="0">
                <a:latin typeface="Arial" charset="0"/>
                <a:hlinkClick r:id="rId36" action="ppaction://hlinkfile" tooltip="概率论"/>
              </a:rPr>
              <a:t>概率論</a:t>
            </a:r>
            <a:r>
              <a:rPr lang="zh-CN" altLang="en-US" dirty="0">
                <a:latin typeface="Arial" charset="0"/>
              </a:rPr>
              <a:t>中的</a:t>
            </a:r>
            <a:r>
              <a:rPr lang="zh-CN" altLang="en-US" dirty="0">
                <a:latin typeface="Arial" charset="0"/>
                <a:hlinkClick r:id="rId37" action="ppaction://hlinkfile" tooltip="伯努利试验"/>
              </a:rPr>
              <a:t>伯努利試驗</a:t>
            </a:r>
            <a:r>
              <a:rPr lang="zh-CN" altLang="en-US" dirty="0">
                <a:latin typeface="Arial" charset="0"/>
              </a:rPr>
              <a:t>與</a:t>
            </a:r>
            <a:r>
              <a:rPr lang="zh-CN" altLang="en-US" dirty="0">
                <a:latin typeface="Arial" charset="0"/>
                <a:hlinkClick r:id="rId38" action="ppaction://hlinkfile" tooltip="大数定理"/>
              </a:rPr>
              <a:t>大數定理</a:t>
            </a:r>
            <a:r>
              <a:rPr lang="zh-CN" altLang="en-US" dirty="0">
                <a:latin typeface="Arial" charset="0"/>
              </a:rPr>
              <a:t>也是他提出來的。</a:t>
            </a:r>
            <a:r>
              <a:rPr lang="en-US" altLang="zh-CN" dirty="0">
                <a:latin typeface="Arial" charset="0"/>
              </a:rPr>
              <a:t>1699</a:t>
            </a:r>
            <a:r>
              <a:rPr lang="zh-CN" altLang="en-US" dirty="0">
                <a:latin typeface="Arial" charset="0"/>
              </a:rPr>
              <a:t>年，雅各當選為巴黎科學院外籍院士；</a:t>
            </a:r>
            <a:r>
              <a:rPr lang="en-US" altLang="zh-CN" dirty="0">
                <a:latin typeface="Arial" charset="0"/>
              </a:rPr>
              <a:t>1701</a:t>
            </a:r>
            <a:r>
              <a:rPr lang="zh-CN" altLang="en-US" dirty="0">
                <a:latin typeface="Arial" charset="0"/>
              </a:rPr>
              <a:t>年被柏林科學協會（後為柏林科學院）接納為會員。　許多數學成果與雅各的名字相聯繫。例如懸鏈線問題（</a:t>
            </a:r>
            <a:r>
              <a:rPr lang="en-US" altLang="zh-CN" dirty="0">
                <a:latin typeface="Arial" charset="0"/>
              </a:rPr>
              <a:t>1690</a:t>
            </a:r>
            <a:r>
              <a:rPr lang="zh-CN" altLang="en-US" dirty="0">
                <a:latin typeface="Arial" charset="0"/>
              </a:rPr>
              <a:t>年），曲率半徑公式（</a:t>
            </a:r>
            <a:r>
              <a:rPr lang="en-US" altLang="zh-CN" dirty="0">
                <a:latin typeface="Arial" charset="0"/>
              </a:rPr>
              <a:t>1694</a:t>
            </a:r>
            <a:r>
              <a:rPr lang="zh-CN" altLang="en-US" dirty="0">
                <a:latin typeface="Arial" charset="0"/>
              </a:rPr>
              <a:t>年），“伯努利雙紐線”（</a:t>
            </a:r>
            <a:r>
              <a:rPr lang="en-US" altLang="zh-CN" dirty="0">
                <a:latin typeface="Arial" charset="0"/>
              </a:rPr>
              <a:t>1694</a:t>
            </a:r>
            <a:r>
              <a:rPr lang="zh-CN" altLang="en-US" dirty="0">
                <a:latin typeface="Arial" charset="0"/>
              </a:rPr>
              <a:t>年），“伯努利微分方程”（</a:t>
            </a:r>
            <a:r>
              <a:rPr lang="en-US" altLang="zh-CN" dirty="0">
                <a:latin typeface="Arial" charset="0"/>
              </a:rPr>
              <a:t>1695</a:t>
            </a:r>
            <a:r>
              <a:rPr lang="zh-CN" altLang="en-US" dirty="0">
                <a:latin typeface="Arial" charset="0"/>
              </a:rPr>
              <a:t>年），“等周問題”（</a:t>
            </a:r>
            <a:r>
              <a:rPr lang="en-US" altLang="zh-CN" dirty="0">
                <a:latin typeface="Arial" charset="0"/>
              </a:rPr>
              <a:t>1700</a:t>
            </a:r>
            <a:r>
              <a:rPr lang="zh-CN" altLang="en-US" dirty="0">
                <a:latin typeface="Arial" charset="0"/>
              </a:rPr>
              <a:t>年）等。最為人們津津樂道的軼事之一，是雅各醉心於研究對數螺線，這項研究從</a:t>
            </a:r>
            <a:r>
              <a:rPr lang="en-US" altLang="zh-CN" dirty="0">
                <a:latin typeface="Arial" charset="0"/>
              </a:rPr>
              <a:t>1691</a:t>
            </a:r>
            <a:r>
              <a:rPr lang="zh-CN" altLang="en-US" dirty="0">
                <a:latin typeface="Arial" charset="0"/>
              </a:rPr>
              <a:t>年就開始了。他發現，對數螺線經過各種變換後仍然是對數螺線，如它的漸屈線和漸伸線是對數螺線，自極點至切線的垂足的軌跡，以極點為發光點經對數螺線反射後得到的反射線，以及與所有這些反射線相切的曲線（回光線）都是對數螺線。他驚歎這種曲線的神奇，竟在遺囑裡要求後人將對數螺線刻在自己的墓碑上，並附以頌詞“縱然變化，依然故我”，用以象徵死後永生不朽。二項分布是其在</a:t>
            </a:r>
            <a:r>
              <a:rPr lang="en-US" altLang="zh-CN" dirty="0">
                <a:latin typeface="Arial" charset="0"/>
              </a:rPr>
              <a:t>1713</a:t>
            </a:r>
            <a:r>
              <a:rPr lang="zh-CN" altLang="en-US" dirty="0">
                <a:latin typeface="Arial" charset="0"/>
              </a:rPr>
              <a:t>年出版的專著</a:t>
            </a:r>
            <a:r>
              <a:rPr lang="en-US" altLang="zh-CN" dirty="0">
                <a:latin typeface="Arial" charset="0"/>
              </a:rPr>
              <a:t>《</a:t>
            </a:r>
            <a:r>
              <a:rPr lang="zh-CN" altLang="en-US" dirty="0">
                <a:latin typeface="Arial" charset="0"/>
              </a:rPr>
              <a:t>猜度術</a:t>
            </a:r>
            <a:r>
              <a:rPr lang="en-US" altLang="zh-CN" dirty="0">
                <a:latin typeface="Arial" charset="0"/>
              </a:rPr>
              <a:t>》</a:t>
            </a:r>
            <a:r>
              <a:rPr lang="zh-CN" altLang="en-US" dirty="0">
                <a:latin typeface="Arial" charset="0"/>
              </a:rPr>
              <a:t>提出的。</a:t>
            </a:r>
          </a:p>
          <a:p>
            <a:pPr eaLnBrk="1" hangingPunct="1"/>
            <a:endParaRPr lang="zh-CN" altLang="en-US" dirty="0">
              <a:latin typeface="Arial" charset="0"/>
            </a:endParaRPr>
          </a:p>
          <a:p>
            <a:pPr eaLnBrk="1" hangingPunct="1"/>
            <a:r>
              <a:rPr lang="zh-CN" altLang="en-US" b="1" dirty="0">
                <a:latin typeface="Arial" charset="0"/>
              </a:rPr>
              <a:t>卡爾·皮爾森</a:t>
            </a:r>
            <a:r>
              <a:rPr lang="zh-CN" altLang="en-US" dirty="0">
                <a:latin typeface="Arial" charset="0"/>
              </a:rPr>
              <a:t>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）是一位英國統計學家數學物理學家，也許是達爾文（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a:t>
            </a:r>
            <a:r>
              <a:rPr lang="en-US" altLang="zh-CN" dirty="0">
                <a:latin typeface="Arial" charset="0"/>
              </a:rPr>
              <a:t>X2</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羅奈爾得</a:t>
            </a:r>
            <a:r>
              <a:rPr lang="en-US" altLang="zh-CN" b="1" dirty="0">
                <a:latin typeface="Arial" charset="0"/>
              </a:rPr>
              <a:t>·</a:t>
            </a:r>
            <a:r>
              <a:rPr lang="zh-CN" altLang="en-US" b="1" dirty="0">
                <a:latin typeface="Arial" charset="0"/>
              </a:rPr>
              <a:t>費舍爾</a:t>
            </a:r>
            <a:r>
              <a:rPr lang="zh-CN" altLang="en-US" dirty="0">
                <a:latin typeface="Arial" charset="0"/>
              </a:rPr>
              <a:t>（</a:t>
            </a:r>
            <a:r>
              <a:rPr lang="en-US" altLang="zh-CN" dirty="0">
                <a:latin typeface="Arial" charset="0"/>
              </a:rPr>
              <a:t>1890</a:t>
            </a:r>
            <a:r>
              <a:rPr lang="zh-CN" altLang="en-US" dirty="0">
                <a:latin typeface="Arial" charset="0"/>
              </a:rPr>
              <a:t>～</a:t>
            </a:r>
            <a:r>
              <a:rPr lang="en-US" altLang="zh-CN" dirty="0">
                <a:latin typeface="Arial" charset="0"/>
              </a:rPr>
              <a:t>1962</a:t>
            </a:r>
            <a:r>
              <a:rPr lang="zh-CN" altLang="en-US" dirty="0">
                <a:latin typeface="Arial" charset="0"/>
              </a:rPr>
              <a:t>），生於倫敦，卒於 </a:t>
            </a:r>
            <a:r>
              <a:rPr lang="en-US" altLang="zh-CN" dirty="0" err="1">
                <a:latin typeface="Arial" charset="0"/>
              </a:rPr>
              <a:t>Adleaide</a:t>
            </a:r>
            <a:r>
              <a:rPr lang="zh-CN" altLang="en-US" dirty="0">
                <a:latin typeface="Arial" charset="0"/>
              </a:rPr>
              <a:t>（澳洲）。英國統計與遺傳學家，現代統計科學的奠基人之一，並對達爾文演化論作了基礎澄清的工作。</a:t>
            </a:r>
            <a:r>
              <a:rPr lang="en-US" altLang="zh-CN" dirty="0">
                <a:latin typeface="Arial" charset="0"/>
              </a:rPr>
              <a:t>Fisher </a:t>
            </a:r>
            <a:r>
              <a:rPr lang="zh-CN" altLang="en-US" dirty="0">
                <a:latin typeface="Arial" charset="0"/>
              </a:rPr>
              <a:t>以天文學學士畢業于劍橋大學，也因對天文觀測誤差的分析，使他開始探討統計的問題。畢業後幾年，他曾到加拿大務農，工作於投資公司，也當過私立學校的老師。並在</a:t>
            </a:r>
            <a:r>
              <a:rPr lang="en-US" altLang="zh-CN" dirty="0">
                <a:latin typeface="Arial" charset="0"/>
              </a:rPr>
              <a:t>1915</a:t>
            </a:r>
            <a:r>
              <a:rPr lang="zh-CN" altLang="en-US" dirty="0">
                <a:latin typeface="Arial" charset="0"/>
              </a:rPr>
              <a:t>，</a:t>
            </a:r>
            <a:r>
              <a:rPr lang="en-US" altLang="zh-CN" dirty="0">
                <a:latin typeface="Arial" charset="0"/>
              </a:rPr>
              <a:t>1918</a:t>
            </a:r>
            <a:r>
              <a:rPr lang="zh-CN" altLang="en-US" dirty="0">
                <a:latin typeface="Arial" charset="0"/>
              </a:rPr>
              <a:t>發表兩篇重要文章，前者探討相關係數的分布；後者證明遺傳上的連續變異，可用許多遵守孟德爾律的基因變異所疊加來解釋。</a:t>
            </a:r>
            <a:r>
              <a:rPr lang="en-US" altLang="zh-CN" dirty="0">
                <a:latin typeface="Arial" charset="0"/>
              </a:rPr>
              <a:t>1919</a:t>
            </a:r>
            <a:r>
              <a:rPr lang="zh-CN" altLang="en-US" dirty="0">
                <a:latin typeface="Arial" charset="0"/>
              </a:rPr>
              <a:t>年他拒絕在 </a:t>
            </a:r>
            <a:r>
              <a:rPr lang="en-US" altLang="zh-CN" dirty="0">
                <a:latin typeface="Arial" charset="0"/>
              </a:rPr>
              <a:t>K. Pearson </a:t>
            </a:r>
            <a:r>
              <a:rPr lang="zh-CN" altLang="en-US" dirty="0">
                <a:latin typeface="Arial" charset="0"/>
              </a:rPr>
              <a:t>下工作，任職於 </a:t>
            </a:r>
            <a:r>
              <a:rPr lang="en-US" altLang="zh-CN" dirty="0">
                <a:latin typeface="Arial" charset="0"/>
              </a:rPr>
              <a:t>Rothamsted </a:t>
            </a:r>
            <a:r>
              <a:rPr lang="zh-CN" altLang="en-US" dirty="0">
                <a:latin typeface="Arial" charset="0"/>
              </a:rPr>
              <a:t>農業實驗場。</a:t>
            </a:r>
            <a:r>
              <a:rPr lang="en-US" altLang="zh-CN" dirty="0">
                <a:latin typeface="Arial" charset="0"/>
              </a:rPr>
              <a:t>Fisher </a:t>
            </a:r>
            <a:r>
              <a:rPr lang="zh-CN" altLang="en-US" dirty="0">
                <a:latin typeface="Arial" charset="0"/>
              </a:rPr>
              <a:t>在這裡發展他的變異數分析理論，研究假說測試，並且提出實驗設計的隨機化原則，使得科學試驗可以同時進行多參數之檢測，並減少樣本偏差。他在</a:t>
            </a:r>
            <a:r>
              <a:rPr lang="en-US" altLang="zh-CN" dirty="0">
                <a:latin typeface="Arial" charset="0"/>
              </a:rPr>
              <a:t>1925</a:t>
            </a:r>
            <a:r>
              <a:rPr lang="zh-CN" altLang="en-US" dirty="0">
                <a:latin typeface="Arial" charset="0"/>
              </a:rPr>
              <a:t>所著</a:t>
            </a:r>
            <a:r>
              <a:rPr lang="en-US" altLang="zh-CN" dirty="0">
                <a:latin typeface="Arial" charset="0"/>
              </a:rPr>
              <a:t>《</a:t>
            </a:r>
            <a:r>
              <a:rPr lang="zh-CN" altLang="en-US" dirty="0">
                <a:latin typeface="Arial" charset="0"/>
              </a:rPr>
              <a:t>研究工作者的統計方法</a:t>
            </a:r>
            <a:r>
              <a:rPr lang="en-US" altLang="zh-CN" dirty="0">
                <a:latin typeface="Arial" charset="0"/>
              </a:rPr>
              <a:t>》</a:t>
            </a:r>
            <a:r>
              <a:rPr lang="zh-CN" altLang="en-US" dirty="0">
                <a:latin typeface="Arial" charset="0"/>
              </a:rPr>
              <a:t>影響力超過半世紀，遍及全世界。而他在 </a:t>
            </a:r>
            <a:r>
              <a:rPr lang="en-US" altLang="zh-CN" dirty="0">
                <a:latin typeface="Arial" charset="0"/>
              </a:rPr>
              <a:t>Rothamsted </a:t>
            </a:r>
            <a:r>
              <a:rPr lang="zh-CN" altLang="en-US" dirty="0">
                <a:latin typeface="Arial" charset="0"/>
              </a:rPr>
              <a:t>的工作結晶，同時也表現在為達爾文演化論澄清迷霧的巨著</a:t>
            </a:r>
            <a:r>
              <a:rPr lang="en-US" altLang="zh-CN" dirty="0">
                <a:latin typeface="Arial" charset="0"/>
              </a:rPr>
              <a:t>《</a:t>
            </a:r>
            <a:r>
              <a:rPr lang="zh-CN" altLang="en-US" dirty="0">
                <a:latin typeface="Arial" charset="0"/>
              </a:rPr>
              <a:t>天擇的遺傳理論</a:t>
            </a:r>
            <a:r>
              <a:rPr lang="en-US" altLang="zh-CN" dirty="0">
                <a:latin typeface="Arial" charset="0"/>
              </a:rPr>
              <a:t>》(1930)</a:t>
            </a:r>
            <a:r>
              <a:rPr lang="zh-CN" altLang="en-US" dirty="0">
                <a:latin typeface="Arial" charset="0"/>
              </a:rPr>
              <a:t>中，說明孟德爾的遺傳定律與達爾文的理論並不像當時部份學者認為的互相矛盾，而是相輔相成的。並且認為演化的驅力主要來自選擇的因素遠重於突變的因素。這本著作將統計分析的方法帶入演化論的研究。為解釋現代生物學的核心理論打下堅實的基礎。也因這本著作，</a:t>
            </a:r>
            <a:r>
              <a:rPr lang="en-US" altLang="zh-CN" dirty="0">
                <a:latin typeface="Arial" charset="0"/>
              </a:rPr>
              <a:t>Fisher 1933</a:t>
            </a:r>
            <a:r>
              <a:rPr lang="zh-CN" altLang="en-US" dirty="0">
                <a:latin typeface="Arial" charset="0"/>
              </a:rPr>
              <a:t>年獲得倫敦大學的職位，從事 </a:t>
            </a:r>
            <a:r>
              <a:rPr lang="en-US" altLang="zh-CN" dirty="0">
                <a:latin typeface="Arial" charset="0"/>
              </a:rPr>
              <a:t>RH </a:t>
            </a:r>
            <a:r>
              <a:rPr lang="zh-CN" altLang="en-US" dirty="0">
                <a:latin typeface="Arial" charset="0"/>
              </a:rPr>
              <a:t>血型的研究。</a:t>
            </a:r>
            <a:r>
              <a:rPr lang="en-US" altLang="zh-CN" dirty="0">
                <a:latin typeface="Arial" charset="0"/>
              </a:rPr>
              <a:t>1943</a:t>
            </a:r>
            <a:r>
              <a:rPr lang="zh-CN" altLang="en-US" dirty="0">
                <a:latin typeface="Arial" charset="0"/>
              </a:rPr>
              <a:t>至</a:t>
            </a:r>
            <a:r>
              <a:rPr lang="en-US" altLang="zh-CN" dirty="0">
                <a:latin typeface="Arial" charset="0"/>
              </a:rPr>
              <a:t>1957</a:t>
            </a:r>
            <a:r>
              <a:rPr lang="zh-CN" altLang="en-US" dirty="0">
                <a:latin typeface="Arial" charset="0"/>
              </a:rPr>
              <a:t>年他回劍橋大學任教，</a:t>
            </a:r>
            <a:r>
              <a:rPr lang="en-US" altLang="zh-CN" dirty="0">
                <a:latin typeface="Arial" charset="0"/>
              </a:rPr>
              <a:t>1952</a:t>
            </a:r>
            <a:r>
              <a:rPr lang="zh-CN" altLang="en-US" dirty="0">
                <a:latin typeface="Arial" charset="0"/>
              </a:rPr>
              <a:t>年受封爵士，</a:t>
            </a:r>
            <a:r>
              <a:rPr lang="en-US" altLang="zh-CN" dirty="0">
                <a:latin typeface="Arial" charset="0"/>
              </a:rPr>
              <a:t>1956</a:t>
            </a:r>
            <a:r>
              <a:rPr lang="zh-CN" altLang="en-US" dirty="0">
                <a:latin typeface="Arial" charset="0"/>
              </a:rPr>
              <a:t>年出版</a:t>
            </a:r>
            <a:r>
              <a:rPr lang="en-US" altLang="zh-CN" dirty="0">
                <a:latin typeface="Arial" charset="0"/>
              </a:rPr>
              <a:t>《</a:t>
            </a:r>
            <a:r>
              <a:rPr lang="zh-CN" altLang="en-US" dirty="0">
                <a:latin typeface="Arial" charset="0"/>
              </a:rPr>
              <a:t>統計方法與科學推，最後三年，則在澳洲為國協科技研究組織 </a:t>
            </a:r>
            <a:r>
              <a:rPr lang="en-US" altLang="zh-CN" dirty="0">
                <a:latin typeface="Arial" charset="0"/>
              </a:rPr>
              <a:t>(CSTRO) </a:t>
            </a:r>
            <a:r>
              <a:rPr lang="zh-CN" altLang="en-US" dirty="0">
                <a:latin typeface="Arial" charset="0"/>
              </a:rPr>
              <a:t>工作，並卒於任上。</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威廉</a:t>
            </a:r>
            <a:r>
              <a:rPr lang="en-US" altLang="zh-CN" b="1" dirty="0">
                <a:latin typeface="Arial" charset="0"/>
              </a:rPr>
              <a:t>·</a:t>
            </a:r>
            <a:r>
              <a:rPr lang="zh-CN" altLang="en-US" b="1" dirty="0">
                <a:latin typeface="Arial" charset="0"/>
              </a:rPr>
              <a:t>戈塞</a:t>
            </a:r>
            <a:r>
              <a:rPr lang="en-US" altLang="zh-CN" dirty="0">
                <a:latin typeface="Arial" charset="0"/>
              </a:rPr>
              <a:t>(William Sealey </a:t>
            </a:r>
            <a:r>
              <a:rPr lang="en-US" altLang="zh-CN" dirty="0" err="1">
                <a:latin typeface="Arial" charset="0"/>
              </a:rPr>
              <a:t>Gosset</a:t>
            </a:r>
            <a:r>
              <a:rPr lang="en-US" altLang="zh-CN" dirty="0">
                <a:latin typeface="Arial" charset="0"/>
              </a:rPr>
              <a:t>)</a:t>
            </a:r>
            <a:r>
              <a:rPr lang="zh-CN" altLang="en-US" dirty="0">
                <a:latin typeface="Arial" charset="0"/>
              </a:rPr>
              <a:t>出生於英國肯特郡坎特伯雷市，求學於曼徹斯特學院和牛津大學，主要學習化學和數學。</a:t>
            </a:r>
            <a:r>
              <a:rPr lang="en-US" altLang="zh-CN" dirty="0">
                <a:latin typeface="Arial" charset="0"/>
              </a:rPr>
              <a:t>1899</a:t>
            </a:r>
            <a:r>
              <a:rPr lang="zh-CN" altLang="en-US" dirty="0">
                <a:latin typeface="Arial" charset="0"/>
              </a:rPr>
              <a:t>年，戈塞進入都柏林的</a:t>
            </a:r>
            <a:r>
              <a:rPr lang="en-US" altLang="zh-CN" dirty="0">
                <a:latin typeface="Arial" charset="0"/>
              </a:rPr>
              <a:t>A.</a:t>
            </a:r>
            <a:r>
              <a:rPr lang="zh-CN" altLang="en-US" dirty="0">
                <a:latin typeface="Arial" charset="0"/>
              </a:rPr>
              <a:t>吉尼斯父子釀酒廠，在那裡於</a:t>
            </a:r>
            <a:r>
              <a:rPr lang="en-US" altLang="zh-CN" dirty="0">
                <a:latin typeface="Arial" charset="0"/>
              </a:rPr>
              <a:t>1904</a:t>
            </a:r>
            <a:r>
              <a:rPr lang="zh-CN" altLang="en-US" dirty="0">
                <a:latin typeface="Arial" charset="0"/>
              </a:rPr>
              <a:t>年寫成第一篇報告</a:t>
            </a:r>
            <a:r>
              <a:rPr lang="en-US" altLang="zh-CN" dirty="0">
                <a:latin typeface="Arial" charset="0"/>
              </a:rPr>
              <a:t>《</a:t>
            </a:r>
            <a:r>
              <a:rPr lang="zh-CN" altLang="en-US" dirty="0">
                <a:latin typeface="Arial" charset="0"/>
              </a:rPr>
              <a:t>誤差法則應用</a:t>
            </a:r>
            <a:r>
              <a:rPr lang="en-US" altLang="zh-CN" dirty="0">
                <a:latin typeface="Arial" charset="0"/>
              </a:rPr>
              <a:t>》</a:t>
            </a:r>
            <a:r>
              <a:rPr lang="zh-CN" altLang="en-US" dirty="0">
                <a:latin typeface="Arial" charset="0"/>
              </a:rPr>
              <a:t>。</a:t>
            </a:r>
            <a:r>
              <a:rPr lang="en-US" altLang="zh-CN" dirty="0" err="1">
                <a:latin typeface="Arial" charset="0"/>
              </a:rPr>
              <a:t>Gosset</a:t>
            </a:r>
            <a:r>
              <a:rPr lang="zh-CN" altLang="en-US" dirty="0">
                <a:latin typeface="Arial" charset="0"/>
              </a:rPr>
              <a:t>是英國現代統計方法發展的先驅，由他匯出的統計學</a:t>
            </a:r>
            <a:r>
              <a:rPr lang="en-US" altLang="zh-CN" dirty="0">
                <a:latin typeface="Arial" charset="0"/>
              </a:rPr>
              <a:t>T</a:t>
            </a:r>
            <a:r>
              <a:rPr lang="zh-CN" altLang="en-US" dirty="0">
                <a:latin typeface="Arial" charset="0"/>
              </a:rPr>
              <a:t>檢驗廣泛運用於小樣本平均數之間的差別測試。他曾在倫敦大學</a:t>
            </a:r>
            <a:r>
              <a:rPr lang="en-US" altLang="zh-CN" dirty="0">
                <a:latin typeface="Arial" charset="0"/>
              </a:rPr>
              <a:t>K.</a:t>
            </a:r>
            <a:r>
              <a:rPr lang="zh-CN" altLang="en-US" dirty="0">
                <a:latin typeface="Arial" charset="0"/>
              </a:rPr>
              <a:t>皮爾遜生物統計學驗室從事研究（</a:t>
            </a:r>
            <a:r>
              <a:rPr lang="en-US" altLang="zh-CN" dirty="0">
                <a:latin typeface="Arial" charset="0"/>
              </a:rPr>
              <a:t>1906-1907</a:t>
            </a:r>
            <a:r>
              <a:rPr lang="zh-CN" altLang="en-US" dirty="0">
                <a:latin typeface="Arial" charset="0"/>
              </a:rPr>
              <a:t>），對統計理論的最顯著貢獻是</a:t>
            </a:r>
            <a:r>
              <a:rPr lang="en-US" altLang="zh-CN" dirty="0">
                <a:latin typeface="Arial" charset="0"/>
              </a:rPr>
              <a:t>《</a:t>
            </a:r>
            <a:r>
              <a:rPr lang="zh-CN" altLang="en-US" dirty="0">
                <a:latin typeface="Arial" charset="0"/>
              </a:rPr>
              <a:t>平均數的概率誤差</a:t>
            </a:r>
            <a:r>
              <a:rPr lang="en-US" altLang="zh-CN" dirty="0">
                <a:latin typeface="Arial" charset="0"/>
              </a:rPr>
              <a:t>》</a:t>
            </a:r>
            <a:r>
              <a:rPr lang="zh-CN" altLang="en-US" dirty="0">
                <a:latin typeface="Arial" charset="0"/>
              </a:rPr>
              <a:t>（</a:t>
            </a:r>
            <a:r>
              <a:rPr lang="en-US" altLang="zh-CN" dirty="0">
                <a:latin typeface="Arial" charset="0"/>
              </a:rPr>
              <a:t>1908</a:t>
            </a:r>
            <a:r>
              <a:rPr lang="zh-CN" altLang="en-US" dirty="0">
                <a:latin typeface="Arial" charset="0"/>
              </a:rPr>
              <a:t>）。這篇論文闡明，如果是小樣本，那麼平均數比例對其標準誤差的分布不遵循正態曲線。由於吉尼斯釀酒廠的規定禁止戈塞發表關於釀酒過程變化性的研究成果，因此戈塞不得不於</a:t>
            </a:r>
            <a:r>
              <a:rPr lang="en-US" altLang="zh-CN" dirty="0">
                <a:latin typeface="Arial" charset="0"/>
              </a:rPr>
              <a:t>1908</a:t>
            </a:r>
            <a:r>
              <a:rPr lang="zh-CN" altLang="en-US" dirty="0">
                <a:latin typeface="Arial" charset="0"/>
              </a:rPr>
              <a:t>年以“學生”的筆名發表他的論文，導致該統計被稱為“學生”的筆名發表他的論文，導致該統計被稱為“學生的</a:t>
            </a:r>
            <a:r>
              <a:rPr lang="en-US" altLang="zh-CN" dirty="0">
                <a:latin typeface="Arial" charset="0"/>
              </a:rPr>
              <a:t>T</a:t>
            </a:r>
            <a:r>
              <a:rPr lang="zh-CN" altLang="en-US" dirty="0">
                <a:latin typeface="Arial" charset="0"/>
              </a:rPr>
              <a:t>檢驗”；</a:t>
            </a:r>
            <a:r>
              <a:rPr lang="en-US" altLang="zh-CN" dirty="0" err="1">
                <a:latin typeface="Arial" charset="0"/>
              </a:rPr>
              <a:t>Gosset</a:t>
            </a:r>
            <a:r>
              <a:rPr lang="zh-CN" altLang="en-US" dirty="0">
                <a:latin typeface="Arial" charset="0"/>
              </a:rPr>
              <a:t>在文章中使用</a:t>
            </a:r>
            <a:r>
              <a:rPr lang="en-US" altLang="zh-CN" dirty="0">
                <a:latin typeface="Arial" charset="0"/>
              </a:rPr>
              <a:t>Z</a:t>
            </a:r>
            <a:r>
              <a:rPr lang="zh-CN" altLang="en-US" dirty="0">
                <a:latin typeface="Arial" charset="0"/>
              </a:rPr>
              <a:t>統計量來檢驗常態分配母群的平均數。由於這篇文章提供了“學生</a:t>
            </a:r>
            <a:r>
              <a:rPr lang="en-US" altLang="zh-CN" dirty="0">
                <a:latin typeface="Arial" charset="0"/>
              </a:rPr>
              <a:t>t</a:t>
            </a:r>
            <a:r>
              <a:rPr lang="zh-CN" altLang="en-US" dirty="0">
                <a:latin typeface="Arial" charset="0"/>
              </a:rPr>
              <a:t>檢驗”的基礎，為此，許多統計學家把</a:t>
            </a:r>
            <a:r>
              <a:rPr lang="en-US" altLang="zh-CN" dirty="0">
                <a:latin typeface="Arial" charset="0"/>
              </a:rPr>
              <a:t>1908</a:t>
            </a:r>
            <a:r>
              <a:rPr lang="zh-CN" altLang="en-US" dirty="0">
                <a:latin typeface="Arial" charset="0"/>
              </a:rPr>
              <a:t>年看作是統計推斷理論發展史上的里程碑。</a:t>
            </a:r>
            <a:r>
              <a:rPr lang="en-US" altLang="zh-CN" dirty="0" err="1">
                <a:latin typeface="Arial" charset="0"/>
              </a:rPr>
              <a:t>Gosset</a:t>
            </a:r>
            <a:r>
              <a:rPr lang="zh-CN" altLang="en-US" dirty="0">
                <a:latin typeface="Arial" charset="0"/>
              </a:rPr>
              <a:t>又連續發表了“相關係數的概率誤差” </a:t>
            </a:r>
            <a:r>
              <a:rPr lang="en-US" altLang="zh-CN" dirty="0">
                <a:latin typeface="Arial" charset="0"/>
              </a:rPr>
              <a:t>(1909)</a:t>
            </a:r>
            <a:r>
              <a:rPr lang="zh-CN" altLang="en-US" dirty="0">
                <a:latin typeface="Arial" charset="0"/>
              </a:rPr>
              <a:t>、“非隨機抽樣的樣本平均數分布”</a:t>
            </a:r>
            <a:r>
              <a:rPr lang="en-US" altLang="zh-CN" dirty="0">
                <a:latin typeface="Arial" charset="0"/>
              </a:rPr>
              <a:t>(1909)</a:t>
            </a:r>
            <a:r>
              <a:rPr lang="zh-CN" altLang="en-US" dirty="0">
                <a:latin typeface="Arial" charset="0"/>
              </a:rPr>
              <a:t>、“從無限總體隨機抽樣平均數的概率估算表”</a:t>
            </a:r>
            <a:r>
              <a:rPr lang="en-US" altLang="zh-CN" dirty="0">
                <a:latin typeface="Arial" charset="0"/>
              </a:rPr>
              <a:t>(1917)</a:t>
            </a:r>
            <a:r>
              <a:rPr lang="zh-CN" altLang="en-US" dirty="0">
                <a:latin typeface="Arial" charset="0"/>
              </a:rPr>
              <a:t>，等，</a:t>
            </a:r>
            <a:r>
              <a:rPr lang="en-US" altLang="zh-CN" dirty="0">
                <a:latin typeface="Arial" charset="0"/>
              </a:rPr>
              <a:t>1907-1937</a:t>
            </a:r>
            <a:r>
              <a:rPr lang="zh-CN" altLang="en-US" dirty="0">
                <a:latin typeface="Arial" charset="0"/>
              </a:rPr>
              <a:t>年間，戈塞發表了</a:t>
            </a:r>
            <a:r>
              <a:rPr lang="en-US" altLang="zh-CN" dirty="0">
                <a:latin typeface="Arial" charset="0"/>
              </a:rPr>
              <a:t>22</a:t>
            </a:r>
            <a:r>
              <a:rPr lang="zh-CN" altLang="en-US" dirty="0">
                <a:latin typeface="Arial" charset="0"/>
              </a:rPr>
              <a:t>篇統計學論文，這些論文於</a:t>
            </a:r>
            <a:r>
              <a:rPr lang="en-US" altLang="zh-CN" dirty="0">
                <a:latin typeface="Arial" charset="0"/>
              </a:rPr>
              <a:t>1942</a:t>
            </a:r>
            <a:r>
              <a:rPr lang="zh-CN" altLang="en-US" dirty="0">
                <a:latin typeface="Arial" charset="0"/>
              </a:rPr>
              <a:t>年以</a:t>
            </a:r>
            <a:r>
              <a:rPr lang="en-US" altLang="zh-CN" dirty="0">
                <a:latin typeface="Arial" charset="0"/>
              </a:rPr>
              <a:t>《“</a:t>
            </a:r>
            <a:r>
              <a:rPr lang="zh-CN" altLang="en-US" dirty="0">
                <a:latin typeface="Arial" charset="0"/>
              </a:rPr>
              <a:t>學生”論文集</a:t>
            </a:r>
            <a:r>
              <a:rPr lang="en-US" altLang="zh-CN" dirty="0">
                <a:latin typeface="Arial" charset="0"/>
              </a:rPr>
              <a:t>》</a:t>
            </a:r>
            <a:r>
              <a:rPr lang="zh-CN" altLang="en-US" dirty="0">
                <a:latin typeface="Arial" charset="0"/>
              </a:rPr>
              <a:t>為書名重新發行。</a:t>
            </a:r>
            <a:endParaRPr lang="en-US" altLang="zh-CN" dirty="0">
              <a:latin typeface="Arial" charset="0"/>
            </a:endParaRPr>
          </a:p>
          <a:p>
            <a:pPr eaLnBrk="1" hangingPunct="1"/>
            <a:r>
              <a:rPr lang="zh-CN" altLang="en-US" dirty="0">
                <a:latin typeface="Arial" charset="0"/>
              </a:rPr>
              <a:t>戈塞是小樣本統計理論的開創者，戈塞在釀酒公司工作中發現，供釀酒的每批麥子品質相差很大，而同一批麥子中能抽樣供試驗的麥子又很少，每批樣本在不同的溫度下做實驗，其結果相差很大，這樣一來，實際上取得的麥子樣本，不可能是大樣本，只能是小樣本。可是，從小樣本來分析資料是否可靠？誤差有多大？小樣本理論就在這樣的背景下應運而生。</a:t>
            </a:r>
            <a:r>
              <a:rPr lang="en-US" altLang="zh-CN" dirty="0">
                <a:latin typeface="Arial" charset="0"/>
              </a:rPr>
              <a:t>1905</a:t>
            </a:r>
            <a:r>
              <a:rPr lang="zh-CN" altLang="en-US" dirty="0">
                <a:latin typeface="Arial" charset="0"/>
              </a:rPr>
              <a:t>年，戈塞利用酒廠裡大量的小樣本資料寫了第一篇論文</a:t>
            </a:r>
            <a:r>
              <a:rPr lang="en-US" altLang="zh-CN" dirty="0">
                <a:latin typeface="Arial" charset="0"/>
              </a:rPr>
              <a:t>《</a:t>
            </a:r>
            <a:r>
              <a:rPr lang="zh-CN" altLang="en-US" dirty="0">
                <a:latin typeface="Arial" charset="0"/>
              </a:rPr>
              <a:t>誤差法則在釀酒過程中的應用</a:t>
            </a:r>
            <a:r>
              <a:rPr lang="en-US" altLang="zh-CN" dirty="0">
                <a:latin typeface="Arial" charset="0"/>
              </a:rPr>
              <a:t>》</a:t>
            </a:r>
            <a:r>
              <a:rPr lang="zh-CN" altLang="en-US" dirty="0">
                <a:latin typeface="Arial" charset="0"/>
              </a:rPr>
              <a:t>，在此基礎上，</a:t>
            </a:r>
            <a:r>
              <a:rPr lang="en-US" altLang="zh-CN" dirty="0">
                <a:latin typeface="Arial" charset="0"/>
              </a:rPr>
              <a:t>1907</a:t>
            </a:r>
            <a:r>
              <a:rPr lang="zh-CN" altLang="en-US" dirty="0">
                <a:latin typeface="Arial" charset="0"/>
              </a:rPr>
              <a:t>年戈塞決心把小樣本和大樣本之間的差別搞清楚。為此，他試圖把一個總體中的所有小樣本的平均數的分布刻畫出來，做法是，在一個大容器裡放了一批紙牌，把它們弄亂，隨機地抽若干張，對這一樣本做實驗記錄觀察值，然後再把紙牌弄亂，抽出幾張，對相應的樣本再做實驗觀察，記錄觀察值，大量地記錄這種隨機抽樣的小樣本觀察值，就可藉以獲得小樣本觀察值的分布函數，若觀察值是平均數，戈塞把它叫做</a:t>
            </a:r>
            <a:r>
              <a:rPr lang="en-US" altLang="zh-CN" dirty="0">
                <a:latin typeface="Arial" charset="0"/>
              </a:rPr>
              <a:t>t</a:t>
            </a:r>
            <a:r>
              <a:rPr lang="zh-CN" altLang="en-US" dirty="0">
                <a:latin typeface="Arial" charset="0"/>
              </a:rPr>
              <a:t>分布函數。</a:t>
            </a:r>
          </a:p>
          <a:p>
            <a:pPr eaLnBrk="1" hangingPunct="1"/>
            <a:endParaRPr lang="en-US" altLang="zh-CN" dirty="0">
              <a:latin typeface="Arial" charset="0"/>
            </a:endParaRPr>
          </a:p>
          <a:p>
            <a:pPr eaLnBrk="1" hangingPunct="1"/>
            <a:r>
              <a:rPr lang="zh-CN" altLang="en-US" b="1" dirty="0">
                <a:latin typeface="Arial" charset="0"/>
              </a:rPr>
              <a:t>查理斯</a:t>
            </a:r>
            <a:r>
              <a:rPr lang="en-US" altLang="zh-CN" b="1" dirty="0">
                <a:latin typeface="Arial" charset="0"/>
              </a:rPr>
              <a:t>·</a:t>
            </a:r>
            <a:r>
              <a:rPr lang="zh-CN" altLang="en-US" b="1" dirty="0">
                <a:latin typeface="Arial" charset="0"/>
              </a:rPr>
              <a:t>愛德華</a:t>
            </a:r>
            <a:r>
              <a:rPr lang="en-US" altLang="zh-CN" b="1" dirty="0">
                <a:latin typeface="Arial" charset="0"/>
              </a:rPr>
              <a:t>·</a:t>
            </a:r>
            <a:r>
              <a:rPr lang="zh-CN" altLang="en-US" b="1" dirty="0">
                <a:latin typeface="Arial" charset="0"/>
              </a:rPr>
              <a:t>斯皮爾曼</a:t>
            </a:r>
            <a:r>
              <a:rPr lang="zh-CN" altLang="en-US" dirty="0">
                <a:latin typeface="Arial" charset="0"/>
              </a:rPr>
              <a:t>（</a:t>
            </a:r>
            <a:r>
              <a:rPr lang="en-US" altLang="zh-CN" dirty="0">
                <a:latin typeface="Arial" charset="0"/>
              </a:rPr>
              <a:t>Charles Edward Spearman</a:t>
            </a:r>
            <a:r>
              <a:rPr lang="zh-CN" altLang="en-US" dirty="0">
                <a:latin typeface="Arial" charset="0"/>
              </a:rPr>
              <a:t>）（</a:t>
            </a:r>
            <a:r>
              <a:rPr lang="en-US" altLang="zh-CN" dirty="0">
                <a:latin typeface="Arial" charset="0"/>
              </a:rPr>
              <a:t>1863</a:t>
            </a:r>
            <a:r>
              <a:rPr lang="zh-CN" altLang="en-US" dirty="0">
                <a:latin typeface="Arial" charset="0"/>
              </a:rPr>
              <a:t>～</a:t>
            </a:r>
            <a:r>
              <a:rPr lang="en-US" altLang="zh-CN" dirty="0">
                <a:latin typeface="Arial" charset="0"/>
              </a:rPr>
              <a:t>1945</a:t>
            </a:r>
            <a:r>
              <a:rPr lang="zh-CN" altLang="en-US" dirty="0">
                <a:latin typeface="Arial" charset="0"/>
              </a:rPr>
              <a:t>）</a:t>
            </a:r>
            <a:r>
              <a:rPr lang="en-US" altLang="zh-CN" dirty="0">
                <a:latin typeface="Arial" charset="0"/>
              </a:rPr>
              <a:t>:</a:t>
            </a:r>
            <a:r>
              <a:rPr lang="zh-CN" altLang="en-US" dirty="0">
                <a:latin typeface="Arial" charset="0"/>
              </a:rPr>
              <a:t>英國理論和實驗心理學家，</a:t>
            </a:r>
            <a:r>
              <a:rPr lang="en-US" altLang="zh-CN" dirty="0">
                <a:latin typeface="Arial" charset="0"/>
              </a:rPr>
              <a:t>1863</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10</a:t>
            </a:r>
            <a:r>
              <a:rPr lang="zh-CN" altLang="en-US" dirty="0">
                <a:latin typeface="Arial" charset="0"/>
              </a:rPr>
              <a:t>日生於倫敦，</a:t>
            </a:r>
            <a:r>
              <a:rPr lang="en-US" altLang="zh-CN" dirty="0">
                <a:latin typeface="Arial" charset="0"/>
              </a:rPr>
              <a:t>1945</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7</a:t>
            </a:r>
            <a:r>
              <a:rPr lang="zh-CN" altLang="en-US" dirty="0">
                <a:latin typeface="Arial" charset="0"/>
              </a:rPr>
              <a:t>日卒於倫敦。他大器晚成，</a:t>
            </a:r>
            <a:r>
              <a:rPr lang="en-US" altLang="zh-CN" dirty="0">
                <a:latin typeface="Arial" charset="0"/>
              </a:rPr>
              <a:t>1906</a:t>
            </a:r>
            <a:r>
              <a:rPr lang="zh-CN" altLang="en-US" dirty="0">
                <a:latin typeface="Arial" charset="0"/>
              </a:rPr>
              <a:t>年在德國萊比錫獲博士學位，時年</a:t>
            </a:r>
            <a:r>
              <a:rPr lang="en-US" altLang="zh-CN" dirty="0">
                <a:latin typeface="Arial" charset="0"/>
              </a:rPr>
              <a:t>48</a:t>
            </a:r>
            <a:r>
              <a:rPr lang="zh-CN" altLang="en-US" dirty="0">
                <a:latin typeface="Arial" charset="0"/>
              </a:rPr>
              <a:t>歲。回國後，</a:t>
            </a:r>
            <a:r>
              <a:rPr lang="en-US" altLang="zh-CN" dirty="0">
                <a:latin typeface="Arial" charset="0"/>
              </a:rPr>
              <a:t>1911</a:t>
            </a:r>
            <a:r>
              <a:rPr lang="zh-CN" altLang="en-US" dirty="0">
                <a:latin typeface="Arial" charset="0"/>
              </a:rPr>
              <a:t>年任倫敦大學心理學、邏輯學教授。</a:t>
            </a:r>
            <a:r>
              <a:rPr lang="en-US" altLang="zh-CN" dirty="0">
                <a:latin typeface="Arial" charset="0"/>
              </a:rPr>
              <a:t>1923</a:t>
            </a:r>
            <a:r>
              <a:rPr lang="zh-CN" altLang="en-US" dirty="0">
                <a:latin typeface="Arial" charset="0"/>
              </a:rPr>
              <a:t>至</a:t>
            </a:r>
            <a:r>
              <a:rPr lang="en-US" altLang="zh-CN" dirty="0">
                <a:latin typeface="Arial" charset="0"/>
              </a:rPr>
              <a:t>1926</a:t>
            </a:r>
            <a:r>
              <a:rPr lang="zh-CN" altLang="en-US" dirty="0">
                <a:latin typeface="Arial" charset="0"/>
              </a:rPr>
              <a:t>期間年任英國心理學會主席，</a:t>
            </a:r>
            <a:r>
              <a:rPr lang="en-US" altLang="zh-CN" dirty="0">
                <a:latin typeface="Arial" charset="0"/>
              </a:rPr>
              <a:t>1924</a:t>
            </a:r>
            <a:r>
              <a:rPr lang="zh-CN" altLang="en-US" dirty="0">
                <a:latin typeface="Arial" charset="0"/>
              </a:rPr>
              <a:t>年當選為英國皇家學會院士。</a:t>
            </a:r>
          </a:p>
          <a:p>
            <a:pPr eaLnBrk="1" hangingPunct="1"/>
            <a:r>
              <a:rPr lang="zh-CN" altLang="en-US" dirty="0">
                <a:latin typeface="Arial" charset="0"/>
              </a:rPr>
              <a:t>作為實驗心理學的先驅，斯皮爾曼對心理統計的發展做了大量的研究，他對相關係數概念進行了延伸，匯出了等級相關的計算方法。他還創立因素分析的方法，這是他學術上最偉大的成就。他還將之與智力研究相結合，從而於</a:t>
            </a:r>
            <a:r>
              <a:rPr lang="en-US" altLang="zh-CN" dirty="0">
                <a:latin typeface="Arial" charset="0"/>
              </a:rPr>
              <a:t>1904</a:t>
            </a:r>
            <a:r>
              <a:rPr lang="zh-CN" altLang="en-US" dirty="0">
                <a:latin typeface="Arial" charset="0"/>
              </a:rPr>
              <a:t>年提出智力結構的“二因素說”，即‘</a:t>
            </a:r>
            <a:r>
              <a:rPr lang="en-US" altLang="zh-CN" dirty="0">
                <a:latin typeface="Arial" charset="0"/>
              </a:rPr>
              <a:t>G’</a:t>
            </a:r>
            <a:r>
              <a:rPr lang="zh-CN" altLang="en-US" dirty="0">
                <a:latin typeface="Arial" charset="0"/>
              </a:rPr>
              <a:t>因素（一般因素）和‘</a:t>
            </a:r>
            <a:r>
              <a:rPr lang="en-US" altLang="zh-CN" dirty="0">
                <a:latin typeface="Arial" charset="0"/>
              </a:rPr>
              <a:t>S’</a:t>
            </a:r>
            <a:r>
              <a:rPr lang="zh-CN" altLang="en-US" dirty="0">
                <a:latin typeface="Arial" charset="0"/>
              </a:rPr>
              <a:t>因素（特殊因素）。可以毫不誇張地說，斯皮爾曼的名字幾乎成了‘</a:t>
            </a:r>
            <a:r>
              <a:rPr lang="en-US" altLang="zh-CN" dirty="0">
                <a:latin typeface="Arial" charset="0"/>
              </a:rPr>
              <a:t>G’</a:t>
            </a:r>
            <a:r>
              <a:rPr lang="zh-CN" altLang="en-US" dirty="0">
                <a:latin typeface="Arial" charset="0"/>
              </a:rPr>
              <a:t>因素或‘</a:t>
            </a:r>
            <a:r>
              <a:rPr lang="en-US" altLang="zh-CN" dirty="0">
                <a:latin typeface="Arial" charset="0"/>
              </a:rPr>
              <a:t>S</a:t>
            </a:r>
            <a:r>
              <a:rPr lang="zh-CN" altLang="en-US" dirty="0">
                <a:latin typeface="Arial" charset="0"/>
              </a:rPr>
              <a:t>因素’的代名詞。他反對聯想理論，著有</a:t>
            </a:r>
            <a:r>
              <a:rPr lang="en-US" altLang="zh-CN" dirty="0">
                <a:latin typeface="Arial" charset="0"/>
              </a:rPr>
              <a:t>《</a:t>
            </a:r>
            <a:r>
              <a:rPr lang="zh-CN" altLang="en-US" dirty="0">
                <a:latin typeface="Arial" charset="0"/>
              </a:rPr>
              <a:t>智力的性質和認知的原理</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人的能力</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創造的心</a:t>
            </a:r>
            <a:r>
              <a:rPr lang="en-US" altLang="zh-CN" dirty="0">
                <a:latin typeface="Arial" charset="0"/>
              </a:rPr>
              <a:t>》</a:t>
            </a:r>
            <a:r>
              <a:rPr lang="zh-CN" altLang="en-US" dirty="0">
                <a:latin typeface="Arial" charset="0"/>
              </a:rPr>
              <a:t>等。</a:t>
            </a:r>
            <a:endParaRPr lang="en-US" altLang="zh-CN" dirty="0">
              <a:latin typeface="Arial" charset="0"/>
            </a:endParaRPr>
          </a:p>
        </p:txBody>
      </p:sp>
      <p:sp>
        <p:nvSpPr>
          <p:cNvPr id="4" name="灯片编号占位符 3"/>
          <p:cNvSpPr>
            <a:spLocks noGrp="1"/>
          </p:cNvSpPr>
          <p:nvPr>
            <p:ph type="sldNum" sz="quarter" idx="5"/>
          </p:nvPr>
        </p:nvSpPr>
        <p:spPr/>
        <p:txBody>
          <a:bodyPr/>
          <a:lstStyle/>
          <a:p>
            <a:pPr>
              <a:defRPr/>
            </a:pPr>
            <a:fld id="{A9A227CD-77FF-4221-A66D-8D2F247632CA}" type="slidenum">
              <a:rPr lang="en-US" smtClean="0"/>
              <a:pPr>
                <a:defRPr/>
              </a:pPr>
              <a:t>1</a:t>
            </a:fld>
            <a:endParaRPr lang="en-US"/>
          </a:p>
        </p:txBody>
      </p:sp>
    </p:spTree>
    <p:extLst>
      <p:ext uri="{BB962C8B-B14F-4D97-AF65-F5344CB8AC3E}">
        <p14:creationId xmlns:p14="http://schemas.microsoft.com/office/powerpoint/2010/main" val="560537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16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8EDB23D-FAC1-4971-A6D8-7613C32D726D}" type="slidenum">
              <a:rPr lang="en-US" altLang="zh-CN">
                <a:solidFill>
                  <a:schemeClr val="tx1"/>
                </a:solidFill>
              </a:rPr>
              <a:pPr algn="r" eaLnBrk="1" hangingPunct="1"/>
              <a:t>10</a:t>
            </a:fld>
            <a:endParaRPr lang="en-US" altLang="zh-CN">
              <a:solidFill>
                <a:schemeClr val="tx1"/>
              </a:solidFill>
            </a:endParaRPr>
          </a:p>
        </p:txBody>
      </p:sp>
      <p:sp>
        <p:nvSpPr>
          <p:cNvPr id="281603" name="Rectangle 2"/>
          <p:cNvSpPr>
            <a:spLocks noGrp="1" noRot="1" noChangeAspect="1" noChangeArrowheads="1" noTextEdit="1"/>
          </p:cNvSpPr>
          <p:nvPr>
            <p:ph type="sldImg"/>
          </p:nvPr>
        </p:nvSpPr>
        <p:spPr/>
      </p:sp>
      <p:sp>
        <p:nvSpPr>
          <p:cNvPr id="2816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151223447"/>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26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FFF9689-F597-4466-AEBD-9A71DCC89268}" type="slidenum">
              <a:rPr lang="en-US" altLang="zh-CN">
                <a:solidFill>
                  <a:schemeClr val="tx1"/>
                </a:solidFill>
              </a:rPr>
              <a:pPr algn="r" eaLnBrk="1" hangingPunct="1"/>
              <a:t>11</a:t>
            </a:fld>
            <a:endParaRPr lang="en-US" altLang="zh-CN">
              <a:solidFill>
                <a:schemeClr val="tx1"/>
              </a:solidFill>
            </a:endParaRPr>
          </a:p>
        </p:txBody>
      </p:sp>
      <p:sp>
        <p:nvSpPr>
          <p:cNvPr id="282627" name="Rectangle 2"/>
          <p:cNvSpPr>
            <a:spLocks noGrp="1" noRot="1" noChangeAspect="1" noChangeArrowheads="1" noTextEdit="1"/>
          </p:cNvSpPr>
          <p:nvPr>
            <p:ph type="sldImg"/>
          </p:nvPr>
        </p:nvSpPr>
        <p:spPr/>
      </p:sp>
      <p:sp>
        <p:nvSpPr>
          <p:cNvPr id="2826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655618166"/>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36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4A8D34B-87E9-47DC-9E4D-1079306BC730}" type="slidenum">
              <a:rPr lang="en-US" altLang="zh-CN">
                <a:solidFill>
                  <a:schemeClr val="tx1"/>
                </a:solidFill>
              </a:rPr>
              <a:pPr algn="r" eaLnBrk="1" hangingPunct="1"/>
              <a:t>12</a:t>
            </a:fld>
            <a:endParaRPr lang="en-US" altLang="zh-CN">
              <a:solidFill>
                <a:schemeClr val="tx1"/>
              </a:solidFill>
            </a:endParaRPr>
          </a:p>
        </p:txBody>
      </p:sp>
      <p:sp>
        <p:nvSpPr>
          <p:cNvPr id="283651" name="Rectangle 2"/>
          <p:cNvSpPr>
            <a:spLocks noGrp="1" noRot="1" noChangeAspect="1" noChangeArrowheads="1" noTextEdit="1"/>
          </p:cNvSpPr>
          <p:nvPr>
            <p:ph type="sldImg"/>
          </p:nvPr>
        </p:nvSpPr>
        <p:spPr/>
      </p:sp>
      <p:sp>
        <p:nvSpPr>
          <p:cNvPr id="2836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825048698"/>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46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1304620-A942-434F-AD9F-44D09BA31F16}" type="slidenum">
              <a:rPr lang="en-US" altLang="zh-CN">
                <a:solidFill>
                  <a:schemeClr val="tx1"/>
                </a:solidFill>
              </a:rPr>
              <a:pPr algn="r" eaLnBrk="1" hangingPunct="1"/>
              <a:t>13</a:t>
            </a:fld>
            <a:endParaRPr lang="en-US" altLang="zh-CN">
              <a:solidFill>
                <a:schemeClr val="tx1"/>
              </a:solidFill>
            </a:endParaRPr>
          </a:p>
        </p:txBody>
      </p:sp>
      <p:sp>
        <p:nvSpPr>
          <p:cNvPr id="284675" name="Rectangle 2"/>
          <p:cNvSpPr>
            <a:spLocks noGrp="1" noRot="1" noChangeAspect="1" noChangeArrowheads="1" noTextEdit="1"/>
          </p:cNvSpPr>
          <p:nvPr>
            <p:ph type="sldImg"/>
          </p:nvPr>
        </p:nvSpPr>
        <p:spPr/>
      </p:sp>
      <p:sp>
        <p:nvSpPr>
          <p:cNvPr id="2846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433178319"/>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56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43C5D6F-3308-4D12-B608-1C6E2A5228C6}" type="slidenum">
              <a:rPr lang="en-US" altLang="zh-CN">
                <a:solidFill>
                  <a:schemeClr val="tx1"/>
                </a:solidFill>
              </a:rPr>
              <a:pPr algn="r" eaLnBrk="1" hangingPunct="1"/>
              <a:t>14</a:t>
            </a:fld>
            <a:endParaRPr lang="en-US" altLang="zh-CN">
              <a:solidFill>
                <a:schemeClr val="tx1"/>
              </a:solidFill>
            </a:endParaRPr>
          </a:p>
        </p:txBody>
      </p:sp>
      <p:sp>
        <p:nvSpPr>
          <p:cNvPr id="285699" name="Rectangle 2"/>
          <p:cNvSpPr>
            <a:spLocks noGrp="1" noRot="1" noChangeAspect="1" noChangeArrowheads="1" noTextEdit="1"/>
          </p:cNvSpPr>
          <p:nvPr>
            <p:ph type="sldImg"/>
          </p:nvPr>
        </p:nvSpPr>
        <p:spPr/>
      </p:sp>
      <p:sp>
        <p:nvSpPr>
          <p:cNvPr id="2857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239835444"/>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67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568ED4C-A0DC-4566-87B7-8DA90955C078}" type="slidenum">
              <a:rPr lang="en-US" altLang="zh-CN">
                <a:solidFill>
                  <a:schemeClr val="tx1"/>
                </a:solidFill>
              </a:rPr>
              <a:pPr algn="r" eaLnBrk="1" hangingPunct="1"/>
              <a:t>15</a:t>
            </a:fld>
            <a:endParaRPr lang="en-US" altLang="zh-CN">
              <a:solidFill>
                <a:schemeClr val="tx1"/>
              </a:solidFill>
            </a:endParaRPr>
          </a:p>
        </p:txBody>
      </p:sp>
      <p:sp>
        <p:nvSpPr>
          <p:cNvPr id="286723" name="Rectangle 2"/>
          <p:cNvSpPr>
            <a:spLocks noGrp="1" noRot="1" noChangeAspect="1" noChangeArrowheads="1" noTextEdit="1"/>
          </p:cNvSpPr>
          <p:nvPr>
            <p:ph type="sldImg"/>
          </p:nvPr>
        </p:nvSpPr>
        <p:spPr/>
      </p:sp>
      <p:sp>
        <p:nvSpPr>
          <p:cNvPr id="2867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363586364"/>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77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ACCA207-B90A-4093-A174-2500FE68291F}" type="slidenum">
              <a:rPr lang="en-US" altLang="zh-CN">
                <a:solidFill>
                  <a:schemeClr val="tx1"/>
                </a:solidFill>
              </a:rPr>
              <a:pPr algn="r" eaLnBrk="1" hangingPunct="1"/>
              <a:t>16</a:t>
            </a:fld>
            <a:endParaRPr lang="en-US" altLang="zh-CN">
              <a:solidFill>
                <a:schemeClr val="tx1"/>
              </a:solidFill>
            </a:endParaRPr>
          </a:p>
        </p:txBody>
      </p:sp>
      <p:sp>
        <p:nvSpPr>
          <p:cNvPr id="287747" name="Rectangle 2"/>
          <p:cNvSpPr>
            <a:spLocks noGrp="1" noRot="1" noChangeAspect="1" noChangeArrowheads="1" noTextEdit="1"/>
          </p:cNvSpPr>
          <p:nvPr>
            <p:ph type="sldImg"/>
          </p:nvPr>
        </p:nvSpPr>
        <p:spPr/>
      </p:sp>
      <p:sp>
        <p:nvSpPr>
          <p:cNvPr id="2877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811954588"/>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87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EBDDF54-639D-422A-A293-5CD0C09EAA6D}" type="slidenum">
              <a:rPr lang="en-US" altLang="zh-CN">
                <a:solidFill>
                  <a:schemeClr val="tx1"/>
                </a:solidFill>
              </a:rPr>
              <a:pPr algn="r" eaLnBrk="1" hangingPunct="1"/>
              <a:t>17</a:t>
            </a:fld>
            <a:endParaRPr lang="en-US" altLang="zh-CN">
              <a:solidFill>
                <a:schemeClr val="tx1"/>
              </a:solidFill>
            </a:endParaRPr>
          </a:p>
        </p:txBody>
      </p:sp>
      <p:sp>
        <p:nvSpPr>
          <p:cNvPr id="288771" name="Rectangle 2"/>
          <p:cNvSpPr>
            <a:spLocks noGrp="1" noRot="1" noChangeAspect="1" noChangeArrowheads="1" noTextEdit="1"/>
          </p:cNvSpPr>
          <p:nvPr>
            <p:ph type="sldImg"/>
          </p:nvPr>
        </p:nvSpPr>
        <p:spPr/>
      </p:sp>
      <p:sp>
        <p:nvSpPr>
          <p:cNvPr id="288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316794337"/>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97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CEFEEBB-9E0E-4437-A1EE-062D8A4718A5}" type="slidenum">
              <a:rPr lang="en-US" altLang="zh-CN">
                <a:solidFill>
                  <a:schemeClr val="tx1"/>
                </a:solidFill>
              </a:rPr>
              <a:pPr algn="r" eaLnBrk="1" hangingPunct="1"/>
              <a:t>18</a:t>
            </a:fld>
            <a:endParaRPr lang="en-US" altLang="zh-CN">
              <a:solidFill>
                <a:schemeClr val="tx1"/>
              </a:solidFill>
            </a:endParaRPr>
          </a:p>
        </p:txBody>
      </p:sp>
      <p:sp>
        <p:nvSpPr>
          <p:cNvPr id="289795" name="Rectangle 2"/>
          <p:cNvSpPr>
            <a:spLocks noGrp="1" noRot="1" noChangeAspect="1" noChangeArrowheads="1" noTextEdit="1"/>
          </p:cNvSpPr>
          <p:nvPr>
            <p:ph type="sldImg"/>
          </p:nvPr>
        </p:nvSpPr>
        <p:spPr/>
      </p:sp>
      <p:sp>
        <p:nvSpPr>
          <p:cNvPr id="2897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771392298"/>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08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8D4F2E1-BC04-4E95-AEB9-EEC94D252740}" type="slidenum">
              <a:rPr lang="en-US" altLang="zh-CN">
                <a:solidFill>
                  <a:schemeClr val="tx1"/>
                </a:solidFill>
              </a:rPr>
              <a:pPr algn="r" eaLnBrk="1" hangingPunct="1"/>
              <a:t>19</a:t>
            </a:fld>
            <a:endParaRPr lang="en-US" altLang="zh-CN">
              <a:solidFill>
                <a:schemeClr val="tx1"/>
              </a:solidFill>
            </a:endParaRPr>
          </a:p>
        </p:txBody>
      </p:sp>
      <p:sp>
        <p:nvSpPr>
          <p:cNvPr id="290819" name="Rectangle 2"/>
          <p:cNvSpPr>
            <a:spLocks noGrp="1" noRot="1" noChangeAspect="1" noChangeArrowheads="1" noTextEdit="1"/>
          </p:cNvSpPr>
          <p:nvPr>
            <p:ph type="sldImg"/>
          </p:nvPr>
        </p:nvSpPr>
        <p:spPr/>
      </p:sp>
      <p:sp>
        <p:nvSpPr>
          <p:cNvPr id="290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578272277"/>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6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9EC8576-16CC-4013-8422-8CB0B6FA8F39}" type="slidenum">
              <a:rPr lang="en-US" altLang="zh-CN">
                <a:solidFill>
                  <a:schemeClr val="tx1"/>
                </a:solidFill>
              </a:rPr>
              <a:pPr algn="r" eaLnBrk="1" hangingPunct="1"/>
              <a:t>2</a:t>
            </a:fld>
            <a:endParaRPr lang="en-US" altLang="zh-CN">
              <a:solidFill>
                <a:schemeClr val="tx1"/>
              </a:solidFill>
            </a:endParaRPr>
          </a:p>
        </p:txBody>
      </p:sp>
      <p:sp>
        <p:nvSpPr>
          <p:cNvPr id="346115" name="Rectangle 2"/>
          <p:cNvSpPr>
            <a:spLocks noGrp="1" noRot="1" noChangeAspect="1" noChangeArrowheads="1" noTextEdit="1"/>
          </p:cNvSpPr>
          <p:nvPr>
            <p:ph type="sldImg"/>
          </p:nvPr>
        </p:nvSpPr>
        <p:spPr/>
      </p:sp>
      <p:sp>
        <p:nvSpPr>
          <p:cNvPr id="346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412717242"/>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18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853ED8F-0E6A-423D-8095-F0612A744B91}" type="slidenum">
              <a:rPr lang="en-US" altLang="zh-CN">
                <a:solidFill>
                  <a:schemeClr val="tx1"/>
                </a:solidFill>
              </a:rPr>
              <a:pPr algn="r" eaLnBrk="1" hangingPunct="1"/>
              <a:t>20</a:t>
            </a:fld>
            <a:endParaRPr lang="en-US" altLang="zh-CN">
              <a:solidFill>
                <a:schemeClr val="tx1"/>
              </a:solidFill>
            </a:endParaRPr>
          </a:p>
        </p:txBody>
      </p:sp>
      <p:sp>
        <p:nvSpPr>
          <p:cNvPr id="291843" name="Rectangle 2"/>
          <p:cNvSpPr>
            <a:spLocks noGrp="1" noRot="1" noChangeAspect="1" noChangeArrowheads="1" noTextEdit="1"/>
          </p:cNvSpPr>
          <p:nvPr>
            <p:ph type="sldImg"/>
          </p:nvPr>
        </p:nvSpPr>
        <p:spPr/>
      </p:sp>
      <p:sp>
        <p:nvSpPr>
          <p:cNvPr id="2918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4032764492"/>
      </p:ext>
    </p:extLst>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28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CA3ED1A-8D6A-401A-B660-8F5533D295F4}" type="slidenum">
              <a:rPr lang="en-US" altLang="zh-CN">
                <a:solidFill>
                  <a:schemeClr val="tx1"/>
                </a:solidFill>
              </a:rPr>
              <a:pPr algn="r" eaLnBrk="1" hangingPunct="1"/>
              <a:t>21</a:t>
            </a:fld>
            <a:endParaRPr lang="en-US" altLang="zh-CN">
              <a:solidFill>
                <a:schemeClr val="tx1"/>
              </a:solidFill>
            </a:endParaRPr>
          </a:p>
        </p:txBody>
      </p:sp>
      <p:sp>
        <p:nvSpPr>
          <p:cNvPr id="292867" name="Rectangle 2"/>
          <p:cNvSpPr>
            <a:spLocks noGrp="1" noRot="1" noChangeAspect="1" noChangeArrowheads="1" noTextEdit="1"/>
          </p:cNvSpPr>
          <p:nvPr>
            <p:ph type="sldImg"/>
          </p:nvPr>
        </p:nvSpPr>
        <p:spPr/>
      </p:sp>
      <p:sp>
        <p:nvSpPr>
          <p:cNvPr id="2928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353292264"/>
      </p:ext>
    </p:extLst>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38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2F905E2-51ED-4CEB-8E82-8A56480BD372}" type="slidenum">
              <a:rPr lang="en-US" altLang="zh-CN">
                <a:solidFill>
                  <a:schemeClr val="tx1"/>
                </a:solidFill>
              </a:rPr>
              <a:pPr algn="r" eaLnBrk="1" hangingPunct="1"/>
              <a:t>22</a:t>
            </a:fld>
            <a:endParaRPr lang="en-US" altLang="zh-CN">
              <a:solidFill>
                <a:schemeClr val="tx1"/>
              </a:solidFill>
            </a:endParaRPr>
          </a:p>
        </p:txBody>
      </p:sp>
      <p:sp>
        <p:nvSpPr>
          <p:cNvPr id="293891" name="Rectangle 2"/>
          <p:cNvSpPr>
            <a:spLocks noGrp="1" noRot="1" noChangeAspect="1" noChangeArrowheads="1" noTextEdit="1"/>
          </p:cNvSpPr>
          <p:nvPr>
            <p:ph type="sldImg"/>
          </p:nvPr>
        </p:nvSpPr>
        <p:spPr/>
      </p:sp>
      <p:sp>
        <p:nvSpPr>
          <p:cNvPr id="293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905303817"/>
      </p:ext>
    </p:extLst>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49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6A72310-80A8-487C-A9E3-9BA56B08FCBB}" type="slidenum">
              <a:rPr lang="en-US" altLang="zh-CN">
                <a:solidFill>
                  <a:schemeClr val="tx1"/>
                </a:solidFill>
              </a:rPr>
              <a:pPr algn="r" eaLnBrk="1" hangingPunct="1"/>
              <a:t>23</a:t>
            </a:fld>
            <a:endParaRPr lang="en-US" altLang="zh-CN">
              <a:solidFill>
                <a:schemeClr val="tx1"/>
              </a:solidFill>
            </a:endParaRPr>
          </a:p>
        </p:txBody>
      </p:sp>
      <p:sp>
        <p:nvSpPr>
          <p:cNvPr id="294915" name="Rectangle 2"/>
          <p:cNvSpPr>
            <a:spLocks noGrp="1" noRot="1" noChangeAspect="1" noChangeArrowheads="1" noTextEdit="1"/>
          </p:cNvSpPr>
          <p:nvPr>
            <p:ph type="sldImg"/>
          </p:nvPr>
        </p:nvSpPr>
        <p:spPr/>
      </p:sp>
      <p:sp>
        <p:nvSpPr>
          <p:cNvPr id="2949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655274018"/>
      </p:ext>
    </p:extLst>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59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D5E44D4-2724-4EF3-9020-51C524F05483}" type="slidenum">
              <a:rPr lang="en-US" altLang="zh-CN">
                <a:solidFill>
                  <a:schemeClr val="tx1"/>
                </a:solidFill>
              </a:rPr>
              <a:pPr algn="r" eaLnBrk="1" hangingPunct="1"/>
              <a:t>24</a:t>
            </a:fld>
            <a:endParaRPr lang="en-US" altLang="zh-CN">
              <a:solidFill>
                <a:schemeClr val="tx1"/>
              </a:solidFill>
            </a:endParaRPr>
          </a:p>
        </p:txBody>
      </p:sp>
      <p:sp>
        <p:nvSpPr>
          <p:cNvPr id="295939"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p:txBody>
          <a:bodyPr anchor="t"/>
          <a:lstStyle/>
          <a:p>
            <a:pPr eaLnBrk="1" hangingPunct="1">
              <a:defRPr/>
            </a:pPr>
            <a:r>
              <a:rPr lang="zh-CN" altLang="en-US" dirty="0">
                <a:latin typeface="Arial" charset="0"/>
              </a:rPr>
              <a:t>上圖為不同實驗次數</a:t>
            </a:r>
            <a:r>
              <a:rPr lang="en-US" altLang="zh-CN" dirty="0">
                <a:latin typeface="Arial" charset="0"/>
              </a:rPr>
              <a:t>N </a:t>
            </a:r>
            <a:r>
              <a:rPr lang="zh-CN" altLang="en-US" dirty="0">
                <a:latin typeface="Arial" charset="0"/>
              </a:rPr>
              <a:t>的</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與正態分布曲線的對比圖示。</a:t>
            </a:r>
          </a:p>
          <a:p>
            <a:pPr eaLnBrk="1" hangingPunct="1">
              <a:defRPr/>
            </a:pPr>
            <a:endParaRPr lang="zh-CN" altLang="en-US" dirty="0">
              <a:latin typeface="Arial" charset="0"/>
            </a:endParaRPr>
          </a:p>
          <a:p>
            <a:pPr eaLnBrk="1" hangingPunct="1">
              <a:defRPr/>
            </a:pPr>
            <a:r>
              <a:rPr lang="zh-CN" altLang="en-US" dirty="0">
                <a:latin typeface="Arial" charset="0"/>
              </a:rPr>
              <a:t>可見 當實驗次數</a:t>
            </a:r>
            <a:r>
              <a:rPr lang="en-US" altLang="zh-CN" dirty="0">
                <a:latin typeface="Arial" charset="0"/>
              </a:rPr>
              <a:t>N</a:t>
            </a:r>
            <a:r>
              <a:rPr lang="zh-CN" altLang="en-US" dirty="0">
                <a:latin typeface="Arial" charset="0"/>
              </a:rPr>
              <a:t>越大</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分布軌跡越平滑，且與正態分布軌跡越接近。</a:t>
            </a:r>
            <a:endParaRPr lang="en-US" dirty="0">
              <a:latin typeface="Arial" charset="0"/>
            </a:endParaRPr>
          </a:p>
          <a:p>
            <a:pPr eaLnBrk="1" hangingPunct="1">
              <a:defRPr/>
            </a:pPr>
            <a:endParaRPr lang="zh-CN" altLang="en-US" dirty="0">
              <a:latin typeface="Arial" charset="0"/>
            </a:endParaRPr>
          </a:p>
          <a:p>
            <a:pPr eaLnBrk="1" hangingPunct="1">
              <a:defRPr/>
            </a:pPr>
            <a:endParaRPr lang="zh-CN" altLang="en-US" dirty="0">
              <a:latin typeface="Arial" charset="0"/>
            </a:endParaRPr>
          </a:p>
        </p:txBody>
      </p:sp>
    </p:spTree>
    <p:extLst>
      <p:ext uri="{BB962C8B-B14F-4D97-AF65-F5344CB8AC3E}">
        <p14:creationId xmlns:p14="http://schemas.microsoft.com/office/powerpoint/2010/main" val="2309610269"/>
      </p:ext>
    </p:extLst>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973989B-973B-4085-AF41-B33AA6945133}" type="slidenum">
              <a:rPr lang="en-US" altLang="zh-CN">
                <a:solidFill>
                  <a:schemeClr val="tx1"/>
                </a:solidFill>
              </a:rPr>
              <a:pPr algn="r" eaLnBrk="1" hangingPunct="1"/>
              <a:t>25</a:t>
            </a:fld>
            <a:endParaRPr lang="en-US" altLang="zh-CN">
              <a:solidFill>
                <a:schemeClr val="tx1"/>
              </a:solidFill>
            </a:endParaRPr>
          </a:p>
        </p:txBody>
      </p:sp>
      <p:sp>
        <p:nvSpPr>
          <p:cNvPr id="296963"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p:txBody>
          <a:bodyPr anchor="t"/>
          <a:lstStyle/>
          <a:p>
            <a:pPr eaLnBrk="1" hangingPunct="1">
              <a:defRPr/>
            </a:pPr>
            <a:r>
              <a:rPr lang="zh-CN" altLang="en-US" dirty="0">
                <a:latin typeface="Arial" charset="0"/>
              </a:rPr>
              <a:t>如果</a:t>
            </a:r>
            <a:r>
              <a:rPr lang="en-US" altLang="zh-CN" i="1" dirty="0">
                <a:latin typeface="Arial" charset="0"/>
              </a:rPr>
              <a:t>n</a:t>
            </a:r>
            <a:r>
              <a:rPr lang="zh-CN" altLang="en-US" dirty="0">
                <a:latin typeface="Arial" charset="0"/>
              </a:rPr>
              <a:t>足夠大，那麼分布的偏度就比較小。在這種情況下，如果使用適當的</a:t>
            </a:r>
            <a:r>
              <a:rPr lang="zh-CN" altLang="en-US" dirty="0">
                <a:latin typeface="Arial" charset="0"/>
                <a:hlinkClick r:id="rId4" tooltip="连续性校正（页面不存在）"/>
              </a:rPr>
              <a:t>連續性校正</a:t>
            </a:r>
            <a:r>
              <a:rPr lang="zh-CN" altLang="en-US" dirty="0">
                <a:latin typeface="Arial" charset="0"/>
              </a:rPr>
              <a:t>，那麼</a:t>
            </a:r>
            <a:r>
              <a:rPr lang="zh-TW" altLang="en-US" kern="0" dirty="0">
                <a:solidFill>
                  <a:srgbClr val="C7000B"/>
                </a:solidFill>
                <a:latin typeface="Arial"/>
              </a:rPr>
              <a:t>兩樣本位置參數的秩和</a:t>
            </a:r>
            <a:r>
              <a:rPr lang="zh-CN" altLang="en-US" kern="0" dirty="0">
                <a:solidFill>
                  <a:srgbClr val="C7000B"/>
                </a:solidFill>
                <a:latin typeface="Arial"/>
              </a:rPr>
              <a:t>統計量是</a:t>
            </a:r>
            <a:r>
              <a:rPr lang="zh-CN" altLang="en-US" dirty="0">
                <a:latin typeface="Arial" charset="0"/>
              </a:rPr>
              <a:t>一個很好的近似是</a:t>
            </a:r>
            <a:r>
              <a:rPr lang="zh-CN" altLang="en-US" dirty="0">
                <a:latin typeface="Arial" charset="0"/>
                <a:hlinkClick r:id="rId5" tooltip="正态分布"/>
              </a:rPr>
              <a:t>正態分布</a:t>
            </a:r>
            <a:endParaRPr lang="zh-CN" altLang="en-US" i="1" dirty="0">
              <a:latin typeface="Arial" charset="0"/>
            </a:endParaRPr>
          </a:p>
          <a:p>
            <a:pPr eaLnBrk="1" hangingPunct="1">
              <a:defRPr/>
            </a:pPr>
            <a:r>
              <a:rPr lang="en-US" altLang="zh-CN" i="1" dirty="0">
                <a:latin typeface="Arial" charset="0"/>
              </a:rPr>
              <a:t>n</a:t>
            </a:r>
            <a:r>
              <a:rPr lang="zh-CN" altLang="en-US" dirty="0">
                <a:latin typeface="Arial" charset="0"/>
              </a:rPr>
              <a:t>越大（至少</a:t>
            </a:r>
            <a:r>
              <a:rPr lang="en-US" altLang="zh-CN" dirty="0">
                <a:latin typeface="Arial" charset="0"/>
              </a:rPr>
              <a:t>20</a:t>
            </a:r>
            <a:r>
              <a:rPr lang="zh-CN" altLang="en-US" dirty="0">
                <a:latin typeface="Arial" charset="0"/>
              </a:rPr>
              <a:t>），近似越好。不同的</a:t>
            </a:r>
            <a:r>
              <a:rPr lang="zh-CN" altLang="en-US" dirty="0">
                <a:latin typeface="Arial" charset="0"/>
                <a:hlinkClick r:id="rId6" tooltip="经验法则（页面不存在）"/>
              </a:rPr>
              <a:t>經驗法則</a:t>
            </a:r>
            <a:r>
              <a:rPr lang="zh-CN" altLang="en-US" dirty="0">
                <a:latin typeface="Arial" charset="0"/>
              </a:rPr>
              <a:t>可以用來決定</a:t>
            </a:r>
            <a:r>
              <a:rPr lang="en-US" altLang="zh-CN" i="1" dirty="0">
                <a:latin typeface="Arial" charset="0"/>
              </a:rPr>
              <a:t>n</a:t>
            </a:r>
            <a:r>
              <a:rPr lang="zh-CN" altLang="en-US" dirty="0">
                <a:latin typeface="Arial" charset="0"/>
              </a:rPr>
              <a:t>是否足夠大，：</a:t>
            </a:r>
          </a:p>
          <a:p>
            <a:pPr eaLnBrk="1" hangingPunct="1">
              <a:defRPr/>
            </a:pPr>
            <a:r>
              <a:rPr lang="zh-CN" altLang="en-US" dirty="0">
                <a:latin typeface="Arial" charset="0"/>
              </a:rPr>
              <a:t>一個規則是</a:t>
            </a:r>
            <a:r>
              <a:rPr lang="en-US" altLang="zh-CN" i="1" dirty="0">
                <a:latin typeface="Arial" charset="0"/>
              </a:rPr>
              <a:t>n</a:t>
            </a:r>
            <a:r>
              <a:rPr lang="zh-CN" altLang="en-US" dirty="0">
                <a:latin typeface="Arial" charset="0"/>
              </a:rPr>
              <a:t>都必須大於 </a:t>
            </a:r>
            <a:r>
              <a:rPr lang="en-US" altLang="zh-CN" dirty="0">
                <a:latin typeface="Arial" charset="0"/>
              </a:rPr>
              <a:t>10</a:t>
            </a:r>
            <a:r>
              <a:rPr lang="zh-CN" altLang="en-US" dirty="0">
                <a:latin typeface="Arial" charset="0"/>
              </a:rPr>
              <a:t>。 </a:t>
            </a:r>
          </a:p>
        </p:txBody>
      </p:sp>
    </p:spTree>
    <p:extLst>
      <p:ext uri="{BB962C8B-B14F-4D97-AF65-F5344CB8AC3E}">
        <p14:creationId xmlns:p14="http://schemas.microsoft.com/office/powerpoint/2010/main" val="3703795056"/>
      </p:ext>
    </p:extLst>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79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7791281-CC99-48C2-8BC0-F53D59C8F0AE}" type="slidenum">
              <a:rPr lang="en-US" altLang="zh-CN">
                <a:solidFill>
                  <a:schemeClr val="tx1"/>
                </a:solidFill>
              </a:rPr>
              <a:pPr algn="r" eaLnBrk="1" hangingPunct="1"/>
              <a:t>26</a:t>
            </a:fld>
            <a:endParaRPr lang="en-US" altLang="zh-CN">
              <a:solidFill>
                <a:schemeClr val="tx1"/>
              </a:solidFill>
            </a:endParaRPr>
          </a:p>
        </p:txBody>
      </p:sp>
      <p:sp>
        <p:nvSpPr>
          <p:cNvPr id="297987"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p:txBody>
          <a:bodyPr anchor="t"/>
          <a:lstStyle/>
          <a:p>
            <a:pPr eaLnBrk="1" hangingPunct="1">
              <a:defRPr/>
            </a:pPr>
            <a:r>
              <a:rPr lang="zh-CN" altLang="en-US" dirty="0">
                <a:latin typeface="Arial" charset="0"/>
              </a:rPr>
              <a:t>當試驗次數 n=</a:t>
            </a:r>
            <a:r>
              <a:rPr lang="en-US" altLang="zh-CN" dirty="0">
                <a:latin typeface="Arial" charset="0"/>
              </a:rPr>
              <a:t>100 </a:t>
            </a:r>
            <a:r>
              <a:rPr lang="zh-CN" altLang="en-US" dirty="0">
                <a:latin typeface="Arial" charset="0"/>
              </a:rPr>
              <a:t>時，</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各點概率與用正態分布函數計算的各點概率的偏差走勢圖。</a:t>
            </a:r>
            <a:endParaRPr lang="en-US" dirty="0">
              <a:latin typeface="Arial" charset="0"/>
            </a:endParaRPr>
          </a:p>
          <a:p>
            <a:pPr eaLnBrk="1" hangingPunct="1">
              <a:defRPr/>
            </a:pPr>
            <a:endParaRPr lang="zh-CN" altLang="en-US" dirty="0">
              <a:latin typeface="Arial" charset="0"/>
            </a:endParaRPr>
          </a:p>
          <a:p>
            <a:pPr eaLnBrk="1" hangingPunct="1">
              <a:defRPr/>
            </a:pPr>
            <a:r>
              <a:rPr lang="zh-CN" altLang="en-US" dirty="0">
                <a:latin typeface="Arial" charset="0"/>
              </a:rPr>
              <a:t>上圖橫坐標是有可能出現的個資料點；縱坐標是各資料點 用</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分布函數計算出的概率 與 用正態分布函數計算出的概率 的差值（原始差值而非絕對值）。</a:t>
            </a:r>
          </a:p>
          <a:p>
            <a:pPr eaLnBrk="1" hangingPunct="1">
              <a:defRPr/>
            </a:pPr>
            <a:endParaRPr lang="zh-CN" altLang="en-US" dirty="0">
              <a:latin typeface="Arial" charset="0"/>
            </a:endParaRPr>
          </a:p>
          <a:p>
            <a:pPr eaLnBrk="1" hangingPunct="1">
              <a:defRPr/>
            </a:pPr>
            <a:r>
              <a:rPr lang="zh-CN" altLang="en-US" dirty="0">
                <a:latin typeface="Arial" charset="0"/>
              </a:rPr>
              <a:t>可以看出</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分布曲線多次穿透正態分布曲線，據此可初步推測兩條曲線的細微形態差異和各關鍵節點。</a:t>
            </a:r>
          </a:p>
        </p:txBody>
      </p:sp>
    </p:spTree>
    <p:extLst>
      <p:ext uri="{BB962C8B-B14F-4D97-AF65-F5344CB8AC3E}">
        <p14:creationId xmlns:p14="http://schemas.microsoft.com/office/powerpoint/2010/main" val="3198867557"/>
      </p:ext>
    </p:extLst>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90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6F2F377-3314-422F-9D82-8B1102780E35}" type="slidenum">
              <a:rPr lang="en-US" altLang="zh-CN">
                <a:solidFill>
                  <a:schemeClr val="tx1"/>
                </a:solidFill>
              </a:rPr>
              <a:pPr algn="r" eaLnBrk="1" hangingPunct="1"/>
              <a:t>27</a:t>
            </a:fld>
            <a:endParaRPr lang="en-US" altLang="zh-CN">
              <a:solidFill>
                <a:schemeClr val="tx1"/>
              </a:solidFill>
            </a:endParaRPr>
          </a:p>
        </p:txBody>
      </p:sp>
      <p:sp>
        <p:nvSpPr>
          <p:cNvPr id="299011" name="Rectangle 2"/>
          <p:cNvSpPr>
            <a:spLocks noGrp="1" noRot="1" noChangeAspect="1" noChangeArrowheads="1" noTextEdit="1"/>
          </p:cNvSpPr>
          <p:nvPr>
            <p:ph type="sldImg"/>
          </p:nvPr>
        </p:nvSpPr>
        <p:spPr/>
      </p:sp>
      <p:sp>
        <p:nvSpPr>
          <p:cNvPr id="2990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實驗次數</a:t>
            </a:r>
            <a:r>
              <a:rPr lang="en-US" dirty="0">
                <a:latin typeface="Arial" charset="0"/>
              </a:rPr>
              <a:t> </a:t>
            </a:r>
            <a:r>
              <a:rPr lang="en-US" altLang="zh-CN" dirty="0">
                <a:latin typeface="Arial" charset="0"/>
              </a:rPr>
              <a:t>n </a:t>
            </a:r>
            <a:r>
              <a:rPr lang="zh-CN" altLang="en-US" dirty="0">
                <a:latin typeface="Arial" charset="0"/>
              </a:rPr>
              <a:t>為不同時的</a:t>
            </a:r>
            <a:r>
              <a:rPr lang="zh-TW" altLang="en-US" dirty="0">
                <a:latin typeface="Arial" charset="0"/>
              </a:rPr>
              <a:t>兩樣本位置參數的秩和統計量</a:t>
            </a:r>
            <a:r>
              <a:rPr lang="zh-CN" altLang="en-US" dirty="0">
                <a:latin typeface="Arial" charset="0"/>
              </a:rPr>
              <a:t>分布用正態分布公式近似計算時的偏差趨勢。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左圖橫坐標是實驗次數</a:t>
            </a:r>
            <a:r>
              <a:rPr lang="en-US" dirty="0">
                <a:latin typeface="Arial" charset="0"/>
              </a:rPr>
              <a:t> </a:t>
            </a:r>
            <a:r>
              <a:rPr lang="en-US" altLang="zh-CN" dirty="0">
                <a:latin typeface="Arial" charset="0"/>
              </a:rPr>
              <a:t>n </a:t>
            </a:r>
            <a:r>
              <a:rPr lang="zh-CN" altLang="en-US" dirty="0">
                <a:latin typeface="Arial" charset="0"/>
              </a:rPr>
              <a:t>的不同取值；縱坐標是</a:t>
            </a:r>
            <a:r>
              <a:rPr lang="zh-TW" altLang="en-US" dirty="0">
                <a:latin typeface="Arial" charset="0"/>
              </a:rPr>
              <a:t>兩樣本位置參數的秩和統計量</a:t>
            </a:r>
            <a:r>
              <a:rPr lang="zh-CN" altLang="en-US" dirty="0">
                <a:latin typeface="Arial" charset="0"/>
              </a:rPr>
              <a:t>分布各點的概率減去用正態分布公式近似計算的各點概率的差的絕對值的均值。可見隨著實驗次數 </a:t>
            </a:r>
            <a:r>
              <a:rPr lang="en-US" altLang="zh-CN" dirty="0">
                <a:latin typeface="Arial" charset="0"/>
              </a:rPr>
              <a:t>n </a:t>
            </a:r>
            <a:r>
              <a:rPr lang="zh-CN" altLang="en-US" dirty="0">
                <a:latin typeface="Arial" charset="0"/>
              </a:rPr>
              <a:t>值越大二者的偏差呈現減小的趨勢。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右圖橫坐標是實驗次數</a:t>
            </a:r>
            <a:r>
              <a:rPr lang="en-US" dirty="0">
                <a:latin typeface="Arial" charset="0"/>
              </a:rPr>
              <a:t> </a:t>
            </a:r>
            <a:r>
              <a:rPr lang="en-US" altLang="zh-CN" dirty="0">
                <a:latin typeface="Arial" charset="0"/>
              </a:rPr>
              <a:t>n </a:t>
            </a:r>
            <a:r>
              <a:rPr lang="zh-CN" altLang="en-US" dirty="0">
                <a:latin typeface="Arial" charset="0"/>
              </a:rPr>
              <a:t>的不同取值；縱坐標是實驗次數</a:t>
            </a:r>
            <a:r>
              <a:rPr lang="en-US" dirty="0">
                <a:latin typeface="Arial" charset="0"/>
              </a:rPr>
              <a:t> </a:t>
            </a:r>
            <a:r>
              <a:rPr lang="en-US" altLang="zh-CN" dirty="0">
                <a:latin typeface="Arial" charset="0"/>
              </a:rPr>
              <a:t>n </a:t>
            </a:r>
            <a:r>
              <a:rPr lang="zh-CN" altLang="en-US" dirty="0">
                <a:latin typeface="Arial" charset="0"/>
              </a:rPr>
              <a:t>的不同取值；</a:t>
            </a:r>
            <a:r>
              <a:rPr lang="zh-TW" altLang="en-US" dirty="0">
                <a:latin typeface="Arial" charset="0"/>
              </a:rPr>
              <a:t>兩樣本位置參數的秩和統計量</a:t>
            </a:r>
            <a:r>
              <a:rPr lang="zh-CN" altLang="en-US" dirty="0">
                <a:latin typeface="Arial" charset="0"/>
              </a:rPr>
              <a:t>分布截至各點的累積概率減去用正態分布公式近似計算截至各點的累積概率的差的絕對值的均值。</a:t>
            </a:r>
          </a:p>
          <a:p>
            <a:pPr eaLnBrk="1" hangingPunct="1"/>
            <a:endParaRPr lang="zh-CN" altLang="en-US" dirty="0">
              <a:latin typeface="Arial" charset="0"/>
            </a:endParaRPr>
          </a:p>
          <a:p>
            <a:pPr eaLnBrk="1" hangingPunct="1"/>
            <a:endParaRPr lang="zh-CN" altLang="en-US" dirty="0">
              <a:latin typeface="Arial" charset="0"/>
            </a:endParaRPr>
          </a:p>
        </p:txBody>
      </p:sp>
    </p:spTree>
    <p:extLst>
      <p:ext uri="{BB962C8B-B14F-4D97-AF65-F5344CB8AC3E}">
        <p14:creationId xmlns:p14="http://schemas.microsoft.com/office/powerpoint/2010/main" val="2540311114"/>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00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6A2F8B76-FF8D-4DF4-B562-3CECCCEFE82E}" type="slidenum">
              <a:rPr lang="en-US" altLang="zh-CN">
                <a:solidFill>
                  <a:schemeClr val="tx1"/>
                </a:solidFill>
              </a:rPr>
              <a:pPr algn="r" eaLnBrk="1" hangingPunct="1"/>
              <a:t>28</a:t>
            </a:fld>
            <a:endParaRPr lang="en-US" altLang="zh-CN">
              <a:solidFill>
                <a:schemeClr val="tx1"/>
              </a:solidFill>
            </a:endParaRPr>
          </a:p>
        </p:txBody>
      </p:sp>
      <p:sp>
        <p:nvSpPr>
          <p:cNvPr id="300035" name="Rectangle 2"/>
          <p:cNvSpPr>
            <a:spLocks noGrp="1" noRot="1" noChangeAspect="1" noChangeArrowheads="1" noTextEdit="1"/>
          </p:cNvSpPr>
          <p:nvPr>
            <p:ph type="sldImg"/>
          </p:nvPr>
        </p:nvSpPr>
        <p:spPr/>
      </p:sp>
      <p:sp>
        <p:nvSpPr>
          <p:cNvPr id="300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224114853"/>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10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069B7DC-1F4E-4BF9-B308-E4CA045BDE48}" type="slidenum">
              <a:rPr lang="en-US" altLang="zh-CN">
                <a:solidFill>
                  <a:schemeClr val="tx1"/>
                </a:solidFill>
              </a:rPr>
              <a:pPr algn="r" eaLnBrk="1" hangingPunct="1"/>
              <a:t>29</a:t>
            </a:fld>
            <a:endParaRPr lang="en-US" altLang="zh-CN">
              <a:solidFill>
                <a:schemeClr val="tx1"/>
              </a:solidFill>
            </a:endParaRPr>
          </a:p>
        </p:txBody>
      </p:sp>
      <p:sp>
        <p:nvSpPr>
          <p:cNvPr id="301059" name="Rectangle 2"/>
          <p:cNvSpPr>
            <a:spLocks noGrp="1" noRot="1" noChangeAspect="1" noChangeArrowheads="1" noTextEdit="1"/>
          </p:cNvSpPr>
          <p:nvPr>
            <p:ph type="sldImg"/>
          </p:nvPr>
        </p:nvSpPr>
        <p:spPr/>
      </p:sp>
      <p:sp>
        <p:nvSpPr>
          <p:cNvPr id="3010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610208029"/>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7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D4FB54A-95BA-42DC-BF39-117797FB0B93}" type="slidenum">
              <a:rPr lang="en-US" altLang="zh-CN">
                <a:solidFill>
                  <a:schemeClr val="tx1"/>
                </a:solidFill>
              </a:rPr>
              <a:pPr algn="r" eaLnBrk="1" hangingPunct="1"/>
              <a:t>3</a:t>
            </a:fld>
            <a:endParaRPr lang="en-US" altLang="zh-CN">
              <a:solidFill>
                <a:schemeClr val="tx1"/>
              </a:solidFill>
            </a:endParaRPr>
          </a:p>
        </p:txBody>
      </p:sp>
      <p:sp>
        <p:nvSpPr>
          <p:cNvPr id="347139" name="Rectangle 2"/>
          <p:cNvSpPr>
            <a:spLocks noGrp="1" noRot="1" noChangeAspect="1" noChangeArrowheads="1" noTextEdit="1"/>
          </p:cNvSpPr>
          <p:nvPr>
            <p:ph type="sldImg"/>
          </p:nvPr>
        </p:nvSpPr>
        <p:spPr/>
      </p:sp>
      <p:sp>
        <p:nvSpPr>
          <p:cNvPr id="347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51628005"/>
      </p:ext>
    </p:extLst>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20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FE7C536-4237-4A89-BB4C-BC239753CEB3}" type="slidenum">
              <a:rPr lang="en-US" altLang="zh-CN">
                <a:solidFill>
                  <a:schemeClr val="tx1"/>
                </a:solidFill>
              </a:rPr>
              <a:pPr algn="r" eaLnBrk="1" hangingPunct="1"/>
              <a:t>30</a:t>
            </a:fld>
            <a:endParaRPr lang="en-US" altLang="zh-CN">
              <a:solidFill>
                <a:schemeClr val="tx1"/>
              </a:solidFill>
            </a:endParaRPr>
          </a:p>
        </p:txBody>
      </p:sp>
      <p:sp>
        <p:nvSpPr>
          <p:cNvPr id="302083" name="Rectangle 2"/>
          <p:cNvSpPr>
            <a:spLocks noGrp="1" noRot="1" noChangeAspect="1" noChangeArrowheads="1" noTextEdit="1"/>
          </p:cNvSpPr>
          <p:nvPr>
            <p:ph type="sldImg"/>
          </p:nvPr>
        </p:nvSpPr>
        <p:spPr/>
      </p:sp>
      <p:sp>
        <p:nvSpPr>
          <p:cNvPr id="3020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932473714"/>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31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BF81FCD-06F3-4127-B23D-4F1C535FB0A2}" type="slidenum">
              <a:rPr lang="en-US" altLang="zh-CN">
                <a:solidFill>
                  <a:schemeClr val="tx1"/>
                </a:solidFill>
              </a:rPr>
              <a:pPr algn="r" eaLnBrk="1" hangingPunct="1"/>
              <a:t>31</a:t>
            </a:fld>
            <a:endParaRPr lang="en-US" altLang="zh-CN">
              <a:solidFill>
                <a:schemeClr val="tx1"/>
              </a:solidFill>
            </a:endParaRPr>
          </a:p>
        </p:txBody>
      </p:sp>
      <p:sp>
        <p:nvSpPr>
          <p:cNvPr id="303107" name="Rectangle 2"/>
          <p:cNvSpPr>
            <a:spLocks noGrp="1" noRot="1" noChangeAspect="1" noChangeArrowheads="1" noTextEdit="1"/>
          </p:cNvSpPr>
          <p:nvPr>
            <p:ph type="sldImg"/>
          </p:nvPr>
        </p:nvSpPr>
        <p:spPr/>
      </p:sp>
      <p:sp>
        <p:nvSpPr>
          <p:cNvPr id="3031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10274393"/>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41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0D1D7EF-4D41-40F4-AA44-69F3EFF8BEF1}" type="slidenum">
              <a:rPr lang="en-US" altLang="zh-CN">
                <a:solidFill>
                  <a:schemeClr val="tx1"/>
                </a:solidFill>
              </a:rPr>
              <a:pPr algn="r" eaLnBrk="1" hangingPunct="1"/>
              <a:t>32</a:t>
            </a:fld>
            <a:endParaRPr lang="en-US" altLang="zh-CN">
              <a:solidFill>
                <a:schemeClr val="tx1"/>
              </a:solidFill>
            </a:endParaRPr>
          </a:p>
        </p:txBody>
      </p:sp>
      <p:sp>
        <p:nvSpPr>
          <p:cNvPr id="304131" name="Rectangle 2"/>
          <p:cNvSpPr>
            <a:spLocks noGrp="1" noRot="1" noChangeAspect="1" noChangeArrowheads="1" noTextEdit="1"/>
          </p:cNvSpPr>
          <p:nvPr>
            <p:ph type="sldImg"/>
          </p:nvPr>
        </p:nvSpPr>
        <p:spPr/>
      </p:sp>
      <p:sp>
        <p:nvSpPr>
          <p:cNvPr id="3041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143572410"/>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51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19D874A-CC96-4E74-9B2F-74D60DD9935C}" type="slidenum">
              <a:rPr lang="en-US" altLang="zh-CN">
                <a:solidFill>
                  <a:schemeClr val="tx1"/>
                </a:solidFill>
              </a:rPr>
              <a:pPr algn="r" eaLnBrk="1" hangingPunct="1"/>
              <a:t>33</a:t>
            </a:fld>
            <a:endParaRPr lang="en-US" altLang="zh-CN">
              <a:solidFill>
                <a:schemeClr val="tx1"/>
              </a:solidFill>
            </a:endParaRPr>
          </a:p>
        </p:txBody>
      </p:sp>
      <p:sp>
        <p:nvSpPr>
          <p:cNvPr id="305155" name="Rectangle 2"/>
          <p:cNvSpPr>
            <a:spLocks noGrp="1" noRot="1" noChangeAspect="1" noChangeArrowheads="1" noTextEdit="1"/>
          </p:cNvSpPr>
          <p:nvPr>
            <p:ph type="sldImg"/>
          </p:nvPr>
        </p:nvSpPr>
        <p:spPr/>
      </p:sp>
      <p:sp>
        <p:nvSpPr>
          <p:cNvPr id="305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968949756"/>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61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9B96583-9568-4988-8872-3713BF658236}" type="slidenum">
              <a:rPr lang="en-US" altLang="zh-CN">
                <a:solidFill>
                  <a:schemeClr val="tx1"/>
                </a:solidFill>
              </a:rPr>
              <a:pPr algn="r" eaLnBrk="1" hangingPunct="1"/>
              <a:t>34</a:t>
            </a:fld>
            <a:endParaRPr lang="en-US" altLang="zh-CN">
              <a:solidFill>
                <a:schemeClr val="tx1"/>
              </a:solidFill>
            </a:endParaRPr>
          </a:p>
        </p:txBody>
      </p:sp>
      <p:sp>
        <p:nvSpPr>
          <p:cNvPr id="306179" name="Rectangle 2"/>
          <p:cNvSpPr>
            <a:spLocks noGrp="1" noRot="1" noChangeAspect="1" noChangeArrowheads="1" noTextEdit="1"/>
          </p:cNvSpPr>
          <p:nvPr>
            <p:ph type="sldImg"/>
          </p:nvPr>
        </p:nvSpPr>
        <p:spPr/>
      </p:sp>
      <p:sp>
        <p:nvSpPr>
          <p:cNvPr id="3061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833558495"/>
      </p:ext>
    </p:extLst>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7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6BD95CD-0618-4F6E-AF80-5243E1A2A9B0}" type="slidenum">
              <a:rPr lang="en-US" altLang="zh-CN">
                <a:solidFill>
                  <a:schemeClr val="tx1"/>
                </a:solidFill>
              </a:rPr>
              <a:pPr algn="r" eaLnBrk="1" hangingPunct="1"/>
              <a:t>35</a:t>
            </a:fld>
            <a:endParaRPr lang="en-US" altLang="zh-CN">
              <a:solidFill>
                <a:schemeClr val="tx1"/>
              </a:solidFill>
            </a:endParaRPr>
          </a:p>
        </p:txBody>
      </p:sp>
      <p:sp>
        <p:nvSpPr>
          <p:cNvPr id="307203" name="Rectangle 2"/>
          <p:cNvSpPr>
            <a:spLocks noGrp="1" noRot="1" noChangeAspect="1" noChangeArrowheads="1" noTextEdit="1"/>
          </p:cNvSpPr>
          <p:nvPr>
            <p:ph type="sldImg"/>
          </p:nvPr>
        </p:nvSpPr>
        <p:spPr/>
      </p:sp>
      <p:sp>
        <p:nvSpPr>
          <p:cNvPr id="307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765920174"/>
      </p:ext>
    </p:extLst>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82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F94A374-30B1-4CE3-8A71-3911D3D1031A}" type="slidenum">
              <a:rPr lang="en-US" altLang="zh-CN">
                <a:solidFill>
                  <a:schemeClr val="tx1"/>
                </a:solidFill>
              </a:rPr>
              <a:pPr algn="r" eaLnBrk="1" hangingPunct="1"/>
              <a:t>36</a:t>
            </a:fld>
            <a:endParaRPr lang="en-US" altLang="zh-CN">
              <a:solidFill>
                <a:schemeClr val="tx1"/>
              </a:solidFill>
            </a:endParaRPr>
          </a:p>
        </p:txBody>
      </p:sp>
      <p:sp>
        <p:nvSpPr>
          <p:cNvPr id="308227" name="Rectangle 2"/>
          <p:cNvSpPr>
            <a:spLocks noGrp="1" noRot="1" noChangeAspect="1" noChangeArrowheads="1" noTextEdit="1"/>
          </p:cNvSpPr>
          <p:nvPr>
            <p:ph type="sldImg"/>
          </p:nvPr>
        </p:nvSpPr>
        <p:spPr/>
      </p:sp>
      <p:sp>
        <p:nvSpPr>
          <p:cNvPr id="308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801319331"/>
      </p:ext>
    </p:extLst>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092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B8F1789-2D54-4C2B-8DC1-40332ADBDAAF}" type="slidenum">
              <a:rPr lang="en-US" altLang="zh-CN">
                <a:solidFill>
                  <a:schemeClr val="tx1"/>
                </a:solidFill>
              </a:rPr>
              <a:pPr algn="r" eaLnBrk="1" hangingPunct="1"/>
              <a:t>37</a:t>
            </a:fld>
            <a:endParaRPr lang="en-US" altLang="zh-CN">
              <a:solidFill>
                <a:schemeClr val="tx1"/>
              </a:solidFill>
            </a:endParaRPr>
          </a:p>
        </p:txBody>
      </p:sp>
      <p:sp>
        <p:nvSpPr>
          <p:cNvPr id="309251" name="Rectangle 2"/>
          <p:cNvSpPr>
            <a:spLocks noGrp="1" noRot="1" noChangeAspect="1" noChangeArrowheads="1" noTextEdit="1"/>
          </p:cNvSpPr>
          <p:nvPr>
            <p:ph type="sldImg"/>
          </p:nvPr>
        </p:nvSpPr>
        <p:spPr/>
      </p:sp>
      <p:sp>
        <p:nvSpPr>
          <p:cNvPr id="309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en-US" altLang="zh-CN">
                <a:latin typeface="Arial" charset="0"/>
              </a:rPr>
              <a:t>Noether[1949]</a:t>
            </a:r>
            <a:r>
              <a:rPr lang="zh-CN" altLang="en-US">
                <a:latin typeface="Arial" charset="0"/>
              </a:rPr>
              <a:t>提出的約束條件</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TW" altLang="en-US">
                <a:latin typeface="Arial" charset="0"/>
              </a:rPr>
              <a:t>稱回歸係數</a:t>
            </a:r>
            <a:r>
              <a:rPr lang="en-US" altLang="zh-TW">
                <a:latin typeface="Arial" charset="0"/>
              </a:rPr>
              <a:t>cN(i)</a:t>
            </a:r>
            <a:r>
              <a:rPr lang="zh-TW" altLang="en-US">
                <a:latin typeface="Arial" charset="0"/>
              </a:rPr>
              <a:t>滿足</a:t>
            </a:r>
            <a:r>
              <a:rPr lang="en-US" altLang="zh-TW">
                <a:latin typeface="Arial" charset="0"/>
              </a:rPr>
              <a:t>Noether</a:t>
            </a:r>
            <a:r>
              <a:rPr lang="zh-TW" altLang="en-US">
                <a:latin typeface="Arial" charset="0"/>
              </a:rPr>
              <a:t>條件，簡稱 </a:t>
            </a:r>
            <a:r>
              <a:rPr lang="en-US" altLang="zh-TW">
                <a:latin typeface="Arial" charset="0"/>
              </a:rPr>
              <a:t>N</a:t>
            </a:r>
            <a:r>
              <a:rPr lang="zh-TW" altLang="en-US">
                <a:latin typeface="Arial" charset="0"/>
              </a:rPr>
              <a:t>條件。這個條件實際上是要求</a:t>
            </a:r>
            <a:r>
              <a:rPr lang="en-US" altLang="zh-TW">
                <a:latin typeface="Arial" charset="0"/>
              </a:rPr>
              <a:t>{cN(i)}</a:t>
            </a:r>
            <a:r>
              <a:rPr lang="zh-TW" altLang="en-US">
                <a:latin typeface="Arial" charset="0"/>
              </a:rPr>
              <a:t>中沒有特別顯著的離群值。</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003566905"/>
      </p:ext>
    </p:extLst>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02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3F99A7E-14F6-4F73-B84E-1CCC2ACA1C63}" type="slidenum">
              <a:rPr lang="en-US" altLang="zh-CN">
                <a:solidFill>
                  <a:schemeClr val="tx1"/>
                </a:solidFill>
              </a:rPr>
              <a:pPr algn="r" eaLnBrk="1" hangingPunct="1"/>
              <a:t>38</a:t>
            </a:fld>
            <a:endParaRPr lang="en-US" altLang="zh-CN">
              <a:solidFill>
                <a:schemeClr val="tx1"/>
              </a:solidFill>
            </a:endParaRPr>
          </a:p>
        </p:txBody>
      </p:sp>
      <p:sp>
        <p:nvSpPr>
          <p:cNvPr id="310275" name="Rectangle 2"/>
          <p:cNvSpPr>
            <a:spLocks noGrp="1" noRot="1" noChangeAspect="1" noChangeArrowheads="1" noTextEdit="1"/>
          </p:cNvSpPr>
          <p:nvPr>
            <p:ph type="sldImg"/>
          </p:nvPr>
        </p:nvSpPr>
        <p:spPr/>
      </p:sp>
      <p:sp>
        <p:nvSpPr>
          <p:cNvPr id="310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106662283"/>
      </p:ext>
    </p:extLst>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12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9D11DCB-FE6C-4707-A5AE-3C08B4FC20FA}" type="slidenum">
              <a:rPr lang="en-US" altLang="zh-CN">
                <a:solidFill>
                  <a:schemeClr val="tx1"/>
                </a:solidFill>
              </a:rPr>
              <a:pPr algn="r" eaLnBrk="1" hangingPunct="1"/>
              <a:t>39</a:t>
            </a:fld>
            <a:endParaRPr lang="en-US" altLang="zh-CN">
              <a:solidFill>
                <a:schemeClr val="tx1"/>
              </a:solidFill>
            </a:endParaRPr>
          </a:p>
        </p:txBody>
      </p:sp>
      <p:sp>
        <p:nvSpPr>
          <p:cNvPr id="311299" name="Rectangle 2"/>
          <p:cNvSpPr>
            <a:spLocks noGrp="1" noRot="1" noChangeAspect="1" noChangeArrowheads="1" noTextEdit="1"/>
          </p:cNvSpPr>
          <p:nvPr>
            <p:ph type="sldImg"/>
          </p:nvPr>
        </p:nvSpPr>
        <p:spPr/>
      </p:sp>
      <p:sp>
        <p:nvSpPr>
          <p:cNvPr id="311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12354589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8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A0D1511-2769-4247-9F79-BB4975DA9244}" type="slidenum">
              <a:rPr lang="en-US" altLang="zh-CN">
                <a:solidFill>
                  <a:schemeClr val="tx1"/>
                </a:solidFill>
              </a:rPr>
              <a:pPr algn="r" eaLnBrk="1" hangingPunct="1"/>
              <a:t>4</a:t>
            </a:fld>
            <a:endParaRPr lang="en-US" altLang="zh-CN">
              <a:solidFill>
                <a:schemeClr val="tx1"/>
              </a:solidFill>
            </a:endParaRPr>
          </a:p>
        </p:txBody>
      </p:sp>
      <p:sp>
        <p:nvSpPr>
          <p:cNvPr id="348163" name="Rectangle 2"/>
          <p:cNvSpPr>
            <a:spLocks noGrp="1" noRot="1" noChangeAspect="1" noChangeArrowheads="1" noTextEdit="1"/>
          </p:cNvSpPr>
          <p:nvPr>
            <p:ph type="sldImg"/>
          </p:nvPr>
        </p:nvSpPr>
        <p:spPr/>
      </p:sp>
      <p:sp>
        <p:nvSpPr>
          <p:cNvPr id="348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860931119"/>
      </p:ext>
    </p:extLst>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23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BCE1C3E-7B86-4AEC-90B6-32EA45C230AC}" type="slidenum">
              <a:rPr lang="en-US" altLang="zh-CN">
                <a:solidFill>
                  <a:schemeClr val="tx1"/>
                </a:solidFill>
              </a:rPr>
              <a:pPr algn="r" eaLnBrk="1" hangingPunct="1"/>
              <a:t>40</a:t>
            </a:fld>
            <a:endParaRPr lang="en-US" altLang="zh-CN">
              <a:solidFill>
                <a:schemeClr val="tx1"/>
              </a:solidFill>
            </a:endParaRPr>
          </a:p>
        </p:txBody>
      </p:sp>
      <p:sp>
        <p:nvSpPr>
          <p:cNvPr id="312323" name="Rectangle 2"/>
          <p:cNvSpPr>
            <a:spLocks noGrp="1" noRot="1" noChangeAspect="1" noChangeArrowheads="1" noTextEdit="1"/>
          </p:cNvSpPr>
          <p:nvPr>
            <p:ph type="sldImg"/>
          </p:nvPr>
        </p:nvSpPr>
        <p:spPr/>
      </p:sp>
      <p:sp>
        <p:nvSpPr>
          <p:cNvPr id="312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62618933"/>
      </p:ext>
    </p:extLst>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33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DCA2D89D-74EC-44CF-BBC2-38349C7B6E4C}" type="slidenum">
              <a:rPr lang="en-US" altLang="zh-CN">
                <a:solidFill>
                  <a:schemeClr val="tx1"/>
                </a:solidFill>
              </a:rPr>
              <a:pPr algn="r" eaLnBrk="1" hangingPunct="1"/>
              <a:t>41</a:t>
            </a:fld>
            <a:endParaRPr lang="en-US" altLang="zh-CN">
              <a:solidFill>
                <a:schemeClr val="tx1"/>
              </a:solidFill>
            </a:endParaRPr>
          </a:p>
        </p:txBody>
      </p:sp>
      <p:sp>
        <p:nvSpPr>
          <p:cNvPr id="313347" name="Rectangle 2"/>
          <p:cNvSpPr>
            <a:spLocks noGrp="1" noRot="1" noChangeAspect="1" noChangeArrowheads="1" noTextEdit="1"/>
          </p:cNvSpPr>
          <p:nvPr>
            <p:ph type="sldImg"/>
          </p:nvPr>
        </p:nvSpPr>
        <p:spPr/>
      </p:sp>
      <p:sp>
        <p:nvSpPr>
          <p:cNvPr id="313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577968854"/>
      </p:ext>
    </p:extLst>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43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E121F5E-E78C-4956-9D2A-FCA0FA0036C2}" type="slidenum">
              <a:rPr lang="en-US" altLang="zh-CN">
                <a:solidFill>
                  <a:schemeClr val="tx1"/>
                </a:solidFill>
              </a:rPr>
              <a:pPr algn="r" eaLnBrk="1" hangingPunct="1"/>
              <a:t>42</a:t>
            </a:fld>
            <a:endParaRPr lang="en-US" altLang="zh-CN">
              <a:solidFill>
                <a:schemeClr val="tx1"/>
              </a:solidFill>
            </a:endParaRPr>
          </a:p>
        </p:txBody>
      </p:sp>
      <p:sp>
        <p:nvSpPr>
          <p:cNvPr id="314371" name="Rectangle 2"/>
          <p:cNvSpPr>
            <a:spLocks noGrp="1" noRot="1" noChangeAspect="1" noChangeArrowheads="1" noTextEdit="1"/>
          </p:cNvSpPr>
          <p:nvPr>
            <p:ph type="sldImg"/>
          </p:nvPr>
        </p:nvSpPr>
        <p:spPr/>
      </p:sp>
      <p:sp>
        <p:nvSpPr>
          <p:cNvPr id="314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4280214594"/>
      </p:ext>
    </p:extLst>
  </p:cSld>
  <p:clrMapOvr>
    <a:overrideClrMapping bg1="lt1" tx1="dk1" bg2="lt2" tx2="dk2" accent1="accent1" accent2="accent2" accent3="accent3" accent4="accent4" accent5="accent5" accent6="accent6" hlink="hlink" folHlink="folHlink"/>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53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8483A10-BF55-4F9A-A2A5-3BA97BB30FA1}" type="slidenum">
              <a:rPr lang="en-US" altLang="zh-CN">
                <a:solidFill>
                  <a:schemeClr val="tx1"/>
                </a:solidFill>
              </a:rPr>
              <a:pPr algn="r" eaLnBrk="1" hangingPunct="1"/>
              <a:t>43</a:t>
            </a:fld>
            <a:endParaRPr lang="en-US" altLang="zh-CN">
              <a:solidFill>
                <a:schemeClr val="tx1"/>
              </a:solidFill>
            </a:endParaRPr>
          </a:p>
        </p:txBody>
      </p:sp>
      <p:sp>
        <p:nvSpPr>
          <p:cNvPr id="315395" name="Rectangle 2"/>
          <p:cNvSpPr>
            <a:spLocks noGrp="1" noRot="1" noChangeAspect="1" noChangeArrowheads="1" noTextEdit="1"/>
          </p:cNvSpPr>
          <p:nvPr>
            <p:ph type="sldImg"/>
          </p:nvPr>
        </p:nvSpPr>
        <p:spPr/>
      </p:sp>
      <p:sp>
        <p:nvSpPr>
          <p:cNvPr id="207876" name="Rectangle 3"/>
          <p:cNvSpPr>
            <a:spLocks noGrp="1" noChangeArrowheads="1"/>
          </p:cNvSpPr>
          <p:nvPr>
            <p:ph type="body" idx="1"/>
          </p:nvPr>
        </p:nvSpPr>
        <p:spPr/>
        <p:txBody>
          <a:bodyPr anchor="t"/>
          <a:lstStyle/>
          <a:p>
            <a:pPr eaLnBrk="1" hangingPunct="1">
              <a:defRPr/>
            </a:pPr>
            <a:r>
              <a:rPr lang="zh-CN" altLang="en-US" dirty="0">
                <a:latin typeface="Arial" charset="0"/>
              </a:rPr>
              <a:t>上圖為不同實驗次數</a:t>
            </a:r>
            <a:r>
              <a:rPr lang="en-US" altLang="zh-CN" dirty="0">
                <a:latin typeface="Arial" charset="0"/>
              </a:rPr>
              <a:t>N </a:t>
            </a:r>
            <a:r>
              <a:rPr lang="zh-CN" altLang="en-US" dirty="0">
                <a:latin typeface="Arial" charset="0"/>
              </a:rPr>
              <a:t>的</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與正態分布曲線的對比圖示。</a:t>
            </a:r>
          </a:p>
          <a:p>
            <a:pPr eaLnBrk="1" hangingPunct="1">
              <a:defRPr/>
            </a:pPr>
            <a:endParaRPr lang="zh-CN" altLang="en-US" dirty="0">
              <a:latin typeface="Arial" charset="0"/>
            </a:endParaRPr>
          </a:p>
          <a:p>
            <a:pPr eaLnBrk="1" hangingPunct="1">
              <a:defRPr/>
            </a:pPr>
            <a:r>
              <a:rPr lang="zh-CN" altLang="en-US" dirty="0">
                <a:latin typeface="Arial" charset="0"/>
              </a:rPr>
              <a:t>可見 當實驗次數</a:t>
            </a:r>
            <a:r>
              <a:rPr lang="en-US" altLang="zh-CN" dirty="0">
                <a:latin typeface="Arial" charset="0"/>
              </a:rPr>
              <a:t>N</a:t>
            </a:r>
            <a:r>
              <a:rPr lang="zh-CN" altLang="en-US" dirty="0">
                <a:latin typeface="Arial" charset="0"/>
              </a:rPr>
              <a:t>越大</a:t>
            </a:r>
            <a:r>
              <a:rPr lang="zh-TW" altLang="en-US" kern="0" dirty="0">
                <a:solidFill>
                  <a:srgbClr val="C7000B"/>
                </a:solidFill>
                <a:latin typeface="Arial"/>
              </a:rPr>
              <a:t>配對樣本（單樣本）對稱中心的符號秩和</a:t>
            </a:r>
            <a:r>
              <a:rPr lang="zh-CN" altLang="en-US" dirty="0">
                <a:latin typeface="Arial" charset="0"/>
              </a:rPr>
              <a:t>分布軌跡越平滑，且與正態分布軌跡越接近。</a:t>
            </a:r>
            <a:endParaRPr lang="en-US" dirty="0">
              <a:latin typeface="Arial" charset="0"/>
            </a:endParaRPr>
          </a:p>
          <a:p>
            <a:pPr eaLnBrk="1" hangingPunct="1">
              <a:defRPr/>
            </a:pPr>
            <a:endParaRPr lang="zh-CN" altLang="en-US" dirty="0">
              <a:latin typeface="Arial" charset="0"/>
            </a:endParaRPr>
          </a:p>
          <a:p>
            <a:pPr eaLnBrk="1" hangingPunct="1">
              <a:defRPr/>
            </a:pPr>
            <a:endParaRPr lang="zh-CN" altLang="en-US" dirty="0">
              <a:latin typeface="Arial" charset="0"/>
            </a:endParaRPr>
          </a:p>
        </p:txBody>
      </p:sp>
    </p:spTree>
    <p:extLst>
      <p:ext uri="{BB962C8B-B14F-4D97-AF65-F5344CB8AC3E}">
        <p14:creationId xmlns:p14="http://schemas.microsoft.com/office/powerpoint/2010/main" val="1646977497"/>
      </p:ext>
    </p:extLst>
  </p:cSld>
  <p:clrMapOvr>
    <a:overrideClrMapping bg1="lt1" tx1="dk1" bg2="lt2" tx2="dk2" accent1="accent1" accent2="accent2" accent3="accent3" accent4="accent4" accent5="accent5" accent6="accent6" hlink="hlink" folHlink="folHlink"/>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64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3BA0708-FB0F-4513-AFF8-8698E3C1F92C}" type="slidenum">
              <a:rPr lang="en-US" altLang="zh-CN">
                <a:solidFill>
                  <a:schemeClr val="tx1"/>
                </a:solidFill>
              </a:rPr>
              <a:pPr algn="r" eaLnBrk="1" hangingPunct="1"/>
              <a:t>44</a:t>
            </a:fld>
            <a:endParaRPr lang="en-US" altLang="zh-CN">
              <a:solidFill>
                <a:schemeClr val="tx1"/>
              </a:solidFill>
            </a:endParaRPr>
          </a:p>
        </p:txBody>
      </p:sp>
      <p:sp>
        <p:nvSpPr>
          <p:cNvPr id="316419" name="Rectangle 2"/>
          <p:cNvSpPr>
            <a:spLocks noGrp="1" noRot="1" noChangeAspect="1" noChangeArrowheads="1" noTextEdit="1"/>
          </p:cNvSpPr>
          <p:nvPr>
            <p:ph type="sldImg"/>
          </p:nvPr>
        </p:nvSpPr>
        <p:spPr/>
      </p:sp>
      <p:sp>
        <p:nvSpPr>
          <p:cNvPr id="208900" name="Rectangle 3"/>
          <p:cNvSpPr>
            <a:spLocks noGrp="1" noChangeArrowheads="1"/>
          </p:cNvSpPr>
          <p:nvPr>
            <p:ph type="body" idx="1"/>
          </p:nvPr>
        </p:nvSpPr>
        <p:spPr/>
        <p:txBody>
          <a:bodyPr anchor="t"/>
          <a:lstStyle/>
          <a:p>
            <a:pPr eaLnBrk="1" hangingPunct="1">
              <a:defRPr/>
            </a:pPr>
            <a:r>
              <a:rPr lang="zh-CN" altLang="en-US" dirty="0">
                <a:latin typeface="Arial" charset="0"/>
              </a:rPr>
              <a:t>如果</a:t>
            </a:r>
            <a:r>
              <a:rPr lang="en-US" altLang="zh-CN" i="1" dirty="0">
                <a:latin typeface="Arial" charset="0"/>
              </a:rPr>
              <a:t>n</a:t>
            </a:r>
            <a:r>
              <a:rPr lang="zh-CN" altLang="en-US" dirty="0">
                <a:latin typeface="Arial" charset="0"/>
              </a:rPr>
              <a:t>足夠大，那麼分布的偏度就比較小。在這種情況下，如果使用適當的</a:t>
            </a:r>
            <a:r>
              <a:rPr lang="zh-CN" altLang="en-US" dirty="0">
                <a:latin typeface="Arial" charset="0"/>
                <a:hlinkClick r:id="rId4" tooltip="连续性校正（页面不存在）"/>
              </a:rPr>
              <a:t>連續性校正</a:t>
            </a:r>
            <a:r>
              <a:rPr lang="zh-CN" altLang="en-US" dirty="0">
                <a:latin typeface="Arial" charset="0"/>
              </a:rPr>
              <a:t>，那麼</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統計量是</a:t>
            </a:r>
            <a:r>
              <a:rPr lang="zh-CN" altLang="en-US" dirty="0">
                <a:latin typeface="Arial" charset="0"/>
              </a:rPr>
              <a:t>一個很好的近似是</a:t>
            </a:r>
            <a:r>
              <a:rPr lang="zh-CN" altLang="en-US" dirty="0">
                <a:latin typeface="Arial" charset="0"/>
                <a:hlinkClick r:id="rId5" tooltip="正态分布"/>
              </a:rPr>
              <a:t>正態分布</a:t>
            </a:r>
            <a:endParaRPr lang="zh-CN" altLang="en-US" i="1" dirty="0">
              <a:latin typeface="Arial" charset="0"/>
            </a:endParaRPr>
          </a:p>
          <a:p>
            <a:pPr eaLnBrk="1" hangingPunct="1">
              <a:defRPr/>
            </a:pPr>
            <a:r>
              <a:rPr lang="en-US" altLang="zh-CN" i="1" dirty="0">
                <a:latin typeface="Arial" charset="0"/>
              </a:rPr>
              <a:t>n</a:t>
            </a:r>
            <a:r>
              <a:rPr lang="zh-CN" altLang="en-US" dirty="0">
                <a:latin typeface="Arial" charset="0"/>
              </a:rPr>
              <a:t>越大（至少</a:t>
            </a:r>
            <a:r>
              <a:rPr lang="en-US" altLang="zh-CN" dirty="0">
                <a:latin typeface="Arial" charset="0"/>
              </a:rPr>
              <a:t>20</a:t>
            </a:r>
            <a:r>
              <a:rPr lang="zh-CN" altLang="en-US" dirty="0">
                <a:latin typeface="Arial" charset="0"/>
              </a:rPr>
              <a:t>），近似越好。不同的</a:t>
            </a:r>
            <a:r>
              <a:rPr lang="zh-CN" altLang="en-US" dirty="0">
                <a:latin typeface="Arial" charset="0"/>
                <a:hlinkClick r:id="rId6" tooltip="经验法则（页面不存在）"/>
              </a:rPr>
              <a:t>經驗法則</a:t>
            </a:r>
            <a:r>
              <a:rPr lang="zh-CN" altLang="en-US" dirty="0">
                <a:latin typeface="Arial" charset="0"/>
              </a:rPr>
              <a:t>可以用來決定</a:t>
            </a:r>
            <a:r>
              <a:rPr lang="en-US" altLang="zh-CN" i="1" dirty="0">
                <a:latin typeface="Arial" charset="0"/>
              </a:rPr>
              <a:t>n</a:t>
            </a:r>
            <a:r>
              <a:rPr lang="zh-CN" altLang="en-US" dirty="0">
                <a:latin typeface="Arial" charset="0"/>
              </a:rPr>
              <a:t>是否足夠大，：</a:t>
            </a:r>
          </a:p>
          <a:p>
            <a:pPr eaLnBrk="1" hangingPunct="1">
              <a:defRPr/>
            </a:pPr>
            <a:r>
              <a:rPr lang="zh-CN" altLang="en-US" dirty="0">
                <a:latin typeface="Arial" charset="0"/>
              </a:rPr>
              <a:t>一個規則是</a:t>
            </a:r>
            <a:r>
              <a:rPr lang="en-US" altLang="zh-CN" i="1" dirty="0">
                <a:latin typeface="Arial" charset="0"/>
              </a:rPr>
              <a:t>n</a:t>
            </a:r>
            <a:r>
              <a:rPr lang="zh-CN" altLang="en-US" dirty="0">
                <a:latin typeface="Arial" charset="0"/>
              </a:rPr>
              <a:t>都必須大於 </a:t>
            </a:r>
            <a:r>
              <a:rPr lang="en-US" altLang="zh-CN" dirty="0">
                <a:latin typeface="Arial" charset="0"/>
              </a:rPr>
              <a:t>10</a:t>
            </a:r>
            <a:r>
              <a:rPr lang="zh-CN" altLang="en-US" dirty="0">
                <a:latin typeface="Arial" charset="0"/>
              </a:rPr>
              <a:t>。 </a:t>
            </a:r>
          </a:p>
        </p:txBody>
      </p:sp>
    </p:spTree>
    <p:extLst>
      <p:ext uri="{BB962C8B-B14F-4D97-AF65-F5344CB8AC3E}">
        <p14:creationId xmlns:p14="http://schemas.microsoft.com/office/powerpoint/2010/main" val="98350587"/>
      </p:ext>
    </p:extLst>
  </p:cSld>
  <p:clrMapOvr>
    <a:overrideClrMapping bg1="lt1" tx1="dk1" bg2="lt2" tx2="dk2" accent1="accent1" accent2="accent2" accent3="accent3" accent4="accent4" accent5="accent5" accent6="accent6" hlink="hlink" folHlink="folHlink"/>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74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7A2CE90B-B678-4092-BD8C-1CD6FA311A5A}" type="slidenum">
              <a:rPr lang="en-US" altLang="zh-CN">
                <a:solidFill>
                  <a:schemeClr val="tx1"/>
                </a:solidFill>
              </a:rPr>
              <a:pPr algn="r" eaLnBrk="1" hangingPunct="1"/>
              <a:t>45</a:t>
            </a:fld>
            <a:endParaRPr lang="en-US" altLang="zh-CN">
              <a:solidFill>
                <a:schemeClr val="tx1"/>
              </a:solidFill>
            </a:endParaRPr>
          </a:p>
        </p:txBody>
      </p:sp>
      <p:sp>
        <p:nvSpPr>
          <p:cNvPr id="317443" name="Rectangle 2"/>
          <p:cNvSpPr>
            <a:spLocks noGrp="1" noRot="1" noChangeAspect="1" noChangeArrowheads="1" noTextEdit="1"/>
          </p:cNvSpPr>
          <p:nvPr>
            <p:ph type="sldImg"/>
          </p:nvPr>
        </p:nvSpPr>
        <p:spPr/>
      </p:sp>
      <p:sp>
        <p:nvSpPr>
          <p:cNvPr id="209924" name="Rectangle 3"/>
          <p:cNvSpPr>
            <a:spLocks noGrp="1" noChangeArrowheads="1"/>
          </p:cNvSpPr>
          <p:nvPr>
            <p:ph type="body" idx="1"/>
          </p:nvPr>
        </p:nvSpPr>
        <p:spPr/>
        <p:txBody>
          <a:bodyPr anchor="t"/>
          <a:lstStyle/>
          <a:p>
            <a:pPr eaLnBrk="1" hangingPunct="1">
              <a:defRPr/>
            </a:pPr>
            <a:r>
              <a:rPr lang="zh-CN" altLang="en-US" dirty="0">
                <a:latin typeface="Arial" charset="0"/>
              </a:rPr>
              <a:t>當試驗次數 n=</a:t>
            </a:r>
            <a:r>
              <a:rPr lang="en-US" altLang="zh-CN" dirty="0">
                <a:latin typeface="Arial" charset="0"/>
              </a:rPr>
              <a:t>100 </a:t>
            </a:r>
            <a:r>
              <a:rPr lang="zh-CN" altLang="en-US" dirty="0">
                <a:latin typeface="Arial" charset="0"/>
              </a:rPr>
              <a:t>時，</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各點概率與用正態分布函數計算的各點概率的偏差走勢圖。</a:t>
            </a:r>
            <a:endParaRPr lang="en-US" dirty="0">
              <a:latin typeface="Arial" charset="0"/>
            </a:endParaRPr>
          </a:p>
          <a:p>
            <a:pPr eaLnBrk="1" hangingPunct="1">
              <a:defRPr/>
            </a:pPr>
            <a:endParaRPr lang="zh-CN" altLang="en-US" dirty="0">
              <a:latin typeface="Arial" charset="0"/>
            </a:endParaRPr>
          </a:p>
          <a:p>
            <a:pPr eaLnBrk="1" hangingPunct="1">
              <a:defRPr/>
            </a:pPr>
            <a:r>
              <a:rPr lang="zh-CN" altLang="en-US" dirty="0">
                <a:latin typeface="Arial" charset="0"/>
              </a:rPr>
              <a:t>上圖橫坐標是有可能出現的個資料點；縱坐標是各資料點 用</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分布函數計算出的概率 與 用正態分布函數計算出的概率 的差值（原始差值而非絕對值）。</a:t>
            </a:r>
          </a:p>
          <a:p>
            <a:pPr eaLnBrk="1" hangingPunct="1">
              <a:defRPr/>
            </a:pPr>
            <a:endParaRPr lang="zh-CN" altLang="en-US" dirty="0">
              <a:latin typeface="Arial" charset="0"/>
            </a:endParaRPr>
          </a:p>
          <a:p>
            <a:pPr eaLnBrk="1" hangingPunct="1">
              <a:defRPr/>
            </a:pPr>
            <a:r>
              <a:rPr lang="zh-CN" altLang="en-US" dirty="0">
                <a:latin typeface="Arial" charset="0"/>
              </a:rPr>
              <a:t>可以看出</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分布曲線多次穿透正態分布曲線，據此可初步推測兩條曲線的細微形態差異和各關鍵節點。</a:t>
            </a:r>
          </a:p>
        </p:txBody>
      </p:sp>
    </p:spTree>
    <p:extLst>
      <p:ext uri="{BB962C8B-B14F-4D97-AF65-F5344CB8AC3E}">
        <p14:creationId xmlns:p14="http://schemas.microsoft.com/office/powerpoint/2010/main" val="415309487"/>
      </p:ext>
    </p:extLst>
  </p:cSld>
  <p:clrMapOvr>
    <a:overrideClrMapping bg1="lt1" tx1="dk1" bg2="lt2" tx2="dk2" accent1="accent1" accent2="accent2" accent3="accent3" accent4="accent4" accent5="accent5" accent6="accent6" hlink="hlink" folHlink="folHlink"/>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84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B91445B-8335-4F8B-B646-1DF1520A37FF}" type="slidenum">
              <a:rPr lang="en-US" altLang="zh-CN">
                <a:solidFill>
                  <a:schemeClr val="tx1"/>
                </a:solidFill>
              </a:rPr>
              <a:pPr algn="r" eaLnBrk="1" hangingPunct="1"/>
              <a:t>46</a:t>
            </a:fld>
            <a:endParaRPr lang="en-US" altLang="zh-CN">
              <a:solidFill>
                <a:schemeClr val="tx1"/>
              </a:solidFill>
            </a:endParaRPr>
          </a:p>
        </p:txBody>
      </p:sp>
      <p:sp>
        <p:nvSpPr>
          <p:cNvPr id="318467" name="Rectangle 2"/>
          <p:cNvSpPr>
            <a:spLocks noGrp="1" noRot="1" noChangeAspect="1" noChangeArrowheads="1" noTextEdit="1"/>
          </p:cNvSpPr>
          <p:nvPr>
            <p:ph type="sldImg"/>
          </p:nvPr>
        </p:nvSpPr>
        <p:spPr/>
      </p:sp>
      <p:sp>
        <p:nvSpPr>
          <p:cNvPr id="211972" name="Rectangle 3"/>
          <p:cNvSpPr>
            <a:spLocks noGrp="1" noChangeArrowheads="1"/>
          </p:cNvSpPr>
          <p:nvPr>
            <p:ph type="body" idx="1"/>
          </p:nvPr>
        </p:nvSpPr>
        <p:spPr/>
        <p:txBody>
          <a:bodyPr anchor="t"/>
          <a:lstStyle/>
          <a:p>
            <a:pPr eaLnBrk="1" hangingPunct="1">
              <a:defRPr/>
            </a:pPr>
            <a:r>
              <a:rPr lang="zh-CN" altLang="en-US" dirty="0">
                <a:latin typeface="Arial" charset="0"/>
              </a:rPr>
              <a:t>實驗次數</a:t>
            </a:r>
            <a:r>
              <a:rPr lang="en-US" dirty="0">
                <a:latin typeface="Arial" charset="0"/>
              </a:rPr>
              <a:t> </a:t>
            </a:r>
            <a:r>
              <a:rPr lang="en-US" altLang="zh-CN" dirty="0">
                <a:latin typeface="Arial" charset="0"/>
              </a:rPr>
              <a:t>n </a:t>
            </a:r>
            <a:r>
              <a:rPr lang="zh-CN" altLang="en-US" dirty="0">
                <a:latin typeface="Arial" charset="0"/>
              </a:rPr>
              <a:t>為不同時的</a:t>
            </a:r>
            <a:r>
              <a:rPr lang="zh-TW" altLang="en-US" kern="0" dirty="0">
                <a:solidFill>
                  <a:srgbClr val="C7000B"/>
                </a:solidFill>
                <a:latin typeface="Arial"/>
              </a:rPr>
              <a:t>配對樣本（單樣本）對稱中心的符號秩和</a:t>
            </a:r>
            <a:r>
              <a:rPr lang="zh-TW" altLang="en-US" dirty="0"/>
              <a:t>統計量</a:t>
            </a:r>
            <a:r>
              <a:rPr lang="zh-CN" altLang="en-US" dirty="0">
                <a:latin typeface="Arial" charset="0"/>
              </a:rPr>
              <a:t>分布用正態分布公式近似計算時的偏差趨勢。</a:t>
            </a:r>
            <a:endParaRPr lang="en-US" dirty="0">
              <a:latin typeface="Arial" charset="0"/>
            </a:endParaRPr>
          </a:p>
          <a:p>
            <a:pPr eaLnBrk="1" hangingPunct="1">
              <a:defRPr/>
            </a:pPr>
            <a:endParaRPr lang="zh-CN" altLang="en-US" dirty="0">
              <a:latin typeface="Arial" charset="0"/>
            </a:endParaRPr>
          </a:p>
          <a:p>
            <a:pPr eaLnBrk="1" hangingPunct="1">
              <a:defRPr/>
            </a:pPr>
            <a:r>
              <a:rPr lang="zh-CN" altLang="en-US" dirty="0">
                <a:latin typeface="Arial" charset="0"/>
              </a:rPr>
              <a:t>左圖橫坐標是實驗次數</a:t>
            </a:r>
            <a:r>
              <a:rPr lang="en-US" dirty="0">
                <a:latin typeface="Arial" charset="0"/>
              </a:rPr>
              <a:t> </a:t>
            </a:r>
            <a:r>
              <a:rPr lang="en-US" altLang="zh-CN" dirty="0">
                <a:latin typeface="Arial" charset="0"/>
              </a:rPr>
              <a:t>n </a:t>
            </a:r>
            <a:r>
              <a:rPr lang="zh-CN" altLang="en-US" dirty="0">
                <a:latin typeface="Arial" charset="0"/>
              </a:rPr>
              <a:t>的不同取值；縱坐標是</a:t>
            </a:r>
            <a:r>
              <a:rPr lang="zh-TW" altLang="en-US" kern="0" dirty="0">
                <a:solidFill>
                  <a:srgbClr val="C7000B"/>
                </a:solidFill>
                <a:latin typeface="Arial"/>
              </a:rPr>
              <a:t>配對樣本（單樣本）對稱中心的符號秩和</a:t>
            </a:r>
            <a:r>
              <a:rPr lang="zh-TW" altLang="en-US" dirty="0"/>
              <a:t>統計量</a:t>
            </a:r>
            <a:r>
              <a:rPr lang="zh-CN" altLang="en-US" dirty="0">
                <a:latin typeface="Arial" charset="0"/>
              </a:rPr>
              <a:t>分布各點的概率減去用正態分布公式近似計算的各點概率的差的絕對值的均值。可見隨著實驗次數 </a:t>
            </a:r>
            <a:r>
              <a:rPr lang="en-US" altLang="zh-CN" dirty="0">
                <a:latin typeface="Arial" charset="0"/>
              </a:rPr>
              <a:t>n </a:t>
            </a:r>
            <a:r>
              <a:rPr lang="zh-CN" altLang="en-US" dirty="0">
                <a:latin typeface="Arial" charset="0"/>
              </a:rPr>
              <a:t>值越大二者的偏差呈現減小的趨勢。</a:t>
            </a:r>
            <a:endParaRPr lang="en-US" dirty="0">
              <a:latin typeface="Arial" charset="0"/>
            </a:endParaRPr>
          </a:p>
          <a:p>
            <a:pPr eaLnBrk="1" hangingPunct="1">
              <a:defRPr/>
            </a:pPr>
            <a:endParaRPr lang="zh-CN" altLang="en-US" dirty="0">
              <a:latin typeface="Arial" charset="0"/>
            </a:endParaRPr>
          </a:p>
          <a:p>
            <a:pPr eaLnBrk="1" hangingPunct="1">
              <a:defRPr/>
            </a:pPr>
            <a:r>
              <a:rPr lang="zh-CN" altLang="en-US" dirty="0">
                <a:latin typeface="Arial" charset="0"/>
              </a:rPr>
              <a:t>右圖橫坐標是實驗次數</a:t>
            </a:r>
            <a:r>
              <a:rPr lang="en-US" dirty="0">
                <a:latin typeface="Arial" charset="0"/>
              </a:rPr>
              <a:t> </a:t>
            </a:r>
            <a:r>
              <a:rPr lang="en-US" altLang="zh-CN" dirty="0">
                <a:latin typeface="Arial" charset="0"/>
              </a:rPr>
              <a:t>n </a:t>
            </a:r>
            <a:r>
              <a:rPr lang="zh-CN" altLang="en-US" dirty="0">
                <a:latin typeface="Arial" charset="0"/>
              </a:rPr>
              <a:t>的不同取值；縱坐標是實驗次數</a:t>
            </a:r>
            <a:r>
              <a:rPr lang="en-US" dirty="0">
                <a:latin typeface="Arial" charset="0"/>
              </a:rPr>
              <a:t> </a:t>
            </a:r>
            <a:r>
              <a:rPr lang="en-US" altLang="zh-CN" dirty="0">
                <a:latin typeface="Arial" charset="0"/>
              </a:rPr>
              <a:t>n </a:t>
            </a:r>
            <a:r>
              <a:rPr lang="zh-CN" altLang="en-US" dirty="0">
                <a:latin typeface="Arial" charset="0"/>
              </a:rPr>
              <a:t>的不同取值；</a:t>
            </a:r>
            <a:r>
              <a:rPr lang="zh-TW" altLang="en-US" kern="0" dirty="0">
                <a:solidFill>
                  <a:srgbClr val="C7000B"/>
                </a:solidFill>
                <a:latin typeface="Arial"/>
              </a:rPr>
              <a:t>配對樣本（單樣本）對稱中心的符號秩和</a:t>
            </a:r>
            <a:r>
              <a:rPr lang="zh-TW" altLang="en-US" dirty="0"/>
              <a:t>統計量</a:t>
            </a:r>
            <a:r>
              <a:rPr lang="zh-CN" altLang="en-US" dirty="0">
                <a:latin typeface="Arial" charset="0"/>
              </a:rPr>
              <a:t>分布截至各點的累積概率減去用正態分布公式近似計算截至各點的累積概率的差的絕對值的均值。</a:t>
            </a:r>
          </a:p>
          <a:p>
            <a:pPr eaLnBrk="1" hangingPunct="1">
              <a:defRPr/>
            </a:pPr>
            <a:endParaRPr lang="zh-CN" altLang="en-US" dirty="0">
              <a:latin typeface="Arial" charset="0"/>
            </a:endParaRPr>
          </a:p>
          <a:p>
            <a:pPr eaLnBrk="1" hangingPunct="1">
              <a:defRPr/>
            </a:pPr>
            <a:endParaRPr lang="zh-CN" altLang="en-US" dirty="0">
              <a:latin typeface="Arial" charset="0"/>
            </a:endParaRPr>
          </a:p>
        </p:txBody>
      </p:sp>
    </p:spTree>
    <p:extLst>
      <p:ext uri="{BB962C8B-B14F-4D97-AF65-F5344CB8AC3E}">
        <p14:creationId xmlns:p14="http://schemas.microsoft.com/office/powerpoint/2010/main" val="1043296867"/>
      </p:ext>
    </p:extLst>
  </p:cSld>
  <p:clrMapOvr>
    <a:overrideClrMapping bg1="lt1" tx1="dk1" bg2="lt2" tx2="dk2" accent1="accent1" accent2="accent2" accent3="accent3" accent4="accent4" accent5="accent5" accent6="accent6" hlink="hlink" folHlink="folHlink"/>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194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7C3AC02-7629-4890-8159-71C2164B064D}" type="slidenum">
              <a:rPr lang="en-US" altLang="zh-CN">
                <a:solidFill>
                  <a:schemeClr val="tx1"/>
                </a:solidFill>
              </a:rPr>
              <a:pPr algn="r" eaLnBrk="1" hangingPunct="1"/>
              <a:t>47</a:t>
            </a:fld>
            <a:endParaRPr lang="en-US" altLang="zh-CN">
              <a:solidFill>
                <a:schemeClr val="tx1"/>
              </a:solidFill>
            </a:endParaRPr>
          </a:p>
        </p:txBody>
      </p:sp>
      <p:sp>
        <p:nvSpPr>
          <p:cNvPr id="319491" name="Rectangle 2"/>
          <p:cNvSpPr>
            <a:spLocks noGrp="1" noRot="1" noChangeAspect="1" noChangeArrowheads="1" noTextEdit="1"/>
          </p:cNvSpPr>
          <p:nvPr>
            <p:ph type="sldImg"/>
          </p:nvPr>
        </p:nvSpPr>
        <p:spPr/>
      </p:sp>
      <p:sp>
        <p:nvSpPr>
          <p:cNvPr id="230404" name="Rectangle 3"/>
          <p:cNvSpPr>
            <a:spLocks noGrp="1" noChangeArrowheads="1"/>
          </p:cNvSpPr>
          <p:nvPr>
            <p:ph type="body" idx="1"/>
          </p:nvPr>
        </p:nvSpPr>
        <p:spPr/>
        <p:txBody>
          <a:bodyPr anchor="t"/>
          <a:lstStyle/>
          <a:p>
            <a:pPr eaLnBrk="1" hangingPunct="1">
              <a:defRPr/>
            </a:pPr>
            <a:r>
              <a:rPr lang="zh-CN" altLang="en-US" dirty="0">
                <a:latin typeface="Arial" charset="0"/>
              </a:rPr>
              <a:t>上圖為 </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分布、正態分布 集成在一起的示意圖對比效果演示，用 </a:t>
            </a:r>
            <a:r>
              <a:rPr lang="en-US" altLang="zh-CN" dirty="0">
                <a:latin typeface="Arial" charset="0"/>
              </a:rPr>
              <a:t>Excel</a:t>
            </a:r>
            <a:r>
              <a:rPr lang="zh-CN" altLang="en-US" dirty="0">
                <a:latin typeface="Arial" charset="0"/>
              </a:rPr>
              <a:t>折線圖和直條圖製作，具體分布的特徵點可能與真實會有一些出入，但是趨勢性效果可以看出。</a:t>
            </a:r>
            <a:endParaRPr lang="en-US" dirty="0">
              <a:latin typeface="Arial" charset="0"/>
            </a:endParaRPr>
          </a:p>
          <a:p>
            <a:pPr eaLnBrk="1" hangingPunct="1">
              <a:defRPr/>
            </a:pPr>
            <a:r>
              <a:rPr lang="zh-CN" altLang="en-US" dirty="0">
                <a:latin typeface="Arial" charset="0"/>
              </a:rPr>
              <a:t> </a:t>
            </a:r>
          </a:p>
        </p:txBody>
      </p:sp>
    </p:spTree>
    <p:extLst>
      <p:ext uri="{BB962C8B-B14F-4D97-AF65-F5344CB8AC3E}">
        <p14:creationId xmlns:p14="http://schemas.microsoft.com/office/powerpoint/2010/main" val="200514815"/>
      </p:ext>
    </p:extLst>
  </p:cSld>
  <p:clrMapOvr>
    <a:overrideClrMapping bg1="lt1" tx1="dk1" bg2="lt2" tx2="dk2" accent1="accent1" accent2="accent2" accent3="accent3" accent4="accent4" accent5="accent5" accent6="accent6" hlink="hlink" folHlink="folHlink"/>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05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4D9F08A-DE5F-403F-BB65-F71E2EE3753E}" type="slidenum">
              <a:rPr lang="en-US" altLang="zh-CN">
                <a:solidFill>
                  <a:schemeClr val="tx1"/>
                </a:solidFill>
              </a:rPr>
              <a:pPr algn="r" eaLnBrk="1" hangingPunct="1"/>
              <a:t>48</a:t>
            </a:fld>
            <a:endParaRPr lang="en-US" altLang="zh-CN">
              <a:solidFill>
                <a:schemeClr val="tx1"/>
              </a:solidFill>
            </a:endParaRPr>
          </a:p>
        </p:txBody>
      </p:sp>
      <p:sp>
        <p:nvSpPr>
          <p:cNvPr id="320515" name="Rectangle 2"/>
          <p:cNvSpPr>
            <a:spLocks noGrp="1" noRot="1" noChangeAspect="1" noChangeArrowheads="1" noTextEdit="1"/>
          </p:cNvSpPr>
          <p:nvPr>
            <p:ph type="sldImg"/>
          </p:nvPr>
        </p:nvSpPr>
        <p:spPr/>
      </p:sp>
      <p:sp>
        <p:nvSpPr>
          <p:cNvPr id="231428" name="Rectangle 3"/>
          <p:cNvSpPr>
            <a:spLocks noGrp="1" noChangeArrowheads="1"/>
          </p:cNvSpPr>
          <p:nvPr>
            <p:ph type="body" idx="1"/>
          </p:nvPr>
        </p:nvSpPr>
        <p:spPr/>
        <p:txBody>
          <a:bodyPr anchor="t"/>
          <a:lstStyle/>
          <a:p>
            <a:pPr eaLnBrk="1" hangingPunct="1">
              <a:defRPr/>
            </a:pPr>
            <a:r>
              <a:rPr lang="zh-CN" altLang="en-US" dirty="0">
                <a:latin typeface="Arial" charset="0"/>
              </a:rPr>
              <a:t>上圖為 </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分布、正態分布 累積概率曲線 集成在一起的示意圖對比效果演示，用 </a:t>
            </a:r>
            <a:r>
              <a:rPr lang="en-US" altLang="zh-CN" dirty="0">
                <a:latin typeface="Arial" charset="0"/>
              </a:rPr>
              <a:t>Excel</a:t>
            </a:r>
            <a:r>
              <a:rPr lang="zh-CN" altLang="en-US" dirty="0">
                <a:latin typeface="Arial" charset="0"/>
              </a:rPr>
              <a:t>折線圖製作，具體分布的特徵點可能與真實會有一些出入，但是趨勢性效果可以看出。</a:t>
            </a:r>
            <a:endParaRPr lang="en-US" dirty="0">
              <a:latin typeface="Arial" charset="0"/>
            </a:endParaRPr>
          </a:p>
          <a:p>
            <a:pPr eaLnBrk="1" hangingPunct="1">
              <a:defRPr/>
            </a:pPr>
            <a:r>
              <a:rPr lang="zh-CN" altLang="en-US" dirty="0">
                <a:latin typeface="Arial" charset="0"/>
              </a:rPr>
              <a:t> </a:t>
            </a:r>
          </a:p>
          <a:p>
            <a:pPr eaLnBrk="1" hangingPunct="1">
              <a:defRPr/>
            </a:pPr>
            <a:endParaRPr lang="zh-CN" altLang="en-US" dirty="0">
              <a:latin typeface="Arial" charset="0"/>
            </a:endParaRPr>
          </a:p>
        </p:txBody>
      </p:sp>
    </p:spTree>
    <p:extLst>
      <p:ext uri="{BB962C8B-B14F-4D97-AF65-F5344CB8AC3E}">
        <p14:creationId xmlns:p14="http://schemas.microsoft.com/office/powerpoint/2010/main" val="3490448579"/>
      </p:ext>
    </p:extLst>
  </p:cSld>
  <p:clrMapOvr>
    <a:overrideClrMapping bg1="lt1" tx1="dk1" bg2="lt2" tx2="dk2" accent1="accent1" accent2="accent2" accent3="accent3" accent4="accent4" accent5="accent5" accent6="accent6" hlink="hlink" folHlink="folHlink"/>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15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055756A-8E0B-4293-B958-457E03166BB8}" type="slidenum">
              <a:rPr lang="en-US" altLang="zh-CN">
                <a:solidFill>
                  <a:schemeClr val="tx1"/>
                </a:solidFill>
              </a:rPr>
              <a:pPr algn="r" eaLnBrk="1" hangingPunct="1"/>
              <a:t>49</a:t>
            </a:fld>
            <a:endParaRPr lang="en-US" altLang="zh-CN">
              <a:solidFill>
                <a:schemeClr val="tx1"/>
              </a:solidFill>
            </a:endParaRPr>
          </a:p>
        </p:txBody>
      </p:sp>
      <p:sp>
        <p:nvSpPr>
          <p:cNvPr id="321539" name="Rectangle 2"/>
          <p:cNvSpPr>
            <a:spLocks noGrp="1" noRot="1" noChangeAspect="1" noChangeArrowheads="1" noTextEdit="1"/>
          </p:cNvSpPr>
          <p:nvPr>
            <p:ph type="sldImg"/>
          </p:nvPr>
        </p:nvSpPr>
        <p:spPr/>
      </p:sp>
      <p:sp>
        <p:nvSpPr>
          <p:cNvPr id="232452" name="Rectangle 3"/>
          <p:cNvSpPr>
            <a:spLocks noGrp="1" noChangeArrowheads="1"/>
          </p:cNvSpPr>
          <p:nvPr>
            <p:ph type="body" idx="1"/>
          </p:nvPr>
        </p:nvSpPr>
        <p:spPr/>
        <p:txBody>
          <a:bodyPr anchor="t"/>
          <a:lstStyle/>
          <a:p>
            <a:pPr eaLnBrk="1" hangingPunct="1">
              <a:defRPr/>
            </a:pPr>
            <a:r>
              <a:rPr lang="en-US" altLang="zh-CN" dirty="0">
                <a:solidFill>
                  <a:srgbClr val="000000"/>
                </a:solidFill>
                <a:latin typeface="Arial" charset="0"/>
              </a:rPr>
              <a:t>B(</a:t>
            </a:r>
            <a:r>
              <a:rPr lang="el-GR" altLang="en-US" dirty="0">
                <a:solidFill>
                  <a:srgbClr val="000000"/>
                </a:solidFill>
                <a:latin typeface="Arial" charset="0"/>
              </a:rPr>
              <a:t>π=30%,</a:t>
            </a:r>
            <a:r>
              <a:rPr lang="en-US" altLang="zh-CN" dirty="0">
                <a:solidFill>
                  <a:srgbClr val="000000"/>
                </a:solidFill>
                <a:latin typeface="Arial" charset="0"/>
              </a:rPr>
              <a:t>n=100)</a:t>
            </a:r>
            <a:r>
              <a:rPr lang="zh-CN" altLang="en-US" dirty="0">
                <a:solidFill>
                  <a:srgbClr val="000000"/>
                </a:solidFill>
                <a:latin typeface="Arial" charset="0"/>
              </a:rPr>
              <a:t>；</a:t>
            </a:r>
            <a:r>
              <a:rPr lang="en-US" altLang="zh-CN" dirty="0">
                <a:solidFill>
                  <a:srgbClr val="000000"/>
                </a:solidFill>
                <a:latin typeface="Arial" charset="0"/>
              </a:rPr>
              <a:t>P(</a:t>
            </a:r>
            <a:r>
              <a:rPr lang="el-GR" altLang="en-US" dirty="0">
                <a:solidFill>
                  <a:srgbClr val="000000"/>
                </a:solidFill>
                <a:latin typeface="Arial" charset="0"/>
              </a:rPr>
              <a:t>λ=30)</a:t>
            </a:r>
            <a:r>
              <a:rPr lang="zh-CN" altLang="en-US" dirty="0">
                <a:solidFill>
                  <a:srgbClr val="000000"/>
                </a:solidFill>
                <a:latin typeface="Arial" charset="0"/>
              </a:rPr>
              <a:t> ；</a:t>
            </a:r>
            <a:r>
              <a:rPr lang="en-US" altLang="zh-CN" dirty="0">
                <a:solidFill>
                  <a:srgbClr val="000000"/>
                </a:solidFill>
                <a:latin typeface="Arial" charset="0"/>
              </a:rPr>
              <a:t>N(µ=30,</a:t>
            </a:r>
            <a:r>
              <a:rPr lang="el-GR" altLang="en-US" dirty="0">
                <a:solidFill>
                  <a:srgbClr val="000000"/>
                </a:solidFill>
                <a:latin typeface="Arial" charset="0"/>
              </a:rPr>
              <a:t>σ=5)</a:t>
            </a:r>
            <a:r>
              <a:rPr lang="zh-CN" altLang="en-US" dirty="0">
                <a:latin typeface="Arial" charset="0"/>
              </a:rPr>
              <a:t>，上圖為 </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分布各點、</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分布各點 與 正態分布各點 概率的偏差走勢圖。</a:t>
            </a:r>
            <a:endParaRPr lang="en-US" dirty="0">
              <a:latin typeface="Arial" charset="0"/>
            </a:endParaRPr>
          </a:p>
          <a:p>
            <a:pPr eaLnBrk="1" hangingPunct="1">
              <a:defRPr/>
            </a:pPr>
            <a:endParaRPr lang="zh-CN" altLang="en-US" dirty="0">
              <a:latin typeface="Arial" charset="0"/>
            </a:endParaRPr>
          </a:p>
          <a:p>
            <a:pPr eaLnBrk="1" hangingPunct="1">
              <a:defRPr/>
            </a:pPr>
            <a:r>
              <a:rPr lang="zh-CN" altLang="en-US" dirty="0">
                <a:latin typeface="Arial" charset="0"/>
              </a:rPr>
              <a:t>上圖橫坐標是各取值；縱坐標是各資料點 分別是用</a:t>
            </a:r>
            <a:r>
              <a:rPr lang="zh-TW" altLang="en-US" kern="0" dirty="0">
                <a:solidFill>
                  <a:srgbClr val="C7000B"/>
                </a:solidFill>
                <a:latin typeface="Arial"/>
              </a:rPr>
              <a:t>兩樣本位置參數的秩和</a:t>
            </a:r>
            <a:r>
              <a:rPr lang="zh-CN" altLang="en-US" kern="0" dirty="0">
                <a:solidFill>
                  <a:srgbClr val="C7000B"/>
                </a:solidFill>
                <a:latin typeface="Arial"/>
              </a:rPr>
              <a:t>統計量</a:t>
            </a:r>
            <a:r>
              <a:rPr lang="zh-CN" altLang="en-US" dirty="0">
                <a:latin typeface="Arial" charset="0"/>
              </a:rPr>
              <a:t>分布函數計算出的概率和用</a:t>
            </a:r>
            <a:r>
              <a:rPr lang="zh-TW" altLang="en-US" kern="0" dirty="0">
                <a:solidFill>
                  <a:srgbClr val="C7000B"/>
                </a:solidFill>
                <a:latin typeface="Arial"/>
              </a:rPr>
              <a:t>配對樣本（單樣本）對稱中心的符號秩和</a:t>
            </a:r>
            <a:r>
              <a:rPr lang="zh-CN" altLang="en-US" kern="0" dirty="0">
                <a:solidFill>
                  <a:srgbClr val="C7000B"/>
                </a:solidFill>
                <a:latin typeface="Arial"/>
              </a:rPr>
              <a:t>統計量</a:t>
            </a:r>
            <a:r>
              <a:rPr lang="zh-CN" altLang="en-US" dirty="0">
                <a:latin typeface="Arial" charset="0"/>
              </a:rPr>
              <a:t>分布函數計算出的概率 與 用正態分布函數計算出的概率 的差值（原始差值而非絕對值）。</a:t>
            </a:r>
          </a:p>
          <a:p>
            <a:pPr eaLnBrk="1" hangingPunct="1">
              <a:defRPr/>
            </a:pPr>
            <a:endParaRPr lang="zh-CN" altLang="en-US" dirty="0">
              <a:latin typeface="Arial" charset="0"/>
            </a:endParaRPr>
          </a:p>
        </p:txBody>
      </p:sp>
    </p:spTree>
    <p:extLst>
      <p:ext uri="{BB962C8B-B14F-4D97-AF65-F5344CB8AC3E}">
        <p14:creationId xmlns:p14="http://schemas.microsoft.com/office/powerpoint/2010/main" val="47113757"/>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9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CD466AE-F6F0-4649-BF21-15D2AC52D7E3}" type="slidenum">
              <a:rPr lang="en-US" altLang="zh-CN">
                <a:solidFill>
                  <a:schemeClr val="tx1"/>
                </a:solidFill>
              </a:rPr>
              <a:pPr algn="r" eaLnBrk="1" hangingPunct="1"/>
              <a:t>5</a:t>
            </a:fld>
            <a:endParaRPr lang="en-US" altLang="zh-CN">
              <a:solidFill>
                <a:schemeClr val="tx1"/>
              </a:solidFill>
            </a:endParaRPr>
          </a:p>
        </p:txBody>
      </p:sp>
      <p:sp>
        <p:nvSpPr>
          <p:cNvPr id="349187" name="Rectangle 2"/>
          <p:cNvSpPr>
            <a:spLocks noGrp="1" noRot="1" noChangeAspect="1" noChangeArrowheads="1" noTextEdit="1"/>
          </p:cNvSpPr>
          <p:nvPr>
            <p:ph type="sldImg"/>
          </p:nvPr>
        </p:nvSpPr>
        <p:spPr/>
      </p:sp>
      <p:sp>
        <p:nvSpPr>
          <p:cNvPr id="349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421434147"/>
      </p:ext>
    </p:extLst>
  </p:cSld>
  <p:clrMapOvr>
    <a:overrideClrMapping bg1="lt1" tx1="dk1" bg2="lt2" tx2="dk2" accent1="accent1" accent2="accent2" accent3="accent3" accent4="accent4" accent5="accent5" accent6="accent6" hlink="hlink" folHlink="folHlink"/>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25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2BF6272-B8CC-4859-85E2-B8A9B9F7865D}" type="slidenum">
              <a:rPr lang="en-US" altLang="zh-CN">
                <a:solidFill>
                  <a:schemeClr val="tx1"/>
                </a:solidFill>
              </a:rPr>
              <a:pPr algn="r" eaLnBrk="1" hangingPunct="1"/>
              <a:t>50</a:t>
            </a:fld>
            <a:endParaRPr lang="en-US" altLang="zh-CN">
              <a:solidFill>
                <a:schemeClr val="tx1"/>
              </a:solidFill>
            </a:endParaRPr>
          </a:p>
        </p:txBody>
      </p:sp>
      <p:sp>
        <p:nvSpPr>
          <p:cNvPr id="322563" name="Rectangle 2"/>
          <p:cNvSpPr>
            <a:spLocks noGrp="1" noRot="1" noChangeAspect="1" noChangeArrowheads="1" noTextEdit="1"/>
          </p:cNvSpPr>
          <p:nvPr>
            <p:ph type="sldImg"/>
          </p:nvPr>
        </p:nvSpPr>
        <p:spPr/>
      </p:sp>
      <p:sp>
        <p:nvSpPr>
          <p:cNvPr id="322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780123180"/>
      </p:ext>
    </p:extLst>
  </p:cSld>
  <p:clrMapOvr>
    <a:overrideClrMapping bg1="lt1" tx1="dk1" bg2="lt2" tx2="dk2" accent1="accent1" accent2="accent2" accent3="accent3" accent4="accent4" accent5="accent5" accent6="accent6" hlink="hlink" folHlink="folHlink"/>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35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DC434AEE-8E8D-4ADC-95A8-AFD7C1207ADD}" type="slidenum">
              <a:rPr lang="en-US" altLang="zh-CN">
                <a:solidFill>
                  <a:schemeClr val="tx1"/>
                </a:solidFill>
              </a:rPr>
              <a:pPr algn="r" eaLnBrk="1" hangingPunct="1"/>
              <a:t>51</a:t>
            </a:fld>
            <a:endParaRPr lang="en-US" altLang="zh-CN">
              <a:solidFill>
                <a:schemeClr val="tx1"/>
              </a:solidFill>
            </a:endParaRPr>
          </a:p>
        </p:txBody>
      </p:sp>
      <p:sp>
        <p:nvSpPr>
          <p:cNvPr id="323587" name="Rectangle 2"/>
          <p:cNvSpPr>
            <a:spLocks noGrp="1" noRot="1" noChangeAspect="1" noChangeArrowheads="1" noTextEdit="1"/>
          </p:cNvSpPr>
          <p:nvPr>
            <p:ph type="sldImg"/>
          </p:nvPr>
        </p:nvSpPr>
        <p:spPr/>
      </p:sp>
      <p:sp>
        <p:nvSpPr>
          <p:cNvPr id="323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482906960"/>
      </p:ext>
    </p:extLst>
  </p:cSld>
  <p:clrMapOvr>
    <a:overrideClrMapping bg1="lt1" tx1="dk1" bg2="lt2" tx2="dk2" accent1="accent1" accent2="accent2" accent3="accent3" accent4="accent4" accent5="accent5" accent6="accent6" hlink="hlink" folHlink="folHlink"/>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46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B33533F-78E0-4B0D-886D-137D5C139AED}" type="slidenum">
              <a:rPr lang="en-US" altLang="zh-CN">
                <a:solidFill>
                  <a:schemeClr val="tx1"/>
                </a:solidFill>
              </a:rPr>
              <a:pPr algn="r" eaLnBrk="1" hangingPunct="1"/>
              <a:t>52</a:t>
            </a:fld>
            <a:endParaRPr lang="en-US" altLang="zh-CN">
              <a:solidFill>
                <a:schemeClr val="tx1"/>
              </a:solidFill>
            </a:endParaRPr>
          </a:p>
        </p:txBody>
      </p:sp>
      <p:sp>
        <p:nvSpPr>
          <p:cNvPr id="324611" name="Rectangle 2"/>
          <p:cNvSpPr>
            <a:spLocks noGrp="1" noRot="1" noChangeAspect="1" noChangeArrowheads="1" noTextEdit="1"/>
          </p:cNvSpPr>
          <p:nvPr>
            <p:ph type="sldImg"/>
          </p:nvPr>
        </p:nvSpPr>
        <p:spPr/>
      </p:sp>
      <p:sp>
        <p:nvSpPr>
          <p:cNvPr id="324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56842151"/>
      </p:ext>
    </p:extLst>
  </p:cSld>
  <p:clrMapOvr>
    <a:overrideClrMapping bg1="lt1" tx1="dk1" bg2="lt2" tx2="dk2" accent1="accent1" accent2="accent2" accent3="accent3" accent4="accent4" accent5="accent5" accent6="accent6" hlink="hlink" folHlink="folHlink"/>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56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6E67FB0-B783-4AAD-BFF7-793CB93318E6}" type="slidenum">
              <a:rPr lang="en-US" altLang="zh-CN">
                <a:solidFill>
                  <a:schemeClr val="tx1"/>
                </a:solidFill>
              </a:rPr>
              <a:pPr algn="r" eaLnBrk="1" hangingPunct="1"/>
              <a:t>53</a:t>
            </a:fld>
            <a:endParaRPr lang="en-US" altLang="zh-CN">
              <a:solidFill>
                <a:schemeClr val="tx1"/>
              </a:solidFill>
            </a:endParaRPr>
          </a:p>
        </p:txBody>
      </p:sp>
      <p:sp>
        <p:nvSpPr>
          <p:cNvPr id="325635" name="Rectangle 2"/>
          <p:cNvSpPr>
            <a:spLocks noGrp="1" noRot="1" noChangeAspect="1" noChangeArrowheads="1" noTextEdit="1"/>
          </p:cNvSpPr>
          <p:nvPr>
            <p:ph type="sldImg"/>
          </p:nvPr>
        </p:nvSpPr>
        <p:spPr/>
      </p:sp>
      <p:sp>
        <p:nvSpPr>
          <p:cNvPr id="325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357573667"/>
      </p:ext>
    </p:extLst>
  </p:cSld>
  <p:clrMapOvr>
    <a:overrideClrMapping bg1="lt1" tx1="dk1" bg2="lt2" tx2="dk2" accent1="accent1" accent2="accent2" accent3="accent3" accent4="accent4" accent5="accent5" accent6="accent6" hlink="hlink" folHlink="folHlink"/>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66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650ED3F-EC40-4485-BA55-D97ED1741281}" type="slidenum">
              <a:rPr lang="en-US" altLang="zh-CN">
                <a:solidFill>
                  <a:schemeClr val="tx1"/>
                </a:solidFill>
              </a:rPr>
              <a:pPr algn="r" eaLnBrk="1" hangingPunct="1"/>
              <a:t>54</a:t>
            </a:fld>
            <a:endParaRPr lang="en-US" altLang="zh-CN">
              <a:solidFill>
                <a:schemeClr val="tx1"/>
              </a:solidFill>
            </a:endParaRPr>
          </a:p>
        </p:txBody>
      </p:sp>
      <p:sp>
        <p:nvSpPr>
          <p:cNvPr id="326659" name="Rectangle 2"/>
          <p:cNvSpPr>
            <a:spLocks noGrp="1" noRot="1" noChangeAspect="1" noChangeArrowheads="1" noTextEdit="1"/>
          </p:cNvSpPr>
          <p:nvPr>
            <p:ph type="sldImg"/>
          </p:nvPr>
        </p:nvSpPr>
        <p:spPr/>
      </p:sp>
      <p:sp>
        <p:nvSpPr>
          <p:cNvPr id="326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781684440"/>
      </p:ext>
    </p:extLst>
  </p:cSld>
  <p:clrMapOvr>
    <a:overrideClrMapping bg1="lt1" tx1="dk1" bg2="lt2" tx2="dk2" accent1="accent1" accent2="accent2" accent3="accent3" accent4="accent4" accent5="accent5" accent6="accent6" hlink="hlink" folHlink="folHlink"/>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76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B5723E45-4B60-497E-9ABF-2CD89F20ED41}" type="slidenum">
              <a:rPr lang="en-US" altLang="zh-CN">
                <a:solidFill>
                  <a:schemeClr val="tx1"/>
                </a:solidFill>
              </a:rPr>
              <a:pPr algn="r" eaLnBrk="1" hangingPunct="1"/>
              <a:t>55</a:t>
            </a:fld>
            <a:endParaRPr lang="en-US" altLang="zh-CN">
              <a:solidFill>
                <a:schemeClr val="tx1"/>
              </a:solidFill>
            </a:endParaRPr>
          </a:p>
        </p:txBody>
      </p:sp>
      <p:sp>
        <p:nvSpPr>
          <p:cNvPr id="327683" name="Rectangle 2"/>
          <p:cNvSpPr>
            <a:spLocks noGrp="1" noRot="1" noChangeAspect="1" noChangeArrowheads="1" noTextEdit="1"/>
          </p:cNvSpPr>
          <p:nvPr>
            <p:ph type="sldImg"/>
          </p:nvPr>
        </p:nvSpPr>
        <p:spPr/>
      </p:sp>
      <p:sp>
        <p:nvSpPr>
          <p:cNvPr id="3276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4294196876"/>
      </p:ext>
    </p:extLst>
  </p:cSld>
  <p:clrMapOvr>
    <a:overrideClrMapping bg1="lt1" tx1="dk1" bg2="lt2" tx2="dk2" accent1="accent1" accent2="accent2" accent3="accent3" accent4="accent4" accent5="accent5" accent6="accent6" hlink="hlink" folHlink="folHlink"/>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87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D7627EA5-7808-4457-BE66-D9126F0CBA72}" type="slidenum">
              <a:rPr lang="en-US" altLang="zh-CN">
                <a:solidFill>
                  <a:schemeClr val="tx1"/>
                </a:solidFill>
              </a:rPr>
              <a:pPr algn="r" eaLnBrk="1" hangingPunct="1"/>
              <a:t>56</a:t>
            </a:fld>
            <a:endParaRPr lang="en-US" altLang="zh-CN">
              <a:solidFill>
                <a:schemeClr val="tx1"/>
              </a:solidFill>
            </a:endParaRPr>
          </a:p>
        </p:txBody>
      </p:sp>
      <p:sp>
        <p:nvSpPr>
          <p:cNvPr id="328707" name="Rectangle 2"/>
          <p:cNvSpPr>
            <a:spLocks noGrp="1" noRot="1" noChangeAspect="1" noChangeArrowheads="1" noTextEdit="1"/>
          </p:cNvSpPr>
          <p:nvPr>
            <p:ph type="sldImg"/>
          </p:nvPr>
        </p:nvSpPr>
        <p:spPr/>
      </p:sp>
      <p:sp>
        <p:nvSpPr>
          <p:cNvPr id="3287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342128461"/>
      </p:ext>
    </p:extLst>
  </p:cSld>
  <p:clrMapOvr>
    <a:overrideClrMapping bg1="lt1" tx1="dk1" bg2="lt2" tx2="dk2" accent1="accent1" accent2="accent2" accent3="accent3" accent4="accent4" accent5="accent5" accent6="accent6" hlink="hlink" folHlink="folHlink"/>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297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C5E701B-6DC4-42D7-8760-872482468CA7}" type="slidenum">
              <a:rPr lang="en-US" altLang="zh-CN">
                <a:solidFill>
                  <a:schemeClr val="tx1"/>
                </a:solidFill>
              </a:rPr>
              <a:pPr algn="r" eaLnBrk="1" hangingPunct="1"/>
              <a:t>57</a:t>
            </a:fld>
            <a:endParaRPr lang="en-US" altLang="zh-CN">
              <a:solidFill>
                <a:schemeClr val="tx1"/>
              </a:solidFill>
            </a:endParaRPr>
          </a:p>
        </p:txBody>
      </p:sp>
      <p:sp>
        <p:nvSpPr>
          <p:cNvPr id="329731" name="Rectangle 2"/>
          <p:cNvSpPr>
            <a:spLocks noGrp="1" noRot="1" noChangeAspect="1" noChangeArrowheads="1" noTextEdit="1"/>
          </p:cNvSpPr>
          <p:nvPr>
            <p:ph type="sldImg"/>
          </p:nvPr>
        </p:nvSpPr>
        <p:spPr/>
      </p:sp>
      <p:sp>
        <p:nvSpPr>
          <p:cNvPr id="3297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731138208"/>
      </p:ext>
    </p:extLst>
  </p:cSld>
  <p:clrMapOvr>
    <a:overrideClrMapping bg1="lt1" tx1="dk1" bg2="lt2" tx2="dk2" accent1="accent1" accent2="accent2" accent3="accent3" accent4="accent4" accent5="accent5" accent6="accent6" hlink="hlink" folHlink="folHlink"/>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17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64F33F23-8B56-4D22-B134-B06539F587B0}" type="slidenum">
              <a:rPr lang="en-US" altLang="zh-CN">
                <a:solidFill>
                  <a:schemeClr val="tx1"/>
                </a:solidFill>
              </a:rPr>
              <a:pPr algn="r" eaLnBrk="1" hangingPunct="1"/>
              <a:t>58</a:t>
            </a:fld>
            <a:endParaRPr lang="en-US" altLang="zh-CN">
              <a:solidFill>
                <a:schemeClr val="tx1"/>
              </a:solidFill>
            </a:endParaRPr>
          </a:p>
        </p:txBody>
      </p:sp>
      <p:sp>
        <p:nvSpPr>
          <p:cNvPr id="331779" name="Rectangle 2"/>
          <p:cNvSpPr>
            <a:spLocks noGrp="1" noRot="1" noChangeAspect="1" noChangeArrowheads="1" noTextEdit="1"/>
          </p:cNvSpPr>
          <p:nvPr>
            <p:ph type="sldImg"/>
          </p:nvPr>
        </p:nvSpPr>
        <p:spPr/>
      </p:sp>
      <p:sp>
        <p:nvSpPr>
          <p:cNvPr id="3317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404291927"/>
      </p:ext>
    </p:extLst>
  </p:cSld>
  <p:clrMapOvr>
    <a:overrideClrMapping bg1="lt1" tx1="dk1" bg2="lt2" tx2="dk2" accent1="accent1" accent2="accent2" accent3="accent3" accent4="accent4" accent5="accent5" accent6="accent6" hlink="hlink" folHlink="folHlink"/>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28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460063D-459E-4B0B-B120-010E956376A3}" type="slidenum">
              <a:rPr lang="en-US" altLang="zh-CN">
                <a:solidFill>
                  <a:schemeClr val="tx1"/>
                </a:solidFill>
              </a:rPr>
              <a:pPr algn="r" eaLnBrk="1" hangingPunct="1"/>
              <a:t>59</a:t>
            </a:fld>
            <a:endParaRPr lang="en-US" altLang="zh-CN">
              <a:solidFill>
                <a:schemeClr val="tx1"/>
              </a:solidFill>
            </a:endParaRPr>
          </a:p>
        </p:txBody>
      </p:sp>
      <p:sp>
        <p:nvSpPr>
          <p:cNvPr id="332803" name="Rectangle 2"/>
          <p:cNvSpPr>
            <a:spLocks noGrp="1" noRot="1" noChangeAspect="1" noChangeArrowheads="1" noTextEdit="1"/>
          </p:cNvSpPr>
          <p:nvPr>
            <p:ph type="sldImg"/>
          </p:nvPr>
        </p:nvSpPr>
        <p:spPr/>
      </p:sp>
      <p:sp>
        <p:nvSpPr>
          <p:cNvPr id="3328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317782072"/>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幻灯片图像占位符 1"/>
          <p:cNvSpPr>
            <a:spLocks noGrp="1" noRot="1" noChangeAspect="1" noTextEdit="1"/>
          </p:cNvSpPr>
          <p:nvPr>
            <p:ph type="sldImg"/>
          </p:nvPr>
        </p:nvSpPr>
        <p:spPr/>
      </p:sp>
      <p:sp>
        <p:nvSpPr>
          <p:cNvPr id="277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endParaRPr lang="zh-CN" altLang="en-US">
              <a:latin typeface="Arial" charset="0"/>
            </a:endParaRPr>
          </a:p>
        </p:txBody>
      </p:sp>
      <p:sp>
        <p:nvSpPr>
          <p:cNvPr id="277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eaLnBrk="1" hangingPunct="1"/>
            <a:fld id="{2FF91194-B6AB-4EA1-B920-4067BCB4BFDF}" type="slidenum">
              <a:rPr lang="en-US" altLang="zh-CN" smtClean="0">
                <a:solidFill>
                  <a:schemeClr val="tx1"/>
                </a:solidFill>
              </a:rPr>
              <a:pPr eaLnBrk="1" hangingPunct="1"/>
              <a:t>6</a:t>
            </a:fld>
            <a:endParaRPr lang="en-US" altLang="zh-CN">
              <a:solidFill>
                <a:schemeClr val="tx1"/>
              </a:solidFill>
            </a:endParaRPr>
          </a:p>
        </p:txBody>
      </p:sp>
    </p:spTree>
    <p:extLst>
      <p:ext uri="{BB962C8B-B14F-4D97-AF65-F5344CB8AC3E}">
        <p14:creationId xmlns:p14="http://schemas.microsoft.com/office/powerpoint/2010/main" val="30688147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38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B620068B-7696-484B-981C-4201D188894B}" type="slidenum">
              <a:rPr lang="en-US" altLang="zh-CN">
                <a:solidFill>
                  <a:schemeClr val="tx1"/>
                </a:solidFill>
              </a:rPr>
              <a:pPr algn="r" eaLnBrk="1" hangingPunct="1"/>
              <a:t>60</a:t>
            </a:fld>
            <a:endParaRPr lang="en-US" altLang="zh-CN">
              <a:solidFill>
                <a:schemeClr val="tx1"/>
              </a:solidFill>
            </a:endParaRPr>
          </a:p>
        </p:txBody>
      </p:sp>
      <p:sp>
        <p:nvSpPr>
          <p:cNvPr id="333827" name="Rectangle 2"/>
          <p:cNvSpPr>
            <a:spLocks noGrp="1" noRot="1" noChangeAspect="1" noChangeArrowheads="1" noTextEdit="1"/>
          </p:cNvSpPr>
          <p:nvPr>
            <p:ph type="sldImg"/>
          </p:nvPr>
        </p:nvSpPr>
        <p:spPr/>
      </p:sp>
      <p:sp>
        <p:nvSpPr>
          <p:cNvPr id="3338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729226056"/>
      </p:ext>
    </p:extLst>
  </p:cSld>
  <p:clrMapOvr>
    <a:overrideClrMapping bg1="lt1" tx1="dk1" bg2="lt2" tx2="dk2" accent1="accent1" accent2="accent2" accent3="accent3" accent4="accent4" accent5="accent5" accent6="accent6" hlink="hlink" folHlink="folHlink"/>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48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FD3D41E-AC90-446C-BCA0-A11D1AB29863}" type="slidenum">
              <a:rPr lang="en-US" altLang="zh-CN">
                <a:solidFill>
                  <a:schemeClr val="tx1"/>
                </a:solidFill>
              </a:rPr>
              <a:pPr algn="r" eaLnBrk="1" hangingPunct="1"/>
              <a:t>61</a:t>
            </a:fld>
            <a:endParaRPr lang="en-US" altLang="zh-CN">
              <a:solidFill>
                <a:schemeClr val="tx1"/>
              </a:solidFill>
            </a:endParaRPr>
          </a:p>
        </p:txBody>
      </p:sp>
      <p:sp>
        <p:nvSpPr>
          <p:cNvPr id="334851" name="Rectangle 2"/>
          <p:cNvSpPr>
            <a:spLocks noGrp="1" noRot="1" noChangeAspect="1" noChangeArrowheads="1" noTextEdit="1"/>
          </p:cNvSpPr>
          <p:nvPr>
            <p:ph type="sldImg"/>
          </p:nvPr>
        </p:nvSpPr>
        <p:spPr/>
      </p:sp>
      <p:sp>
        <p:nvSpPr>
          <p:cNvPr id="3348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798325357"/>
      </p:ext>
    </p:extLst>
  </p:cSld>
  <p:clrMapOvr>
    <a:overrideClrMapping bg1="lt1" tx1="dk1" bg2="lt2" tx2="dk2" accent1="accent1" accent2="accent2" accent3="accent3" accent4="accent4" accent5="accent5" accent6="accent6" hlink="hlink" folHlink="folHlink"/>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58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C63D5FE-3C7A-43B9-B976-04C92651222A}" type="slidenum">
              <a:rPr lang="en-US" altLang="zh-CN">
                <a:solidFill>
                  <a:schemeClr val="tx1"/>
                </a:solidFill>
              </a:rPr>
              <a:pPr algn="r" eaLnBrk="1" hangingPunct="1"/>
              <a:t>62</a:t>
            </a:fld>
            <a:endParaRPr lang="en-US" altLang="zh-CN">
              <a:solidFill>
                <a:schemeClr val="tx1"/>
              </a:solidFill>
            </a:endParaRPr>
          </a:p>
        </p:txBody>
      </p:sp>
      <p:sp>
        <p:nvSpPr>
          <p:cNvPr id="335875" name="Rectangle 2"/>
          <p:cNvSpPr>
            <a:spLocks noGrp="1" noRot="1" noChangeAspect="1" noChangeArrowheads="1" noTextEdit="1"/>
          </p:cNvSpPr>
          <p:nvPr>
            <p:ph type="sldImg"/>
          </p:nvPr>
        </p:nvSpPr>
        <p:spPr/>
      </p:sp>
      <p:sp>
        <p:nvSpPr>
          <p:cNvPr id="3358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455004133"/>
      </p:ext>
    </p:extLst>
  </p:cSld>
  <p:clrMapOvr>
    <a:overrideClrMapping bg1="lt1" tx1="dk1" bg2="lt2" tx2="dk2" accent1="accent1" accent2="accent2" accent3="accent3" accent4="accent4" accent5="accent5" accent6="accent6" hlink="hlink" folHlink="folHlink"/>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689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CC57C40-1AF3-4305-827D-1CEA61682A43}" type="slidenum">
              <a:rPr lang="en-US" altLang="zh-CN">
                <a:solidFill>
                  <a:schemeClr val="tx1"/>
                </a:solidFill>
              </a:rPr>
              <a:pPr algn="r" eaLnBrk="1" hangingPunct="1"/>
              <a:t>63</a:t>
            </a:fld>
            <a:endParaRPr lang="en-US" altLang="zh-CN">
              <a:solidFill>
                <a:schemeClr val="tx1"/>
              </a:solidFill>
            </a:endParaRPr>
          </a:p>
        </p:txBody>
      </p:sp>
      <p:sp>
        <p:nvSpPr>
          <p:cNvPr id="336899" name="Rectangle 2"/>
          <p:cNvSpPr>
            <a:spLocks noGrp="1" noRot="1" noChangeAspect="1" noChangeArrowheads="1" noTextEdit="1"/>
          </p:cNvSpPr>
          <p:nvPr>
            <p:ph type="sldImg"/>
          </p:nvPr>
        </p:nvSpPr>
        <p:spPr/>
      </p:sp>
      <p:sp>
        <p:nvSpPr>
          <p:cNvPr id="3369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531793053"/>
      </p:ext>
    </p:extLst>
  </p:cSld>
  <p:clrMapOvr>
    <a:overrideClrMapping bg1="lt1" tx1="dk1" bg2="lt2" tx2="dk2" accent1="accent1" accent2="accent2" accent3="accent3" accent4="accent4" accent5="accent5" accent6="accent6" hlink="hlink" folHlink="folHlink"/>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2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DC113F60-7D0E-48F3-B83A-145C2E79C905}" type="slidenum">
              <a:rPr lang="en-US" altLang="zh-CN">
                <a:solidFill>
                  <a:schemeClr val="tx1"/>
                </a:solidFill>
              </a:rPr>
              <a:pPr algn="r" eaLnBrk="1" hangingPunct="1"/>
              <a:t>64</a:t>
            </a:fld>
            <a:endParaRPr lang="en-US" altLang="zh-CN">
              <a:solidFill>
                <a:schemeClr val="tx1"/>
              </a:solidFill>
            </a:endParaRPr>
          </a:p>
        </p:txBody>
      </p:sp>
      <p:sp>
        <p:nvSpPr>
          <p:cNvPr id="337923" name="Rectangle 2"/>
          <p:cNvSpPr>
            <a:spLocks noGrp="1" noRot="1" noChangeAspect="1" noChangeArrowheads="1" noTextEdit="1"/>
          </p:cNvSpPr>
          <p:nvPr>
            <p:ph type="sldImg"/>
          </p:nvPr>
        </p:nvSpPr>
        <p:spPr/>
      </p:sp>
      <p:sp>
        <p:nvSpPr>
          <p:cNvPr id="3379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76773528"/>
      </p:ext>
    </p:extLst>
  </p:cSld>
  <p:clrMapOvr>
    <a:overrideClrMapping bg1="lt1" tx1="dk1" bg2="lt2" tx2="dk2" accent1="accent1" accent2="accent2" accent3="accent3" accent4="accent4" accent5="accent5" accent6="accent6" hlink="hlink" folHlink="folHlink"/>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894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02FACA5-7A8D-418E-907C-AFCE346C7F01}" type="slidenum">
              <a:rPr lang="en-US" altLang="zh-CN">
                <a:solidFill>
                  <a:schemeClr val="tx1"/>
                </a:solidFill>
              </a:rPr>
              <a:pPr algn="r" eaLnBrk="1" hangingPunct="1"/>
              <a:t>65</a:t>
            </a:fld>
            <a:endParaRPr lang="en-US" altLang="zh-CN">
              <a:solidFill>
                <a:schemeClr val="tx1"/>
              </a:solidFill>
            </a:endParaRPr>
          </a:p>
        </p:txBody>
      </p:sp>
      <p:sp>
        <p:nvSpPr>
          <p:cNvPr id="338947" name="Rectangle 2"/>
          <p:cNvSpPr>
            <a:spLocks noGrp="1" noRot="1" noChangeAspect="1" noChangeArrowheads="1" noTextEdit="1"/>
          </p:cNvSpPr>
          <p:nvPr>
            <p:ph type="sldImg"/>
          </p:nvPr>
        </p:nvSpPr>
        <p:spPr/>
      </p:sp>
      <p:sp>
        <p:nvSpPr>
          <p:cNvPr id="338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202808192"/>
      </p:ext>
    </p:extLst>
  </p:cSld>
  <p:clrMapOvr>
    <a:overrideClrMapping bg1="lt1" tx1="dk1" bg2="lt2" tx2="dk2" accent1="accent1" accent2="accent2" accent3="accent3" accent4="accent4" accent5="accent5" accent6="accent6" hlink="hlink" folHlink="folHlink"/>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997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CD767BB-9F49-4C6C-9FAF-AC5EF84EF3F0}" type="slidenum">
              <a:rPr lang="en-US" altLang="zh-CN">
                <a:solidFill>
                  <a:schemeClr val="tx1"/>
                </a:solidFill>
              </a:rPr>
              <a:pPr algn="r" eaLnBrk="1" hangingPunct="1"/>
              <a:t>66</a:t>
            </a:fld>
            <a:endParaRPr lang="en-US" altLang="zh-CN">
              <a:solidFill>
                <a:schemeClr val="tx1"/>
              </a:solidFill>
            </a:endParaRPr>
          </a:p>
        </p:txBody>
      </p:sp>
      <p:sp>
        <p:nvSpPr>
          <p:cNvPr id="339971" name="Rectangle 2"/>
          <p:cNvSpPr>
            <a:spLocks noGrp="1" noRot="1" noChangeAspect="1" noChangeArrowheads="1" noTextEdit="1"/>
          </p:cNvSpPr>
          <p:nvPr>
            <p:ph type="sldImg"/>
          </p:nvPr>
        </p:nvSpPr>
        <p:spPr/>
      </p:sp>
      <p:sp>
        <p:nvSpPr>
          <p:cNvPr id="3399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450906377"/>
      </p:ext>
    </p:extLst>
  </p:cSld>
  <p:clrMapOvr>
    <a:overrideClrMapping bg1="lt1" tx1="dk1" bg2="lt2" tx2="dk2" accent1="accent1" accent2="accent2" accent3="accent3" accent4="accent4" accent5="accent5" accent6="accent6" hlink="hlink" folHlink="folHlink"/>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099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FF18D77-0037-42A8-AD5E-04D26696C217}" type="slidenum">
              <a:rPr lang="en-US" altLang="zh-CN">
                <a:solidFill>
                  <a:schemeClr val="tx1"/>
                </a:solidFill>
              </a:rPr>
              <a:pPr algn="r" eaLnBrk="1" hangingPunct="1"/>
              <a:t>67</a:t>
            </a:fld>
            <a:endParaRPr lang="en-US" altLang="zh-CN">
              <a:solidFill>
                <a:schemeClr val="tx1"/>
              </a:solidFill>
            </a:endParaRPr>
          </a:p>
        </p:txBody>
      </p:sp>
      <p:sp>
        <p:nvSpPr>
          <p:cNvPr id="340995" name="Rectangle 2"/>
          <p:cNvSpPr>
            <a:spLocks noGrp="1" noRot="1" noChangeAspect="1" noChangeArrowheads="1" noTextEdit="1"/>
          </p:cNvSpPr>
          <p:nvPr>
            <p:ph type="sldImg"/>
          </p:nvPr>
        </p:nvSpPr>
        <p:spPr/>
      </p:sp>
      <p:sp>
        <p:nvSpPr>
          <p:cNvPr id="3409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867134002"/>
      </p:ext>
    </p:extLst>
  </p:cSld>
  <p:clrMapOvr>
    <a:overrideClrMapping bg1="lt1" tx1="dk1" bg2="lt2" tx2="dk2" accent1="accent1" accent2="accent2" accent3="accent3" accent4="accent4" accent5="accent5" accent6="accent6" hlink="hlink" folHlink="folHlink"/>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201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D5A2F53-75E6-4FAD-8EF8-0E4466555A81}" type="slidenum">
              <a:rPr lang="en-US" altLang="zh-CN">
                <a:solidFill>
                  <a:schemeClr val="tx1"/>
                </a:solidFill>
              </a:rPr>
              <a:pPr algn="r" eaLnBrk="1" hangingPunct="1"/>
              <a:t>68</a:t>
            </a:fld>
            <a:endParaRPr lang="en-US" altLang="zh-CN">
              <a:solidFill>
                <a:schemeClr val="tx1"/>
              </a:solidFill>
            </a:endParaRPr>
          </a:p>
        </p:txBody>
      </p:sp>
      <p:sp>
        <p:nvSpPr>
          <p:cNvPr id="342019" name="Rectangle 2"/>
          <p:cNvSpPr>
            <a:spLocks noGrp="1" noRot="1" noChangeAspect="1" noChangeArrowheads="1" noTextEdit="1"/>
          </p:cNvSpPr>
          <p:nvPr>
            <p:ph type="sldImg"/>
          </p:nvPr>
        </p:nvSpPr>
        <p:spPr/>
      </p:sp>
      <p:sp>
        <p:nvSpPr>
          <p:cNvPr id="342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794513381"/>
      </p:ext>
    </p:extLst>
  </p:cSld>
  <p:clrMapOvr>
    <a:overrideClrMapping bg1="lt1" tx1="dk1" bg2="lt2" tx2="dk2" accent1="accent1" accent2="accent2" accent3="accent3" accent4="accent4" accent5="accent5" accent6="accent6" hlink="hlink" folHlink="folHlink"/>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3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7EF96D4-42B0-47B1-A1EE-8151064E27FE}" type="slidenum">
              <a:rPr lang="en-US" altLang="zh-CN">
                <a:solidFill>
                  <a:schemeClr val="tx1"/>
                </a:solidFill>
              </a:rPr>
              <a:pPr algn="r" eaLnBrk="1" hangingPunct="1"/>
              <a:t>69</a:t>
            </a:fld>
            <a:endParaRPr lang="en-US" altLang="zh-CN">
              <a:solidFill>
                <a:schemeClr val="tx1"/>
              </a:solidFill>
            </a:endParaRPr>
          </a:p>
        </p:txBody>
      </p:sp>
      <p:sp>
        <p:nvSpPr>
          <p:cNvPr id="343043" name="Rectangle 2"/>
          <p:cNvSpPr>
            <a:spLocks noGrp="1" noRot="1" noChangeAspect="1" noChangeArrowheads="1" noTextEdit="1"/>
          </p:cNvSpPr>
          <p:nvPr>
            <p:ph type="sldImg"/>
          </p:nvPr>
        </p:nvSpPr>
        <p:spPr/>
      </p:sp>
      <p:sp>
        <p:nvSpPr>
          <p:cNvPr id="343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886550250"/>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C091A31E-AB84-477D-A99D-9750FA05A315}" type="slidenum">
              <a:rPr lang="en-US" altLang="zh-CN">
                <a:solidFill>
                  <a:schemeClr val="tx1"/>
                </a:solidFill>
              </a:rPr>
              <a:pPr algn="r" eaLnBrk="1" hangingPunct="1"/>
              <a:t>7</a:t>
            </a:fld>
            <a:endParaRPr lang="en-US" altLang="zh-CN">
              <a:solidFill>
                <a:schemeClr val="tx1"/>
              </a:solidFill>
            </a:endParaRPr>
          </a:p>
        </p:txBody>
      </p:sp>
      <p:sp>
        <p:nvSpPr>
          <p:cNvPr id="278531" name="Rectangle 2"/>
          <p:cNvSpPr>
            <a:spLocks noGrp="1" noRot="1" noChangeAspect="1" noChangeArrowheads="1" noTextEdit="1"/>
          </p:cNvSpPr>
          <p:nvPr>
            <p:ph type="sldImg"/>
          </p:nvPr>
        </p:nvSpPr>
        <p:spPr/>
      </p:sp>
      <p:sp>
        <p:nvSpPr>
          <p:cNvPr id="278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2905565532"/>
      </p:ext>
    </p:extLst>
  </p:cSld>
  <p:clrMapOvr>
    <a:overrideClrMapping bg1="lt1" tx1="dk1" bg2="lt2" tx2="dk2" accent1="accent1" accent2="accent2" accent3="accent3" accent4="accent4" accent5="accent5" accent6="accent6" hlink="hlink" folHlink="folHlink"/>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40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536F231B-CA3B-469E-9710-9D17159CF939}" type="slidenum">
              <a:rPr lang="en-US" altLang="zh-CN">
                <a:solidFill>
                  <a:schemeClr val="tx1"/>
                </a:solidFill>
              </a:rPr>
              <a:pPr algn="r" eaLnBrk="1" hangingPunct="1"/>
              <a:t>70</a:t>
            </a:fld>
            <a:endParaRPr lang="en-US" altLang="zh-CN">
              <a:solidFill>
                <a:schemeClr val="tx1"/>
              </a:solidFill>
            </a:endParaRPr>
          </a:p>
        </p:txBody>
      </p:sp>
      <p:sp>
        <p:nvSpPr>
          <p:cNvPr id="344067" name="Rectangle 2"/>
          <p:cNvSpPr>
            <a:spLocks noGrp="1" noRot="1" noChangeAspect="1" noChangeArrowheads="1" noTextEdit="1"/>
          </p:cNvSpPr>
          <p:nvPr>
            <p:ph type="sldImg"/>
          </p:nvPr>
        </p:nvSpPr>
        <p:spPr/>
      </p:sp>
      <p:sp>
        <p:nvSpPr>
          <p:cNvPr id="344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530931876"/>
      </p:ext>
    </p:extLst>
  </p:cSld>
  <p:clrMapOvr>
    <a:overrideClrMapping bg1="lt1" tx1="dk1" bg2="lt2" tx2="dk2" accent1="accent1" accent2="accent2" accent3="accent3" accent4="accent4" accent5="accent5" accent6="accent6" hlink="hlink" folHlink="folHlink"/>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450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228FC988-E70C-4B78-8466-A4B00184C782}" type="slidenum">
              <a:rPr lang="en-US" altLang="zh-CN">
                <a:solidFill>
                  <a:schemeClr val="tx1"/>
                </a:solidFill>
              </a:rPr>
              <a:pPr algn="r" eaLnBrk="1" hangingPunct="1"/>
              <a:t>71</a:t>
            </a:fld>
            <a:endParaRPr lang="en-US" altLang="zh-CN">
              <a:solidFill>
                <a:schemeClr val="tx1"/>
              </a:solidFill>
            </a:endParaRPr>
          </a:p>
        </p:txBody>
      </p:sp>
      <p:sp>
        <p:nvSpPr>
          <p:cNvPr id="345091" name="Rectangle 2"/>
          <p:cNvSpPr>
            <a:spLocks noGrp="1" noRot="1" noChangeAspect="1" noChangeArrowheads="1" noTextEdit="1"/>
          </p:cNvSpPr>
          <p:nvPr>
            <p:ph type="sldImg"/>
          </p:nvPr>
        </p:nvSpPr>
        <p:spPr/>
      </p:sp>
      <p:sp>
        <p:nvSpPr>
          <p:cNvPr id="345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3140343956"/>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795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FB7BBDB-5CF2-4714-BF5F-4EDCF2877E29}" type="slidenum">
              <a:rPr lang="en-US" altLang="zh-CN">
                <a:solidFill>
                  <a:schemeClr val="tx1"/>
                </a:solidFill>
              </a:rPr>
              <a:pPr algn="r" eaLnBrk="1" hangingPunct="1"/>
              <a:t>8</a:t>
            </a:fld>
            <a:endParaRPr lang="en-US" altLang="zh-CN">
              <a:solidFill>
                <a:schemeClr val="tx1"/>
              </a:solidFill>
            </a:endParaRPr>
          </a:p>
        </p:txBody>
      </p:sp>
      <p:sp>
        <p:nvSpPr>
          <p:cNvPr id="279555" name="Rectangle 2"/>
          <p:cNvSpPr>
            <a:spLocks noGrp="1" noRot="1" noChangeAspect="1" noChangeArrowheads="1" noTextEdit="1"/>
          </p:cNvSpPr>
          <p:nvPr>
            <p:ph type="sldImg"/>
          </p:nvPr>
        </p:nvSpPr>
        <p:spPr/>
      </p:sp>
      <p:sp>
        <p:nvSpPr>
          <p:cNvPr id="2795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669982131"/>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805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9BF3058-9D8B-41FA-92EE-7B8FB8BDD6B7}" type="slidenum">
              <a:rPr lang="en-US" altLang="zh-CN">
                <a:solidFill>
                  <a:schemeClr val="tx1"/>
                </a:solidFill>
              </a:rPr>
              <a:pPr algn="r" eaLnBrk="1" hangingPunct="1"/>
              <a:t>9</a:t>
            </a:fld>
            <a:endParaRPr lang="en-US" altLang="zh-CN">
              <a:solidFill>
                <a:schemeClr val="tx1"/>
              </a:solidFill>
            </a:endParaRPr>
          </a:p>
        </p:txBody>
      </p:sp>
      <p:sp>
        <p:nvSpPr>
          <p:cNvPr id="280579" name="Rectangle 2"/>
          <p:cNvSpPr>
            <a:spLocks noGrp="1" noRot="1" noChangeAspect="1" noChangeArrowheads="1" noTextEdit="1"/>
          </p:cNvSpPr>
          <p:nvPr>
            <p:ph type="sldImg"/>
          </p:nvPr>
        </p:nvSpPr>
        <p:spPr/>
      </p:sp>
      <p:sp>
        <p:nvSpPr>
          <p:cNvPr id="2805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latin typeface="Arial" charset="0"/>
              </a:rPr>
              <a:t>U</a:t>
            </a:r>
            <a:r>
              <a:rPr lang="zh-CN" altLang="en-US">
                <a:latin typeface="Arial" charset="0"/>
              </a:rPr>
              <a:t>統計量檢驗方法也是非常重要的非參數統計檢驗方法。</a:t>
            </a:r>
            <a:r>
              <a:rPr lang="en-US" altLang="zh-CN">
                <a:latin typeface="Arial" charset="0"/>
              </a:rPr>
              <a:t>1947</a:t>
            </a:r>
            <a:r>
              <a:rPr lang="zh-CN" altLang="en-US">
                <a:latin typeface="Arial" charset="0"/>
              </a:rPr>
              <a:t>年，</a:t>
            </a:r>
            <a:r>
              <a:rPr lang="en-US" altLang="zh-CN">
                <a:latin typeface="Arial" charset="0"/>
              </a:rPr>
              <a:t>H. B. Mann</a:t>
            </a:r>
            <a:r>
              <a:rPr lang="zh-CN" altLang="en-US">
                <a:latin typeface="Arial" charset="0"/>
              </a:rPr>
              <a:t>和</a:t>
            </a:r>
            <a:r>
              <a:rPr lang="en-US" altLang="zh-CN">
                <a:latin typeface="Arial" charset="0"/>
              </a:rPr>
              <a:t>D. R. Whitney</a:t>
            </a:r>
            <a:r>
              <a:rPr lang="zh-CN" altLang="en-US">
                <a:latin typeface="Arial" charset="0"/>
              </a:rPr>
              <a:t>提出了該方法，用於比較兩個樣本的大小。</a:t>
            </a:r>
            <a:endParaRPr lang="en-US" altLang="zh-CN">
              <a:latin typeface="Arial" charset="0"/>
            </a:endParaRPr>
          </a:p>
          <a:p>
            <a:pPr eaLnBrk="1" hangingPunct="1">
              <a:spcBef>
                <a:spcPct val="0"/>
              </a:spcBef>
            </a:pPr>
            <a:endParaRPr lang="en-US" altLang="zh-CN">
              <a:latin typeface="Arial" charset="0"/>
            </a:endParaRPr>
          </a:p>
          <a:p>
            <a:pPr eaLnBrk="1" hangingPunct="1">
              <a:spcBef>
                <a:spcPct val="0"/>
              </a:spcBef>
            </a:pPr>
            <a:r>
              <a:rPr lang="zh-CN" altLang="en-US">
                <a:latin typeface="Arial" charset="0"/>
              </a:rPr>
              <a:t>秩檢驗始於</a:t>
            </a:r>
            <a:r>
              <a:rPr lang="en-US" altLang="zh-CN">
                <a:latin typeface="Arial" charset="0"/>
              </a:rPr>
              <a:t>Spearman[1904]</a:t>
            </a:r>
            <a:r>
              <a:rPr lang="zh-CN" altLang="en-US">
                <a:latin typeface="Arial" charset="0"/>
              </a:rPr>
              <a:t>年提出的秩相關方法，</a:t>
            </a:r>
            <a:r>
              <a:rPr lang="en-US" altLang="zh-CN">
                <a:latin typeface="Arial" charset="0"/>
              </a:rPr>
              <a:t>Wilcoxon[1945]</a:t>
            </a:r>
            <a:r>
              <a:rPr lang="zh-CN" altLang="en-US">
                <a:latin typeface="Arial" charset="0"/>
              </a:rPr>
              <a:t>提出用秩和檢驗來比較兩個總體位置參數。</a:t>
            </a:r>
            <a:endParaRPr lang="en-US" altLang="zh-CN">
              <a:latin typeface="Arial" charset="0"/>
            </a:endParaRPr>
          </a:p>
          <a:p>
            <a:pPr eaLnBrk="1" hangingPunct="1">
              <a:spcBef>
                <a:spcPct val="0"/>
              </a:spcBef>
            </a:pPr>
            <a:r>
              <a:rPr lang="en-US" altLang="zh-CN">
                <a:latin typeface="Arial" charset="0"/>
              </a:rPr>
              <a:t>- 《</a:t>
            </a:r>
            <a:r>
              <a:rPr lang="zh-CN" altLang="en-US">
                <a:latin typeface="Arial" charset="0"/>
              </a:rPr>
              <a:t>高等統計學</a:t>
            </a:r>
            <a:r>
              <a:rPr lang="en-US" altLang="zh-CN">
                <a:latin typeface="Arial" charset="0"/>
              </a:rPr>
              <a:t>》</a:t>
            </a:r>
            <a:r>
              <a:rPr lang="zh-CN" altLang="en-US">
                <a:latin typeface="Arial" charset="0"/>
              </a:rPr>
              <a:t>鄭忠國，童行偉，趙慧編著，北京大學出版社 </a:t>
            </a:r>
            <a:r>
              <a:rPr lang="en-US" altLang="zh-CN">
                <a:latin typeface="Arial" charset="0"/>
              </a:rPr>
              <a:t>2012.2</a:t>
            </a:r>
          </a:p>
          <a:p>
            <a:pPr eaLnBrk="1" hangingPunct="1">
              <a:spcBef>
                <a:spcPct val="0"/>
              </a:spcBef>
            </a:pPr>
            <a:endParaRPr lang="en-US" altLang="zh-CN">
              <a:latin typeface="Arial" charset="0"/>
            </a:endParaRPr>
          </a:p>
        </p:txBody>
      </p:sp>
    </p:spTree>
    <p:extLst>
      <p:ext uri="{BB962C8B-B14F-4D97-AF65-F5344CB8AC3E}">
        <p14:creationId xmlns:p14="http://schemas.microsoft.com/office/powerpoint/2010/main" val="1050455586"/>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304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81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19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3411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623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429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7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559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26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04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13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4381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8031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66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718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3540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5424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92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875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13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9807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084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505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5793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917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4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2304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401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4578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72925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4032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608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572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829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970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6154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44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84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739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425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58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494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1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3092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64282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3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1598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1612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88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49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5884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8522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2176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5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85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032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72787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4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81231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02393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00811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244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DD5C21-BC60-4A9A-99F0-F10126F4DFE2}" type="slidenum">
              <a:rPr lang="en-US"/>
              <a:pPr>
                <a:defRPr/>
              </a:pPr>
              <a:t>‹#›</a:t>
            </a:fld>
            <a:endParaRPr lang="en-US"/>
          </a:p>
        </p:txBody>
      </p:sp>
    </p:spTree>
    <p:extLst>
      <p:ext uri="{BB962C8B-B14F-4D97-AF65-F5344CB8AC3E}">
        <p14:creationId xmlns:p14="http://schemas.microsoft.com/office/powerpoint/2010/main" val="2342677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4313E-78AB-4FCA-A884-B6DCE51CF0C4}" type="slidenum">
              <a:rPr lang="en-US"/>
              <a:pPr>
                <a:defRPr/>
              </a:pPr>
              <a:t>‹#›</a:t>
            </a:fld>
            <a:endParaRPr lang="en-US"/>
          </a:p>
        </p:txBody>
      </p:sp>
    </p:spTree>
    <p:extLst>
      <p:ext uri="{BB962C8B-B14F-4D97-AF65-F5344CB8AC3E}">
        <p14:creationId xmlns:p14="http://schemas.microsoft.com/office/powerpoint/2010/main" val="2855704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F708A-66A1-4A5F-81EE-5963414C6AD4}" type="slidenum">
              <a:rPr lang="en-US"/>
              <a:pPr>
                <a:defRPr/>
              </a:pPr>
              <a:t>‹#›</a:t>
            </a:fld>
            <a:endParaRPr lang="en-US"/>
          </a:p>
        </p:txBody>
      </p:sp>
    </p:spTree>
    <p:extLst>
      <p:ext uri="{BB962C8B-B14F-4D97-AF65-F5344CB8AC3E}">
        <p14:creationId xmlns:p14="http://schemas.microsoft.com/office/powerpoint/2010/main" val="22797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177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DF192C-F35B-4EF6-AF01-95505F90D632}" type="slidenum">
              <a:rPr lang="en-US"/>
              <a:pPr>
                <a:defRPr/>
              </a:pPr>
              <a:t>‹#›</a:t>
            </a:fld>
            <a:endParaRPr lang="en-US"/>
          </a:p>
        </p:txBody>
      </p:sp>
    </p:spTree>
    <p:extLst>
      <p:ext uri="{BB962C8B-B14F-4D97-AF65-F5344CB8AC3E}">
        <p14:creationId xmlns:p14="http://schemas.microsoft.com/office/powerpoint/2010/main" val="1562665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CEEB7A-D05C-45A7-BDD5-E3D7D7FEA4A6}" type="slidenum">
              <a:rPr lang="en-US"/>
              <a:pPr>
                <a:defRPr/>
              </a:pPr>
              <a:t>‹#›</a:t>
            </a:fld>
            <a:endParaRPr lang="en-US"/>
          </a:p>
        </p:txBody>
      </p:sp>
    </p:spTree>
    <p:extLst>
      <p:ext uri="{BB962C8B-B14F-4D97-AF65-F5344CB8AC3E}">
        <p14:creationId xmlns:p14="http://schemas.microsoft.com/office/powerpoint/2010/main" val="23890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327611-8509-4E10-8ECF-60B3B3001ABF}" type="slidenum">
              <a:rPr lang="en-US"/>
              <a:pPr>
                <a:defRPr/>
              </a:pPr>
              <a:t>‹#›</a:t>
            </a:fld>
            <a:endParaRPr lang="en-US"/>
          </a:p>
        </p:txBody>
      </p:sp>
    </p:spTree>
    <p:extLst>
      <p:ext uri="{BB962C8B-B14F-4D97-AF65-F5344CB8AC3E}">
        <p14:creationId xmlns:p14="http://schemas.microsoft.com/office/powerpoint/2010/main" val="13637066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D5E2D0-DDBD-4E3A-B43D-F22BCA78CD8C}" type="slidenum">
              <a:rPr lang="en-US"/>
              <a:pPr>
                <a:defRPr/>
              </a:pPr>
              <a:t>‹#›</a:t>
            </a:fld>
            <a:endParaRPr lang="en-US"/>
          </a:p>
        </p:txBody>
      </p:sp>
    </p:spTree>
    <p:extLst>
      <p:ext uri="{BB962C8B-B14F-4D97-AF65-F5344CB8AC3E}">
        <p14:creationId xmlns:p14="http://schemas.microsoft.com/office/powerpoint/2010/main" val="22781838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E0EEB-2719-4C1A-83F8-24D09F24A218}" type="slidenum">
              <a:rPr lang="en-US"/>
              <a:pPr>
                <a:defRPr/>
              </a:pPr>
              <a:t>‹#›</a:t>
            </a:fld>
            <a:endParaRPr lang="en-US"/>
          </a:p>
        </p:txBody>
      </p:sp>
    </p:spTree>
    <p:extLst>
      <p:ext uri="{BB962C8B-B14F-4D97-AF65-F5344CB8AC3E}">
        <p14:creationId xmlns:p14="http://schemas.microsoft.com/office/powerpoint/2010/main" val="5098909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C64977-6D0E-4491-BC7A-E0CB03A31025}" type="slidenum">
              <a:rPr lang="en-US"/>
              <a:pPr>
                <a:defRPr/>
              </a:pPr>
              <a:t>‹#›</a:t>
            </a:fld>
            <a:endParaRPr lang="en-US"/>
          </a:p>
        </p:txBody>
      </p:sp>
    </p:spTree>
    <p:extLst>
      <p:ext uri="{BB962C8B-B14F-4D97-AF65-F5344CB8AC3E}">
        <p14:creationId xmlns:p14="http://schemas.microsoft.com/office/powerpoint/2010/main" val="4013073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3661E-D71D-4993-B978-6848ED46E5C3}" type="slidenum">
              <a:rPr lang="en-US"/>
              <a:pPr>
                <a:defRPr/>
              </a:pPr>
              <a:t>‹#›</a:t>
            </a:fld>
            <a:endParaRPr lang="en-US"/>
          </a:p>
        </p:txBody>
      </p:sp>
    </p:spTree>
    <p:extLst>
      <p:ext uri="{BB962C8B-B14F-4D97-AF65-F5344CB8AC3E}">
        <p14:creationId xmlns:p14="http://schemas.microsoft.com/office/powerpoint/2010/main" val="13135629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A681E-0D4C-475D-B4E5-CFCE968074E8}" type="slidenum">
              <a:rPr lang="en-US"/>
              <a:pPr>
                <a:defRPr/>
              </a:pPr>
              <a:t>‹#›</a:t>
            </a:fld>
            <a:endParaRPr lang="en-US"/>
          </a:p>
        </p:txBody>
      </p:sp>
    </p:spTree>
    <p:extLst>
      <p:ext uri="{BB962C8B-B14F-4D97-AF65-F5344CB8AC3E}">
        <p14:creationId xmlns:p14="http://schemas.microsoft.com/office/powerpoint/2010/main" val="27096637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410A6C-E045-4E92-AE08-FAD06D9B3E25}" type="slidenum">
              <a:rPr lang="en-US"/>
              <a:pPr>
                <a:defRPr/>
              </a:pPr>
              <a:t>‹#›</a:t>
            </a:fld>
            <a:endParaRPr lang="en-US"/>
          </a:p>
        </p:txBody>
      </p:sp>
    </p:spTree>
    <p:extLst>
      <p:ext uri="{BB962C8B-B14F-4D97-AF65-F5344CB8AC3E}">
        <p14:creationId xmlns:p14="http://schemas.microsoft.com/office/powerpoint/2010/main" val="4123413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77493-E6DA-4C21-A9D7-FEB82E189D17}" type="slidenum">
              <a:rPr lang="en-US"/>
              <a:pPr>
                <a:defRPr/>
              </a:pPr>
              <a:t>‹#›</a:t>
            </a:fld>
            <a:endParaRPr lang="en-US"/>
          </a:p>
        </p:txBody>
      </p:sp>
    </p:spTree>
    <p:extLst>
      <p:ext uri="{BB962C8B-B14F-4D97-AF65-F5344CB8AC3E}">
        <p14:creationId xmlns:p14="http://schemas.microsoft.com/office/powerpoint/2010/main" val="208944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645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05F33B-5B82-48F6-BAB2-833905983127}" type="slidenum">
              <a:rPr lang="en-US"/>
              <a:pPr>
                <a:defRPr/>
              </a:pPr>
              <a:t>‹#›</a:t>
            </a:fld>
            <a:endParaRPr lang="en-US"/>
          </a:p>
        </p:txBody>
      </p:sp>
    </p:spTree>
    <p:extLst>
      <p:ext uri="{BB962C8B-B14F-4D97-AF65-F5344CB8AC3E}">
        <p14:creationId xmlns:p14="http://schemas.microsoft.com/office/powerpoint/2010/main" val="16575669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E328A0-FAE2-4565-9D39-436A6AD523E7}" type="slidenum">
              <a:rPr lang="en-US"/>
              <a:pPr>
                <a:defRPr/>
              </a:pPr>
              <a:t>‹#›</a:t>
            </a:fld>
            <a:endParaRPr lang="en-US"/>
          </a:p>
        </p:txBody>
      </p:sp>
    </p:spTree>
    <p:extLst>
      <p:ext uri="{BB962C8B-B14F-4D97-AF65-F5344CB8AC3E}">
        <p14:creationId xmlns:p14="http://schemas.microsoft.com/office/powerpoint/2010/main" val="2363342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E9B7C3-64D3-4B78-AD71-196A27FD96D7}" type="slidenum">
              <a:rPr lang="en-US"/>
              <a:pPr>
                <a:defRPr/>
              </a:pPr>
              <a:t>‹#›</a:t>
            </a:fld>
            <a:endParaRPr lang="en-US"/>
          </a:p>
        </p:txBody>
      </p:sp>
    </p:spTree>
    <p:extLst>
      <p:ext uri="{BB962C8B-B14F-4D97-AF65-F5344CB8AC3E}">
        <p14:creationId xmlns:p14="http://schemas.microsoft.com/office/powerpoint/2010/main" val="3311235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5AD83E-83E1-4C9F-A8BC-21C8D54C8C4B}" type="slidenum">
              <a:rPr lang="en-US"/>
              <a:pPr>
                <a:defRPr/>
              </a:pPr>
              <a:t>‹#›</a:t>
            </a:fld>
            <a:endParaRPr lang="en-US"/>
          </a:p>
        </p:txBody>
      </p:sp>
    </p:spTree>
    <p:extLst>
      <p:ext uri="{BB962C8B-B14F-4D97-AF65-F5344CB8AC3E}">
        <p14:creationId xmlns:p14="http://schemas.microsoft.com/office/powerpoint/2010/main" val="198299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807CD-DAEE-40E0-9199-356612519FCB}" type="slidenum">
              <a:rPr lang="en-US"/>
              <a:pPr>
                <a:defRPr/>
              </a:pPr>
              <a:t>‹#›</a:t>
            </a:fld>
            <a:endParaRPr lang="en-US"/>
          </a:p>
        </p:txBody>
      </p:sp>
    </p:spTree>
    <p:extLst>
      <p:ext uri="{BB962C8B-B14F-4D97-AF65-F5344CB8AC3E}">
        <p14:creationId xmlns:p14="http://schemas.microsoft.com/office/powerpoint/2010/main" val="1588138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32787-B774-4E66-86AF-CB2649B932D1}" type="slidenum">
              <a:rPr lang="en-US"/>
              <a:pPr>
                <a:defRPr/>
              </a:pPr>
              <a:t>‹#›</a:t>
            </a:fld>
            <a:endParaRPr lang="en-US"/>
          </a:p>
        </p:txBody>
      </p:sp>
    </p:spTree>
    <p:extLst>
      <p:ext uri="{BB962C8B-B14F-4D97-AF65-F5344CB8AC3E}">
        <p14:creationId xmlns:p14="http://schemas.microsoft.com/office/powerpoint/2010/main" val="424074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DDD0C3-9220-476A-A40F-F84333AACE31}" type="slidenum">
              <a:rPr lang="en-US"/>
              <a:pPr>
                <a:defRPr/>
              </a:pPr>
              <a:t>‹#›</a:t>
            </a:fld>
            <a:endParaRPr lang="en-US"/>
          </a:p>
        </p:txBody>
      </p:sp>
    </p:spTree>
    <p:extLst>
      <p:ext uri="{BB962C8B-B14F-4D97-AF65-F5344CB8AC3E}">
        <p14:creationId xmlns:p14="http://schemas.microsoft.com/office/powerpoint/2010/main" val="2211230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526A5-E6E4-43A3-91C0-99C83C3098CA}" type="slidenum">
              <a:rPr lang="en-US"/>
              <a:pPr>
                <a:defRPr/>
              </a:pPr>
              <a:t>‹#›</a:t>
            </a:fld>
            <a:endParaRPr lang="en-US"/>
          </a:p>
        </p:txBody>
      </p:sp>
    </p:spTree>
    <p:extLst>
      <p:ext uri="{BB962C8B-B14F-4D97-AF65-F5344CB8AC3E}">
        <p14:creationId xmlns:p14="http://schemas.microsoft.com/office/powerpoint/2010/main" val="38279179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4FE3A-59D1-433C-B458-51A088744573}" type="slidenum">
              <a:rPr lang="en-US"/>
              <a:pPr>
                <a:defRPr/>
              </a:pPr>
              <a:t>‹#›</a:t>
            </a:fld>
            <a:endParaRPr lang="en-US"/>
          </a:p>
        </p:txBody>
      </p:sp>
    </p:spTree>
    <p:extLst>
      <p:ext uri="{BB962C8B-B14F-4D97-AF65-F5344CB8AC3E}">
        <p14:creationId xmlns:p14="http://schemas.microsoft.com/office/powerpoint/2010/main" val="28361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56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w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2"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2053"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76"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3077"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CA735BBD-C174-47D6-BE2A-BAD8A8FCA8A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100"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4101"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41751EE7-66B3-434A-ABF0-17E037E3B28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9" descr="PPT用图2 16 9"/>
          <p:cNvPicPr>
            <a:picLocks noChangeAspect="1" noChangeArrowheads="1"/>
          </p:cNvPicPr>
          <p:nvPr/>
        </p:nvPicPr>
        <p:blipFill>
          <a:blip r:embed="rId13">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5124"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1" descr="PPT用图16 9"/>
          <p:cNvPicPr>
            <a:picLocks noChangeAspect="1" noChangeArrowheads="1"/>
          </p:cNvPicPr>
          <p:nvPr/>
        </p:nvPicPr>
        <p:blipFill>
          <a:blip r:embed="rId14">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6149" name="Picture 2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18"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8" descr="PPT用图红色"/>
          <p:cNvPicPr>
            <a:picLocks noChangeAspect="1" noChangeArrowheads="1"/>
          </p:cNvPicPr>
          <p:nvPr/>
        </p:nvPicPr>
        <p:blipFill>
          <a:blip r:embed="rId14"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bg1"/>
                </a:solidFill>
                <a:ea typeface="Arial Unicode MS" pitchFamily="34" charset="-122"/>
                <a:cs typeface="Arial Unicode MS" pitchFamily="34" charset="-122"/>
              </a:rPr>
              <a:t>© 2011 Mindray Confidential</a:t>
            </a:r>
          </a:p>
        </p:txBody>
      </p:sp>
      <p:sp>
        <p:nvSpPr>
          <p:cNvPr id="7173"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2147483647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7176"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7177"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7178"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D4373695-4189-4B92-88F3-1CDEC87F8F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1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7" descr="PPT用图灰色"/>
          <p:cNvPicPr>
            <a:picLocks noChangeAspect="1" noChangeArrowheads="1"/>
          </p:cNvPicPr>
          <p:nvPr/>
        </p:nvPicPr>
        <p:blipFill>
          <a:blip r:embed="rId14"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8197"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0"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8201"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8202"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A9ED2AAE-65DF-48F8-8941-E40818D8F3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0.wmf"/><Relationship Id="rId5" Type="http://schemas.openxmlformats.org/officeDocument/2006/relationships/oleObject" Target="../embeddings/oleObject9.bin"/><Relationship Id="rId10" Type="http://schemas.openxmlformats.org/officeDocument/2006/relationships/image" Target="../media/image22.wmf"/><Relationship Id="rId4" Type="http://schemas.openxmlformats.org/officeDocument/2006/relationships/image" Target="../media/image19.wmf"/><Relationship Id="rId9"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13.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7.wmf"/><Relationship Id="rId5" Type="http://schemas.openxmlformats.org/officeDocument/2006/relationships/oleObject" Target="../embeddings/oleObject1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15.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21.bin"/><Relationship Id="rId4" Type="http://schemas.openxmlformats.org/officeDocument/2006/relationships/image" Target="../media/image31.wmf"/></Relationships>
</file>

<file path=ppt/slides/_rels/slide16.xml.rels><?xml version="1.0" encoding="UTF-8" standalone="yes"?>
<Relationships xmlns="http://schemas.openxmlformats.org/package/2006/relationships"><Relationship Id="rId8" Type="http://schemas.openxmlformats.org/officeDocument/2006/relationships/image" Target="../media/image36.wmf"/><Relationship Id="rId13" Type="http://schemas.openxmlformats.org/officeDocument/2006/relationships/oleObject" Target="../embeddings/oleObject28.bin"/><Relationship Id="rId18" Type="http://schemas.openxmlformats.org/officeDocument/2006/relationships/image" Target="../media/image41.wmf"/><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8.wmf"/><Relationship Id="rId17" Type="http://schemas.openxmlformats.org/officeDocument/2006/relationships/oleObject" Target="../embeddings/oleObject30.bin"/><Relationship Id="rId2" Type="http://schemas.openxmlformats.org/officeDocument/2006/relationships/notesSlide" Target="../notesSlides/notesSlide16.xml"/><Relationship Id="rId16" Type="http://schemas.openxmlformats.org/officeDocument/2006/relationships/image" Target="../media/image40.wmf"/><Relationship Id="rId1" Type="http://schemas.openxmlformats.org/officeDocument/2006/relationships/slideLayout" Target="../slideLayouts/slideLayout7.xml"/><Relationship Id="rId6" Type="http://schemas.openxmlformats.org/officeDocument/2006/relationships/image" Target="../media/image35.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37.wmf"/><Relationship Id="rId4" Type="http://schemas.openxmlformats.org/officeDocument/2006/relationships/image" Target="../media/image34.wmf"/><Relationship Id="rId9" Type="http://schemas.openxmlformats.org/officeDocument/2006/relationships/oleObject" Target="../embeddings/oleObject26.bin"/><Relationship Id="rId14" Type="http://schemas.openxmlformats.org/officeDocument/2006/relationships/image" Target="../media/image39.wmf"/></Relationships>
</file>

<file path=ppt/slides/_rels/slide1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image" Target="../media/image46.wmf"/><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3.wmf"/><Relationship Id="rId11" Type="http://schemas.openxmlformats.org/officeDocument/2006/relationships/oleObject" Target="../embeddings/oleObject35.bin"/><Relationship Id="rId5" Type="http://schemas.openxmlformats.org/officeDocument/2006/relationships/oleObject" Target="../embeddings/oleObject32.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34.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8.wmf"/><Relationship Id="rId5" Type="http://schemas.openxmlformats.org/officeDocument/2006/relationships/oleObject" Target="../embeddings/oleObject37.bin"/><Relationship Id="rId4" Type="http://schemas.openxmlformats.org/officeDocument/2006/relationships/image" Target="../media/image47.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0.wmf"/><Relationship Id="rId5" Type="http://schemas.openxmlformats.org/officeDocument/2006/relationships/oleObject" Target="../embeddings/oleObject39.bin"/><Relationship Id="rId4" Type="http://schemas.openxmlformats.org/officeDocument/2006/relationships/image" Target="../media/image49.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52.emf"/></Relationships>
</file>

<file path=ppt/slides/_rels/slide22.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56.wmf"/><Relationship Id="rId5" Type="http://schemas.openxmlformats.org/officeDocument/2006/relationships/oleObject" Target="../embeddings/oleObject41.bin"/><Relationship Id="rId4" Type="http://schemas.openxmlformats.org/officeDocument/2006/relationships/image" Target="../media/image55.wmf"/></Relationships>
</file>

<file path=ppt/slides/_rels/slide24.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slides/_rels/slide25.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64.wmf"/></Relationships>
</file>

<file path=ppt/slides/_rels/slide28.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30.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9.emf"/><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70.wmf"/></Relationships>
</file>

<file path=ppt/slides/_rels/slide3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73.wmf"/><Relationship Id="rId5" Type="http://schemas.openxmlformats.org/officeDocument/2006/relationships/oleObject" Target="../embeddings/oleObject44.bin"/><Relationship Id="rId4" Type="http://schemas.openxmlformats.org/officeDocument/2006/relationships/image" Target="../media/image72.wmf"/></Relationships>
</file>

<file path=ppt/slides/_rels/slide36.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75.wmf"/><Relationship Id="rId5" Type="http://schemas.openxmlformats.org/officeDocument/2006/relationships/oleObject" Target="../embeddings/oleObject46.bin"/><Relationship Id="rId10" Type="http://schemas.openxmlformats.org/officeDocument/2006/relationships/image" Target="../media/image77.wmf"/><Relationship Id="rId4" Type="http://schemas.openxmlformats.org/officeDocument/2006/relationships/image" Target="../media/image74.wmf"/><Relationship Id="rId9" Type="http://schemas.openxmlformats.org/officeDocument/2006/relationships/oleObject" Target="../embeddings/oleObject48.bin"/></Relationships>
</file>

<file path=ppt/slides/_rels/slide37.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79.wmf"/><Relationship Id="rId5" Type="http://schemas.openxmlformats.org/officeDocument/2006/relationships/oleObject" Target="../embeddings/oleObject50.bin"/><Relationship Id="rId4" Type="http://schemas.openxmlformats.org/officeDocument/2006/relationships/image" Target="../media/image78.wmf"/></Relationships>
</file>

<file path=ppt/slides/_rels/slide38.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85.wmf"/><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82.w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55.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40.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87.emf"/></Relationships>
</file>

<file path=ppt/slides/_rels/slide41.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89.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91.wmf"/><Relationship Id="rId5" Type="http://schemas.openxmlformats.org/officeDocument/2006/relationships/oleObject" Target="../embeddings/oleObject58.bin"/><Relationship Id="rId4" Type="http://schemas.openxmlformats.org/officeDocument/2006/relationships/image" Target="../media/image90.wmf"/></Relationships>
</file>

<file path=ppt/slides/_rels/slide43.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slides/_rels/slide44.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64.wmf"/></Relationships>
</file>

<file path=ppt/slides/_rels/slide4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95.png"/></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5.wm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14.png"/><Relationship Id="rId4" Type="http://schemas.openxmlformats.org/officeDocument/2006/relationships/image" Target="../media/image13.emf"/></Relationships>
</file>

<file path=ppt/slides/_rels/slide50.xml.rels><?xml version="1.0" encoding="UTF-8" standalone="yes"?>
<Relationships xmlns="http://schemas.openxmlformats.org/package/2006/relationships"><Relationship Id="rId3" Type="http://schemas.openxmlformats.org/officeDocument/2006/relationships/image" Target="../media/image96.e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notesSlide" Target="../notesSlides/notesSlide55.xml"/><Relationship Id="rId1" Type="http://schemas.openxmlformats.org/officeDocument/2006/relationships/slideLayout" Target="../slideLayouts/slideLayout7.xml"/><Relationship Id="rId4" Type="http://schemas.openxmlformats.org/officeDocument/2006/relationships/image" Target="../media/image101.wmf"/></Relationships>
</file>

<file path=ppt/slides/_rels/slide56.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65.bin"/><Relationship Id="rId18" Type="http://schemas.openxmlformats.org/officeDocument/2006/relationships/image" Target="../media/image110.w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107.wmf"/><Relationship Id="rId17" Type="http://schemas.openxmlformats.org/officeDocument/2006/relationships/oleObject" Target="../embeddings/oleObject67.bin"/><Relationship Id="rId2" Type="http://schemas.openxmlformats.org/officeDocument/2006/relationships/notesSlide" Target="../notesSlides/notesSlide58.xml"/><Relationship Id="rId16" Type="http://schemas.openxmlformats.org/officeDocument/2006/relationships/image" Target="../media/image109.wmf"/><Relationship Id="rId1" Type="http://schemas.openxmlformats.org/officeDocument/2006/relationships/slideLayout" Target="../slideLayouts/slideLayout7.xml"/><Relationship Id="rId6" Type="http://schemas.openxmlformats.org/officeDocument/2006/relationships/image" Target="../media/image104.wmf"/><Relationship Id="rId11" Type="http://schemas.openxmlformats.org/officeDocument/2006/relationships/oleObject" Target="../embeddings/oleObject64.bin"/><Relationship Id="rId5" Type="http://schemas.openxmlformats.org/officeDocument/2006/relationships/oleObject" Target="../embeddings/oleObject61.bin"/><Relationship Id="rId15" Type="http://schemas.openxmlformats.org/officeDocument/2006/relationships/oleObject" Target="../embeddings/oleObject66.bin"/><Relationship Id="rId10" Type="http://schemas.openxmlformats.org/officeDocument/2006/relationships/image" Target="../media/image106.wmf"/><Relationship Id="rId4" Type="http://schemas.openxmlformats.org/officeDocument/2006/relationships/image" Target="../media/image103.wmf"/><Relationship Id="rId9" Type="http://schemas.openxmlformats.org/officeDocument/2006/relationships/oleObject" Target="../embeddings/oleObject63.bin"/><Relationship Id="rId14" Type="http://schemas.openxmlformats.org/officeDocument/2006/relationships/image" Target="../media/image108.wmf"/></Relationships>
</file>

<file path=ppt/slides/_rels/slide59.xml.rels><?xml version="1.0" encoding="UTF-8" standalone="yes"?>
<Relationships xmlns="http://schemas.openxmlformats.org/package/2006/relationships"><Relationship Id="rId3" Type="http://schemas.openxmlformats.org/officeDocument/2006/relationships/image" Target="../media/image111.emf"/><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oleObject" Target="../embeddings/oleObject68.bin"/><Relationship Id="rId7" Type="http://schemas.openxmlformats.org/officeDocument/2006/relationships/oleObject" Target="../embeddings/oleObject70.bin"/><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114.wmf"/><Relationship Id="rId5" Type="http://schemas.openxmlformats.org/officeDocument/2006/relationships/oleObject" Target="../embeddings/oleObject69.bin"/><Relationship Id="rId10" Type="http://schemas.openxmlformats.org/officeDocument/2006/relationships/image" Target="../media/image116.wmf"/><Relationship Id="rId4" Type="http://schemas.openxmlformats.org/officeDocument/2006/relationships/image" Target="../media/image113.wmf"/><Relationship Id="rId9" Type="http://schemas.openxmlformats.org/officeDocument/2006/relationships/oleObject" Target="../embeddings/oleObject71.bin"/></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notesSlide" Target="../notesSlides/notesSlide62.xml"/><Relationship Id="rId1" Type="http://schemas.openxmlformats.org/officeDocument/2006/relationships/slideLayout" Target="../slideLayouts/slideLayout7.xml"/><Relationship Id="rId4" Type="http://schemas.openxmlformats.org/officeDocument/2006/relationships/image" Target="../media/image117.wmf"/></Relationships>
</file>

<file path=ppt/slides/_rels/slide63.xml.rels><?xml version="1.0" encoding="UTF-8" standalone="yes"?>
<Relationships xmlns="http://schemas.openxmlformats.org/package/2006/relationships"><Relationship Id="rId8" Type="http://schemas.openxmlformats.org/officeDocument/2006/relationships/image" Target="../media/image120.w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122.wmf"/><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19.wmf"/><Relationship Id="rId11" Type="http://schemas.openxmlformats.org/officeDocument/2006/relationships/oleObject" Target="../embeddings/oleObject77.bin"/><Relationship Id="rId5" Type="http://schemas.openxmlformats.org/officeDocument/2006/relationships/oleObject" Target="../embeddings/oleObject74.bin"/><Relationship Id="rId10" Type="http://schemas.openxmlformats.org/officeDocument/2006/relationships/image" Target="../media/image121.wmf"/><Relationship Id="rId4" Type="http://schemas.openxmlformats.org/officeDocument/2006/relationships/image" Target="../media/image118.wmf"/><Relationship Id="rId9" Type="http://schemas.openxmlformats.org/officeDocument/2006/relationships/oleObject" Target="../embeddings/oleObject76.bin"/></Relationships>
</file>

<file path=ppt/slides/_rels/slide64.xml.rels><?xml version="1.0" encoding="UTF-8" standalone="yes"?>
<Relationships xmlns="http://schemas.openxmlformats.org/package/2006/relationships"><Relationship Id="rId3" Type="http://schemas.openxmlformats.org/officeDocument/2006/relationships/image" Target="../media/image123.emf"/><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24.emf"/><Relationship Id="rId7" Type="http://schemas.openxmlformats.org/officeDocument/2006/relationships/image" Target="../media/image126.wmf"/><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oleObject" Target="../embeddings/oleObject79.bin"/><Relationship Id="rId5" Type="http://schemas.openxmlformats.org/officeDocument/2006/relationships/image" Target="../media/image125.wmf"/><Relationship Id="rId4" Type="http://schemas.openxmlformats.org/officeDocument/2006/relationships/oleObject" Target="../embeddings/oleObject78.bin"/></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80.bin"/><Relationship Id="rId7" Type="http://schemas.openxmlformats.org/officeDocument/2006/relationships/oleObject" Target="../embeddings/oleObject82.bin"/><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128.wmf"/><Relationship Id="rId5" Type="http://schemas.openxmlformats.org/officeDocument/2006/relationships/oleObject" Target="../embeddings/oleObject81.bin"/><Relationship Id="rId4" Type="http://schemas.openxmlformats.org/officeDocument/2006/relationships/image" Target="../media/image127.w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83.bin"/><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130.wmf"/><Relationship Id="rId5" Type="http://schemas.openxmlformats.org/officeDocument/2006/relationships/oleObject" Target="../embeddings/oleObject84.bin"/><Relationship Id="rId4" Type="http://schemas.openxmlformats.org/officeDocument/2006/relationships/image" Target="../media/image129.wmf"/></Relationships>
</file>

<file path=ppt/slides/_rels/slide69.xml.rels><?xml version="1.0" encoding="UTF-8" standalone="yes"?>
<Relationships xmlns="http://schemas.openxmlformats.org/package/2006/relationships"><Relationship Id="rId3" Type="http://schemas.openxmlformats.org/officeDocument/2006/relationships/image" Target="../media/image131.emf"/><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notesSlide" Target="../notesSlides/notesSlide70.xml"/><Relationship Id="rId1" Type="http://schemas.openxmlformats.org/officeDocument/2006/relationships/slideLayout" Target="../slideLayouts/slideLayout7.xml"/><Relationship Id="rId4" Type="http://schemas.openxmlformats.org/officeDocument/2006/relationships/image" Target="../media/image132.w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notesSlide" Target="../notesSlides/notesSlide71.xml"/><Relationship Id="rId1" Type="http://schemas.openxmlformats.org/officeDocument/2006/relationships/slideLayout" Target="../slideLayouts/slideLayout7.xml"/><Relationship Id="rId4" Type="http://schemas.openxmlformats.org/officeDocument/2006/relationships/image" Target="../media/image133.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6.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8.wmf"/><Relationship Id="rId5" Type="http://schemas.openxmlformats.org/officeDocument/2006/relationships/oleObject" Target="../embeddings/oleObject7.bin"/><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Rectangle 3"/>
          <p:cNvSpPr>
            <a:spLocks noGrp="1" noChangeArrowheads="1"/>
          </p:cNvSpPr>
          <p:nvPr>
            <p:ph type="body" idx="4294967295"/>
          </p:nvPr>
        </p:nvSpPr>
        <p:spPr>
          <a:xfrm>
            <a:off x="2117725" y="1927225"/>
            <a:ext cx="6953250" cy="1652588"/>
          </a:xfrm>
        </p:spPr>
        <p:txBody>
          <a:bodyPr/>
          <a:lstStyle/>
          <a:p>
            <a:pPr algn="ctr" eaLnBrk="1" hangingPunct="1">
              <a:buFont typeface="Wingdings" pitchFamily="2" charset="2"/>
              <a:buNone/>
            </a:pPr>
            <a:r>
              <a:rPr lang="zh-CN" altLang="en-US" sz="4000" dirty="0">
                <a:cs typeface="方正兰亭黑3_GBK" pitchFamily="2" charset="-122"/>
              </a:rPr>
              <a:t>次序統計量</a:t>
            </a:r>
          </a:p>
          <a:p>
            <a:pPr algn="ctr" eaLnBrk="1" hangingPunct="1">
              <a:buFont typeface="Wingdings" pitchFamily="2" charset="2"/>
              <a:buNone/>
            </a:pPr>
            <a:r>
              <a:rPr lang="zh-CN" altLang="en-US" sz="1400" dirty="0">
                <a:cs typeface="方正兰亭黑3_GBK" pitchFamily="2" charset="-122"/>
              </a:rPr>
              <a:t>（</a:t>
            </a:r>
            <a:r>
              <a:rPr lang="en-US" altLang="zh-CN" sz="1400" i="1" dirty="0">
                <a:latin typeface="Times New Roman" pitchFamily="18" charset="0"/>
                <a:cs typeface="Times New Roman" pitchFamily="18" charset="0"/>
              </a:rPr>
              <a:t>Order Statistic</a:t>
            </a:r>
            <a:r>
              <a:rPr lang="zh-CN" altLang="en-US" sz="1400" dirty="0">
                <a:cs typeface="方正兰亭黑3_GBK" pitchFamily="2" charset="-122"/>
              </a:rPr>
              <a:t>）</a:t>
            </a:r>
          </a:p>
        </p:txBody>
      </p:sp>
    </p:spTree>
    <p:extLst>
      <p:ext uri="{BB962C8B-B14F-4D97-AF65-F5344CB8AC3E}">
        <p14:creationId xmlns:p14="http://schemas.microsoft.com/office/powerpoint/2010/main" val="389311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0052" name="Rectangle 4"/>
          <p:cNvSpPr>
            <a:spLocks noChangeArrowheads="1"/>
          </p:cNvSpPr>
          <p:nvPr/>
        </p:nvSpPr>
        <p:spPr bwMode="auto">
          <a:xfrm>
            <a:off x="117475" y="517525"/>
            <a:ext cx="8356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單樣本的 </a:t>
            </a:r>
            <a:r>
              <a:rPr lang="en-US" altLang="zh-TW" sz="1500">
                <a:solidFill>
                  <a:schemeClr val="tx1"/>
                </a:solidFill>
              </a:rPr>
              <a:t>U </a:t>
            </a:r>
            <a:r>
              <a:rPr lang="zh-TW" altLang="en-US" sz="1500">
                <a:solidFill>
                  <a:schemeClr val="tx1"/>
                </a:solidFill>
              </a:rPr>
              <a:t>統計量：</a:t>
            </a:r>
            <a:endParaRPr lang="en-US" altLang="zh-CN" sz="1500">
              <a:solidFill>
                <a:schemeClr val="tx1"/>
              </a:solidFill>
            </a:endParaRPr>
          </a:p>
        </p:txBody>
      </p:sp>
      <p:sp>
        <p:nvSpPr>
          <p:cNvPr id="130053"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0054"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0055" name="Rectangle 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0056"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0057"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0058" name="Rectangle 1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0059" name="组合 25"/>
          <p:cNvGrpSpPr>
            <a:grpSpLocks/>
          </p:cNvGrpSpPr>
          <p:nvPr/>
        </p:nvGrpSpPr>
        <p:grpSpPr bwMode="auto">
          <a:xfrm>
            <a:off x="1900238" y="1177925"/>
            <a:ext cx="8891587" cy="4475163"/>
            <a:chOff x="1899704" y="1178506"/>
            <a:chExt cx="8892228" cy="4474148"/>
          </a:xfrm>
        </p:grpSpPr>
        <p:sp>
          <p:nvSpPr>
            <p:cNvPr id="130060" name="Rectangle 4"/>
            <p:cNvSpPr>
              <a:spLocks noChangeArrowheads="1"/>
            </p:cNvSpPr>
            <p:nvPr/>
          </p:nvSpPr>
          <p:spPr bwMode="auto">
            <a:xfrm>
              <a:off x="1899704" y="3002073"/>
              <a:ext cx="803994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其中 </a:t>
              </a:r>
              <a:r>
                <a:rPr lang="en-US" altLang="zh-TW" sz="1400" i="1">
                  <a:solidFill>
                    <a:schemeClr val="tx1"/>
                  </a:solidFill>
                </a:rPr>
                <a:t>c</a:t>
              </a:r>
              <a:r>
                <a:rPr lang="en-US" altLang="zh-TW">
                  <a:solidFill>
                    <a:schemeClr val="tx1"/>
                  </a:solidFill>
                </a:rPr>
                <a:t> = </a:t>
              </a:r>
              <a:r>
                <a:rPr lang="en-US" altLang="zh-TW" i="1">
                  <a:solidFill>
                    <a:schemeClr val="tx1"/>
                  </a:solidFill>
                </a:rPr>
                <a:t>1</a:t>
              </a:r>
              <a:r>
                <a:rPr lang="en-US" altLang="zh-TW">
                  <a:solidFill>
                    <a:schemeClr val="tx1"/>
                  </a:solidFill>
                </a:rPr>
                <a:t>,</a:t>
              </a:r>
              <a:r>
                <a:rPr lang="en-US" altLang="zh-TW" i="1">
                  <a:solidFill>
                    <a:schemeClr val="tx1"/>
                  </a:solidFill>
                </a:rPr>
                <a:t>2</a:t>
              </a:r>
              <a:r>
                <a:rPr lang="en-US" altLang="zh-TW">
                  <a:solidFill>
                    <a:schemeClr val="tx1"/>
                  </a:solidFill>
                </a:rPr>
                <a:t>,…,</a:t>
              </a:r>
              <a:r>
                <a:rPr lang="en-US" altLang="zh-TW" i="1">
                  <a:solidFill>
                    <a:schemeClr val="tx1"/>
                  </a:solidFill>
                </a:rPr>
                <a:t>m</a:t>
              </a:r>
              <a:r>
                <a:rPr lang="zh-CN" altLang="en-US" sz="1500">
                  <a:solidFill>
                    <a:schemeClr val="tx1"/>
                  </a:solidFill>
                </a:rPr>
                <a:t>；</a:t>
              </a:r>
              <a:endParaRPr lang="en-US" altLang="zh-CN" sz="1500">
                <a:solidFill>
                  <a:schemeClr val="tx1"/>
                </a:solidFill>
              </a:endParaRPr>
            </a:p>
          </p:txBody>
        </p:sp>
        <p:grpSp>
          <p:nvGrpSpPr>
            <p:cNvPr id="130061" name="组合 4"/>
            <p:cNvGrpSpPr>
              <a:grpSpLocks/>
            </p:cNvGrpSpPr>
            <p:nvPr/>
          </p:nvGrpSpPr>
          <p:grpSpPr bwMode="auto">
            <a:xfrm>
              <a:off x="1899705" y="1178506"/>
              <a:ext cx="8027719" cy="393762"/>
              <a:chOff x="1899705" y="1178506"/>
              <a:chExt cx="8027719" cy="393762"/>
            </a:xfrm>
          </p:grpSpPr>
          <p:sp>
            <p:nvSpPr>
              <p:cNvPr id="130071" name="Rectangle 4"/>
              <p:cNvSpPr>
                <a:spLocks noChangeArrowheads="1"/>
              </p:cNvSpPr>
              <p:nvPr/>
            </p:nvSpPr>
            <p:spPr bwMode="auto">
              <a:xfrm>
                <a:off x="1899705" y="1178506"/>
                <a:ext cx="8027719"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記</a:t>
                </a:r>
                <a:endParaRPr lang="en-US" altLang="zh-CN" sz="1500">
                  <a:solidFill>
                    <a:schemeClr val="tx1"/>
                  </a:solidFill>
                </a:endParaRPr>
              </a:p>
            </p:txBody>
          </p:sp>
          <p:graphicFrame>
            <p:nvGraphicFramePr>
              <p:cNvPr id="130072" name="对象 3"/>
              <p:cNvGraphicFramePr>
                <a:graphicFrameLocks noChangeAspect="1"/>
              </p:cNvGraphicFramePr>
              <p:nvPr/>
            </p:nvGraphicFramePr>
            <p:xfrm>
              <a:off x="2730950" y="1190380"/>
              <a:ext cx="1971670" cy="380251"/>
            </p:xfrm>
            <a:graphic>
              <a:graphicData uri="http://schemas.openxmlformats.org/presentationml/2006/ole">
                <mc:AlternateContent xmlns:mc="http://schemas.openxmlformats.org/markup-compatibility/2006">
                  <mc:Choice xmlns:v="urn:schemas-microsoft-com:vml" Requires="v">
                    <p:oleObj name="Equation" r:id="rId3" imgW="1333500" imgH="254000" progId="Equation.DSMT4">
                      <p:embed/>
                    </p:oleObj>
                  </mc:Choice>
                  <mc:Fallback>
                    <p:oleObj name="Equation" r:id="rId3" imgW="1333500" imgH="2540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950" y="1190380"/>
                            <a:ext cx="1971670" cy="380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0062" name="组合 21"/>
            <p:cNvGrpSpPr>
              <a:grpSpLocks/>
            </p:cNvGrpSpPr>
            <p:nvPr/>
          </p:nvGrpSpPr>
          <p:grpSpPr bwMode="auto">
            <a:xfrm>
              <a:off x="1899704" y="1834858"/>
              <a:ext cx="8027719" cy="1018498"/>
              <a:chOff x="1899704" y="1692358"/>
              <a:chExt cx="8027719" cy="1018498"/>
            </a:xfrm>
          </p:grpSpPr>
          <p:grpSp>
            <p:nvGrpSpPr>
              <p:cNvPr id="130065" name="组合 15"/>
              <p:cNvGrpSpPr>
                <a:grpSpLocks/>
              </p:cNvGrpSpPr>
              <p:nvPr/>
            </p:nvGrpSpPr>
            <p:grpSpPr bwMode="auto">
              <a:xfrm>
                <a:off x="1899704" y="1692358"/>
                <a:ext cx="8027719" cy="438582"/>
                <a:chOff x="1899704" y="1644858"/>
                <a:chExt cx="8027719" cy="438582"/>
              </a:xfrm>
            </p:grpSpPr>
            <p:sp>
              <p:nvSpPr>
                <p:cNvPr id="130069" name="Rectangle 4"/>
                <p:cNvSpPr>
                  <a:spLocks noChangeArrowheads="1"/>
                </p:cNvSpPr>
                <p:nvPr/>
              </p:nvSpPr>
              <p:spPr bwMode="auto">
                <a:xfrm>
                  <a:off x="1899704" y="1644858"/>
                  <a:ext cx="80277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並記                                                                                                                                </a:t>
                  </a:r>
                  <a:r>
                    <a:rPr lang="en-US" altLang="zh-CN">
                      <a:solidFill>
                        <a:schemeClr val="tx1"/>
                      </a:solidFill>
                    </a:rPr>
                    <a:t>(10.6)</a:t>
                  </a:r>
                </a:p>
              </p:txBody>
            </p:sp>
            <p:graphicFrame>
              <p:nvGraphicFramePr>
                <p:cNvPr id="130070" name="对象 11"/>
                <p:cNvGraphicFramePr>
                  <a:graphicFrameLocks noChangeAspect="1"/>
                </p:cNvGraphicFramePr>
                <p:nvPr/>
              </p:nvGraphicFramePr>
              <p:xfrm>
                <a:off x="2707200" y="1661230"/>
                <a:ext cx="5012816" cy="405076"/>
              </p:xfrm>
              <a:graphic>
                <a:graphicData uri="http://schemas.openxmlformats.org/presentationml/2006/ole">
                  <mc:AlternateContent xmlns:mc="http://schemas.openxmlformats.org/markup-compatibility/2006">
                    <mc:Choice xmlns:v="urn:schemas-microsoft-com:vml" Requires="v">
                      <p:oleObj name="Equation" r:id="rId5" imgW="3771900" imgH="304800" progId="Equation.3">
                        <p:embed/>
                      </p:oleObj>
                    </mc:Choice>
                    <mc:Fallback>
                      <p:oleObj name="Equation" r:id="rId5" imgW="3771900" imgH="304800" progId="Equation.3">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7200" y="1661230"/>
                              <a:ext cx="5012816" cy="405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0066" name="组合 20"/>
              <p:cNvGrpSpPr>
                <a:grpSpLocks/>
              </p:cNvGrpSpPr>
              <p:nvPr/>
            </p:nvGrpSpPr>
            <p:grpSpPr bwMode="auto">
              <a:xfrm>
                <a:off x="1899704" y="2272274"/>
                <a:ext cx="8027719" cy="438582"/>
                <a:chOff x="1899704" y="2272274"/>
                <a:chExt cx="8027719" cy="438582"/>
              </a:xfrm>
            </p:grpSpPr>
            <p:sp>
              <p:nvSpPr>
                <p:cNvPr id="130067" name="Rectangle 4"/>
                <p:cNvSpPr>
                  <a:spLocks noChangeArrowheads="1"/>
                </p:cNvSpPr>
                <p:nvPr/>
              </p:nvSpPr>
              <p:spPr bwMode="auto">
                <a:xfrm>
                  <a:off x="1899704" y="2272274"/>
                  <a:ext cx="80277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a:t>
                  </a:r>
                  <a:r>
                    <a:rPr lang="en-US" altLang="zh-CN">
                      <a:solidFill>
                        <a:schemeClr val="tx1"/>
                      </a:solidFill>
                    </a:rPr>
                    <a:t>(10.7)</a:t>
                  </a:r>
                </a:p>
              </p:txBody>
            </p:sp>
            <p:graphicFrame>
              <p:nvGraphicFramePr>
                <p:cNvPr id="130068" name="对象 18"/>
                <p:cNvGraphicFramePr>
                  <a:graphicFrameLocks noChangeAspect="1"/>
                </p:cNvGraphicFramePr>
                <p:nvPr/>
              </p:nvGraphicFramePr>
              <p:xfrm>
                <a:off x="2699163" y="2272274"/>
                <a:ext cx="4142163" cy="438582"/>
              </p:xfrm>
              <a:graphic>
                <a:graphicData uri="http://schemas.openxmlformats.org/presentationml/2006/ole">
                  <mc:AlternateContent xmlns:mc="http://schemas.openxmlformats.org/markup-compatibility/2006">
                    <mc:Choice xmlns:v="urn:schemas-microsoft-com:vml" Requires="v">
                      <p:oleObj name="Equation" r:id="rId7" imgW="3238500" imgH="342900" progId="Equation.DSMT4">
                        <p:embed/>
                      </p:oleObj>
                    </mc:Choice>
                    <mc:Fallback>
                      <p:oleObj name="Equation" r:id="rId7" imgW="3238500" imgH="342900" progId="Equation.DSMT4">
                        <p:embed/>
                        <p:pic>
                          <p:nvPicPr>
                            <p:cNvPr id="0" name="对象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99163" y="2272274"/>
                              <a:ext cx="414216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
          <p:nvSpPr>
            <p:cNvPr id="130063" name="Rectangle 4"/>
            <p:cNvSpPr>
              <a:spLocks noChangeArrowheads="1"/>
            </p:cNvSpPr>
            <p:nvPr/>
          </p:nvSpPr>
          <p:spPr bwMode="auto">
            <a:xfrm>
              <a:off x="1899705" y="3569983"/>
              <a:ext cx="8039945" cy="393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則由樣本的獨立同分布性進一步可知：</a:t>
              </a:r>
              <a:endParaRPr lang="en-US" altLang="zh-CN" sz="1500" dirty="0">
                <a:solidFill>
                  <a:schemeClr val="tx1"/>
                </a:solidFill>
              </a:endParaRPr>
            </a:p>
          </p:txBody>
        </p:sp>
        <p:graphicFrame>
          <p:nvGraphicFramePr>
            <p:cNvPr id="130064" name="对象 23"/>
            <p:cNvGraphicFramePr>
              <a:graphicFrameLocks noChangeAspect="1"/>
            </p:cNvGraphicFramePr>
            <p:nvPr/>
          </p:nvGraphicFramePr>
          <p:xfrm>
            <a:off x="1988924" y="4176111"/>
            <a:ext cx="8803008" cy="1476543"/>
          </p:xfrm>
          <a:graphic>
            <a:graphicData uri="http://schemas.openxmlformats.org/presentationml/2006/ole">
              <mc:AlternateContent xmlns:mc="http://schemas.openxmlformats.org/markup-compatibility/2006">
                <mc:Choice xmlns:v="urn:schemas-microsoft-com:vml" Requires="v">
                  <p:oleObj name="Equation" r:id="rId9" imgW="7277100" imgH="1219200" progId="Equation.3">
                    <p:embed/>
                  </p:oleObj>
                </mc:Choice>
                <mc:Fallback>
                  <p:oleObj name="Equation" r:id="rId9" imgW="7277100" imgH="1219200" progId="Equation.3">
                    <p:embed/>
                    <p:pic>
                      <p:nvPicPr>
                        <p:cNvPr id="0" name="对象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8924" y="4176111"/>
                          <a:ext cx="8803008" cy="1476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1076" name="Rectangle 4"/>
          <p:cNvSpPr>
            <a:spLocks noChangeArrowheads="1"/>
          </p:cNvSpPr>
          <p:nvPr/>
        </p:nvSpPr>
        <p:spPr bwMode="auto">
          <a:xfrm>
            <a:off x="117475" y="517525"/>
            <a:ext cx="8356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單樣本的 </a:t>
            </a:r>
            <a:r>
              <a:rPr lang="en-US" altLang="zh-TW" sz="1500">
                <a:solidFill>
                  <a:schemeClr val="tx1"/>
                </a:solidFill>
              </a:rPr>
              <a:t>U </a:t>
            </a:r>
            <a:r>
              <a:rPr lang="zh-TW" altLang="en-US" sz="1500">
                <a:solidFill>
                  <a:schemeClr val="tx1"/>
                </a:solidFill>
              </a:rPr>
              <a:t>統計量：</a:t>
            </a:r>
            <a:endParaRPr lang="en-US" altLang="zh-CN" sz="1500">
              <a:solidFill>
                <a:schemeClr val="tx1"/>
              </a:solidFill>
            </a:endParaRPr>
          </a:p>
        </p:txBody>
      </p:sp>
      <p:sp>
        <p:nvSpPr>
          <p:cNvPr id="131077"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78"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79" name="Rectangle 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80"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81"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82" name="Rectangle 1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83" name="Rectangle 7"/>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1084"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1085" name="Group 24"/>
          <p:cNvGrpSpPr>
            <a:grpSpLocks/>
          </p:cNvGrpSpPr>
          <p:nvPr/>
        </p:nvGrpSpPr>
        <p:grpSpPr bwMode="auto">
          <a:xfrm>
            <a:off x="2160588" y="936625"/>
            <a:ext cx="8894762" cy="4787900"/>
            <a:chOff x="1361" y="662"/>
            <a:chExt cx="5603" cy="3016"/>
          </a:xfrm>
        </p:grpSpPr>
        <p:sp>
          <p:nvSpPr>
            <p:cNvPr id="131086" name="Rectangle 4"/>
            <p:cNvSpPr>
              <a:spLocks noChangeArrowheads="1"/>
            </p:cNvSpPr>
            <p:nvPr/>
          </p:nvSpPr>
          <p:spPr bwMode="auto">
            <a:xfrm>
              <a:off x="1369" y="2630"/>
              <a:ext cx="4832"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設 </a:t>
              </a:r>
              <a:r>
                <a:rPr lang="en-US" altLang="zh-TW">
                  <a:solidFill>
                    <a:schemeClr val="tx1"/>
                  </a:solidFill>
                </a:rPr>
                <a:t>U (</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n</a:t>
              </a:r>
              <a:r>
                <a:rPr lang="en-US" altLang="zh-TW">
                  <a:solidFill>
                    <a:schemeClr val="tx1"/>
                  </a:solidFill>
                </a:rPr>
                <a:t>)</a:t>
              </a:r>
              <a:r>
                <a:rPr lang="en-US" altLang="zh-TW" sz="1500">
                  <a:solidFill>
                    <a:schemeClr val="tx1"/>
                  </a:solidFill>
                </a:rPr>
                <a:t> </a:t>
              </a:r>
              <a:r>
                <a:rPr lang="zh-TW" altLang="en-US" sz="1500">
                  <a:solidFill>
                    <a:schemeClr val="tx1"/>
                  </a:solidFill>
                </a:rPr>
                <a:t>為 </a:t>
              </a:r>
              <a:r>
                <a:rPr lang="en-US" altLang="zh-TW">
                  <a:solidFill>
                    <a:schemeClr val="tx1"/>
                  </a:solidFill>
                </a:rPr>
                <a:t>(10.1)</a:t>
              </a:r>
              <a:r>
                <a:rPr lang="en-US" altLang="zh-TW" sz="1500">
                  <a:solidFill>
                    <a:schemeClr val="tx1"/>
                  </a:solidFill>
                </a:rPr>
                <a:t> </a:t>
              </a:r>
              <a:r>
                <a:rPr lang="zh-TW" altLang="en-US" sz="1500">
                  <a:solidFill>
                    <a:schemeClr val="tx1"/>
                  </a:solidFill>
                </a:rPr>
                <a:t>定義的 </a:t>
              </a:r>
              <a:r>
                <a:rPr lang="en-US" altLang="zh-TW">
                  <a:solidFill>
                    <a:schemeClr val="tx1"/>
                  </a:solidFill>
                </a:rPr>
                <a:t>U</a:t>
              </a:r>
              <a:r>
                <a:rPr lang="en-US" altLang="zh-TW" sz="1500">
                  <a:solidFill>
                    <a:schemeClr val="tx1"/>
                  </a:solidFill>
                </a:rPr>
                <a:t> </a:t>
              </a:r>
              <a:r>
                <a:rPr lang="zh-TW" altLang="en-US" sz="1500">
                  <a:solidFill>
                    <a:schemeClr val="tx1"/>
                  </a:solidFill>
                </a:rPr>
                <a:t>統計量，若 </a:t>
              </a:r>
              <a:r>
                <a:rPr lang="en-US" altLang="zh-TW">
                  <a:solidFill>
                    <a:schemeClr val="tx1"/>
                  </a:solidFill>
                </a:rPr>
                <a:t>U</a:t>
              </a:r>
              <a:r>
                <a:rPr lang="en-US" altLang="zh-TW" sz="1500">
                  <a:solidFill>
                    <a:schemeClr val="tx1"/>
                  </a:solidFill>
                </a:rPr>
                <a:t> </a:t>
              </a:r>
              <a:r>
                <a:rPr lang="zh-TW" altLang="en-US" sz="1500">
                  <a:solidFill>
                    <a:schemeClr val="tx1"/>
                  </a:solidFill>
                </a:rPr>
                <a:t>的表達式中的 </a:t>
              </a:r>
              <a:r>
                <a:rPr lang="az-Cyrl-AZ" altLang="zh-TW" i="1">
                  <a:solidFill>
                    <a:schemeClr val="tx1"/>
                  </a:solidFill>
                </a:rPr>
                <a:t>ф</a:t>
              </a:r>
              <a:r>
                <a:rPr lang="az-Cyrl-AZ"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滿足條件</a:t>
              </a:r>
              <a:r>
                <a:rPr lang="en-US" altLang="zh-TW" i="1">
                  <a:solidFill>
                    <a:schemeClr val="tx1"/>
                  </a:solidFill>
                </a:rPr>
                <a:t>E</a:t>
              </a:r>
              <a:r>
                <a:rPr lang="az-Cyrl-AZ" altLang="zh-TW" i="1">
                  <a:solidFill>
                    <a:schemeClr val="tx1"/>
                  </a:solidFill>
                </a:rPr>
                <a:t>ф</a:t>
              </a:r>
              <a:r>
                <a:rPr lang="az-Cyrl-AZ"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 = </a:t>
              </a:r>
              <a:r>
                <a:rPr lang="el-GR" altLang="zh-TW" i="1">
                  <a:solidFill>
                    <a:schemeClr val="tx1"/>
                  </a:solidFill>
                </a:rPr>
                <a:t>θ</a:t>
              </a:r>
              <a:r>
                <a:rPr lang="el-GR" altLang="zh-TW">
                  <a:solidFill>
                    <a:schemeClr val="tx1"/>
                  </a:solidFill>
                </a:rPr>
                <a:t> </a:t>
              </a:r>
              <a:r>
                <a:rPr lang="zh-TW" altLang="el-GR" sz="1500">
                  <a:solidFill>
                    <a:schemeClr val="tx1"/>
                  </a:solidFill>
                </a:rPr>
                <a:t>，</a:t>
              </a:r>
              <a:r>
                <a:rPr lang="en-US" altLang="zh-TW">
                  <a:solidFill>
                    <a:schemeClr val="tx1"/>
                  </a:solidFill>
                </a:rPr>
                <a:t>var [</a:t>
              </a:r>
              <a:r>
                <a:rPr lang="az-Cyrl-AZ" altLang="zh-TW" i="1">
                  <a:solidFill>
                    <a:schemeClr val="tx1"/>
                  </a:solidFill>
                </a:rPr>
                <a:t>ф</a:t>
              </a:r>
              <a:r>
                <a:rPr lang="az-Cyrl-AZ"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 </a:t>
              </a:r>
              <a:r>
                <a:rPr lang="zh-TW" altLang="en-US">
                  <a:solidFill>
                    <a:schemeClr val="tx1"/>
                  </a:solidFill>
                </a:rPr>
                <a:t>＜ </a:t>
              </a:r>
              <a:r>
                <a:rPr lang="en-US" altLang="zh-TW">
                  <a:solidFill>
                    <a:schemeClr val="tx1"/>
                  </a:solidFill>
                </a:rPr>
                <a:t>+∞</a:t>
              </a:r>
              <a:r>
                <a:rPr lang="en-US" altLang="zh-TW" sz="1500">
                  <a:solidFill>
                    <a:schemeClr val="tx1"/>
                  </a:solidFill>
                </a:rPr>
                <a:t> </a:t>
              </a:r>
              <a:r>
                <a:rPr lang="zh-CN" altLang="en-US" sz="1500">
                  <a:solidFill>
                    <a:schemeClr val="tx1"/>
                  </a:solidFill>
                </a:rPr>
                <a:t>；</a:t>
              </a:r>
              <a:endParaRPr lang="en-US" altLang="zh-CN" sz="1500">
                <a:solidFill>
                  <a:schemeClr val="tx1"/>
                </a:solidFill>
              </a:endParaRPr>
            </a:p>
          </p:txBody>
        </p:sp>
        <p:grpSp>
          <p:nvGrpSpPr>
            <p:cNvPr id="131087" name="组合 101375"/>
            <p:cNvGrpSpPr>
              <a:grpSpLocks/>
            </p:cNvGrpSpPr>
            <p:nvPr/>
          </p:nvGrpSpPr>
          <p:grpSpPr bwMode="auto">
            <a:xfrm>
              <a:off x="1369" y="662"/>
              <a:ext cx="5311" cy="1909"/>
              <a:chOff x="2172830" y="1335673"/>
              <a:chExt cx="8431853" cy="3030439"/>
            </a:xfrm>
          </p:grpSpPr>
          <p:graphicFrame>
            <p:nvGraphicFramePr>
              <p:cNvPr id="131092" name="对象 7"/>
              <p:cNvGraphicFramePr>
                <a:graphicFrameLocks noChangeAspect="1"/>
              </p:cNvGraphicFramePr>
              <p:nvPr/>
            </p:nvGraphicFramePr>
            <p:xfrm>
              <a:off x="3027823" y="1335673"/>
              <a:ext cx="6397593" cy="3030439"/>
            </p:xfrm>
            <a:graphic>
              <a:graphicData uri="http://schemas.openxmlformats.org/presentationml/2006/ole">
                <mc:AlternateContent xmlns:mc="http://schemas.openxmlformats.org/markup-compatibility/2006">
                  <mc:Choice xmlns:v="urn:schemas-microsoft-com:vml" Requires="v">
                    <p:oleObj name="Equation" r:id="rId3" imgW="5524500" imgH="2616200" progId="Equation.DSMT4">
                      <p:embed/>
                    </p:oleObj>
                  </mc:Choice>
                  <mc:Fallback>
                    <p:oleObj name="Equation" r:id="rId3" imgW="5524500" imgH="26162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7823" y="1335673"/>
                            <a:ext cx="6397593" cy="3030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1093" name="Rectangle 4"/>
              <p:cNvSpPr>
                <a:spLocks noChangeArrowheads="1"/>
              </p:cNvSpPr>
              <p:nvPr/>
            </p:nvSpPr>
            <p:spPr bwMode="auto">
              <a:xfrm>
                <a:off x="2172830" y="1583596"/>
                <a:ext cx="843185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因此有：</a:t>
                </a:r>
                <a:endParaRPr lang="en-US" altLang="zh-CN" sz="1500">
                  <a:solidFill>
                    <a:schemeClr val="tx1"/>
                  </a:solidFill>
                </a:endParaRPr>
              </a:p>
            </p:txBody>
          </p:sp>
        </p:grpSp>
        <p:grpSp>
          <p:nvGrpSpPr>
            <p:cNvPr id="131088" name="Group 23"/>
            <p:cNvGrpSpPr>
              <a:grpSpLocks/>
            </p:cNvGrpSpPr>
            <p:nvPr/>
          </p:nvGrpSpPr>
          <p:grpSpPr bwMode="auto">
            <a:xfrm>
              <a:off x="1361" y="3127"/>
              <a:ext cx="5603" cy="323"/>
              <a:chOff x="1361" y="3127"/>
              <a:chExt cx="5603" cy="323"/>
            </a:xfrm>
          </p:grpSpPr>
          <p:sp>
            <p:nvSpPr>
              <p:cNvPr id="131090" name="Rectangle 4"/>
              <p:cNvSpPr>
                <a:spLocks noChangeArrowheads="1"/>
              </p:cNvSpPr>
              <p:nvPr/>
            </p:nvSpPr>
            <p:spPr bwMode="auto">
              <a:xfrm>
                <a:off x="1361" y="3127"/>
                <a:ext cx="560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a:t>
                </a:r>
                <a:r>
                  <a:rPr lang="zh-CN" altLang="en-US" sz="1500">
                    <a:solidFill>
                      <a:schemeClr val="tx1"/>
                    </a:solidFill>
                  </a:rPr>
                  <a:t>有                                                                                        </a:t>
                </a:r>
                <a:r>
                  <a:rPr lang="en-US" altLang="zh-CN">
                    <a:solidFill>
                      <a:srgbClr val="FF0000"/>
                    </a:solidFill>
                  </a:rPr>
                  <a:t>(Hoeffding </a:t>
                </a:r>
                <a:r>
                  <a:rPr lang="zh-CN" altLang="en-US">
                    <a:solidFill>
                      <a:srgbClr val="FF0000"/>
                    </a:solidFill>
                  </a:rPr>
                  <a:t>定理</a:t>
                </a:r>
                <a:r>
                  <a:rPr lang="en-US" altLang="zh-CN">
                    <a:solidFill>
                      <a:srgbClr val="FF0000"/>
                    </a:solidFill>
                  </a:rPr>
                  <a:t>)</a:t>
                </a:r>
                <a:r>
                  <a:rPr lang="en-US" altLang="zh-CN" sz="1500">
                    <a:solidFill>
                      <a:schemeClr val="tx1"/>
                    </a:solidFill>
                  </a:rPr>
                  <a:t> </a:t>
                </a:r>
                <a:r>
                  <a:rPr lang="zh-CN" altLang="en-US" sz="1500">
                    <a:solidFill>
                      <a:schemeClr val="tx1"/>
                    </a:solidFill>
                  </a:rPr>
                  <a:t>，</a:t>
                </a:r>
                <a:r>
                  <a:rPr lang="zh-TW" altLang="en-US" sz="1500">
                    <a:solidFill>
                      <a:srgbClr val="000000"/>
                    </a:solidFill>
                  </a:rPr>
                  <a:t>其中 </a:t>
                </a:r>
                <a:r>
                  <a:rPr lang="el-GR" altLang="zh-TW" i="1">
                    <a:solidFill>
                      <a:srgbClr val="000000"/>
                    </a:solidFill>
                  </a:rPr>
                  <a:t>σ</a:t>
                </a:r>
                <a:r>
                  <a:rPr lang="el-GR" altLang="zh-TW" baseline="-25000">
                    <a:solidFill>
                      <a:srgbClr val="000000"/>
                    </a:solidFill>
                  </a:rPr>
                  <a:t>1</a:t>
                </a:r>
                <a:r>
                  <a:rPr lang="el-GR" altLang="zh-TW" baseline="50000">
                    <a:solidFill>
                      <a:srgbClr val="000000"/>
                    </a:solidFill>
                  </a:rPr>
                  <a:t>2</a:t>
                </a:r>
                <a:r>
                  <a:rPr lang="el-GR" altLang="zh-TW" sz="1500">
                    <a:solidFill>
                      <a:srgbClr val="000000"/>
                    </a:solidFill>
                  </a:rPr>
                  <a:t> </a:t>
                </a:r>
                <a:r>
                  <a:rPr lang="zh-TW" altLang="en-US" sz="1500">
                    <a:solidFill>
                      <a:srgbClr val="000000"/>
                    </a:solidFill>
                  </a:rPr>
                  <a:t>由 </a:t>
                </a:r>
                <a:r>
                  <a:rPr lang="en-US" altLang="zh-TW">
                    <a:solidFill>
                      <a:srgbClr val="000000"/>
                    </a:solidFill>
                  </a:rPr>
                  <a:t>(10.7)</a:t>
                </a:r>
                <a:r>
                  <a:rPr lang="en-US" altLang="zh-TW" sz="1500">
                    <a:solidFill>
                      <a:srgbClr val="000000"/>
                    </a:solidFill>
                  </a:rPr>
                  <a:t> </a:t>
                </a:r>
                <a:r>
                  <a:rPr lang="zh-TW" altLang="en-US" sz="1500">
                    <a:solidFill>
                      <a:srgbClr val="000000"/>
                    </a:solidFill>
                  </a:rPr>
                  <a:t>確定</a:t>
                </a:r>
                <a:r>
                  <a:rPr lang="zh-CN" altLang="en-US" sz="1500">
                    <a:solidFill>
                      <a:srgbClr val="000000"/>
                    </a:solidFill>
                  </a:rPr>
                  <a:t>。</a:t>
                </a:r>
                <a:endParaRPr lang="en-US" altLang="zh-CN" sz="1500">
                  <a:solidFill>
                    <a:schemeClr val="tx1"/>
                  </a:solidFill>
                </a:endParaRPr>
              </a:p>
            </p:txBody>
          </p:sp>
          <p:graphicFrame>
            <p:nvGraphicFramePr>
              <p:cNvPr id="131091" name="对象 25"/>
              <p:cNvGraphicFramePr>
                <a:graphicFrameLocks noChangeAspect="1"/>
              </p:cNvGraphicFramePr>
              <p:nvPr/>
            </p:nvGraphicFramePr>
            <p:xfrm>
              <a:off x="1688" y="3177"/>
              <a:ext cx="2828" cy="273"/>
            </p:xfrm>
            <a:graphic>
              <a:graphicData uri="http://schemas.openxmlformats.org/presentationml/2006/ole">
                <mc:AlternateContent xmlns:mc="http://schemas.openxmlformats.org/markup-compatibility/2006">
                  <mc:Choice xmlns:v="urn:schemas-microsoft-com:vml" Requires="v">
                    <p:oleObj name="Equation" r:id="rId5" imgW="3403600" imgH="304800" progId="Equation.DSMT4">
                      <p:embed/>
                    </p:oleObj>
                  </mc:Choice>
                  <mc:Fallback>
                    <p:oleObj name="Equation" r:id="rId5" imgW="3403600" imgH="304800" progId="Equation.DSMT4">
                      <p:embed/>
                      <p:pic>
                        <p:nvPicPr>
                          <p:cNvPr id="0" name="对象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8" y="3177"/>
                            <a:ext cx="2828"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1089" name="Rectangle 4"/>
            <p:cNvSpPr>
              <a:spLocks noChangeArrowheads="1"/>
            </p:cNvSpPr>
            <p:nvPr/>
          </p:nvSpPr>
          <p:spPr bwMode="auto">
            <a:xfrm>
              <a:off x="1361" y="3461"/>
              <a:ext cx="5319"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100">
                  <a:solidFill>
                    <a:schemeClr val="tx1"/>
                  </a:solidFill>
                </a:rPr>
                <a:t>定理證明過程詳見</a:t>
              </a:r>
              <a:r>
                <a:rPr lang="en-US" altLang="zh-TW" sz="1100">
                  <a:solidFill>
                    <a:schemeClr val="tx1"/>
                  </a:solidFill>
                </a:rPr>
                <a:t>《</a:t>
              </a:r>
              <a:r>
                <a:rPr lang="zh-TW" altLang="en-US" sz="1100">
                  <a:solidFill>
                    <a:schemeClr val="tx1"/>
                  </a:solidFill>
                </a:rPr>
                <a:t>高等統計學</a:t>
              </a:r>
              <a:r>
                <a:rPr lang="en-US" altLang="zh-TW" sz="1100">
                  <a:solidFill>
                    <a:schemeClr val="tx1"/>
                  </a:solidFill>
                </a:rPr>
                <a:t>》</a:t>
              </a:r>
              <a:r>
                <a:rPr lang="zh-TW" altLang="en-US" sz="1100">
                  <a:solidFill>
                    <a:schemeClr val="tx1"/>
                  </a:solidFill>
                </a:rPr>
                <a:t>鄭國忠，童行偉，趙慧 編著 北京大學出版社 </a:t>
              </a:r>
              <a:r>
                <a:rPr lang="en-US" altLang="zh-TW" sz="1100">
                  <a:solidFill>
                    <a:schemeClr val="tx1"/>
                  </a:solidFill>
                </a:rPr>
                <a:t>2012.2</a:t>
              </a:r>
              <a:r>
                <a:rPr lang="zh-CN" altLang="en-US" sz="1100">
                  <a:solidFill>
                    <a:schemeClr val="tx1"/>
                  </a:solidFill>
                </a:rPr>
                <a:t>。</a:t>
              </a:r>
              <a:endParaRPr lang="en-US" altLang="zh-CN" sz="1100">
                <a:solidFill>
                  <a:schemeClr val="tx1"/>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2100" name="Rectangle 4"/>
          <p:cNvSpPr>
            <a:spLocks noChangeArrowheads="1"/>
          </p:cNvSpPr>
          <p:nvPr/>
        </p:nvSpPr>
        <p:spPr bwMode="auto">
          <a:xfrm>
            <a:off x="117475" y="517525"/>
            <a:ext cx="8356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兩樣本的 </a:t>
            </a:r>
            <a:r>
              <a:rPr lang="en-US" altLang="zh-TW" sz="1500">
                <a:solidFill>
                  <a:schemeClr val="tx1"/>
                </a:solidFill>
              </a:rPr>
              <a:t>U </a:t>
            </a:r>
            <a:r>
              <a:rPr lang="zh-TW" altLang="en-US" sz="1500">
                <a:solidFill>
                  <a:schemeClr val="tx1"/>
                </a:solidFill>
              </a:rPr>
              <a:t>統計量：</a:t>
            </a:r>
            <a:endParaRPr lang="en-US" altLang="zh-CN" sz="1500">
              <a:solidFill>
                <a:schemeClr val="tx1"/>
              </a:solidFill>
            </a:endParaRPr>
          </a:p>
        </p:txBody>
      </p:sp>
      <p:sp>
        <p:nvSpPr>
          <p:cNvPr id="132101"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2102" name="Rectangle 1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2103" name="组合 4"/>
          <p:cNvGrpSpPr>
            <a:grpSpLocks/>
          </p:cNvGrpSpPr>
          <p:nvPr/>
        </p:nvGrpSpPr>
        <p:grpSpPr bwMode="auto">
          <a:xfrm>
            <a:off x="1911350" y="865188"/>
            <a:ext cx="8027988" cy="4997450"/>
            <a:chOff x="1911350" y="865102"/>
            <a:chExt cx="8027989" cy="4997808"/>
          </a:xfrm>
        </p:grpSpPr>
        <p:sp>
          <p:nvSpPr>
            <p:cNvPr id="132104" name="Rectangle 4"/>
            <p:cNvSpPr>
              <a:spLocks noChangeArrowheads="1"/>
            </p:cNvSpPr>
            <p:nvPr/>
          </p:nvSpPr>
          <p:spPr bwMode="auto">
            <a:xfrm>
              <a:off x="1911351" y="865102"/>
              <a:ext cx="8027987"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       設 </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m</a:t>
              </a:r>
              <a:r>
                <a:rPr lang="en-US" altLang="zh-TW" sz="1500" dirty="0">
                  <a:solidFill>
                    <a:schemeClr val="tx1"/>
                  </a:solidFill>
                </a:rPr>
                <a:t> </a:t>
              </a:r>
              <a:r>
                <a:rPr lang="zh-TW" altLang="en-US" sz="1500" dirty="0">
                  <a:solidFill>
                    <a:schemeClr val="tx1"/>
                  </a:solidFill>
                </a:rPr>
                <a:t>和 </a:t>
              </a:r>
              <a:r>
                <a:rPr lang="en-US" altLang="zh-TW" i="1" dirty="0">
                  <a:solidFill>
                    <a:schemeClr val="tx1"/>
                  </a:solidFill>
                </a:rPr>
                <a:t>Y</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2</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n</a:t>
              </a:r>
              <a:r>
                <a:rPr lang="en-US" altLang="zh-TW" sz="1500" dirty="0">
                  <a:solidFill>
                    <a:schemeClr val="tx1"/>
                  </a:solidFill>
                </a:rPr>
                <a:t> </a:t>
              </a:r>
              <a:r>
                <a:rPr lang="zh-TW" altLang="en-US" sz="1500" dirty="0">
                  <a:solidFill>
                    <a:schemeClr val="tx1"/>
                  </a:solidFill>
                </a:rPr>
                <a:t>，分別來自兩個相互獨立總體 </a:t>
              </a:r>
              <a:r>
                <a:rPr lang="en-US" altLang="zh-TW" i="1" dirty="0">
                  <a:solidFill>
                    <a:schemeClr val="tx1"/>
                  </a:solidFill>
                </a:rPr>
                <a:t>X</a:t>
              </a:r>
              <a:r>
                <a:rPr lang="zh-TW" altLang="en-US" dirty="0">
                  <a:solidFill>
                    <a:schemeClr val="tx1"/>
                  </a:solidFill>
                </a:rPr>
                <a:t>～</a:t>
              </a:r>
              <a:r>
                <a:rPr lang="en-US" altLang="zh-TW" i="1" dirty="0">
                  <a:solidFill>
                    <a:schemeClr val="tx1"/>
                  </a:solidFill>
                </a:rPr>
                <a:t>F</a:t>
              </a:r>
              <a:r>
                <a:rPr lang="en-US" altLang="zh-TW" dirty="0">
                  <a:solidFill>
                    <a:schemeClr val="tx1"/>
                  </a:solidFill>
                </a:rPr>
                <a:t>(x)</a:t>
              </a:r>
              <a:r>
                <a:rPr lang="en-US" altLang="zh-TW" sz="1500" dirty="0">
                  <a:solidFill>
                    <a:schemeClr val="tx1"/>
                  </a:solidFill>
                </a:rPr>
                <a:t>,</a:t>
              </a:r>
              <a:r>
                <a:rPr lang="en-US" altLang="zh-TW" i="1" dirty="0">
                  <a:solidFill>
                    <a:schemeClr val="tx1"/>
                  </a:solidFill>
                </a:rPr>
                <a:t>Y</a:t>
              </a:r>
              <a:r>
                <a:rPr lang="zh-TW" altLang="en-US" dirty="0">
                  <a:solidFill>
                    <a:schemeClr val="tx1"/>
                  </a:solidFill>
                </a:rPr>
                <a:t>～</a:t>
              </a:r>
              <a:r>
                <a:rPr lang="en-US" altLang="zh-TW" i="1" dirty="0">
                  <a:solidFill>
                    <a:schemeClr val="tx1"/>
                  </a:solidFill>
                </a:rPr>
                <a:t>G</a:t>
              </a:r>
              <a:r>
                <a:rPr lang="en-US" altLang="zh-TW" dirty="0">
                  <a:solidFill>
                    <a:schemeClr val="tx1"/>
                  </a:solidFill>
                </a:rPr>
                <a:t>(y)</a:t>
              </a:r>
              <a:r>
                <a:rPr lang="en-US" altLang="zh-TW" sz="1500" dirty="0">
                  <a:solidFill>
                    <a:schemeClr val="tx1"/>
                  </a:solidFill>
                </a:rPr>
                <a:t> </a:t>
              </a:r>
              <a:r>
                <a:rPr lang="zh-TW" altLang="en-US" sz="1500" dirty="0">
                  <a:solidFill>
                    <a:schemeClr val="tx1"/>
                  </a:solidFill>
                </a:rPr>
                <a:t>的樣本，</a:t>
              </a:r>
              <a:r>
                <a:rPr lang="el-GR" altLang="zh-TW" i="1" dirty="0">
                  <a:solidFill>
                    <a:schemeClr val="tx1"/>
                  </a:solidFill>
                </a:rPr>
                <a:t>θ</a:t>
              </a:r>
              <a:r>
                <a:rPr lang="el-GR" altLang="zh-TW" sz="1500" dirty="0">
                  <a:solidFill>
                    <a:schemeClr val="tx1"/>
                  </a:solidFill>
                </a:rPr>
                <a:t> </a:t>
              </a:r>
              <a:r>
                <a:rPr lang="zh-TW" altLang="en-US" sz="1500" dirty="0">
                  <a:solidFill>
                    <a:schemeClr val="tx1"/>
                  </a:solidFill>
                </a:rPr>
                <a:t>為分布 </a:t>
              </a:r>
              <a:r>
                <a:rPr lang="en-US" altLang="zh-TW" sz="1500" dirty="0">
                  <a:solidFill>
                    <a:schemeClr val="tx1"/>
                  </a:solidFill>
                </a:rPr>
                <a:t>(</a:t>
              </a:r>
              <a:r>
                <a:rPr lang="en-US" altLang="zh-TW" i="1" dirty="0">
                  <a:solidFill>
                    <a:schemeClr val="tx1"/>
                  </a:solidFill>
                </a:rPr>
                <a:t>F</a:t>
              </a:r>
              <a:r>
                <a:rPr lang="en-US" altLang="zh-TW" sz="1500" dirty="0">
                  <a:solidFill>
                    <a:schemeClr val="tx1"/>
                  </a:solidFill>
                </a:rPr>
                <a:t>,</a:t>
              </a:r>
              <a:r>
                <a:rPr lang="en-US" altLang="zh-TW" i="1" dirty="0">
                  <a:solidFill>
                    <a:schemeClr val="tx1"/>
                  </a:solidFill>
                </a:rPr>
                <a:t>G</a:t>
              </a:r>
              <a:r>
                <a:rPr lang="en-US" altLang="zh-TW" sz="1500" dirty="0">
                  <a:solidFill>
                    <a:schemeClr val="tx1"/>
                  </a:solidFill>
                </a:rPr>
                <a:t>) </a:t>
              </a:r>
              <a:r>
                <a:rPr lang="zh-TW" altLang="en-US" sz="1500" dirty="0">
                  <a:solidFill>
                    <a:schemeClr val="tx1"/>
                  </a:solidFill>
                </a:rPr>
                <a:t>的參數，若存在樣本 </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r</a:t>
              </a:r>
              <a:r>
                <a:rPr lang="en-US" altLang="zh-TW" dirty="0">
                  <a:solidFill>
                    <a:schemeClr val="tx1"/>
                  </a:solidFill>
                </a:rPr>
                <a:t> (</a:t>
              </a:r>
              <a:r>
                <a:rPr lang="en-US" altLang="zh-TW" i="1" dirty="0">
                  <a:solidFill>
                    <a:schemeClr val="tx1"/>
                  </a:solidFill>
                </a:rPr>
                <a:t>r </a:t>
              </a:r>
              <a:r>
                <a:rPr lang="zh-TW" altLang="en-US" sz="1000" dirty="0">
                  <a:solidFill>
                    <a:schemeClr val="tx1"/>
                  </a:solidFill>
                </a:rPr>
                <a:t>＜</a:t>
              </a:r>
              <a:r>
                <a:rPr lang="zh-TW" altLang="en-US" dirty="0">
                  <a:solidFill>
                    <a:schemeClr val="tx1"/>
                  </a:solidFill>
                </a:rPr>
                <a:t> </a:t>
              </a:r>
              <a:r>
                <a:rPr lang="en-US" altLang="zh-TW" i="1" dirty="0">
                  <a:solidFill>
                    <a:schemeClr val="tx1"/>
                  </a:solidFill>
                </a:rPr>
                <a:t>m</a:t>
              </a:r>
              <a:r>
                <a:rPr lang="en-US" altLang="zh-TW" dirty="0">
                  <a:solidFill>
                    <a:schemeClr val="tx1"/>
                  </a:solidFill>
                </a:rPr>
                <a:t>)</a:t>
              </a:r>
              <a:r>
                <a:rPr lang="en-US" altLang="zh-TW" sz="1500" dirty="0">
                  <a:solidFill>
                    <a:schemeClr val="tx1"/>
                  </a:solidFill>
                </a:rPr>
                <a:t> </a:t>
              </a:r>
              <a:r>
                <a:rPr lang="zh-TW" altLang="en-US" sz="1500" dirty="0">
                  <a:solidFill>
                    <a:schemeClr val="tx1"/>
                  </a:solidFill>
                </a:rPr>
                <a:t>和 </a:t>
              </a:r>
              <a:r>
                <a:rPr lang="en-US" altLang="zh-TW" i="1" dirty="0">
                  <a:solidFill>
                    <a:schemeClr val="tx1"/>
                  </a:solidFill>
                </a:rPr>
                <a:t>Y</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Y</a:t>
              </a:r>
              <a:r>
                <a:rPr lang="en-US" altLang="zh-TW" baseline="-25000" dirty="0" err="1">
                  <a:solidFill>
                    <a:schemeClr val="tx1"/>
                  </a:solidFill>
                </a:rPr>
                <a:t>s</a:t>
              </a:r>
              <a:r>
                <a:rPr lang="en-US" altLang="zh-TW" dirty="0">
                  <a:solidFill>
                    <a:schemeClr val="tx1"/>
                  </a:solidFill>
                </a:rPr>
                <a:t> (</a:t>
              </a:r>
              <a:r>
                <a:rPr lang="en-US" altLang="zh-TW" i="1" dirty="0">
                  <a:solidFill>
                    <a:schemeClr val="tx1"/>
                  </a:solidFill>
                </a:rPr>
                <a:t>s </a:t>
              </a:r>
              <a:r>
                <a:rPr lang="zh-TW" altLang="en-US" sz="1000" dirty="0">
                  <a:solidFill>
                    <a:schemeClr val="tx1"/>
                  </a:solidFill>
                </a:rPr>
                <a:t>＜</a:t>
              </a:r>
              <a:r>
                <a:rPr lang="zh-TW" altLang="en-US" dirty="0">
                  <a:solidFill>
                    <a:schemeClr val="tx1"/>
                  </a:solidFill>
                </a:rPr>
                <a:t> </a:t>
              </a:r>
              <a:r>
                <a:rPr lang="en-US" altLang="zh-TW" i="1" dirty="0">
                  <a:solidFill>
                    <a:schemeClr val="tx1"/>
                  </a:solidFill>
                </a:rPr>
                <a:t>n</a:t>
              </a:r>
              <a:r>
                <a:rPr lang="en-US" altLang="zh-TW" dirty="0">
                  <a:solidFill>
                    <a:schemeClr val="tx1"/>
                  </a:solidFill>
                </a:rPr>
                <a:t>)</a:t>
              </a:r>
              <a:r>
                <a:rPr lang="en-US" altLang="zh-TW" sz="1500" dirty="0">
                  <a:solidFill>
                    <a:schemeClr val="tx1"/>
                  </a:solidFill>
                </a:rPr>
                <a:t> </a:t>
              </a:r>
              <a:r>
                <a:rPr lang="zh-TW" altLang="en-US" sz="1500" dirty="0">
                  <a:solidFill>
                    <a:schemeClr val="tx1"/>
                  </a:solidFill>
                </a:rPr>
                <a:t>的函數 </a:t>
              </a:r>
              <a:r>
                <a:rPr lang="az-Cyrl-AZ" altLang="zh-TW" i="1" dirty="0">
                  <a:solidFill>
                    <a:schemeClr val="tx1"/>
                  </a:solidFill>
                </a:rPr>
                <a:t>ф</a:t>
              </a:r>
              <a:r>
                <a:rPr lang="az-Cyrl-AZ" altLang="zh-TW" dirty="0">
                  <a:solidFill>
                    <a:schemeClr val="tx1"/>
                  </a:solidFill>
                </a:rPr>
                <a:t>(</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r</a:t>
              </a:r>
              <a:r>
                <a:rPr lang="en-US" altLang="zh-TW" dirty="0">
                  <a:solidFill>
                    <a:schemeClr val="tx1"/>
                  </a:solidFill>
                </a:rPr>
                <a:t> , </a:t>
              </a:r>
              <a:r>
                <a:rPr lang="en-US" altLang="zh-TW" i="1" dirty="0">
                  <a:solidFill>
                    <a:schemeClr val="tx1"/>
                  </a:solidFill>
                </a:rPr>
                <a:t>Y</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Y</a:t>
              </a:r>
              <a:r>
                <a:rPr lang="en-US" altLang="zh-TW" baseline="-25000" dirty="0" err="1">
                  <a:solidFill>
                    <a:schemeClr val="tx1"/>
                  </a:solidFill>
                </a:rPr>
                <a:t>s</a:t>
              </a:r>
              <a:r>
                <a:rPr lang="en-US" altLang="zh-TW" dirty="0">
                  <a:solidFill>
                    <a:schemeClr val="tx1"/>
                  </a:solidFill>
                </a:rPr>
                <a:t>)</a:t>
              </a:r>
              <a:r>
                <a:rPr lang="zh-TW" altLang="en-US" sz="1500" dirty="0">
                  <a:solidFill>
                    <a:schemeClr val="tx1"/>
                  </a:solidFill>
                </a:rPr>
                <a:t>，使得對一切 </a:t>
              </a:r>
              <a:r>
                <a:rPr lang="en-US" altLang="zh-TW" sz="1500" dirty="0">
                  <a:solidFill>
                    <a:schemeClr val="tx1"/>
                  </a:solidFill>
                </a:rPr>
                <a:t>(</a:t>
              </a:r>
              <a:r>
                <a:rPr lang="en-US" altLang="zh-TW" i="1" dirty="0">
                  <a:solidFill>
                    <a:schemeClr val="tx1"/>
                  </a:solidFill>
                </a:rPr>
                <a:t>F</a:t>
              </a:r>
              <a:r>
                <a:rPr lang="en-US" altLang="zh-TW" sz="1500" dirty="0">
                  <a:solidFill>
                    <a:schemeClr val="tx1"/>
                  </a:solidFill>
                </a:rPr>
                <a:t>,</a:t>
              </a:r>
              <a:r>
                <a:rPr lang="en-US" altLang="zh-TW" i="1" dirty="0">
                  <a:solidFill>
                    <a:schemeClr val="tx1"/>
                  </a:solidFill>
                </a:rPr>
                <a:t>G</a:t>
              </a:r>
              <a:r>
                <a:rPr lang="en-US" altLang="zh-TW" sz="1500" dirty="0">
                  <a:solidFill>
                    <a:schemeClr val="tx1"/>
                  </a:solidFill>
                </a:rPr>
                <a:t>)</a:t>
              </a:r>
              <a:r>
                <a:rPr lang="en-US" altLang="zh-TW" dirty="0">
                  <a:solidFill>
                    <a:schemeClr val="tx1"/>
                  </a:solidFill>
                </a:rPr>
                <a:t> ∈</a:t>
              </a:r>
              <a:r>
                <a:rPr lang="zh-TW" altLang="en-US" i="1" dirty="0">
                  <a:solidFill>
                    <a:schemeClr val="tx1"/>
                  </a:solidFill>
                </a:rPr>
                <a:t>Ｆ</a:t>
              </a:r>
              <a:r>
                <a:rPr lang="zh-TW" altLang="en-US" sz="1500" dirty="0">
                  <a:solidFill>
                    <a:schemeClr val="tx1"/>
                  </a:solidFill>
                </a:rPr>
                <a:t> ，都有 </a:t>
              </a:r>
              <a:r>
                <a:rPr lang="en-US" altLang="zh-TW" i="1" dirty="0">
                  <a:solidFill>
                    <a:schemeClr val="tx1"/>
                  </a:solidFill>
                </a:rPr>
                <a:t>E</a:t>
              </a:r>
              <a:r>
                <a:rPr lang="en-US" altLang="zh-TW" baseline="-25000" dirty="0">
                  <a:solidFill>
                    <a:schemeClr val="tx1"/>
                  </a:solidFill>
                </a:rPr>
                <a:t>(F,G)</a:t>
              </a:r>
              <a:r>
                <a:rPr lang="en-US" altLang="zh-TW" dirty="0">
                  <a:solidFill>
                    <a:schemeClr val="tx1"/>
                  </a:solidFill>
                </a:rPr>
                <a:t>[</a:t>
              </a:r>
              <a:r>
                <a:rPr lang="az-Cyrl-AZ" altLang="zh-TW" i="1" dirty="0">
                  <a:solidFill>
                    <a:schemeClr val="tx1"/>
                  </a:solidFill>
                </a:rPr>
                <a:t>ф</a:t>
              </a:r>
              <a:r>
                <a:rPr lang="az-Cyrl-AZ" altLang="zh-TW" dirty="0">
                  <a:solidFill>
                    <a:schemeClr val="tx1"/>
                  </a:solidFill>
                </a:rPr>
                <a:t>(</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r</a:t>
              </a:r>
              <a:r>
                <a:rPr lang="en-US" altLang="zh-TW" dirty="0">
                  <a:solidFill>
                    <a:schemeClr val="tx1"/>
                  </a:solidFill>
                </a:rPr>
                <a:t> , </a:t>
              </a:r>
              <a:r>
                <a:rPr lang="en-US" altLang="zh-TW" i="1" dirty="0">
                  <a:solidFill>
                    <a:schemeClr val="tx1"/>
                  </a:solidFill>
                </a:rPr>
                <a:t>Y</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Y</a:t>
              </a:r>
              <a:r>
                <a:rPr lang="en-US" altLang="zh-TW" baseline="-25000" dirty="0" err="1">
                  <a:solidFill>
                    <a:schemeClr val="tx1"/>
                  </a:solidFill>
                </a:rPr>
                <a:t>s</a:t>
              </a:r>
              <a:r>
                <a:rPr lang="en-US" altLang="zh-TW" dirty="0">
                  <a:solidFill>
                    <a:schemeClr val="tx1"/>
                  </a:solidFill>
                </a:rPr>
                <a:t>)] = </a:t>
              </a:r>
              <a:r>
                <a:rPr lang="el-GR" altLang="zh-TW" i="1" dirty="0">
                  <a:solidFill>
                    <a:schemeClr val="tx1"/>
                  </a:solidFill>
                </a:rPr>
                <a:t>θ</a:t>
              </a:r>
              <a:r>
                <a:rPr lang="el-GR" altLang="zh-TW" sz="1500" dirty="0">
                  <a:solidFill>
                    <a:schemeClr val="tx1"/>
                  </a:solidFill>
                </a:rPr>
                <a:t> </a:t>
              </a:r>
              <a:r>
                <a:rPr lang="zh-TW" altLang="el-GR" sz="1500" dirty="0">
                  <a:solidFill>
                    <a:schemeClr val="tx1"/>
                  </a:solidFill>
                </a:rPr>
                <a:t>，</a:t>
              </a:r>
              <a:r>
                <a:rPr lang="zh-TW" altLang="en-US" sz="1500" dirty="0">
                  <a:solidFill>
                    <a:schemeClr val="tx1"/>
                  </a:solidFill>
                </a:rPr>
                <a:t>則稱 </a:t>
              </a:r>
              <a:r>
                <a:rPr lang="el-GR" altLang="zh-TW" i="1" dirty="0">
                  <a:solidFill>
                    <a:schemeClr val="tx1"/>
                  </a:solidFill>
                </a:rPr>
                <a:t>θ</a:t>
              </a:r>
              <a:r>
                <a:rPr lang="el-GR" altLang="zh-TW" sz="1500" dirty="0">
                  <a:solidFill>
                    <a:schemeClr val="tx1"/>
                  </a:solidFill>
                </a:rPr>
                <a:t> </a:t>
              </a:r>
              <a:r>
                <a:rPr lang="zh-TW" altLang="en-US" sz="1500" dirty="0">
                  <a:solidFill>
                    <a:schemeClr val="tx1"/>
                  </a:solidFill>
                </a:rPr>
                <a:t>對於分布族 </a:t>
              </a:r>
              <a:r>
                <a:rPr lang="zh-TW" altLang="en-US" i="1" dirty="0">
                  <a:solidFill>
                    <a:schemeClr val="tx1"/>
                  </a:solidFill>
                </a:rPr>
                <a:t>Ｆ</a:t>
              </a:r>
              <a:r>
                <a:rPr lang="zh-TW" altLang="en-US" sz="1500" dirty="0">
                  <a:solidFill>
                    <a:schemeClr val="tx1"/>
                  </a:solidFill>
                </a:rPr>
                <a:t> 是</a:t>
              </a:r>
              <a:r>
                <a:rPr lang="zh-TW" altLang="en-US" sz="1500" dirty="0">
                  <a:solidFill>
                    <a:srgbClr val="FF0000"/>
                  </a:solidFill>
                </a:rPr>
                <a:t>可估的</a:t>
              </a:r>
              <a:r>
                <a:rPr lang="zh-TW" altLang="en-US" sz="1500" dirty="0">
                  <a:solidFill>
                    <a:schemeClr val="tx1"/>
                  </a:solidFill>
                </a:rPr>
                <a:t>。若使得上述關係成立的最小樣本容量為 </a:t>
              </a:r>
              <a:r>
                <a:rPr lang="en-US" altLang="zh-TW" sz="1500" i="1" dirty="0" err="1">
                  <a:solidFill>
                    <a:schemeClr val="tx1"/>
                  </a:solidFill>
                </a:rPr>
                <a:t>r</a:t>
              </a:r>
              <a:r>
                <a:rPr lang="en-US" altLang="zh-TW" sz="1500" dirty="0" err="1">
                  <a:solidFill>
                    <a:schemeClr val="tx1"/>
                  </a:solidFill>
                </a:rPr>
                <a:t>,</a:t>
              </a:r>
              <a:r>
                <a:rPr lang="en-US" altLang="zh-TW" sz="1500" i="1" dirty="0" err="1">
                  <a:solidFill>
                    <a:schemeClr val="tx1"/>
                  </a:solidFill>
                </a:rPr>
                <a:t>s</a:t>
              </a:r>
              <a:r>
                <a:rPr lang="en-US" altLang="zh-TW" sz="1500" dirty="0">
                  <a:solidFill>
                    <a:schemeClr val="tx1"/>
                  </a:solidFill>
                </a:rPr>
                <a:t> </a:t>
              </a:r>
              <a:r>
                <a:rPr lang="zh-TW" altLang="en-US" sz="1500" dirty="0">
                  <a:solidFill>
                    <a:schemeClr val="tx1"/>
                  </a:solidFill>
                </a:rPr>
                <a:t>，則稱 </a:t>
              </a:r>
              <a:r>
                <a:rPr lang="en-US" altLang="zh-TW" sz="1500" dirty="0">
                  <a:solidFill>
                    <a:schemeClr val="tx1"/>
                  </a:solidFill>
                </a:rPr>
                <a:t>(</a:t>
              </a:r>
              <a:r>
                <a:rPr lang="en-US" altLang="zh-TW" sz="1500" i="1" dirty="0" err="1">
                  <a:solidFill>
                    <a:schemeClr val="tx1"/>
                  </a:solidFill>
                </a:rPr>
                <a:t>r</a:t>
              </a:r>
              <a:r>
                <a:rPr lang="en-US" altLang="zh-TW" sz="1500" dirty="0" err="1">
                  <a:solidFill>
                    <a:schemeClr val="tx1"/>
                  </a:solidFill>
                </a:rPr>
                <a:t>,</a:t>
              </a:r>
              <a:r>
                <a:rPr lang="en-US" altLang="zh-TW" sz="1500" i="1" dirty="0" err="1">
                  <a:solidFill>
                    <a:schemeClr val="tx1"/>
                  </a:solidFill>
                </a:rPr>
                <a:t>s</a:t>
              </a:r>
              <a:r>
                <a:rPr lang="en-US" altLang="zh-TW" sz="1500" dirty="0">
                  <a:solidFill>
                    <a:schemeClr val="tx1"/>
                  </a:solidFill>
                </a:rPr>
                <a:t>) </a:t>
              </a:r>
              <a:r>
                <a:rPr lang="zh-TW" altLang="en-US" sz="1500" dirty="0">
                  <a:solidFill>
                    <a:schemeClr val="tx1"/>
                  </a:solidFill>
                </a:rPr>
                <a:t>為可估參數 </a:t>
              </a:r>
              <a:r>
                <a:rPr lang="el-GR" altLang="zh-TW" i="1" dirty="0">
                  <a:solidFill>
                    <a:schemeClr val="tx1"/>
                  </a:solidFill>
                </a:rPr>
                <a:t>θ</a:t>
              </a:r>
              <a:r>
                <a:rPr lang="el-GR" altLang="zh-TW" sz="1500" dirty="0">
                  <a:solidFill>
                    <a:schemeClr val="tx1"/>
                  </a:solidFill>
                </a:rPr>
                <a:t> </a:t>
              </a:r>
              <a:r>
                <a:rPr lang="zh-TW" altLang="en-US" sz="1500" dirty="0">
                  <a:solidFill>
                    <a:schemeClr val="tx1"/>
                  </a:solidFill>
                </a:rPr>
                <a:t>的</a:t>
              </a:r>
              <a:r>
                <a:rPr lang="zh-TW" altLang="en-US" sz="1500" dirty="0">
                  <a:solidFill>
                    <a:srgbClr val="FF0000"/>
                  </a:solidFill>
                </a:rPr>
                <a:t>自由度</a:t>
              </a:r>
              <a:r>
                <a:rPr lang="zh-TW" altLang="en-US" sz="1500" dirty="0">
                  <a:solidFill>
                    <a:schemeClr val="tx1"/>
                  </a:solidFill>
                </a:rPr>
                <a:t>，並稱統計量 </a:t>
              </a:r>
              <a:r>
                <a:rPr lang="az-Cyrl-AZ" altLang="zh-TW" i="1" dirty="0">
                  <a:solidFill>
                    <a:schemeClr val="tx1"/>
                  </a:solidFill>
                </a:rPr>
                <a:t>ф</a:t>
              </a:r>
              <a:r>
                <a:rPr lang="az-Cyrl-AZ" altLang="zh-TW" sz="1500" dirty="0">
                  <a:solidFill>
                    <a:schemeClr val="tx1"/>
                  </a:solidFill>
                </a:rPr>
                <a:t> </a:t>
              </a:r>
              <a:r>
                <a:rPr lang="zh-TW" altLang="en-US" sz="1500" dirty="0">
                  <a:solidFill>
                    <a:schemeClr val="tx1"/>
                  </a:solidFill>
                </a:rPr>
                <a:t>為 </a:t>
              </a:r>
              <a:r>
                <a:rPr lang="el-GR" altLang="zh-TW" i="1" dirty="0">
                  <a:solidFill>
                    <a:schemeClr val="tx1"/>
                  </a:solidFill>
                </a:rPr>
                <a:t>θ</a:t>
              </a:r>
              <a:r>
                <a:rPr lang="el-GR" altLang="zh-TW" sz="1500" dirty="0">
                  <a:solidFill>
                    <a:schemeClr val="tx1"/>
                  </a:solidFill>
                </a:rPr>
                <a:t> </a:t>
              </a:r>
              <a:r>
                <a:rPr lang="zh-TW" altLang="en-US" sz="1500" dirty="0">
                  <a:solidFill>
                    <a:schemeClr val="tx1"/>
                  </a:solidFill>
                </a:rPr>
                <a:t>的</a:t>
              </a:r>
              <a:r>
                <a:rPr lang="zh-TW" altLang="en-US" sz="1500" dirty="0">
                  <a:solidFill>
                    <a:srgbClr val="FF0000"/>
                  </a:solidFill>
                </a:rPr>
                <a:t>核函數</a:t>
              </a:r>
              <a:r>
                <a:rPr lang="zh-TW" altLang="en-US" sz="1500" dirty="0">
                  <a:solidFill>
                    <a:schemeClr val="tx1"/>
                  </a:solidFill>
                </a:rPr>
                <a:t>。</a:t>
              </a:r>
              <a:endParaRPr lang="en-US" altLang="zh-CN" sz="1500" dirty="0">
                <a:solidFill>
                  <a:schemeClr val="tx1"/>
                </a:solidFill>
              </a:endParaRPr>
            </a:p>
          </p:txBody>
        </p:sp>
        <p:sp>
          <p:nvSpPr>
            <p:cNvPr id="132105" name="Rectangle 4"/>
            <p:cNvSpPr>
              <a:spLocks noChangeArrowheads="1"/>
            </p:cNvSpPr>
            <p:nvPr/>
          </p:nvSpPr>
          <p:spPr bwMode="auto">
            <a:xfrm>
              <a:off x="1911351" y="2735958"/>
              <a:ext cx="802798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若核函數 </a:t>
              </a:r>
              <a:r>
                <a:rPr lang="az-Cyrl-AZ" altLang="zh-TW" i="1">
                  <a:solidFill>
                    <a:schemeClr val="tx1"/>
                  </a:solidFill>
                </a:rPr>
                <a:t>ф</a:t>
              </a:r>
              <a:r>
                <a:rPr lang="az-Cyrl-AZ"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r</a:t>
              </a:r>
              <a:r>
                <a:rPr lang="en-US" altLang="zh-TW">
                  <a:solidFill>
                    <a:schemeClr val="tx1"/>
                  </a:solidFill>
                </a:rPr>
                <a:t> , </a:t>
              </a:r>
              <a:r>
                <a:rPr lang="en-US" altLang="zh-TW" i="1">
                  <a:solidFill>
                    <a:schemeClr val="tx1"/>
                  </a:solidFill>
                </a:rPr>
                <a:t>Y</a:t>
              </a:r>
              <a:r>
                <a:rPr lang="en-US" altLang="zh-TW" baseline="-25000">
                  <a:solidFill>
                    <a:schemeClr val="tx1"/>
                  </a:solidFill>
                </a:rPr>
                <a:t>1</a:t>
              </a:r>
              <a:r>
                <a:rPr lang="en-US" altLang="zh-TW">
                  <a:solidFill>
                    <a:schemeClr val="tx1"/>
                  </a:solidFill>
                </a:rPr>
                <a:t>,</a:t>
              </a:r>
              <a:r>
                <a:rPr lang="en-US" altLang="zh-TW" i="1">
                  <a:solidFill>
                    <a:schemeClr val="tx1"/>
                  </a:solidFill>
                </a:rPr>
                <a:t>Y</a:t>
              </a:r>
              <a:r>
                <a:rPr lang="en-US" altLang="zh-TW" baseline="-25000">
                  <a:solidFill>
                    <a:schemeClr val="tx1"/>
                  </a:solidFill>
                </a:rPr>
                <a:t>2</a:t>
              </a:r>
              <a:r>
                <a:rPr lang="en-US" altLang="zh-TW">
                  <a:solidFill>
                    <a:schemeClr val="tx1"/>
                  </a:solidFill>
                </a:rPr>
                <a:t>,…</a:t>
              </a:r>
              <a:r>
                <a:rPr lang="en-US" altLang="zh-TW" i="1">
                  <a:solidFill>
                    <a:schemeClr val="tx1"/>
                  </a:solidFill>
                </a:rPr>
                <a:t>Y</a:t>
              </a:r>
              <a:r>
                <a:rPr lang="en-US" altLang="zh-TW" baseline="-25000">
                  <a:solidFill>
                    <a:schemeClr val="tx1"/>
                  </a:solidFill>
                </a:rPr>
                <a:t>s</a:t>
              </a:r>
              <a:r>
                <a:rPr lang="en-US" altLang="zh-TW">
                  <a:solidFill>
                    <a:schemeClr val="tx1"/>
                  </a:solidFill>
                </a:rPr>
                <a:t>)</a:t>
              </a:r>
              <a:r>
                <a:rPr lang="en-US" altLang="zh-TW" sz="1500">
                  <a:solidFill>
                    <a:schemeClr val="tx1"/>
                  </a:solidFill>
                </a:rPr>
                <a:t> </a:t>
              </a:r>
              <a:r>
                <a:rPr lang="zh-TW" altLang="en-US" sz="1500">
                  <a:solidFill>
                    <a:schemeClr val="tx1"/>
                  </a:solidFill>
                </a:rPr>
                <a:t>在給定 </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r</a:t>
              </a:r>
              <a:r>
                <a:rPr lang="en-US" altLang="zh-TW" sz="1500">
                  <a:solidFill>
                    <a:schemeClr val="tx1"/>
                  </a:solidFill>
                </a:rPr>
                <a:t> </a:t>
              </a:r>
              <a:r>
                <a:rPr lang="zh-TW" altLang="en-US" sz="1500">
                  <a:solidFill>
                    <a:schemeClr val="tx1"/>
                  </a:solidFill>
                </a:rPr>
                <a:t>，時為 </a:t>
              </a:r>
              <a:r>
                <a:rPr lang="en-US" altLang="zh-TW" i="1">
                  <a:solidFill>
                    <a:schemeClr val="tx1"/>
                  </a:solidFill>
                </a:rPr>
                <a:t>Y</a:t>
              </a:r>
              <a:r>
                <a:rPr lang="en-US" altLang="zh-TW" baseline="-25000">
                  <a:solidFill>
                    <a:schemeClr val="tx1"/>
                  </a:solidFill>
                </a:rPr>
                <a:t>1</a:t>
              </a:r>
              <a:r>
                <a:rPr lang="en-US" altLang="zh-TW">
                  <a:solidFill>
                    <a:schemeClr val="tx1"/>
                  </a:solidFill>
                </a:rPr>
                <a:t>,</a:t>
              </a:r>
              <a:r>
                <a:rPr lang="en-US" altLang="zh-TW" i="1">
                  <a:solidFill>
                    <a:schemeClr val="tx1"/>
                  </a:solidFill>
                </a:rPr>
                <a:t>Y</a:t>
              </a:r>
              <a:r>
                <a:rPr lang="en-US" altLang="zh-TW" baseline="-25000">
                  <a:solidFill>
                    <a:schemeClr val="tx1"/>
                  </a:solidFill>
                </a:rPr>
                <a:t>2</a:t>
              </a:r>
              <a:r>
                <a:rPr lang="en-US" altLang="zh-TW">
                  <a:solidFill>
                    <a:schemeClr val="tx1"/>
                  </a:solidFill>
                </a:rPr>
                <a:t>,…</a:t>
              </a:r>
              <a:r>
                <a:rPr lang="en-US" altLang="zh-TW" i="1">
                  <a:solidFill>
                    <a:schemeClr val="tx1"/>
                  </a:solidFill>
                </a:rPr>
                <a:t>Y</a:t>
              </a:r>
              <a:r>
                <a:rPr lang="en-US" altLang="zh-TW" baseline="-25000">
                  <a:solidFill>
                    <a:schemeClr val="tx1"/>
                  </a:solidFill>
                </a:rPr>
                <a:t>s</a:t>
              </a:r>
              <a:r>
                <a:rPr lang="en-US" altLang="zh-TW" sz="1500">
                  <a:solidFill>
                    <a:schemeClr val="tx1"/>
                  </a:solidFill>
                </a:rPr>
                <a:t> </a:t>
              </a:r>
              <a:r>
                <a:rPr lang="zh-TW" altLang="en-US" sz="1500">
                  <a:solidFill>
                    <a:schemeClr val="tx1"/>
                  </a:solidFill>
                </a:rPr>
                <a:t>的對稱函數；在給定 </a:t>
              </a:r>
              <a:r>
                <a:rPr lang="en-US" altLang="zh-TW" i="1">
                  <a:solidFill>
                    <a:schemeClr val="tx1"/>
                  </a:solidFill>
                </a:rPr>
                <a:t>Y</a:t>
              </a:r>
              <a:r>
                <a:rPr lang="en-US" altLang="zh-TW" baseline="-25000">
                  <a:solidFill>
                    <a:schemeClr val="tx1"/>
                  </a:solidFill>
                </a:rPr>
                <a:t>1</a:t>
              </a:r>
              <a:r>
                <a:rPr lang="en-US" altLang="zh-TW">
                  <a:solidFill>
                    <a:schemeClr val="tx1"/>
                  </a:solidFill>
                </a:rPr>
                <a:t>,</a:t>
              </a:r>
              <a:r>
                <a:rPr lang="en-US" altLang="zh-TW" i="1">
                  <a:solidFill>
                    <a:schemeClr val="tx1"/>
                  </a:solidFill>
                </a:rPr>
                <a:t>Y</a:t>
              </a:r>
              <a:r>
                <a:rPr lang="en-US" altLang="zh-TW" baseline="-25000">
                  <a:solidFill>
                    <a:schemeClr val="tx1"/>
                  </a:solidFill>
                </a:rPr>
                <a:t>2</a:t>
              </a:r>
              <a:r>
                <a:rPr lang="en-US" altLang="zh-TW">
                  <a:solidFill>
                    <a:schemeClr val="tx1"/>
                  </a:solidFill>
                </a:rPr>
                <a:t>,…</a:t>
              </a:r>
              <a:r>
                <a:rPr lang="en-US" altLang="zh-TW" i="1">
                  <a:solidFill>
                    <a:schemeClr val="tx1"/>
                  </a:solidFill>
                </a:rPr>
                <a:t>Y</a:t>
              </a:r>
              <a:r>
                <a:rPr lang="en-US" altLang="zh-TW" baseline="-25000">
                  <a:solidFill>
                    <a:schemeClr val="tx1"/>
                  </a:solidFill>
                </a:rPr>
                <a:t>s</a:t>
              </a:r>
              <a:r>
                <a:rPr lang="en-US" altLang="zh-TW" sz="1500">
                  <a:solidFill>
                    <a:schemeClr val="tx1"/>
                  </a:solidFill>
                </a:rPr>
                <a:t> </a:t>
              </a:r>
              <a:r>
                <a:rPr lang="zh-TW" altLang="en-US" sz="1500">
                  <a:solidFill>
                    <a:schemeClr val="tx1"/>
                  </a:solidFill>
                </a:rPr>
                <a:t>，時為 </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r</a:t>
              </a:r>
              <a:r>
                <a:rPr lang="en-US" altLang="zh-TW" sz="1500">
                  <a:solidFill>
                    <a:schemeClr val="tx1"/>
                  </a:solidFill>
                </a:rPr>
                <a:t> </a:t>
              </a:r>
              <a:r>
                <a:rPr lang="zh-TW" altLang="en-US" sz="1500">
                  <a:solidFill>
                    <a:schemeClr val="tx1"/>
                  </a:solidFill>
                </a:rPr>
                <a:t>的對稱函數；</a:t>
              </a:r>
              <a:endParaRPr lang="en-US" altLang="zh-CN" sz="1500">
                <a:solidFill>
                  <a:schemeClr val="tx1"/>
                </a:solidFill>
              </a:endParaRPr>
            </a:p>
          </p:txBody>
        </p:sp>
        <p:sp>
          <p:nvSpPr>
            <p:cNvPr id="132106" name="Rectangle 4"/>
            <p:cNvSpPr>
              <a:spLocks noChangeArrowheads="1"/>
            </p:cNvSpPr>
            <p:nvPr/>
          </p:nvSpPr>
          <p:spPr bwMode="auto">
            <a:xfrm>
              <a:off x="1911350" y="4586186"/>
              <a:ext cx="80279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其中 </a:t>
              </a:r>
              <a:r>
                <a:rPr lang="en-US" altLang="zh-TW" i="1">
                  <a:solidFill>
                    <a:schemeClr val="tx1"/>
                  </a:solidFill>
                </a:rPr>
                <a:t>1</a:t>
              </a:r>
              <a:r>
                <a:rPr lang="en-US" altLang="zh-TW">
                  <a:solidFill>
                    <a:schemeClr val="tx1"/>
                  </a:solidFill>
                </a:rPr>
                <a:t> ≤ </a:t>
              </a:r>
              <a:r>
                <a:rPr lang="en-US" altLang="zh-TW" i="1">
                  <a:solidFill>
                    <a:schemeClr val="tx1"/>
                  </a:solidFill>
                </a:rPr>
                <a:t>i</a:t>
              </a:r>
              <a:r>
                <a:rPr lang="en-US" altLang="zh-TW" baseline="-25000">
                  <a:solidFill>
                    <a:schemeClr val="tx1"/>
                  </a:solidFill>
                </a:rPr>
                <a:t>1</a:t>
              </a:r>
              <a:r>
                <a:rPr lang="en-US" altLang="zh-TW">
                  <a:solidFill>
                    <a:schemeClr val="tx1"/>
                  </a:solidFill>
                </a:rPr>
                <a:t> </a:t>
              </a:r>
              <a:r>
                <a:rPr lang="zh-TW" altLang="en-US">
                  <a:solidFill>
                    <a:schemeClr val="tx1"/>
                  </a:solidFill>
                </a:rPr>
                <a:t>＜</a:t>
              </a:r>
              <a:r>
                <a:rPr lang="en-US" altLang="zh-TW">
                  <a:solidFill>
                    <a:schemeClr val="tx1"/>
                  </a:solidFill>
                </a:rPr>
                <a:t>…</a:t>
              </a:r>
              <a:r>
                <a:rPr lang="zh-TW" altLang="en-US">
                  <a:solidFill>
                    <a:schemeClr val="tx1"/>
                  </a:solidFill>
                </a:rPr>
                <a:t>＜ </a:t>
              </a:r>
              <a:r>
                <a:rPr lang="en-US" altLang="zh-TW" i="1">
                  <a:solidFill>
                    <a:schemeClr val="tx1"/>
                  </a:solidFill>
                </a:rPr>
                <a:t>i</a:t>
              </a:r>
              <a:r>
                <a:rPr lang="en-US" altLang="zh-TW" baseline="-25000">
                  <a:solidFill>
                    <a:schemeClr val="tx1"/>
                  </a:solidFill>
                </a:rPr>
                <a:t>r</a:t>
              </a:r>
              <a:r>
                <a:rPr lang="en-US" altLang="zh-TW">
                  <a:solidFill>
                    <a:schemeClr val="tx1"/>
                  </a:solidFill>
                </a:rPr>
                <a:t> ≤ </a:t>
              </a:r>
              <a:r>
                <a:rPr lang="en-US" altLang="zh-TW" i="1">
                  <a:solidFill>
                    <a:schemeClr val="tx1"/>
                  </a:solidFill>
                </a:rPr>
                <a:t>m</a:t>
              </a:r>
              <a:r>
                <a:rPr lang="en-US" altLang="zh-TW">
                  <a:solidFill>
                    <a:schemeClr val="tx1"/>
                  </a:solidFill>
                </a:rPr>
                <a:t> ,</a:t>
              </a:r>
              <a:r>
                <a:rPr lang="en-US" altLang="zh-TW" i="1">
                  <a:solidFill>
                    <a:schemeClr val="tx1"/>
                  </a:solidFill>
                </a:rPr>
                <a:t>1</a:t>
              </a:r>
              <a:r>
                <a:rPr lang="en-US" altLang="zh-TW">
                  <a:solidFill>
                    <a:schemeClr val="tx1"/>
                  </a:solidFill>
                </a:rPr>
                <a:t> ≤ </a:t>
              </a:r>
              <a:r>
                <a:rPr lang="en-US" altLang="zh-TW" i="1">
                  <a:solidFill>
                    <a:schemeClr val="tx1"/>
                  </a:solidFill>
                </a:rPr>
                <a:t>j</a:t>
              </a:r>
              <a:r>
                <a:rPr lang="en-US" altLang="zh-TW" baseline="-25000">
                  <a:solidFill>
                    <a:schemeClr val="tx1"/>
                  </a:solidFill>
                </a:rPr>
                <a:t>1</a:t>
              </a:r>
              <a:r>
                <a:rPr lang="en-US" altLang="zh-TW">
                  <a:solidFill>
                    <a:schemeClr val="tx1"/>
                  </a:solidFill>
                </a:rPr>
                <a:t> </a:t>
              </a:r>
              <a:r>
                <a:rPr lang="zh-TW" altLang="en-US">
                  <a:solidFill>
                    <a:schemeClr val="tx1"/>
                  </a:solidFill>
                </a:rPr>
                <a:t>＜</a:t>
              </a:r>
              <a:r>
                <a:rPr lang="en-US" altLang="zh-TW">
                  <a:solidFill>
                    <a:schemeClr val="tx1"/>
                  </a:solidFill>
                </a:rPr>
                <a:t>…</a:t>
              </a:r>
              <a:r>
                <a:rPr lang="zh-TW" altLang="en-US">
                  <a:solidFill>
                    <a:schemeClr val="tx1"/>
                  </a:solidFill>
                </a:rPr>
                <a:t>＜ </a:t>
              </a:r>
              <a:r>
                <a:rPr lang="en-US" altLang="zh-TW" i="1">
                  <a:solidFill>
                    <a:schemeClr val="tx1"/>
                  </a:solidFill>
                </a:rPr>
                <a:t>j</a:t>
              </a:r>
              <a:r>
                <a:rPr lang="en-US" altLang="zh-TW" baseline="-25000">
                  <a:solidFill>
                    <a:schemeClr val="tx1"/>
                  </a:solidFill>
                </a:rPr>
                <a:t>s</a:t>
              </a:r>
              <a:r>
                <a:rPr lang="en-US" altLang="zh-TW">
                  <a:solidFill>
                    <a:schemeClr val="tx1"/>
                  </a:solidFill>
                </a:rPr>
                <a:t>≤ </a:t>
              </a:r>
              <a:r>
                <a:rPr lang="en-US" altLang="zh-TW" i="1">
                  <a:solidFill>
                    <a:schemeClr val="tx1"/>
                  </a:solidFill>
                </a:rPr>
                <a:t>n</a:t>
              </a:r>
              <a:r>
                <a:rPr lang="en-US" altLang="zh-TW" sz="1500">
                  <a:solidFill>
                    <a:schemeClr val="tx1"/>
                  </a:solidFill>
                </a:rPr>
                <a:t> </a:t>
              </a:r>
              <a:r>
                <a:rPr lang="zh-TW" altLang="en-US" sz="1500">
                  <a:solidFill>
                    <a:schemeClr val="tx1"/>
                  </a:solidFill>
                </a:rPr>
                <a:t>，</a:t>
              </a:r>
              <a:r>
                <a:rPr lang="zh-TW" altLang="en-US" sz="1300">
                  <a:solidFill>
                    <a:schemeClr val="tx1"/>
                  </a:solidFill>
                </a:rPr>
                <a:t>∑</a:t>
              </a:r>
              <a:r>
                <a:rPr lang="zh-TW" altLang="en-US" sz="1500">
                  <a:solidFill>
                    <a:schemeClr val="tx1"/>
                  </a:solidFill>
                </a:rPr>
                <a:t> 是對所有組合 </a:t>
              </a:r>
              <a:r>
                <a:rPr lang="en-US" altLang="zh-TW" sz="1500">
                  <a:solidFill>
                    <a:schemeClr val="tx1"/>
                  </a:solidFill>
                </a:rPr>
                <a:t>(</a:t>
              </a:r>
              <a:r>
                <a:rPr lang="en-US" altLang="zh-TW" i="1">
                  <a:solidFill>
                    <a:schemeClr val="tx1"/>
                  </a:solidFill>
                </a:rPr>
                <a:t>i</a:t>
              </a:r>
              <a:r>
                <a:rPr lang="en-US" altLang="zh-TW" baseline="-25000">
                  <a:solidFill>
                    <a:schemeClr val="tx1"/>
                  </a:solidFill>
                </a:rPr>
                <a:t>1</a:t>
              </a:r>
              <a:r>
                <a:rPr lang="en-US" altLang="zh-TW">
                  <a:solidFill>
                    <a:schemeClr val="tx1"/>
                  </a:solidFill>
                </a:rPr>
                <a:t>,</a:t>
              </a:r>
              <a:r>
                <a:rPr lang="en-US" altLang="zh-TW" i="1">
                  <a:solidFill>
                    <a:schemeClr val="tx1"/>
                  </a:solidFill>
                </a:rPr>
                <a:t>i</a:t>
              </a:r>
              <a:r>
                <a:rPr lang="en-US" altLang="zh-TW" baseline="-25000">
                  <a:solidFill>
                    <a:schemeClr val="tx1"/>
                  </a:solidFill>
                </a:rPr>
                <a:t>2</a:t>
              </a:r>
              <a:r>
                <a:rPr lang="en-US" altLang="zh-TW">
                  <a:solidFill>
                    <a:schemeClr val="tx1"/>
                  </a:solidFill>
                </a:rPr>
                <a:t>,…,</a:t>
              </a:r>
              <a:r>
                <a:rPr lang="en-US" altLang="zh-TW" i="1">
                  <a:solidFill>
                    <a:schemeClr val="tx1"/>
                  </a:solidFill>
                </a:rPr>
                <a:t>i</a:t>
              </a:r>
              <a:r>
                <a:rPr lang="en-US" altLang="zh-TW" baseline="-25000">
                  <a:solidFill>
                    <a:schemeClr val="tx1"/>
                  </a:solidFill>
                </a:rPr>
                <a:t>r</a:t>
              </a:r>
              <a:r>
                <a:rPr lang="en-US" altLang="zh-TW" sz="1500">
                  <a:solidFill>
                    <a:schemeClr val="tx1"/>
                  </a:solidFill>
                </a:rPr>
                <a:t>) </a:t>
              </a:r>
              <a:r>
                <a:rPr lang="zh-TW" altLang="en-US" sz="1500">
                  <a:solidFill>
                    <a:schemeClr val="tx1"/>
                  </a:solidFill>
                </a:rPr>
                <a:t>和 </a:t>
              </a:r>
              <a:r>
                <a:rPr lang="en-US" altLang="zh-TW" sz="1500">
                  <a:solidFill>
                    <a:schemeClr val="tx1"/>
                  </a:solidFill>
                </a:rPr>
                <a:t>(</a:t>
              </a:r>
              <a:r>
                <a:rPr lang="en-US" altLang="zh-TW" i="1">
                  <a:solidFill>
                    <a:schemeClr val="tx1"/>
                  </a:solidFill>
                </a:rPr>
                <a:t>j</a:t>
              </a:r>
              <a:r>
                <a:rPr lang="en-US" altLang="zh-TW" baseline="-25000">
                  <a:solidFill>
                    <a:schemeClr val="tx1"/>
                  </a:solidFill>
                </a:rPr>
                <a:t>1</a:t>
              </a:r>
              <a:r>
                <a:rPr lang="en-US" altLang="zh-TW">
                  <a:solidFill>
                    <a:schemeClr val="tx1"/>
                  </a:solidFill>
                </a:rPr>
                <a:t>,</a:t>
              </a:r>
              <a:r>
                <a:rPr lang="en-US" altLang="zh-TW" i="1">
                  <a:solidFill>
                    <a:schemeClr val="tx1"/>
                  </a:solidFill>
                </a:rPr>
                <a:t>j</a:t>
              </a:r>
              <a:r>
                <a:rPr lang="en-US" altLang="zh-TW" baseline="-25000">
                  <a:solidFill>
                    <a:schemeClr val="tx1"/>
                  </a:solidFill>
                </a:rPr>
                <a:t>2</a:t>
              </a:r>
              <a:r>
                <a:rPr lang="en-US" altLang="zh-TW">
                  <a:solidFill>
                    <a:schemeClr val="tx1"/>
                  </a:solidFill>
                </a:rPr>
                <a:t>,…,</a:t>
              </a:r>
              <a:r>
                <a:rPr lang="en-US" altLang="zh-TW" i="1">
                  <a:solidFill>
                    <a:schemeClr val="tx1"/>
                  </a:solidFill>
                </a:rPr>
                <a:t>j</a:t>
              </a:r>
              <a:r>
                <a:rPr lang="en-US" altLang="zh-TW" baseline="-25000">
                  <a:solidFill>
                    <a:schemeClr val="tx1"/>
                  </a:solidFill>
                </a:rPr>
                <a:t>s</a:t>
              </a:r>
              <a:r>
                <a:rPr lang="en-US" altLang="zh-TW" sz="1500">
                  <a:solidFill>
                    <a:schemeClr val="tx1"/>
                  </a:solidFill>
                </a:rPr>
                <a:t>) </a:t>
              </a:r>
              <a:r>
                <a:rPr lang="zh-TW" altLang="en-US" sz="1500">
                  <a:solidFill>
                    <a:schemeClr val="tx1"/>
                  </a:solidFill>
                </a:rPr>
                <a:t>求和，則稱 </a:t>
              </a:r>
              <a:r>
                <a:rPr lang="en-US" altLang="zh-TW">
                  <a:solidFill>
                    <a:schemeClr val="tx1"/>
                  </a:solidFill>
                </a:rPr>
                <a:t>U</a:t>
              </a:r>
              <a:r>
                <a:rPr lang="en-US" altLang="zh-TW" sz="1500">
                  <a:solidFill>
                    <a:schemeClr val="tx1"/>
                  </a:solidFill>
                </a:rPr>
                <a:t> </a:t>
              </a:r>
              <a:r>
                <a:rPr lang="zh-TW" altLang="en-US" sz="1500">
                  <a:solidFill>
                    <a:schemeClr val="tx1"/>
                  </a:solidFill>
                </a:rPr>
                <a:t>是可估參數 </a:t>
              </a:r>
              <a:r>
                <a:rPr lang="el-GR" altLang="zh-TW" i="1">
                  <a:solidFill>
                    <a:schemeClr val="tx1"/>
                  </a:solidFill>
                </a:rPr>
                <a:t>θ</a:t>
              </a:r>
              <a:r>
                <a:rPr lang="el-GR" altLang="zh-TW" sz="1500">
                  <a:solidFill>
                    <a:schemeClr val="tx1"/>
                  </a:solidFill>
                </a:rPr>
                <a:t> </a:t>
              </a:r>
              <a:r>
                <a:rPr lang="zh-TW" altLang="en-US" sz="1500">
                  <a:solidFill>
                    <a:schemeClr val="tx1"/>
                  </a:solidFill>
                </a:rPr>
                <a:t>的 </a:t>
              </a:r>
              <a:r>
                <a:rPr lang="en-US" altLang="zh-TW">
                  <a:solidFill>
                    <a:srgbClr val="FF0000"/>
                  </a:solidFill>
                </a:rPr>
                <a:t>U</a:t>
              </a:r>
              <a:r>
                <a:rPr lang="en-US" altLang="zh-TW" sz="1500">
                  <a:solidFill>
                    <a:srgbClr val="FF0000"/>
                  </a:solidFill>
                </a:rPr>
                <a:t> </a:t>
              </a:r>
              <a:r>
                <a:rPr lang="zh-TW" altLang="en-US" sz="1500">
                  <a:solidFill>
                    <a:srgbClr val="FF0000"/>
                  </a:solidFill>
                </a:rPr>
                <a:t>統計量</a:t>
              </a:r>
              <a:r>
                <a:rPr lang="zh-CN" altLang="en-US" sz="1500">
                  <a:solidFill>
                    <a:schemeClr val="tx1"/>
                  </a:solidFill>
                </a:rPr>
                <a:t>；</a:t>
              </a:r>
              <a:endParaRPr lang="en-US" altLang="zh-CN" sz="1500">
                <a:solidFill>
                  <a:schemeClr val="tx1"/>
                </a:solidFill>
              </a:endParaRPr>
            </a:p>
          </p:txBody>
        </p:sp>
        <p:grpSp>
          <p:nvGrpSpPr>
            <p:cNvPr id="132107" name="组合 3"/>
            <p:cNvGrpSpPr>
              <a:grpSpLocks/>
            </p:cNvGrpSpPr>
            <p:nvPr/>
          </p:nvGrpSpPr>
          <p:grpSpPr bwMode="auto">
            <a:xfrm>
              <a:off x="1911351" y="3795576"/>
              <a:ext cx="8027987" cy="622047"/>
              <a:chOff x="1911351" y="3926201"/>
              <a:chExt cx="8027987" cy="622047"/>
            </a:xfrm>
          </p:grpSpPr>
          <p:sp>
            <p:nvSpPr>
              <p:cNvPr id="132109" name="Rectangle 4"/>
              <p:cNvSpPr>
                <a:spLocks noChangeArrowheads="1"/>
              </p:cNvSpPr>
              <p:nvPr/>
            </p:nvSpPr>
            <p:spPr bwMode="auto">
              <a:xfrm>
                <a:off x="1911351" y="3980643"/>
                <a:ext cx="8027987" cy="438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令：                                                                                                                              </a:t>
                </a:r>
                <a:r>
                  <a:rPr lang="en-US" altLang="zh-CN">
                    <a:solidFill>
                      <a:schemeClr val="tx1"/>
                    </a:solidFill>
                  </a:rPr>
                  <a:t>(10.8)</a:t>
                </a:r>
              </a:p>
            </p:txBody>
          </p:sp>
          <p:graphicFrame>
            <p:nvGraphicFramePr>
              <p:cNvPr id="132110" name="对象 2"/>
              <p:cNvGraphicFramePr>
                <a:graphicFrameLocks noChangeAspect="1"/>
              </p:cNvGraphicFramePr>
              <p:nvPr/>
            </p:nvGraphicFramePr>
            <p:xfrm>
              <a:off x="2838203" y="3926201"/>
              <a:ext cx="5856631" cy="622047"/>
            </p:xfrm>
            <a:graphic>
              <a:graphicData uri="http://schemas.openxmlformats.org/presentationml/2006/ole">
                <mc:AlternateContent xmlns:mc="http://schemas.openxmlformats.org/markup-compatibility/2006">
                  <mc:Choice xmlns:v="urn:schemas-microsoft-com:vml" Requires="v">
                    <p:oleObj name="Equation" r:id="rId3" imgW="4749800" imgH="508000" progId="Equation.3">
                      <p:embed/>
                    </p:oleObj>
                  </mc:Choice>
                  <mc:Fallback>
                    <p:oleObj name="Equation" r:id="rId3" imgW="4749800" imgH="508000" progId="Equation.3">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203" y="3926201"/>
                            <a:ext cx="5856631" cy="622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2108" name="Rectangle 4"/>
            <p:cNvSpPr>
              <a:spLocks noChangeArrowheads="1"/>
            </p:cNvSpPr>
            <p:nvPr/>
          </p:nvSpPr>
          <p:spPr bwMode="auto">
            <a:xfrm>
              <a:off x="1911351" y="5424328"/>
              <a:ext cx="802798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與單樣本的情形類似，可證 </a:t>
              </a:r>
              <a:r>
                <a:rPr lang="en-US" altLang="zh-TW" i="1">
                  <a:solidFill>
                    <a:schemeClr val="tx1"/>
                  </a:solidFill>
                </a:rPr>
                <a:t>EU</a:t>
              </a:r>
              <a:r>
                <a:rPr lang="en-US" altLang="zh-TW">
                  <a:solidFill>
                    <a:schemeClr val="tx1"/>
                  </a:solidFill>
                </a:rPr>
                <a:t> = </a:t>
              </a:r>
              <a:r>
                <a:rPr lang="en-US" altLang="zh-TW" i="1">
                  <a:solidFill>
                    <a:schemeClr val="tx1"/>
                  </a:solidFill>
                </a:rPr>
                <a:t>θ</a:t>
              </a:r>
              <a:r>
                <a:rPr lang="en-US" altLang="zh-TW" sz="1500">
                  <a:solidFill>
                    <a:schemeClr val="tx1"/>
                  </a:solidFill>
                </a:rPr>
                <a:t> </a:t>
              </a:r>
              <a:r>
                <a:rPr lang="zh-CN" altLang="en-US" sz="1500">
                  <a:solidFill>
                    <a:schemeClr val="tx1"/>
                  </a:solidFill>
                </a:rPr>
                <a:t>；</a:t>
              </a:r>
              <a:endParaRPr lang="en-US" altLang="zh-CN" sz="1500">
                <a:solidFill>
                  <a:schemeClr val="tx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3124" name="Rectangle 4"/>
          <p:cNvSpPr>
            <a:spLocks noChangeArrowheads="1"/>
          </p:cNvSpPr>
          <p:nvPr/>
        </p:nvSpPr>
        <p:spPr bwMode="auto">
          <a:xfrm>
            <a:off x="117475" y="539750"/>
            <a:ext cx="8356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rgbClr val="000000"/>
                </a:solidFill>
              </a:rPr>
              <a:t>兩樣本的 </a:t>
            </a:r>
            <a:r>
              <a:rPr lang="en-US" altLang="zh-TW" sz="1500">
                <a:solidFill>
                  <a:srgbClr val="000000"/>
                </a:solidFill>
              </a:rPr>
              <a:t>U </a:t>
            </a:r>
            <a:r>
              <a:rPr lang="zh-TW" altLang="en-US" sz="1500">
                <a:solidFill>
                  <a:srgbClr val="000000"/>
                </a:solidFill>
              </a:rPr>
              <a:t>統計量：</a:t>
            </a:r>
            <a:endParaRPr lang="en-US" altLang="zh-CN" sz="1500">
              <a:solidFill>
                <a:srgbClr val="000000"/>
              </a:solidFill>
            </a:endParaRPr>
          </a:p>
        </p:txBody>
      </p:sp>
      <p:sp>
        <p:nvSpPr>
          <p:cNvPr id="133125"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26"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27" name="Rectangle 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28"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29"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30" name="Rectangle 1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31" name="Rectangle 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32"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33" name="Rectangle 9"/>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3134" name="Rectangle 1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3135" name="组合 16"/>
          <p:cNvGrpSpPr>
            <a:grpSpLocks/>
          </p:cNvGrpSpPr>
          <p:nvPr/>
        </p:nvGrpSpPr>
        <p:grpSpPr bwMode="auto">
          <a:xfrm>
            <a:off x="1341438" y="1212850"/>
            <a:ext cx="9417050" cy="4581525"/>
            <a:chOff x="1068988" y="1154174"/>
            <a:chExt cx="9416946" cy="4581607"/>
          </a:xfrm>
        </p:grpSpPr>
        <p:sp>
          <p:nvSpPr>
            <p:cNvPr id="133136" name="Rectangle 4"/>
            <p:cNvSpPr>
              <a:spLocks noChangeArrowheads="1"/>
            </p:cNvSpPr>
            <p:nvPr/>
          </p:nvSpPr>
          <p:spPr bwMode="auto">
            <a:xfrm>
              <a:off x="1068989" y="2657580"/>
              <a:ext cx="803936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其中 </a:t>
              </a:r>
              <a:r>
                <a:rPr lang="en-US" altLang="zh-TW" i="1">
                  <a:solidFill>
                    <a:schemeClr val="tx1"/>
                  </a:solidFill>
                </a:rPr>
                <a:t>c</a:t>
              </a:r>
              <a:r>
                <a:rPr lang="en-US" altLang="zh-TW" baseline="-25000">
                  <a:solidFill>
                    <a:schemeClr val="tx1"/>
                  </a:solidFill>
                </a:rPr>
                <a:t>1</a:t>
              </a:r>
              <a:r>
                <a:rPr lang="en-US" altLang="zh-TW">
                  <a:solidFill>
                    <a:schemeClr val="tx1"/>
                  </a:solidFill>
                </a:rPr>
                <a:t> = </a:t>
              </a:r>
              <a:r>
                <a:rPr lang="en-US" altLang="zh-TW" i="1">
                  <a:solidFill>
                    <a:schemeClr val="tx1"/>
                  </a:solidFill>
                </a:rPr>
                <a:t>0</a:t>
              </a:r>
              <a:r>
                <a:rPr lang="en-US" altLang="zh-TW">
                  <a:solidFill>
                    <a:schemeClr val="tx1"/>
                  </a:solidFill>
                </a:rPr>
                <a:t>,</a:t>
              </a:r>
              <a:r>
                <a:rPr lang="en-US" altLang="zh-TW" i="1">
                  <a:solidFill>
                    <a:schemeClr val="tx1"/>
                  </a:solidFill>
                </a:rPr>
                <a:t>1</a:t>
              </a:r>
              <a:r>
                <a:rPr lang="en-US" altLang="zh-TW">
                  <a:solidFill>
                    <a:schemeClr val="tx1"/>
                  </a:solidFill>
                </a:rPr>
                <a:t>,…,</a:t>
              </a:r>
              <a:r>
                <a:rPr lang="en-US" altLang="zh-TW" i="1">
                  <a:solidFill>
                    <a:schemeClr val="tx1"/>
                  </a:solidFill>
                </a:rPr>
                <a:t>r</a:t>
              </a:r>
              <a:r>
                <a:rPr lang="en-US" altLang="zh-TW" sz="1500">
                  <a:solidFill>
                    <a:schemeClr val="tx1"/>
                  </a:solidFill>
                </a:rPr>
                <a:t> </a:t>
              </a:r>
              <a:r>
                <a:rPr lang="zh-TW" altLang="en-US" sz="1500">
                  <a:solidFill>
                    <a:schemeClr val="tx1"/>
                  </a:solidFill>
                </a:rPr>
                <a:t>，當 </a:t>
              </a:r>
              <a:r>
                <a:rPr lang="en-US" altLang="zh-TW" i="1">
                  <a:solidFill>
                    <a:schemeClr val="tx1"/>
                  </a:solidFill>
                </a:rPr>
                <a:t>c</a:t>
              </a:r>
              <a:r>
                <a:rPr lang="en-US" altLang="zh-TW" baseline="-25000">
                  <a:solidFill>
                    <a:schemeClr val="tx1"/>
                  </a:solidFill>
                </a:rPr>
                <a:t>2</a:t>
              </a:r>
              <a:r>
                <a:rPr lang="en-US" altLang="zh-TW">
                  <a:solidFill>
                    <a:schemeClr val="tx1"/>
                  </a:solidFill>
                </a:rPr>
                <a:t> = </a:t>
              </a:r>
              <a:r>
                <a:rPr lang="en-US" altLang="zh-TW" i="1">
                  <a:solidFill>
                    <a:schemeClr val="tx1"/>
                  </a:solidFill>
                </a:rPr>
                <a:t>0</a:t>
              </a:r>
              <a:r>
                <a:rPr lang="en-US" altLang="zh-TW">
                  <a:solidFill>
                    <a:schemeClr val="tx1"/>
                  </a:solidFill>
                </a:rPr>
                <a:t>,</a:t>
              </a:r>
              <a:r>
                <a:rPr lang="en-US" altLang="zh-TW" i="1">
                  <a:solidFill>
                    <a:schemeClr val="tx1"/>
                  </a:solidFill>
                </a:rPr>
                <a:t>1</a:t>
              </a:r>
              <a:r>
                <a:rPr lang="en-US" altLang="zh-TW">
                  <a:solidFill>
                    <a:schemeClr val="tx1"/>
                  </a:solidFill>
                </a:rPr>
                <a:t>,…,</a:t>
              </a:r>
              <a:r>
                <a:rPr lang="en-US" altLang="zh-TW" i="1">
                  <a:solidFill>
                    <a:schemeClr val="tx1"/>
                  </a:solidFill>
                </a:rPr>
                <a:t>s</a:t>
              </a:r>
              <a:r>
                <a:rPr lang="en-US" altLang="zh-TW" sz="1500">
                  <a:solidFill>
                    <a:schemeClr val="tx1"/>
                  </a:solidFill>
                </a:rPr>
                <a:t> </a:t>
              </a:r>
              <a:r>
                <a:rPr lang="zh-TW" altLang="en-US" sz="1500">
                  <a:solidFill>
                    <a:schemeClr val="tx1"/>
                  </a:solidFill>
                </a:rPr>
                <a:t>，當 </a:t>
              </a:r>
              <a:r>
                <a:rPr lang="en-US" altLang="zh-TW" i="1">
                  <a:solidFill>
                    <a:schemeClr val="tx1"/>
                  </a:solidFill>
                </a:rPr>
                <a:t>c</a:t>
              </a:r>
              <a:r>
                <a:rPr lang="en-US" altLang="zh-TW" baseline="-25000">
                  <a:solidFill>
                    <a:schemeClr val="tx1"/>
                  </a:solidFill>
                </a:rPr>
                <a:t>1</a:t>
              </a:r>
              <a:r>
                <a:rPr lang="en-US" altLang="zh-TW">
                  <a:solidFill>
                    <a:schemeClr val="tx1"/>
                  </a:solidFill>
                </a:rPr>
                <a:t> = </a:t>
              </a:r>
              <a:r>
                <a:rPr lang="en-US" altLang="zh-TW" i="1">
                  <a:solidFill>
                    <a:schemeClr val="tx1"/>
                  </a:solidFill>
                </a:rPr>
                <a:t>c</a:t>
              </a:r>
              <a:r>
                <a:rPr lang="en-US" altLang="zh-TW" baseline="-25000">
                  <a:solidFill>
                    <a:schemeClr val="tx1"/>
                  </a:solidFill>
                </a:rPr>
                <a:t>2</a:t>
              </a:r>
              <a:r>
                <a:rPr lang="en-US" altLang="zh-TW">
                  <a:solidFill>
                    <a:schemeClr val="tx1"/>
                  </a:solidFill>
                </a:rPr>
                <a:t> = 0</a:t>
              </a:r>
              <a:r>
                <a:rPr lang="en-US" altLang="zh-TW" sz="1500">
                  <a:solidFill>
                    <a:schemeClr val="tx1"/>
                  </a:solidFill>
                </a:rPr>
                <a:t> </a:t>
              </a:r>
              <a:r>
                <a:rPr lang="zh-TW" altLang="en-US" sz="1500">
                  <a:solidFill>
                    <a:schemeClr val="tx1"/>
                  </a:solidFill>
                </a:rPr>
                <a:t>時，</a:t>
              </a:r>
              <a:endParaRPr lang="en-US" altLang="zh-CN" sz="1500">
                <a:solidFill>
                  <a:schemeClr val="tx1"/>
                </a:solidFill>
              </a:endParaRPr>
            </a:p>
          </p:txBody>
        </p:sp>
        <p:grpSp>
          <p:nvGrpSpPr>
            <p:cNvPr id="133137" name="组合 7"/>
            <p:cNvGrpSpPr>
              <a:grpSpLocks/>
            </p:cNvGrpSpPr>
            <p:nvPr/>
          </p:nvGrpSpPr>
          <p:grpSpPr bwMode="auto">
            <a:xfrm>
              <a:off x="1068988" y="1154174"/>
              <a:ext cx="9416946" cy="1185257"/>
              <a:chOff x="1068988" y="1154174"/>
              <a:chExt cx="9416946" cy="1185257"/>
            </a:xfrm>
          </p:grpSpPr>
          <p:grpSp>
            <p:nvGrpSpPr>
              <p:cNvPr id="133144" name="组合 6"/>
              <p:cNvGrpSpPr>
                <a:grpSpLocks/>
              </p:cNvGrpSpPr>
              <p:nvPr/>
            </p:nvGrpSpPr>
            <p:grpSpPr bwMode="auto">
              <a:xfrm>
                <a:off x="1068989" y="1154174"/>
                <a:ext cx="9416945" cy="423507"/>
                <a:chOff x="1068989" y="1154174"/>
                <a:chExt cx="9416945" cy="423507"/>
              </a:xfrm>
            </p:grpSpPr>
            <p:sp>
              <p:nvSpPr>
                <p:cNvPr id="133148" name="Rectangle 4"/>
                <p:cNvSpPr>
                  <a:spLocks noChangeArrowheads="1"/>
                </p:cNvSpPr>
                <p:nvPr/>
              </p:nvSpPr>
              <p:spPr bwMode="auto">
                <a:xfrm>
                  <a:off x="1068989" y="1177925"/>
                  <a:ext cx="8027140" cy="393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記</a:t>
                  </a:r>
                  <a:endParaRPr lang="en-US" altLang="zh-CN" sz="1500">
                    <a:solidFill>
                      <a:schemeClr val="tx1"/>
                    </a:solidFill>
                  </a:endParaRPr>
                </a:p>
              </p:txBody>
            </p:sp>
            <p:graphicFrame>
              <p:nvGraphicFramePr>
                <p:cNvPr id="133149" name="对象 2"/>
                <p:cNvGraphicFramePr>
                  <a:graphicFrameLocks noChangeAspect="1"/>
                </p:cNvGraphicFramePr>
                <p:nvPr/>
              </p:nvGraphicFramePr>
              <p:xfrm>
                <a:off x="1896694" y="1154174"/>
                <a:ext cx="8589240" cy="423507"/>
              </p:xfrm>
              <a:graphic>
                <a:graphicData uri="http://schemas.openxmlformats.org/presentationml/2006/ole">
                  <mc:AlternateContent xmlns:mc="http://schemas.openxmlformats.org/markup-compatibility/2006">
                    <mc:Choice xmlns:v="urn:schemas-microsoft-com:vml" Requires="v">
                      <p:oleObj name="Equation" r:id="rId3" imgW="6705600" imgH="330200" progId="Equation.DSMT4">
                        <p:embed/>
                      </p:oleObj>
                    </mc:Choice>
                    <mc:Fallback>
                      <p:oleObj name="Equation" r:id="rId3" imgW="6705600" imgH="3302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6694" y="1154174"/>
                              <a:ext cx="8589240" cy="42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145" name="组合 5"/>
              <p:cNvGrpSpPr>
                <a:grpSpLocks/>
              </p:cNvGrpSpPr>
              <p:nvPr/>
            </p:nvGrpSpPr>
            <p:grpSpPr bwMode="auto">
              <a:xfrm>
                <a:off x="1068988" y="1892401"/>
                <a:ext cx="8027139" cy="447030"/>
                <a:chOff x="1068988" y="1892401"/>
                <a:chExt cx="8027139" cy="447030"/>
              </a:xfrm>
            </p:grpSpPr>
            <p:sp>
              <p:nvSpPr>
                <p:cNvPr id="133146" name="Rectangle 4"/>
                <p:cNvSpPr>
                  <a:spLocks noChangeArrowheads="1"/>
                </p:cNvSpPr>
                <p:nvPr/>
              </p:nvSpPr>
              <p:spPr bwMode="auto">
                <a:xfrm>
                  <a:off x="1068988" y="1894544"/>
                  <a:ext cx="802713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a:t>
                  </a:r>
                  <a:r>
                    <a:rPr lang="en-US" altLang="zh-CN">
                      <a:solidFill>
                        <a:schemeClr val="tx1"/>
                      </a:solidFill>
                    </a:rPr>
                    <a:t>(10.9)</a:t>
                  </a:r>
                </a:p>
              </p:txBody>
            </p:sp>
            <p:graphicFrame>
              <p:nvGraphicFramePr>
                <p:cNvPr id="133147" name="对象 4"/>
                <p:cNvGraphicFramePr>
                  <a:graphicFrameLocks noChangeAspect="1"/>
                </p:cNvGraphicFramePr>
                <p:nvPr/>
              </p:nvGraphicFramePr>
              <p:xfrm>
                <a:off x="1872487" y="1892401"/>
                <a:ext cx="3525152" cy="447030"/>
              </p:xfrm>
              <a:graphic>
                <a:graphicData uri="http://schemas.openxmlformats.org/presentationml/2006/ole">
                  <mc:AlternateContent xmlns:mc="http://schemas.openxmlformats.org/markup-compatibility/2006">
                    <mc:Choice xmlns:v="urn:schemas-microsoft-com:vml" Requires="v">
                      <p:oleObj name="Equation" r:id="rId5" imgW="2628900" imgH="330200" progId="Equation.3">
                        <p:embed/>
                      </p:oleObj>
                    </mc:Choice>
                    <mc:Fallback>
                      <p:oleObj name="Equation" r:id="rId5" imgW="2628900" imgH="330200"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2487" y="1892401"/>
                              <a:ext cx="3525152" cy="447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nvGrpSpPr>
            <p:cNvPr id="133138" name="组合 12"/>
            <p:cNvGrpSpPr>
              <a:grpSpLocks/>
            </p:cNvGrpSpPr>
            <p:nvPr/>
          </p:nvGrpSpPr>
          <p:grpSpPr bwMode="auto">
            <a:xfrm>
              <a:off x="1068989" y="3391820"/>
              <a:ext cx="8039365" cy="404731"/>
              <a:chOff x="1068989" y="3391820"/>
              <a:chExt cx="8039365" cy="404731"/>
            </a:xfrm>
          </p:grpSpPr>
          <p:sp>
            <p:nvSpPr>
              <p:cNvPr id="133142" name="Rectangle 4"/>
              <p:cNvSpPr>
                <a:spLocks noChangeArrowheads="1"/>
              </p:cNvSpPr>
              <p:nvPr/>
            </p:nvSpPr>
            <p:spPr bwMode="auto">
              <a:xfrm>
                <a:off x="1068989" y="3391820"/>
                <a:ext cx="8039365"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有</a:t>
                </a:r>
                <a:endParaRPr lang="en-US" altLang="zh-CN" sz="1500">
                  <a:solidFill>
                    <a:schemeClr val="tx1"/>
                  </a:solidFill>
                </a:endParaRPr>
              </a:p>
            </p:txBody>
          </p:sp>
          <p:graphicFrame>
            <p:nvGraphicFramePr>
              <p:cNvPr id="133143" name="对象 11"/>
              <p:cNvGraphicFramePr>
                <a:graphicFrameLocks noChangeAspect="1"/>
              </p:cNvGraphicFramePr>
              <p:nvPr/>
            </p:nvGraphicFramePr>
            <p:xfrm>
              <a:off x="1923801" y="3406960"/>
              <a:ext cx="4346369" cy="389591"/>
            </p:xfrm>
            <a:graphic>
              <a:graphicData uri="http://schemas.openxmlformats.org/presentationml/2006/ole">
                <mc:AlternateContent xmlns:mc="http://schemas.openxmlformats.org/markup-compatibility/2006">
                  <mc:Choice xmlns:v="urn:schemas-microsoft-com:vml" Requires="v">
                    <p:oleObj name="Equation" r:id="rId7" imgW="3403600" imgH="304800" progId="Equation.3">
                      <p:embed/>
                    </p:oleObj>
                  </mc:Choice>
                  <mc:Fallback>
                    <p:oleObj name="Equation" r:id="rId7" imgW="3403600" imgH="304800" progId="Equation.3">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3801" y="3406960"/>
                            <a:ext cx="4346369" cy="389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3139" name="组合 15"/>
            <p:cNvGrpSpPr>
              <a:grpSpLocks/>
            </p:cNvGrpSpPr>
            <p:nvPr/>
          </p:nvGrpSpPr>
          <p:grpSpPr bwMode="auto">
            <a:xfrm>
              <a:off x="1068990" y="4028622"/>
              <a:ext cx="8039364" cy="1707159"/>
              <a:chOff x="1068990" y="4028622"/>
              <a:chExt cx="8039364" cy="1707159"/>
            </a:xfrm>
          </p:grpSpPr>
          <p:sp>
            <p:nvSpPr>
              <p:cNvPr id="133140" name="Rectangle 4"/>
              <p:cNvSpPr>
                <a:spLocks noChangeArrowheads="1"/>
              </p:cNvSpPr>
              <p:nvPr/>
            </p:nvSpPr>
            <p:spPr bwMode="auto">
              <a:xfrm>
                <a:off x="1068990" y="4462457"/>
                <a:ext cx="803936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可以證明</a:t>
                </a:r>
                <a:r>
                  <a:rPr lang="zh-CN" altLang="en-US" sz="1500">
                    <a:solidFill>
                      <a:schemeClr val="tx1"/>
                    </a:solidFill>
                  </a:rPr>
                  <a:t>：</a:t>
                </a:r>
                <a:endParaRPr lang="en-US" altLang="zh-CN" sz="1500">
                  <a:solidFill>
                    <a:schemeClr val="tx1"/>
                  </a:solidFill>
                </a:endParaRPr>
              </a:p>
            </p:txBody>
          </p:sp>
          <p:graphicFrame>
            <p:nvGraphicFramePr>
              <p:cNvPr id="133141" name="对象 14"/>
              <p:cNvGraphicFramePr>
                <a:graphicFrameLocks noChangeAspect="1"/>
              </p:cNvGraphicFramePr>
              <p:nvPr/>
            </p:nvGraphicFramePr>
            <p:xfrm>
              <a:off x="2434605" y="4028622"/>
              <a:ext cx="4842759" cy="1707159"/>
            </p:xfrm>
            <a:graphic>
              <a:graphicData uri="http://schemas.openxmlformats.org/presentationml/2006/ole">
                <mc:AlternateContent xmlns:mc="http://schemas.openxmlformats.org/markup-compatibility/2006">
                  <mc:Choice xmlns:v="urn:schemas-microsoft-com:vml" Requires="v">
                    <p:oleObj name="Equation" r:id="rId9" imgW="3238500" imgH="1143000" progId="Equation.DSMT4">
                      <p:embed/>
                    </p:oleObj>
                  </mc:Choice>
                  <mc:Fallback>
                    <p:oleObj name="Equation" r:id="rId9" imgW="3238500" imgH="11430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34605" y="4028622"/>
                            <a:ext cx="4842759" cy="1707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4148" name="Rectangle 4"/>
          <p:cNvSpPr>
            <a:spLocks noChangeArrowheads="1"/>
          </p:cNvSpPr>
          <p:nvPr/>
        </p:nvSpPr>
        <p:spPr bwMode="auto">
          <a:xfrm>
            <a:off x="117475" y="539750"/>
            <a:ext cx="8356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兩樣本的 </a:t>
            </a:r>
            <a:r>
              <a:rPr lang="en-US" altLang="zh-TW" sz="1500">
                <a:solidFill>
                  <a:schemeClr val="tx1"/>
                </a:solidFill>
              </a:rPr>
              <a:t>U </a:t>
            </a:r>
            <a:r>
              <a:rPr lang="zh-TW" altLang="en-US" sz="1500">
                <a:solidFill>
                  <a:schemeClr val="tx1"/>
                </a:solidFill>
              </a:rPr>
              <a:t>統計量：</a:t>
            </a:r>
            <a:endParaRPr lang="en-US" altLang="zh-CN" sz="1500">
              <a:solidFill>
                <a:schemeClr val="tx1"/>
              </a:solidFill>
            </a:endParaRPr>
          </a:p>
        </p:txBody>
      </p:sp>
      <p:sp>
        <p:nvSpPr>
          <p:cNvPr id="134149"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0"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1" name="Rectangle 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2"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3"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4" name="Rectangle 1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5" name="Rectangle 7"/>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6"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4157" name="Rectangle 2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4158" name="组合 4"/>
          <p:cNvGrpSpPr>
            <a:grpSpLocks/>
          </p:cNvGrpSpPr>
          <p:nvPr/>
        </p:nvGrpSpPr>
        <p:grpSpPr bwMode="auto">
          <a:xfrm>
            <a:off x="2528888" y="1595438"/>
            <a:ext cx="8431212" cy="3251200"/>
            <a:chOff x="2172815" y="1298763"/>
            <a:chExt cx="8431115" cy="3250453"/>
          </a:xfrm>
        </p:grpSpPr>
        <p:sp>
          <p:nvSpPr>
            <p:cNvPr id="134159" name="Rectangle 4"/>
            <p:cNvSpPr>
              <a:spLocks noChangeArrowheads="1"/>
            </p:cNvSpPr>
            <p:nvPr/>
          </p:nvSpPr>
          <p:spPr bwMode="auto">
            <a:xfrm>
              <a:off x="2172815" y="4110634"/>
              <a:ext cx="843111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其中 </a:t>
              </a:r>
              <a:r>
                <a:rPr lang="el-GR" altLang="zh-TW" i="1">
                  <a:solidFill>
                    <a:schemeClr val="tx1"/>
                  </a:solidFill>
                </a:rPr>
                <a:t>σ</a:t>
              </a:r>
              <a:r>
                <a:rPr lang="el-GR" altLang="zh-TW" baseline="-40000">
                  <a:solidFill>
                    <a:schemeClr val="tx1"/>
                  </a:solidFill>
                </a:rPr>
                <a:t>10</a:t>
              </a:r>
              <a:r>
                <a:rPr lang="el-GR" altLang="zh-TW" baseline="40000">
                  <a:solidFill>
                    <a:schemeClr val="tx1"/>
                  </a:solidFill>
                </a:rPr>
                <a:t>2</a:t>
              </a:r>
              <a:r>
                <a:rPr lang="el-GR" altLang="zh-TW">
                  <a:solidFill>
                    <a:schemeClr val="tx1"/>
                  </a:solidFill>
                </a:rPr>
                <a:t> </a:t>
              </a:r>
              <a:r>
                <a:rPr lang="zh-TW" altLang="el-GR">
                  <a:solidFill>
                    <a:schemeClr val="tx1"/>
                  </a:solidFill>
                </a:rPr>
                <a:t>＞ </a:t>
              </a:r>
              <a:r>
                <a:rPr lang="el-GR" altLang="zh-TW">
                  <a:solidFill>
                    <a:schemeClr val="tx1"/>
                  </a:solidFill>
                </a:rPr>
                <a:t>0</a:t>
              </a:r>
              <a:r>
                <a:rPr lang="el-GR" altLang="zh-TW" sz="1500">
                  <a:solidFill>
                    <a:schemeClr val="tx1"/>
                  </a:solidFill>
                </a:rPr>
                <a:t> </a:t>
              </a:r>
              <a:r>
                <a:rPr lang="zh-TW" altLang="el-GR" sz="1500">
                  <a:solidFill>
                    <a:schemeClr val="tx1"/>
                  </a:solidFill>
                </a:rPr>
                <a:t>，</a:t>
              </a:r>
              <a:r>
                <a:rPr lang="el-GR" altLang="zh-TW" i="1">
                  <a:solidFill>
                    <a:schemeClr val="tx1"/>
                  </a:solidFill>
                </a:rPr>
                <a:t>σ</a:t>
              </a:r>
              <a:r>
                <a:rPr lang="el-GR" altLang="zh-TW" baseline="-40000">
                  <a:solidFill>
                    <a:schemeClr val="tx1"/>
                  </a:solidFill>
                </a:rPr>
                <a:t>01</a:t>
              </a:r>
              <a:r>
                <a:rPr lang="el-GR" altLang="zh-TW" baseline="40000">
                  <a:solidFill>
                    <a:schemeClr val="tx1"/>
                  </a:solidFill>
                </a:rPr>
                <a:t>2</a:t>
              </a:r>
              <a:r>
                <a:rPr lang="el-GR" altLang="zh-TW">
                  <a:solidFill>
                    <a:schemeClr val="tx1"/>
                  </a:solidFill>
                </a:rPr>
                <a:t> </a:t>
              </a:r>
              <a:r>
                <a:rPr lang="zh-TW" altLang="el-GR">
                  <a:solidFill>
                    <a:schemeClr val="tx1"/>
                  </a:solidFill>
                </a:rPr>
                <a:t>＞ </a:t>
              </a:r>
              <a:r>
                <a:rPr lang="el-GR" altLang="zh-TW">
                  <a:solidFill>
                    <a:schemeClr val="tx1"/>
                  </a:solidFill>
                </a:rPr>
                <a:t>0</a:t>
              </a:r>
              <a:r>
                <a:rPr lang="el-GR" altLang="zh-TW" sz="1500">
                  <a:solidFill>
                    <a:schemeClr val="tx1"/>
                  </a:solidFill>
                </a:rPr>
                <a:t> </a:t>
              </a:r>
              <a:r>
                <a:rPr lang="zh-TW" altLang="el-GR" sz="1500">
                  <a:solidFill>
                    <a:schemeClr val="tx1"/>
                  </a:solidFill>
                </a:rPr>
                <a:t>，</a:t>
              </a:r>
              <a:r>
                <a:rPr lang="el-GR" altLang="zh-TW" i="1">
                  <a:solidFill>
                    <a:schemeClr val="tx1"/>
                  </a:solidFill>
                </a:rPr>
                <a:t>σ</a:t>
              </a:r>
              <a:r>
                <a:rPr lang="en-US" altLang="zh-TW" baseline="-40000">
                  <a:solidFill>
                    <a:schemeClr val="tx1"/>
                  </a:solidFill>
                </a:rPr>
                <a:t>c1c2</a:t>
              </a:r>
              <a:r>
                <a:rPr lang="en-US" altLang="zh-TW" baseline="40000">
                  <a:solidFill>
                    <a:schemeClr val="tx1"/>
                  </a:solidFill>
                </a:rPr>
                <a:t>2</a:t>
              </a:r>
              <a:r>
                <a:rPr lang="en-US" altLang="zh-TW">
                  <a:solidFill>
                    <a:schemeClr val="tx1"/>
                  </a:solidFill>
                </a:rPr>
                <a:t> (</a:t>
              </a:r>
              <a:r>
                <a:rPr lang="en-US" altLang="zh-TW" i="1">
                  <a:solidFill>
                    <a:schemeClr val="tx1"/>
                  </a:solidFill>
                </a:rPr>
                <a:t>c</a:t>
              </a:r>
              <a:r>
                <a:rPr lang="en-US" altLang="zh-TW" baseline="-25000">
                  <a:solidFill>
                    <a:schemeClr val="tx1"/>
                  </a:solidFill>
                </a:rPr>
                <a:t>1</a:t>
              </a:r>
              <a:r>
                <a:rPr lang="en-US" altLang="zh-TW">
                  <a:solidFill>
                    <a:schemeClr val="tx1"/>
                  </a:solidFill>
                </a:rPr>
                <a:t> = </a:t>
              </a:r>
              <a:r>
                <a:rPr lang="en-US" altLang="zh-TW" i="1">
                  <a:solidFill>
                    <a:schemeClr val="tx1"/>
                  </a:solidFill>
                </a:rPr>
                <a:t>1,2,…,r</a:t>
              </a:r>
              <a:r>
                <a:rPr lang="en-US" altLang="zh-TW">
                  <a:solidFill>
                    <a:schemeClr val="tx1"/>
                  </a:solidFill>
                </a:rPr>
                <a:t> ; </a:t>
              </a:r>
              <a:r>
                <a:rPr lang="en-US" altLang="zh-TW" i="1">
                  <a:solidFill>
                    <a:schemeClr val="tx1"/>
                  </a:solidFill>
                </a:rPr>
                <a:t>c</a:t>
              </a:r>
              <a:r>
                <a:rPr lang="en-US" altLang="zh-TW" baseline="-25000">
                  <a:solidFill>
                    <a:schemeClr val="tx1"/>
                  </a:solidFill>
                </a:rPr>
                <a:t>2</a:t>
              </a:r>
              <a:r>
                <a:rPr lang="en-US" altLang="zh-TW">
                  <a:solidFill>
                    <a:schemeClr val="tx1"/>
                  </a:solidFill>
                </a:rPr>
                <a:t> = </a:t>
              </a:r>
              <a:r>
                <a:rPr lang="en-US" altLang="zh-TW" i="1">
                  <a:solidFill>
                    <a:schemeClr val="tx1"/>
                  </a:solidFill>
                </a:rPr>
                <a:t>1,2,…,s</a:t>
              </a:r>
              <a:r>
                <a:rPr lang="en-US" altLang="zh-TW">
                  <a:solidFill>
                    <a:schemeClr val="tx1"/>
                  </a:solidFill>
                </a:rPr>
                <a:t> )</a:t>
              </a:r>
              <a:r>
                <a:rPr lang="en-US" altLang="zh-TW" sz="1500">
                  <a:solidFill>
                    <a:schemeClr val="tx1"/>
                  </a:solidFill>
                </a:rPr>
                <a:t> </a:t>
              </a:r>
              <a:r>
                <a:rPr lang="zh-TW" altLang="en-US" sz="1500">
                  <a:solidFill>
                    <a:schemeClr val="tx1"/>
                  </a:solidFill>
                </a:rPr>
                <a:t>由 </a:t>
              </a:r>
              <a:r>
                <a:rPr lang="en-US" altLang="zh-TW">
                  <a:solidFill>
                    <a:schemeClr val="tx1"/>
                  </a:solidFill>
                </a:rPr>
                <a:t>(10.9)</a:t>
              </a:r>
              <a:r>
                <a:rPr lang="en-US" altLang="zh-TW" sz="1500">
                  <a:solidFill>
                    <a:schemeClr val="tx1"/>
                  </a:solidFill>
                </a:rPr>
                <a:t> </a:t>
              </a:r>
              <a:r>
                <a:rPr lang="zh-TW" altLang="en-US" sz="1500">
                  <a:solidFill>
                    <a:schemeClr val="tx1"/>
                  </a:solidFill>
                </a:rPr>
                <a:t>確定。</a:t>
              </a:r>
              <a:endParaRPr lang="en-US" altLang="zh-CN" sz="1500">
                <a:solidFill>
                  <a:schemeClr val="tx1"/>
                </a:solidFill>
              </a:endParaRPr>
            </a:p>
          </p:txBody>
        </p:sp>
        <p:sp>
          <p:nvSpPr>
            <p:cNvPr id="134160" name="Rectangle 4"/>
            <p:cNvSpPr>
              <a:spLocks noChangeArrowheads="1"/>
            </p:cNvSpPr>
            <p:nvPr/>
          </p:nvSpPr>
          <p:spPr bwMode="auto">
            <a:xfrm>
              <a:off x="2172815" y="1298763"/>
              <a:ext cx="843111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對 </a:t>
              </a:r>
              <a:r>
                <a:rPr lang="en-US" altLang="zh-CN">
                  <a:solidFill>
                    <a:schemeClr val="tx1"/>
                  </a:solidFill>
                </a:rPr>
                <a:t>(10.8)</a:t>
              </a:r>
              <a:r>
                <a:rPr lang="en-US" altLang="zh-CN" sz="1500">
                  <a:solidFill>
                    <a:schemeClr val="tx1"/>
                  </a:solidFill>
                </a:rPr>
                <a:t> </a:t>
              </a:r>
              <a:r>
                <a:rPr lang="zh-CN" altLang="en-US" sz="1500">
                  <a:solidFill>
                    <a:schemeClr val="tx1"/>
                  </a:solidFill>
                </a:rPr>
                <a:t>式 定義的 </a:t>
              </a:r>
              <a:r>
                <a:rPr lang="en-US" altLang="zh-CN">
                  <a:solidFill>
                    <a:schemeClr val="tx1"/>
                  </a:solidFill>
                </a:rPr>
                <a:t>U</a:t>
              </a:r>
              <a:r>
                <a:rPr lang="en-US" altLang="zh-CN" sz="1500">
                  <a:solidFill>
                    <a:schemeClr val="tx1"/>
                  </a:solidFill>
                </a:rPr>
                <a:t> </a:t>
              </a:r>
              <a:r>
                <a:rPr lang="zh-CN" altLang="en-US" sz="1500">
                  <a:solidFill>
                    <a:schemeClr val="tx1"/>
                  </a:solidFill>
                </a:rPr>
                <a:t>統計量，若 </a:t>
              </a:r>
              <a:r>
                <a:rPr lang="en-US" altLang="zh-CN" i="1">
                  <a:solidFill>
                    <a:schemeClr val="tx1"/>
                  </a:solidFill>
                </a:rPr>
                <a:t>E</a:t>
              </a:r>
              <a:r>
                <a:rPr lang="az-Cyrl-AZ" altLang="zh-CN" i="1">
                  <a:solidFill>
                    <a:schemeClr val="tx1"/>
                  </a:solidFill>
                </a:rPr>
                <a:t>ф</a:t>
              </a:r>
              <a:r>
                <a:rPr lang="az-Cyrl-AZ" altLang="zh-CN">
                  <a:solidFill>
                    <a:schemeClr val="tx1"/>
                  </a:solidFill>
                </a:rPr>
                <a:t>(</a:t>
              </a:r>
              <a:r>
                <a:rPr lang="en-US" altLang="zh-CN" i="1">
                  <a:solidFill>
                    <a:schemeClr val="tx1"/>
                  </a:solidFill>
                </a:rPr>
                <a:t>X</a:t>
              </a:r>
              <a:r>
                <a:rPr lang="en-US" altLang="zh-CN" baseline="-25000">
                  <a:solidFill>
                    <a:schemeClr val="tx1"/>
                  </a:solidFill>
                </a:rPr>
                <a:t>1</a:t>
              </a:r>
              <a:r>
                <a:rPr lang="en-US" altLang="zh-CN">
                  <a:solidFill>
                    <a:schemeClr val="tx1"/>
                  </a:solidFill>
                </a:rPr>
                <a:t>,</a:t>
              </a:r>
              <a:r>
                <a:rPr lang="en-US" altLang="zh-CN" i="1">
                  <a:solidFill>
                    <a:schemeClr val="tx1"/>
                  </a:solidFill>
                </a:rPr>
                <a:t>X</a:t>
              </a:r>
              <a:r>
                <a:rPr lang="en-US" altLang="zh-CN" baseline="-25000">
                  <a:solidFill>
                    <a:schemeClr val="tx1"/>
                  </a:solidFill>
                </a:rPr>
                <a:t>2</a:t>
              </a:r>
              <a:r>
                <a:rPr lang="en-US" altLang="zh-CN">
                  <a:solidFill>
                    <a:schemeClr val="tx1"/>
                  </a:solidFill>
                </a:rPr>
                <a:t>,…</a:t>
              </a:r>
              <a:r>
                <a:rPr lang="en-US" altLang="zh-CN" i="1">
                  <a:solidFill>
                    <a:schemeClr val="tx1"/>
                  </a:solidFill>
                </a:rPr>
                <a:t>X</a:t>
              </a:r>
              <a:r>
                <a:rPr lang="en-US" altLang="zh-CN" baseline="-25000">
                  <a:solidFill>
                    <a:schemeClr val="tx1"/>
                  </a:solidFill>
                </a:rPr>
                <a:t>r</a:t>
              </a:r>
              <a:r>
                <a:rPr lang="en-US" altLang="zh-CN">
                  <a:solidFill>
                    <a:schemeClr val="tx1"/>
                  </a:solidFill>
                </a:rPr>
                <a:t> </a:t>
              </a:r>
              <a:r>
                <a:rPr lang="en-US" altLang="zh-CN" sz="1500">
                  <a:solidFill>
                    <a:schemeClr val="tx1"/>
                  </a:solidFill>
                </a:rPr>
                <a:t>;</a:t>
              </a:r>
              <a:r>
                <a:rPr lang="en-US" altLang="zh-CN" i="1">
                  <a:solidFill>
                    <a:schemeClr val="tx1"/>
                  </a:solidFill>
                </a:rPr>
                <a:t>Y</a:t>
              </a:r>
              <a:r>
                <a:rPr lang="en-US" altLang="zh-CN" baseline="-25000">
                  <a:solidFill>
                    <a:schemeClr val="tx1"/>
                  </a:solidFill>
                </a:rPr>
                <a:t>1</a:t>
              </a:r>
              <a:r>
                <a:rPr lang="en-US" altLang="zh-CN">
                  <a:solidFill>
                    <a:schemeClr val="tx1"/>
                  </a:solidFill>
                </a:rPr>
                <a:t>,</a:t>
              </a:r>
              <a:r>
                <a:rPr lang="en-US" altLang="zh-CN" i="1">
                  <a:solidFill>
                    <a:schemeClr val="tx1"/>
                  </a:solidFill>
                </a:rPr>
                <a:t>Y</a:t>
              </a:r>
              <a:r>
                <a:rPr lang="en-US" altLang="zh-CN" baseline="-25000">
                  <a:solidFill>
                    <a:schemeClr val="tx1"/>
                  </a:solidFill>
                </a:rPr>
                <a:t>2</a:t>
              </a:r>
              <a:r>
                <a:rPr lang="en-US" altLang="zh-CN">
                  <a:solidFill>
                    <a:schemeClr val="tx1"/>
                  </a:solidFill>
                </a:rPr>
                <a:t>,…</a:t>
              </a:r>
              <a:r>
                <a:rPr lang="en-US" altLang="zh-CN" i="1">
                  <a:solidFill>
                    <a:schemeClr val="tx1"/>
                  </a:solidFill>
                </a:rPr>
                <a:t>Y</a:t>
              </a:r>
              <a:r>
                <a:rPr lang="en-US" altLang="zh-CN" baseline="-25000">
                  <a:solidFill>
                    <a:schemeClr val="tx1"/>
                  </a:solidFill>
                </a:rPr>
                <a:t>s</a:t>
              </a:r>
              <a:r>
                <a:rPr lang="en-US" altLang="zh-CN">
                  <a:solidFill>
                    <a:schemeClr val="tx1"/>
                  </a:solidFill>
                </a:rPr>
                <a:t>) = </a:t>
              </a:r>
              <a:r>
                <a:rPr lang="el-GR" altLang="zh-CN" i="1">
                  <a:solidFill>
                    <a:schemeClr val="tx1"/>
                  </a:solidFill>
                </a:rPr>
                <a:t>θ</a:t>
              </a:r>
              <a:r>
                <a:rPr lang="el-GR" altLang="zh-CN" sz="1500">
                  <a:solidFill>
                    <a:schemeClr val="tx1"/>
                  </a:solidFill>
                </a:rPr>
                <a:t> </a:t>
              </a:r>
              <a:r>
                <a:rPr lang="zh-CN" altLang="el-GR" sz="1500">
                  <a:solidFill>
                    <a:schemeClr val="tx1"/>
                  </a:solidFill>
                </a:rPr>
                <a:t>，</a:t>
              </a:r>
              <a:r>
                <a:rPr lang="en-US" altLang="zh-CN" i="1">
                  <a:solidFill>
                    <a:schemeClr val="tx1"/>
                  </a:solidFill>
                </a:rPr>
                <a:t>var </a:t>
              </a:r>
              <a:r>
                <a:rPr lang="en-US" altLang="zh-CN">
                  <a:solidFill>
                    <a:schemeClr val="tx1"/>
                  </a:solidFill>
                </a:rPr>
                <a:t>[</a:t>
              </a:r>
              <a:r>
                <a:rPr lang="az-Cyrl-AZ" altLang="zh-CN" i="1">
                  <a:solidFill>
                    <a:schemeClr val="tx1"/>
                  </a:solidFill>
                </a:rPr>
                <a:t>ф</a:t>
              </a:r>
              <a:r>
                <a:rPr lang="az-Cyrl-AZ" altLang="zh-CN">
                  <a:solidFill>
                    <a:schemeClr val="tx1"/>
                  </a:solidFill>
                </a:rPr>
                <a:t>(</a:t>
              </a:r>
              <a:r>
                <a:rPr lang="en-US" altLang="zh-CN" i="1">
                  <a:solidFill>
                    <a:schemeClr val="tx1"/>
                  </a:solidFill>
                </a:rPr>
                <a:t>X</a:t>
              </a:r>
              <a:r>
                <a:rPr lang="en-US" altLang="zh-CN" baseline="-25000">
                  <a:solidFill>
                    <a:schemeClr val="tx1"/>
                  </a:solidFill>
                </a:rPr>
                <a:t>1</a:t>
              </a:r>
              <a:r>
                <a:rPr lang="en-US" altLang="zh-CN">
                  <a:solidFill>
                    <a:schemeClr val="tx1"/>
                  </a:solidFill>
                </a:rPr>
                <a:t>,</a:t>
              </a:r>
              <a:r>
                <a:rPr lang="en-US" altLang="zh-CN" i="1">
                  <a:solidFill>
                    <a:schemeClr val="tx1"/>
                  </a:solidFill>
                </a:rPr>
                <a:t>X</a:t>
              </a:r>
              <a:r>
                <a:rPr lang="en-US" altLang="zh-CN" baseline="-25000">
                  <a:solidFill>
                    <a:schemeClr val="tx1"/>
                  </a:solidFill>
                </a:rPr>
                <a:t>2</a:t>
              </a:r>
              <a:r>
                <a:rPr lang="en-US" altLang="zh-CN">
                  <a:solidFill>
                    <a:schemeClr val="tx1"/>
                  </a:solidFill>
                </a:rPr>
                <a:t>,…</a:t>
              </a:r>
              <a:r>
                <a:rPr lang="en-US" altLang="zh-CN" i="1">
                  <a:solidFill>
                    <a:schemeClr val="tx1"/>
                  </a:solidFill>
                </a:rPr>
                <a:t>X</a:t>
              </a:r>
              <a:r>
                <a:rPr lang="en-US" altLang="zh-CN" baseline="-25000">
                  <a:solidFill>
                    <a:schemeClr val="tx1"/>
                  </a:solidFill>
                </a:rPr>
                <a:t>r</a:t>
              </a:r>
              <a:r>
                <a:rPr lang="en-US" altLang="zh-CN">
                  <a:solidFill>
                    <a:schemeClr val="tx1"/>
                  </a:solidFill>
                </a:rPr>
                <a:t> </a:t>
              </a:r>
              <a:r>
                <a:rPr lang="en-US" altLang="zh-CN" sz="1500">
                  <a:solidFill>
                    <a:schemeClr val="tx1"/>
                  </a:solidFill>
                </a:rPr>
                <a:t>;</a:t>
              </a:r>
              <a:r>
                <a:rPr lang="en-US" altLang="zh-CN" i="1">
                  <a:solidFill>
                    <a:schemeClr val="tx1"/>
                  </a:solidFill>
                </a:rPr>
                <a:t>Y</a:t>
              </a:r>
              <a:r>
                <a:rPr lang="en-US" altLang="zh-CN" baseline="-25000">
                  <a:solidFill>
                    <a:schemeClr val="tx1"/>
                  </a:solidFill>
                </a:rPr>
                <a:t>1</a:t>
              </a:r>
              <a:r>
                <a:rPr lang="en-US" altLang="zh-CN">
                  <a:solidFill>
                    <a:schemeClr val="tx1"/>
                  </a:solidFill>
                </a:rPr>
                <a:t>,</a:t>
              </a:r>
              <a:r>
                <a:rPr lang="en-US" altLang="zh-CN" i="1">
                  <a:solidFill>
                    <a:schemeClr val="tx1"/>
                  </a:solidFill>
                </a:rPr>
                <a:t>Y</a:t>
              </a:r>
              <a:r>
                <a:rPr lang="en-US" altLang="zh-CN" baseline="-25000">
                  <a:solidFill>
                    <a:schemeClr val="tx1"/>
                  </a:solidFill>
                </a:rPr>
                <a:t>2</a:t>
              </a:r>
              <a:r>
                <a:rPr lang="en-US" altLang="zh-CN">
                  <a:solidFill>
                    <a:schemeClr val="tx1"/>
                  </a:solidFill>
                </a:rPr>
                <a:t>,…</a:t>
              </a:r>
              <a:r>
                <a:rPr lang="en-US" altLang="zh-CN" i="1">
                  <a:solidFill>
                    <a:schemeClr val="tx1"/>
                  </a:solidFill>
                </a:rPr>
                <a:t>Y</a:t>
              </a:r>
              <a:r>
                <a:rPr lang="en-US" altLang="zh-CN" baseline="-25000">
                  <a:solidFill>
                    <a:schemeClr val="tx1"/>
                  </a:solidFill>
                </a:rPr>
                <a:t>s</a:t>
              </a:r>
              <a:r>
                <a:rPr lang="en-US" altLang="zh-CN">
                  <a:solidFill>
                    <a:schemeClr val="tx1"/>
                  </a:solidFill>
                </a:rPr>
                <a:t>)] </a:t>
              </a:r>
              <a:r>
                <a:rPr lang="zh-CN" altLang="en-US">
                  <a:solidFill>
                    <a:schemeClr val="tx1"/>
                  </a:solidFill>
                </a:rPr>
                <a:t>＜ </a:t>
              </a:r>
              <a:r>
                <a:rPr lang="en-US" altLang="zh-CN">
                  <a:solidFill>
                    <a:schemeClr val="tx1"/>
                  </a:solidFill>
                </a:rPr>
                <a:t>+∞</a:t>
              </a:r>
              <a:r>
                <a:rPr lang="en-US" altLang="zh-CN" sz="1500">
                  <a:solidFill>
                    <a:schemeClr val="tx1"/>
                  </a:solidFill>
                </a:rPr>
                <a:t> </a:t>
              </a:r>
              <a:r>
                <a:rPr lang="zh-CN" altLang="en-US" sz="1500">
                  <a:solidFill>
                    <a:schemeClr val="tx1"/>
                  </a:solidFill>
                </a:rPr>
                <a:t>，</a:t>
              </a:r>
              <a:endParaRPr lang="en-US" altLang="zh-CN" sz="1500">
                <a:solidFill>
                  <a:schemeClr val="tx1"/>
                </a:solidFill>
              </a:endParaRPr>
            </a:p>
          </p:txBody>
        </p:sp>
        <p:grpSp>
          <p:nvGrpSpPr>
            <p:cNvPr id="134161" name="组合 3"/>
            <p:cNvGrpSpPr>
              <a:grpSpLocks/>
            </p:cNvGrpSpPr>
            <p:nvPr/>
          </p:nvGrpSpPr>
          <p:grpSpPr bwMode="auto">
            <a:xfrm>
              <a:off x="2172815" y="2474306"/>
              <a:ext cx="8431115" cy="1053482"/>
              <a:chOff x="2172815" y="2129931"/>
              <a:chExt cx="8431115" cy="1053482"/>
            </a:xfrm>
          </p:grpSpPr>
          <p:sp>
            <p:nvSpPr>
              <p:cNvPr id="134162" name="Rectangle 4"/>
              <p:cNvSpPr>
                <a:spLocks noChangeArrowheads="1"/>
              </p:cNvSpPr>
              <p:nvPr/>
            </p:nvSpPr>
            <p:spPr bwMode="auto">
              <a:xfrm>
                <a:off x="2172815" y="2242035"/>
                <a:ext cx="843111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則有</a:t>
                </a:r>
                <a:endParaRPr lang="en-US" altLang="zh-CN" sz="1500">
                  <a:solidFill>
                    <a:schemeClr val="tx1"/>
                  </a:solidFill>
                </a:endParaRPr>
              </a:p>
            </p:txBody>
          </p:sp>
          <p:graphicFrame>
            <p:nvGraphicFramePr>
              <p:cNvPr id="134163" name="对象 2"/>
              <p:cNvGraphicFramePr>
                <a:graphicFrameLocks noChangeAspect="1"/>
              </p:cNvGraphicFramePr>
              <p:nvPr/>
            </p:nvGraphicFramePr>
            <p:xfrm>
              <a:off x="3013623" y="2129931"/>
              <a:ext cx="6956627" cy="1053482"/>
            </p:xfrm>
            <a:graphic>
              <a:graphicData uri="http://schemas.openxmlformats.org/presentationml/2006/ole">
                <mc:AlternateContent xmlns:mc="http://schemas.openxmlformats.org/markup-compatibility/2006">
                  <mc:Choice xmlns:v="urn:schemas-microsoft-com:vml" Requires="v">
                    <p:oleObj name="Equation" r:id="rId3" imgW="4457700" imgH="673100" progId="Equation.DSMT4">
                      <p:embed/>
                    </p:oleObj>
                  </mc:Choice>
                  <mc:Fallback>
                    <p:oleObj name="Equation" r:id="rId3" imgW="4457700" imgH="6731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3623" y="2129931"/>
                            <a:ext cx="6956627" cy="1053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5172"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5173" name="Rectangle 1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5174"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5175" name="Rectangle 6"/>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5176"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5177" name="组合 21"/>
          <p:cNvGrpSpPr>
            <a:grpSpLocks/>
          </p:cNvGrpSpPr>
          <p:nvPr/>
        </p:nvGrpSpPr>
        <p:grpSpPr bwMode="auto">
          <a:xfrm>
            <a:off x="1911350" y="587375"/>
            <a:ext cx="8859838" cy="5367338"/>
            <a:chOff x="1911347" y="586979"/>
            <a:chExt cx="8859572" cy="5367435"/>
          </a:xfrm>
        </p:grpSpPr>
        <p:grpSp>
          <p:nvGrpSpPr>
            <p:cNvPr id="135178" name="组合 17"/>
            <p:cNvGrpSpPr>
              <a:grpSpLocks/>
            </p:cNvGrpSpPr>
            <p:nvPr/>
          </p:nvGrpSpPr>
          <p:grpSpPr bwMode="auto">
            <a:xfrm>
              <a:off x="1911348" y="4521010"/>
              <a:ext cx="8027989" cy="952863"/>
              <a:chOff x="1911348" y="4532885"/>
              <a:chExt cx="8027989" cy="952863"/>
            </a:xfrm>
          </p:grpSpPr>
          <p:graphicFrame>
            <p:nvGraphicFramePr>
              <p:cNvPr id="135191" name="对象 16"/>
              <p:cNvGraphicFramePr>
                <a:graphicFrameLocks noChangeAspect="1"/>
              </p:cNvGraphicFramePr>
              <p:nvPr/>
            </p:nvGraphicFramePr>
            <p:xfrm>
              <a:off x="1995055" y="4532885"/>
              <a:ext cx="5350692" cy="952863"/>
            </p:xfrm>
            <a:graphic>
              <a:graphicData uri="http://schemas.openxmlformats.org/presentationml/2006/ole">
                <mc:AlternateContent xmlns:mc="http://schemas.openxmlformats.org/markup-compatibility/2006">
                  <mc:Choice xmlns:v="urn:schemas-microsoft-com:vml" Requires="v">
                    <p:oleObj name="Equation" r:id="rId3" imgW="3479800" imgH="622300" progId="Equation.3">
                      <p:embed/>
                    </p:oleObj>
                  </mc:Choice>
                  <mc:Fallback>
                    <p:oleObj name="Equation" r:id="rId3" imgW="3479800" imgH="622300" progId="Equation.3">
                      <p:embed/>
                      <p:pic>
                        <p:nvPicPr>
                          <p:cNvPr id="0" name="对象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5055" y="4532885"/>
                            <a:ext cx="5350692" cy="95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5192" name="Rectangle 4"/>
              <p:cNvSpPr>
                <a:spLocks noChangeArrowheads="1"/>
              </p:cNvSpPr>
              <p:nvPr/>
            </p:nvSpPr>
            <p:spPr bwMode="auto">
              <a:xfrm>
                <a:off x="1911348" y="4913695"/>
                <a:ext cx="802798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500">
                    <a:solidFill>
                      <a:schemeClr val="tx1"/>
                    </a:solidFill>
                  </a:rPr>
                  <a:t>                                                                                                                     </a:t>
                </a:r>
                <a:r>
                  <a:rPr lang="en-US" altLang="zh-TW">
                    <a:solidFill>
                      <a:schemeClr val="tx1"/>
                    </a:solidFill>
                  </a:rPr>
                  <a:t>(10.10)</a:t>
                </a:r>
                <a:endParaRPr lang="en-US" altLang="zh-CN">
                  <a:solidFill>
                    <a:schemeClr val="tx1"/>
                  </a:solidFill>
                </a:endParaRPr>
              </a:p>
            </p:txBody>
          </p:sp>
        </p:grpSp>
        <p:sp>
          <p:nvSpPr>
            <p:cNvPr id="135179" name="Rectangle 4"/>
            <p:cNvSpPr>
              <a:spLocks noChangeArrowheads="1"/>
            </p:cNvSpPr>
            <p:nvPr/>
          </p:nvSpPr>
          <p:spPr bwMode="auto">
            <a:xfrm>
              <a:off x="1911351" y="586979"/>
              <a:ext cx="802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300">
                  <a:solidFill>
                    <a:schemeClr val="tx1"/>
                  </a:solidFill>
                </a:rPr>
                <a:t>Mann-Whitney U</a:t>
              </a:r>
              <a:r>
                <a:rPr lang="en-US" altLang="zh-TW" sz="1500">
                  <a:solidFill>
                    <a:schemeClr val="tx1"/>
                  </a:solidFill>
                </a:rPr>
                <a:t> </a:t>
              </a:r>
              <a:r>
                <a:rPr lang="zh-CN" altLang="en-US" sz="1500">
                  <a:solidFill>
                    <a:schemeClr val="tx1"/>
                  </a:solidFill>
                </a:rPr>
                <a:t>檢驗</a:t>
              </a:r>
              <a:r>
                <a:rPr lang="zh-TW" altLang="en-US" sz="1500">
                  <a:solidFill>
                    <a:schemeClr val="tx1"/>
                  </a:solidFill>
                </a:rPr>
                <a:t>：</a:t>
              </a:r>
              <a:endParaRPr lang="en-US" altLang="zh-CN" sz="1500">
                <a:solidFill>
                  <a:schemeClr val="tx1"/>
                </a:solidFill>
              </a:endParaRPr>
            </a:p>
          </p:txBody>
        </p:sp>
        <p:sp>
          <p:nvSpPr>
            <p:cNvPr id="135180" name="Rectangle 4"/>
            <p:cNvSpPr>
              <a:spLocks noChangeArrowheads="1"/>
            </p:cNvSpPr>
            <p:nvPr/>
          </p:nvSpPr>
          <p:spPr bwMode="auto">
            <a:xfrm>
              <a:off x="1911351" y="992600"/>
              <a:ext cx="802798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設 </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sz="1500">
                  <a:solidFill>
                    <a:schemeClr val="tx1"/>
                  </a:solidFill>
                </a:rPr>
                <a:t> </a:t>
              </a:r>
              <a:r>
                <a:rPr lang="zh-TW" altLang="en-US" sz="1500">
                  <a:solidFill>
                    <a:schemeClr val="tx1"/>
                  </a:solidFill>
                </a:rPr>
                <a:t>和 </a:t>
              </a:r>
              <a:r>
                <a:rPr lang="en-US" altLang="zh-TW" i="1">
                  <a:solidFill>
                    <a:schemeClr val="tx1"/>
                  </a:solidFill>
                </a:rPr>
                <a:t>Y</a:t>
              </a:r>
              <a:r>
                <a:rPr lang="en-US" altLang="zh-TW" baseline="-25000">
                  <a:solidFill>
                    <a:schemeClr val="tx1"/>
                  </a:solidFill>
                </a:rPr>
                <a:t>1</a:t>
              </a:r>
              <a:r>
                <a:rPr lang="en-US" altLang="zh-TW">
                  <a:solidFill>
                    <a:schemeClr val="tx1"/>
                  </a:solidFill>
                </a:rPr>
                <a:t>,</a:t>
              </a:r>
              <a:r>
                <a:rPr lang="en-US" altLang="zh-TW" i="1">
                  <a:solidFill>
                    <a:schemeClr val="tx1"/>
                  </a:solidFill>
                </a:rPr>
                <a:t>Y</a:t>
              </a:r>
              <a:r>
                <a:rPr lang="en-US" altLang="zh-TW" baseline="-25000">
                  <a:solidFill>
                    <a:schemeClr val="tx1"/>
                  </a:solidFill>
                </a:rPr>
                <a:t>2</a:t>
              </a:r>
              <a:r>
                <a:rPr lang="en-US" altLang="zh-TW">
                  <a:solidFill>
                    <a:schemeClr val="tx1"/>
                  </a:solidFill>
                </a:rPr>
                <a:t>,…</a:t>
              </a:r>
              <a:r>
                <a:rPr lang="en-US" altLang="zh-TW" i="1">
                  <a:solidFill>
                    <a:schemeClr val="tx1"/>
                  </a:solidFill>
                </a:rPr>
                <a:t>Y</a:t>
              </a:r>
              <a:r>
                <a:rPr lang="en-US" altLang="zh-TW" baseline="-25000">
                  <a:solidFill>
                    <a:schemeClr val="tx1"/>
                  </a:solidFill>
                </a:rPr>
                <a:t>n</a:t>
              </a:r>
              <a:r>
                <a:rPr lang="en-US" altLang="zh-TW" sz="1500">
                  <a:solidFill>
                    <a:schemeClr val="tx1"/>
                  </a:solidFill>
                </a:rPr>
                <a:t> </a:t>
              </a:r>
              <a:r>
                <a:rPr lang="zh-TW" altLang="en-US" sz="1500">
                  <a:solidFill>
                    <a:schemeClr val="tx1"/>
                  </a:solidFill>
                </a:rPr>
                <a:t>，分別來自兩個相互獨立總體 </a:t>
              </a:r>
              <a:r>
                <a:rPr lang="en-US" altLang="zh-TW" i="1">
                  <a:solidFill>
                    <a:schemeClr val="tx1"/>
                  </a:solidFill>
                </a:rPr>
                <a:t>X</a:t>
              </a:r>
              <a:r>
                <a:rPr lang="zh-TW" altLang="en-US">
                  <a:solidFill>
                    <a:schemeClr val="tx1"/>
                  </a:solidFill>
                </a:rPr>
                <a:t>～</a:t>
              </a:r>
              <a:r>
                <a:rPr lang="en-US" altLang="zh-TW" i="1">
                  <a:solidFill>
                    <a:schemeClr val="tx1"/>
                  </a:solidFill>
                </a:rPr>
                <a:t>F</a:t>
              </a:r>
              <a:r>
                <a:rPr lang="en-US" altLang="zh-TW">
                  <a:solidFill>
                    <a:schemeClr val="tx1"/>
                  </a:solidFill>
                </a:rPr>
                <a:t>(x),</a:t>
              </a:r>
              <a:r>
                <a:rPr lang="en-US" altLang="zh-TW" i="1">
                  <a:solidFill>
                    <a:schemeClr val="tx1"/>
                  </a:solidFill>
                </a:rPr>
                <a:t>Y</a:t>
              </a:r>
              <a:r>
                <a:rPr lang="zh-TW" altLang="en-US">
                  <a:solidFill>
                    <a:schemeClr val="tx1"/>
                  </a:solidFill>
                </a:rPr>
                <a:t>～</a:t>
              </a:r>
              <a:r>
                <a:rPr lang="en-US" altLang="zh-TW" i="1">
                  <a:solidFill>
                    <a:schemeClr val="tx1"/>
                  </a:solidFill>
                </a:rPr>
                <a:t>G</a:t>
              </a:r>
              <a:r>
                <a:rPr lang="en-US" altLang="zh-TW">
                  <a:solidFill>
                    <a:schemeClr val="tx1"/>
                  </a:solidFill>
                </a:rPr>
                <a:t>(y)</a:t>
              </a:r>
              <a:r>
                <a:rPr lang="zh-TW" altLang="en-US" sz="1500">
                  <a:solidFill>
                    <a:schemeClr val="tx1"/>
                  </a:solidFill>
                </a:rPr>
                <a:t>，其中 </a:t>
              </a:r>
              <a:r>
                <a:rPr lang="en-US" altLang="zh-TW" i="1">
                  <a:solidFill>
                    <a:schemeClr val="tx1"/>
                  </a:solidFill>
                </a:rPr>
                <a:t>F</a:t>
              </a:r>
              <a:r>
                <a:rPr lang="en-US" altLang="zh-TW">
                  <a:solidFill>
                    <a:schemeClr val="tx1"/>
                  </a:solidFill>
                </a:rPr>
                <a:t>(x)</a:t>
              </a:r>
              <a:r>
                <a:rPr lang="en-US" altLang="zh-TW" sz="1500">
                  <a:solidFill>
                    <a:schemeClr val="tx1"/>
                  </a:solidFill>
                </a:rPr>
                <a:t>,</a:t>
              </a:r>
              <a:r>
                <a:rPr lang="en-US" altLang="zh-TW" i="1">
                  <a:solidFill>
                    <a:schemeClr val="tx1"/>
                  </a:solidFill>
                </a:rPr>
                <a:t>G</a:t>
              </a:r>
              <a:r>
                <a:rPr lang="en-US" altLang="zh-TW">
                  <a:solidFill>
                    <a:schemeClr val="tx1"/>
                  </a:solidFill>
                </a:rPr>
                <a:t>(y)</a:t>
              </a:r>
              <a:r>
                <a:rPr lang="en-US" altLang="zh-TW" sz="1500">
                  <a:solidFill>
                    <a:schemeClr val="tx1"/>
                  </a:solidFill>
                </a:rPr>
                <a:t> </a:t>
              </a:r>
              <a:r>
                <a:rPr lang="zh-TW" altLang="en-US" sz="1500">
                  <a:solidFill>
                    <a:schemeClr val="tx1"/>
                  </a:solidFill>
                </a:rPr>
                <a:t>均為連續函數，考慮如下檢驗問題</a:t>
              </a:r>
              <a:r>
                <a:rPr lang="zh-CN" altLang="en-US" sz="1500">
                  <a:solidFill>
                    <a:schemeClr val="tx1"/>
                  </a:solidFill>
                </a:rPr>
                <a:t>：</a:t>
              </a:r>
              <a:endParaRPr lang="en-US" altLang="zh-CN" sz="1500">
                <a:solidFill>
                  <a:schemeClr val="tx1"/>
                </a:solidFill>
              </a:endParaRPr>
            </a:p>
          </p:txBody>
        </p:sp>
        <p:sp>
          <p:nvSpPr>
            <p:cNvPr id="135181" name="Rectangle 4"/>
            <p:cNvSpPr>
              <a:spLocks noChangeArrowheads="1"/>
            </p:cNvSpPr>
            <p:nvPr/>
          </p:nvSpPr>
          <p:spPr bwMode="auto">
            <a:xfrm>
              <a:off x="1911350" y="3453060"/>
              <a:ext cx="802798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若令 </a:t>
              </a:r>
              <a:r>
                <a:rPr lang="en-US" altLang="zh-TW" i="1">
                  <a:solidFill>
                    <a:schemeClr val="tx1"/>
                  </a:solidFill>
                </a:rPr>
                <a:t>θ</a:t>
              </a:r>
              <a:r>
                <a:rPr lang="en-US" altLang="zh-TW">
                  <a:solidFill>
                    <a:schemeClr val="tx1"/>
                  </a:solidFill>
                </a:rPr>
                <a:t> = </a:t>
              </a:r>
              <a:r>
                <a:rPr lang="en-US" altLang="zh-TW" i="1">
                  <a:solidFill>
                    <a:schemeClr val="tx1"/>
                  </a:solidFill>
                </a:rPr>
                <a:t>P</a:t>
              </a:r>
              <a:r>
                <a:rPr lang="en-US" altLang="zh-TW">
                  <a:solidFill>
                    <a:schemeClr val="tx1"/>
                  </a:solidFill>
                </a:rPr>
                <a:t>{</a:t>
              </a:r>
              <a:r>
                <a:rPr lang="en-US" altLang="zh-TW" i="1">
                  <a:solidFill>
                    <a:schemeClr val="tx1"/>
                  </a:solidFill>
                </a:rPr>
                <a:t>X</a:t>
              </a:r>
              <a:r>
                <a:rPr lang="zh-TW" altLang="en-US">
                  <a:solidFill>
                    <a:schemeClr val="tx1"/>
                  </a:solidFill>
                </a:rPr>
                <a:t>＜</a:t>
              </a:r>
              <a:r>
                <a:rPr lang="en-US" altLang="zh-TW" i="1">
                  <a:solidFill>
                    <a:schemeClr val="tx1"/>
                  </a:solidFill>
                </a:rPr>
                <a:t>Y</a:t>
              </a:r>
              <a:r>
                <a:rPr lang="en-US" altLang="zh-TW">
                  <a:solidFill>
                    <a:schemeClr val="tx1"/>
                  </a:solidFill>
                </a:rPr>
                <a:t>}</a:t>
              </a:r>
              <a:r>
                <a:rPr lang="en-US" altLang="zh-TW" sz="1500">
                  <a:solidFill>
                    <a:schemeClr val="tx1"/>
                  </a:solidFill>
                </a:rPr>
                <a:t> </a:t>
              </a:r>
              <a:r>
                <a:rPr lang="zh-TW" altLang="en-US" sz="1500">
                  <a:solidFill>
                    <a:schemeClr val="tx1"/>
                  </a:solidFill>
                </a:rPr>
                <a:t>，上述檢驗問題可簡化為</a:t>
              </a:r>
              <a:r>
                <a:rPr lang="zh-CN" altLang="en-US" sz="1500">
                  <a:solidFill>
                    <a:schemeClr val="tx1"/>
                  </a:solidFill>
                </a:rPr>
                <a:t>：</a:t>
              </a:r>
              <a:r>
                <a:rPr lang="pt-BR" altLang="zh-CN">
                  <a:solidFill>
                    <a:schemeClr val="tx1"/>
                  </a:solidFill>
                </a:rPr>
                <a:t>H</a:t>
              </a:r>
              <a:r>
                <a:rPr lang="pt-BR" altLang="zh-CN" baseline="-25000">
                  <a:solidFill>
                    <a:schemeClr val="tx1"/>
                  </a:solidFill>
                </a:rPr>
                <a:t>0</a:t>
              </a:r>
              <a:r>
                <a:rPr lang="pt-BR" altLang="zh-CN">
                  <a:solidFill>
                    <a:schemeClr val="tx1"/>
                  </a:solidFill>
                </a:rPr>
                <a:t> : </a:t>
              </a:r>
              <a:r>
                <a:rPr lang="pt-BR" altLang="zh-CN" i="1">
                  <a:solidFill>
                    <a:schemeClr val="tx1"/>
                  </a:solidFill>
                </a:rPr>
                <a:t>θ</a:t>
              </a:r>
              <a:r>
                <a:rPr lang="pt-BR" altLang="zh-CN">
                  <a:solidFill>
                    <a:schemeClr val="tx1"/>
                  </a:solidFill>
                </a:rPr>
                <a:t> = </a:t>
              </a:r>
              <a:r>
                <a:rPr lang="pt-BR" altLang="zh-CN" i="1">
                  <a:solidFill>
                    <a:schemeClr val="tx1"/>
                  </a:solidFill>
                </a:rPr>
                <a:t>0.5</a:t>
              </a:r>
              <a:r>
                <a:rPr lang="pt-BR" altLang="zh-CN">
                  <a:solidFill>
                    <a:schemeClr val="tx1"/>
                  </a:solidFill>
                </a:rPr>
                <a:t> ↔ H</a:t>
              </a:r>
              <a:r>
                <a:rPr lang="pt-BR" altLang="zh-CN" baseline="-25000">
                  <a:solidFill>
                    <a:schemeClr val="tx1"/>
                  </a:solidFill>
                </a:rPr>
                <a:t>1</a:t>
              </a:r>
              <a:r>
                <a:rPr lang="pt-BR" altLang="zh-CN">
                  <a:solidFill>
                    <a:schemeClr val="tx1"/>
                  </a:solidFill>
                </a:rPr>
                <a:t> : </a:t>
              </a:r>
              <a:r>
                <a:rPr lang="pt-BR" altLang="zh-CN" i="1">
                  <a:solidFill>
                    <a:schemeClr val="tx1"/>
                  </a:solidFill>
                </a:rPr>
                <a:t>θ</a:t>
              </a:r>
              <a:r>
                <a:rPr lang="pt-BR" altLang="zh-CN">
                  <a:solidFill>
                    <a:schemeClr val="tx1"/>
                  </a:solidFill>
                </a:rPr>
                <a:t> </a:t>
              </a:r>
              <a:r>
                <a:rPr lang="zh-CN" altLang="pt-BR">
                  <a:solidFill>
                    <a:schemeClr val="tx1"/>
                  </a:solidFill>
                </a:rPr>
                <a:t>＞ </a:t>
              </a:r>
              <a:r>
                <a:rPr lang="pt-BR" altLang="zh-CN" i="1">
                  <a:solidFill>
                    <a:schemeClr val="tx1"/>
                  </a:solidFill>
                </a:rPr>
                <a:t>0.5</a:t>
              </a:r>
              <a:r>
                <a:rPr lang="pt-BR" altLang="zh-CN" sz="1500" i="1">
                  <a:solidFill>
                    <a:schemeClr val="tx1"/>
                  </a:solidFill>
                </a:rPr>
                <a:t>  </a:t>
              </a:r>
              <a:r>
                <a:rPr lang="zh-CN" altLang="en-US" sz="1500">
                  <a:solidFill>
                    <a:schemeClr val="tx1"/>
                  </a:solidFill>
                </a:rPr>
                <a:t>；</a:t>
              </a:r>
              <a:endParaRPr lang="en-US" altLang="zh-CN" sz="1500" i="1">
                <a:solidFill>
                  <a:schemeClr val="tx1"/>
                </a:solidFill>
              </a:endParaRPr>
            </a:p>
          </p:txBody>
        </p:sp>
        <p:sp>
          <p:nvSpPr>
            <p:cNvPr id="135182" name="Rectangle 4"/>
            <p:cNvSpPr>
              <a:spLocks noChangeArrowheads="1"/>
            </p:cNvSpPr>
            <p:nvPr/>
          </p:nvSpPr>
          <p:spPr bwMode="auto">
            <a:xfrm>
              <a:off x="1911350" y="4011178"/>
              <a:ext cx="802798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與以 </a:t>
              </a:r>
              <a:r>
                <a:rPr lang="en-US" altLang="zh-TW" i="1">
                  <a:solidFill>
                    <a:schemeClr val="tx1"/>
                  </a:solidFill>
                </a:rPr>
                <a:t>ф</a:t>
              </a:r>
              <a:r>
                <a:rPr lang="en-US" altLang="zh-TW">
                  <a:solidFill>
                    <a:schemeClr val="tx1"/>
                  </a:solidFill>
                </a:rPr>
                <a:t>(</a:t>
              </a:r>
              <a:r>
                <a:rPr lang="en-US" altLang="zh-TW" i="1">
                  <a:solidFill>
                    <a:schemeClr val="tx1"/>
                  </a:solidFill>
                </a:rPr>
                <a:t>X</a:t>
              </a:r>
              <a:r>
                <a:rPr lang="en-US" altLang="zh-TW" baseline="-25000">
                  <a:solidFill>
                    <a:schemeClr val="tx1"/>
                  </a:solidFill>
                </a:rPr>
                <a:t>i</a:t>
              </a:r>
              <a:r>
                <a:rPr lang="en-US" altLang="zh-TW">
                  <a:solidFill>
                    <a:schemeClr val="tx1"/>
                  </a:solidFill>
                </a:rPr>
                <a:t>,</a:t>
              </a:r>
              <a:r>
                <a:rPr lang="en-US" altLang="zh-TW" i="1">
                  <a:solidFill>
                    <a:schemeClr val="tx1"/>
                  </a:solidFill>
                </a:rPr>
                <a:t>Y</a:t>
              </a:r>
              <a:r>
                <a:rPr lang="en-US" altLang="zh-TW" baseline="-25000">
                  <a:solidFill>
                    <a:schemeClr val="tx1"/>
                  </a:solidFill>
                </a:rPr>
                <a:t>j</a:t>
              </a:r>
              <a:r>
                <a:rPr lang="en-US" altLang="zh-TW">
                  <a:solidFill>
                    <a:schemeClr val="tx1"/>
                  </a:solidFill>
                </a:rPr>
                <a:t>) = </a:t>
              </a:r>
              <a:r>
                <a:rPr lang="en-US" altLang="zh-TW" sz="1300" i="1">
                  <a:solidFill>
                    <a:schemeClr val="tx1"/>
                  </a:solidFill>
                  <a:latin typeface="宋体" pitchFamily="2" charset="-122"/>
                </a:rPr>
                <a:t>I</a:t>
              </a:r>
              <a:r>
                <a:rPr lang="en-US" altLang="zh-TW">
                  <a:solidFill>
                    <a:schemeClr val="tx1"/>
                  </a:solidFill>
                </a:rPr>
                <a:t> </a:t>
              </a:r>
              <a:r>
                <a:rPr lang="en-US" altLang="zh-TW" baseline="-25000">
                  <a:solidFill>
                    <a:schemeClr val="tx1"/>
                  </a:solidFill>
                </a:rPr>
                <a:t>{</a:t>
              </a:r>
              <a:r>
                <a:rPr lang="en-US" altLang="zh-TW" i="1" baseline="-25000">
                  <a:solidFill>
                    <a:schemeClr val="tx1"/>
                  </a:solidFill>
                </a:rPr>
                <a:t>Y</a:t>
              </a:r>
              <a:r>
                <a:rPr lang="en-US" altLang="zh-TW" baseline="-25000">
                  <a:solidFill>
                    <a:schemeClr val="tx1"/>
                  </a:solidFill>
                </a:rPr>
                <a:t>j - </a:t>
              </a:r>
              <a:r>
                <a:rPr lang="en-US" altLang="zh-TW" i="1" baseline="-25000">
                  <a:solidFill>
                    <a:schemeClr val="tx1"/>
                  </a:solidFill>
                </a:rPr>
                <a:t>X</a:t>
              </a:r>
              <a:r>
                <a:rPr lang="en-US" altLang="zh-TW" baseline="-25000">
                  <a:solidFill>
                    <a:schemeClr val="tx1"/>
                  </a:solidFill>
                </a:rPr>
                <a:t>i}</a:t>
              </a:r>
              <a:r>
                <a:rPr lang="en-US" altLang="zh-TW" sz="1500">
                  <a:solidFill>
                    <a:schemeClr val="tx1"/>
                  </a:solidFill>
                </a:rPr>
                <a:t> </a:t>
              </a:r>
              <a:r>
                <a:rPr lang="zh-TW" altLang="en-US" sz="1500">
                  <a:solidFill>
                    <a:schemeClr val="tx1"/>
                  </a:solidFill>
                </a:rPr>
                <a:t>，為核函數，構造 </a:t>
              </a:r>
              <a:r>
                <a:rPr lang="en-US" altLang="zh-TW">
                  <a:solidFill>
                    <a:schemeClr val="tx1"/>
                  </a:solidFill>
                </a:rPr>
                <a:t>U</a:t>
              </a:r>
              <a:r>
                <a:rPr lang="en-US" altLang="zh-TW" sz="1500">
                  <a:solidFill>
                    <a:schemeClr val="tx1"/>
                  </a:solidFill>
                </a:rPr>
                <a:t> </a:t>
              </a:r>
              <a:r>
                <a:rPr lang="zh-TW" altLang="en-US" sz="1500">
                  <a:solidFill>
                    <a:schemeClr val="tx1"/>
                  </a:solidFill>
                </a:rPr>
                <a:t>統計量</a:t>
              </a:r>
              <a:r>
                <a:rPr lang="zh-CN" altLang="en-US" sz="1500">
                  <a:solidFill>
                    <a:schemeClr val="tx1"/>
                  </a:solidFill>
                </a:rPr>
                <a:t>：</a:t>
              </a:r>
              <a:endParaRPr lang="en-US" altLang="zh-CN" sz="1500">
                <a:solidFill>
                  <a:schemeClr val="tx1"/>
                </a:solidFill>
              </a:endParaRPr>
            </a:p>
          </p:txBody>
        </p:sp>
        <p:sp>
          <p:nvSpPr>
            <p:cNvPr id="135183" name="Rectangle 4"/>
            <p:cNvSpPr>
              <a:spLocks noChangeArrowheads="1"/>
            </p:cNvSpPr>
            <p:nvPr/>
          </p:nvSpPr>
          <p:spPr bwMode="auto">
            <a:xfrm>
              <a:off x="1911350" y="1808162"/>
              <a:ext cx="8027987" cy="3334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a:solidFill>
                    <a:schemeClr val="tx1"/>
                  </a:solidFill>
                </a:rPr>
                <a:t>H</a:t>
              </a:r>
              <a:r>
                <a:rPr lang="en-US" altLang="zh-TW" baseline="-25000">
                  <a:solidFill>
                    <a:schemeClr val="tx1"/>
                  </a:solidFill>
                </a:rPr>
                <a:t>0</a:t>
              </a:r>
              <a:r>
                <a:rPr lang="en-US" altLang="zh-TW">
                  <a:solidFill>
                    <a:schemeClr val="tx1"/>
                  </a:solidFill>
                </a:rPr>
                <a:t> : </a:t>
              </a:r>
              <a:r>
                <a:rPr lang="en-US" altLang="zh-TW" i="1">
                  <a:solidFill>
                    <a:schemeClr val="tx1"/>
                  </a:solidFill>
                </a:rPr>
                <a:t>F</a:t>
              </a:r>
              <a:r>
                <a:rPr lang="en-US" altLang="zh-TW">
                  <a:solidFill>
                    <a:schemeClr val="tx1"/>
                  </a:solidFill>
                </a:rPr>
                <a:t>(x) = </a:t>
              </a:r>
              <a:r>
                <a:rPr lang="en-US" altLang="zh-TW" i="1">
                  <a:solidFill>
                    <a:schemeClr val="tx1"/>
                  </a:solidFill>
                </a:rPr>
                <a:t>G</a:t>
              </a:r>
              <a:r>
                <a:rPr lang="en-US" altLang="zh-TW">
                  <a:solidFill>
                    <a:schemeClr val="tx1"/>
                  </a:solidFill>
                </a:rPr>
                <a:t>(y) ↔ H</a:t>
              </a:r>
              <a:r>
                <a:rPr lang="en-US" altLang="zh-TW" baseline="-25000">
                  <a:solidFill>
                    <a:schemeClr val="tx1"/>
                  </a:solidFill>
                </a:rPr>
                <a:t>1</a:t>
              </a:r>
              <a:r>
                <a:rPr lang="en-US" altLang="zh-TW">
                  <a:solidFill>
                    <a:schemeClr val="tx1"/>
                  </a:solidFill>
                </a:rPr>
                <a:t> : </a:t>
              </a:r>
              <a:r>
                <a:rPr lang="en-US" altLang="zh-TW" i="1">
                  <a:solidFill>
                    <a:schemeClr val="tx1"/>
                  </a:solidFill>
                </a:rPr>
                <a:t>F</a:t>
              </a:r>
              <a:r>
                <a:rPr lang="en-US" altLang="zh-TW">
                  <a:solidFill>
                    <a:schemeClr val="tx1"/>
                  </a:solidFill>
                </a:rPr>
                <a:t>(x) </a:t>
              </a:r>
              <a:r>
                <a:rPr lang="zh-TW" altLang="en-US">
                  <a:solidFill>
                    <a:schemeClr val="tx1"/>
                  </a:solidFill>
                </a:rPr>
                <a:t>＞ </a:t>
              </a:r>
              <a:r>
                <a:rPr lang="en-US" altLang="zh-TW" i="1">
                  <a:solidFill>
                    <a:schemeClr val="tx1"/>
                  </a:solidFill>
                </a:rPr>
                <a:t>G</a:t>
              </a:r>
              <a:r>
                <a:rPr lang="en-US" altLang="zh-TW">
                  <a:solidFill>
                    <a:schemeClr val="tx1"/>
                  </a:solidFill>
                </a:rPr>
                <a:t>(y) </a:t>
              </a:r>
              <a:r>
                <a:rPr lang="zh-TW" altLang="en-US">
                  <a:solidFill>
                    <a:schemeClr val="tx1"/>
                  </a:solidFill>
                </a:rPr>
                <a:t>， </a:t>
              </a:r>
              <a:r>
                <a:rPr lang="en-US" altLang="zh-TW" i="1">
                  <a:solidFill>
                    <a:schemeClr val="tx1"/>
                  </a:solidFill>
                </a:rPr>
                <a:t>x</a:t>
              </a:r>
              <a:r>
                <a:rPr lang="en-US" altLang="zh-TW">
                  <a:solidFill>
                    <a:schemeClr val="tx1"/>
                  </a:solidFill>
                </a:rPr>
                <a:t> ∈</a:t>
              </a:r>
              <a:r>
                <a:rPr lang="zh-TW" altLang="en-US" i="1">
                  <a:solidFill>
                    <a:schemeClr val="tx1"/>
                  </a:solidFill>
                </a:rPr>
                <a:t>Ｒ</a:t>
              </a:r>
              <a:endParaRPr lang="en-US" altLang="zh-CN" i="1">
                <a:solidFill>
                  <a:schemeClr val="tx1"/>
                </a:solidFill>
              </a:endParaRPr>
            </a:p>
          </p:txBody>
        </p:sp>
        <p:grpSp>
          <p:nvGrpSpPr>
            <p:cNvPr id="135184" name="组合 7"/>
            <p:cNvGrpSpPr>
              <a:grpSpLocks/>
            </p:cNvGrpSpPr>
            <p:nvPr/>
          </p:nvGrpSpPr>
          <p:grpSpPr bwMode="auto">
            <a:xfrm>
              <a:off x="1911351" y="2220324"/>
              <a:ext cx="8441188" cy="450457"/>
              <a:chOff x="1911351" y="2612199"/>
              <a:chExt cx="8441188" cy="450457"/>
            </a:xfrm>
          </p:grpSpPr>
          <p:sp>
            <p:nvSpPr>
              <p:cNvPr id="135189" name="Rectangle 4"/>
              <p:cNvSpPr>
                <a:spLocks noChangeArrowheads="1"/>
              </p:cNvSpPr>
              <p:nvPr/>
            </p:nvSpPr>
            <p:spPr bwMode="auto">
              <a:xfrm>
                <a:off x="1911351" y="2612199"/>
                <a:ext cx="802798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在原假設 </a:t>
                </a:r>
                <a:r>
                  <a:rPr lang="en-US" altLang="zh-TW" i="1">
                    <a:solidFill>
                      <a:schemeClr val="tx1"/>
                    </a:solidFill>
                  </a:rPr>
                  <a:t>H</a:t>
                </a:r>
                <a:r>
                  <a:rPr lang="en-US" altLang="zh-TW" baseline="-25000">
                    <a:solidFill>
                      <a:schemeClr val="tx1"/>
                    </a:solidFill>
                  </a:rPr>
                  <a:t>0</a:t>
                </a:r>
                <a:r>
                  <a:rPr lang="en-US" altLang="zh-TW" sz="1500">
                    <a:solidFill>
                      <a:schemeClr val="tx1"/>
                    </a:solidFill>
                  </a:rPr>
                  <a:t> </a:t>
                </a:r>
                <a:r>
                  <a:rPr lang="zh-TW" altLang="en-US" sz="1500">
                    <a:solidFill>
                      <a:schemeClr val="tx1"/>
                    </a:solidFill>
                  </a:rPr>
                  <a:t>成立時，對任意 </a:t>
                </a:r>
                <a:r>
                  <a:rPr lang="en-US" altLang="zh-TW" i="1">
                    <a:solidFill>
                      <a:schemeClr val="tx1"/>
                    </a:solidFill>
                  </a:rPr>
                  <a:t>x</a:t>
                </a:r>
                <a:r>
                  <a:rPr lang="en-US" altLang="zh-TW" sz="1500">
                    <a:solidFill>
                      <a:schemeClr val="tx1"/>
                    </a:solidFill>
                  </a:rPr>
                  <a:t> </a:t>
                </a:r>
                <a:r>
                  <a:rPr lang="zh-TW" altLang="en-US" sz="1500">
                    <a:solidFill>
                      <a:schemeClr val="tx1"/>
                    </a:solidFill>
                  </a:rPr>
                  <a:t>都有 </a:t>
                </a:r>
                <a:r>
                  <a:rPr lang="en-US" altLang="zh-TW" i="1">
                    <a:solidFill>
                      <a:schemeClr val="tx1"/>
                    </a:solidFill>
                  </a:rPr>
                  <a:t>F</a:t>
                </a:r>
                <a:r>
                  <a:rPr lang="en-US" altLang="zh-TW">
                    <a:solidFill>
                      <a:schemeClr val="tx1"/>
                    </a:solidFill>
                  </a:rPr>
                  <a:t>(x) = </a:t>
                </a:r>
                <a:r>
                  <a:rPr lang="en-US" altLang="zh-TW" i="1">
                    <a:solidFill>
                      <a:schemeClr val="tx1"/>
                    </a:solidFill>
                  </a:rPr>
                  <a:t>G</a:t>
                </a:r>
                <a:r>
                  <a:rPr lang="en-US" altLang="zh-TW">
                    <a:solidFill>
                      <a:schemeClr val="tx1"/>
                    </a:solidFill>
                  </a:rPr>
                  <a:t>(x)</a:t>
                </a:r>
                <a:r>
                  <a:rPr lang="en-US" altLang="zh-TW" sz="1500">
                    <a:solidFill>
                      <a:schemeClr val="tx1"/>
                    </a:solidFill>
                  </a:rPr>
                  <a:t> </a:t>
                </a:r>
                <a:r>
                  <a:rPr lang="zh-TW" altLang="en-US" sz="1500">
                    <a:solidFill>
                      <a:schemeClr val="tx1"/>
                    </a:solidFill>
                  </a:rPr>
                  <a:t>，因此</a:t>
                </a:r>
                <a:endParaRPr lang="en-US" altLang="zh-CN" sz="1500">
                  <a:solidFill>
                    <a:schemeClr val="tx1"/>
                  </a:solidFill>
                </a:endParaRPr>
              </a:p>
            </p:txBody>
          </p:sp>
          <p:graphicFrame>
            <p:nvGraphicFramePr>
              <p:cNvPr id="135190" name="对象 6"/>
              <p:cNvGraphicFramePr>
                <a:graphicFrameLocks noChangeAspect="1"/>
              </p:cNvGraphicFramePr>
              <p:nvPr/>
            </p:nvGraphicFramePr>
            <p:xfrm>
              <a:off x="6460180" y="2631822"/>
              <a:ext cx="3892359" cy="430834"/>
            </p:xfrm>
            <a:graphic>
              <a:graphicData uri="http://schemas.openxmlformats.org/presentationml/2006/ole">
                <mc:AlternateContent xmlns:mc="http://schemas.openxmlformats.org/markup-compatibility/2006">
                  <mc:Choice xmlns:v="urn:schemas-microsoft-com:vml" Requires="v">
                    <p:oleObj name="Equation" r:id="rId5" imgW="3048000" imgH="342900" progId="Equation.3">
                      <p:embed/>
                    </p:oleObj>
                  </mc:Choice>
                  <mc:Fallback>
                    <p:oleObj name="Equation" r:id="rId5" imgW="3048000" imgH="342900" progId="Equation.3">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0180" y="2631822"/>
                            <a:ext cx="3892359" cy="430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5185" name="组合 12"/>
            <p:cNvGrpSpPr>
              <a:grpSpLocks/>
            </p:cNvGrpSpPr>
            <p:nvPr/>
          </p:nvGrpSpPr>
          <p:grpSpPr bwMode="auto">
            <a:xfrm>
              <a:off x="1911350" y="2825964"/>
              <a:ext cx="8027988" cy="443645"/>
              <a:chOff x="1911350" y="3217839"/>
              <a:chExt cx="8027988" cy="443645"/>
            </a:xfrm>
          </p:grpSpPr>
          <p:sp>
            <p:nvSpPr>
              <p:cNvPr id="135187" name="Rectangle 4"/>
              <p:cNvSpPr>
                <a:spLocks noChangeArrowheads="1"/>
              </p:cNvSpPr>
              <p:nvPr/>
            </p:nvSpPr>
            <p:spPr bwMode="auto">
              <a:xfrm>
                <a:off x="1911350" y="3217839"/>
                <a:ext cx="802798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而在備擇假設 </a:t>
                </a:r>
                <a:r>
                  <a:rPr lang="en-US" altLang="zh-TW" i="1">
                    <a:solidFill>
                      <a:schemeClr val="tx1"/>
                    </a:solidFill>
                  </a:rPr>
                  <a:t>H</a:t>
                </a:r>
                <a:r>
                  <a:rPr lang="en-US" altLang="zh-TW" baseline="-25000">
                    <a:solidFill>
                      <a:schemeClr val="tx1"/>
                    </a:solidFill>
                  </a:rPr>
                  <a:t>1</a:t>
                </a:r>
                <a:r>
                  <a:rPr lang="en-US" altLang="zh-TW" sz="1500">
                    <a:solidFill>
                      <a:schemeClr val="tx1"/>
                    </a:solidFill>
                  </a:rPr>
                  <a:t> </a:t>
                </a:r>
                <a:r>
                  <a:rPr lang="zh-TW" altLang="en-US" sz="1500">
                    <a:solidFill>
                      <a:schemeClr val="tx1"/>
                    </a:solidFill>
                  </a:rPr>
                  <a:t>成立時，對任意 </a:t>
                </a:r>
                <a:r>
                  <a:rPr lang="en-US" altLang="zh-TW" i="1">
                    <a:solidFill>
                      <a:schemeClr val="tx1"/>
                    </a:solidFill>
                  </a:rPr>
                  <a:t>x</a:t>
                </a:r>
                <a:r>
                  <a:rPr lang="en-US" altLang="zh-TW" sz="1500">
                    <a:solidFill>
                      <a:schemeClr val="tx1"/>
                    </a:solidFill>
                  </a:rPr>
                  <a:t> </a:t>
                </a:r>
                <a:r>
                  <a:rPr lang="zh-TW" altLang="en-US" sz="1500">
                    <a:solidFill>
                      <a:schemeClr val="tx1"/>
                    </a:solidFill>
                  </a:rPr>
                  <a:t>都有</a:t>
                </a:r>
                <a:endParaRPr lang="en-US" altLang="zh-CN" sz="1500">
                  <a:solidFill>
                    <a:schemeClr val="tx1"/>
                  </a:solidFill>
                </a:endParaRPr>
              </a:p>
            </p:txBody>
          </p:sp>
          <p:graphicFrame>
            <p:nvGraphicFramePr>
              <p:cNvPr id="135188" name="对象 11"/>
              <p:cNvGraphicFramePr>
                <a:graphicFrameLocks noChangeAspect="1"/>
              </p:cNvGraphicFramePr>
              <p:nvPr/>
            </p:nvGraphicFramePr>
            <p:xfrm>
              <a:off x="5450773" y="3227767"/>
              <a:ext cx="3978234" cy="433717"/>
            </p:xfrm>
            <a:graphic>
              <a:graphicData uri="http://schemas.openxmlformats.org/presentationml/2006/ole">
                <mc:AlternateContent xmlns:mc="http://schemas.openxmlformats.org/markup-compatibility/2006">
                  <mc:Choice xmlns:v="urn:schemas-microsoft-com:vml" Requires="v">
                    <p:oleObj name="Equation" r:id="rId7" imgW="3098800" imgH="342900" progId="Excel.Sheet.8">
                      <p:embed/>
                    </p:oleObj>
                  </mc:Choice>
                  <mc:Fallback>
                    <p:oleObj name="Equation" r:id="rId7" imgW="3098800" imgH="342900" progId="Excel.Sheet.8">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50773" y="3227767"/>
                            <a:ext cx="3978234" cy="433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5186" name="Rectangle 4"/>
            <p:cNvSpPr>
              <a:spLocks noChangeArrowheads="1"/>
            </p:cNvSpPr>
            <p:nvPr/>
          </p:nvSpPr>
          <p:spPr bwMode="auto">
            <a:xfrm>
              <a:off x="1911347" y="5515832"/>
              <a:ext cx="885957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這是 </a:t>
              </a:r>
              <a:r>
                <a:rPr lang="en-US" altLang="zh-TW" i="1">
                  <a:solidFill>
                    <a:schemeClr val="tx1"/>
                  </a:solidFill>
                </a:rPr>
                <a:t>Mann</a:t>
              </a:r>
              <a:r>
                <a:rPr lang="en-US" altLang="zh-TW" sz="1500">
                  <a:solidFill>
                    <a:schemeClr val="tx1"/>
                  </a:solidFill>
                </a:rPr>
                <a:t> </a:t>
              </a:r>
              <a:r>
                <a:rPr lang="zh-TW" altLang="en-US" sz="1500">
                  <a:solidFill>
                    <a:schemeClr val="tx1"/>
                  </a:solidFill>
                </a:rPr>
                <a:t>和 </a:t>
              </a:r>
              <a:r>
                <a:rPr lang="en-US" altLang="zh-TW" i="1">
                  <a:solidFill>
                    <a:schemeClr val="tx1"/>
                  </a:solidFill>
                </a:rPr>
                <a:t>Whitney</a:t>
              </a:r>
              <a:r>
                <a:rPr lang="en-US" altLang="zh-TW">
                  <a:solidFill>
                    <a:schemeClr val="tx1"/>
                  </a:solidFill>
                </a:rPr>
                <a:t> [1974]</a:t>
              </a:r>
              <a:r>
                <a:rPr lang="en-US" altLang="zh-TW" sz="1500">
                  <a:solidFill>
                    <a:schemeClr val="tx1"/>
                  </a:solidFill>
                </a:rPr>
                <a:t> </a:t>
              </a:r>
              <a:r>
                <a:rPr lang="zh-TW" altLang="en-US" sz="1500">
                  <a:solidFill>
                    <a:schemeClr val="tx1"/>
                  </a:solidFill>
                </a:rPr>
                <a:t>提出的 </a:t>
              </a:r>
              <a:r>
                <a:rPr lang="en-US" altLang="zh-TW" i="1">
                  <a:solidFill>
                    <a:schemeClr val="tx1"/>
                  </a:solidFill>
                </a:rPr>
                <a:t>θ</a:t>
              </a:r>
              <a:r>
                <a:rPr lang="en-US" altLang="zh-TW" sz="1500">
                  <a:solidFill>
                    <a:schemeClr val="tx1"/>
                  </a:solidFill>
                </a:rPr>
                <a:t> </a:t>
              </a:r>
              <a:r>
                <a:rPr lang="zh-TW" altLang="en-US" sz="1500">
                  <a:solidFill>
                    <a:schemeClr val="tx1"/>
                  </a:solidFill>
                </a:rPr>
                <a:t>的一個無偏估計，</a:t>
              </a:r>
              <a:r>
                <a:rPr lang="en-US" altLang="zh-TW">
                  <a:solidFill>
                    <a:schemeClr val="tx1"/>
                  </a:solidFill>
                </a:rPr>
                <a:t>(10.10)</a:t>
              </a:r>
              <a:r>
                <a:rPr lang="en-US" altLang="zh-TW" sz="1500">
                  <a:solidFill>
                    <a:schemeClr val="tx1"/>
                  </a:solidFill>
                </a:rPr>
                <a:t> </a:t>
              </a:r>
              <a:r>
                <a:rPr lang="zh-TW" altLang="en-US" sz="1500">
                  <a:solidFill>
                    <a:schemeClr val="tx1"/>
                  </a:solidFill>
                </a:rPr>
                <a:t>給出的估計量 </a:t>
              </a:r>
              <a:r>
                <a:rPr lang="en-US" altLang="zh-TW">
                  <a:solidFill>
                    <a:schemeClr val="tx1"/>
                  </a:solidFill>
                </a:rPr>
                <a:t>U</a:t>
              </a:r>
              <a:r>
                <a:rPr lang="en-US" altLang="zh-TW" sz="1500">
                  <a:solidFill>
                    <a:schemeClr val="tx1"/>
                  </a:solidFill>
                </a:rPr>
                <a:t> </a:t>
              </a:r>
              <a:r>
                <a:rPr lang="zh-TW" altLang="en-US" sz="1500">
                  <a:solidFill>
                    <a:schemeClr val="tx1"/>
                  </a:solidFill>
                </a:rPr>
                <a:t>稱為 </a:t>
              </a:r>
              <a:r>
                <a:rPr lang="en-US" altLang="zh-TW">
                  <a:solidFill>
                    <a:srgbClr val="FF0000"/>
                  </a:solidFill>
                </a:rPr>
                <a:t>Mann-Whitney</a:t>
              </a:r>
              <a:r>
                <a:rPr lang="en-US" altLang="zh-TW" sz="1500">
                  <a:solidFill>
                    <a:srgbClr val="FF0000"/>
                  </a:solidFill>
                </a:rPr>
                <a:t> </a:t>
              </a:r>
              <a:r>
                <a:rPr lang="zh-TW" altLang="en-US" sz="1500">
                  <a:solidFill>
                    <a:srgbClr val="FF0000"/>
                  </a:solidFill>
                </a:rPr>
                <a:t>統計量</a:t>
              </a:r>
              <a:r>
                <a:rPr lang="zh-TW" altLang="en-US" sz="1500">
                  <a:solidFill>
                    <a:schemeClr val="tx1"/>
                  </a:solidFill>
                </a:rPr>
                <a:t>。</a:t>
              </a:r>
              <a:endParaRPr lang="en-US" altLang="zh-CN" sz="1500">
                <a:solidFill>
                  <a:schemeClr val="tx1"/>
                </a:solidFil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36196"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197"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198" name="Rectangle 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199" name="Rectangle 5"/>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0"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1" name="Rectangle 1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2" name="Rectangle 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3"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4" name="Rectangle 9"/>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5" name="Rectangle 1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6" name="Rectangle 7"/>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7" name="Rectangle 9"/>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8" name="Rectangle 1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09" name="Rectangle 1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10" name="Rectangle 19"/>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11"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12" name="Rectangle 23"/>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36213" name="Rectangle 32"/>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36214" name="组合 107538"/>
          <p:cNvGrpSpPr>
            <a:grpSpLocks/>
          </p:cNvGrpSpPr>
          <p:nvPr/>
        </p:nvGrpSpPr>
        <p:grpSpPr bwMode="auto">
          <a:xfrm>
            <a:off x="2473325" y="468313"/>
            <a:ext cx="8039100" cy="5195705"/>
            <a:chOff x="2315863" y="704310"/>
            <a:chExt cx="8039367" cy="5195781"/>
          </a:xfrm>
        </p:grpSpPr>
        <p:sp>
          <p:nvSpPr>
            <p:cNvPr id="136216" name="Rectangle 4"/>
            <p:cNvSpPr>
              <a:spLocks noChangeArrowheads="1"/>
            </p:cNvSpPr>
            <p:nvPr/>
          </p:nvSpPr>
          <p:spPr bwMode="auto">
            <a:xfrm>
              <a:off x="2315864" y="704310"/>
              <a:ext cx="802714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當 </a:t>
              </a:r>
              <a:r>
                <a:rPr lang="en-US" altLang="zh-TW" i="1">
                  <a:solidFill>
                    <a:schemeClr val="tx1"/>
                  </a:solidFill>
                </a:rPr>
                <a:t>H</a:t>
              </a:r>
              <a:r>
                <a:rPr lang="en-US" altLang="zh-TW" baseline="-25000">
                  <a:solidFill>
                    <a:schemeClr val="tx1"/>
                  </a:solidFill>
                </a:rPr>
                <a:t>1</a:t>
              </a:r>
              <a:r>
                <a:rPr lang="en-US" altLang="zh-TW" sz="1500">
                  <a:solidFill>
                    <a:schemeClr val="tx1"/>
                  </a:solidFill>
                </a:rPr>
                <a:t> </a:t>
              </a:r>
              <a:r>
                <a:rPr lang="zh-TW" altLang="en-US" sz="1500">
                  <a:solidFill>
                    <a:schemeClr val="tx1"/>
                  </a:solidFill>
                </a:rPr>
                <a:t>成立時，</a:t>
              </a:r>
              <a:r>
                <a:rPr lang="en-US" altLang="zh-TW">
                  <a:solidFill>
                    <a:schemeClr val="tx1"/>
                  </a:solidFill>
                </a:rPr>
                <a:t>U</a:t>
              </a:r>
              <a:r>
                <a:rPr lang="en-US" altLang="zh-TW" sz="1500">
                  <a:solidFill>
                    <a:schemeClr val="tx1"/>
                  </a:solidFill>
                </a:rPr>
                <a:t> </a:t>
              </a:r>
              <a:r>
                <a:rPr lang="zh-TW" altLang="en-US" sz="1500">
                  <a:solidFill>
                    <a:schemeClr val="tx1"/>
                  </a:solidFill>
                </a:rPr>
                <a:t>的值傾向於一個較大值，所以拒絕域為 </a:t>
              </a:r>
              <a:r>
                <a:rPr lang="en-US" altLang="zh-TW" i="1">
                  <a:solidFill>
                    <a:schemeClr val="tx1"/>
                  </a:solidFill>
                </a:rPr>
                <a:t>U</a:t>
              </a:r>
              <a:r>
                <a:rPr lang="en-US" altLang="zh-TW">
                  <a:solidFill>
                    <a:schemeClr val="tx1"/>
                  </a:solidFill>
                </a:rPr>
                <a:t> ≥ </a:t>
              </a:r>
              <a:r>
                <a:rPr lang="en-US" altLang="zh-TW" i="1">
                  <a:solidFill>
                    <a:schemeClr val="tx1"/>
                  </a:solidFill>
                </a:rPr>
                <a:t>c</a:t>
              </a:r>
              <a:r>
                <a:rPr lang="zh-CN" altLang="en-US" sz="1500">
                  <a:solidFill>
                    <a:schemeClr val="tx1"/>
                  </a:solidFill>
                </a:rPr>
                <a:t>，</a:t>
              </a:r>
              <a:r>
                <a:rPr lang="zh-CN" altLang="en-US" sz="1500">
                  <a:solidFill>
                    <a:srgbClr val="000000"/>
                  </a:solidFill>
                </a:rPr>
                <a:t>當 </a:t>
              </a:r>
              <a:r>
                <a:rPr lang="en-US" altLang="zh-CN" i="1">
                  <a:solidFill>
                    <a:srgbClr val="000000"/>
                  </a:solidFill>
                </a:rPr>
                <a:t>H</a:t>
              </a:r>
              <a:r>
                <a:rPr lang="en-US" altLang="zh-CN" baseline="-25000">
                  <a:solidFill>
                    <a:srgbClr val="000000"/>
                  </a:solidFill>
                </a:rPr>
                <a:t>0</a:t>
              </a:r>
              <a:r>
                <a:rPr lang="en-US" altLang="zh-CN" sz="1500">
                  <a:solidFill>
                    <a:srgbClr val="000000"/>
                  </a:solidFill>
                </a:rPr>
                <a:t> </a:t>
              </a:r>
              <a:r>
                <a:rPr lang="zh-CN" altLang="en-US" sz="1500">
                  <a:solidFill>
                    <a:srgbClr val="000000"/>
                  </a:solidFill>
                </a:rPr>
                <a:t>成立時，</a:t>
              </a:r>
              <a:r>
                <a:rPr lang="en-US" altLang="zh-CN" i="1">
                  <a:solidFill>
                    <a:srgbClr val="000000"/>
                  </a:solidFill>
                </a:rPr>
                <a:t>EU</a:t>
              </a:r>
              <a:r>
                <a:rPr lang="en-US" altLang="zh-CN">
                  <a:solidFill>
                    <a:srgbClr val="000000"/>
                  </a:solidFill>
                </a:rPr>
                <a:t> = 0.5</a:t>
              </a:r>
              <a:r>
                <a:rPr lang="en-US" altLang="zh-CN" sz="1500">
                  <a:solidFill>
                    <a:srgbClr val="000000"/>
                  </a:solidFill>
                </a:rPr>
                <a:t> </a:t>
              </a:r>
              <a:r>
                <a:rPr lang="zh-CN" altLang="en-US" sz="1500">
                  <a:solidFill>
                    <a:srgbClr val="000000"/>
                  </a:solidFill>
                </a:rPr>
                <a:t>；</a:t>
              </a:r>
              <a:endParaRPr lang="en-US" altLang="zh-CN">
                <a:solidFill>
                  <a:srgbClr val="000000"/>
                </a:solidFill>
              </a:endParaRPr>
            </a:p>
          </p:txBody>
        </p:sp>
        <p:sp>
          <p:nvSpPr>
            <p:cNvPr id="136217" name="Rectangle 4"/>
            <p:cNvSpPr>
              <a:spLocks noChangeArrowheads="1"/>
            </p:cNvSpPr>
            <p:nvPr/>
          </p:nvSpPr>
          <p:spPr bwMode="auto">
            <a:xfrm>
              <a:off x="2315863" y="1275704"/>
              <a:ext cx="8027139"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則</a:t>
              </a:r>
              <a:endParaRPr lang="en-US" altLang="zh-CN">
                <a:solidFill>
                  <a:schemeClr val="tx1"/>
                </a:solidFill>
              </a:endParaRPr>
            </a:p>
          </p:txBody>
        </p:sp>
        <p:sp>
          <p:nvSpPr>
            <p:cNvPr id="136218" name="Rectangle 4"/>
            <p:cNvSpPr>
              <a:spLocks noChangeArrowheads="1"/>
            </p:cNvSpPr>
            <p:nvPr/>
          </p:nvSpPr>
          <p:spPr bwMode="auto">
            <a:xfrm>
              <a:off x="2315865" y="3489500"/>
              <a:ext cx="803936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由定理 </a:t>
              </a:r>
              <a:r>
                <a:rPr lang="en-US" altLang="zh-TW">
                  <a:solidFill>
                    <a:schemeClr val="tx1"/>
                  </a:solidFill>
                </a:rPr>
                <a:t>(10.2)</a:t>
              </a:r>
              <a:r>
                <a:rPr lang="en-US" altLang="zh-TW" sz="1500">
                  <a:solidFill>
                    <a:schemeClr val="tx1"/>
                  </a:solidFill>
                </a:rPr>
                <a:t> </a:t>
              </a:r>
              <a:r>
                <a:rPr lang="zh-TW" altLang="en-US" sz="1500">
                  <a:solidFill>
                    <a:schemeClr val="tx1"/>
                  </a:solidFill>
                </a:rPr>
                <a:t>可知，當 </a:t>
              </a:r>
              <a:r>
                <a:rPr lang="en-US" altLang="zh-TW" i="1">
                  <a:solidFill>
                    <a:schemeClr val="tx1"/>
                  </a:solidFill>
                </a:rPr>
                <a:t>m </a:t>
              </a:r>
              <a:r>
                <a:rPr lang="en-US" altLang="zh-TW">
                  <a:solidFill>
                    <a:schemeClr val="tx1"/>
                  </a:solidFill>
                </a:rPr>
                <a:t>→ </a:t>
              </a:r>
              <a:r>
                <a:rPr lang="en-US" altLang="zh-TW" sz="1300">
                  <a:solidFill>
                    <a:schemeClr val="tx1"/>
                  </a:solidFill>
                </a:rPr>
                <a:t>∞</a:t>
              </a:r>
              <a:r>
                <a:rPr lang="en-US" altLang="zh-TW" sz="1500">
                  <a:solidFill>
                    <a:schemeClr val="tx1"/>
                  </a:solidFill>
                </a:rPr>
                <a:t>, </a:t>
              </a:r>
              <a:r>
                <a:rPr lang="en-US" altLang="zh-TW" i="1">
                  <a:solidFill>
                    <a:schemeClr val="tx1"/>
                  </a:solidFill>
                </a:rPr>
                <a:t>n </a:t>
              </a:r>
              <a:r>
                <a:rPr lang="en-US" altLang="zh-TW">
                  <a:solidFill>
                    <a:schemeClr val="tx1"/>
                  </a:solidFill>
                </a:rPr>
                <a:t>→ </a:t>
              </a:r>
              <a:r>
                <a:rPr lang="en-US" altLang="zh-TW" sz="1300">
                  <a:solidFill>
                    <a:schemeClr val="tx1"/>
                  </a:solidFill>
                </a:rPr>
                <a:t>∞</a:t>
              </a:r>
              <a:r>
                <a:rPr lang="en-US" altLang="zh-TW" sz="1500">
                  <a:solidFill>
                    <a:schemeClr val="tx1"/>
                  </a:solidFill>
                </a:rPr>
                <a:t> </a:t>
              </a:r>
              <a:r>
                <a:rPr lang="zh-TW" altLang="en-US" sz="1500">
                  <a:solidFill>
                    <a:schemeClr val="tx1"/>
                  </a:solidFill>
                </a:rPr>
                <a:t>時，</a:t>
              </a:r>
              <a:endParaRPr lang="en-US" altLang="zh-CN" sz="1500">
                <a:solidFill>
                  <a:schemeClr val="tx1"/>
                </a:solidFill>
              </a:endParaRPr>
            </a:p>
          </p:txBody>
        </p:sp>
        <p:graphicFrame>
          <p:nvGraphicFramePr>
            <p:cNvPr id="136219" name="对象 18"/>
            <p:cNvGraphicFramePr>
              <a:graphicFrameLocks noChangeAspect="1"/>
            </p:cNvGraphicFramePr>
            <p:nvPr/>
          </p:nvGraphicFramePr>
          <p:xfrm>
            <a:off x="3024237" y="1287579"/>
            <a:ext cx="5069686" cy="393762"/>
          </p:xfrm>
          <a:graphic>
            <a:graphicData uri="http://schemas.openxmlformats.org/presentationml/2006/ole">
              <mc:AlternateContent xmlns:mc="http://schemas.openxmlformats.org/markup-compatibility/2006">
                <mc:Choice xmlns:v="urn:schemas-microsoft-com:vml" Requires="v">
                  <p:oleObj name="Equation" r:id="rId3" imgW="3924300" imgH="304800" progId="Excel.Sheet.8">
                    <p:embed/>
                  </p:oleObj>
                </mc:Choice>
                <mc:Fallback>
                  <p:oleObj name="Equation" r:id="rId3" imgW="3924300" imgH="304800" progId="Excel.Sheet.8">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237" y="1287579"/>
                          <a:ext cx="5069686"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20" name="对象 20"/>
            <p:cNvGraphicFramePr>
              <a:graphicFrameLocks noChangeAspect="1"/>
            </p:cNvGraphicFramePr>
            <p:nvPr/>
          </p:nvGraphicFramePr>
          <p:xfrm>
            <a:off x="3028182" y="1828812"/>
            <a:ext cx="4465121" cy="400235"/>
          </p:xfrm>
          <a:graphic>
            <a:graphicData uri="http://schemas.openxmlformats.org/presentationml/2006/ole">
              <mc:AlternateContent xmlns:mc="http://schemas.openxmlformats.org/markup-compatibility/2006">
                <mc:Choice xmlns:v="urn:schemas-microsoft-com:vml" Requires="v">
                  <p:oleObj name="Equation" r:id="rId5" imgW="3403600" imgH="304800" progId="Equation.DSMT4">
                    <p:embed/>
                  </p:oleObj>
                </mc:Choice>
                <mc:Fallback>
                  <p:oleObj name="Equation" r:id="rId5" imgW="3403600" imgH="304800" progId="Equation.DSMT4">
                    <p:embed/>
                    <p:pic>
                      <p:nvPicPr>
                        <p:cNvPr id="0" name="对象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8182" y="1828812"/>
                          <a:ext cx="4465121" cy="400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21" name="对象 22"/>
            <p:cNvGraphicFramePr>
              <a:graphicFrameLocks noChangeAspect="1"/>
            </p:cNvGraphicFramePr>
            <p:nvPr/>
          </p:nvGraphicFramePr>
          <p:xfrm>
            <a:off x="3040056" y="2375078"/>
            <a:ext cx="2173185" cy="391444"/>
          </p:xfrm>
          <a:graphic>
            <a:graphicData uri="http://schemas.openxmlformats.org/presentationml/2006/ole">
              <mc:AlternateContent xmlns:mc="http://schemas.openxmlformats.org/markup-compatibility/2006">
                <mc:Choice xmlns:v="urn:schemas-microsoft-com:vml" Requires="v">
                  <p:oleObj name="Equation" r:id="rId7" imgW="1536700" imgH="279400" progId="Equation.DSMT4">
                    <p:embed/>
                  </p:oleObj>
                </mc:Choice>
                <mc:Fallback>
                  <p:oleObj name="Equation" r:id="rId7" imgW="1536700" imgH="279400" progId="Equation.DSMT4">
                    <p:embed/>
                    <p:pic>
                      <p:nvPicPr>
                        <p:cNvPr id="0" name="对象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0056" y="2375078"/>
                          <a:ext cx="2173185" cy="391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36222" name="组合 107519"/>
            <p:cNvGrpSpPr>
              <a:grpSpLocks/>
            </p:cNvGrpSpPr>
            <p:nvPr/>
          </p:nvGrpSpPr>
          <p:grpSpPr bwMode="auto">
            <a:xfrm>
              <a:off x="2315863" y="2838217"/>
              <a:ext cx="8039367" cy="522515"/>
              <a:chOff x="1342113" y="3396342"/>
              <a:chExt cx="8039367" cy="522515"/>
            </a:xfrm>
          </p:grpSpPr>
          <p:sp>
            <p:nvSpPr>
              <p:cNvPr id="136230" name="Rectangle 4"/>
              <p:cNvSpPr>
                <a:spLocks noChangeArrowheads="1"/>
              </p:cNvSpPr>
              <p:nvPr/>
            </p:nvSpPr>
            <p:spPr bwMode="auto">
              <a:xfrm>
                <a:off x="1342113" y="3473901"/>
                <a:ext cx="8039367" cy="395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                     ，</a:t>
                </a:r>
                <a:endParaRPr lang="en-US" altLang="zh-CN" sz="1500">
                  <a:solidFill>
                    <a:schemeClr val="tx1"/>
                  </a:solidFill>
                </a:endParaRPr>
              </a:p>
            </p:txBody>
          </p:sp>
          <p:graphicFrame>
            <p:nvGraphicFramePr>
              <p:cNvPr id="136231" name="对象 24"/>
              <p:cNvGraphicFramePr>
                <a:graphicFrameLocks noChangeAspect="1"/>
              </p:cNvGraphicFramePr>
              <p:nvPr/>
            </p:nvGraphicFramePr>
            <p:xfrm>
              <a:off x="2055049" y="3396342"/>
              <a:ext cx="1360969" cy="522515"/>
            </p:xfrm>
            <a:graphic>
              <a:graphicData uri="http://schemas.openxmlformats.org/presentationml/2006/ole">
                <mc:AlternateContent xmlns:mc="http://schemas.openxmlformats.org/markup-compatibility/2006">
                  <mc:Choice xmlns:v="urn:schemas-microsoft-com:vml" Requires="v">
                    <p:oleObj name="Equation" r:id="rId9" imgW="1066337" imgH="406224" progId="Equation.DSMT4">
                      <p:embed/>
                    </p:oleObj>
                  </mc:Choice>
                  <mc:Fallback>
                    <p:oleObj name="Equation" r:id="rId9" imgW="1066337" imgH="406224" progId="Equation.DSMT4">
                      <p:embed/>
                      <p:pic>
                        <p:nvPicPr>
                          <p:cNvPr id="0" name="对象 2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55049" y="3396342"/>
                            <a:ext cx="1360969" cy="522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32" name="对象 26"/>
              <p:cNvGraphicFramePr>
                <a:graphicFrameLocks noChangeAspect="1"/>
              </p:cNvGraphicFramePr>
              <p:nvPr/>
            </p:nvGraphicFramePr>
            <p:xfrm>
              <a:off x="3941763" y="3396344"/>
              <a:ext cx="725240" cy="519755"/>
            </p:xfrm>
            <a:graphic>
              <a:graphicData uri="http://schemas.openxmlformats.org/presentationml/2006/ole">
                <mc:AlternateContent xmlns:mc="http://schemas.openxmlformats.org/markup-compatibility/2006">
                  <mc:Choice xmlns:v="urn:schemas-microsoft-com:vml" Requires="v">
                    <p:oleObj name="Equation" r:id="rId11" imgW="571252" imgH="406224" progId="Equation.DSMT4">
                      <p:embed/>
                    </p:oleObj>
                  </mc:Choice>
                  <mc:Fallback>
                    <p:oleObj name="Equation" r:id="rId11" imgW="571252" imgH="406224" progId="Equation.DSMT4">
                      <p:embed/>
                      <p:pic>
                        <p:nvPicPr>
                          <p:cNvPr id="0" name="对象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41763" y="3396344"/>
                            <a:ext cx="725240" cy="519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6233" name="对象 29"/>
              <p:cNvGraphicFramePr>
                <a:graphicFrameLocks noChangeAspect="1"/>
              </p:cNvGraphicFramePr>
              <p:nvPr/>
            </p:nvGraphicFramePr>
            <p:xfrm>
              <a:off x="5189434" y="3400765"/>
              <a:ext cx="1836512" cy="506218"/>
            </p:xfrm>
            <a:graphic>
              <a:graphicData uri="http://schemas.openxmlformats.org/presentationml/2006/ole">
                <mc:AlternateContent xmlns:mc="http://schemas.openxmlformats.org/markup-compatibility/2006">
                  <mc:Choice xmlns:v="urn:schemas-microsoft-com:vml" Requires="v">
                    <p:oleObj name="Equation" r:id="rId13" imgW="1485255" imgH="406224" progId="Equation.DSMT4">
                      <p:embed/>
                    </p:oleObj>
                  </mc:Choice>
                  <mc:Fallback>
                    <p:oleObj name="Equation" r:id="rId13" imgW="1485255" imgH="406224" progId="Equation.DSMT4">
                      <p:embed/>
                      <p:pic>
                        <p:nvPicPr>
                          <p:cNvPr id="0" name="对象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189434" y="3400765"/>
                            <a:ext cx="1836512" cy="506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36223" name="组合 107530"/>
            <p:cNvGrpSpPr>
              <a:grpSpLocks/>
            </p:cNvGrpSpPr>
            <p:nvPr/>
          </p:nvGrpSpPr>
          <p:grpSpPr bwMode="auto">
            <a:xfrm>
              <a:off x="2315866" y="4053554"/>
              <a:ext cx="8039364" cy="554088"/>
              <a:chOff x="1342116" y="4635429"/>
              <a:chExt cx="8039364" cy="554088"/>
            </a:xfrm>
          </p:grpSpPr>
          <p:graphicFrame>
            <p:nvGraphicFramePr>
              <p:cNvPr id="136228" name="对象 107522"/>
              <p:cNvGraphicFramePr>
                <a:graphicFrameLocks noChangeAspect="1"/>
              </p:cNvGraphicFramePr>
              <p:nvPr/>
            </p:nvGraphicFramePr>
            <p:xfrm>
              <a:off x="2018796" y="4635429"/>
              <a:ext cx="5701272" cy="554088"/>
            </p:xfrm>
            <a:graphic>
              <a:graphicData uri="http://schemas.openxmlformats.org/presentationml/2006/ole">
                <mc:AlternateContent xmlns:mc="http://schemas.openxmlformats.org/markup-compatibility/2006">
                  <mc:Choice xmlns:v="urn:schemas-microsoft-com:vml" Requires="v">
                    <p:oleObj name="Equation" r:id="rId15" imgW="4546600" imgH="444500" progId="Equation.DSMT4">
                      <p:embed/>
                    </p:oleObj>
                  </mc:Choice>
                  <mc:Fallback>
                    <p:oleObj name="Equation" r:id="rId15" imgW="4546600" imgH="444500" progId="Equation.DSMT4">
                      <p:embed/>
                      <p:pic>
                        <p:nvPicPr>
                          <p:cNvPr id="0" name="对象 1075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8796" y="4635429"/>
                            <a:ext cx="5701272" cy="5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6229" name="Rectangle 4"/>
              <p:cNvSpPr>
                <a:spLocks noChangeArrowheads="1"/>
              </p:cNvSpPr>
              <p:nvPr/>
            </p:nvSpPr>
            <p:spPr bwMode="auto">
              <a:xfrm>
                <a:off x="1342116" y="4639242"/>
                <a:ext cx="8039364"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有</a:t>
                </a:r>
                <a:endParaRPr lang="en-US" altLang="zh-CN" sz="1500">
                  <a:solidFill>
                    <a:schemeClr val="tx1"/>
                  </a:solidFill>
                </a:endParaRPr>
              </a:p>
            </p:txBody>
          </p:sp>
        </p:grpSp>
        <p:grpSp>
          <p:nvGrpSpPr>
            <p:cNvPr id="136224" name="组合 107536"/>
            <p:cNvGrpSpPr>
              <a:grpSpLocks/>
            </p:cNvGrpSpPr>
            <p:nvPr/>
          </p:nvGrpSpPr>
          <p:grpSpPr bwMode="auto">
            <a:xfrm>
              <a:off x="2315865" y="4787041"/>
              <a:ext cx="8039364" cy="632306"/>
              <a:chOff x="1342115" y="4917666"/>
              <a:chExt cx="8039364" cy="632306"/>
            </a:xfrm>
          </p:grpSpPr>
          <p:sp>
            <p:nvSpPr>
              <p:cNvPr id="136226" name="Rectangle 4"/>
              <p:cNvSpPr>
                <a:spLocks noChangeArrowheads="1"/>
              </p:cNvSpPr>
              <p:nvPr/>
            </p:nvSpPr>
            <p:spPr bwMode="auto">
              <a:xfrm>
                <a:off x="1342115" y="5008902"/>
                <a:ext cx="803936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因此拒絕域為</a:t>
                </a:r>
                <a:endParaRPr lang="en-US" altLang="zh-CN" sz="1500">
                  <a:solidFill>
                    <a:schemeClr val="tx1"/>
                  </a:solidFill>
                </a:endParaRPr>
              </a:p>
            </p:txBody>
          </p:sp>
          <p:graphicFrame>
            <p:nvGraphicFramePr>
              <p:cNvPr id="136227" name="对象 107535"/>
              <p:cNvGraphicFramePr>
                <a:graphicFrameLocks noChangeAspect="1"/>
              </p:cNvGraphicFramePr>
              <p:nvPr/>
            </p:nvGraphicFramePr>
            <p:xfrm>
              <a:off x="2802585" y="4917666"/>
              <a:ext cx="2707566" cy="632306"/>
            </p:xfrm>
            <a:graphic>
              <a:graphicData uri="http://schemas.openxmlformats.org/presentationml/2006/ole">
                <mc:AlternateContent xmlns:mc="http://schemas.openxmlformats.org/markup-compatibility/2006">
                  <mc:Choice xmlns:v="urn:schemas-microsoft-com:vml" Requires="v">
                    <p:oleObj name="Equation" r:id="rId17" imgW="1943100" imgH="457200" progId="Equation.DSMT4">
                      <p:embed/>
                    </p:oleObj>
                  </mc:Choice>
                  <mc:Fallback>
                    <p:oleObj name="Equation" r:id="rId17" imgW="1943100" imgH="457200" progId="Equation.DSMT4">
                      <p:embed/>
                      <p:pic>
                        <p:nvPicPr>
                          <p:cNvPr id="0" name="对象 10753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02585" y="4917666"/>
                            <a:ext cx="2707566" cy="632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6225" name="Rectangle 4"/>
            <p:cNvSpPr>
              <a:spLocks noChangeArrowheads="1"/>
            </p:cNvSpPr>
            <p:nvPr/>
          </p:nvSpPr>
          <p:spPr bwMode="auto">
            <a:xfrm>
              <a:off x="2315866" y="5506323"/>
              <a:ext cx="8027136" cy="393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其中 </a:t>
              </a:r>
              <a:r>
                <a:rPr lang="en-US" altLang="zh-TW" i="1" dirty="0">
                  <a:solidFill>
                    <a:schemeClr val="tx1"/>
                  </a:solidFill>
                </a:rPr>
                <a:t>Z</a:t>
              </a:r>
              <a:r>
                <a:rPr lang="en-US" altLang="zh-TW" baseline="-25000" dirty="0">
                  <a:solidFill>
                    <a:schemeClr val="tx1"/>
                  </a:solidFill>
                </a:rPr>
                <a:t>1-α</a:t>
              </a:r>
              <a:r>
                <a:rPr lang="en-US" altLang="zh-TW" sz="1500" dirty="0">
                  <a:solidFill>
                    <a:schemeClr val="tx1"/>
                  </a:solidFill>
                </a:rPr>
                <a:t> </a:t>
              </a:r>
              <a:r>
                <a:rPr lang="zh-TW" altLang="en-US" sz="1500" dirty="0">
                  <a:solidFill>
                    <a:schemeClr val="tx1"/>
                  </a:solidFill>
                </a:rPr>
                <a:t>為標準正態分布的 </a:t>
              </a:r>
              <a:r>
                <a:rPr lang="en-US" altLang="zh-TW" i="1" dirty="0">
                  <a:solidFill>
                    <a:schemeClr val="tx1"/>
                  </a:solidFill>
                </a:rPr>
                <a:t>1- α</a:t>
              </a:r>
              <a:r>
                <a:rPr lang="en-US" altLang="zh-TW" sz="1500" dirty="0">
                  <a:solidFill>
                    <a:schemeClr val="tx1"/>
                  </a:solidFill>
                </a:rPr>
                <a:t> </a:t>
              </a:r>
              <a:r>
                <a:rPr lang="zh-TW" altLang="en-US" sz="1500" dirty="0">
                  <a:solidFill>
                    <a:schemeClr val="tx1"/>
                  </a:solidFill>
                </a:rPr>
                <a:t>分位數。</a:t>
              </a:r>
              <a:endParaRPr lang="en-US" altLang="zh-CN" sz="1500" dirty="0">
                <a:solidFill>
                  <a:schemeClr val="tx1"/>
                </a:solidFill>
              </a:endParaRPr>
            </a:p>
          </p:txBody>
        </p:sp>
      </p:grpSp>
      <p:sp>
        <p:nvSpPr>
          <p:cNvPr id="3" name="矩形 2"/>
          <p:cNvSpPr>
            <a:spLocks noChangeArrowheads="1"/>
          </p:cNvSpPr>
          <p:nvPr/>
        </p:nvSpPr>
        <p:spPr bwMode="auto">
          <a:xfrm>
            <a:off x="2079625" y="5599113"/>
            <a:ext cx="87661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80000"/>
              </a:lnSpc>
            </a:pPr>
            <a:r>
              <a:rPr lang="zh-CN" altLang="en-US" sz="1100"/>
              <a:t>就檢驗方法而言，</a:t>
            </a:r>
            <a:r>
              <a:rPr lang="en-US" altLang="zh-CN" sz="1100"/>
              <a:t>Mann</a:t>
            </a:r>
            <a:r>
              <a:rPr lang="zh-CN" altLang="en-US" sz="1100"/>
              <a:t>－</a:t>
            </a:r>
            <a:r>
              <a:rPr lang="en-US" altLang="zh-CN" sz="1100"/>
              <a:t>Whitney U </a:t>
            </a:r>
            <a:r>
              <a:rPr lang="zh-CN" altLang="en-US" sz="1100"/>
              <a:t>統計量檢驗 與下頁介紹的 </a:t>
            </a:r>
            <a:r>
              <a:rPr lang="en-US" altLang="zh-CN" sz="1100"/>
              <a:t>Wilcoxon </a:t>
            </a:r>
            <a:r>
              <a:rPr lang="zh-CN" altLang="en-US" sz="1100"/>
              <a:t>秩和統計量檢驗 沒有實質上的差別，兩種檢驗統計量是等效的。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7218" name="组合 1"/>
          <p:cNvGrpSpPr>
            <a:grpSpLocks/>
          </p:cNvGrpSpPr>
          <p:nvPr/>
        </p:nvGrpSpPr>
        <p:grpSpPr bwMode="auto">
          <a:xfrm>
            <a:off x="93663" y="60325"/>
            <a:ext cx="10480675" cy="5641975"/>
            <a:chOff x="93663" y="60325"/>
            <a:chExt cx="10481050" cy="5641975"/>
          </a:xfrm>
        </p:grpSpPr>
        <p:sp>
          <p:nvSpPr>
            <p:cNvPr id="9" name="Rectangle 3"/>
            <p:cNvSpPr>
              <a:spLocks noChangeArrowheads="1"/>
            </p:cNvSpPr>
            <p:nvPr/>
          </p:nvSpPr>
          <p:spPr bwMode="auto">
            <a:xfrm>
              <a:off x="117476" y="338138"/>
              <a:ext cx="4965878"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秩統計量</a:t>
              </a:r>
              <a:r>
                <a:rPr lang="zh-CN" altLang="en-US" sz="1400" kern="0" dirty="0">
                  <a:solidFill>
                    <a:srgbClr val="C7000B"/>
                  </a:solidFill>
                  <a:latin typeface="Arial"/>
                  <a:cs typeface="+mj-cs"/>
                </a:rPr>
                <a:t>的定義</a:t>
              </a:r>
            </a:p>
          </p:txBody>
        </p:sp>
        <p:sp>
          <p:nvSpPr>
            <p:cNvPr id="11" name="Rectangle 3"/>
            <p:cNvSpPr>
              <a:spLocks noChangeArrowheads="1"/>
            </p:cNvSpPr>
            <p:nvPr/>
          </p:nvSpPr>
          <p:spPr bwMode="auto">
            <a:xfrm>
              <a:off x="93663" y="60325"/>
              <a:ext cx="4419758"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37221" name="组合 18"/>
            <p:cNvGrpSpPr>
              <a:grpSpLocks/>
            </p:cNvGrpSpPr>
            <p:nvPr/>
          </p:nvGrpSpPr>
          <p:grpSpPr bwMode="auto">
            <a:xfrm>
              <a:off x="2218159" y="722777"/>
              <a:ext cx="8356554" cy="4979523"/>
              <a:chOff x="2359925" y="722361"/>
              <a:chExt cx="8356600" cy="4979339"/>
            </a:xfrm>
          </p:grpSpPr>
          <p:sp>
            <p:nvSpPr>
              <p:cNvPr id="137222" name="Rectangle 4"/>
              <p:cNvSpPr>
                <a:spLocks noChangeArrowheads="1"/>
              </p:cNvSpPr>
              <p:nvPr/>
            </p:nvSpPr>
            <p:spPr bwMode="auto">
              <a:xfrm>
                <a:off x="2359925" y="1439970"/>
                <a:ext cx="8356600" cy="438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通俗地講，秩就是樣本數據按照昇冪排列之後，每個觀測值的位置或者次序；</a:t>
                </a:r>
                <a:endParaRPr lang="en-US" altLang="zh-CN" sz="1500">
                  <a:solidFill>
                    <a:schemeClr val="tx1"/>
                  </a:solidFill>
                </a:endParaRPr>
              </a:p>
            </p:txBody>
          </p:sp>
          <p:sp>
            <p:nvSpPr>
              <p:cNvPr id="137223" name="Rectangle 4"/>
              <p:cNvSpPr>
                <a:spLocks noChangeArrowheads="1"/>
              </p:cNvSpPr>
              <p:nvPr/>
            </p:nvSpPr>
            <p:spPr bwMode="auto">
              <a:xfrm>
                <a:off x="2359925" y="1856134"/>
                <a:ext cx="835660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記 </a:t>
                </a:r>
                <a:r>
                  <a:rPr lang="en-US" altLang="zh-TW" i="1">
                    <a:solidFill>
                      <a:schemeClr val="tx1"/>
                    </a:solidFill>
                  </a:rPr>
                  <a:t>R = (R</a:t>
                </a:r>
                <a:r>
                  <a:rPr lang="en-US" altLang="zh-TW" i="1" baseline="-25000">
                    <a:solidFill>
                      <a:schemeClr val="tx1"/>
                    </a:solidFill>
                  </a:rPr>
                  <a:t>1</a:t>
                </a:r>
                <a:r>
                  <a:rPr lang="en-US" altLang="zh-TW" i="1">
                    <a:solidFill>
                      <a:schemeClr val="tx1"/>
                    </a:solidFill>
                  </a:rPr>
                  <a:t>,R</a:t>
                </a:r>
                <a:r>
                  <a:rPr lang="en-US" altLang="zh-TW" i="1" baseline="-25000">
                    <a:solidFill>
                      <a:schemeClr val="tx1"/>
                    </a:solidFill>
                  </a:rPr>
                  <a:t>2</a:t>
                </a:r>
                <a:r>
                  <a:rPr lang="en-US" altLang="zh-TW" i="1">
                    <a:solidFill>
                      <a:schemeClr val="tx1"/>
                    </a:solidFill>
                  </a:rPr>
                  <a:t>,…,R</a:t>
                </a:r>
                <a:r>
                  <a:rPr lang="en-US" altLang="zh-TW" i="1" baseline="-25000">
                    <a:solidFill>
                      <a:schemeClr val="tx1"/>
                    </a:solidFill>
                  </a:rPr>
                  <a:t>N</a:t>
                </a:r>
                <a:r>
                  <a:rPr lang="en-US" altLang="zh-TW" i="1">
                    <a:solidFill>
                      <a:schemeClr val="tx1"/>
                    </a:solidFill>
                  </a:rPr>
                  <a:t>)</a:t>
                </a:r>
                <a:r>
                  <a:rPr lang="zh-TW" altLang="en-US" sz="1500">
                    <a:solidFill>
                      <a:schemeClr val="tx1"/>
                    </a:solidFill>
                  </a:rPr>
                  <a:t>，</a:t>
                </a:r>
                <a:r>
                  <a:rPr lang="en-US" altLang="zh-TW" i="1">
                    <a:solidFill>
                      <a:schemeClr val="tx1"/>
                    </a:solidFill>
                  </a:rPr>
                  <a:t>R</a:t>
                </a:r>
                <a:r>
                  <a:rPr lang="en-US" altLang="zh-TW" sz="1500">
                    <a:solidFill>
                      <a:schemeClr val="tx1"/>
                    </a:solidFill>
                  </a:rPr>
                  <a:t> </a:t>
                </a:r>
                <a:r>
                  <a:rPr lang="zh-TW" altLang="en-US" sz="1500">
                    <a:solidFill>
                      <a:schemeClr val="tx1"/>
                    </a:solidFill>
                  </a:rPr>
                  <a:t>的任意可測函數稱為 </a:t>
                </a:r>
                <a:r>
                  <a:rPr lang="zh-TW" altLang="en-US" sz="1500"/>
                  <a:t>秩統計量</a:t>
                </a:r>
                <a:r>
                  <a:rPr lang="zh-TW" altLang="en-US" sz="1500">
                    <a:solidFill>
                      <a:schemeClr val="tx1"/>
                    </a:solidFill>
                  </a:rPr>
                  <a:t>。</a:t>
                </a:r>
                <a:endParaRPr lang="en-US" altLang="zh-CN" sz="1500">
                  <a:solidFill>
                    <a:schemeClr val="tx1"/>
                  </a:solidFill>
                </a:endParaRPr>
              </a:p>
            </p:txBody>
          </p:sp>
          <p:sp>
            <p:nvSpPr>
              <p:cNvPr id="137224" name="Rectangle 4"/>
              <p:cNvSpPr>
                <a:spLocks noChangeArrowheads="1"/>
              </p:cNvSpPr>
              <p:nvPr/>
            </p:nvSpPr>
            <p:spPr bwMode="auto">
              <a:xfrm>
                <a:off x="2359925" y="722361"/>
                <a:ext cx="8356600" cy="7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設 </a:t>
                </a:r>
                <a:r>
                  <a:rPr lang="en-US" altLang="zh-TW" i="1">
                    <a:solidFill>
                      <a:schemeClr val="tx1"/>
                    </a:solidFill>
                  </a:rPr>
                  <a:t>X</a:t>
                </a:r>
                <a:r>
                  <a:rPr lang="en-US" altLang="zh-TW" i="1" baseline="-25000">
                    <a:solidFill>
                      <a:schemeClr val="tx1"/>
                    </a:solidFill>
                  </a:rPr>
                  <a:t>1</a:t>
                </a:r>
                <a:r>
                  <a:rPr lang="en-US" altLang="zh-TW" i="1">
                    <a:solidFill>
                      <a:schemeClr val="tx1"/>
                    </a:solidFill>
                  </a:rPr>
                  <a:t>,X</a:t>
                </a:r>
                <a:r>
                  <a:rPr lang="en-US" altLang="zh-TW" i="1" baseline="-25000">
                    <a:solidFill>
                      <a:schemeClr val="tx1"/>
                    </a:solidFill>
                  </a:rPr>
                  <a:t>2</a:t>
                </a:r>
                <a:r>
                  <a:rPr lang="en-US" altLang="zh-TW" i="1">
                    <a:solidFill>
                      <a:schemeClr val="tx1"/>
                    </a:solidFill>
                  </a:rPr>
                  <a:t>,…,X</a:t>
                </a:r>
                <a:r>
                  <a:rPr lang="en-US" altLang="zh-TW" i="1" baseline="-25000">
                    <a:solidFill>
                      <a:schemeClr val="tx1"/>
                    </a:solidFill>
                  </a:rPr>
                  <a:t>N</a:t>
                </a:r>
                <a:r>
                  <a:rPr lang="en-US" altLang="zh-TW" sz="1500">
                    <a:solidFill>
                      <a:schemeClr val="tx1"/>
                    </a:solidFill>
                  </a:rPr>
                  <a:t> </a:t>
                </a:r>
                <a:r>
                  <a:rPr lang="zh-TW" altLang="en-US" sz="1500">
                    <a:solidFill>
                      <a:schemeClr val="tx1"/>
                    </a:solidFill>
                  </a:rPr>
                  <a:t>為來自某連續總體的簡單隨機樣本，</a:t>
                </a:r>
                <a:r>
                  <a:rPr lang="en-US" altLang="zh-TW" i="1">
                    <a:solidFill>
                      <a:schemeClr val="tx1"/>
                    </a:solidFill>
                  </a:rPr>
                  <a:t>X</a:t>
                </a:r>
                <a:r>
                  <a:rPr lang="en-US" altLang="zh-TW" i="1" baseline="-25000">
                    <a:solidFill>
                      <a:schemeClr val="tx1"/>
                    </a:solidFill>
                  </a:rPr>
                  <a:t>(1)</a:t>
                </a:r>
                <a:r>
                  <a:rPr lang="en-US" altLang="zh-TW" i="1">
                    <a:solidFill>
                      <a:schemeClr val="tx1"/>
                    </a:solidFill>
                    <a:latin typeface="宋体" pitchFamily="2" charset="-122"/>
                  </a:rPr>
                  <a:t>≤</a:t>
                </a:r>
                <a:r>
                  <a:rPr lang="en-US" altLang="zh-TW" i="1">
                    <a:solidFill>
                      <a:schemeClr val="tx1"/>
                    </a:solidFill>
                  </a:rPr>
                  <a:t>X</a:t>
                </a:r>
                <a:r>
                  <a:rPr lang="en-US" altLang="zh-TW" i="1" baseline="-25000">
                    <a:solidFill>
                      <a:schemeClr val="tx1"/>
                    </a:solidFill>
                  </a:rPr>
                  <a:t>(2)</a:t>
                </a:r>
                <a:r>
                  <a:rPr lang="en-US" altLang="zh-TW" i="1">
                    <a:solidFill>
                      <a:schemeClr val="tx1"/>
                    </a:solidFill>
                    <a:latin typeface="宋体" pitchFamily="2" charset="-122"/>
                  </a:rPr>
                  <a:t>≤</a:t>
                </a:r>
                <a:r>
                  <a:rPr lang="en-US" altLang="zh-TW" i="1">
                    <a:solidFill>
                      <a:schemeClr val="tx1"/>
                    </a:solidFill>
                  </a:rPr>
                  <a:t>…</a:t>
                </a:r>
                <a:r>
                  <a:rPr lang="en-US" altLang="zh-TW" i="1">
                    <a:solidFill>
                      <a:schemeClr val="tx1"/>
                    </a:solidFill>
                    <a:latin typeface="宋体" pitchFamily="2" charset="-122"/>
                  </a:rPr>
                  <a:t>≤</a:t>
                </a:r>
                <a:r>
                  <a:rPr lang="en-US" altLang="zh-TW" i="1">
                    <a:solidFill>
                      <a:schemeClr val="tx1"/>
                    </a:solidFill>
                  </a:rPr>
                  <a:t>X</a:t>
                </a:r>
                <a:r>
                  <a:rPr lang="en-US" altLang="zh-TW" i="1" baseline="-25000">
                    <a:solidFill>
                      <a:schemeClr val="tx1"/>
                    </a:solidFill>
                  </a:rPr>
                  <a:t>(N)</a:t>
                </a:r>
                <a:r>
                  <a:rPr lang="en-US" altLang="zh-TW" sz="1500">
                    <a:solidFill>
                      <a:schemeClr val="tx1"/>
                    </a:solidFill>
                  </a:rPr>
                  <a:t> </a:t>
                </a:r>
                <a:r>
                  <a:rPr lang="zh-TW" altLang="en-US" sz="1500">
                    <a:solidFill>
                      <a:schemeClr val="tx1"/>
                    </a:solidFill>
                  </a:rPr>
                  <a:t>為相應的次序統計量，</a:t>
                </a:r>
                <a:endParaRPr lang="en-US" altLang="zh-TW" sz="1500">
                  <a:solidFill>
                    <a:schemeClr val="tx1"/>
                  </a:solidFill>
                </a:endParaRPr>
              </a:p>
              <a:p>
                <a:pPr>
                  <a:lnSpc>
                    <a:spcPct val="150000"/>
                  </a:lnSpc>
                </a:pPr>
                <a:r>
                  <a:rPr lang="zh-TW" altLang="en-US" sz="1500">
                    <a:solidFill>
                      <a:schemeClr val="tx1"/>
                    </a:solidFill>
                  </a:rPr>
                  <a:t>若 </a:t>
                </a:r>
                <a:r>
                  <a:rPr lang="en-US" altLang="zh-TW" i="1">
                    <a:solidFill>
                      <a:schemeClr val="tx1"/>
                    </a:solidFill>
                  </a:rPr>
                  <a:t>X</a:t>
                </a:r>
                <a:r>
                  <a:rPr lang="en-US" altLang="zh-TW" i="1" baseline="-25000">
                    <a:solidFill>
                      <a:schemeClr val="tx1"/>
                    </a:solidFill>
                  </a:rPr>
                  <a:t>i</a:t>
                </a:r>
                <a:r>
                  <a:rPr lang="en-US" altLang="zh-TW" i="1">
                    <a:solidFill>
                      <a:schemeClr val="tx1"/>
                    </a:solidFill>
                  </a:rPr>
                  <a:t> = X</a:t>
                </a:r>
                <a:r>
                  <a:rPr lang="en-US" altLang="zh-TW" i="1" baseline="-25000">
                    <a:solidFill>
                      <a:schemeClr val="tx1"/>
                    </a:solidFill>
                  </a:rPr>
                  <a:t>(Ri)</a:t>
                </a:r>
                <a:r>
                  <a:rPr lang="zh-TW" altLang="en-US" sz="1500">
                    <a:solidFill>
                      <a:schemeClr val="tx1"/>
                    </a:solidFill>
                  </a:rPr>
                  <a:t>，則稱 </a:t>
                </a:r>
                <a:r>
                  <a:rPr lang="en-US" altLang="zh-TW" i="1">
                    <a:solidFill>
                      <a:schemeClr val="tx1"/>
                    </a:solidFill>
                  </a:rPr>
                  <a:t>X</a:t>
                </a:r>
                <a:r>
                  <a:rPr lang="en-US" altLang="zh-TW" i="1" baseline="-25000">
                    <a:solidFill>
                      <a:schemeClr val="tx1"/>
                    </a:solidFill>
                  </a:rPr>
                  <a:t>i</a:t>
                </a:r>
                <a:r>
                  <a:rPr lang="en-US" altLang="zh-TW" sz="1500">
                    <a:solidFill>
                      <a:schemeClr val="tx1"/>
                    </a:solidFill>
                  </a:rPr>
                  <a:t> </a:t>
                </a:r>
                <a:r>
                  <a:rPr lang="zh-TW" altLang="en-US" sz="1500">
                    <a:solidFill>
                      <a:schemeClr val="tx1"/>
                    </a:solidFill>
                  </a:rPr>
                  <a:t>在 </a:t>
                </a:r>
                <a:r>
                  <a:rPr lang="en-US" altLang="zh-TW" i="1">
                    <a:solidFill>
                      <a:schemeClr val="tx1"/>
                    </a:solidFill>
                  </a:rPr>
                  <a:t>X</a:t>
                </a:r>
                <a:r>
                  <a:rPr lang="en-US" altLang="zh-TW" i="1" baseline="-25000">
                    <a:solidFill>
                      <a:schemeClr val="tx1"/>
                    </a:solidFill>
                  </a:rPr>
                  <a:t>1</a:t>
                </a:r>
                <a:r>
                  <a:rPr lang="en-US" altLang="zh-TW" i="1">
                    <a:solidFill>
                      <a:schemeClr val="tx1"/>
                    </a:solidFill>
                  </a:rPr>
                  <a:t>,X</a:t>
                </a:r>
                <a:r>
                  <a:rPr lang="en-US" altLang="zh-TW" i="1" baseline="-25000">
                    <a:solidFill>
                      <a:schemeClr val="tx1"/>
                    </a:solidFill>
                  </a:rPr>
                  <a:t>2</a:t>
                </a:r>
                <a:r>
                  <a:rPr lang="en-US" altLang="zh-TW" i="1">
                    <a:solidFill>
                      <a:schemeClr val="tx1"/>
                    </a:solidFill>
                  </a:rPr>
                  <a:t>,…,X</a:t>
                </a:r>
                <a:r>
                  <a:rPr lang="en-US" altLang="zh-TW" i="1" baseline="-25000">
                    <a:solidFill>
                      <a:schemeClr val="tx1"/>
                    </a:solidFill>
                  </a:rPr>
                  <a:t>N</a:t>
                </a:r>
                <a:r>
                  <a:rPr lang="en-US" altLang="zh-TW" sz="1500">
                    <a:solidFill>
                      <a:schemeClr val="tx1"/>
                    </a:solidFill>
                  </a:rPr>
                  <a:t> </a:t>
                </a:r>
                <a:r>
                  <a:rPr lang="zh-TW" altLang="en-US" sz="1500">
                    <a:solidFill>
                      <a:schemeClr val="tx1"/>
                    </a:solidFill>
                  </a:rPr>
                  <a:t>中的秩為 </a:t>
                </a:r>
                <a:r>
                  <a:rPr lang="en-US" altLang="zh-TW" i="1">
                    <a:solidFill>
                      <a:schemeClr val="tx1"/>
                    </a:solidFill>
                  </a:rPr>
                  <a:t>R</a:t>
                </a:r>
                <a:r>
                  <a:rPr lang="en-US" altLang="zh-TW" i="1" baseline="-25000">
                    <a:solidFill>
                      <a:schemeClr val="tx1"/>
                    </a:solidFill>
                  </a:rPr>
                  <a:t>i </a:t>
                </a:r>
                <a:r>
                  <a:rPr lang="en-US" altLang="zh-TW" i="1">
                    <a:solidFill>
                      <a:schemeClr val="tx1"/>
                    </a:solidFill>
                  </a:rPr>
                  <a:t>( R</a:t>
                </a:r>
                <a:r>
                  <a:rPr lang="en-US" altLang="zh-TW" i="1" baseline="-25000">
                    <a:solidFill>
                      <a:schemeClr val="tx1"/>
                    </a:solidFill>
                  </a:rPr>
                  <a:t>i </a:t>
                </a:r>
                <a:r>
                  <a:rPr lang="en-US" altLang="zh-TW" i="1">
                    <a:solidFill>
                      <a:schemeClr val="tx1"/>
                    </a:solidFill>
                  </a:rPr>
                  <a:t>,i=1,2,…,N)</a:t>
                </a:r>
                <a:r>
                  <a:rPr lang="zh-TW" altLang="en-US" sz="1500">
                    <a:solidFill>
                      <a:schemeClr val="tx1"/>
                    </a:solidFill>
                  </a:rPr>
                  <a:t>；</a:t>
                </a:r>
                <a:endParaRPr lang="en-US" altLang="zh-CN" sz="1500">
                  <a:solidFill>
                    <a:schemeClr val="tx1"/>
                  </a:solidFill>
                </a:endParaRPr>
              </a:p>
            </p:txBody>
          </p:sp>
          <p:sp>
            <p:nvSpPr>
              <p:cNvPr id="137225" name="Rectangle 4"/>
              <p:cNvSpPr>
                <a:spLocks noChangeArrowheads="1"/>
              </p:cNvSpPr>
              <p:nvPr/>
            </p:nvSpPr>
            <p:spPr bwMode="auto">
              <a:xfrm>
                <a:off x="2359925" y="2294729"/>
                <a:ext cx="8356600" cy="739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對於簡單隨機樣本，無論總體分布如何，</a:t>
                </a:r>
                <a:r>
                  <a:rPr lang="en-US" altLang="zh-TW" i="1" dirty="0">
                    <a:solidFill>
                      <a:schemeClr val="tx1"/>
                    </a:solidFill>
                  </a:rPr>
                  <a:t>R</a:t>
                </a:r>
                <a:r>
                  <a:rPr lang="en-US" altLang="zh-TW" sz="1500" dirty="0">
                    <a:solidFill>
                      <a:schemeClr val="tx1"/>
                    </a:solidFill>
                  </a:rPr>
                  <a:t> </a:t>
                </a:r>
                <a:r>
                  <a:rPr lang="zh-TW" altLang="en-US" sz="1500" dirty="0">
                    <a:solidFill>
                      <a:schemeClr val="tx1"/>
                    </a:solidFill>
                  </a:rPr>
                  <a:t>在集合 </a:t>
                </a:r>
                <a:r>
                  <a:rPr lang="en-US" altLang="zh-TW" dirty="0">
                    <a:solidFill>
                      <a:schemeClr val="tx1"/>
                    </a:solidFill>
                  </a:rPr>
                  <a:t>R = </a:t>
                </a:r>
                <a:r>
                  <a:rPr lang="en-US" altLang="zh-TW" sz="1500" dirty="0">
                    <a:solidFill>
                      <a:schemeClr val="tx1"/>
                    </a:solidFill>
                  </a:rPr>
                  <a:t>{</a:t>
                </a:r>
                <a:r>
                  <a:rPr lang="en-US" altLang="zh-TW" dirty="0">
                    <a:solidFill>
                      <a:schemeClr val="tx1"/>
                    </a:solidFill>
                  </a:rPr>
                  <a:t>(r</a:t>
                </a:r>
                <a:r>
                  <a:rPr lang="en-US" altLang="zh-TW" baseline="-25000" dirty="0">
                    <a:solidFill>
                      <a:schemeClr val="tx1"/>
                    </a:solidFill>
                  </a:rPr>
                  <a:t>1</a:t>
                </a:r>
                <a:r>
                  <a:rPr lang="en-US" altLang="zh-TW" dirty="0">
                    <a:solidFill>
                      <a:schemeClr val="tx1"/>
                    </a:solidFill>
                  </a:rPr>
                  <a:t>,r</a:t>
                </a:r>
                <a:r>
                  <a:rPr lang="en-US" altLang="zh-TW" baseline="-25000" dirty="0">
                    <a:solidFill>
                      <a:schemeClr val="tx1"/>
                    </a:solidFill>
                  </a:rPr>
                  <a:t>2</a:t>
                </a:r>
                <a:r>
                  <a:rPr lang="en-US" altLang="zh-TW" dirty="0">
                    <a:solidFill>
                      <a:schemeClr val="tx1"/>
                    </a:solidFill>
                  </a:rPr>
                  <a:t>,…,</a:t>
                </a:r>
                <a:r>
                  <a:rPr lang="en-US" altLang="zh-TW" dirty="0" err="1">
                    <a:solidFill>
                      <a:schemeClr val="tx1"/>
                    </a:solidFill>
                  </a:rPr>
                  <a:t>r</a:t>
                </a:r>
                <a:r>
                  <a:rPr lang="en-US" altLang="zh-TW" baseline="-25000" dirty="0" err="1">
                    <a:solidFill>
                      <a:schemeClr val="tx1"/>
                    </a:solidFill>
                  </a:rPr>
                  <a:t>N</a:t>
                </a:r>
                <a:r>
                  <a:rPr lang="en-US" altLang="zh-TW" dirty="0">
                    <a:solidFill>
                      <a:schemeClr val="tx1"/>
                    </a:solidFill>
                  </a:rPr>
                  <a:t>)∣(r</a:t>
                </a:r>
                <a:r>
                  <a:rPr lang="en-US" altLang="zh-TW" baseline="-25000" dirty="0">
                    <a:solidFill>
                      <a:schemeClr val="tx1"/>
                    </a:solidFill>
                  </a:rPr>
                  <a:t>1</a:t>
                </a:r>
                <a:r>
                  <a:rPr lang="en-US" altLang="zh-TW" dirty="0">
                    <a:solidFill>
                      <a:schemeClr val="tx1"/>
                    </a:solidFill>
                  </a:rPr>
                  <a:t>,r</a:t>
                </a:r>
                <a:r>
                  <a:rPr lang="en-US" altLang="zh-TW" baseline="-25000" dirty="0">
                    <a:solidFill>
                      <a:schemeClr val="tx1"/>
                    </a:solidFill>
                  </a:rPr>
                  <a:t>2</a:t>
                </a:r>
                <a:r>
                  <a:rPr lang="en-US" altLang="zh-TW" dirty="0">
                    <a:solidFill>
                      <a:schemeClr val="tx1"/>
                    </a:solidFill>
                  </a:rPr>
                  <a:t>,…,</a:t>
                </a:r>
                <a:r>
                  <a:rPr lang="en-US" altLang="zh-TW" dirty="0" err="1">
                    <a:solidFill>
                      <a:schemeClr val="tx1"/>
                    </a:solidFill>
                  </a:rPr>
                  <a:t>r</a:t>
                </a:r>
                <a:r>
                  <a:rPr lang="en-US" altLang="zh-TW" baseline="-25000" dirty="0" err="1">
                    <a:solidFill>
                      <a:schemeClr val="tx1"/>
                    </a:solidFill>
                  </a:rPr>
                  <a:t>N</a:t>
                </a:r>
                <a:r>
                  <a:rPr lang="en-US" altLang="zh-TW" dirty="0">
                    <a:solidFill>
                      <a:schemeClr val="tx1"/>
                    </a:solidFill>
                  </a:rPr>
                  <a:t>)</a:t>
                </a:r>
                <a:r>
                  <a:rPr lang="en-US" altLang="zh-TW" sz="1500" dirty="0">
                    <a:solidFill>
                      <a:schemeClr val="tx1"/>
                    </a:solidFill>
                  </a:rPr>
                  <a:t> </a:t>
                </a:r>
                <a:r>
                  <a:rPr lang="zh-TW" altLang="en-US" dirty="0">
                    <a:solidFill>
                      <a:schemeClr val="tx1"/>
                    </a:solidFill>
                  </a:rPr>
                  <a:t>是</a:t>
                </a:r>
                <a:r>
                  <a:rPr lang="zh-TW" altLang="en-US" sz="1500" dirty="0">
                    <a:solidFill>
                      <a:schemeClr val="tx1"/>
                    </a:solidFill>
                  </a:rPr>
                  <a:t> </a:t>
                </a:r>
                <a:r>
                  <a:rPr lang="en-US" altLang="zh-TW" dirty="0">
                    <a:solidFill>
                      <a:schemeClr val="tx1"/>
                    </a:solidFill>
                  </a:rPr>
                  <a:t>(1,2,…,N)</a:t>
                </a:r>
                <a:r>
                  <a:rPr lang="en-US" altLang="zh-TW" sz="1500" dirty="0">
                    <a:solidFill>
                      <a:schemeClr val="tx1"/>
                    </a:solidFill>
                  </a:rPr>
                  <a:t> </a:t>
                </a:r>
                <a:r>
                  <a:rPr lang="zh-TW" altLang="en-US" dirty="0">
                    <a:solidFill>
                      <a:schemeClr val="tx1"/>
                    </a:solidFill>
                  </a:rPr>
                  <a:t>的一個排列</a:t>
                </a:r>
                <a:r>
                  <a:rPr lang="en-US" altLang="zh-TW" sz="1500" dirty="0">
                    <a:solidFill>
                      <a:schemeClr val="tx1"/>
                    </a:solidFill>
                  </a:rPr>
                  <a:t>}</a:t>
                </a:r>
                <a:r>
                  <a:rPr lang="zh-TW" altLang="en-US" sz="1500" dirty="0">
                    <a:solidFill>
                      <a:schemeClr val="tx1"/>
                    </a:solidFill>
                  </a:rPr>
                  <a:t>上服從均勻分布，它取任意一個可能值 </a:t>
                </a:r>
                <a:r>
                  <a:rPr lang="en-US" altLang="zh-TW" i="1" dirty="0">
                    <a:solidFill>
                      <a:schemeClr val="tx1"/>
                    </a:solidFill>
                  </a:rPr>
                  <a:t>(r</a:t>
                </a:r>
                <a:r>
                  <a:rPr lang="en-US" altLang="zh-TW" i="1" baseline="-25000" dirty="0">
                    <a:solidFill>
                      <a:schemeClr val="tx1"/>
                    </a:solidFill>
                  </a:rPr>
                  <a:t>1</a:t>
                </a:r>
                <a:r>
                  <a:rPr lang="en-US" altLang="zh-TW" i="1" dirty="0">
                    <a:solidFill>
                      <a:schemeClr val="tx1"/>
                    </a:solidFill>
                  </a:rPr>
                  <a:t>,r</a:t>
                </a:r>
                <a:r>
                  <a:rPr lang="en-US" altLang="zh-TW" i="1" baseline="-25000" dirty="0">
                    <a:solidFill>
                      <a:schemeClr val="tx1"/>
                    </a:solidFill>
                  </a:rPr>
                  <a:t>2</a:t>
                </a:r>
                <a:r>
                  <a:rPr lang="en-US" altLang="zh-TW" i="1" dirty="0">
                    <a:solidFill>
                      <a:schemeClr val="tx1"/>
                    </a:solidFill>
                  </a:rPr>
                  <a:t>,…,</a:t>
                </a:r>
                <a:r>
                  <a:rPr lang="en-US" altLang="zh-TW" i="1" dirty="0" err="1">
                    <a:solidFill>
                      <a:schemeClr val="tx1"/>
                    </a:solidFill>
                  </a:rPr>
                  <a:t>r</a:t>
                </a:r>
                <a:r>
                  <a:rPr lang="en-US" altLang="zh-TW" i="1" baseline="-25000" dirty="0" err="1">
                    <a:solidFill>
                      <a:schemeClr val="tx1"/>
                    </a:solidFill>
                  </a:rPr>
                  <a:t>N</a:t>
                </a:r>
                <a:r>
                  <a:rPr lang="en-US" altLang="zh-TW" i="1" dirty="0">
                    <a:solidFill>
                      <a:schemeClr val="tx1"/>
                    </a:solidFill>
                  </a:rPr>
                  <a:t>)</a:t>
                </a:r>
                <a:r>
                  <a:rPr lang="en-US" altLang="zh-TW" sz="1500" dirty="0">
                    <a:solidFill>
                      <a:schemeClr val="tx1"/>
                    </a:solidFill>
                  </a:rPr>
                  <a:t> </a:t>
                </a:r>
                <a:r>
                  <a:rPr lang="zh-TW" altLang="en-US" sz="1500" dirty="0">
                    <a:solidFill>
                      <a:schemeClr val="tx1"/>
                    </a:solidFill>
                  </a:rPr>
                  <a:t>的概率都是 </a:t>
                </a:r>
                <a:r>
                  <a:rPr lang="en-US" altLang="zh-TW" dirty="0">
                    <a:solidFill>
                      <a:schemeClr val="tx1"/>
                    </a:solidFill>
                  </a:rPr>
                  <a:t>1/N</a:t>
                </a:r>
                <a:r>
                  <a:rPr lang="en-US" altLang="zh-TW" sz="1500" dirty="0">
                    <a:solidFill>
                      <a:schemeClr val="tx1"/>
                    </a:solidFill>
                  </a:rPr>
                  <a:t> </a:t>
                </a:r>
                <a:r>
                  <a:rPr lang="zh-TW" altLang="en-US" sz="1500" dirty="0">
                    <a:solidFill>
                      <a:schemeClr val="tx1"/>
                    </a:solidFill>
                  </a:rPr>
                  <a:t>。</a:t>
                </a:r>
                <a:endParaRPr lang="en-US" altLang="zh-CN" sz="1500" dirty="0">
                  <a:solidFill>
                    <a:schemeClr val="tx1"/>
                  </a:solidFill>
                </a:endParaRPr>
              </a:p>
            </p:txBody>
          </p:sp>
          <p:sp>
            <p:nvSpPr>
              <p:cNvPr id="137226" name="Rectangle 4"/>
              <p:cNvSpPr>
                <a:spLocks noChangeArrowheads="1"/>
              </p:cNvSpPr>
              <p:nvPr/>
            </p:nvSpPr>
            <p:spPr bwMode="auto">
              <a:xfrm>
                <a:off x="2359925" y="3079553"/>
                <a:ext cx="8356600" cy="393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由於 </a:t>
                </a:r>
                <a:r>
                  <a:rPr lang="en-US" altLang="zh-TW" i="1" dirty="0">
                    <a:solidFill>
                      <a:schemeClr val="tx1"/>
                    </a:solidFill>
                  </a:rPr>
                  <a:t>R</a:t>
                </a:r>
                <a:r>
                  <a:rPr lang="en-US" altLang="zh-TW" sz="1500" dirty="0">
                    <a:solidFill>
                      <a:schemeClr val="tx1"/>
                    </a:solidFill>
                  </a:rPr>
                  <a:t> </a:t>
                </a:r>
                <a:r>
                  <a:rPr lang="zh-TW" altLang="en-US" sz="1500" dirty="0">
                    <a:solidFill>
                      <a:schemeClr val="tx1"/>
                    </a:solidFill>
                  </a:rPr>
                  <a:t>服從均勻分布，</a:t>
                </a:r>
                <a:r>
                  <a:rPr lang="zh-CN" altLang="en-US" sz="1500" dirty="0">
                    <a:solidFill>
                      <a:schemeClr val="tx1"/>
                    </a:solidFill>
                  </a:rPr>
                  <a:t>可以證明</a:t>
                </a:r>
                <a:r>
                  <a:rPr lang="zh-TW" altLang="en-US" sz="1500" dirty="0">
                    <a:solidFill>
                      <a:schemeClr val="tx1"/>
                    </a:solidFill>
                  </a:rPr>
                  <a:t>以下結論</a:t>
                </a:r>
                <a:r>
                  <a:rPr lang="zh-CN" altLang="en-US" sz="1500" dirty="0">
                    <a:solidFill>
                      <a:schemeClr val="tx1"/>
                    </a:solidFill>
                  </a:rPr>
                  <a:t>，</a:t>
                </a:r>
                <a:endParaRPr lang="en-US" altLang="zh-CN" sz="1500" dirty="0">
                  <a:solidFill>
                    <a:schemeClr val="tx1"/>
                  </a:solidFill>
                </a:endParaRPr>
              </a:p>
            </p:txBody>
          </p:sp>
          <p:sp>
            <p:nvSpPr>
              <p:cNvPr id="137227" name="Rectangle 4"/>
              <p:cNvSpPr>
                <a:spLocks noChangeArrowheads="1"/>
              </p:cNvSpPr>
              <p:nvPr/>
            </p:nvSpPr>
            <p:spPr bwMode="auto">
              <a:xfrm>
                <a:off x="2359925" y="3495718"/>
                <a:ext cx="835660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對於任意的 </a:t>
                </a:r>
                <a:r>
                  <a:rPr lang="en-US" altLang="zh-TW">
                    <a:solidFill>
                      <a:schemeClr val="tx1"/>
                    </a:solidFill>
                  </a:rPr>
                  <a:t>1</a:t>
                </a:r>
                <a:r>
                  <a:rPr lang="en-US" altLang="zh-TW">
                    <a:solidFill>
                      <a:schemeClr val="tx1"/>
                    </a:solidFill>
                    <a:latin typeface="宋体" pitchFamily="2" charset="-122"/>
                  </a:rPr>
                  <a:t>≤</a:t>
                </a:r>
                <a:r>
                  <a:rPr lang="en-US" altLang="zh-TW">
                    <a:solidFill>
                      <a:schemeClr val="tx1"/>
                    </a:solidFill>
                  </a:rPr>
                  <a:t>i</a:t>
                </a:r>
                <a:r>
                  <a:rPr lang="en-US" altLang="zh-TW">
                    <a:solidFill>
                      <a:schemeClr val="tx1"/>
                    </a:solidFill>
                    <a:latin typeface="宋体" pitchFamily="2" charset="-122"/>
                  </a:rPr>
                  <a:t>≤</a:t>
                </a:r>
                <a:r>
                  <a:rPr lang="en-US" altLang="zh-TW">
                    <a:solidFill>
                      <a:schemeClr val="tx1"/>
                    </a:solidFill>
                  </a:rPr>
                  <a:t>j</a:t>
                </a:r>
                <a:r>
                  <a:rPr lang="en-US" altLang="zh-TW">
                    <a:solidFill>
                      <a:schemeClr val="tx1"/>
                    </a:solidFill>
                    <a:latin typeface="宋体" pitchFamily="2" charset="-122"/>
                  </a:rPr>
                  <a:t>≤</a:t>
                </a:r>
                <a:r>
                  <a:rPr lang="en-US" altLang="zh-TW">
                    <a:solidFill>
                      <a:schemeClr val="tx1"/>
                    </a:solidFill>
                  </a:rPr>
                  <a:t>N</a:t>
                </a:r>
                <a:r>
                  <a:rPr lang="zh-TW" altLang="en-US" sz="1500">
                    <a:solidFill>
                      <a:schemeClr val="tx1"/>
                    </a:solidFill>
                  </a:rPr>
                  <a:t>，都有</a:t>
                </a:r>
                <a:r>
                  <a:rPr lang="zh-CN" altLang="en-US" sz="1500">
                    <a:solidFill>
                      <a:schemeClr val="tx1"/>
                    </a:solidFill>
                  </a:rPr>
                  <a:t>：</a:t>
                </a:r>
                <a:endParaRPr lang="en-US" altLang="zh-CN" sz="1500">
                  <a:solidFill>
                    <a:schemeClr val="tx1"/>
                  </a:solidFill>
                </a:endParaRPr>
              </a:p>
            </p:txBody>
          </p:sp>
          <p:sp>
            <p:nvSpPr>
              <p:cNvPr id="137228" name="Rectangle 4"/>
              <p:cNvSpPr>
                <a:spLocks noChangeArrowheads="1"/>
              </p:cNvSpPr>
              <p:nvPr/>
            </p:nvSpPr>
            <p:spPr bwMode="auto">
              <a:xfrm>
                <a:off x="2407425" y="5263118"/>
                <a:ext cx="823286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300" i="1">
                    <a:solidFill>
                      <a:schemeClr val="tx1"/>
                    </a:solidFill>
                  </a:rPr>
                  <a:t>ER</a:t>
                </a:r>
                <a:r>
                  <a:rPr lang="en-US" altLang="zh-CN" i="1" baseline="-25000">
                    <a:solidFill>
                      <a:schemeClr val="tx1"/>
                    </a:solidFill>
                  </a:rPr>
                  <a:t>i</a:t>
                </a:r>
                <a:r>
                  <a:rPr lang="en-US" altLang="zh-TW" sz="1300">
                    <a:solidFill>
                      <a:schemeClr val="tx1"/>
                    </a:solidFill>
                  </a:rPr>
                  <a:t> - </a:t>
                </a:r>
                <a:r>
                  <a:rPr lang="zh-CN" altLang="en-US" sz="1300">
                    <a:solidFill>
                      <a:schemeClr val="tx1"/>
                    </a:solidFill>
                  </a:rPr>
                  <a:t>數學期望</a:t>
                </a:r>
                <a:r>
                  <a:rPr lang="zh-TW" altLang="en-US" sz="1300">
                    <a:solidFill>
                      <a:schemeClr val="tx1"/>
                    </a:solidFill>
                  </a:rPr>
                  <a:t>， </a:t>
                </a:r>
                <a:r>
                  <a:rPr lang="en-US" altLang="zh-TW" sz="1300" i="1">
                    <a:solidFill>
                      <a:schemeClr val="tx1"/>
                    </a:solidFill>
                  </a:rPr>
                  <a:t>var</a:t>
                </a:r>
                <a:r>
                  <a:rPr lang="en-US" altLang="zh-TW" sz="1300">
                    <a:solidFill>
                      <a:schemeClr val="tx1"/>
                    </a:solidFill>
                  </a:rPr>
                  <a:t> - </a:t>
                </a:r>
                <a:r>
                  <a:rPr lang="zh-TW" altLang="en-US" sz="1300">
                    <a:solidFill>
                      <a:schemeClr val="tx1"/>
                    </a:solidFill>
                  </a:rPr>
                  <a:t>標準差，</a:t>
                </a:r>
                <a:r>
                  <a:rPr lang="en-US" altLang="zh-CN" sz="1300" i="1">
                    <a:solidFill>
                      <a:schemeClr val="tx1"/>
                    </a:solidFill>
                  </a:rPr>
                  <a:t>c</a:t>
                </a:r>
                <a:r>
                  <a:rPr lang="en-US" altLang="zh-TW" sz="1300" i="1">
                    <a:solidFill>
                      <a:schemeClr val="tx1"/>
                    </a:solidFill>
                  </a:rPr>
                  <a:t>ov</a:t>
                </a:r>
                <a:r>
                  <a:rPr lang="en-US" altLang="zh-TW" sz="1300">
                    <a:solidFill>
                      <a:schemeClr val="tx1"/>
                    </a:solidFill>
                  </a:rPr>
                  <a:t> - </a:t>
                </a:r>
                <a:r>
                  <a:rPr lang="zh-TW" altLang="en-US" sz="1300">
                    <a:solidFill>
                      <a:schemeClr val="tx1"/>
                    </a:solidFill>
                  </a:rPr>
                  <a:t>協方差</a:t>
                </a:r>
                <a:r>
                  <a:rPr lang="zh-TW" altLang="en-US" sz="1500">
                    <a:solidFill>
                      <a:schemeClr val="tx1"/>
                    </a:solidFill>
                  </a:rPr>
                  <a:t>；</a:t>
                </a:r>
                <a:endParaRPr lang="en-US" altLang="zh-CN" sz="1500">
                  <a:solidFill>
                    <a:schemeClr val="tx1"/>
                  </a:solidFill>
                </a:endParaRPr>
              </a:p>
            </p:txBody>
          </p:sp>
          <p:grpSp>
            <p:nvGrpSpPr>
              <p:cNvPr id="137229" name="组合 15"/>
              <p:cNvGrpSpPr>
                <a:grpSpLocks/>
              </p:cNvGrpSpPr>
              <p:nvPr/>
            </p:nvGrpSpPr>
            <p:grpSpPr bwMode="auto">
              <a:xfrm>
                <a:off x="2426908" y="3958705"/>
                <a:ext cx="6574412" cy="1230822"/>
                <a:chOff x="2426908" y="4018080"/>
                <a:chExt cx="6574412" cy="1230822"/>
              </a:xfrm>
            </p:grpSpPr>
            <p:graphicFrame>
              <p:nvGraphicFramePr>
                <p:cNvPr id="137230" name="对象 3"/>
                <p:cNvGraphicFramePr>
                  <a:graphicFrameLocks noChangeAspect="1"/>
                </p:cNvGraphicFramePr>
                <p:nvPr/>
              </p:nvGraphicFramePr>
              <p:xfrm>
                <a:off x="2433393" y="4057543"/>
                <a:ext cx="2709679" cy="523248"/>
              </p:xfrm>
              <a:graphic>
                <a:graphicData uri="http://schemas.openxmlformats.org/presentationml/2006/ole">
                  <mc:AlternateContent xmlns:mc="http://schemas.openxmlformats.org/markup-compatibility/2006">
                    <mc:Choice xmlns:v="urn:schemas-microsoft-com:vml" Requires="v">
                      <p:oleObj name="Equation" r:id="rId3" imgW="1866090" imgH="393529" progId="Equation.DSMT4">
                        <p:embed/>
                      </p:oleObj>
                    </mc:Choice>
                    <mc:Fallback>
                      <p:oleObj name="Equation" r:id="rId3" imgW="1866090" imgH="393529"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393" y="4057543"/>
                              <a:ext cx="2709679" cy="5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31" name="对象 4"/>
                <p:cNvGraphicFramePr>
                  <a:graphicFrameLocks noChangeAspect="1"/>
                </p:cNvGraphicFramePr>
                <p:nvPr/>
              </p:nvGraphicFramePr>
              <p:xfrm>
                <a:off x="5553672" y="4113203"/>
                <a:ext cx="1143992" cy="409575"/>
              </p:xfrm>
              <a:graphic>
                <a:graphicData uri="http://schemas.openxmlformats.org/presentationml/2006/ole">
                  <mc:AlternateContent xmlns:mc="http://schemas.openxmlformats.org/markup-compatibility/2006">
                    <mc:Choice xmlns:v="urn:schemas-microsoft-com:vml" Requires="v">
                      <p:oleObj name="Equation" r:id="rId5" imgW="787058" imgH="393529" progId="Equation.3">
                        <p:embed/>
                      </p:oleObj>
                    </mc:Choice>
                    <mc:Fallback>
                      <p:oleObj name="Equation" r:id="rId5" imgW="787058" imgH="393529" progId="Equation.3">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3672" y="4113203"/>
                              <a:ext cx="1143992"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32" name="对象 5"/>
                <p:cNvGraphicFramePr>
                  <a:graphicFrameLocks noChangeAspect="1"/>
                </p:cNvGraphicFramePr>
                <p:nvPr/>
              </p:nvGraphicFramePr>
              <p:xfrm>
                <a:off x="7191350" y="4018080"/>
                <a:ext cx="1620116" cy="467480"/>
              </p:xfrm>
              <a:graphic>
                <a:graphicData uri="http://schemas.openxmlformats.org/presentationml/2006/ole">
                  <mc:AlternateContent xmlns:mc="http://schemas.openxmlformats.org/markup-compatibility/2006">
                    <mc:Choice xmlns:v="urn:schemas-microsoft-com:vml" Requires="v">
                      <p:oleObj name="Equation" r:id="rId7" imgW="1091726" imgH="418918" progId="Equation.DSMT4">
                        <p:embed/>
                      </p:oleObj>
                    </mc:Choice>
                    <mc:Fallback>
                      <p:oleObj name="Equation" r:id="rId7" imgW="1091726" imgH="418918"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1350" y="4018080"/>
                              <a:ext cx="1620116" cy="467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33" name="对象 6"/>
                <p:cNvGraphicFramePr>
                  <a:graphicFrameLocks noChangeAspect="1"/>
                </p:cNvGraphicFramePr>
                <p:nvPr/>
              </p:nvGraphicFramePr>
              <p:xfrm>
                <a:off x="2426908" y="4699675"/>
                <a:ext cx="4253817" cy="549227"/>
              </p:xfrm>
              <a:graphic>
                <a:graphicData uri="http://schemas.openxmlformats.org/presentationml/2006/ole">
                  <mc:AlternateContent xmlns:mc="http://schemas.openxmlformats.org/markup-compatibility/2006">
                    <mc:Choice xmlns:v="urn:schemas-microsoft-com:vml" Requires="v">
                      <p:oleObj name="Equation" r:id="rId9" imgW="3073400" imgH="444500" progId="Equation.DSMT4">
                        <p:embed/>
                      </p:oleObj>
                    </mc:Choice>
                    <mc:Fallback>
                      <p:oleObj name="Equation" r:id="rId9" imgW="3073400" imgH="4445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26908" y="4699675"/>
                              <a:ext cx="4253817" cy="549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7234" name="对象 7"/>
                <p:cNvGraphicFramePr>
                  <a:graphicFrameLocks noChangeAspect="1"/>
                </p:cNvGraphicFramePr>
                <p:nvPr/>
              </p:nvGraphicFramePr>
              <p:xfrm>
                <a:off x="7086795" y="4704366"/>
                <a:ext cx="1914525" cy="457200"/>
              </p:xfrm>
              <a:graphic>
                <a:graphicData uri="http://schemas.openxmlformats.org/presentationml/2006/ole">
                  <mc:AlternateContent xmlns:mc="http://schemas.openxmlformats.org/markup-compatibility/2006">
                    <mc:Choice xmlns:v="urn:schemas-microsoft-com:vml" Requires="v">
                      <p:oleObj name="Equation" r:id="rId11" imgW="1333500" imgH="393700" progId="Equation.DSMT4">
                        <p:embed/>
                      </p:oleObj>
                    </mc:Choice>
                    <mc:Fallback>
                      <p:oleObj name="Equation" r:id="rId11" imgW="1333500" imgH="393700" progId="Equation.DSMT4">
                        <p:embed/>
                        <p:pic>
                          <p:nvPicPr>
                            <p:cNvPr id="0" name="对象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086795" y="4704366"/>
                              <a:ext cx="1914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7235" name="Rectangle 4"/>
                <p:cNvSpPr>
                  <a:spLocks noChangeArrowheads="1"/>
                </p:cNvSpPr>
                <p:nvPr/>
              </p:nvSpPr>
              <p:spPr bwMode="auto">
                <a:xfrm>
                  <a:off x="5130132" y="4103727"/>
                  <a:ext cx="43077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a:t>
                  </a:r>
                  <a:endParaRPr lang="en-US" altLang="zh-CN" sz="1500">
                    <a:solidFill>
                      <a:schemeClr val="tx1"/>
                    </a:solidFill>
                  </a:endParaRPr>
                </a:p>
              </p:txBody>
            </p:sp>
            <p:sp>
              <p:nvSpPr>
                <p:cNvPr id="137236" name="Rectangle 4"/>
                <p:cNvSpPr>
                  <a:spLocks noChangeArrowheads="1"/>
                </p:cNvSpPr>
                <p:nvPr/>
              </p:nvSpPr>
              <p:spPr bwMode="auto">
                <a:xfrm>
                  <a:off x="6683822" y="4718852"/>
                  <a:ext cx="43077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a:t>
                  </a:r>
                  <a:endParaRPr lang="en-US" altLang="zh-CN" sz="1500">
                    <a:solidFill>
                      <a:schemeClr val="tx1"/>
                    </a:solidFill>
                  </a:endParaRPr>
                </a:p>
              </p:txBody>
            </p:sp>
            <p:sp>
              <p:nvSpPr>
                <p:cNvPr id="137237" name="Rectangle 4"/>
                <p:cNvSpPr>
                  <a:spLocks noChangeArrowheads="1"/>
                </p:cNvSpPr>
                <p:nvPr/>
              </p:nvSpPr>
              <p:spPr bwMode="auto">
                <a:xfrm>
                  <a:off x="6715834" y="4044352"/>
                  <a:ext cx="43077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a:t>
                  </a:r>
                  <a:endParaRPr lang="en-US" altLang="zh-CN" sz="1500">
                    <a:solidFill>
                      <a:schemeClr val="tx1"/>
                    </a:solidFill>
                  </a:endParaRPr>
                </a:p>
              </p:txBody>
            </p:sp>
          </p:gr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38244" name="组合 3"/>
          <p:cNvGrpSpPr>
            <a:grpSpLocks/>
          </p:cNvGrpSpPr>
          <p:nvPr/>
        </p:nvGrpSpPr>
        <p:grpSpPr bwMode="auto">
          <a:xfrm>
            <a:off x="1871663" y="1054300"/>
            <a:ext cx="8356600" cy="4487663"/>
            <a:chOff x="1872275" y="1054710"/>
            <a:chExt cx="8356600" cy="4487484"/>
          </a:xfrm>
        </p:grpSpPr>
        <p:sp>
          <p:nvSpPr>
            <p:cNvPr id="138245" name="Rectangle 4"/>
            <p:cNvSpPr>
              <a:spLocks noChangeArrowheads="1"/>
            </p:cNvSpPr>
            <p:nvPr/>
          </p:nvSpPr>
          <p:spPr bwMode="auto">
            <a:xfrm>
              <a:off x="1872275" y="1817116"/>
              <a:ext cx="835660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考查</a:t>
              </a:r>
              <a:r>
                <a:rPr lang="zh-TW" altLang="en-US" sz="1500">
                  <a:solidFill>
                    <a:schemeClr val="tx1"/>
                  </a:solidFill>
                </a:rPr>
                <a:t>檢驗問題  </a:t>
              </a:r>
              <a:r>
                <a:rPr lang="en-US" altLang="zh-TW">
                  <a:solidFill>
                    <a:schemeClr val="tx1"/>
                  </a:solidFill>
                </a:rPr>
                <a:t>H</a:t>
              </a:r>
              <a:r>
                <a:rPr lang="en-US" altLang="zh-TW" baseline="-25000">
                  <a:solidFill>
                    <a:schemeClr val="tx1"/>
                  </a:solidFill>
                </a:rPr>
                <a:t>0</a:t>
              </a:r>
              <a:r>
                <a:rPr lang="zh-CN" altLang="en-US">
                  <a:solidFill>
                    <a:schemeClr val="tx1"/>
                  </a:solidFill>
                </a:rPr>
                <a:t>：</a:t>
              </a:r>
              <a:r>
                <a:rPr lang="el-GR" altLang="zh-TW">
                  <a:solidFill>
                    <a:schemeClr val="tx1"/>
                  </a:solidFill>
                </a:rPr>
                <a:t>θ</a:t>
              </a:r>
              <a:r>
                <a:rPr lang="en-US" altLang="zh-TW">
                  <a:solidFill>
                    <a:schemeClr val="tx1"/>
                  </a:solidFill>
                </a:rPr>
                <a:t> </a:t>
              </a:r>
              <a:r>
                <a:rPr lang="el-GR" altLang="zh-TW">
                  <a:solidFill>
                    <a:schemeClr val="tx1"/>
                  </a:solidFill>
                </a:rPr>
                <a:t>=</a:t>
              </a:r>
              <a:r>
                <a:rPr lang="en-US" altLang="zh-TW">
                  <a:solidFill>
                    <a:schemeClr val="tx1"/>
                  </a:solidFill>
                </a:rPr>
                <a:t> </a:t>
              </a:r>
              <a:r>
                <a:rPr lang="el-GR" altLang="zh-TW">
                  <a:solidFill>
                    <a:schemeClr val="tx1"/>
                  </a:solidFill>
                </a:rPr>
                <a:t>0</a:t>
              </a:r>
              <a:r>
                <a:rPr lang="en-US" altLang="zh-TW">
                  <a:solidFill>
                    <a:schemeClr val="tx1"/>
                  </a:solidFill>
                </a:rPr>
                <a:t>  </a:t>
              </a:r>
              <a:r>
                <a:rPr lang="el-GR" altLang="zh-TW">
                  <a:solidFill>
                    <a:schemeClr val="tx1"/>
                  </a:solidFill>
                </a:rPr>
                <a:t>↔</a:t>
              </a:r>
              <a:r>
                <a:rPr lang="en-US" altLang="zh-TW">
                  <a:solidFill>
                    <a:schemeClr val="tx1"/>
                  </a:solidFill>
                </a:rPr>
                <a:t>  H</a:t>
              </a:r>
              <a:r>
                <a:rPr lang="en-US" altLang="zh-TW" baseline="-25000">
                  <a:solidFill>
                    <a:schemeClr val="tx1"/>
                  </a:solidFill>
                </a:rPr>
                <a:t>1</a:t>
              </a:r>
              <a:r>
                <a:rPr lang="zh-CN" altLang="en-US">
                  <a:solidFill>
                    <a:schemeClr val="tx1"/>
                  </a:solidFill>
                </a:rPr>
                <a:t>：</a:t>
              </a:r>
              <a:r>
                <a:rPr lang="el-GR" altLang="zh-TW">
                  <a:solidFill>
                    <a:schemeClr val="tx1"/>
                  </a:solidFill>
                </a:rPr>
                <a:t>θ</a:t>
              </a:r>
              <a:r>
                <a:rPr lang="en-US" altLang="zh-TW">
                  <a:solidFill>
                    <a:schemeClr val="tx1"/>
                  </a:solidFill>
                </a:rPr>
                <a:t> </a:t>
              </a:r>
              <a:r>
                <a:rPr lang="el-GR" altLang="zh-TW">
                  <a:solidFill>
                    <a:schemeClr val="tx1"/>
                  </a:solidFill>
                </a:rPr>
                <a:t>&gt;</a:t>
              </a:r>
              <a:r>
                <a:rPr lang="en-US" altLang="zh-TW">
                  <a:solidFill>
                    <a:schemeClr val="tx1"/>
                  </a:solidFill>
                </a:rPr>
                <a:t> </a:t>
              </a:r>
              <a:r>
                <a:rPr lang="el-GR" altLang="zh-TW">
                  <a:solidFill>
                    <a:schemeClr val="tx1"/>
                  </a:solidFill>
                </a:rPr>
                <a:t>0</a:t>
              </a:r>
              <a:r>
                <a:rPr lang="el-GR" altLang="zh-CN" sz="1500">
                  <a:solidFill>
                    <a:schemeClr val="tx1"/>
                  </a:solidFill>
                </a:rPr>
                <a:t> </a:t>
              </a:r>
              <a:r>
                <a:rPr lang="zh-TW" altLang="en-US" sz="1500">
                  <a:solidFill>
                    <a:schemeClr val="tx1"/>
                  </a:solidFill>
                </a:rPr>
                <a:t>； </a:t>
              </a:r>
              <a:endParaRPr lang="en-US" altLang="zh-CN" sz="1500">
                <a:solidFill>
                  <a:schemeClr val="tx1"/>
                </a:solidFill>
              </a:endParaRPr>
            </a:p>
          </p:txBody>
        </p:sp>
        <p:sp>
          <p:nvSpPr>
            <p:cNvPr id="138246" name="Rectangle 4"/>
            <p:cNvSpPr>
              <a:spLocks noChangeArrowheads="1"/>
            </p:cNvSpPr>
            <p:nvPr/>
          </p:nvSpPr>
          <p:spPr bwMode="auto">
            <a:xfrm>
              <a:off x="1872275" y="2255698"/>
              <a:ext cx="8356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考慮混合樣本 </a:t>
              </a:r>
              <a:r>
                <a:rPr lang="en-US" altLang="zh-TW" i="1">
                  <a:solidFill>
                    <a:schemeClr val="tx1"/>
                  </a:solidFill>
                </a:rPr>
                <a:t>X</a:t>
              </a:r>
              <a:r>
                <a:rPr lang="en-US" altLang="zh-TW" i="1" baseline="-25000">
                  <a:solidFill>
                    <a:schemeClr val="tx1"/>
                  </a:solidFill>
                </a:rPr>
                <a:t>1</a:t>
              </a:r>
              <a:r>
                <a:rPr lang="en-US" altLang="zh-TW" i="1">
                  <a:solidFill>
                    <a:schemeClr val="tx1"/>
                  </a:solidFill>
                </a:rPr>
                <a:t>,X</a:t>
              </a:r>
              <a:r>
                <a:rPr lang="en-US" altLang="zh-TW" i="1" baseline="-25000">
                  <a:solidFill>
                    <a:schemeClr val="tx1"/>
                  </a:solidFill>
                </a:rPr>
                <a:t>2</a:t>
              </a:r>
              <a:r>
                <a:rPr lang="en-US" altLang="zh-TW" i="1">
                  <a:solidFill>
                    <a:schemeClr val="tx1"/>
                  </a:solidFill>
                </a:rPr>
                <a:t>,…,X</a:t>
              </a:r>
              <a:r>
                <a:rPr lang="en-US" altLang="zh-TW" i="1" baseline="-25000">
                  <a:solidFill>
                    <a:schemeClr val="tx1"/>
                  </a:solidFill>
                </a:rPr>
                <a:t>m</a:t>
              </a:r>
              <a:r>
                <a:rPr lang="zh-TW" altLang="en-US" sz="1500">
                  <a:solidFill>
                    <a:schemeClr val="tx1"/>
                  </a:solidFill>
                </a:rPr>
                <a:t>，</a:t>
              </a:r>
              <a:r>
                <a:rPr lang="en-US" altLang="zh-TW" i="1">
                  <a:solidFill>
                    <a:schemeClr val="tx1"/>
                  </a:solidFill>
                </a:rPr>
                <a:t>Y</a:t>
              </a:r>
              <a:r>
                <a:rPr lang="en-US" altLang="zh-TW" i="1" baseline="-25000">
                  <a:solidFill>
                    <a:schemeClr val="tx1"/>
                  </a:solidFill>
                </a:rPr>
                <a:t>1</a:t>
              </a:r>
              <a:r>
                <a:rPr lang="en-US" altLang="zh-TW" i="1">
                  <a:solidFill>
                    <a:schemeClr val="tx1"/>
                  </a:solidFill>
                </a:rPr>
                <a:t>,Y</a:t>
              </a:r>
              <a:r>
                <a:rPr lang="en-US" altLang="zh-TW" i="1" baseline="-25000">
                  <a:solidFill>
                    <a:schemeClr val="tx1"/>
                  </a:solidFill>
                </a:rPr>
                <a:t>2</a:t>
              </a:r>
              <a:r>
                <a:rPr lang="en-US" altLang="zh-TW" i="1">
                  <a:solidFill>
                    <a:schemeClr val="tx1"/>
                  </a:solidFill>
                </a:rPr>
                <a:t>,…,Y</a:t>
              </a:r>
              <a:r>
                <a:rPr lang="en-US" altLang="zh-TW" i="1" baseline="-25000">
                  <a:solidFill>
                    <a:schemeClr val="tx1"/>
                  </a:solidFill>
                </a:rPr>
                <a:t>n</a:t>
              </a:r>
              <a:r>
                <a:rPr lang="zh-TW" altLang="en-US" sz="1500">
                  <a:solidFill>
                    <a:schemeClr val="tx1"/>
                  </a:solidFill>
                </a:rPr>
                <a:t> </a:t>
              </a:r>
              <a:r>
                <a:rPr lang="zh-CN" altLang="en-US" sz="1500">
                  <a:solidFill>
                    <a:schemeClr val="tx1"/>
                  </a:solidFill>
                </a:rPr>
                <a:t>對</a:t>
              </a:r>
              <a:r>
                <a:rPr lang="zh-TW" altLang="en-US" sz="1500">
                  <a:solidFill>
                    <a:schemeClr val="tx1"/>
                  </a:solidFill>
                </a:rPr>
                <a:t>應的秩向量 </a:t>
              </a:r>
              <a:r>
                <a:rPr lang="en-US" altLang="zh-TW" i="1">
                  <a:solidFill>
                    <a:schemeClr val="tx1"/>
                  </a:solidFill>
                </a:rPr>
                <a:t>R = (Q</a:t>
              </a:r>
              <a:r>
                <a:rPr lang="en-US" altLang="zh-TW" i="1" baseline="-25000">
                  <a:solidFill>
                    <a:schemeClr val="tx1"/>
                  </a:solidFill>
                </a:rPr>
                <a:t>1</a:t>
              </a:r>
              <a:r>
                <a:rPr lang="en-US" altLang="zh-TW" i="1">
                  <a:solidFill>
                    <a:schemeClr val="tx1"/>
                  </a:solidFill>
                </a:rPr>
                <a:t>,Q</a:t>
              </a:r>
              <a:r>
                <a:rPr lang="en-US" altLang="zh-TW" i="1" baseline="-25000">
                  <a:solidFill>
                    <a:schemeClr val="tx1"/>
                  </a:solidFill>
                </a:rPr>
                <a:t>2</a:t>
              </a:r>
              <a:r>
                <a:rPr lang="en-US" altLang="zh-TW" i="1">
                  <a:solidFill>
                    <a:schemeClr val="tx1"/>
                  </a:solidFill>
                </a:rPr>
                <a:t>,…,Q</a:t>
              </a:r>
              <a:r>
                <a:rPr lang="en-US" altLang="zh-TW" i="1" baseline="-25000">
                  <a:solidFill>
                    <a:schemeClr val="tx1"/>
                  </a:solidFill>
                </a:rPr>
                <a:t>m</a:t>
              </a:r>
              <a:r>
                <a:rPr lang="zh-TW" altLang="en-US">
                  <a:solidFill>
                    <a:schemeClr val="tx1"/>
                  </a:solidFill>
                </a:rPr>
                <a:t>，</a:t>
              </a:r>
              <a:r>
                <a:rPr lang="en-US" altLang="zh-TW" i="1">
                  <a:solidFill>
                    <a:schemeClr val="tx1"/>
                  </a:solidFill>
                </a:rPr>
                <a:t>T</a:t>
              </a:r>
              <a:r>
                <a:rPr lang="en-US" altLang="zh-TW" i="1" baseline="-25000">
                  <a:solidFill>
                    <a:schemeClr val="tx1"/>
                  </a:solidFill>
                </a:rPr>
                <a:t>1</a:t>
              </a:r>
              <a:r>
                <a:rPr lang="en-US" altLang="zh-TW" i="1">
                  <a:solidFill>
                    <a:schemeClr val="tx1"/>
                  </a:solidFill>
                </a:rPr>
                <a:t>,T</a:t>
              </a:r>
              <a:r>
                <a:rPr lang="en-US" altLang="zh-TW" i="1" baseline="-25000">
                  <a:solidFill>
                    <a:schemeClr val="tx1"/>
                  </a:solidFill>
                </a:rPr>
                <a:t>2</a:t>
              </a:r>
              <a:r>
                <a:rPr lang="en-US" altLang="zh-TW" i="1">
                  <a:solidFill>
                    <a:schemeClr val="tx1"/>
                  </a:solidFill>
                </a:rPr>
                <a:t>,…,T</a:t>
              </a:r>
              <a:r>
                <a:rPr lang="en-US" altLang="zh-TW" i="1" baseline="-25000">
                  <a:solidFill>
                    <a:schemeClr val="tx1"/>
                  </a:solidFill>
                </a:rPr>
                <a:t>n</a:t>
              </a:r>
              <a:r>
                <a:rPr lang="en-US" altLang="zh-TW" i="1">
                  <a:solidFill>
                    <a:schemeClr val="tx1"/>
                  </a:solidFill>
                </a:rPr>
                <a:t>)</a:t>
              </a:r>
              <a:r>
                <a:rPr lang="zh-TW" altLang="en-US" sz="1500">
                  <a:solidFill>
                    <a:schemeClr val="tx1"/>
                  </a:solidFill>
                </a:rPr>
                <a:t>，此處 </a:t>
              </a:r>
              <a:r>
                <a:rPr lang="en-US" altLang="zh-TW" i="1">
                  <a:solidFill>
                    <a:schemeClr val="tx1"/>
                  </a:solidFill>
                </a:rPr>
                <a:t>(Q</a:t>
              </a:r>
              <a:r>
                <a:rPr lang="en-US" altLang="zh-TW" i="1" baseline="-25000">
                  <a:solidFill>
                    <a:schemeClr val="tx1"/>
                  </a:solidFill>
                </a:rPr>
                <a:t>1</a:t>
              </a:r>
              <a:r>
                <a:rPr lang="en-US" altLang="zh-TW" i="1">
                  <a:solidFill>
                    <a:schemeClr val="tx1"/>
                  </a:solidFill>
                </a:rPr>
                <a:t>,Q</a:t>
              </a:r>
              <a:r>
                <a:rPr lang="en-US" altLang="zh-TW" i="1" baseline="-25000">
                  <a:solidFill>
                    <a:schemeClr val="tx1"/>
                  </a:solidFill>
                </a:rPr>
                <a:t>2</a:t>
              </a:r>
              <a:r>
                <a:rPr lang="en-US" altLang="zh-TW" i="1">
                  <a:solidFill>
                    <a:schemeClr val="tx1"/>
                  </a:solidFill>
                </a:rPr>
                <a:t>,…,Q</a:t>
              </a:r>
              <a:r>
                <a:rPr lang="en-US" altLang="zh-TW" i="1" baseline="-25000">
                  <a:solidFill>
                    <a:schemeClr val="tx1"/>
                  </a:solidFill>
                </a:rPr>
                <a:t>m</a:t>
              </a:r>
              <a:r>
                <a:rPr lang="en-US" altLang="zh-TW" i="1">
                  <a:solidFill>
                    <a:schemeClr val="tx1"/>
                  </a:solidFill>
                </a:rPr>
                <a:t>)</a:t>
              </a:r>
              <a:r>
                <a:rPr lang="en-US" altLang="zh-TW" sz="1500">
                  <a:solidFill>
                    <a:schemeClr val="tx1"/>
                  </a:solidFill>
                </a:rPr>
                <a:t> </a:t>
              </a:r>
              <a:r>
                <a:rPr lang="zh-TW" altLang="en-US" sz="1500">
                  <a:solidFill>
                    <a:schemeClr val="tx1"/>
                  </a:solidFill>
                </a:rPr>
                <a:t>對應於樣本 </a:t>
              </a:r>
              <a:r>
                <a:rPr lang="en-US" altLang="zh-TW" i="1">
                  <a:solidFill>
                    <a:schemeClr val="tx1"/>
                  </a:solidFill>
                </a:rPr>
                <a:t>X</a:t>
              </a:r>
              <a:r>
                <a:rPr lang="en-US" altLang="zh-TW" i="1" baseline="-25000">
                  <a:solidFill>
                    <a:schemeClr val="tx1"/>
                  </a:solidFill>
                </a:rPr>
                <a:t>1</a:t>
              </a:r>
              <a:r>
                <a:rPr lang="en-US" altLang="zh-TW" i="1">
                  <a:solidFill>
                    <a:schemeClr val="tx1"/>
                  </a:solidFill>
                </a:rPr>
                <a:t>,X</a:t>
              </a:r>
              <a:r>
                <a:rPr lang="en-US" altLang="zh-TW" i="1" baseline="-25000">
                  <a:solidFill>
                    <a:schemeClr val="tx1"/>
                  </a:solidFill>
                </a:rPr>
                <a:t>2</a:t>
              </a:r>
              <a:r>
                <a:rPr lang="en-US" altLang="zh-TW" i="1">
                  <a:solidFill>
                    <a:schemeClr val="tx1"/>
                  </a:solidFill>
                </a:rPr>
                <a:t>,…,X</a:t>
              </a:r>
              <a:r>
                <a:rPr lang="en-US" altLang="zh-TW" i="1" baseline="-25000">
                  <a:solidFill>
                    <a:schemeClr val="tx1"/>
                  </a:solidFill>
                </a:rPr>
                <a:t>m</a:t>
              </a:r>
              <a:r>
                <a:rPr lang="zh-TW" altLang="en-US" sz="1500">
                  <a:solidFill>
                    <a:schemeClr val="tx1"/>
                  </a:solidFill>
                </a:rPr>
                <a:t> </a:t>
              </a:r>
              <a:r>
                <a:rPr lang="zh-CN" altLang="en-US" sz="1500">
                  <a:solidFill>
                    <a:schemeClr val="tx1"/>
                  </a:solidFill>
                </a:rPr>
                <a:t>在</a:t>
              </a:r>
              <a:r>
                <a:rPr lang="zh-TW" altLang="en-US" sz="1500">
                  <a:solidFill>
                    <a:schemeClr val="tx1"/>
                  </a:solidFill>
                </a:rPr>
                <a:t>混合樣本中的秩，</a:t>
              </a:r>
              <a:r>
                <a:rPr lang="en-US" altLang="zh-TW" i="1">
                  <a:solidFill>
                    <a:schemeClr val="tx1"/>
                  </a:solidFill>
                </a:rPr>
                <a:t>(T</a:t>
              </a:r>
              <a:r>
                <a:rPr lang="en-US" altLang="zh-TW" i="1" baseline="-25000">
                  <a:solidFill>
                    <a:schemeClr val="tx1"/>
                  </a:solidFill>
                </a:rPr>
                <a:t>1</a:t>
              </a:r>
              <a:r>
                <a:rPr lang="en-US" altLang="zh-TW" i="1">
                  <a:solidFill>
                    <a:schemeClr val="tx1"/>
                  </a:solidFill>
                </a:rPr>
                <a:t>,T</a:t>
              </a:r>
              <a:r>
                <a:rPr lang="en-US" altLang="zh-TW" i="1" baseline="-25000">
                  <a:solidFill>
                    <a:schemeClr val="tx1"/>
                  </a:solidFill>
                </a:rPr>
                <a:t>2</a:t>
              </a:r>
              <a:r>
                <a:rPr lang="en-US" altLang="zh-TW" i="1">
                  <a:solidFill>
                    <a:schemeClr val="tx1"/>
                  </a:solidFill>
                </a:rPr>
                <a:t>,…,T</a:t>
              </a:r>
              <a:r>
                <a:rPr lang="en-US" altLang="zh-TW" i="1" baseline="-25000">
                  <a:solidFill>
                    <a:schemeClr val="tx1"/>
                  </a:solidFill>
                </a:rPr>
                <a:t>n</a:t>
              </a:r>
              <a:r>
                <a:rPr lang="en-US" altLang="zh-TW" i="1">
                  <a:solidFill>
                    <a:schemeClr val="tx1"/>
                  </a:solidFill>
                </a:rPr>
                <a:t>)</a:t>
              </a:r>
              <a:r>
                <a:rPr lang="en-US" altLang="zh-TW" sz="1500">
                  <a:solidFill>
                    <a:schemeClr val="tx1"/>
                  </a:solidFill>
                </a:rPr>
                <a:t> </a:t>
              </a:r>
              <a:r>
                <a:rPr lang="zh-TW" altLang="en-US" sz="1500">
                  <a:solidFill>
                    <a:schemeClr val="tx1"/>
                  </a:solidFill>
                </a:rPr>
                <a:t>對應於樣本 </a:t>
              </a:r>
              <a:r>
                <a:rPr lang="en-US" altLang="zh-TW" i="1">
                  <a:solidFill>
                    <a:schemeClr val="tx1"/>
                  </a:solidFill>
                </a:rPr>
                <a:t>Y</a:t>
              </a:r>
              <a:r>
                <a:rPr lang="en-US" altLang="zh-TW" i="1" baseline="-25000">
                  <a:solidFill>
                    <a:schemeClr val="tx1"/>
                  </a:solidFill>
                </a:rPr>
                <a:t>1</a:t>
              </a:r>
              <a:r>
                <a:rPr lang="en-US" altLang="zh-TW" i="1">
                  <a:solidFill>
                    <a:schemeClr val="tx1"/>
                  </a:solidFill>
                </a:rPr>
                <a:t>,Y</a:t>
              </a:r>
              <a:r>
                <a:rPr lang="en-US" altLang="zh-TW" i="1" baseline="-25000">
                  <a:solidFill>
                    <a:schemeClr val="tx1"/>
                  </a:solidFill>
                </a:rPr>
                <a:t>2</a:t>
              </a:r>
              <a:r>
                <a:rPr lang="en-US" altLang="zh-TW" i="1">
                  <a:solidFill>
                    <a:schemeClr val="tx1"/>
                  </a:solidFill>
                </a:rPr>
                <a:t>,…,Y</a:t>
              </a:r>
              <a:r>
                <a:rPr lang="en-US" altLang="zh-TW" i="1" baseline="-25000">
                  <a:solidFill>
                    <a:schemeClr val="tx1"/>
                  </a:solidFill>
                </a:rPr>
                <a:t>n</a:t>
              </a:r>
              <a:r>
                <a:rPr lang="zh-TW" altLang="en-US" sz="1500">
                  <a:solidFill>
                    <a:schemeClr val="tx1"/>
                  </a:solidFill>
                </a:rPr>
                <a:t> </a:t>
              </a:r>
              <a:r>
                <a:rPr lang="zh-CN" altLang="en-US" sz="1500">
                  <a:solidFill>
                    <a:schemeClr val="tx1"/>
                  </a:solidFill>
                </a:rPr>
                <a:t>在</a:t>
              </a:r>
              <a:r>
                <a:rPr lang="zh-TW" altLang="en-US" sz="1500">
                  <a:solidFill>
                    <a:schemeClr val="tx1"/>
                  </a:solidFill>
                </a:rPr>
                <a:t>混合樣本中的秩。</a:t>
              </a:r>
              <a:endParaRPr lang="en-US" altLang="zh-CN" sz="1500">
                <a:solidFill>
                  <a:schemeClr val="tx1"/>
                </a:solidFill>
              </a:endParaRPr>
            </a:p>
          </p:txBody>
        </p:sp>
        <p:sp>
          <p:nvSpPr>
            <p:cNvPr id="138247" name="Rectangle 4"/>
            <p:cNvSpPr>
              <a:spLocks noChangeArrowheads="1"/>
            </p:cNvSpPr>
            <p:nvPr/>
          </p:nvSpPr>
          <p:spPr bwMode="auto">
            <a:xfrm>
              <a:off x="1872275" y="1054710"/>
              <a:ext cx="8356600" cy="73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設樣本 </a:t>
              </a:r>
              <a:r>
                <a:rPr lang="en-US" altLang="zh-TW" i="1" dirty="0">
                  <a:solidFill>
                    <a:schemeClr val="tx1"/>
                  </a:solidFill>
                </a:rPr>
                <a:t>X</a:t>
              </a:r>
              <a:r>
                <a:rPr lang="en-US" altLang="zh-TW" i="1" baseline="-25000" dirty="0">
                  <a:solidFill>
                    <a:schemeClr val="tx1"/>
                  </a:solidFill>
                </a:rPr>
                <a:t>1</a:t>
              </a:r>
              <a:r>
                <a:rPr lang="en-US" altLang="zh-TW" i="1" dirty="0">
                  <a:solidFill>
                    <a:schemeClr val="tx1"/>
                  </a:solidFill>
                </a:rPr>
                <a:t>,X</a:t>
              </a:r>
              <a:r>
                <a:rPr lang="en-US" altLang="zh-TW" i="1" baseline="-25000" dirty="0">
                  <a:solidFill>
                    <a:schemeClr val="tx1"/>
                  </a:solidFill>
                </a:rPr>
                <a:t>2</a:t>
              </a:r>
              <a:r>
                <a:rPr lang="en-US" altLang="zh-TW" i="1" dirty="0">
                  <a:solidFill>
                    <a:schemeClr val="tx1"/>
                  </a:solidFill>
                </a:rPr>
                <a:t>,…,</a:t>
              </a:r>
              <a:r>
                <a:rPr lang="en-US" altLang="zh-TW" i="1" dirty="0" err="1">
                  <a:solidFill>
                    <a:schemeClr val="tx1"/>
                  </a:solidFill>
                </a:rPr>
                <a:t>X</a:t>
              </a:r>
              <a:r>
                <a:rPr lang="en-US" altLang="zh-TW" i="1" baseline="-25000" dirty="0" err="1">
                  <a:solidFill>
                    <a:schemeClr val="tx1"/>
                  </a:solidFill>
                </a:rPr>
                <a:t>m</a:t>
              </a:r>
              <a:r>
                <a:rPr lang="zh-CN" altLang="en-US" sz="1500" dirty="0">
                  <a:solidFill>
                    <a:schemeClr val="tx1"/>
                  </a:solidFill>
                </a:rPr>
                <a:t>，</a:t>
              </a:r>
              <a:r>
                <a:rPr lang="en-US" altLang="zh-TW" i="1" dirty="0">
                  <a:solidFill>
                    <a:schemeClr val="tx1"/>
                  </a:solidFill>
                </a:rPr>
                <a:t>Y</a:t>
              </a:r>
              <a:r>
                <a:rPr lang="en-US" altLang="zh-TW" i="1" baseline="-25000" dirty="0">
                  <a:solidFill>
                    <a:schemeClr val="tx1"/>
                  </a:solidFill>
                </a:rPr>
                <a:t>1</a:t>
              </a:r>
              <a:r>
                <a:rPr lang="en-US" altLang="zh-TW" i="1" dirty="0">
                  <a:solidFill>
                    <a:schemeClr val="tx1"/>
                  </a:solidFill>
                </a:rPr>
                <a:t>,Y</a:t>
              </a:r>
              <a:r>
                <a:rPr lang="en-US" altLang="zh-TW" i="1" baseline="-25000" dirty="0">
                  <a:solidFill>
                    <a:schemeClr val="tx1"/>
                  </a:solidFill>
                </a:rPr>
                <a:t>2</a:t>
              </a:r>
              <a:r>
                <a:rPr lang="en-US" altLang="zh-TW" i="1" dirty="0">
                  <a:solidFill>
                    <a:schemeClr val="tx1"/>
                  </a:solidFill>
                </a:rPr>
                <a:t>,…,Y</a:t>
              </a:r>
              <a:r>
                <a:rPr lang="en-US" altLang="zh-TW" i="1" baseline="-25000" dirty="0">
                  <a:solidFill>
                    <a:schemeClr val="tx1"/>
                  </a:solidFill>
                </a:rPr>
                <a:t>n</a:t>
              </a:r>
              <a:r>
                <a:rPr lang="en-US" altLang="zh-TW" sz="1500" dirty="0">
                  <a:solidFill>
                    <a:schemeClr val="tx1"/>
                  </a:solidFill>
                </a:rPr>
                <a:t> </a:t>
              </a:r>
              <a:r>
                <a:rPr lang="zh-TW" altLang="en-US" sz="1500" dirty="0">
                  <a:solidFill>
                    <a:schemeClr val="tx1"/>
                  </a:solidFill>
                </a:rPr>
                <a:t>分別來自連續總體 </a:t>
              </a:r>
              <a:r>
                <a:rPr lang="en-US" altLang="zh-TW" i="1" dirty="0">
                  <a:solidFill>
                    <a:schemeClr val="tx1"/>
                  </a:solidFill>
                </a:rPr>
                <a:t>X</a:t>
              </a:r>
              <a:r>
                <a:rPr lang="en-US" altLang="zh-TW" sz="1500" dirty="0">
                  <a:solidFill>
                    <a:schemeClr val="tx1"/>
                  </a:solidFill>
                </a:rPr>
                <a:t> </a:t>
              </a:r>
              <a:r>
                <a:rPr lang="zh-TW" altLang="en-US" sz="1500" dirty="0">
                  <a:solidFill>
                    <a:schemeClr val="tx1"/>
                  </a:solidFill>
                </a:rPr>
                <a:t>和 </a:t>
              </a:r>
              <a:r>
                <a:rPr lang="en-US" altLang="zh-TW" i="1" dirty="0">
                  <a:solidFill>
                    <a:schemeClr val="tx1"/>
                  </a:solidFill>
                </a:rPr>
                <a:t>Y</a:t>
              </a:r>
              <a:r>
                <a:rPr lang="en-US" altLang="zh-TW" sz="1500" dirty="0">
                  <a:solidFill>
                    <a:schemeClr val="tx1"/>
                  </a:solidFill>
                </a:rPr>
                <a:t> </a:t>
              </a:r>
              <a:r>
                <a:rPr lang="zh-TW" altLang="en-US" sz="1500" dirty="0">
                  <a:solidFill>
                    <a:schemeClr val="tx1"/>
                  </a:solidFill>
                </a:rPr>
                <a:t>，它們的分布函數分別為 </a:t>
              </a:r>
              <a:r>
                <a:rPr lang="en-US" altLang="zh-TW" i="1" dirty="0">
                  <a:solidFill>
                    <a:schemeClr val="tx1"/>
                  </a:solidFill>
                </a:rPr>
                <a:t>F(x), G(x)</a:t>
              </a:r>
              <a:r>
                <a:rPr lang="zh-TW" altLang="en-US" sz="1500" dirty="0">
                  <a:solidFill>
                    <a:schemeClr val="tx1"/>
                  </a:solidFill>
                </a:rPr>
                <a:t>，且 </a:t>
              </a:r>
              <a:r>
                <a:rPr lang="en-US" altLang="zh-TW" i="1" dirty="0">
                  <a:solidFill>
                    <a:schemeClr val="tx1"/>
                  </a:solidFill>
                </a:rPr>
                <a:t>G(x) = F(x-θ)</a:t>
              </a:r>
              <a:r>
                <a:rPr lang="zh-CN" altLang="en-US" sz="1500" dirty="0">
                  <a:solidFill>
                    <a:schemeClr val="tx1"/>
                  </a:solidFill>
                </a:rPr>
                <a:t>，</a:t>
              </a:r>
              <a:r>
                <a:rPr lang="en-US" altLang="zh-TW" i="1" dirty="0">
                  <a:solidFill>
                    <a:schemeClr val="tx1"/>
                  </a:solidFill>
                </a:rPr>
                <a:t>θ</a:t>
              </a:r>
              <a:r>
                <a:rPr lang="en-US" altLang="zh-TW" sz="1500" dirty="0">
                  <a:solidFill>
                    <a:schemeClr val="tx1"/>
                  </a:solidFill>
                </a:rPr>
                <a:t> </a:t>
              </a:r>
              <a:r>
                <a:rPr lang="zh-TW" altLang="en-US" sz="1500" dirty="0">
                  <a:solidFill>
                    <a:schemeClr val="tx1"/>
                  </a:solidFill>
                </a:rPr>
                <a:t>為未知參數</a:t>
              </a:r>
              <a:r>
                <a:rPr lang="zh-CN" altLang="en-US" sz="1500" dirty="0">
                  <a:solidFill>
                    <a:schemeClr val="tx1"/>
                  </a:solidFill>
                </a:rPr>
                <a:t>。</a:t>
              </a:r>
              <a:endParaRPr lang="en-US" altLang="zh-CN" sz="1500" i="1" dirty="0">
                <a:solidFill>
                  <a:schemeClr val="tx1"/>
                </a:solidFill>
              </a:endParaRPr>
            </a:p>
          </p:txBody>
        </p:sp>
        <p:sp>
          <p:nvSpPr>
            <p:cNvPr id="138248" name="Rectangle 4"/>
            <p:cNvSpPr>
              <a:spLocks noChangeArrowheads="1"/>
            </p:cNvSpPr>
            <p:nvPr/>
          </p:nvSpPr>
          <p:spPr bwMode="auto">
            <a:xfrm>
              <a:off x="1872275" y="3395222"/>
              <a:ext cx="8356600"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若取</a:t>
              </a:r>
              <a:r>
                <a:rPr lang="zh-CN" altLang="en-US" sz="1500">
                  <a:solidFill>
                    <a:schemeClr val="tx1"/>
                  </a:solidFill>
                </a:rPr>
                <a:t>：</a:t>
              </a:r>
              <a:endParaRPr lang="en-US" altLang="zh-CN" sz="1500">
                <a:solidFill>
                  <a:schemeClr val="tx1"/>
                </a:solidFill>
              </a:endParaRPr>
            </a:p>
          </p:txBody>
        </p:sp>
        <p:sp>
          <p:nvSpPr>
            <p:cNvPr id="138249" name="Rectangle 4"/>
            <p:cNvSpPr>
              <a:spLocks noChangeArrowheads="1"/>
            </p:cNvSpPr>
            <p:nvPr/>
          </p:nvSpPr>
          <p:spPr bwMode="auto">
            <a:xfrm>
              <a:off x="1872275" y="4326013"/>
              <a:ext cx="8356600"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則可得到線性秩統計量</a:t>
              </a:r>
              <a:r>
                <a:rPr lang="zh-CN" altLang="en-US" sz="1500">
                  <a:solidFill>
                    <a:schemeClr val="tx1"/>
                  </a:solidFill>
                </a:rPr>
                <a:t>：</a:t>
              </a:r>
              <a:endParaRPr lang="en-US" altLang="zh-CN" sz="1500">
                <a:solidFill>
                  <a:schemeClr val="tx1"/>
                </a:solidFill>
              </a:endParaRPr>
            </a:p>
          </p:txBody>
        </p:sp>
        <p:graphicFrame>
          <p:nvGraphicFramePr>
            <p:cNvPr id="138250" name="对象 1"/>
            <p:cNvGraphicFramePr>
              <a:graphicFrameLocks noChangeAspect="1"/>
            </p:cNvGraphicFramePr>
            <p:nvPr/>
          </p:nvGraphicFramePr>
          <p:xfrm>
            <a:off x="2587925" y="3313652"/>
            <a:ext cx="4111625" cy="622580"/>
          </p:xfrm>
          <a:graphic>
            <a:graphicData uri="http://schemas.openxmlformats.org/presentationml/2006/ole">
              <mc:AlternateContent xmlns:mc="http://schemas.openxmlformats.org/markup-compatibility/2006">
                <mc:Choice xmlns:v="urn:schemas-microsoft-com:vml" Requires="v">
                  <p:oleObj name="Equation" r:id="rId3" imgW="3022600" imgH="457200" progId="Equation.3">
                    <p:embed/>
                  </p:oleObj>
                </mc:Choice>
                <mc:Fallback>
                  <p:oleObj name="Equation" r:id="rId3" imgW="3022600" imgH="457200" progId="Equation.3">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7925" y="3313652"/>
                          <a:ext cx="4111625" cy="622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8251" name="对象 2"/>
            <p:cNvGraphicFramePr>
              <a:graphicFrameLocks noChangeAspect="1"/>
            </p:cNvGraphicFramePr>
            <p:nvPr/>
          </p:nvGraphicFramePr>
          <p:xfrm>
            <a:off x="4109513" y="4184853"/>
            <a:ext cx="6096996" cy="644398"/>
          </p:xfrm>
          <a:graphic>
            <a:graphicData uri="http://schemas.openxmlformats.org/presentationml/2006/ole">
              <mc:AlternateContent xmlns:mc="http://schemas.openxmlformats.org/markup-compatibility/2006">
                <mc:Choice xmlns:v="urn:schemas-microsoft-com:vml" Requires="v">
                  <p:oleObj name="Equation" r:id="rId5" imgW="3302000" imgH="431800" progId="Equation.DSMT4">
                    <p:embed/>
                  </p:oleObj>
                </mc:Choice>
                <mc:Fallback>
                  <p:oleObj name="Equation" r:id="rId5" imgW="3302000" imgH="4318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9513" y="4184853"/>
                          <a:ext cx="6096996" cy="644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8252" name="Rectangle 4"/>
            <p:cNvSpPr>
              <a:spLocks noChangeArrowheads="1"/>
            </p:cNvSpPr>
            <p:nvPr/>
          </p:nvSpPr>
          <p:spPr bwMode="auto">
            <a:xfrm>
              <a:off x="1872275" y="5103612"/>
              <a:ext cx="835660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這個統計量也稱為 </a:t>
              </a:r>
              <a:r>
                <a:rPr lang="en-US" altLang="zh-TW" sz="1300"/>
                <a:t>Wilcoxon</a:t>
              </a:r>
              <a:r>
                <a:rPr lang="zh-TW" altLang="en-US" sz="1500"/>
                <a:t>秩和統計量</a:t>
              </a:r>
              <a:r>
                <a:rPr lang="zh-TW" altLang="en-US" sz="1500">
                  <a:solidFill>
                    <a:schemeClr val="tx1"/>
                  </a:solidFill>
                </a:rPr>
                <a:t>，它實際上是樣本 </a:t>
              </a:r>
              <a:r>
                <a:rPr lang="en-US" altLang="zh-TW" i="1">
                  <a:solidFill>
                    <a:schemeClr val="tx1"/>
                  </a:solidFill>
                </a:rPr>
                <a:t>Y</a:t>
              </a:r>
              <a:r>
                <a:rPr lang="en-US" altLang="zh-TW" i="1" baseline="-25000">
                  <a:solidFill>
                    <a:schemeClr val="tx1"/>
                  </a:solidFill>
                </a:rPr>
                <a:t>1</a:t>
              </a:r>
              <a:r>
                <a:rPr lang="en-US" altLang="zh-TW" i="1">
                  <a:solidFill>
                    <a:schemeClr val="tx1"/>
                  </a:solidFill>
                </a:rPr>
                <a:t>,Y</a:t>
              </a:r>
              <a:r>
                <a:rPr lang="en-US" altLang="zh-TW" i="1" baseline="-25000">
                  <a:solidFill>
                    <a:schemeClr val="tx1"/>
                  </a:solidFill>
                </a:rPr>
                <a:t>2</a:t>
              </a:r>
              <a:r>
                <a:rPr lang="en-US" altLang="zh-TW" i="1">
                  <a:solidFill>
                    <a:schemeClr val="tx1"/>
                  </a:solidFill>
                </a:rPr>
                <a:t>,…,Y</a:t>
              </a:r>
              <a:r>
                <a:rPr lang="en-US" altLang="zh-TW" i="1" baseline="-25000">
                  <a:solidFill>
                    <a:schemeClr val="tx1"/>
                  </a:solidFill>
                </a:rPr>
                <a:t>n</a:t>
              </a:r>
              <a:r>
                <a:rPr lang="en-US" altLang="zh-TW" sz="1500">
                  <a:solidFill>
                    <a:schemeClr val="tx1"/>
                  </a:solidFill>
                </a:rPr>
                <a:t> </a:t>
              </a:r>
              <a:r>
                <a:rPr lang="zh-TW" altLang="en-US" sz="1500">
                  <a:solidFill>
                    <a:schemeClr val="tx1"/>
                  </a:solidFill>
                </a:rPr>
                <a:t>在混合樣本中的秩的和。</a:t>
              </a:r>
              <a:endParaRPr lang="en-US" altLang="zh-CN" sz="1500">
                <a:solidFill>
                  <a:schemeClr val="tx1"/>
                </a:solidFil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39268" name="组合 9"/>
          <p:cNvGrpSpPr>
            <a:grpSpLocks/>
          </p:cNvGrpSpPr>
          <p:nvPr/>
        </p:nvGrpSpPr>
        <p:grpSpPr bwMode="auto">
          <a:xfrm>
            <a:off x="3130550" y="1081088"/>
            <a:ext cx="7105650" cy="4454525"/>
            <a:chOff x="3249775" y="1062910"/>
            <a:chExt cx="7105470" cy="4454415"/>
          </a:xfrm>
        </p:grpSpPr>
        <p:sp>
          <p:nvSpPr>
            <p:cNvPr id="139269" name="Rectangle 4"/>
            <p:cNvSpPr>
              <a:spLocks noChangeArrowheads="1"/>
            </p:cNvSpPr>
            <p:nvPr/>
          </p:nvSpPr>
          <p:spPr bwMode="auto">
            <a:xfrm>
              <a:off x="3249775" y="1501492"/>
              <a:ext cx="678487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當 </a:t>
              </a:r>
              <a:r>
                <a:rPr lang="en-US" altLang="zh-TW" i="1">
                  <a:solidFill>
                    <a:schemeClr val="tx1"/>
                  </a:solidFill>
                </a:rPr>
                <a:t>S</a:t>
              </a:r>
              <a:r>
                <a:rPr lang="en-US" altLang="zh-TW" i="1" baseline="-25000">
                  <a:solidFill>
                    <a:schemeClr val="tx1"/>
                  </a:solidFill>
                </a:rPr>
                <a:t>N</a:t>
              </a:r>
              <a:r>
                <a:rPr lang="en-US" altLang="zh-TW" sz="1500">
                  <a:solidFill>
                    <a:schemeClr val="tx1"/>
                  </a:solidFill>
                </a:rPr>
                <a:t> </a:t>
              </a:r>
              <a:r>
                <a:rPr lang="zh-TW" altLang="en-US" sz="1500">
                  <a:solidFill>
                    <a:schemeClr val="tx1"/>
                  </a:solidFill>
                </a:rPr>
                <a:t>較大時拒絕原假設，認為 </a:t>
              </a:r>
              <a:r>
                <a:rPr lang="en-US" altLang="zh-TW" i="1">
                  <a:solidFill>
                    <a:schemeClr val="tx1"/>
                  </a:solidFill>
                </a:rPr>
                <a:t>θ &gt; 0</a:t>
              </a:r>
              <a:r>
                <a:rPr lang="zh-CN" altLang="en-US" sz="1500">
                  <a:solidFill>
                    <a:schemeClr val="tx1"/>
                  </a:solidFill>
                </a:rPr>
                <a:t>；</a:t>
              </a:r>
              <a:endParaRPr lang="en-US" altLang="zh-CN" sz="1500">
                <a:solidFill>
                  <a:schemeClr val="tx1"/>
                </a:solidFill>
              </a:endParaRPr>
            </a:p>
          </p:txBody>
        </p:sp>
        <p:sp>
          <p:nvSpPr>
            <p:cNvPr id="139270" name="Rectangle 4"/>
            <p:cNvSpPr>
              <a:spLocks noChangeArrowheads="1"/>
            </p:cNvSpPr>
            <p:nvPr/>
          </p:nvSpPr>
          <p:spPr bwMode="auto">
            <a:xfrm>
              <a:off x="3249775" y="1062910"/>
              <a:ext cx="678487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當 </a:t>
              </a:r>
              <a:r>
                <a:rPr lang="en-US" altLang="zh-TW" i="1">
                  <a:solidFill>
                    <a:schemeClr val="tx1"/>
                  </a:solidFill>
                </a:rPr>
                <a:t>H</a:t>
              </a:r>
              <a:r>
                <a:rPr lang="en-US" altLang="zh-TW" i="1" baseline="-25000">
                  <a:solidFill>
                    <a:schemeClr val="tx1"/>
                  </a:solidFill>
                </a:rPr>
                <a:t>1</a:t>
              </a:r>
              <a:r>
                <a:rPr lang="en-US" altLang="zh-TW" sz="1500">
                  <a:solidFill>
                    <a:schemeClr val="tx1"/>
                  </a:solidFill>
                </a:rPr>
                <a:t> </a:t>
              </a:r>
              <a:r>
                <a:rPr lang="zh-TW" altLang="en-US" sz="1500">
                  <a:solidFill>
                    <a:schemeClr val="tx1"/>
                  </a:solidFill>
                </a:rPr>
                <a:t>成立時，</a:t>
              </a:r>
              <a:r>
                <a:rPr lang="en-US" altLang="zh-TW" i="1">
                  <a:solidFill>
                    <a:schemeClr val="tx1"/>
                  </a:solidFill>
                </a:rPr>
                <a:t>S</a:t>
              </a:r>
              <a:r>
                <a:rPr lang="en-US" altLang="zh-TW" i="1" baseline="-25000">
                  <a:solidFill>
                    <a:schemeClr val="tx1"/>
                  </a:solidFill>
                </a:rPr>
                <a:t>N</a:t>
              </a:r>
              <a:r>
                <a:rPr lang="en-US" altLang="zh-TW" sz="1500">
                  <a:solidFill>
                    <a:schemeClr val="tx1"/>
                  </a:solidFill>
                </a:rPr>
                <a:t> </a:t>
              </a:r>
              <a:r>
                <a:rPr lang="zh-TW" altLang="en-US" sz="1500">
                  <a:solidFill>
                    <a:schemeClr val="tx1"/>
                  </a:solidFill>
                </a:rPr>
                <a:t>傾向於取較大的值</a:t>
              </a:r>
              <a:r>
                <a:rPr lang="zh-CN" altLang="en-US" sz="1500">
                  <a:solidFill>
                    <a:schemeClr val="tx1"/>
                  </a:solidFill>
                </a:rPr>
                <a:t>，</a:t>
              </a:r>
              <a:r>
                <a:rPr lang="zh-TW" altLang="en-US" sz="1500">
                  <a:solidFill>
                    <a:schemeClr val="tx1"/>
                  </a:solidFill>
                </a:rPr>
                <a:t>因此，可取 </a:t>
              </a:r>
              <a:r>
                <a:rPr lang="en-US" altLang="zh-TW" i="1">
                  <a:solidFill>
                    <a:schemeClr val="tx1"/>
                  </a:solidFill>
                </a:rPr>
                <a:t>S</a:t>
              </a:r>
              <a:r>
                <a:rPr lang="en-US" altLang="zh-TW" i="1" baseline="-25000">
                  <a:solidFill>
                    <a:schemeClr val="tx1"/>
                  </a:solidFill>
                </a:rPr>
                <a:t>N</a:t>
              </a:r>
              <a:r>
                <a:rPr lang="en-US" altLang="zh-TW" sz="1500">
                  <a:solidFill>
                    <a:schemeClr val="tx1"/>
                  </a:solidFill>
                </a:rPr>
                <a:t> </a:t>
              </a:r>
              <a:r>
                <a:rPr lang="zh-TW" altLang="en-US" sz="1500">
                  <a:solidFill>
                    <a:schemeClr val="tx1"/>
                  </a:solidFill>
                </a:rPr>
                <a:t>作為檢驗統計量</a:t>
              </a:r>
              <a:r>
                <a:rPr lang="zh-CN" altLang="en-US" sz="1500">
                  <a:solidFill>
                    <a:schemeClr val="tx1"/>
                  </a:solidFill>
                </a:rPr>
                <a:t>；</a:t>
              </a:r>
              <a:endParaRPr lang="en-US" altLang="zh-CN" sz="1500" i="1">
                <a:solidFill>
                  <a:schemeClr val="tx1"/>
                </a:solidFill>
              </a:endParaRPr>
            </a:p>
          </p:txBody>
        </p:sp>
        <p:sp>
          <p:nvSpPr>
            <p:cNvPr id="103433" name="Rectangle 4"/>
            <p:cNvSpPr>
              <a:spLocks noChangeArrowheads="1"/>
            </p:cNvSpPr>
            <p:nvPr/>
          </p:nvSpPr>
          <p:spPr bwMode="auto">
            <a:xfrm>
              <a:off x="3249775" y="3258368"/>
              <a:ext cx="6784803" cy="438139"/>
            </a:xfrm>
            <a:prstGeom prst="rect">
              <a:avLst/>
            </a:prstGeom>
            <a:noFill/>
            <a:ln>
              <a:noFill/>
            </a:ln>
            <a:effectLst/>
          </p:spPr>
          <p:txBody>
            <a:bodyPr anchor="ctr">
              <a:spAutoFit/>
            </a:bodyPr>
            <a:lstStyle/>
            <a:p>
              <a:pPr>
                <a:lnSpc>
                  <a:spcPct val="150000"/>
                </a:lnSpc>
                <a:defRPr/>
              </a:pPr>
              <a:r>
                <a:rPr lang="zh-CN" altLang="en-US" sz="1500" dirty="0">
                  <a:solidFill>
                    <a:srgbClr val="000000"/>
                  </a:solidFill>
                  <a:latin typeface="Arial" pitchFamily="34" charset="0"/>
                </a:rPr>
                <a:t>可以證明 </a:t>
              </a:r>
              <a:r>
                <a:rPr lang="en-US" altLang="zh-TW" i="1" dirty="0">
                  <a:solidFill>
                    <a:schemeClr val="tx1"/>
                  </a:solidFill>
                  <a:latin typeface="Arial" pitchFamily="34" charset="0"/>
                </a:rPr>
                <a:t>S</a:t>
              </a:r>
              <a:r>
                <a:rPr lang="en-US" altLang="zh-TW" i="1" baseline="-25000" dirty="0">
                  <a:solidFill>
                    <a:schemeClr val="tx1"/>
                  </a:solidFill>
                  <a:latin typeface="Arial" pitchFamily="34" charset="0"/>
                </a:rPr>
                <a:t>N</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具有漸進正態性，即在 </a:t>
              </a:r>
              <a:r>
                <a:rPr lang="en-US" altLang="zh-TW" sz="1300" i="1" dirty="0" err="1">
                  <a:solidFill>
                    <a:schemeClr val="tx1"/>
                  </a:solidFill>
                  <a:latin typeface="Arial" pitchFamily="34" charset="0"/>
                </a:rPr>
                <a:t>m,n</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都趨於無窮大</a:t>
              </a:r>
              <a:r>
                <a:rPr lang="zh-CN" altLang="en-US" sz="1500" dirty="0">
                  <a:solidFill>
                    <a:schemeClr val="tx1"/>
                  </a:solidFill>
                  <a:latin typeface="Arial" pitchFamily="34" charset="0"/>
                </a:rPr>
                <a:t>（</a:t>
              </a:r>
              <a:r>
                <a:rPr lang="en-US" altLang="zh-TW" sz="1300" i="1" dirty="0" err="1">
                  <a:solidFill>
                    <a:srgbClr val="000000"/>
                  </a:solidFill>
                  <a:latin typeface="Arial" pitchFamily="34" charset="0"/>
                </a:rPr>
                <a:t>m,n</a:t>
              </a:r>
              <a:r>
                <a:rPr lang="en-US" altLang="zh-TW" sz="1500" dirty="0">
                  <a:solidFill>
                    <a:srgbClr val="000000"/>
                  </a:solidFill>
                  <a:latin typeface="Arial" pitchFamily="34" charset="0"/>
                </a:rPr>
                <a:t> </a:t>
              </a:r>
              <a:r>
                <a:rPr lang="zh-CN" altLang="en-US" sz="1500" dirty="0">
                  <a:solidFill>
                    <a:schemeClr val="tx1"/>
                  </a:solidFill>
                  <a:latin typeface="+mn-lt"/>
                </a:rPr>
                <a:t>→ ∞</a:t>
              </a:r>
              <a:r>
                <a:rPr lang="zh-CN" altLang="en-US" sz="1500" dirty="0">
                  <a:solidFill>
                    <a:schemeClr val="tx1"/>
                  </a:solidFill>
                  <a:latin typeface="Arial" pitchFamily="34" charset="0"/>
                </a:rPr>
                <a:t>）</a:t>
              </a:r>
              <a:r>
                <a:rPr lang="zh-TW" altLang="en-US" sz="1500" dirty="0">
                  <a:solidFill>
                    <a:schemeClr val="tx1"/>
                  </a:solidFill>
                  <a:latin typeface="Arial" pitchFamily="34" charset="0"/>
                </a:rPr>
                <a:t>時有</a:t>
              </a:r>
              <a:r>
                <a:rPr lang="zh-CN" altLang="en-US" sz="1500" dirty="0">
                  <a:solidFill>
                    <a:schemeClr val="tx1"/>
                  </a:solidFill>
                  <a:latin typeface="Arial" pitchFamily="34" charset="0"/>
                </a:rPr>
                <a:t>：</a:t>
              </a:r>
              <a:endParaRPr lang="en-US" altLang="zh-CN" sz="1500" dirty="0">
                <a:solidFill>
                  <a:schemeClr val="tx1"/>
                </a:solidFill>
                <a:latin typeface="Arial" pitchFamily="34" charset="0"/>
              </a:endParaRPr>
            </a:p>
          </p:txBody>
        </p:sp>
        <p:grpSp>
          <p:nvGrpSpPr>
            <p:cNvPr id="139272" name="组合 7"/>
            <p:cNvGrpSpPr>
              <a:grpSpLocks/>
            </p:cNvGrpSpPr>
            <p:nvPr/>
          </p:nvGrpSpPr>
          <p:grpSpPr bwMode="auto">
            <a:xfrm>
              <a:off x="3249775" y="2166912"/>
              <a:ext cx="7105470" cy="861301"/>
              <a:chOff x="3249775" y="2166912"/>
              <a:chExt cx="7105470" cy="861301"/>
            </a:xfrm>
          </p:grpSpPr>
          <p:sp>
            <p:nvSpPr>
              <p:cNvPr id="139274" name="Rectangle 4"/>
              <p:cNvSpPr>
                <a:spLocks noChangeArrowheads="1"/>
              </p:cNvSpPr>
              <p:nvPr/>
            </p:nvSpPr>
            <p:spPr bwMode="auto">
              <a:xfrm>
                <a:off x="3249775" y="2363437"/>
                <a:ext cx="710547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令</a:t>
                </a:r>
                <a:endParaRPr lang="en-US" altLang="zh-CN" sz="1500">
                  <a:solidFill>
                    <a:schemeClr val="tx1"/>
                  </a:solidFill>
                </a:endParaRPr>
              </a:p>
            </p:txBody>
          </p:sp>
          <p:graphicFrame>
            <p:nvGraphicFramePr>
              <p:cNvPr id="139275" name="对象 5"/>
              <p:cNvGraphicFramePr>
                <a:graphicFrameLocks noChangeAspect="1"/>
              </p:cNvGraphicFramePr>
              <p:nvPr/>
            </p:nvGraphicFramePr>
            <p:xfrm>
              <a:off x="3842887" y="2166912"/>
              <a:ext cx="3492750" cy="861301"/>
            </p:xfrm>
            <a:graphic>
              <a:graphicData uri="http://schemas.openxmlformats.org/presentationml/2006/ole">
                <mc:AlternateContent xmlns:mc="http://schemas.openxmlformats.org/markup-compatibility/2006">
                  <mc:Choice xmlns:v="urn:schemas-microsoft-com:vml" Requires="v">
                    <p:oleObj name="Equation" r:id="rId3" imgW="2044700" imgH="457200" progId="Equation.DSMT4">
                      <p:embed/>
                    </p:oleObj>
                  </mc:Choice>
                  <mc:Fallback>
                    <p:oleObj name="Equation" r:id="rId3" imgW="2044700" imgH="4572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2887" y="2166912"/>
                            <a:ext cx="3492750" cy="861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39273" name="对象 6"/>
            <p:cNvGraphicFramePr>
              <a:graphicFrameLocks noChangeAspect="1"/>
            </p:cNvGraphicFramePr>
            <p:nvPr/>
          </p:nvGraphicFramePr>
          <p:xfrm>
            <a:off x="3297276" y="3965495"/>
            <a:ext cx="5763558" cy="1551830"/>
          </p:xfrm>
          <a:graphic>
            <a:graphicData uri="http://schemas.openxmlformats.org/presentationml/2006/ole">
              <mc:AlternateContent xmlns:mc="http://schemas.openxmlformats.org/markup-compatibility/2006">
                <mc:Choice xmlns:v="urn:schemas-microsoft-com:vml" Requires="v">
                  <p:oleObj name="Equation" r:id="rId5" imgW="3111500" imgH="850900" progId="Equation.DSMT4">
                    <p:embed/>
                  </p:oleObj>
                </mc:Choice>
                <mc:Fallback>
                  <p:oleObj name="Equation" r:id="rId5" imgW="3111500" imgH="850900" progId="Equation.DSMT4">
                    <p:embed/>
                    <p:pic>
                      <p:nvPicPr>
                        <p:cNvPr id="0" name="对象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276" y="3965495"/>
                          <a:ext cx="5763558" cy="1551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次序統計量</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Order Statistic</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95587"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95588" name="组合 1"/>
          <p:cNvGrpSpPr>
            <a:grpSpLocks/>
          </p:cNvGrpSpPr>
          <p:nvPr/>
        </p:nvGrpSpPr>
        <p:grpSpPr bwMode="auto">
          <a:xfrm>
            <a:off x="2428875" y="1120775"/>
            <a:ext cx="7342188" cy="4010025"/>
            <a:chOff x="2580102" y="1067291"/>
            <a:chExt cx="7341819" cy="4008906"/>
          </a:xfrm>
        </p:grpSpPr>
        <p:sp>
          <p:nvSpPr>
            <p:cNvPr id="195589" name="Rectangle 4"/>
            <p:cNvSpPr>
              <a:spLocks noChangeArrowheads="1"/>
            </p:cNvSpPr>
            <p:nvPr/>
          </p:nvSpPr>
          <p:spPr bwMode="auto">
            <a:xfrm>
              <a:off x="2580102" y="1067291"/>
              <a:ext cx="7341819"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700">
                  <a:solidFill>
                    <a:schemeClr val="tx1"/>
                  </a:solidFill>
                </a:rPr>
                <a:t>次序統計量的定義：</a:t>
              </a:r>
              <a:endParaRPr lang="en-US" altLang="zh-CN" sz="1700">
                <a:solidFill>
                  <a:schemeClr val="tx1"/>
                </a:solidFill>
              </a:endParaRPr>
            </a:p>
          </p:txBody>
        </p:sp>
        <p:sp>
          <p:nvSpPr>
            <p:cNvPr id="195590" name="Rectangle 4"/>
            <p:cNvSpPr>
              <a:spLocks noChangeArrowheads="1"/>
            </p:cNvSpPr>
            <p:nvPr/>
          </p:nvSpPr>
          <p:spPr bwMode="auto">
            <a:xfrm>
              <a:off x="2580102" y="1774722"/>
              <a:ext cx="7341819" cy="739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設 </a:t>
              </a:r>
              <a:r>
                <a:rPr lang="en-US" altLang="zh-TW" sz="1500" i="1" dirty="0">
                  <a:solidFill>
                    <a:schemeClr val="tx1"/>
                  </a:solidFill>
                </a:rPr>
                <a:t>ζ</a:t>
              </a:r>
              <a:r>
                <a:rPr lang="en-US" altLang="zh-TW" sz="1500" baseline="-25000" dirty="0">
                  <a:solidFill>
                    <a:schemeClr val="tx1"/>
                  </a:solidFill>
                </a:rPr>
                <a:t>1</a:t>
              </a:r>
              <a:r>
                <a:rPr lang="en-US" altLang="zh-TW" sz="1500" dirty="0">
                  <a:solidFill>
                    <a:schemeClr val="tx1"/>
                  </a:solidFill>
                </a:rPr>
                <a:t>,</a:t>
              </a:r>
              <a:r>
                <a:rPr lang="en-US" altLang="zh-TW" sz="1500" i="1" dirty="0">
                  <a:solidFill>
                    <a:schemeClr val="tx1"/>
                  </a:solidFill>
                </a:rPr>
                <a:t>ζ</a:t>
              </a:r>
              <a:r>
                <a:rPr lang="en-US" altLang="zh-TW" sz="1500" baseline="-25000" dirty="0">
                  <a:solidFill>
                    <a:schemeClr val="tx1"/>
                  </a:solidFill>
                </a:rPr>
                <a:t>2</a:t>
              </a:r>
              <a:r>
                <a:rPr lang="en-US" altLang="zh-TW" sz="1500" dirty="0">
                  <a:solidFill>
                    <a:schemeClr val="tx1"/>
                  </a:solidFill>
                </a:rPr>
                <a:t>,…,</a:t>
              </a:r>
              <a:r>
                <a:rPr lang="en-US" altLang="zh-TW" sz="1500" i="1" dirty="0" err="1">
                  <a:solidFill>
                    <a:schemeClr val="tx1"/>
                  </a:solidFill>
                </a:rPr>
                <a:t>ζ</a:t>
              </a:r>
              <a:r>
                <a:rPr lang="en-US" altLang="zh-TW" sz="1500" baseline="-25000" dirty="0" err="1">
                  <a:solidFill>
                    <a:schemeClr val="tx1"/>
                  </a:solidFill>
                </a:rPr>
                <a:t>n</a:t>
              </a:r>
              <a:r>
                <a:rPr lang="en-US" altLang="zh-TW" sz="1500" dirty="0">
                  <a:solidFill>
                    <a:schemeClr val="tx1"/>
                  </a:solidFill>
                </a:rPr>
                <a:t> </a:t>
              </a:r>
              <a:r>
                <a:rPr lang="zh-TW" altLang="en-US" sz="1500" dirty="0">
                  <a:solidFill>
                    <a:schemeClr val="tx1"/>
                  </a:solidFill>
                </a:rPr>
                <a:t>為取自分布函數為</a:t>
              </a:r>
              <a:r>
                <a:rPr lang="zh-TW" altLang="en-US" sz="1500" dirty="0">
                  <a:solidFill>
                    <a:schemeClr val="tx1"/>
                  </a:solidFill>
                  <a:latin typeface="Times New Roman" panose="02020603050405020304" pitchFamily="18" charset="0"/>
                  <a:cs typeface="Times New Roman" panose="02020603050405020304" pitchFamily="18" charset="0"/>
                </a:rPr>
                <a:t> </a:t>
              </a:r>
              <a:r>
                <a:rPr lang="en-US" altLang="zh-TW" sz="1500" i="1" dirty="0">
                  <a:solidFill>
                    <a:schemeClr val="tx1"/>
                  </a:solidFill>
                  <a:latin typeface="Times New Roman" panose="02020603050405020304" pitchFamily="18" charset="0"/>
                  <a:cs typeface="Times New Roman" panose="02020603050405020304" pitchFamily="18" charset="0"/>
                </a:rPr>
                <a:t>F</a:t>
              </a:r>
              <a:r>
                <a:rPr lang="en-US" altLang="zh-TW" sz="1500" dirty="0">
                  <a:solidFill>
                    <a:schemeClr val="tx1"/>
                  </a:solidFill>
                  <a:latin typeface="Times New Roman" panose="02020603050405020304" pitchFamily="18" charset="0"/>
                  <a:cs typeface="Times New Roman" panose="02020603050405020304" pitchFamily="18" charset="0"/>
                </a:rPr>
                <a:t>(</a:t>
              </a:r>
              <a:r>
                <a:rPr lang="en-US" altLang="zh-TW" sz="1500" i="1" dirty="0">
                  <a:solidFill>
                    <a:schemeClr val="tx1"/>
                  </a:solidFill>
                  <a:latin typeface="Times New Roman" panose="02020603050405020304" pitchFamily="18" charset="0"/>
                  <a:cs typeface="Times New Roman" panose="02020603050405020304" pitchFamily="18" charset="0"/>
                </a:rPr>
                <a:t>x</a:t>
              </a:r>
              <a:r>
                <a:rPr lang="en-US" altLang="zh-TW" sz="1500" dirty="0">
                  <a:solidFill>
                    <a:schemeClr val="tx1"/>
                  </a:solidFill>
                  <a:latin typeface="Times New Roman" panose="02020603050405020304" pitchFamily="18" charset="0"/>
                  <a:cs typeface="Times New Roman" panose="02020603050405020304" pitchFamily="18" charset="0"/>
                </a:rPr>
                <a:t>) </a:t>
              </a:r>
              <a:r>
                <a:rPr lang="zh-TW" altLang="en-US" sz="1500" dirty="0">
                  <a:solidFill>
                    <a:schemeClr val="tx1"/>
                  </a:solidFill>
                </a:rPr>
                <a:t>的母體 </a:t>
              </a:r>
              <a:r>
                <a:rPr lang="en-US" altLang="zh-TW" sz="1500" i="1" dirty="0">
                  <a:solidFill>
                    <a:schemeClr val="tx1"/>
                  </a:solidFill>
                </a:rPr>
                <a:t>ζ</a:t>
              </a:r>
              <a:r>
                <a:rPr lang="en-US" altLang="zh-TW" sz="1500" dirty="0">
                  <a:solidFill>
                    <a:schemeClr val="tx1"/>
                  </a:solidFill>
                </a:rPr>
                <a:t> </a:t>
              </a:r>
              <a:r>
                <a:rPr lang="zh-TW" altLang="en-US" sz="1500" dirty="0">
                  <a:solidFill>
                    <a:schemeClr val="tx1"/>
                  </a:solidFill>
                </a:rPr>
                <a:t>的一個子樣，</a:t>
              </a:r>
              <a:r>
                <a:rPr lang="en-US" altLang="zh-TW" sz="1500" i="1" dirty="0">
                  <a:solidFill>
                    <a:schemeClr val="tx1"/>
                  </a:solidFill>
                </a:rPr>
                <a:t>x</a:t>
              </a:r>
              <a:r>
                <a:rPr lang="en-US" altLang="zh-TW" sz="1500" baseline="-25000" dirty="0">
                  <a:solidFill>
                    <a:schemeClr val="tx1"/>
                  </a:solidFill>
                </a:rPr>
                <a:t>1</a:t>
              </a:r>
              <a:r>
                <a:rPr lang="en-US" altLang="zh-TW" sz="1500" dirty="0">
                  <a:solidFill>
                    <a:schemeClr val="tx1"/>
                  </a:solidFill>
                </a:rPr>
                <a:t>,</a:t>
              </a:r>
              <a:r>
                <a:rPr lang="en-US" altLang="zh-TW" sz="1500" i="1" dirty="0">
                  <a:solidFill>
                    <a:schemeClr val="tx1"/>
                  </a:solidFill>
                </a:rPr>
                <a:t>x</a:t>
              </a:r>
              <a:r>
                <a:rPr lang="en-US" altLang="zh-TW" sz="1500" baseline="-25000" dirty="0">
                  <a:solidFill>
                    <a:schemeClr val="tx1"/>
                  </a:solidFill>
                </a:rPr>
                <a:t>2</a:t>
              </a:r>
              <a:r>
                <a:rPr lang="en-US" altLang="zh-TW" sz="1500" dirty="0">
                  <a:solidFill>
                    <a:schemeClr val="tx1"/>
                  </a:solidFill>
                </a:rPr>
                <a:t>,…,</a:t>
              </a:r>
              <a:r>
                <a:rPr lang="en-US" altLang="zh-TW" sz="1500" i="1" dirty="0" err="1">
                  <a:solidFill>
                    <a:schemeClr val="tx1"/>
                  </a:solidFill>
                </a:rPr>
                <a:t>x</a:t>
              </a:r>
              <a:r>
                <a:rPr lang="en-US" altLang="zh-TW" sz="1500" baseline="-25000" dirty="0" err="1">
                  <a:solidFill>
                    <a:schemeClr val="tx1"/>
                  </a:solidFill>
                </a:rPr>
                <a:t>n</a:t>
              </a:r>
              <a:r>
                <a:rPr lang="en-US" altLang="zh-TW" sz="1500" dirty="0">
                  <a:solidFill>
                    <a:schemeClr val="tx1"/>
                  </a:solidFill>
                </a:rPr>
                <a:t> </a:t>
              </a:r>
              <a:r>
                <a:rPr lang="zh-TW" altLang="en-US" sz="1500" dirty="0">
                  <a:solidFill>
                    <a:schemeClr val="tx1"/>
                  </a:solidFill>
                </a:rPr>
                <a:t>表示這個子樣的一組觀測值，這些觀測值由小到大用 </a:t>
              </a:r>
              <a:r>
                <a:rPr lang="en-US" altLang="zh-TW" sz="1500" i="1" dirty="0">
                  <a:solidFill>
                    <a:schemeClr val="tx1"/>
                  </a:solidFill>
                </a:rPr>
                <a:t>x</a:t>
              </a:r>
              <a:r>
                <a:rPr lang="en-US" altLang="zh-TW" sz="1500" baseline="-25000" dirty="0">
                  <a:solidFill>
                    <a:schemeClr val="tx1"/>
                  </a:solidFill>
                </a:rPr>
                <a:t>(1)</a:t>
              </a:r>
              <a:r>
                <a:rPr lang="en-US" altLang="zh-TW" sz="1500" dirty="0">
                  <a:solidFill>
                    <a:schemeClr val="tx1"/>
                  </a:solidFill>
                </a:rPr>
                <a:t>,</a:t>
              </a:r>
              <a:r>
                <a:rPr lang="en-US" altLang="zh-TW" sz="1500" i="1" dirty="0">
                  <a:solidFill>
                    <a:schemeClr val="tx1"/>
                  </a:solidFill>
                </a:rPr>
                <a:t>x</a:t>
              </a:r>
              <a:r>
                <a:rPr lang="en-US" altLang="zh-TW" sz="1500" baseline="-25000" dirty="0">
                  <a:solidFill>
                    <a:schemeClr val="tx1"/>
                  </a:solidFill>
                </a:rPr>
                <a:t>(2)</a:t>
              </a:r>
              <a:r>
                <a:rPr lang="en-US" altLang="zh-TW" sz="1500" dirty="0">
                  <a:solidFill>
                    <a:schemeClr val="tx1"/>
                  </a:solidFill>
                </a:rPr>
                <a:t>,…,</a:t>
              </a:r>
              <a:r>
                <a:rPr lang="en-US" altLang="zh-TW" sz="1500" i="1" dirty="0">
                  <a:solidFill>
                    <a:schemeClr val="tx1"/>
                  </a:solidFill>
                </a:rPr>
                <a:t>x</a:t>
              </a:r>
              <a:r>
                <a:rPr lang="en-US" altLang="zh-TW" sz="1500" baseline="-25000" dirty="0">
                  <a:solidFill>
                    <a:schemeClr val="tx1"/>
                  </a:solidFill>
                </a:rPr>
                <a:t>(n)</a:t>
              </a:r>
              <a:r>
                <a:rPr lang="en-US" altLang="zh-TW" sz="1500" dirty="0">
                  <a:solidFill>
                    <a:schemeClr val="tx1"/>
                  </a:solidFill>
                </a:rPr>
                <a:t> </a:t>
              </a:r>
              <a:r>
                <a:rPr lang="zh-TW" altLang="en-US" sz="1500" dirty="0">
                  <a:solidFill>
                    <a:schemeClr val="tx1"/>
                  </a:solidFill>
                </a:rPr>
                <a:t>表示，即 </a:t>
              </a:r>
              <a:r>
                <a:rPr lang="en-US" altLang="zh-TW" sz="1500" i="1" dirty="0">
                  <a:solidFill>
                    <a:schemeClr val="tx1"/>
                  </a:solidFill>
                </a:rPr>
                <a:t>x</a:t>
              </a:r>
              <a:r>
                <a:rPr lang="en-US" altLang="zh-TW" sz="1500" baseline="-25000" dirty="0">
                  <a:solidFill>
                    <a:schemeClr val="tx1"/>
                  </a:solidFill>
                </a:rPr>
                <a:t>(1)</a:t>
              </a:r>
              <a:r>
                <a:rPr lang="en-US" altLang="zh-TW" sz="1500" dirty="0">
                  <a:solidFill>
                    <a:schemeClr val="tx1"/>
                  </a:solidFill>
                </a:rPr>
                <a:t> </a:t>
              </a:r>
              <a:r>
                <a:rPr lang="en-US" altLang="zh-TW" sz="1300" dirty="0">
                  <a:solidFill>
                    <a:schemeClr val="tx1"/>
                  </a:solidFill>
                </a:rPr>
                <a:t>≤</a:t>
              </a:r>
              <a:r>
                <a:rPr lang="en-US" altLang="zh-TW" sz="1500" dirty="0">
                  <a:solidFill>
                    <a:schemeClr val="tx1"/>
                  </a:solidFill>
                </a:rPr>
                <a:t> </a:t>
              </a:r>
              <a:r>
                <a:rPr lang="en-US" altLang="zh-TW" sz="1500" i="1" dirty="0">
                  <a:solidFill>
                    <a:schemeClr val="tx1"/>
                  </a:solidFill>
                </a:rPr>
                <a:t>x</a:t>
              </a:r>
              <a:r>
                <a:rPr lang="en-US" altLang="zh-TW" sz="1500" baseline="-25000" dirty="0">
                  <a:solidFill>
                    <a:schemeClr val="tx1"/>
                  </a:solidFill>
                </a:rPr>
                <a:t>(2)</a:t>
              </a:r>
              <a:r>
                <a:rPr lang="en-US" altLang="zh-TW" sz="1500" dirty="0">
                  <a:solidFill>
                    <a:schemeClr val="tx1"/>
                  </a:solidFill>
                </a:rPr>
                <a:t> </a:t>
              </a:r>
              <a:r>
                <a:rPr lang="en-US" altLang="zh-TW" sz="1300" dirty="0">
                  <a:solidFill>
                    <a:schemeClr val="tx1"/>
                  </a:solidFill>
                </a:rPr>
                <a:t>≤</a:t>
              </a:r>
              <a:r>
                <a:rPr lang="en-US" altLang="zh-TW" sz="1500" dirty="0">
                  <a:solidFill>
                    <a:schemeClr val="tx1"/>
                  </a:solidFill>
                </a:rPr>
                <a:t>…</a:t>
              </a:r>
              <a:r>
                <a:rPr lang="en-US" altLang="zh-TW" sz="1300" dirty="0">
                  <a:solidFill>
                    <a:schemeClr val="tx1"/>
                  </a:solidFill>
                </a:rPr>
                <a:t>≤</a:t>
              </a:r>
              <a:r>
                <a:rPr lang="en-US" altLang="zh-TW" sz="1500" dirty="0">
                  <a:solidFill>
                    <a:schemeClr val="tx1"/>
                  </a:solidFill>
                </a:rPr>
                <a:t> </a:t>
              </a:r>
              <a:r>
                <a:rPr lang="en-US" altLang="zh-TW" sz="1500" i="1" dirty="0">
                  <a:solidFill>
                    <a:schemeClr val="tx1"/>
                  </a:solidFill>
                </a:rPr>
                <a:t>x</a:t>
              </a:r>
              <a:r>
                <a:rPr lang="en-US" altLang="zh-TW" sz="1500" baseline="-25000" dirty="0">
                  <a:solidFill>
                    <a:schemeClr val="tx1"/>
                  </a:solidFill>
                </a:rPr>
                <a:t>(n)</a:t>
              </a:r>
              <a:r>
                <a:rPr lang="en-US" altLang="zh-TW" sz="1500" dirty="0">
                  <a:solidFill>
                    <a:schemeClr val="tx1"/>
                  </a:solidFill>
                </a:rPr>
                <a:t> </a:t>
              </a:r>
              <a:r>
                <a:rPr lang="zh-CN" altLang="en-US" sz="1500" dirty="0">
                  <a:solidFill>
                    <a:schemeClr val="tx1"/>
                  </a:solidFill>
                </a:rPr>
                <a:t>；</a:t>
              </a:r>
              <a:endParaRPr lang="en-US" altLang="zh-CN" sz="1500" dirty="0">
                <a:solidFill>
                  <a:schemeClr val="tx1"/>
                </a:solidFill>
              </a:endParaRPr>
            </a:p>
          </p:txBody>
        </p:sp>
        <p:sp>
          <p:nvSpPr>
            <p:cNvPr id="195591" name="Rectangle 4"/>
            <p:cNvSpPr>
              <a:spLocks noChangeArrowheads="1"/>
            </p:cNvSpPr>
            <p:nvPr/>
          </p:nvSpPr>
          <p:spPr bwMode="auto">
            <a:xfrm>
              <a:off x="2580102" y="2537039"/>
              <a:ext cx="73418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若 </a:t>
              </a:r>
              <a:r>
                <a:rPr lang="en-US" altLang="zh-CN" sz="1500" i="1">
                  <a:solidFill>
                    <a:schemeClr val="tx1"/>
                  </a:solidFill>
                </a:rPr>
                <a:t>x</a:t>
              </a:r>
              <a:r>
                <a:rPr lang="en-US" altLang="zh-CN" sz="1500" baseline="-25000">
                  <a:solidFill>
                    <a:schemeClr val="tx1"/>
                  </a:solidFill>
                </a:rPr>
                <a:t>(i)</a:t>
              </a:r>
              <a:r>
                <a:rPr lang="en-US" altLang="zh-CN" sz="1500">
                  <a:solidFill>
                    <a:schemeClr val="tx1"/>
                  </a:solidFill>
                </a:rPr>
                <a:t> = </a:t>
              </a:r>
              <a:r>
                <a:rPr lang="en-US" altLang="zh-CN" sz="1500" i="1">
                  <a:solidFill>
                    <a:schemeClr val="tx1"/>
                  </a:solidFill>
                </a:rPr>
                <a:t>x</a:t>
              </a:r>
              <a:r>
                <a:rPr lang="en-US" altLang="zh-CN" sz="1500" baseline="-25000">
                  <a:solidFill>
                    <a:schemeClr val="tx1"/>
                  </a:solidFill>
                </a:rPr>
                <a:t>(j)</a:t>
              </a:r>
              <a:r>
                <a:rPr lang="en-US" altLang="zh-CN" sz="1500">
                  <a:solidFill>
                    <a:schemeClr val="tx1"/>
                  </a:solidFill>
                </a:rPr>
                <a:t> </a:t>
              </a:r>
              <a:r>
                <a:rPr lang="zh-CN" altLang="en-US" sz="1500">
                  <a:solidFill>
                    <a:schemeClr val="tx1"/>
                  </a:solidFill>
                </a:rPr>
                <a:t>，則它們的次序可任意安排；</a:t>
              </a:r>
              <a:endParaRPr lang="en-US" altLang="zh-CN" sz="1500">
                <a:solidFill>
                  <a:schemeClr val="tx1"/>
                </a:solidFill>
              </a:endParaRPr>
            </a:p>
          </p:txBody>
        </p:sp>
        <p:sp>
          <p:nvSpPr>
            <p:cNvPr id="195592" name="Rectangle 4"/>
            <p:cNvSpPr>
              <a:spLocks noChangeArrowheads="1"/>
            </p:cNvSpPr>
            <p:nvPr/>
          </p:nvSpPr>
          <p:spPr bwMode="auto">
            <a:xfrm>
              <a:off x="2580102" y="2975621"/>
              <a:ext cx="734181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第 </a:t>
              </a:r>
              <a:r>
                <a:rPr lang="en-US" altLang="zh-TW" sz="1500" i="1">
                  <a:solidFill>
                    <a:schemeClr val="tx1"/>
                  </a:solidFill>
                </a:rPr>
                <a:t>i</a:t>
              </a:r>
              <a:r>
                <a:rPr lang="en-US" altLang="zh-TW" sz="1500">
                  <a:solidFill>
                    <a:schemeClr val="tx1"/>
                  </a:solidFill>
                </a:rPr>
                <a:t> </a:t>
              </a:r>
              <a:r>
                <a:rPr lang="zh-TW" altLang="en-US" sz="1500">
                  <a:solidFill>
                    <a:schemeClr val="tx1"/>
                  </a:solidFill>
                </a:rPr>
                <a:t>個次序統計量 </a:t>
              </a:r>
              <a:r>
                <a:rPr lang="en-US" altLang="zh-TW" sz="1500" i="1">
                  <a:solidFill>
                    <a:schemeClr val="tx1"/>
                  </a:solidFill>
                </a:rPr>
                <a:t>ζ</a:t>
              </a:r>
              <a:r>
                <a:rPr lang="en-US" altLang="zh-TW" sz="1500" baseline="-25000">
                  <a:solidFill>
                    <a:schemeClr val="tx1"/>
                  </a:solidFill>
                </a:rPr>
                <a:t>(i)</a:t>
              </a:r>
              <a:r>
                <a:rPr lang="en-US" altLang="zh-TW" sz="1500">
                  <a:solidFill>
                    <a:schemeClr val="tx1"/>
                  </a:solidFill>
                </a:rPr>
                <a:t> </a:t>
              </a:r>
              <a:r>
                <a:rPr lang="zh-TW" altLang="en-US" sz="1500">
                  <a:solidFill>
                    <a:schemeClr val="tx1"/>
                  </a:solidFill>
                </a:rPr>
                <a:t>是子樣 </a:t>
              </a:r>
              <a:r>
                <a:rPr lang="en-US" altLang="zh-TW" sz="1500" i="1">
                  <a:solidFill>
                    <a:schemeClr val="tx1"/>
                  </a:solidFill>
                </a:rPr>
                <a:t>ζ</a:t>
              </a:r>
              <a:r>
                <a:rPr lang="en-US" altLang="zh-TW" sz="1500" baseline="-25000">
                  <a:solidFill>
                    <a:schemeClr val="tx1"/>
                  </a:solidFill>
                </a:rPr>
                <a:t>1</a:t>
              </a:r>
              <a:r>
                <a:rPr lang="en-US" altLang="zh-TW" sz="1500">
                  <a:solidFill>
                    <a:schemeClr val="tx1"/>
                  </a:solidFill>
                </a:rPr>
                <a:t>,</a:t>
              </a:r>
              <a:r>
                <a:rPr lang="en-US" altLang="zh-TW" sz="1500" i="1">
                  <a:solidFill>
                    <a:schemeClr val="tx1"/>
                  </a:solidFill>
                </a:rPr>
                <a:t>ζ</a:t>
              </a:r>
              <a:r>
                <a:rPr lang="en-US" altLang="zh-TW" sz="1500" baseline="-25000">
                  <a:solidFill>
                    <a:schemeClr val="tx1"/>
                  </a:solidFill>
                </a:rPr>
                <a:t>2</a:t>
              </a:r>
              <a:r>
                <a:rPr lang="en-US" altLang="zh-TW" sz="1500">
                  <a:solidFill>
                    <a:schemeClr val="tx1"/>
                  </a:solidFill>
                </a:rPr>
                <a:t>,…,</a:t>
              </a:r>
              <a:r>
                <a:rPr lang="en-US" altLang="zh-TW" sz="1500" i="1">
                  <a:solidFill>
                    <a:schemeClr val="tx1"/>
                  </a:solidFill>
                </a:rPr>
                <a:t>ζ</a:t>
              </a:r>
              <a:r>
                <a:rPr lang="en-US" altLang="zh-TW" sz="1500" baseline="-25000">
                  <a:solidFill>
                    <a:schemeClr val="tx1"/>
                  </a:solidFill>
                </a:rPr>
                <a:t>n</a:t>
              </a:r>
              <a:r>
                <a:rPr lang="en-US" altLang="zh-TW" sz="1500">
                  <a:solidFill>
                    <a:schemeClr val="tx1"/>
                  </a:solidFill>
                </a:rPr>
                <a:t> </a:t>
              </a:r>
              <a:r>
                <a:rPr lang="zh-TW" altLang="en-US" sz="1500">
                  <a:solidFill>
                    <a:schemeClr val="tx1"/>
                  </a:solidFill>
                </a:rPr>
                <a:t>的一個函數，它總是取一組觀測值中第</a:t>
              </a:r>
              <a:r>
                <a:rPr lang="en-US" altLang="zh-TW" sz="1500">
                  <a:solidFill>
                    <a:schemeClr val="tx1"/>
                  </a:solidFill>
                </a:rPr>
                <a:t>i</a:t>
              </a:r>
              <a:r>
                <a:rPr lang="zh-TW" altLang="en-US" sz="1500">
                  <a:solidFill>
                    <a:schemeClr val="tx1"/>
                  </a:solidFill>
                </a:rPr>
                <a:t>個小的數為觀測值</a:t>
              </a:r>
              <a:r>
                <a:rPr lang="zh-CN" altLang="en-US" sz="1500">
                  <a:solidFill>
                    <a:schemeClr val="tx1"/>
                  </a:solidFill>
                </a:rPr>
                <a:t>；</a:t>
              </a:r>
              <a:endParaRPr lang="en-US" altLang="zh-CN" sz="1500">
                <a:solidFill>
                  <a:schemeClr val="tx1"/>
                </a:solidFill>
              </a:endParaRPr>
            </a:p>
          </p:txBody>
        </p:sp>
        <p:sp>
          <p:nvSpPr>
            <p:cNvPr id="195593" name="Rectangle 4"/>
            <p:cNvSpPr>
              <a:spLocks noChangeArrowheads="1"/>
            </p:cNvSpPr>
            <p:nvPr/>
          </p:nvSpPr>
          <p:spPr bwMode="auto">
            <a:xfrm>
              <a:off x="2580102" y="3760451"/>
              <a:ext cx="73418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l-GR" altLang="zh-TW" sz="1500" i="1">
                  <a:solidFill>
                    <a:schemeClr val="tx1"/>
                  </a:solidFill>
                </a:rPr>
                <a:t>ζ</a:t>
              </a:r>
              <a:r>
                <a:rPr lang="el-GR" altLang="zh-TW" sz="1500" baseline="-25000">
                  <a:solidFill>
                    <a:schemeClr val="tx1"/>
                  </a:solidFill>
                </a:rPr>
                <a:t>1</a:t>
              </a:r>
              <a:r>
                <a:rPr lang="el-GR" altLang="zh-TW" sz="1500">
                  <a:solidFill>
                    <a:schemeClr val="tx1"/>
                  </a:solidFill>
                </a:rPr>
                <a:t>,</a:t>
              </a:r>
              <a:r>
                <a:rPr lang="el-GR" altLang="zh-TW" sz="1500" i="1">
                  <a:solidFill>
                    <a:schemeClr val="tx1"/>
                  </a:solidFill>
                </a:rPr>
                <a:t>ζ</a:t>
              </a:r>
              <a:r>
                <a:rPr lang="el-GR" altLang="zh-TW" sz="1500" baseline="-25000">
                  <a:solidFill>
                    <a:schemeClr val="tx1"/>
                  </a:solidFill>
                </a:rPr>
                <a:t>2</a:t>
              </a:r>
              <a:r>
                <a:rPr lang="el-GR" altLang="zh-TW" sz="1500">
                  <a:solidFill>
                    <a:schemeClr val="tx1"/>
                  </a:solidFill>
                </a:rPr>
                <a:t>,…,</a:t>
              </a:r>
              <a:r>
                <a:rPr lang="el-GR" altLang="zh-TW" sz="1500" i="1">
                  <a:solidFill>
                    <a:schemeClr val="tx1"/>
                  </a:solidFill>
                </a:rPr>
                <a:t>ζ</a:t>
              </a:r>
              <a:r>
                <a:rPr lang="en-US" altLang="zh-TW" sz="1500" baseline="-25000">
                  <a:solidFill>
                    <a:schemeClr val="tx1"/>
                  </a:solidFill>
                </a:rPr>
                <a:t>n</a:t>
              </a:r>
              <a:r>
                <a:rPr lang="en-US" altLang="zh-TW" sz="1500">
                  <a:solidFill>
                    <a:schemeClr val="tx1"/>
                  </a:solidFill>
                </a:rPr>
                <a:t>   →   </a:t>
              </a:r>
              <a:r>
                <a:rPr lang="el-GR" altLang="zh-TW" sz="1500" i="1">
                  <a:solidFill>
                    <a:schemeClr val="tx1"/>
                  </a:solidFill>
                </a:rPr>
                <a:t>ζ</a:t>
              </a:r>
              <a:r>
                <a:rPr lang="el-GR" altLang="zh-TW" sz="1500" baseline="-25000">
                  <a:solidFill>
                    <a:schemeClr val="tx1"/>
                  </a:solidFill>
                </a:rPr>
                <a:t>(1)</a:t>
              </a:r>
              <a:r>
                <a:rPr lang="en-US" altLang="zh-TW" sz="1500">
                  <a:solidFill>
                    <a:schemeClr val="tx1"/>
                  </a:solidFill>
                </a:rPr>
                <a:t> </a:t>
              </a:r>
              <a:r>
                <a:rPr lang="el-GR" altLang="zh-TW" sz="1300">
                  <a:solidFill>
                    <a:schemeClr val="tx1"/>
                  </a:solidFill>
                </a:rPr>
                <a:t>≤</a:t>
              </a:r>
              <a:r>
                <a:rPr lang="en-US" altLang="zh-TW" sz="1500">
                  <a:solidFill>
                    <a:schemeClr val="tx1"/>
                  </a:solidFill>
                </a:rPr>
                <a:t> </a:t>
              </a:r>
              <a:r>
                <a:rPr lang="el-GR" altLang="zh-TW" sz="1500" i="1">
                  <a:solidFill>
                    <a:schemeClr val="tx1"/>
                  </a:solidFill>
                </a:rPr>
                <a:t>ζ</a:t>
              </a:r>
              <a:r>
                <a:rPr lang="el-GR" altLang="zh-TW" sz="1500" baseline="-25000">
                  <a:solidFill>
                    <a:schemeClr val="tx1"/>
                  </a:solidFill>
                </a:rPr>
                <a:t>(2)</a:t>
              </a:r>
              <a:r>
                <a:rPr lang="en-US" altLang="zh-TW" sz="1500">
                  <a:solidFill>
                    <a:schemeClr val="tx1"/>
                  </a:solidFill>
                </a:rPr>
                <a:t> </a:t>
              </a:r>
              <a:r>
                <a:rPr lang="el-GR" altLang="zh-TW" sz="1300">
                  <a:solidFill>
                    <a:schemeClr val="tx1"/>
                  </a:solidFill>
                </a:rPr>
                <a:t>≤</a:t>
              </a:r>
              <a:r>
                <a:rPr lang="el-GR" altLang="zh-TW" sz="1500">
                  <a:solidFill>
                    <a:schemeClr val="tx1"/>
                  </a:solidFill>
                </a:rPr>
                <a:t>…</a:t>
              </a:r>
              <a:r>
                <a:rPr lang="el-GR" altLang="zh-TW" sz="1300">
                  <a:solidFill>
                    <a:schemeClr val="tx1"/>
                  </a:solidFill>
                </a:rPr>
                <a:t>≤</a:t>
              </a:r>
              <a:r>
                <a:rPr lang="en-US" altLang="zh-TW" sz="1500">
                  <a:solidFill>
                    <a:schemeClr val="tx1"/>
                  </a:solidFill>
                </a:rPr>
                <a:t> </a:t>
              </a:r>
              <a:r>
                <a:rPr lang="el-GR" altLang="zh-TW" sz="1500" i="1">
                  <a:solidFill>
                    <a:schemeClr val="tx1"/>
                  </a:solidFill>
                </a:rPr>
                <a:t>ζ</a:t>
              </a:r>
              <a:r>
                <a:rPr lang="el-GR" altLang="zh-TW" sz="1500" baseline="-25000">
                  <a:solidFill>
                    <a:schemeClr val="tx1"/>
                  </a:solidFill>
                </a:rPr>
                <a:t>(</a:t>
              </a:r>
              <a:r>
                <a:rPr lang="en-US" altLang="zh-TW" sz="1500" baseline="-25000">
                  <a:solidFill>
                    <a:schemeClr val="tx1"/>
                  </a:solidFill>
                </a:rPr>
                <a:t>n)</a:t>
              </a:r>
              <a:r>
                <a:rPr lang="zh-TW" altLang="en-US" sz="1500">
                  <a:solidFill>
                    <a:schemeClr val="tx1"/>
                  </a:solidFill>
                </a:rPr>
                <a:t> </a:t>
              </a:r>
              <a:r>
                <a:rPr lang="zh-CN" altLang="en-US" sz="1500">
                  <a:solidFill>
                    <a:schemeClr val="tx1"/>
                  </a:solidFill>
                </a:rPr>
                <a:t>；</a:t>
              </a:r>
              <a:endParaRPr lang="en-US" altLang="zh-CN" sz="1500">
                <a:solidFill>
                  <a:schemeClr val="tx1"/>
                </a:solidFill>
              </a:endParaRPr>
            </a:p>
          </p:txBody>
        </p:sp>
        <p:sp>
          <p:nvSpPr>
            <p:cNvPr id="195594" name="Rectangle 4"/>
            <p:cNvSpPr>
              <a:spLocks noChangeArrowheads="1"/>
            </p:cNvSpPr>
            <p:nvPr/>
          </p:nvSpPr>
          <p:spPr bwMode="auto">
            <a:xfrm>
              <a:off x="2580102" y="4199033"/>
              <a:ext cx="73418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pt-BR" altLang="zh-CN" sz="1500" i="1">
                  <a:solidFill>
                    <a:schemeClr val="tx1"/>
                  </a:solidFill>
                </a:rPr>
                <a:t>x</a:t>
              </a:r>
              <a:r>
                <a:rPr lang="pt-BR" altLang="zh-CN" sz="1500" baseline="-25000">
                  <a:solidFill>
                    <a:schemeClr val="tx1"/>
                  </a:solidFill>
                </a:rPr>
                <a:t>1</a:t>
              </a:r>
              <a:r>
                <a:rPr lang="pt-BR" altLang="zh-CN" sz="1500">
                  <a:solidFill>
                    <a:schemeClr val="tx1"/>
                  </a:solidFill>
                </a:rPr>
                <a:t>,</a:t>
              </a:r>
              <a:r>
                <a:rPr lang="pt-BR" altLang="zh-CN" sz="1500" i="1">
                  <a:solidFill>
                    <a:schemeClr val="tx1"/>
                  </a:solidFill>
                </a:rPr>
                <a:t>x</a:t>
              </a:r>
              <a:r>
                <a:rPr lang="pt-BR" altLang="zh-CN" sz="1500" baseline="-25000">
                  <a:solidFill>
                    <a:schemeClr val="tx1"/>
                  </a:solidFill>
                </a:rPr>
                <a:t>2</a:t>
              </a:r>
              <a:r>
                <a:rPr lang="pt-BR" altLang="zh-CN" sz="1500">
                  <a:solidFill>
                    <a:schemeClr val="tx1"/>
                  </a:solidFill>
                </a:rPr>
                <a:t>,…,</a:t>
              </a:r>
              <a:r>
                <a:rPr lang="pt-BR" altLang="zh-CN" sz="1500" i="1">
                  <a:solidFill>
                    <a:schemeClr val="tx1"/>
                  </a:solidFill>
                </a:rPr>
                <a:t>x</a:t>
              </a:r>
              <a:r>
                <a:rPr lang="pt-BR" altLang="zh-CN" sz="1500" baseline="-25000">
                  <a:solidFill>
                    <a:schemeClr val="tx1"/>
                  </a:solidFill>
                </a:rPr>
                <a:t>n</a:t>
              </a:r>
              <a:r>
                <a:rPr lang="pt-BR" altLang="zh-CN" sz="1500">
                  <a:solidFill>
                    <a:schemeClr val="tx1"/>
                  </a:solidFill>
                </a:rPr>
                <a:t>   </a:t>
              </a:r>
              <a:r>
                <a:rPr lang="en-US" altLang="zh-TW" sz="1500">
                  <a:solidFill>
                    <a:schemeClr val="tx1"/>
                  </a:solidFill>
                </a:rPr>
                <a:t>→</a:t>
              </a:r>
              <a:r>
                <a:rPr lang="pt-BR" altLang="zh-CN" sz="1500">
                  <a:solidFill>
                    <a:schemeClr val="tx1"/>
                  </a:solidFill>
                </a:rPr>
                <a:t>   </a:t>
              </a:r>
              <a:r>
                <a:rPr lang="pt-BR" altLang="zh-CN" sz="1500" i="1">
                  <a:solidFill>
                    <a:schemeClr val="tx1"/>
                  </a:solidFill>
                </a:rPr>
                <a:t>x</a:t>
              </a:r>
              <a:r>
                <a:rPr lang="pt-BR" altLang="zh-CN" sz="1500" baseline="-25000">
                  <a:solidFill>
                    <a:schemeClr val="tx1"/>
                  </a:solidFill>
                </a:rPr>
                <a:t>(1)</a:t>
              </a:r>
              <a:r>
                <a:rPr lang="pt-BR" altLang="zh-CN" sz="1500">
                  <a:solidFill>
                    <a:schemeClr val="tx1"/>
                  </a:solidFill>
                </a:rPr>
                <a:t> </a:t>
              </a:r>
              <a:r>
                <a:rPr lang="pt-BR" altLang="zh-CN" sz="1300">
                  <a:solidFill>
                    <a:schemeClr val="tx1"/>
                  </a:solidFill>
                </a:rPr>
                <a:t>≤</a:t>
              </a:r>
              <a:r>
                <a:rPr lang="pt-BR" altLang="zh-CN" sz="1500">
                  <a:solidFill>
                    <a:schemeClr val="tx1"/>
                  </a:solidFill>
                </a:rPr>
                <a:t> </a:t>
              </a:r>
              <a:r>
                <a:rPr lang="pt-BR" altLang="zh-CN" sz="1500" i="1">
                  <a:solidFill>
                    <a:schemeClr val="tx1"/>
                  </a:solidFill>
                </a:rPr>
                <a:t>x</a:t>
              </a:r>
              <a:r>
                <a:rPr lang="pt-BR" altLang="zh-CN" sz="1500" baseline="-25000">
                  <a:solidFill>
                    <a:schemeClr val="tx1"/>
                  </a:solidFill>
                </a:rPr>
                <a:t>(2)</a:t>
              </a:r>
              <a:r>
                <a:rPr lang="pt-BR" altLang="zh-CN" sz="1500">
                  <a:solidFill>
                    <a:schemeClr val="tx1"/>
                  </a:solidFill>
                </a:rPr>
                <a:t> </a:t>
              </a:r>
              <a:r>
                <a:rPr lang="pt-BR" altLang="zh-CN" sz="1300">
                  <a:solidFill>
                    <a:schemeClr val="tx1"/>
                  </a:solidFill>
                </a:rPr>
                <a:t>≤</a:t>
              </a:r>
              <a:r>
                <a:rPr lang="pt-BR" altLang="zh-CN" sz="1500">
                  <a:solidFill>
                    <a:schemeClr val="tx1"/>
                  </a:solidFill>
                </a:rPr>
                <a:t>…</a:t>
              </a:r>
              <a:r>
                <a:rPr lang="pt-BR" altLang="zh-CN" sz="1300">
                  <a:solidFill>
                    <a:schemeClr val="tx1"/>
                  </a:solidFill>
                </a:rPr>
                <a:t>≤</a:t>
              </a:r>
              <a:r>
                <a:rPr lang="pt-BR" altLang="zh-CN" sz="1500">
                  <a:solidFill>
                    <a:schemeClr val="tx1"/>
                  </a:solidFill>
                </a:rPr>
                <a:t> </a:t>
              </a:r>
              <a:r>
                <a:rPr lang="pt-BR" altLang="zh-CN" sz="1500" i="1">
                  <a:solidFill>
                    <a:schemeClr val="tx1"/>
                  </a:solidFill>
                </a:rPr>
                <a:t>x</a:t>
              </a:r>
              <a:r>
                <a:rPr lang="pt-BR" altLang="zh-CN" sz="1500" baseline="-25000">
                  <a:solidFill>
                    <a:schemeClr val="tx1"/>
                  </a:solidFill>
                </a:rPr>
                <a:t>(n)</a:t>
              </a:r>
              <a:r>
                <a:rPr lang="pt-BR" altLang="zh-CN" sz="1500">
                  <a:solidFill>
                    <a:schemeClr val="tx1"/>
                  </a:solidFill>
                </a:rPr>
                <a:t> </a:t>
              </a:r>
              <a:r>
                <a:rPr lang="zh-CN" altLang="en-US" sz="1500">
                  <a:solidFill>
                    <a:schemeClr val="tx1"/>
                  </a:solidFill>
                </a:rPr>
                <a:t>；</a:t>
              </a:r>
              <a:endParaRPr lang="en-US" altLang="zh-CN" sz="1500">
                <a:solidFill>
                  <a:schemeClr val="tx1"/>
                </a:solidFill>
              </a:endParaRPr>
            </a:p>
          </p:txBody>
        </p:sp>
        <p:sp>
          <p:nvSpPr>
            <p:cNvPr id="195595" name="Rectangle 4"/>
            <p:cNvSpPr>
              <a:spLocks noChangeArrowheads="1"/>
            </p:cNvSpPr>
            <p:nvPr/>
          </p:nvSpPr>
          <p:spPr bwMode="auto">
            <a:xfrm>
              <a:off x="2580102" y="4637615"/>
              <a:ext cx="73418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其中 </a:t>
              </a:r>
              <a:r>
                <a:rPr lang="en-US" altLang="zh-TW" sz="1500" i="1">
                  <a:solidFill>
                    <a:schemeClr val="tx1"/>
                  </a:solidFill>
                </a:rPr>
                <a:t>ζ</a:t>
              </a:r>
              <a:r>
                <a:rPr lang="en-US" altLang="zh-TW" sz="1500" baseline="-25000">
                  <a:solidFill>
                    <a:schemeClr val="tx1"/>
                  </a:solidFill>
                </a:rPr>
                <a:t>(1)</a:t>
              </a:r>
              <a:r>
                <a:rPr lang="en-US" altLang="zh-TW" sz="1500">
                  <a:solidFill>
                    <a:schemeClr val="tx1"/>
                  </a:solidFill>
                </a:rPr>
                <a:t> </a:t>
              </a:r>
              <a:r>
                <a:rPr lang="zh-TW" altLang="en-US" sz="1500">
                  <a:solidFill>
                    <a:schemeClr val="tx1"/>
                  </a:solidFill>
                </a:rPr>
                <a:t>稱為最小次序統計量，</a:t>
              </a:r>
              <a:r>
                <a:rPr lang="en-US" altLang="zh-TW" sz="1500" i="1">
                  <a:solidFill>
                    <a:schemeClr val="tx1"/>
                  </a:solidFill>
                </a:rPr>
                <a:t>ζ</a:t>
              </a:r>
              <a:r>
                <a:rPr lang="en-US" altLang="zh-TW" sz="1500" baseline="-25000">
                  <a:solidFill>
                    <a:schemeClr val="tx1"/>
                  </a:solidFill>
                </a:rPr>
                <a:t>(n)</a:t>
              </a:r>
              <a:r>
                <a:rPr lang="en-US" altLang="zh-TW" sz="1500">
                  <a:solidFill>
                    <a:schemeClr val="tx1"/>
                  </a:solidFill>
                </a:rPr>
                <a:t> </a:t>
              </a:r>
              <a:r>
                <a:rPr lang="zh-TW" altLang="en-US" sz="1500">
                  <a:solidFill>
                    <a:schemeClr val="tx1"/>
                  </a:solidFill>
                </a:rPr>
                <a:t>稱為最大次序統計量</a:t>
              </a:r>
              <a:r>
                <a:rPr lang="zh-CN" altLang="en-US" sz="1500">
                  <a:solidFill>
                    <a:schemeClr val="tx1"/>
                  </a:solidFill>
                </a:rPr>
                <a:t>。</a:t>
              </a:r>
              <a:endParaRPr lang="en-US" altLang="zh-CN" sz="1500">
                <a:solidFill>
                  <a:schemeClr val="tx1"/>
                </a:solidFill>
              </a:endParaRPr>
            </a:p>
          </p:txBody>
        </p:sp>
      </p:grpSp>
    </p:spTree>
    <p:extLst>
      <p:ext uri="{BB962C8B-B14F-4D97-AF65-F5344CB8AC3E}">
        <p14:creationId xmlns:p14="http://schemas.microsoft.com/office/powerpoint/2010/main" val="3805296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40292" name="组合 6"/>
          <p:cNvGrpSpPr>
            <a:grpSpLocks/>
          </p:cNvGrpSpPr>
          <p:nvPr/>
        </p:nvGrpSpPr>
        <p:grpSpPr bwMode="auto">
          <a:xfrm>
            <a:off x="2074863" y="1532007"/>
            <a:ext cx="7840662" cy="2227091"/>
            <a:chOff x="2074780" y="1531837"/>
            <a:chExt cx="7841116" cy="2227552"/>
          </a:xfrm>
        </p:grpSpPr>
        <p:sp>
          <p:nvSpPr>
            <p:cNvPr id="140293" name="Rectangle 4"/>
            <p:cNvSpPr>
              <a:spLocks noChangeArrowheads="1"/>
            </p:cNvSpPr>
            <p:nvPr/>
          </p:nvSpPr>
          <p:spPr bwMode="auto">
            <a:xfrm>
              <a:off x="2074780" y="1531837"/>
              <a:ext cx="7841116" cy="108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       以第“</a:t>
              </a:r>
              <a:r>
                <a:rPr lang="en-US" altLang="zh-CN" sz="1300" i="1" dirty="0" err="1">
                  <a:solidFill>
                    <a:schemeClr val="tx1"/>
                  </a:solidFill>
                </a:rPr>
                <a:t>i</a:t>
              </a:r>
              <a:r>
                <a:rPr lang="zh-CN" altLang="en-US" sz="1500" dirty="0">
                  <a:solidFill>
                    <a:schemeClr val="tx1"/>
                  </a:solidFill>
                </a:rPr>
                <a:t>”組四個數據，第“</a:t>
              </a:r>
              <a:r>
                <a:rPr lang="en-US" altLang="zh-CN" sz="1300" i="1" dirty="0">
                  <a:solidFill>
                    <a:schemeClr val="tx1"/>
                  </a:solidFill>
                </a:rPr>
                <a:t>j</a:t>
              </a:r>
              <a:r>
                <a:rPr lang="zh-CN" altLang="en-US" sz="1500" dirty="0">
                  <a:solidFill>
                    <a:schemeClr val="tx1"/>
                  </a:solidFill>
                </a:rPr>
                <a:t>”組五個數據</a:t>
              </a:r>
              <a:r>
                <a:rPr lang="zh-CN" altLang="en-US" i="1" dirty="0">
                  <a:solidFill>
                    <a:schemeClr val="tx1"/>
                  </a:solidFill>
                </a:rPr>
                <a:t>（</a:t>
              </a:r>
              <a:r>
                <a:rPr lang="en-US" altLang="zh-TW" i="1" dirty="0" err="1">
                  <a:solidFill>
                    <a:schemeClr val="tx1"/>
                  </a:solidFill>
                </a:rPr>
                <a:t>n</a:t>
              </a:r>
              <a:r>
                <a:rPr lang="en-US" altLang="zh-TW" i="1" baseline="-25000" dirty="0" err="1">
                  <a:solidFill>
                    <a:schemeClr val="tx1"/>
                  </a:solidFill>
                </a:rPr>
                <a:t>i</a:t>
              </a:r>
              <a:r>
                <a:rPr lang="en-US" altLang="zh-TW" i="1" dirty="0">
                  <a:solidFill>
                    <a:schemeClr val="tx1"/>
                  </a:solidFill>
                </a:rPr>
                <a:t> = 4</a:t>
              </a:r>
              <a:r>
                <a:rPr lang="zh-CN" altLang="en-US" i="1" dirty="0">
                  <a:solidFill>
                    <a:schemeClr val="tx1"/>
                  </a:solidFill>
                </a:rPr>
                <a:t>，</a:t>
              </a:r>
              <a:r>
                <a:rPr lang="en-US" altLang="zh-CN" i="1" dirty="0" err="1">
                  <a:solidFill>
                    <a:schemeClr val="tx1"/>
                  </a:solidFill>
                </a:rPr>
                <a:t>n</a:t>
              </a:r>
              <a:r>
                <a:rPr lang="en-US" altLang="zh-CN" i="1" baseline="-25000" dirty="0" err="1">
                  <a:solidFill>
                    <a:schemeClr val="tx1"/>
                  </a:solidFill>
                </a:rPr>
                <a:t>j</a:t>
              </a:r>
              <a:r>
                <a:rPr lang="en-US" altLang="zh-CN" i="1" dirty="0">
                  <a:solidFill>
                    <a:schemeClr val="tx1"/>
                  </a:solidFill>
                </a:rPr>
                <a:t> = 5</a:t>
              </a:r>
              <a:r>
                <a:rPr lang="zh-CN" altLang="en-US" i="1" dirty="0">
                  <a:solidFill>
                    <a:schemeClr val="tx1"/>
                  </a:solidFill>
                </a:rPr>
                <a:t>，</a:t>
              </a:r>
              <a:r>
                <a:rPr lang="en-US" altLang="zh-CN" i="1" dirty="0">
                  <a:solidFill>
                    <a:schemeClr val="tx1"/>
                  </a:solidFill>
                </a:rPr>
                <a:t>N = </a:t>
              </a:r>
              <a:r>
                <a:rPr lang="en-US" altLang="zh-CN" i="1" dirty="0" err="1">
                  <a:solidFill>
                    <a:schemeClr val="tx1"/>
                  </a:solidFill>
                </a:rPr>
                <a:t>n</a:t>
              </a:r>
              <a:r>
                <a:rPr lang="en-US" altLang="zh-CN" i="1" baseline="-25000" dirty="0" err="1">
                  <a:solidFill>
                    <a:schemeClr val="tx1"/>
                  </a:solidFill>
                </a:rPr>
                <a:t>i</a:t>
              </a:r>
              <a:r>
                <a:rPr lang="en-US" altLang="zh-CN" i="1" dirty="0">
                  <a:solidFill>
                    <a:schemeClr val="tx1"/>
                  </a:solidFill>
                </a:rPr>
                <a:t> + </a:t>
              </a:r>
              <a:r>
                <a:rPr lang="en-US" altLang="zh-CN" i="1" dirty="0" err="1">
                  <a:solidFill>
                    <a:schemeClr val="tx1"/>
                  </a:solidFill>
                </a:rPr>
                <a:t>n</a:t>
              </a:r>
              <a:r>
                <a:rPr lang="en-US" altLang="zh-CN" i="1" baseline="-25000" dirty="0" err="1">
                  <a:solidFill>
                    <a:schemeClr val="tx1"/>
                  </a:solidFill>
                </a:rPr>
                <a:t>j</a:t>
              </a:r>
              <a:r>
                <a:rPr lang="en-US" altLang="zh-CN" i="1" dirty="0">
                  <a:solidFill>
                    <a:schemeClr val="tx1"/>
                  </a:solidFill>
                </a:rPr>
                <a:t> = 9</a:t>
              </a:r>
              <a:r>
                <a:rPr lang="zh-CN" altLang="en-US" i="1" dirty="0">
                  <a:solidFill>
                    <a:schemeClr val="tx1"/>
                  </a:solidFill>
                </a:rPr>
                <a:t>）</a:t>
              </a:r>
              <a:r>
                <a:rPr lang="zh-CN" altLang="en-US" sz="1500" dirty="0">
                  <a:solidFill>
                    <a:schemeClr val="tx1"/>
                  </a:solidFill>
                </a:rPr>
                <a:t>為例說明兩獨立樣本位置參數秩和的分布，因為 </a:t>
              </a:r>
              <a:r>
                <a:rPr lang="en-US" altLang="zh-CN" i="1" dirty="0" err="1">
                  <a:solidFill>
                    <a:schemeClr val="tx1"/>
                  </a:solidFill>
                </a:rPr>
                <a:t>n</a:t>
              </a:r>
              <a:r>
                <a:rPr lang="en-US" altLang="zh-CN" i="1" baseline="-25000" dirty="0" err="1">
                  <a:solidFill>
                    <a:schemeClr val="tx1"/>
                  </a:solidFill>
                </a:rPr>
                <a:t>i</a:t>
              </a:r>
              <a:r>
                <a:rPr lang="en-US" altLang="zh-CN" i="1" dirty="0">
                  <a:solidFill>
                    <a:schemeClr val="tx1"/>
                  </a:solidFill>
                </a:rPr>
                <a:t> = 4 </a:t>
              </a:r>
              <a:r>
                <a:rPr lang="zh-CN" altLang="en-US" i="1" dirty="0">
                  <a:solidFill>
                    <a:schemeClr val="tx1"/>
                  </a:solidFill>
                </a:rPr>
                <a:t>＜ </a:t>
              </a:r>
              <a:r>
                <a:rPr lang="en-US" altLang="zh-CN" i="1" dirty="0" err="1">
                  <a:solidFill>
                    <a:schemeClr val="tx1"/>
                  </a:solidFill>
                </a:rPr>
                <a:t>n</a:t>
              </a:r>
              <a:r>
                <a:rPr lang="en-US" altLang="zh-CN" i="1" baseline="-25000" dirty="0" err="1">
                  <a:solidFill>
                    <a:schemeClr val="tx1"/>
                  </a:solidFill>
                </a:rPr>
                <a:t>j</a:t>
              </a:r>
              <a:r>
                <a:rPr lang="en-US" altLang="zh-CN" i="1" dirty="0">
                  <a:solidFill>
                    <a:schemeClr val="tx1"/>
                  </a:solidFill>
                </a:rPr>
                <a:t> = 5</a:t>
              </a:r>
              <a:r>
                <a:rPr lang="en-US" altLang="zh-CN" sz="1500" dirty="0">
                  <a:solidFill>
                    <a:schemeClr val="tx1"/>
                  </a:solidFill>
                </a:rPr>
                <a:t> </a:t>
              </a:r>
              <a:r>
                <a:rPr lang="zh-CN" altLang="en-US" sz="1500" dirty="0">
                  <a:solidFill>
                    <a:schemeClr val="tx1"/>
                  </a:solidFill>
                </a:rPr>
                <a:t>，所以取 </a:t>
              </a:r>
              <a:r>
                <a:rPr lang="en-US" altLang="zh-CN" i="1" dirty="0" err="1">
                  <a:solidFill>
                    <a:schemeClr val="tx1"/>
                  </a:solidFill>
                </a:rPr>
                <a:t>n</a:t>
              </a:r>
              <a:r>
                <a:rPr lang="en-US" altLang="zh-CN" i="1" baseline="-25000" dirty="0" err="1">
                  <a:solidFill>
                    <a:schemeClr val="tx1"/>
                  </a:solidFill>
                </a:rPr>
                <a:t>i</a:t>
              </a:r>
              <a:r>
                <a:rPr lang="en-US" altLang="zh-CN" sz="1500" dirty="0">
                  <a:solidFill>
                    <a:schemeClr val="tx1"/>
                  </a:solidFill>
                </a:rPr>
                <a:t> </a:t>
              </a:r>
              <a:r>
                <a:rPr lang="zh-CN" altLang="en-US" sz="1500" dirty="0">
                  <a:solidFill>
                    <a:schemeClr val="tx1"/>
                  </a:solidFill>
                </a:rPr>
                <a:t>組數據的秩統計量計算秩和，如兩組秩數相等</a:t>
              </a:r>
              <a:r>
                <a:rPr lang="zh-CN" altLang="en-US" i="1" dirty="0">
                  <a:solidFill>
                    <a:schemeClr val="tx1"/>
                  </a:solidFill>
                </a:rPr>
                <a:t>（</a:t>
              </a:r>
              <a:r>
                <a:rPr lang="en-US" altLang="zh-CN" i="1" dirty="0">
                  <a:solidFill>
                    <a:schemeClr val="tx1"/>
                  </a:solidFill>
                </a:rPr>
                <a:t> </a:t>
              </a:r>
              <a:r>
                <a:rPr lang="en-US" altLang="zh-CN" i="1" dirty="0" err="1">
                  <a:solidFill>
                    <a:schemeClr val="tx1"/>
                  </a:solidFill>
                </a:rPr>
                <a:t>n</a:t>
              </a:r>
              <a:r>
                <a:rPr lang="en-US" altLang="zh-CN" i="1" baseline="-25000" dirty="0" err="1">
                  <a:solidFill>
                    <a:schemeClr val="tx1"/>
                  </a:solidFill>
                </a:rPr>
                <a:t>i</a:t>
              </a:r>
              <a:r>
                <a:rPr lang="en-US" altLang="zh-CN" i="1" dirty="0">
                  <a:solidFill>
                    <a:schemeClr val="tx1"/>
                  </a:solidFill>
                </a:rPr>
                <a:t> = </a:t>
              </a:r>
              <a:r>
                <a:rPr lang="en-US" altLang="zh-CN" i="1" dirty="0" err="1">
                  <a:solidFill>
                    <a:schemeClr val="tx1"/>
                  </a:solidFill>
                </a:rPr>
                <a:t>n</a:t>
              </a:r>
              <a:r>
                <a:rPr lang="en-US" altLang="zh-CN" i="1" baseline="-25000" dirty="0" err="1">
                  <a:solidFill>
                    <a:schemeClr val="tx1"/>
                  </a:solidFill>
                </a:rPr>
                <a:t>j</a:t>
              </a:r>
              <a:r>
                <a:rPr lang="en-US" altLang="zh-CN" i="1" dirty="0">
                  <a:solidFill>
                    <a:schemeClr val="tx1"/>
                  </a:solidFill>
                </a:rPr>
                <a:t> </a:t>
              </a:r>
              <a:r>
                <a:rPr lang="zh-CN" altLang="en-US" i="1" dirty="0">
                  <a:solidFill>
                    <a:schemeClr val="tx1"/>
                  </a:solidFill>
                </a:rPr>
                <a:t>）</a:t>
              </a:r>
              <a:r>
                <a:rPr lang="zh-CN" altLang="en-US" sz="1500" dirty="0">
                  <a:solidFill>
                    <a:schemeClr val="tx1"/>
                  </a:solidFill>
                </a:rPr>
                <a:t>，則取兩組中秩和 </a:t>
              </a:r>
              <a:r>
                <a:rPr lang="en-US" altLang="zh-CN" dirty="0">
                  <a:solidFill>
                    <a:schemeClr val="tx1"/>
                  </a:solidFill>
                </a:rPr>
                <a:t>(</a:t>
              </a:r>
              <a:r>
                <a:rPr lang="en-US" altLang="zh-CN" i="1" dirty="0">
                  <a:solidFill>
                    <a:schemeClr val="tx1"/>
                  </a:solidFill>
                </a:rPr>
                <a:t>T) </a:t>
              </a:r>
              <a:r>
                <a:rPr lang="zh-CN" altLang="en-US" sz="1500" dirty="0">
                  <a:solidFill>
                    <a:schemeClr val="tx1"/>
                  </a:solidFill>
                </a:rPr>
                <a:t>較小一組為檢驗統計量，例如</a:t>
              </a:r>
              <a:r>
                <a:rPr lang="en-US" altLang="zh-CN" sz="1500" dirty="0">
                  <a:solidFill>
                    <a:schemeClr val="tx1"/>
                  </a:solidFill>
                </a:rPr>
                <a:t> </a:t>
              </a:r>
              <a:r>
                <a:rPr lang="en-US" altLang="zh-CN" i="1" dirty="0">
                  <a:solidFill>
                    <a:schemeClr val="tx1"/>
                  </a:solidFill>
                </a:rPr>
                <a:t>T</a:t>
              </a:r>
              <a:r>
                <a:rPr lang="en-US" altLang="zh-CN" baseline="-25000" dirty="0">
                  <a:solidFill>
                    <a:schemeClr val="tx1"/>
                  </a:solidFill>
                </a:rPr>
                <a:t>i</a:t>
              </a:r>
              <a:r>
                <a:rPr lang="en-US" altLang="zh-CN" dirty="0">
                  <a:solidFill>
                    <a:schemeClr val="tx1"/>
                  </a:solidFill>
                </a:rPr>
                <a:t> &lt; </a:t>
              </a:r>
              <a:r>
                <a:rPr lang="en-US" altLang="zh-CN" i="1" dirty="0" err="1">
                  <a:solidFill>
                    <a:schemeClr val="tx1"/>
                  </a:solidFill>
                </a:rPr>
                <a:t>T</a:t>
              </a:r>
              <a:r>
                <a:rPr lang="en-US" altLang="zh-CN" baseline="-25000" dirty="0" err="1">
                  <a:solidFill>
                    <a:schemeClr val="tx1"/>
                  </a:solidFill>
                </a:rPr>
                <a:t>j</a:t>
              </a:r>
              <a:r>
                <a:rPr lang="en-US" altLang="zh-CN" sz="1500" dirty="0">
                  <a:solidFill>
                    <a:schemeClr val="tx1"/>
                  </a:solidFill>
                </a:rPr>
                <a:t> </a:t>
              </a:r>
              <a:r>
                <a:rPr lang="zh-CN" altLang="en-US" sz="1500" dirty="0">
                  <a:solidFill>
                    <a:schemeClr val="tx1"/>
                  </a:solidFill>
                </a:rPr>
                <a:t>；</a:t>
              </a:r>
              <a:endParaRPr lang="en-US" altLang="zh-CN" sz="1500" i="1" dirty="0">
                <a:solidFill>
                  <a:schemeClr val="tx1"/>
                </a:solidFill>
              </a:endParaRPr>
            </a:p>
          </p:txBody>
        </p:sp>
        <p:sp>
          <p:nvSpPr>
            <p:cNvPr id="140294" name="Rectangle 4"/>
            <p:cNvSpPr>
              <a:spLocks noChangeArrowheads="1"/>
            </p:cNvSpPr>
            <p:nvPr/>
          </p:nvSpPr>
          <p:spPr bwMode="auto">
            <a:xfrm>
              <a:off x="2074780" y="3019225"/>
              <a:ext cx="7841116" cy="74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       現考慮第“</a:t>
              </a:r>
              <a:r>
                <a:rPr lang="en-US" altLang="zh-CN" sz="1300" i="1" dirty="0" err="1">
                  <a:solidFill>
                    <a:schemeClr val="tx1"/>
                  </a:solidFill>
                </a:rPr>
                <a:t>i</a:t>
              </a:r>
              <a:r>
                <a:rPr lang="zh-CN" altLang="en-US" sz="1500" dirty="0">
                  <a:solidFill>
                    <a:schemeClr val="tx1"/>
                  </a:solidFill>
                </a:rPr>
                <a:t>”組秩和的分布，第“</a:t>
              </a:r>
              <a:r>
                <a:rPr lang="en-US" altLang="zh-CN" sz="1300" i="1" dirty="0" err="1">
                  <a:solidFill>
                    <a:schemeClr val="tx1"/>
                  </a:solidFill>
                </a:rPr>
                <a:t>i</a:t>
              </a:r>
              <a:r>
                <a:rPr lang="zh-CN" altLang="en-US" sz="1500" dirty="0">
                  <a:solidFill>
                    <a:schemeClr val="tx1"/>
                  </a:solidFill>
                </a:rPr>
                <a:t>”組四個數據，秩號可以有 </a:t>
              </a:r>
              <a:r>
                <a:rPr lang="en-US" altLang="zh-CN" i="1" dirty="0">
                  <a:solidFill>
                    <a:schemeClr val="tx1"/>
                  </a:solidFill>
                </a:rPr>
                <a:t>C</a:t>
              </a:r>
              <a:r>
                <a:rPr lang="en-US" altLang="zh-CN" i="1" baseline="-25000" dirty="0">
                  <a:solidFill>
                    <a:schemeClr val="tx1"/>
                  </a:solidFill>
                </a:rPr>
                <a:t>9</a:t>
              </a:r>
              <a:r>
                <a:rPr lang="en-US" altLang="zh-CN" i="1" baseline="30000" dirty="0">
                  <a:solidFill>
                    <a:schemeClr val="tx1"/>
                  </a:solidFill>
                </a:rPr>
                <a:t>4</a:t>
              </a:r>
              <a:r>
                <a:rPr lang="en-US" altLang="zh-CN" sz="1500" dirty="0">
                  <a:solidFill>
                    <a:schemeClr val="tx1"/>
                  </a:solidFill>
                </a:rPr>
                <a:t> = </a:t>
              </a:r>
              <a:r>
                <a:rPr lang="en-US" altLang="zh-CN" dirty="0">
                  <a:solidFill>
                    <a:schemeClr val="tx1"/>
                  </a:solidFill>
                </a:rPr>
                <a:t>126</a:t>
              </a:r>
              <a:r>
                <a:rPr lang="en-US" altLang="zh-CN" sz="1500" dirty="0">
                  <a:solidFill>
                    <a:schemeClr val="tx1"/>
                  </a:solidFill>
                </a:rPr>
                <a:t> </a:t>
              </a:r>
              <a:r>
                <a:rPr lang="zh-CN" altLang="en-US" sz="1500" dirty="0">
                  <a:solidFill>
                    <a:schemeClr val="tx1"/>
                  </a:solidFill>
                </a:rPr>
                <a:t>種組合，共產生二十一組秩和，則秩統計量及秩和分布分別如下表：</a:t>
              </a:r>
              <a:endParaRPr lang="en-US" altLang="zh-CN" sz="1500" i="1" dirty="0">
                <a:solidFill>
                  <a:schemeClr val="tx1"/>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41316" name="组合 6"/>
          <p:cNvGrpSpPr>
            <a:grpSpLocks/>
          </p:cNvGrpSpPr>
          <p:nvPr/>
        </p:nvGrpSpPr>
        <p:grpSpPr bwMode="auto">
          <a:xfrm>
            <a:off x="1908175" y="882650"/>
            <a:ext cx="7342188" cy="5019675"/>
            <a:chOff x="1908759" y="883016"/>
            <a:chExt cx="7342118" cy="5019020"/>
          </a:xfrm>
        </p:grpSpPr>
        <p:pic>
          <p:nvPicPr>
            <p:cNvPr id="141317"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14876" y="930516"/>
              <a:ext cx="2436001" cy="497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41318" name="Picture 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08759" y="883016"/>
              <a:ext cx="4400538" cy="4080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1319" name="Rectangle 4"/>
            <p:cNvSpPr>
              <a:spLocks noChangeArrowheads="1"/>
            </p:cNvSpPr>
            <p:nvPr/>
          </p:nvSpPr>
          <p:spPr bwMode="auto">
            <a:xfrm>
              <a:off x="2179166" y="5052050"/>
              <a:ext cx="3859725" cy="64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dirty="0">
                  <a:solidFill>
                    <a:schemeClr val="tx1"/>
                  </a:solidFill>
                </a:rPr>
                <a:t>       顯然，無論</a:t>
              </a:r>
              <a:r>
                <a:rPr lang="en-US" altLang="zh-CN" dirty="0">
                  <a:solidFill>
                    <a:schemeClr val="tx1"/>
                  </a:solidFill>
                </a:rPr>
                <a:t> n </a:t>
              </a:r>
              <a:r>
                <a:rPr lang="zh-CN" altLang="en-US" dirty="0">
                  <a:solidFill>
                    <a:schemeClr val="tx1"/>
                  </a:solidFill>
                </a:rPr>
                <a:t>有多大，都可以按照如上方法計算出秩和的分布頻數，為使用方便，通常在各統計教材的附錄已將其製成標準界值表，以供查閱使用。</a:t>
              </a:r>
              <a:endParaRPr lang="en-US" altLang="zh-CN" i="1" dirty="0">
                <a:solidFill>
                  <a:schemeClr val="tx1"/>
                </a:solidFil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42340" name="组合 6"/>
          <p:cNvGrpSpPr>
            <a:grpSpLocks/>
          </p:cNvGrpSpPr>
          <p:nvPr/>
        </p:nvGrpSpPr>
        <p:grpSpPr bwMode="auto">
          <a:xfrm>
            <a:off x="788988" y="774700"/>
            <a:ext cx="10326687" cy="5173663"/>
            <a:chOff x="788988" y="774699"/>
            <a:chExt cx="10326687" cy="5173726"/>
          </a:xfrm>
        </p:grpSpPr>
        <p:grpSp>
          <p:nvGrpSpPr>
            <p:cNvPr id="142341" name="组合 5"/>
            <p:cNvGrpSpPr>
              <a:grpSpLocks/>
            </p:cNvGrpSpPr>
            <p:nvPr/>
          </p:nvGrpSpPr>
          <p:grpSpPr bwMode="auto">
            <a:xfrm>
              <a:off x="788988" y="774699"/>
              <a:ext cx="5429198" cy="4914393"/>
              <a:chOff x="788988" y="774699"/>
              <a:chExt cx="5429198" cy="4914393"/>
            </a:xfrm>
          </p:grpSpPr>
          <p:pic>
            <p:nvPicPr>
              <p:cNvPr id="142344"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988" y="774699"/>
                <a:ext cx="5429198" cy="46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2345" name="Rectangle 4"/>
              <p:cNvSpPr>
                <a:spLocks noChangeArrowheads="1"/>
              </p:cNvSpPr>
              <p:nvPr/>
            </p:nvSpPr>
            <p:spPr bwMode="auto">
              <a:xfrm>
                <a:off x="1204032" y="5340134"/>
                <a:ext cx="4599110" cy="348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50000"/>
                  </a:lnSpc>
                </a:pPr>
                <a:r>
                  <a:rPr lang="zh-TW" altLang="en-US" sz="1300">
                    <a:solidFill>
                      <a:srgbClr val="000000"/>
                    </a:solidFill>
                  </a:rPr>
                  <a:t>兩樣本位置參數的秩和檢驗</a:t>
                </a:r>
                <a:r>
                  <a:rPr lang="zh-CN" altLang="en-US" sz="1100" i="1">
                    <a:solidFill>
                      <a:srgbClr val="000000"/>
                    </a:solidFill>
                  </a:rPr>
                  <a:t>（</a:t>
                </a:r>
                <a:r>
                  <a:rPr lang="en-US" altLang="zh-TW" sz="1100" i="1">
                    <a:solidFill>
                      <a:srgbClr val="000000"/>
                    </a:solidFill>
                  </a:rPr>
                  <a:t>n</a:t>
                </a:r>
                <a:r>
                  <a:rPr lang="en-US" altLang="zh-TW" sz="1100" i="1" baseline="-25000">
                    <a:solidFill>
                      <a:srgbClr val="000000"/>
                    </a:solidFill>
                  </a:rPr>
                  <a:t>i</a:t>
                </a:r>
                <a:r>
                  <a:rPr lang="en-US" altLang="zh-TW" sz="1100" i="1">
                    <a:solidFill>
                      <a:srgbClr val="000000"/>
                    </a:solidFill>
                  </a:rPr>
                  <a:t> = 4</a:t>
                </a:r>
                <a:r>
                  <a:rPr lang="zh-CN" altLang="en-US" sz="1100" i="1">
                    <a:solidFill>
                      <a:srgbClr val="000000"/>
                    </a:solidFill>
                  </a:rPr>
                  <a:t>，</a:t>
                </a:r>
                <a:r>
                  <a:rPr lang="en-US" altLang="zh-CN" sz="1100" i="1">
                    <a:solidFill>
                      <a:srgbClr val="000000"/>
                    </a:solidFill>
                  </a:rPr>
                  <a:t>n</a:t>
                </a:r>
                <a:r>
                  <a:rPr lang="en-US" altLang="zh-CN" sz="1100" i="1" baseline="-25000">
                    <a:solidFill>
                      <a:srgbClr val="000000"/>
                    </a:solidFill>
                  </a:rPr>
                  <a:t>j</a:t>
                </a:r>
                <a:r>
                  <a:rPr lang="en-US" altLang="zh-CN" sz="1100" i="1">
                    <a:solidFill>
                      <a:srgbClr val="000000"/>
                    </a:solidFill>
                  </a:rPr>
                  <a:t> = 5</a:t>
                </a:r>
                <a:r>
                  <a:rPr lang="zh-CN" altLang="en-US" sz="1100" i="1">
                    <a:solidFill>
                      <a:srgbClr val="000000"/>
                    </a:solidFill>
                  </a:rPr>
                  <a:t>，</a:t>
                </a:r>
                <a:r>
                  <a:rPr lang="en-US" altLang="zh-CN" sz="1100" i="1">
                    <a:solidFill>
                      <a:srgbClr val="000000"/>
                    </a:solidFill>
                  </a:rPr>
                  <a:t>N = n</a:t>
                </a:r>
                <a:r>
                  <a:rPr lang="en-US" altLang="zh-CN" sz="1100" i="1" baseline="-25000">
                    <a:solidFill>
                      <a:srgbClr val="000000"/>
                    </a:solidFill>
                  </a:rPr>
                  <a:t>i</a:t>
                </a:r>
                <a:r>
                  <a:rPr lang="en-US" altLang="zh-CN" sz="1100" i="1">
                    <a:solidFill>
                      <a:srgbClr val="000000"/>
                    </a:solidFill>
                  </a:rPr>
                  <a:t> + n</a:t>
                </a:r>
                <a:r>
                  <a:rPr lang="en-US" altLang="zh-CN" sz="1100" i="1" baseline="-25000">
                    <a:solidFill>
                      <a:srgbClr val="000000"/>
                    </a:solidFill>
                  </a:rPr>
                  <a:t>j</a:t>
                </a:r>
                <a:r>
                  <a:rPr lang="en-US" altLang="zh-CN" sz="1100" i="1">
                    <a:solidFill>
                      <a:srgbClr val="000000"/>
                    </a:solidFill>
                  </a:rPr>
                  <a:t> = 9</a:t>
                </a:r>
                <a:r>
                  <a:rPr lang="zh-CN" altLang="en-US" sz="1100" i="1">
                    <a:solidFill>
                      <a:srgbClr val="000000"/>
                    </a:solidFill>
                  </a:rPr>
                  <a:t>）</a:t>
                </a:r>
                <a:endParaRPr lang="en-US" altLang="zh-CN" sz="1100" i="1">
                  <a:solidFill>
                    <a:schemeClr val="tx1"/>
                  </a:solidFill>
                </a:endParaRPr>
              </a:p>
            </p:txBody>
          </p:sp>
        </p:grpSp>
        <p:pic>
          <p:nvPicPr>
            <p:cNvPr id="14234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7465" y="774700"/>
              <a:ext cx="4738210" cy="46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2343" name="Rectangle 4"/>
            <p:cNvSpPr>
              <a:spLocks noChangeArrowheads="1"/>
            </p:cNvSpPr>
            <p:nvPr/>
          </p:nvSpPr>
          <p:spPr bwMode="auto">
            <a:xfrm>
              <a:off x="1382155" y="5555920"/>
              <a:ext cx="7014095" cy="392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a:solidFill>
                    <a:srgbClr val="000000"/>
                  </a:solidFill>
                </a:rPr>
                <a:t>所以</a:t>
              </a:r>
              <a:r>
                <a:rPr lang="zh-TW" altLang="en-US" sz="1300">
                  <a:solidFill>
                    <a:srgbClr val="000000"/>
                  </a:solidFill>
                </a:rPr>
                <a:t>兩</a:t>
              </a:r>
              <a:r>
                <a:rPr lang="zh-CN" altLang="en-US" sz="1300">
                  <a:solidFill>
                    <a:srgbClr val="000000"/>
                  </a:solidFill>
                </a:rPr>
                <a:t>獨立</a:t>
              </a:r>
              <a:r>
                <a:rPr lang="zh-TW" altLang="en-US" sz="1300">
                  <a:solidFill>
                    <a:srgbClr val="000000"/>
                  </a:solidFill>
                </a:rPr>
                <a:t>樣本</a:t>
              </a:r>
              <a:r>
                <a:rPr lang="zh-CN" altLang="en-US" sz="1100" i="1">
                  <a:solidFill>
                    <a:srgbClr val="000000"/>
                  </a:solidFill>
                </a:rPr>
                <a:t>（</a:t>
              </a:r>
              <a:r>
                <a:rPr lang="en-US" altLang="zh-TW" sz="1100" i="1">
                  <a:solidFill>
                    <a:srgbClr val="000000"/>
                  </a:solidFill>
                </a:rPr>
                <a:t>n</a:t>
              </a:r>
              <a:r>
                <a:rPr lang="en-US" altLang="zh-TW" sz="1100" i="1" baseline="-25000">
                  <a:solidFill>
                    <a:srgbClr val="000000"/>
                  </a:solidFill>
                </a:rPr>
                <a:t>i</a:t>
              </a:r>
              <a:r>
                <a:rPr lang="en-US" altLang="zh-TW" sz="1100" i="1">
                  <a:solidFill>
                    <a:srgbClr val="000000"/>
                  </a:solidFill>
                </a:rPr>
                <a:t> = 4</a:t>
              </a:r>
              <a:r>
                <a:rPr lang="zh-CN" altLang="en-US" sz="1100" i="1">
                  <a:solidFill>
                    <a:srgbClr val="000000"/>
                  </a:solidFill>
                </a:rPr>
                <a:t>，</a:t>
              </a:r>
              <a:r>
                <a:rPr lang="en-US" altLang="zh-CN" sz="1100" i="1">
                  <a:solidFill>
                    <a:srgbClr val="000000"/>
                  </a:solidFill>
                </a:rPr>
                <a:t>n</a:t>
              </a:r>
              <a:r>
                <a:rPr lang="en-US" altLang="zh-CN" sz="1100" i="1" baseline="-25000">
                  <a:solidFill>
                    <a:srgbClr val="000000"/>
                  </a:solidFill>
                </a:rPr>
                <a:t>j</a:t>
              </a:r>
              <a:r>
                <a:rPr lang="en-US" altLang="zh-CN" sz="1100" i="1">
                  <a:solidFill>
                    <a:srgbClr val="000000"/>
                  </a:solidFill>
                </a:rPr>
                <a:t> = 5</a:t>
              </a:r>
              <a:r>
                <a:rPr lang="zh-CN" altLang="en-US" sz="1100" i="1">
                  <a:solidFill>
                    <a:srgbClr val="000000"/>
                  </a:solidFill>
                </a:rPr>
                <a:t>，</a:t>
              </a:r>
              <a:r>
                <a:rPr lang="en-US" altLang="zh-CN" sz="1100" i="1">
                  <a:solidFill>
                    <a:srgbClr val="000000"/>
                  </a:solidFill>
                </a:rPr>
                <a:t>N = n</a:t>
              </a:r>
              <a:r>
                <a:rPr lang="en-US" altLang="zh-CN" sz="1100" i="1" baseline="-25000">
                  <a:solidFill>
                    <a:srgbClr val="000000"/>
                  </a:solidFill>
                </a:rPr>
                <a:t>i</a:t>
              </a:r>
              <a:r>
                <a:rPr lang="en-US" altLang="zh-CN" sz="1100" i="1">
                  <a:solidFill>
                    <a:srgbClr val="000000"/>
                  </a:solidFill>
                </a:rPr>
                <a:t> + n</a:t>
              </a:r>
              <a:r>
                <a:rPr lang="en-US" altLang="zh-CN" sz="1100" i="1" baseline="-25000">
                  <a:solidFill>
                    <a:srgbClr val="000000"/>
                  </a:solidFill>
                </a:rPr>
                <a:t>j</a:t>
              </a:r>
              <a:r>
                <a:rPr lang="en-US" altLang="zh-CN" sz="1100" i="1">
                  <a:solidFill>
                    <a:srgbClr val="000000"/>
                  </a:solidFill>
                </a:rPr>
                <a:t> = 9</a:t>
              </a:r>
              <a:r>
                <a:rPr lang="zh-CN" altLang="en-US" sz="1100" i="1">
                  <a:solidFill>
                    <a:srgbClr val="000000"/>
                  </a:solidFill>
                </a:rPr>
                <a:t>）</a:t>
              </a:r>
              <a:r>
                <a:rPr lang="zh-TW" altLang="en-US" sz="1300">
                  <a:solidFill>
                    <a:srgbClr val="000000"/>
                  </a:solidFill>
                </a:rPr>
                <a:t>位置參數的秩和</a:t>
              </a:r>
              <a:r>
                <a:rPr lang="zh-CN" altLang="en-US" sz="1300">
                  <a:solidFill>
                    <a:srgbClr val="000000"/>
                  </a:solidFill>
                </a:rPr>
                <a:t>的置信區間為</a:t>
              </a:r>
              <a:r>
                <a:rPr lang="zh-CN" altLang="en-US" sz="1000">
                  <a:solidFill>
                    <a:srgbClr val="000000"/>
                  </a:solidFill>
                </a:rPr>
                <a:t> </a:t>
              </a:r>
              <a:r>
                <a:rPr lang="en-US" altLang="zh-CN" sz="1000">
                  <a:solidFill>
                    <a:srgbClr val="000000"/>
                  </a:solidFill>
                </a:rPr>
                <a:t>15</a:t>
              </a:r>
              <a:r>
                <a:rPr lang="zh-CN" altLang="en-US" sz="1000">
                  <a:solidFill>
                    <a:srgbClr val="000000"/>
                  </a:solidFill>
                </a:rPr>
                <a:t>～</a:t>
              </a:r>
              <a:r>
                <a:rPr lang="en-US" altLang="zh-CN" sz="1000">
                  <a:solidFill>
                    <a:srgbClr val="000000"/>
                  </a:solidFill>
                </a:rPr>
                <a:t>25 </a:t>
              </a:r>
              <a:r>
                <a:rPr lang="en-US" altLang="zh-TW" sz="1000">
                  <a:solidFill>
                    <a:srgbClr val="000000"/>
                  </a:solidFill>
                </a:rPr>
                <a:t>(</a:t>
              </a:r>
              <a:r>
                <a:rPr lang="el-GR" altLang="zh-TW" sz="1000">
                  <a:solidFill>
                    <a:srgbClr val="000000"/>
                  </a:solidFill>
                </a:rPr>
                <a:t>α</a:t>
              </a:r>
              <a:r>
                <a:rPr lang="en-US" altLang="zh-TW" sz="1000">
                  <a:solidFill>
                    <a:srgbClr val="000000"/>
                  </a:solidFill>
                </a:rPr>
                <a:t>=0.05)</a:t>
              </a:r>
              <a:r>
                <a:rPr lang="zh-CN" altLang="en-US" sz="1300">
                  <a:solidFill>
                    <a:srgbClr val="000000"/>
                  </a:solidFill>
                </a:rPr>
                <a:t>。</a:t>
              </a:r>
              <a:endParaRPr lang="en-US" altLang="zh-CN" sz="1300" i="1">
                <a:solidFill>
                  <a:schemeClr val="tx1"/>
                </a:solidFil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0175"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43364" name="组合 16"/>
          <p:cNvGrpSpPr>
            <a:grpSpLocks/>
          </p:cNvGrpSpPr>
          <p:nvPr/>
        </p:nvGrpSpPr>
        <p:grpSpPr bwMode="auto">
          <a:xfrm>
            <a:off x="2241550" y="998719"/>
            <a:ext cx="8458200" cy="4814706"/>
            <a:chOff x="2241050" y="998450"/>
            <a:chExt cx="8458615" cy="4814741"/>
          </a:xfrm>
        </p:grpSpPr>
        <p:sp>
          <p:nvSpPr>
            <p:cNvPr id="143365" name="Rectangle 4"/>
            <p:cNvSpPr>
              <a:spLocks noChangeArrowheads="1"/>
            </p:cNvSpPr>
            <p:nvPr/>
          </p:nvSpPr>
          <p:spPr bwMode="auto">
            <a:xfrm>
              <a:off x="2241050" y="998450"/>
              <a:ext cx="7817364" cy="740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如上所述，當</a:t>
              </a:r>
              <a:r>
                <a:rPr lang="en-US" altLang="zh-TW" sz="1300" i="1" dirty="0">
                  <a:solidFill>
                    <a:srgbClr val="000000"/>
                  </a:solidFill>
                </a:rPr>
                <a:t> </a:t>
              </a:r>
              <a:r>
                <a:rPr lang="en-US" altLang="zh-TW" sz="1300" i="1" dirty="0" err="1">
                  <a:solidFill>
                    <a:srgbClr val="000000"/>
                  </a:solidFill>
                </a:rPr>
                <a:t>m,n</a:t>
              </a:r>
              <a:r>
                <a:rPr lang="en-US" altLang="zh-TW" sz="1500" dirty="0">
                  <a:solidFill>
                    <a:srgbClr val="000000"/>
                  </a:solidFill>
                </a:rPr>
                <a:t> </a:t>
              </a:r>
              <a:r>
                <a:rPr lang="zh-CN" altLang="en-US" sz="1500" dirty="0">
                  <a:solidFill>
                    <a:srgbClr val="000000"/>
                  </a:solidFill>
                </a:rPr>
                <a:t>→ ∞ 秩和分布收斂於標準正態分布 </a:t>
              </a:r>
              <a:r>
                <a:rPr lang="en-US" altLang="zh-CN" sz="1300" i="1" dirty="0">
                  <a:solidFill>
                    <a:srgbClr val="000000"/>
                  </a:solidFill>
                </a:rPr>
                <a:t>N </a:t>
              </a:r>
              <a:r>
                <a:rPr lang="en-US" altLang="zh-CN" sz="1300" dirty="0">
                  <a:solidFill>
                    <a:srgbClr val="000000"/>
                  </a:solidFill>
                </a:rPr>
                <a:t>(0,1)</a:t>
              </a:r>
              <a:r>
                <a:rPr lang="zh-CN" altLang="en-US" sz="1500" dirty="0">
                  <a:solidFill>
                    <a:srgbClr val="000000"/>
                  </a:solidFill>
                </a:rPr>
                <a:t>，所以當 </a:t>
              </a:r>
              <a:r>
                <a:rPr lang="en-US" altLang="zh-CN" sz="1300" i="1" dirty="0" err="1">
                  <a:solidFill>
                    <a:schemeClr val="tx1"/>
                  </a:solidFill>
                </a:rPr>
                <a:t>n</a:t>
              </a:r>
              <a:r>
                <a:rPr lang="en-US" altLang="zh-CN" sz="1300" i="1" baseline="-25000" dirty="0" err="1">
                  <a:solidFill>
                    <a:schemeClr val="tx1"/>
                  </a:solidFill>
                </a:rPr>
                <a:t>i</a:t>
              </a:r>
              <a:r>
                <a:rPr lang="en-US" altLang="zh-CN" sz="1300" i="1" dirty="0" err="1">
                  <a:solidFill>
                    <a:schemeClr val="tx1"/>
                  </a:solidFill>
                </a:rPr>
                <a:t>,n</a:t>
              </a:r>
              <a:r>
                <a:rPr lang="en-US" altLang="zh-CN" sz="1300" i="1" baseline="-25000" dirty="0" err="1">
                  <a:solidFill>
                    <a:schemeClr val="tx1"/>
                  </a:solidFill>
                </a:rPr>
                <a:t>j</a:t>
              </a:r>
              <a:r>
                <a:rPr lang="en-US" altLang="zh-CN" sz="1500" dirty="0">
                  <a:solidFill>
                    <a:schemeClr val="tx1"/>
                  </a:solidFill>
                </a:rPr>
                <a:t> </a:t>
              </a:r>
              <a:r>
                <a:rPr lang="zh-CN" altLang="en-US" sz="1500" dirty="0">
                  <a:solidFill>
                    <a:schemeClr val="tx1"/>
                  </a:solidFill>
                </a:rPr>
                <a:t>足夠大時，</a:t>
              </a:r>
              <a:r>
                <a:rPr lang="zh-TW" altLang="en-US" sz="1500" dirty="0">
                  <a:solidFill>
                    <a:schemeClr val="tx1"/>
                  </a:solidFill>
                </a:rPr>
                <a:t>兩</a:t>
              </a:r>
              <a:r>
                <a:rPr lang="zh-CN" altLang="en-US" sz="1500" dirty="0">
                  <a:solidFill>
                    <a:schemeClr val="tx1"/>
                  </a:solidFill>
                </a:rPr>
                <a:t>獨立</a:t>
              </a:r>
              <a:r>
                <a:rPr lang="zh-TW" altLang="en-US" sz="1500" dirty="0">
                  <a:solidFill>
                    <a:schemeClr val="tx1"/>
                  </a:solidFill>
                </a:rPr>
                <a:t>樣本位置參數秩和檢驗</a:t>
              </a:r>
              <a:r>
                <a:rPr lang="en-US" altLang="zh-TW" sz="1300" i="1" dirty="0">
                  <a:solidFill>
                    <a:srgbClr val="000000"/>
                  </a:solidFill>
                </a:rPr>
                <a:t>(</a:t>
              </a:r>
              <a:r>
                <a:rPr lang="en-US" altLang="zh-CN" sz="1300" i="1" dirty="0">
                  <a:solidFill>
                    <a:srgbClr val="000000"/>
                  </a:solidFill>
                </a:rPr>
                <a:t>T) </a:t>
              </a:r>
              <a:r>
                <a:rPr lang="zh-CN" altLang="en-US" sz="1500" dirty="0">
                  <a:solidFill>
                    <a:schemeClr val="tx1"/>
                  </a:solidFill>
                </a:rPr>
                <a:t>的置信區間可以取正態近似的方法。</a:t>
              </a:r>
              <a:endParaRPr lang="en-US" altLang="zh-CN" sz="1500" i="1" dirty="0">
                <a:solidFill>
                  <a:schemeClr val="tx1"/>
                </a:solidFill>
              </a:endParaRPr>
            </a:p>
          </p:txBody>
        </p:sp>
        <p:grpSp>
          <p:nvGrpSpPr>
            <p:cNvPr id="143366" name="组合 14"/>
            <p:cNvGrpSpPr>
              <a:grpSpLocks/>
            </p:cNvGrpSpPr>
            <p:nvPr/>
          </p:nvGrpSpPr>
          <p:grpSpPr bwMode="auto">
            <a:xfrm>
              <a:off x="2882300" y="1966130"/>
              <a:ext cx="6784850" cy="1204577"/>
              <a:chOff x="2882300" y="1966130"/>
              <a:chExt cx="6784850" cy="1204577"/>
            </a:xfrm>
          </p:grpSpPr>
          <p:sp>
            <p:nvSpPr>
              <p:cNvPr id="143374" name="Rectangle 4"/>
              <p:cNvSpPr>
                <a:spLocks noChangeArrowheads="1"/>
              </p:cNvSpPr>
              <p:nvPr/>
            </p:nvSpPr>
            <p:spPr bwMode="auto">
              <a:xfrm>
                <a:off x="2882300" y="2285982"/>
                <a:ext cx="6784850"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既</a:t>
                </a:r>
                <a:endParaRPr lang="en-US" altLang="zh-CN" sz="1500">
                  <a:solidFill>
                    <a:schemeClr val="tx1"/>
                  </a:solidFill>
                </a:endParaRPr>
              </a:p>
            </p:txBody>
          </p:sp>
          <p:graphicFrame>
            <p:nvGraphicFramePr>
              <p:cNvPr id="143375" name="对象 1"/>
              <p:cNvGraphicFramePr>
                <a:graphicFrameLocks noChangeAspect="1"/>
              </p:cNvGraphicFramePr>
              <p:nvPr/>
            </p:nvGraphicFramePr>
            <p:xfrm>
              <a:off x="4177145" y="1966130"/>
              <a:ext cx="3222243" cy="1204577"/>
            </p:xfrm>
            <a:graphic>
              <a:graphicData uri="http://schemas.openxmlformats.org/presentationml/2006/ole">
                <mc:AlternateContent xmlns:mc="http://schemas.openxmlformats.org/markup-compatibility/2006">
                  <mc:Choice xmlns:v="urn:schemas-microsoft-com:vml" Requires="v">
                    <p:oleObj name="Equation" r:id="rId3" imgW="2501900" imgH="1066800" progId="Equation.DSMT4">
                      <p:embed/>
                    </p:oleObj>
                  </mc:Choice>
                  <mc:Fallback>
                    <p:oleObj name="Equation" r:id="rId3" imgW="2501900" imgH="10668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7145" y="1966130"/>
                            <a:ext cx="3222243" cy="1204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3367" name="Rectangle 4"/>
            <p:cNvSpPr>
              <a:spLocks noChangeArrowheads="1"/>
            </p:cNvSpPr>
            <p:nvPr/>
          </p:nvSpPr>
          <p:spPr bwMode="auto">
            <a:xfrm>
              <a:off x="2882300" y="3365639"/>
              <a:ext cx="7817364"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其中，</a:t>
              </a:r>
              <a:r>
                <a:rPr lang="en-US" altLang="zh-TW" sz="1400">
                  <a:solidFill>
                    <a:srgbClr val="000000"/>
                  </a:solidFill>
                </a:rPr>
                <a:t> </a:t>
              </a:r>
              <a:r>
                <a:rPr lang="en-US" altLang="zh-TW" sz="1300" i="1">
                  <a:solidFill>
                    <a:srgbClr val="000000"/>
                  </a:solidFill>
                </a:rPr>
                <a:t>N = n</a:t>
              </a:r>
              <a:r>
                <a:rPr lang="en-US" altLang="zh-TW" sz="1300" i="1" baseline="-25000">
                  <a:solidFill>
                    <a:srgbClr val="000000"/>
                  </a:solidFill>
                </a:rPr>
                <a:t>i</a:t>
              </a:r>
              <a:r>
                <a:rPr lang="en-US" altLang="zh-TW" sz="1300" i="1">
                  <a:solidFill>
                    <a:srgbClr val="000000"/>
                  </a:solidFill>
                </a:rPr>
                <a:t> + n</a:t>
              </a:r>
              <a:r>
                <a:rPr lang="en-US" altLang="zh-TW" sz="1300" i="1" baseline="-25000">
                  <a:solidFill>
                    <a:srgbClr val="000000"/>
                  </a:solidFill>
                </a:rPr>
                <a:t>j</a:t>
              </a:r>
              <a:r>
                <a:rPr lang="en-US" altLang="zh-TW" sz="1400">
                  <a:solidFill>
                    <a:srgbClr val="000000"/>
                  </a:solidFill>
                </a:rPr>
                <a:t> </a:t>
              </a:r>
              <a:r>
                <a:rPr lang="zh-CN" altLang="en-US" sz="1400">
                  <a:solidFill>
                    <a:srgbClr val="000000"/>
                  </a:solidFill>
                </a:rPr>
                <a:t>；</a:t>
              </a:r>
              <a:endParaRPr lang="en-US" altLang="zh-CN" sz="1400">
                <a:solidFill>
                  <a:schemeClr val="tx1"/>
                </a:solidFill>
              </a:endParaRPr>
            </a:p>
          </p:txBody>
        </p:sp>
        <p:sp>
          <p:nvSpPr>
            <p:cNvPr id="143368" name="Rectangle 4"/>
            <p:cNvSpPr>
              <a:spLocks noChangeArrowheads="1"/>
            </p:cNvSpPr>
            <p:nvPr/>
          </p:nvSpPr>
          <p:spPr bwMode="auto">
            <a:xfrm>
              <a:off x="2882300" y="3802746"/>
              <a:ext cx="7817364" cy="37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400" i="1">
                  <a:solidFill>
                    <a:srgbClr val="000000"/>
                  </a:solidFill>
                </a:rPr>
                <a:t>0.5</a:t>
              </a:r>
              <a:r>
                <a:rPr lang="en-US" altLang="zh-CN" sz="1400">
                  <a:solidFill>
                    <a:srgbClr val="000000"/>
                  </a:solidFill>
                </a:rPr>
                <a:t> </a:t>
              </a:r>
              <a:r>
                <a:rPr lang="zh-CN" altLang="en-US" sz="1400">
                  <a:solidFill>
                    <a:srgbClr val="000000"/>
                  </a:solidFill>
                </a:rPr>
                <a:t>為連續性校正數；</a:t>
              </a:r>
              <a:endParaRPr lang="en-US" altLang="zh-CN" sz="1400">
                <a:solidFill>
                  <a:schemeClr val="tx1"/>
                </a:solidFill>
              </a:endParaRPr>
            </a:p>
          </p:txBody>
        </p:sp>
        <p:sp>
          <p:nvSpPr>
            <p:cNvPr id="143369" name="Rectangle 4"/>
            <p:cNvSpPr>
              <a:spLocks noChangeArrowheads="1"/>
            </p:cNvSpPr>
            <p:nvPr/>
          </p:nvSpPr>
          <p:spPr bwMode="auto">
            <a:xfrm>
              <a:off x="2882299" y="4220393"/>
              <a:ext cx="781736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400" i="1">
                  <a:solidFill>
                    <a:schemeClr val="tx1"/>
                  </a:solidFill>
                </a:rPr>
                <a:t>t</a:t>
              </a:r>
              <a:r>
                <a:rPr lang="en-US" altLang="zh-TW" sz="1400" i="1" baseline="-25000">
                  <a:solidFill>
                    <a:schemeClr val="tx1"/>
                  </a:solidFill>
                </a:rPr>
                <a:t>k</a:t>
              </a:r>
              <a:r>
                <a:rPr lang="en-US" altLang="zh-TW" sz="1400">
                  <a:solidFill>
                    <a:schemeClr val="tx1"/>
                  </a:solidFill>
                </a:rPr>
                <a:t> </a:t>
              </a:r>
              <a:r>
                <a:rPr lang="zh-TW" altLang="en-US" sz="1400">
                  <a:solidFill>
                    <a:schemeClr val="tx1"/>
                  </a:solidFill>
                </a:rPr>
                <a:t>為第 </a:t>
              </a:r>
              <a:r>
                <a:rPr lang="en-US" altLang="zh-TW" sz="1300" i="1">
                  <a:solidFill>
                    <a:schemeClr val="tx1"/>
                  </a:solidFill>
                </a:rPr>
                <a:t>k</a:t>
              </a:r>
              <a:r>
                <a:rPr lang="en-US" altLang="zh-TW" sz="1400">
                  <a:solidFill>
                    <a:schemeClr val="tx1"/>
                  </a:solidFill>
                </a:rPr>
                <a:t> </a:t>
              </a:r>
              <a:r>
                <a:rPr lang="zh-TW" altLang="en-US" sz="1400">
                  <a:solidFill>
                    <a:schemeClr val="tx1"/>
                  </a:solidFill>
                </a:rPr>
                <a:t>個</a:t>
              </a:r>
              <a:r>
                <a:rPr lang="zh-CN" altLang="en-US" sz="1400">
                  <a:solidFill>
                    <a:schemeClr val="tx1"/>
                  </a:solidFill>
                </a:rPr>
                <a:t>相同秩（即平均秩）涉及到觀測值的個數；</a:t>
              </a:r>
              <a:endParaRPr lang="en-US" altLang="zh-CN" sz="1400">
                <a:solidFill>
                  <a:schemeClr val="tx1"/>
                </a:solidFill>
              </a:endParaRPr>
            </a:p>
          </p:txBody>
        </p:sp>
        <p:grpSp>
          <p:nvGrpSpPr>
            <p:cNvPr id="143370" name="组合 4"/>
            <p:cNvGrpSpPr>
              <a:grpSpLocks/>
            </p:cNvGrpSpPr>
            <p:nvPr/>
          </p:nvGrpSpPr>
          <p:grpSpPr bwMode="auto">
            <a:xfrm>
              <a:off x="2882299" y="4741640"/>
              <a:ext cx="7817366" cy="581025"/>
              <a:chOff x="2787299" y="4599140"/>
              <a:chExt cx="7817366" cy="581025"/>
            </a:xfrm>
          </p:grpSpPr>
          <p:sp>
            <p:nvSpPr>
              <p:cNvPr id="143372" name="Rectangle 4"/>
              <p:cNvSpPr>
                <a:spLocks noChangeArrowheads="1"/>
              </p:cNvSpPr>
              <p:nvPr/>
            </p:nvSpPr>
            <p:spPr bwMode="auto">
              <a:xfrm>
                <a:off x="2787299" y="4682725"/>
                <a:ext cx="781736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                        為</a:t>
                </a:r>
                <a:r>
                  <a:rPr lang="zh-CN" altLang="en-US" sz="1400">
                    <a:solidFill>
                      <a:schemeClr val="tx1"/>
                    </a:solidFill>
                  </a:rPr>
                  <a:t>同秩（即平均秩）校正係數，當樣本例數過少且同秩較多時需進行校正；</a:t>
                </a:r>
                <a:endParaRPr lang="en-US" altLang="zh-CN" sz="1400">
                  <a:solidFill>
                    <a:schemeClr val="tx1"/>
                  </a:solidFill>
                </a:endParaRPr>
              </a:p>
            </p:txBody>
          </p:sp>
          <p:graphicFrame>
            <p:nvGraphicFramePr>
              <p:cNvPr id="143373" name="对象 3"/>
              <p:cNvGraphicFramePr>
                <a:graphicFrameLocks noChangeAspect="1"/>
              </p:cNvGraphicFramePr>
              <p:nvPr/>
            </p:nvGraphicFramePr>
            <p:xfrm>
              <a:off x="2858985" y="4599140"/>
              <a:ext cx="1123950" cy="581025"/>
            </p:xfrm>
            <a:graphic>
              <a:graphicData uri="http://schemas.openxmlformats.org/presentationml/2006/ole">
                <mc:AlternateContent xmlns:mc="http://schemas.openxmlformats.org/markup-compatibility/2006">
                  <mc:Choice xmlns:v="urn:schemas-microsoft-com:vml" Requires="v">
                    <p:oleObj name="Equation" r:id="rId5" imgW="889000" imgH="457200" progId="Equation.DSMT4">
                      <p:embed/>
                    </p:oleObj>
                  </mc:Choice>
                  <mc:Fallback>
                    <p:oleObj name="Equation" r:id="rId5" imgW="889000" imgH="4572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8985" y="4599140"/>
                            <a:ext cx="1123950" cy="581025"/>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3371" name="Rectangle 4"/>
            <p:cNvSpPr>
              <a:spLocks noChangeArrowheads="1"/>
            </p:cNvSpPr>
            <p:nvPr/>
          </p:nvSpPr>
          <p:spPr bwMode="auto">
            <a:xfrm>
              <a:off x="2882299" y="5439563"/>
              <a:ext cx="7817366" cy="37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400" i="1" dirty="0">
                  <a:solidFill>
                    <a:srgbClr val="000000"/>
                  </a:solidFill>
                </a:rPr>
                <a:t>Z</a:t>
              </a:r>
              <a:r>
                <a:rPr lang="zh-CN" altLang="en-US" sz="1400" dirty="0">
                  <a:solidFill>
                    <a:srgbClr val="000000"/>
                  </a:solidFill>
                </a:rPr>
                <a:t>   服從標準正態分布 </a:t>
              </a:r>
              <a:r>
                <a:rPr lang="en-US" altLang="zh-CN" sz="1400" i="1" dirty="0">
                  <a:solidFill>
                    <a:srgbClr val="000000"/>
                  </a:solidFill>
                </a:rPr>
                <a:t>N</a:t>
              </a:r>
              <a:r>
                <a:rPr lang="en-US" altLang="zh-CN" sz="1400" dirty="0">
                  <a:solidFill>
                    <a:srgbClr val="000000"/>
                  </a:solidFill>
                </a:rPr>
                <a:t> (0,1)</a:t>
              </a:r>
              <a:r>
                <a:rPr lang="zh-CN" altLang="en-US" sz="1400" dirty="0">
                  <a:solidFill>
                    <a:srgbClr val="000000"/>
                  </a:solidFill>
                </a:rPr>
                <a:t>。</a:t>
              </a:r>
              <a:endParaRPr lang="en-US" altLang="zh-CN" sz="1400" dirty="0">
                <a:solidFill>
                  <a:schemeClr val="tx1"/>
                </a:solidFil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2"/>
          <p:cNvSpPr>
            <a:spLocks noChangeArrowheads="1"/>
          </p:cNvSpPr>
          <p:nvPr/>
        </p:nvSpPr>
        <p:spPr bwMode="auto">
          <a:xfrm>
            <a:off x="8104188" y="0"/>
            <a:ext cx="11144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r>
              <a:rPr lang="en-US" altLang="zh-CN" sz="2000">
                <a:solidFill>
                  <a:schemeClr val="tx1"/>
                </a:solidFill>
                <a:ea typeface="方正兰亭黑6_GBK" pitchFamily="2" charset="-122"/>
              </a:rPr>
              <a:t> </a:t>
            </a:r>
            <a:endParaRPr lang="zh-CN" altLang="en-US" sz="2000">
              <a:solidFill>
                <a:schemeClr val="tx1"/>
              </a:solidFill>
              <a:ea typeface="方正兰亭黑6_GBK" pitchFamily="2" charset="-122"/>
            </a:endParaRPr>
          </a:p>
        </p:txBody>
      </p:sp>
      <p:pic>
        <p:nvPicPr>
          <p:cNvPr id="14438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355600"/>
            <a:ext cx="4625975"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89" name="Rectangle 2"/>
          <p:cNvSpPr>
            <a:spLocks noChangeArrowheads="1"/>
          </p:cNvSpPr>
          <p:nvPr/>
        </p:nvSpPr>
        <p:spPr bwMode="auto">
          <a:xfrm>
            <a:off x="3059113" y="3235325"/>
            <a:ext cx="10239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N=8</a:t>
            </a:r>
            <a:endParaRPr lang="zh-CN" altLang="en-US" sz="2000">
              <a:solidFill>
                <a:schemeClr val="tx1"/>
              </a:solidFill>
              <a:ea typeface="方正兰亭黑6_GBK" pitchFamily="2" charset="-122"/>
            </a:endParaRPr>
          </a:p>
        </p:txBody>
      </p:sp>
      <p:pic>
        <p:nvPicPr>
          <p:cNvPr id="14439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3640138"/>
            <a:ext cx="4668837"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1" name="Rectangle 2"/>
          <p:cNvSpPr>
            <a:spLocks noChangeArrowheads="1"/>
          </p:cNvSpPr>
          <p:nvPr/>
        </p:nvSpPr>
        <p:spPr bwMode="auto">
          <a:xfrm>
            <a:off x="8183563" y="3214688"/>
            <a:ext cx="1077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endParaRPr lang="zh-CN" altLang="en-US" sz="2000">
              <a:solidFill>
                <a:schemeClr val="tx1"/>
              </a:solidFill>
              <a:ea typeface="方正兰亭黑6_GBK" pitchFamily="2" charset="-122"/>
            </a:endParaRPr>
          </a:p>
        </p:txBody>
      </p:sp>
      <p:pic>
        <p:nvPicPr>
          <p:cNvPr id="144392"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5388" y="3649663"/>
            <a:ext cx="4670425"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p:cNvSpPr>
            <a:spLocks noChangeArrowheads="1"/>
          </p:cNvSpPr>
          <p:nvPr/>
        </p:nvSpPr>
        <p:spPr bwMode="auto">
          <a:xfrm>
            <a:off x="33338" y="269875"/>
            <a:ext cx="2517775"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4" name="Rectangle 3"/>
          <p:cNvSpPr>
            <a:spLocks noChangeArrowheads="1"/>
          </p:cNvSpPr>
          <p:nvPr/>
        </p:nvSpPr>
        <p:spPr bwMode="auto">
          <a:xfrm>
            <a:off x="19050" y="14288"/>
            <a:ext cx="2309813" cy="338137"/>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44395" name="Rectangle 2"/>
          <p:cNvSpPr>
            <a:spLocks noChangeArrowheads="1"/>
          </p:cNvSpPr>
          <p:nvPr/>
        </p:nvSpPr>
        <p:spPr bwMode="auto">
          <a:xfrm>
            <a:off x="3036888" y="0"/>
            <a:ext cx="11128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dirty="0">
                <a:solidFill>
                  <a:schemeClr val="tx1"/>
                </a:solidFill>
                <a:ea typeface="方正兰亭黑6_GBK" pitchFamily="2" charset="-122"/>
              </a:rPr>
              <a:t>N=50</a:t>
            </a:r>
            <a:r>
              <a:rPr lang="en-US" altLang="zh-CN" sz="2000" dirty="0">
                <a:solidFill>
                  <a:schemeClr val="tx1"/>
                </a:solidFill>
                <a:ea typeface="方正兰亭黑6_GBK" pitchFamily="2" charset="-122"/>
              </a:rPr>
              <a:t> </a:t>
            </a:r>
            <a:endParaRPr lang="zh-CN" altLang="en-US" sz="2000" dirty="0">
              <a:solidFill>
                <a:schemeClr val="tx1"/>
              </a:solidFill>
              <a:ea typeface="方正兰亭黑6_GBK" pitchFamily="2" charset="-122"/>
            </a:endParaRPr>
          </a:p>
        </p:txBody>
      </p:sp>
      <p:pic>
        <p:nvPicPr>
          <p:cNvPr id="144386"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150" y="368300"/>
            <a:ext cx="463232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410" name="组合 1"/>
          <p:cNvGrpSpPr>
            <a:grpSpLocks/>
          </p:cNvGrpSpPr>
          <p:nvPr/>
        </p:nvGrpSpPr>
        <p:grpSpPr bwMode="auto">
          <a:xfrm>
            <a:off x="1149350" y="542925"/>
            <a:ext cx="8362950" cy="5237163"/>
            <a:chOff x="1149350" y="542925"/>
            <a:chExt cx="8362950" cy="5237163"/>
          </a:xfrm>
        </p:grpSpPr>
        <p:sp>
          <p:nvSpPr>
            <p:cNvPr id="145413" name="Rectangle 4"/>
            <p:cNvSpPr>
              <a:spLocks noChangeArrowheads="1"/>
            </p:cNvSpPr>
            <p:nvPr/>
          </p:nvSpPr>
          <p:spPr bwMode="auto">
            <a:xfrm>
              <a:off x="4284663" y="5475288"/>
              <a:ext cx="340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400" i="1" dirty="0">
                  <a:solidFill>
                    <a:schemeClr val="tx1"/>
                  </a:solidFill>
                </a:rPr>
                <a:t>n</a:t>
              </a:r>
              <a:r>
                <a:rPr lang="en-US" altLang="zh-CN" sz="1400" dirty="0">
                  <a:solidFill>
                    <a:schemeClr val="tx1"/>
                  </a:solidFill>
                </a:rPr>
                <a:t> = 6</a:t>
              </a:r>
              <a:r>
                <a:rPr lang="zh-CN" altLang="en-US" sz="1400" dirty="0">
                  <a:solidFill>
                    <a:schemeClr val="tx1"/>
                  </a:solidFill>
                </a:rPr>
                <a:t>、</a:t>
              </a:r>
              <a:r>
                <a:rPr lang="en-US" altLang="zh-CN" sz="1400" i="1" dirty="0">
                  <a:solidFill>
                    <a:schemeClr val="tx1"/>
                  </a:solidFill>
                </a:rPr>
                <a:t>p</a:t>
              </a:r>
              <a:r>
                <a:rPr lang="en-US" altLang="zh-CN" sz="1400" dirty="0">
                  <a:solidFill>
                    <a:schemeClr val="tx1"/>
                  </a:solidFill>
                </a:rPr>
                <a:t> = 0.5 </a:t>
              </a:r>
              <a:r>
                <a:rPr lang="zh-CN" altLang="en-US" sz="1400" dirty="0">
                  <a:solidFill>
                    <a:schemeClr val="tx1"/>
                  </a:solidFill>
                </a:rPr>
                <a:t>時 二項分布以及正態近似 </a:t>
              </a:r>
            </a:p>
          </p:txBody>
        </p:sp>
        <p:pic>
          <p:nvPicPr>
            <p:cNvPr id="14541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542925"/>
              <a:ext cx="836295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3"/>
          <p:cNvSpPr>
            <a:spLocks noChangeArrowheads="1"/>
          </p:cNvSpPr>
          <p:nvPr/>
        </p:nvSpPr>
        <p:spPr bwMode="auto">
          <a:xfrm>
            <a:off x="33338" y="292100"/>
            <a:ext cx="2517775"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7"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4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878639"/>
            <a:ext cx="8761412"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a:spLocks noChangeArrowheads="1"/>
          </p:cNvSpPr>
          <p:nvPr/>
        </p:nvSpPr>
        <p:spPr bwMode="auto">
          <a:xfrm>
            <a:off x="33338" y="292100"/>
            <a:ext cx="2517775"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5"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46435" name="Rectangle 2"/>
          <p:cNvSpPr>
            <a:spLocks noChangeArrowheads="1"/>
          </p:cNvSpPr>
          <p:nvPr/>
        </p:nvSpPr>
        <p:spPr bwMode="auto">
          <a:xfrm>
            <a:off x="396816" y="462714"/>
            <a:ext cx="10813421"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800" dirty="0">
                <a:solidFill>
                  <a:schemeClr val="tx1"/>
                </a:solidFill>
                <a:latin typeface="+mj-lt"/>
                <a:ea typeface="+mj-ea"/>
              </a:rPr>
              <a:t>當實驗次</a:t>
            </a:r>
            <a:r>
              <a:rPr lang="zh-CN" altLang="en-US" sz="1800" dirty="0">
                <a:solidFill>
                  <a:schemeClr val="tx1"/>
                </a:solidFill>
                <a:latin typeface="Times New Roman" panose="02020603050405020304" pitchFamily="18" charset="0"/>
                <a:ea typeface="+mj-ea"/>
                <a:cs typeface="Times New Roman" panose="02020603050405020304" pitchFamily="18" charset="0"/>
              </a:rPr>
              <a:t>數 </a:t>
            </a:r>
            <a:r>
              <a:rPr lang="en-US" altLang="zh-CN" sz="1800" i="1" dirty="0">
                <a:solidFill>
                  <a:schemeClr val="tx1"/>
                </a:solidFill>
                <a:latin typeface="Times New Roman" panose="02020603050405020304" pitchFamily="18" charset="0"/>
                <a:ea typeface="+mj-ea"/>
                <a:cs typeface="Times New Roman" panose="02020603050405020304" pitchFamily="18" charset="0"/>
              </a:rPr>
              <a:t>n</a:t>
            </a:r>
            <a:r>
              <a:rPr lang="en-US" altLang="zh-CN" sz="1800" dirty="0">
                <a:solidFill>
                  <a:schemeClr val="tx1"/>
                </a:solidFill>
                <a:latin typeface="Times New Roman" panose="02020603050405020304" pitchFamily="18" charset="0"/>
                <a:ea typeface="+mj-ea"/>
                <a:cs typeface="Times New Roman" panose="02020603050405020304" pitchFamily="18" charset="0"/>
              </a:rPr>
              <a:t> = 100 </a:t>
            </a:r>
            <a:r>
              <a:rPr lang="zh-CN" altLang="en-US" sz="1800" dirty="0">
                <a:solidFill>
                  <a:schemeClr val="tx1"/>
                </a:solidFill>
                <a:latin typeface="+mj-lt"/>
                <a:ea typeface="+mj-ea"/>
              </a:rPr>
              <a:t>時，</a:t>
            </a:r>
            <a:r>
              <a:rPr lang="zh-TW" altLang="en-US" sz="1800" dirty="0">
                <a:solidFill>
                  <a:schemeClr val="tx1"/>
                </a:solidFill>
                <a:latin typeface="+mj-lt"/>
                <a:ea typeface="+mj-ea"/>
              </a:rPr>
              <a:t>兩樣本位置參數的秩和統計量</a:t>
            </a:r>
            <a:r>
              <a:rPr lang="zh-CN" altLang="en-US" sz="1800" dirty="0">
                <a:solidFill>
                  <a:schemeClr val="tx1"/>
                </a:solidFill>
                <a:latin typeface="+mj-lt"/>
                <a:ea typeface="+mj-ea"/>
              </a:rPr>
              <a:t>用正態分布函數近似計算各點概率的偏差示意圖</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idx="4294967295"/>
          </p:nvPr>
        </p:nvSpPr>
        <p:spPr>
          <a:xfrm>
            <a:off x="323850" y="461450"/>
            <a:ext cx="10864850" cy="596900"/>
          </a:xfrm>
        </p:spPr>
        <p:txBody>
          <a:bodyPr/>
          <a:lstStyle/>
          <a:p>
            <a:pPr eaLnBrk="1" hangingPunct="1"/>
            <a:r>
              <a:rPr lang="zh-CN" altLang="en-US" sz="1800" dirty="0">
                <a:solidFill>
                  <a:schemeClr val="tx1"/>
                </a:solidFill>
              </a:rPr>
              <a:t>不同實驗次數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rPr>
              <a:t> </a:t>
            </a:r>
            <a:r>
              <a:rPr lang="zh-CN" altLang="en-US" sz="1800" dirty="0">
                <a:solidFill>
                  <a:schemeClr val="tx1"/>
                </a:solidFill>
              </a:rPr>
              <a:t>的</a:t>
            </a:r>
            <a:r>
              <a:rPr lang="zh-TW" altLang="en-US" sz="1800" dirty="0">
                <a:solidFill>
                  <a:schemeClr val="tx1"/>
                </a:solidFill>
              </a:rPr>
              <a:t>兩樣本位置參數的秩和統計量</a:t>
            </a:r>
            <a:r>
              <a:rPr lang="zh-CN" altLang="en-US" sz="1800" dirty="0">
                <a:solidFill>
                  <a:schemeClr val="tx1"/>
                </a:solidFill>
              </a:rPr>
              <a:t>分布用正態函數近似計算各點概率差異的平均效應示意圖</a:t>
            </a:r>
          </a:p>
        </p:txBody>
      </p:sp>
      <p:pic>
        <p:nvPicPr>
          <p:cNvPr id="147459"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847213"/>
            <a:ext cx="5335588"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60"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847213"/>
            <a:ext cx="5199063"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33338" y="292100"/>
            <a:ext cx="2517775"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6"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08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48484" name="组合 16"/>
          <p:cNvGrpSpPr>
            <a:grpSpLocks/>
          </p:cNvGrpSpPr>
          <p:nvPr/>
        </p:nvGrpSpPr>
        <p:grpSpPr bwMode="auto">
          <a:xfrm>
            <a:off x="1801813" y="1036638"/>
            <a:ext cx="7396162" cy="3759200"/>
            <a:chOff x="1802082" y="1037387"/>
            <a:chExt cx="7395195" cy="3757803"/>
          </a:xfrm>
        </p:grpSpPr>
        <p:sp>
          <p:nvSpPr>
            <p:cNvPr id="148485" name="Rectangle 4"/>
            <p:cNvSpPr>
              <a:spLocks noChangeArrowheads="1"/>
            </p:cNvSpPr>
            <p:nvPr/>
          </p:nvSpPr>
          <p:spPr bwMode="auto">
            <a:xfrm>
              <a:off x="1802082" y="1037387"/>
              <a:ext cx="7395195"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48486" name="Rectangle 4"/>
            <p:cNvSpPr>
              <a:spLocks noChangeArrowheads="1"/>
            </p:cNvSpPr>
            <p:nvPr/>
          </p:nvSpPr>
          <p:spPr bwMode="auto">
            <a:xfrm>
              <a:off x="2855699" y="1740566"/>
              <a:ext cx="5932941" cy="74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dirty="0">
                  <a:solidFill>
                    <a:schemeClr val="tx1"/>
                  </a:solidFill>
                </a:rPr>
                <a:t>例</a:t>
              </a:r>
              <a:r>
                <a:rPr lang="en-US" altLang="zh-CN" sz="1600" dirty="0">
                  <a:solidFill>
                    <a:schemeClr val="tx1"/>
                  </a:solidFill>
                </a:rPr>
                <a:t>1</a:t>
              </a:r>
              <a:r>
                <a:rPr lang="zh-CN" altLang="en-US" sz="1400" dirty="0">
                  <a:solidFill>
                    <a:schemeClr val="tx1"/>
                  </a:solidFill>
                </a:rPr>
                <a:t>、男性抽取四例樣本，女性抽取五例樣本，分別檢測甘油三酯</a:t>
              </a:r>
              <a:r>
                <a:rPr lang="en-US" altLang="zh-CN" dirty="0">
                  <a:solidFill>
                    <a:schemeClr val="tx1"/>
                  </a:solidFill>
                </a:rPr>
                <a:t>(</a:t>
              </a:r>
              <a:r>
                <a:rPr lang="en-US" altLang="zh-CN" i="1" dirty="0" err="1">
                  <a:solidFill>
                    <a:schemeClr val="tx1"/>
                  </a:solidFill>
                </a:rPr>
                <a:t>Tg</a:t>
              </a:r>
              <a:r>
                <a:rPr lang="en-US" altLang="zh-CN" dirty="0">
                  <a:solidFill>
                    <a:schemeClr val="tx1"/>
                  </a:solidFill>
                </a:rPr>
                <a:t>)</a:t>
              </a:r>
              <a:r>
                <a:rPr lang="zh-CN" altLang="en-US" sz="1400" dirty="0">
                  <a:solidFill>
                    <a:schemeClr val="tx1"/>
                  </a:solidFill>
                </a:rPr>
                <a:t>指</a:t>
              </a:r>
              <a:endParaRPr lang="en-US" altLang="zh-CN" sz="1400" dirty="0">
                <a:solidFill>
                  <a:schemeClr val="tx1"/>
                </a:solidFill>
              </a:endParaRPr>
            </a:p>
            <a:p>
              <a:pPr>
                <a:lnSpc>
                  <a:spcPct val="150000"/>
                </a:lnSpc>
              </a:pPr>
              <a:r>
                <a:rPr lang="en-US" altLang="zh-CN" sz="1400" dirty="0">
                  <a:solidFill>
                    <a:schemeClr val="tx1"/>
                  </a:solidFill>
                </a:rPr>
                <a:t>          </a:t>
              </a:r>
              <a:r>
                <a:rPr lang="zh-CN" altLang="en-US" sz="1400" dirty="0">
                  <a:solidFill>
                    <a:schemeClr val="tx1"/>
                  </a:solidFill>
                </a:rPr>
                <a:t>標，檢測結果如下，試判斷男、女組檢測值分布是否有差異。</a:t>
              </a:r>
              <a:endParaRPr lang="en-US" altLang="zh-CN" sz="1400" i="1" dirty="0">
                <a:solidFill>
                  <a:schemeClr val="tx1"/>
                </a:solidFill>
              </a:endParaRPr>
            </a:p>
          </p:txBody>
        </p:sp>
        <p:pic>
          <p:nvPicPr>
            <p:cNvPr id="148487"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0382" y="2824108"/>
              <a:ext cx="5420478" cy="1971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08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49508" name="组合 1"/>
          <p:cNvGrpSpPr>
            <a:grpSpLocks/>
          </p:cNvGrpSpPr>
          <p:nvPr/>
        </p:nvGrpSpPr>
        <p:grpSpPr bwMode="auto">
          <a:xfrm>
            <a:off x="1722438" y="776288"/>
            <a:ext cx="7466012" cy="4556125"/>
            <a:chOff x="1722786" y="776137"/>
            <a:chExt cx="7466445" cy="4555881"/>
          </a:xfrm>
        </p:grpSpPr>
        <p:sp>
          <p:nvSpPr>
            <p:cNvPr id="149509" name="Rectangle 4"/>
            <p:cNvSpPr>
              <a:spLocks noChangeArrowheads="1"/>
            </p:cNvSpPr>
            <p:nvPr/>
          </p:nvSpPr>
          <p:spPr bwMode="auto">
            <a:xfrm>
              <a:off x="1722786" y="776137"/>
              <a:ext cx="7395195" cy="3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49510" name="Rectangle 4"/>
            <p:cNvSpPr>
              <a:spLocks noChangeArrowheads="1"/>
            </p:cNvSpPr>
            <p:nvPr/>
          </p:nvSpPr>
          <p:spPr bwMode="auto">
            <a:xfrm>
              <a:off x="2693831" y="1299985"/>
              <a:ext cx="642415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解：</a:t>
              </a:r>
              <a:r>
                <a:rPr lang="zh-CN" altLang="en-US" sz="1400">
                  <a:solidFill>
                    <a:schemeClr val="tx1"/>
                  </a:solidFill>
                </a:rPr>
                <a:t>混合男、女兩組標本測定值後排序編秩，分別計算男、女兩組標本所對應</a:t>
              </a:r>
              <a:endParaRPr lang="en-US" altLang="zh-CN" sz="1400">
                <a:solidFill>
                  <a:schemeClr val="tx1"/>
                </a:solidFill>
              </a:endParaRPr>
            </a:p>
            <a:p>
              <a:pPr>
                <a:lnSpc>
                  <a:spcPct val="150000"/>
                </a:lnSpc>
              </a:pPr>
              <a:r>
                <a:rPr lang="en-US" altLang="zh-CN" sz="1400">
                  <a:solidFill>
                    <a:schemeClr val="tx1"/>
                  </a:solidFill>
                </a:rPr>
                <a:t>        </a:t>
              </a:r>
              <a:r>
                <a:rPr lang="zh-CN" altLang="en-US" sz="1400">
                  <a:solidFill>
                    <a:schemeClr val="tx1"/>
                  </a:solidFill>
                </a:rPr>
                <a:t>秩號的秩和，設為 </a:t>
              </a:r>
              <a:r>
                <a:rPr lang="en-US" altLang="zh-CN" sz="1400" i="1">
                  <a:solidFill>
                    <a:schemeClr val="tx1"/>
                  </a:solidFill>
                </a:rPr>
                <a:t>T</a:t>
              </a:r>
              <a:r>
                <a:rPr lang="zh-CN" altLang="en-US" sz="1400" baseline="-25000">
                  <a:solidFill>
                    <a:schemeClr val="tx1"/>
                  </a:solidFill>
                </a:rPr>
                <a:t>男</a:t>
              </a:r>
              <a:r>
                <a:rPr lang="zh-CN" altLang="en-US" sz="1400">
                  <a:solidFill>
                    <a:schemeClr val="tx1"/>
                  </a:solidFill>
                </a:rPr>
                <a:t> 和 </a:t>
              </a:r>
              <a:r>
                <a:rPr lang="en-US" altLang="zh-CN" sz="1400" i="1">
                  <a:solidFill>
                    <a:schemeClr val="tx1"/>
                  </a:solidFill>
                </a:rPr>
                <a:t>T</a:t>
              </a:r>
              <a:r>
                <a:rPr lang="zh-CN" altLang="en-US" sz="1400" baseline="-25000">
                  <a:solidFill>
                    <a:schemeClr val="tx1"/>
                  </a:solidFill>
                </a:rPr>
                <a:t>女</a:t>
              </a:r>
              <a:r>
                <a:rPr lang="zh-CN" altLang="en-US" sz="1400">
                  <a:solidFill>
                    <a:schemeClr val="tx1"/>
                  </a:solidFill>
                </a:rPr>
                <a:t> ；</a:t>
              </a:r>
              <a:endParaRPr lang="en-US" altLang="zh-CN" sz="1400" i="1">
                <a:solidFill>
                  <a:schemeClr val="tx1"/>
                </a:solidFill>
              </a:endParaRPr>
            </a:p>
          </p:txBody>
        </p:sp>
        <p:pic>
          <p:nvPicPr>
            <p:cNvPr id="14951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65081" y="2311044"/>
              <a:ext cx="6424150" cy="3020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次序統計量</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Order Statistic</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96611"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96612" name="组合 3"/>
          <p:cNvGrpSpPr>
            <a:grpSpLocks/>
          </p:cNvGrpSpPr>
          <p:nvPr/>
        </p:nvGrpSpPr>
        <p:grpSpPr bwMode="auto">
          <a:xfrm>
            <a:off x="550863" y="987341"/>
            <a:ext cx="10483850" cy="4403810"/>
            <a:chOff x="550597" y="987138"/>
            <a:chExt cx="10484118" cy="4403730"/>
          </a:xfrm>
        </p:grpSpPr>
        <p:sp>
          <p:nvSpPr>
            <p:cNvPr id="196613" name="Rectangle 4"/>
            <p:cNvSpPr>
              <a:spLocks noChangeArrowheads="1"/>
            </p:cNvSpPr>
            <p:nvPr/>
          </p:nvSpPr>
          <p:spPr bwMode="auto">
            <a:xfrm>
              <a:off x="750627" y="987138"/>
              <a:ext cx="10222173" cy="454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800" dirty="0">
                  <a:solidFill>
                    <a:schemeClr val="tx1"/>
                  </a:solidFill>
                </a:rPr>
                <a:t>次序統計量的分布：</a:t>
              </a:r>
              <a:endParaRPr lang="en-US" altLang="zh-CN" sz="1800" dirty="0">
                <a:solidFill>
                  <a:schemeClr val="tx1"/>
                </a:solidFill>
              </a:endParaRPr>
            </a:p>
          </p:txBody>
        </p:sp>
        <p:sp>
          <p:nvSpPr>
            <p:cNvPr id="196614" name="Rectangle 4"/>
            <p:cNvSpPr>
              <a:spLocks noChangeArrowheads="1"/>
            </p:cNvSpPr>
            <p:nvPr/>
          </p:nvSpPr>
          <p:spPr bwMode="auto">
            <a:xfrm>
              <a:off x="750627" y="1657602"/>
              <a:ext cx="10222173" cy="783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dirty="0">
                  <a:solidFill>
                    <a:schemeClr val="tx1"/>
                  </a:solidFill>
                </a:rPr>
                <a:t>設母體 </a:t>
              </a:r>
              <a:r>
                <a:rPr lang="en-US" altLang="zh-TW" sz="1500" i="1" dirty="0">
                  <a:solidFill>
                    <a:schemeClr val="tx1"/>
                  </a:solidFill>
                </a:rPr>
                <a:t>ζ</a:t>
              </a:r>
              <a:r>
                <a:rPr lang="en-US" altLang="zh-TW" sz="1600" dirty="0">
                  <a:solidFill>
                    <a:schemeClr val="tx1"/>
                  </a:solidFill>
                </a:rPr>
                <a:t> </a:t>
              </a:r>
              <a:r>
                <a:rPr lang="zh-TW" altLang="en-US" sz="1600" dirty="0">
                  <a:solidFill>
                    <a:schemeClr val="tx1"/>
                  </a:solidFill>
                </a:rPr>
                <a:t>有密度函數 </a:t>
              </a:r>
              <a:r>
                <a:rPr lang="en-US" altLang="zh-TW" sz="1600" i="1" dirty="0">
                  <a:solidFill>
                    <a:schemeClr val="tx1"/>
                  </a:solidFill>
                </a:rPr>
                <a:t>f</a:t>
              </a:r>
              <a:r>
                <a:rPr lang="en-US" altLang="zh-TW" sz="1600" dirty="0">
                  <a:solidFill>
                    <a:schemeClr val="tx1"/>
                  </a:solidFill>
                </a:rPr>
                <a:t>(x)</a:t>
              </a:r>
              <a:r>
                <a:rPr lang="en-US" altLang="zh-TW" sz="1500" dirty="0">
                  <a:solidFill>
                    <a:schemeClr val="tx1"/>
                  </a:solidFill>
                </a:rPr>
                <a:t> </a:t>
              </a:r>
              <a:r>
                <a:rPr lang="zh-TW" altLang="en-US" sz="1300" dirty="0">
                  <a:solidFill>
                    <a:schemeClr val="tx1"/>
                  </a:solidFill>
                </a:rPr>
                <a:t>＞</a:t>
              </a:r>
              <a:r>
                <a:rPr lang="zh-TW" altLang="en-US" sz="1500" dirty="0">
                  <a:solidFill>
                    <a:schemeClr val="tx1"/>
                  </a:solidFill>
                </a:rPr>
                <a:t> </a:t>
              </a:r>
              <a:r>
                <a:rPr lang="en-US" altLang="zh-TW" sz="1600" dirty="0">
                  <a:solidFill>
                    <a:schemeClr val="tx1"/>
                  </a:solidFill>
                </a:rPr>
                <a:t>0, </a:t>
              </a:r>
              <a:r>
                <a:rPr lang="en-US" altLang="zh-TW" sz="1600" i="1" dirty="0">
                  <a:solidFill>
                    <a:schemeClr val="tx1"/>
                  </a:solidFill>
                </a:rPr>
                <a:t>a</a:t>
              </a:r>
              <a:r>
                <a:rPr lang="en-US" altLang="zh-TW" sz="1500" dirty="0">
                  <a:solidFill>
                    <a:schemeClr val="tx1"/>
                  </a:solidFill>
                </a:rPr>
                <a:t> </a:t>
              </a:r>
              <a:r>
                <a:rPr lang="en-US" altLang="zh-TW" sz="1300" dirty="0">
                  <a:solidFill>
                    <a:schemeClr val="tx1"/>
                  </a:solidFill>
                </a:rPr>
                <a:t>≤</a:t>
              </a:r>
              <a:r>
                <a:rPr lang="en-US" altLang="zh-TW" sz="1500" dirty="0">
                  <a:solidFill>
                    <a:schemeClr val="tx1"/>
                  </a:solidFill>
                </a:rPr>
                <a:t> </a:t>
              </a:r>
              <a:r>
                <a:rPr lang="en-US" altLang="zh-TW" sz="1600" i="1" dirty="0">
                  <a:solidFill>
                    <a:schemeClr val="tx1"/>
                  </a:solidFill>
                </a:rPr>
                <a:t>x</a:t>
              </a:r>
              <a:r>
                <a:rPr lang="en-US" altLang="zh-TW" sz="1500" dirty="0">
                  <a:solidFill>
                    <a:schemeClr val="tx1"/>
                  </a:solidFill>
                </a:rPr>
                <a:t> </a:t>
              </a:r>
              <a:r>
                <a:rPr lang="en-US" altLang="zh-TW" sz="1300" dirty="0">
                  <a:solidFill>
                    <a:schemeClr val="tx1"/>
                  </a:solidFill>
                </a:rPr>
                <a:t>≤</a:t>
              </a:r>
              <a:r>
                <a:rPr lang="en-US" altLang="zh-TW" sz="1500" dirty="0">
                  <a:solidFill>
                    <a:schemeClr val="tx1"/>
                  </a:solidFill>
                </a:rPr>
                <a:t> </a:t>
              </a:r>
              <a:r>
                <a:rPr lang="en-US" altLang="zh-TW" sz="1600" i="1" dirty="0">
                  <a:solidFill>
                    <a:schemeClr val="tx1"/>
                  </a:solidFill>
                </a:rPr>
                <a:t>b</a:t>
              </a:r>
              <a:r>
                <a:rPr lang="en-US" altLang="zh-TW" sz="1500" dirty="0">
                  <a:solidFill>
                    <a:schemeClr val="tx1"/>
                  </a:solidFill>
                </a:rPr>
                <a:t> (</a:t>
              </a:r>
              <a:r>
                <a:rPr lang="zh-TW" altLang="en-US" sz="1300" dirty="0">
                  <a:solidFill>
                    <a:schemeClr val="tx1"/>
                  </a:solidFill>
                </a:rPr>
                <a:t>可設 </a:t>
              </a:r>
              <a:r>
                <a:rPr lang="en-US" altLang="zh-TW" sz="1300" i="1" dirty="0">
                  <a:solidFill>
                    <a:schemeClr val="tx1"/>
                  </a:solidFill>
                </a:rPr>
                <a:t>a</a:t>
              </a:r>
              <a:r>
                <a:rPr lang="en-US" altLang="zh-TW" sz="1300" dirty="0">
                  <a:solidFill>
                    <a:schemeClr val="tx1"/>
                  </a:solidFill>
                </a:rPr>
                <a:t> = </a:t>
              </a:r>
              <a:r>
                <a:rPr lang="en-US" altLang="zh-TW" sz="1500" dirty="0">
                  <a:solidFill>
                    <a:schemeClr val="tx1"/>
                  </a:solidFill>
                </a:rPr>
                <a:t>-∞</a:t>
              </a:r>
              <a:r>
                <a:rPr lang="zh-CN" altLang="en-US" sz="1500" dirty="0">
                  <a:solidFill>
                    <a:schemeClr val="tx1"/>
                  </a:solidFill>
                </a:rPr>
                <a:t>，</a:t>
              </a:r>
              <a:r>
                <a:rPr lang="en-US" altLang="zh-TW" sz="1300" i="1" dirty="0">
                  <a:solidFill>
                    <a:schemeClr val="tx1"/>
                  </a:solidFill>
                </a:rPr>
                <a:t>b</a:t>
              </a:r>
              <a:r>
                <a:rPr lang="en-US" altLang="zh-TW" sz="1300" dirty="0">
                  <a:solidFill>
                    <a:schemeClr val="tx1"/>
                  </a:solidFill>
                </a:rPr>
                <a:t> = +</a:t>
              </a:r>
              <a:r>
                <a:rPr lang="en-US" altLang="zh-TW" sz="1500" dirty="0">
                  <a:solidFill>
                    <a:schemeClr val="tx1"/>
                  </a:solidFill>
                </a:rPr>
                <a:t>∞)  </a:t>
              </a:r>
              <a:r>
                <a:rPr lang="zh-TW" altLang="en-US" sz="1600" dirty="0">
                  <a:solidFill>
                    <a:schemeClr val="tx1"/>
                  </a:solidFill>
                </a:rPr>
                <a:t>和 分布函數</a:t>
              </a:r>
              <a:r>
                <a:rPr lang="zh-TW" altLang="en-US" sz="1500" dirty="0">
                  <a:solidFill>
                    <a:schemeClr val="tx1"/>
                  </a:solidFill>
                </a:rPr>
                <a:t> </a:t>
              </a:r>
              <a:r>
                <a:rPr lang="en-US" altLang="zh-TW" sz="1400" i="1" dirty="0">
                  <a:solidFill>
                    <a:schemeClr val="tx1"/>
                  </a:solidFill>
                </a:rPr>
                <a:t>F</a:t>
              </a:r>
              <a:r>
                <a:rPr lang="en-US" altLang="zh-TW" sz="1400" dirty="0">
                  <a:solidFill>
                    <a:schemeClr val="tx1"/>
                  </a:solidFill>
                </a:rPr>
                <a:t>(x) </a:t>
              </a:r>
              <a:r>
                <a:rPr lang="zh-TW" altLang="en-US" sz="1500" dirty="0">
                  <a:solidFill>
                    <a:schemeClr val="tx1"/>
                  </a:solidFill>
                </a:rPr>
                <a:t>，</a:t>
              </a:r>
              <a:r>
                <a:rPr lang="zh-TW" altLang="en-US" sz="1600" dirty="0">
                  <a:solidFill>
                    <a:schemeClr val="tx1"/>
                  </a:solidFill>
                </a:rPr>
                <a:t>且 </a:t>
              </a:r>
              <a:r>
                <a:rPr lang="en-US" altLang="zh-TW" sz="1500" i="1" dirty="0">
                  <a:solidFill>
                    <a:schemeClr val="tx1"/>
                  </a:solidFill>
                </a:rPr>
                <a:t>ζ</a:t>
              </a:r>
              <a:r>
                <a:rPr lang="en-US" altLang="zh-TW" sz="1500" baseline="-25000" dirty="0">
                  <a:solidFill>
                    <a:schemeClr val="tx1"/>
                  </a:solidFill>
                </a:rPr>
                <a:t>1</a:t>
              </a:r>
              <a:r>
                <a:rPr lang="en-US" altLang="zh-TW" sz="1500" dirty="0">
                  <a:solidFill>
                    <a:schemeClr val="tx1"/>
                  </a:solidFill>
                </a:rPr>
                <a:t>,</a:t>
              </a:r>
              <a:r>
                <a:rPr lang="en-US" altLang="zh-TW" sz="1500" i="1" dirty="0">
                  <a:solidFill>
                    <a:schemeClr val="tx1"/>
                  </a:solidFill>
                </a:rPr>
                <a:t>ζ</a:t>
              </a:r>
              <a:r>
                <a:rPr lang="en-US" altLang="zh-TW" sz="1500" baseline="-25000" dirty="0">
                  <a:solidFill>
                    <a:schemeClr val="tx1"/>
                  </a:solidFill>
                </a:rPr>
                <a:t>2</a:t>
              </a:r>
              <a:r>
                <a:rPr lang="en-US" altLang="zh-TW" sz="1500" dirty="0">
                  <a:solidFill>
                    <a:schemeClr val="tx1"/>
                  </a:solidFill>
                </a:rPr>
                <a:t>,…,</a:t>
              </a:r>
              <a:r>
                <a:rPr lang="en-US" altLang="zh-TW" sz="1500" i="1" dirty="0" err="1">
                  <a:solidFill>
                    <a:schemeClr val="tx1"/>
                  </a:solidFill>
                </a:rPr>
                <a:t>ζ</a:t>
              </a:r>
              <a:r>
                <a:rPr lang="en-US" altLang="zh-TW" sz="1500" baseline="-25000" dirty="0" err="1">
                  <a:solidFill>
                    <a:schemeClr val="tx1"/>
                  </a:solidFill>
                </a:rPr>
                <a:t>n</a:t>
              </a:r>
              <a:r>
                <a:rPr lang="en-US" altLang="zh-TW" sz="1600" dirty="0">
                  <a:solidFill>
                    <a:schemeClr val="tx1"/>
                  </a:solidFill>
                </a:rPr>
                <a:t> </a:t>
              </a:r>
              <a:r>
                <a:rPr lang="zh-TW" altLang="en-US" sz="1600" dirty="0">
                  <a:solidFill>
                    <a:schemeClr val="tx1"/>
                  </a:solidFill>
                </a:rPr>
                <a:t>為取自這一母體的一個子樣，則 </a:t>
              </a:r>
              <a:r>
                <a:rPr lang="en-US" altLang="zh-TW" sz="1500" i="1" dirty="0">
                  <a:solidFill>
                    <a:schemeClr val="tx1"/>
                  </a:solidFill>
                </a:rPr>
                <a:t>ζ</a:t>
              </a:r>
              <a:r>
                <a:rPr lang="en-US" altLang="zh-TW" sz="1500" baseline="-25000" dirty="0">
                  <a:solidFill>
                    <a:schemeClr val="tx1"/>
                  </a:solidFill>
                </a:rPr>
                <a:t>(</a:t>
              </a:r>
              <a:r>
                <a:rPr lang="en-US" altLang="zh-TW" sz="1500" baseline="-25000" dirty="0" err="1">
                  <a:solidFill>
                    <a:schemeClr val="tx1"/>
                  </a:solidFill>
                </a:rPr>
                <a:t>i</a:t>
              </a:r>
              <a:r>
                <a:rPr lang="en-US" altLang="zh-TW" sz="1500" baseline="-25000" dirty="0">
                  <a:solidFill>
                    <a:schemeClr val="tx1"/>
                  </a:solidFill>
                </a:rPr>
                <a:t>)</a:t>
              </a:r>
              <a:r>
                <a:rPr lang="en-US" altLang="zh-TW" sz="1600" dirty="0">
                  <a:solidFill>
                    <a:schemeClr val="tx1"/>
                  </a:solidFill>
                </a:rPr>
                <a:t> </a:t>
              </a:r>
              <a:r>
                <a:rPr lang="zh-TW" altLang="en-US" sz="1600" dirty="0">
                  <a:solidFill>
                    <a:schemeClr val="tx1"/>
                  </a:solidFill>
                </a:rPr>
                <a:t>的密度函數和分布函數分別為：</a:t>
              </a:r>
              <a:endParaRPr lang="en-US" altLang="zh-CN" sz="1600" dirty="0">
                <a:solidFill>
                  <a:schemeClr val="tx1"/>
                </a:solidFill>
              </a:endParaRPr>
            </a:p>
          </p:txBody>
        </p:sp>
        <p:graphicFrame>
          <p:nvGraphicFramePr>
            <p:cNvPr id="196615" name="对象 1"/>
            <p:cNvGraphicFramePr>
              <a:graphicFrameLocks noChangeAspect="1"/>
            </p:cNvGraphicFramePr>
            <p:nvPr>
              <p:extLst>
                <p:ext uri="{D42A27DB-BD31-4B8C-83A1-F6EECF244321}">
                  <p14:modId xmlns:p14="http://schemas.microsoft.com/office/powerpoint/2010/main" val="3605806960"/>
                </p:ext>
              </p:extLst>
            </p:nvPr>
          </p:nvGraphicFramePr>
          <p:xfrm>
            <a:off x="550597" y="3000136"/>
            <a:ext cx="10288850" cy="1041381"/>
          </p:xfrm>
          <a:graphic>
            <a:graphicData uri="http://schemas.openxmlformats.org/presentationml/2006/ole">
              <mc:AlternateContent xmlns:mc="http://schemas.openxmlformats.org/markup-compatibility/2006">
                <mc:Choice xmlns:v="urn:schemas-microsoft-com:vml" Requires="v">
                  <p:oleObj name="Equation" r:id="rId3" imgW="5473440" imgH="685800" progId="Equation.DSMT4">
                    <p:embed/>
                  </p:oleObj>
                </mc:Choice>
                <mc:Fallback>
                  <p:oleObj name="Equation" r:id="rId3" imgW="5473440" imgH="685800" progId="Equation.DSMT4">
                    <p:embed/>
                    <p:pic>
                      <p:nvPicPr>
                        <p:cNvPr id="0" name=""/>
                        <p:cNvPicPr>
                          <a:picLocks noChangeAspect="1" noChangeArrowheads="1"/>
                        </p:cNvPicPr>
                        <p:nvPr/>
                      </p:nvPicPr>
                      <p:blipFill>
                        <a:blip r:embed="rId4"/>
                        <a:srcRect/>
                        <a:stretch>
                          <a:fillRect/>
                        </a:stretch>
                      </p:blipFill>
                      <p:spPr bwMode="auto">
                        <a:xfrm>
                          <a:off x="550597" y="3000136"/>
                          <a:ext cx="10288850" cy="1041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6616" name="对象 2"/>
            <p:cNvGraphicFramePr>
              <a:graphicFrameLocks noChangeAspect="1"/>
            </p:cNvGraphicFramePr>
            <p:nvPr>
              <p:extLst>
                <p:ext uri="{D42A27DB-BD31-4B8C-83A1-F6EECF244321}">
                  <p14:modId xmlns:p14="http://schemas.microsoft.com/office/powerpoint/2010/main" val="558525607"/>
                </p:ext>
              </p:extLst>
            </p:nvPr>
          </p:nvGraphicFramePr>
          <p:xfrm>
            <a:off x="625211" y="4466960"/>
            <a:ext cx="10409504" cy="923908"/>
          </p:xfrm>
          <a:graphic>
            <a:graphicData uri="http://schemas.openxmlformats.org/presentationml/2006/ole">
              <mc:AlternateContent xmlns:mc="http://schemas.openxmlformats.org/markup-compatibility/2006">
                <mc:Choice xmlns:v="urn:schemas-microsoft-com:vml" Requires="v">
                  <p:oleObj name="Equation" r:id="rId5" imgW="5841720" imgH="711000" progId="Equation.DSMT4">
                    <p:embed/>
                  </p:oleObj>
                </mc:Choice>
                <mc:Fallback>
                  <p:oleObj name="Equation" r:id="rId5" imgW="5841720" imgH="711000" progId="Equation.DSMT4">
                    <p:embed/>
                    <p:pic>
                      <p:nvPicPr>
                        <p:cNvPr id="0" name=""/>
                        <p:cNvPicPr>
                          <a:picLocks noChangeAspect="1" noChangeArrowheads="1"/>
                        </p:cNvPicPr>
                        <p:nvPr/>
                      </p:nvPicPr>
                      <p:blipFill>
                        <a:blip r:embed="rId6"/>
                        <a:srcRect/>
                        <a:stretch>
                          <a:fillRect/>
                        </a:stretch>
                      </p:blipFill>
                      <p:spPr bwMode="auto">
                        <a:xfrm>
                          <a:off x="625211" y="4466960"/>
                          <a:ext cx="10409504" cy="923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855667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08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0532" name="组合 1"/>
          <p:cNvGrpSpPr>
            <a:grpSpLocks/>
          </p:cNvGrpSpPr>
          <p:nvPr/>
        </p:nvGrpSpPr>
        <p:grpSpPr bwMode="auto">
          <a:xfrm>
            <a:off x="674688" y="771525"/>
            <a:ext cx="10321925" cy="5118100"/>
            <a:chOff x="674688" y="771896"/>
            <a:chExt cx="10321925" cy="5117668"/>
          </a:xfrm>
        </p:grpSpPr>
        <p:pic>
          <p:nvPicPr>
            <p:cNvPr id="150533"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431" y="771896"/>
              <a:ext cx="6094182" cy="5117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50534" name="组合 3"/>
            <p:cNvGrpSpPr>
              <a:grpSpLocks/>
            </p:cNvGrpSpPr>
            <p:nvPr/>
          </p:nvGrpSpPr>
          <p:grpSpPr bwMode="auto">
            <a:xfrm>
              <a:off x="674688" y="860871"/>
              <a:ext cx="4078902" cy="4478704"/>
              <a:chOff x="673923" y="860602"/>
              <a:chExt cx="4079180" cy="4479479"/>
            </a:xfrm>
          </p:grpSpPr>
          <p:sp>
            <p:nvSpPr>
              <p:cNvPr id="150535" name="Rectangle 4"/>
              <p:cNvSpPr>
                <a:spLocks noChangeArrowheads="1"/>
              </p:cNvSpPr>
              <p:nvPr/>
            </p:nvSpPr>
            <p:spPr bwMode="auto">
              <a:xfrm>
                <a:off x="673923" y="860602"/>
                <a:ext cx="407918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50536" name="Rectangle 4"/>
              <p:cNvSpPr>
                <a:spLocks noChangeArrowheads="1"/>
              </p:cNvSpPr>
              <p:nvPr/>
            </p:nvSpPr>
            <p:spPr bwMode="auto">
              <a:xfrm>
                <a:off x="970798" y="1508263"/>
                <a:ext cx="371105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解：</a:t>
                </a:r>
                <a:r>
                  <a:rPr lang="zh-CN" altLang="en-US" sz="1400">
                    <a:solidFill>
                      <a:srgbClr val="000000"/>
                    </a:solidFill>
                  </a:rPr>
                  <a:t>因為 男組樣本量小於女組（</a:t>
                </a:r>
                <a:r>
                  <a:rPr lang="en-US" altLang="zh-CN" sz="1400" i="1">
                    <a:solidFill>
                      <a:srgbClr val="000000"/>
                    </a:solidFill>
                  </a:rPr>
                  <a:t>n</a:t>
                </a:r>
                <a:r>
                  <a:rPr lang="zh-CN" altLang="en-US" sz="1400" baseline="-25000">
                    <a:solidFill>
                      <a:srgbClr val="000000"/>
                    </a:solidFill>
                  </a:rPr>
                  <a:t>男</a:t>
                </a:r>
                <a:r>
                  <a:rPr lang="zh-CN" altLang="en-US" sz="1400">
                    <a:solidFill>
                      <a:srgbClr val="000000"/>
                    </a:solidFill>
                  </a:rPr>
                  <a:t> </a:t>
                </a:r>
                <a:r>
                  <a:rPr lang="en-US" altLang="zh-CN" sz="1400">
                    <a:solidFill>
                      <a:srgbClr val="000000"/>
                    </a:solidFill>
                  </a:rPr>
                  <a:t>&lt; </a:t>
                </a:r>
                <a:r>
                  <a:rPr lang="en-US" altLang="zh-CN" sz="1400" i="1">
                    <a:solidFill>
                      <a:srgbClr val="000000"/>
                    </a:solidFill>
                  </a:rPr>
                  <a:t>n</a:t>
                </a:r>
                <a:r>
                  <a:rPr lang="zh-CN" altLang="en-US" sz="1400" baseline="-25000">
                    <a:solidFill>
                      <a:srgbClr val="000000"/>
                    </a:solidFill>
                  </a:rPr>
                  <a:t>女</a:t>
                </a:r>
                <a:r>
                  <a:rPr lang="zh-CN" altLang="en-US" sz="1400">
                    <a:solidFill>
                      <a:srgbClr val="000000"/>
                    </a:solidFill>
                  </a:rPr>
                  <a:t>），</a:t>
                </a:r>
                <a:endParaRPr lang="en-US" altLang="zh-CN" sz="1400">
                  <a:solidFill>
                    <a:srgbClr val="000000"/>
                  </a:solidFill>
                </a:endParaRPr>
              </a:p>
              <a:p>
                <a:pPr>
                  <a:lnSpc>
                    <a:spcPct val="150000"/>
                  </a:lnSpc>
                </a:pPr>
                <a:r>
                  <a:rPr lang="en-US" altLang="zh-CN" sz="1400">
                    <a:solidFill>
                      <a:srgbClr val="000000"/>
                    </a:solidFill>
                  </a:rPr>
                  <a:t>       </a:t>
                </a:r>
                <a:r>
                  <a:rPr lang="zh-CN" altLang="en-US" sz="1400">
                    <a:solidFill>
                      <a:srgbClr val="000000"/>
                    </a:solidFill>
                  </a:rPr>
                  <a:t>所以取男組秩和</a:t>
                </a:r>
                <a:r>
                  <a:rPr lang="en-US" altLang="zh-CN" sz="1400">
                    <a:solidFill>
                      <a:srgbClr val="000000"/>
                    </a:solidFill>
                  </a:rPr>
                  <a:t>(</a:t>
                </a:r>
                <a:r>
                  <a:rPr lang="en-US" altLang="zh-CN" sz="1300" i="1">
                    <a:solidFill>
                      <a:srgbClr val="000000"/>
                    </a:solidFill>
                  </a:rPr>
                  <a:t>T</a:t>
                </a:r>
                <a:r>
                  <a:rPr lang="zh-CN" altLang="en-US" sz="1300" baseline="-25000">
                    <a:solidFill>
                      <a:srgbClr val="000000"/>
                    </a:solidFill>
                  </a:rPr>
                  <a:t>男</a:t>
                </a:r>
                <a:r>
                  <a:rPr lang="zh-CN" altLang="en-US" sz="1400">
                    <a:solidFill>
                      <a:srgbClr val="000000"/>
                    </a:solidFill>
                  </a:rPr>
                  <a:t> </a:t>
                </a:r>
                <a:r>
                  <a:rPr lang="en-US" altLang="zh-CN" sz="1400">
                    <a:solidFill>
                      <a:srgbClr val="000000"/>
                    </a:solidFill>
                  </a:rPr>
                  <a:t>)</a:t>
                </a:r>
                <a:r>
                  <a:rPr lang="zh-CN" altLang="en-US" sz="1400">
                    <a:solidFill>
                      <a:srgbClr val="000000"/>
                    </a:solidFill>
                  </a:rPr>
                  <a:t>為檢驗統計量；</a:t>
                </a:r>
                <a:endParaRPr lang="en-US" altLang="zh-CN" sz="1400" i="1">
                  <a:solidFill>
                    <a:srgbClr val="000000"/>
                  </a:solidFill>
                </a:endParaRPr>
              </a:p>
            </p:txBody>
          </p:sp>
          <p:sp>
            <p:nvSpPr>
              <p:cNvPr id="150537" name="Rectangle 4"/>
              <p:cNvSpPr>
                <a:spLocks noChangeArrowheads="1"/>
              </p:cNvSpPr>
              <p:nvPr/>
            </p:nvSpPr>
            <p:spPr bwMode="auto">
              <a:xfrm>
                <a:off x="1313216" y="2267817"/>
                <a:ext cx="3368637" cy="102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rgbClr val="000000"/>
                    </a:solidFill>
                  </a:rPr>
                  <a:t>計算得 </a:t>
                </a:r>
                <a:r>
                  <a:rPr lang="en-US" altLang="zh-CN" i="1" dirty="0">
                    <a:solidFill>
                      <a:srgbClr val="000000"/>
                    </a:solidFill>
                  </a:rPr>
                  <a:t>T</a:t>
                </a:r>
                <a:r>
                  <a:rPr lang="zh-CN" altLang="en-US" baseline="-25000" dirty="0">
                    <a:solidFill>
                      <a:srgbClr val="000000"/>
                    </a:solidFill>
                  </a:rPr>
                  <a:t>男</a:t>
                </a:r>
                <a:r>
                  <a:rPr lang="zh-CN" altLang="en-US" dirty="0">
                    <a:solidFill>
                      <a:srgbClr val="000000"/>
                    </a:solidFill>
                  </a:rPr>
                  <a:t> </a:t>
                </a:r>
                <a:r>
                  <a:rPr lang="en-US" altLang="zh-CN" dirty="0">
                    <a:solidFill>
                      <a:srgbClr val="000000"/>
                    </a:solidFill>
                  </a:rPr>
                  <a:t>= </a:t>
                </a:r>
                <a:r>
                  <a:rPr lang="en-US" altLang="zh-CN" sz="1000" dirty="0">
                    <a:solidFill>
                      <a:srgbClr val="000000"/>
                    </a:solidFill>
                  </a:rPr>
                  <a:t>21</a:t>
                </a:r>
                <a:r>
                  <a:rPr lang="zh-CN" altLang="en-US" sz="1400" dirty="0">
                    <a:solidFill>
                      <a:srgbClr val="000000"/>
                    </a:solidFill>
                  </a:rPr>
                  <a:t>，在</a:t>
                </a:r>
                <a:r>
                  <a:rPr lang="en-US" altLang="zh-CN" sz="1000" dirty="0">
                    <a:solidFill>
                      <a:srgbClr val="000000"/>
                    </a:solidFill>
                  </a:rPr>
                  <a:t> 15</a:t>
                </a:r>
                <a:r>
                  <a:rPr lang="zh-CN" altLang="en-US" sz="1000" dirty="0">
                    <a:solidFill>
                      <a:srgbClr val="000000"/>
                    </a:solidFill>
                  </a:rPr>
                  <a:t>～</a:t>
                </a:r>
                <a:r>
                  <a:rPr lang="en-US" altLang="zh-CN" sz="1000" dirty="0">
                    <a:solidFill>
                      <a:srgbClr val="000000"/>
                    </a:solidFill>
                  </a:rPr>
                  <a:t>25 </a:t>
                </a:r>
                <a:r>
                  <a:rPr lang="en-US" altLang="zh-TW" sz="1000" dirty="0">
                    <a:solidFill>
                      <a:srgbClr val="000000"/>
                    </a:solidFill>
                  </a:rPr>
                  <a:t>(</a:t>
                </a:r>
                <a:r>
                  <a:rPr lang="el-GR" altLang="zh-TW" sz="1000" dirty="0">
                    <a:solidFill>
                      <a:srgbClr val="000000"/>
                    </a:solidFill>
                  </a:rPr>
                  <a:t>α</a:t>
                </a:r>
                <a:r>
                  <a:rPr lang="en-US" altLang="zh-TW" sz="1000" dirty="0">
                    <a:solidFill>
                      <a:srgbClr val="000000"/>
                    </a:solidFill>
                  </a:rPr>
                  <a:t>=0.05)</a:t>
                </a:r>
                <a:r>
                  <a:rPr lang="en-US" altLang="zh-CN" sz="1000" dirty="0">
                    <a:solidFill>
                      <a:srgbClr val="000000"/>
                    </a:solidFill>
                  </a:rPr>
                  <a:t> </a:t>
                </a:r>
                <a:r>
                  <a:rPr lang="zh-CN" altLang="en-US" sz="1400" dirty="0">
                    <a:solidFill>
                      <a:srgbClr val="000000"/>
                    </a:solidFill>
                  </a:rPr>
                  <a:t> 之內，所以可以認為，男、女組檢測值分布差異不顯著。</a:t>
                </a:r>
                <a:endParaRPr lang="en-US" altLang="zh-CN" sz="1400" i="1" dirty="0">
                  <a:solidFill>
                    <a:srgbClr val="000000"/>
                  </a:solidFill>
                </a:endParaRPr>
              </a:p>
            </p:txBody>
          </p:sp>
          <p:sp>
            <p:nvSpPr>
              <p:cNvPr id="150538" name="Rectangle 4"/>
              <p:cNvSpPr>
                <a:spLocks noChangeArrowheads="1"/>
              </p:cNvSpPr>
              <p:nvPr/>
            </p:nvSpPr>
            <p:spPr bwMode="auto">
              <a:xfrm>
                <a:off x="1292447" y="3308756"/>
                <a:ext cx="338940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rgbClr val="000000"/>
                    </a:solidFill>
                  </a:rPr>
                  <a:t>右圖藍色為</a:t>
                </a:r>
                <a:r>
                  <a:rPr lang="zh-CN" altLang="en-US" sz="1100" i="1" dirty="0">
                    <a:solidFill>
                      <a:srgbClr val="000000"/>
                    </a:solidFill>
                  </a:rPr>
                  <a:t>（</a:t>
                </a:r>
                <a:r>
                  <a:rPr lang="en-US" altLang="zh-TW" sz="1100" i="1" dirty="0" err="1">
                    <a:solidFill>
                      <a:srgbClr val="000000"/>
                    </a:solidFill>
                  </a:rPr>
                  <a:t>n</a:t>
                </a:r>
                <a:r>
                  <a:rPr lang="en-US" altLang="zh-TW" sz="1100" i="1" baseline="-25000" dirty="0" err="1">
                    <a:solidFill>
                      <a:srgbClr val="000000"/>
                    </a:solidFill>
                  </a:rPr>
                  <a:t>i</a:t>
                </a:r>
                <a:r>
                  <a:rPr lang="en-US" altLang="zh-TW" sz="1100" i="1" dirty="0">
                    <a:solidFill>
                      <a:srgbClr val="000000"/>
                    </a:solidFill>
                  </a:rPr>
                  <a:t> = 4</a:t>
                </a:r>
                <a:r>
                  <a:rPr lang="zh-CN" altLang="en-US" sz="1100" i="1" dirty="0">
                    <a:solidFill>
                      <a:srgbClr val="000000"/>
                    </a:solidFill>
                  </a:rPr>
                  <a:t>，</a:t>
                </a:r>
                <a:r>
                  <a:rPr lang="en-US" altLang="zh-CN" sz="1100" i="1" dirty="0" err="1">
                    <a:solidFill>
                      <a:srgbClr val="000000"/>
                    </a:solidFill>
                  </a:rPr>
                  <a:t>n</a:t>
                </a:r>
                <a:r>
                  <a:rPr lang="en-US" altLang="zh-CN" sz="1100" i="1" baseline="-25000" dirty="0" err="1">
                    <a:solidFill>
                      <a:srgbClr val="000000"/>
                    </a:solidFill>
                  </a:rPr>
                  <a:t>j</a:t>
                </a:r>
                <a:r>
                  <a:rPr lang="en-US" altLang="zh-CN" sz="1100" i="1" dirty="0">
                    <a:solidFill>
                      <a:srgbClr val="000000"/>
                    </a:solidFill>
                  </a:rPr>
                  <a:t> = 5</a:t>
                </a:r>
                <a:r>
                  <a:rPr lang="zh-CN" altLang="en-US" sz="1100" i="1" dirty="0">
                    <a:solidFill>
                      <a:srgbClr val="000000"/>
                    </a:solidFill>
                  </a:rPr>
                  <a:t>，</a:t>
                </a:r>
                <a:r>
                  <a:rPr lang="en-US" altLang="zh-CN" sz="1100" i="1" dirty="0">
                    <a:solidFill>
                      <a:srgbClr val="000000"/>
                    </a:solidFill>
                  </a:rPr>
                  <a:t>N = </a:t>
                </a:r>
                <a:r>
                  <a:rPr lang="en-US" altLang="zh-CN" sz="1100" i="1" dirty="0" err="1">
                    <a:solidFill>
                      <a:srgbClr val="000000"/>
                    </a:solidFill>
                  </a:rPr>
                  <a:t>n</a:t>
                </a:r>
                <a:r>
                  <a:rPr lang="en-US" altLang="zh-CN" sz="1100" i="1" baseline="-25000" dirty="0" err="1">
                    <a:solidFill>
                      <a:srgbClr val="000000"/>
                    </a:solidFill>
                  </a:rPr>
                  <a:t>i</a:t>
                </a:r>
                <a:r>
                  <a:rPr lang="en-US" altLang="zh-CN" sz="1100" i="1" dirty="0">
                    <a:solidFill>
                      <a:srgbClr val="000000"/>
                    </a:solidFill>
                  </a:rPr>
                  <a:t> + </a:t>
                </a:r>
                <a:r>
                  <a:rPr lang="en-US" altLang="zh-CN" sz="1100" i="1" dirty="0" err="1">
                    <a:solidFill>
                      <a:srgbClr val="000000"/>
                    </a:solidFill>
                  </a:rPr>
                  <a:t>n</a:t>
                </a:r>
                <a:r>
                  <a:rPr lang="en-US" altLang="zh-CN" sz="1100" i="1" baseline="-25000" dirty="0" err="1">
                    <a:solidFill>
                      <a:srgbClr val="000000"/>
                    </a:solidFill>
                  </a:rPr>
                  <a:t>j</a:t>
                </a:r>
                <a:r>
                  <a:rPr lang="en-US" altLang="zh-CN" sz="1100" i="1" dirty="0">
                    <a:solidFill>
                      <a:srgbClr val="000000"/>
                    </a:solidFill>
                  </a:rPr>
                  <a:t> = 9</a:t>
                </a:r>
                <a:r>
                  <a:rPr lang="zh-CN" altLang="en-US" sz="1100" i="1" dirty="0">
                    <a:solidFill>
                      <a:srgbClr val="000000"/>
                    </a:solidFill>
                  </a:rPr>
                  <a:t>）</a:t>
                </a:r>
                <a:r>
                  <a:rPr lang="zh-CN" altLang="en-US" sz="1400" dirty="0">
                    <a:solidFill>
                      <a:srgbClr val="000000"/>
                    </a:solidFill>
                  </a:rPr>
                  <a:t>時第 </a:t>
                </a:r>
                <a:r>
                  <a:rPr lang="en-US" altLang="zh-CN" sz="1400" i="1" dirty="0" err="1">
                    <a:solidFill>
                      <a:srgbClr val="000000"/>
                    </a:solidFill>
                  </a:rPr>
                  <a:t>i</a:t>
                </a:r>
                <a:r>
                  <a:rPr lang="en-US" altLang="zh-CN" sz="1400" dirty="0">
                    <a:solidFill>
                      <a:srgbClr val="000000"/>
                    </a:solidFill>
                  </a:rPr>
                  <a:t> </a:t>
                </a:r>
                <a:r>
                  <a:rPr lang="zh-CN" altLang="en-US" sz="1400" dirty="0">
                    <a:solidFill>
                      <a:srgbClr val="000000"/>
                    </a:solidFill>
                  </a:rPr>
                  <a:t>組</a:t>
                </a:r>
                <a:r>
                  <a:rPr lang="zh-TW" altLang="en-US" sz="1400" dirty="0">
                    <a:solidFill>
                      <a:srgbClr val="000000"/>
                    </a:solidFill>
                  </a:rPr>
                  <a:t>樣本秩和</a:t>
                </a:r>
                <a:r>
                  <a:rPr lang="zh-CN" altLang="en-US" sz="1400" dirty="0">
                    <a:solidFill>
                      <a:srgbClr val="000000"/>
                    </a:solidFill>
                  </a:rPr>
                  <a:t>的理論分布；粉色為本次實驗真實觀測得到的結果，可以看出本次實驗結果與理論值比較接近，亦說明男、女兩組檢測值二者差異不顯著來自於同一總體。</a:t>
                </a:r>
                <a:endParaRPr lang="en-US" altLang="zh-CN" sz="1400" dirty="0">
                  <a:solidFill>
                    <a:srgbClr val="000000"/>
                  </a:solidFill>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08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1556" name="Group 10"/>
          <p:cNvGrpSpPr>
            <a:grpSpLocks/>
          </p:cNvGrpSpPr>
          <p:nvPr/>
        </p:nvGrpSpPr>
        <p:grpSpPr bwMode="auto">
          <a:xfrm>
            <a:off x="1884363" y="711200"/>
            <a:ext cx="7469187" cy="4922838"/>
            <a:chOff x="1187" y="448"/>
            <a:chExt cx="4705" cy="3101"/>
          </a:xfrm>
        </p:grpSpPr>
        <p:grpSp>
          <p:nvGrpSpPr>
            <p:cNvPr id="151557" name="Group 9"/>
            <p:cNvGrpSpPr>
              <a:grpSpLocks/>
            </p:cNvGrpSpPr>
            <p:nvPr/>
          </p:nvGrpSpPr>
          <p:grpSpPr bwMode="auto">
            <a:xfrm>
              <a:off x="1187" y="448"/>
              <a:ext cx="4705" cy="488"/>
              <a:chOff x="1187" y="448"/>
              <a:chExt cx="4705" cy="488"/>
            </a:xfrm>
          </p:grpSpPr>
          <p:sp>
            <p:nvSpPr>
              <p:cNvPr id="151559" name="Rectangle 4"/>
              <p:cNvSpPr>
                <a:spLocks noChangeArrowheads="1"/>
              </p:cNvSpPr>
              <p:nvPr/>
            </p:nvSpPr>
            <p:spPr bwMode="auto">
              <a:xfrm>
                <a:off x="1187" y="448"/>
                <a:ext cx="4659"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51560" name="Rectangle 4"/>
              <p:cNvSpPr>
                <a:spLocks noChangeArrowheads="1"/>
              </p:cNvSpPr>
              <p:nvPr/>
            </p:nvSpPr>
            <p:spPr bwMode="auto">
              <a:xfrm>
                <a:off x="1799" y="476"/>
                <a:ext cx="409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例</a:t>
                </a:r>
                <a:r>
                  <a:rPr lang="en-US" altLang="zh-CN" sz="1400">
                    <a:solidFill>
                      <a:schemeClr val="tx1"/>
                    </a:solidFill>
                  </a:rPr>
                  <a:t>2</a:t>
                </a:r>
                <a:r>
                  <a:rPr lang="zh-CN" altLang="en-US" sz="1400">
                    <a:solidFill>
                      <a:schemeClr val="tx1"/>
                    </a:solidFill>
                  </a:rPr>
                  <a:t>、在缺氧條件下，觀察</a:t>
                </a:r>
                <a:r>
                  <a:rPr lang="en-US" altLang="zh-CN" sz="1400">
                    <a:solidFill>
                      <a:schemeClr val="tx1"/>
                    </a:solidFill>
                  </a:rPr>
                  <a:t>4</a:t>
                </a:r>
                <a:r>
                  <a:rPr lang="zh-CN" altLang="en-US" sz="1400">
                    <a:solidFill>
                      <a:schemeClr val="tx1"/>
                    </a:solidFill>
                  </a:rPr>
                  <a:t>只貓與</a:t>
                </a:r>
                <a:r>
                  <a:rPr lang="en-US" altLang="zh-CN" sz="1400">
                    <a:solidFill>
                      <a:schemeClr val="tx1"/>
                    </a:solidFill>
                  </a:rPr>
                  <a:t>12</a:t>
                </a:r>
                <a:r>
                  <a:rPr lang="zh-CN" altLang="en-US" sz="1400">
                    <a:solidFill>
                      <a:schemeClr val="tx1"/>
                    </a:solidFill>
                  </a:rPr>
                  <a:t>只兔的生存時間（分），結果見下表，</a:t>
                </a:r>
                <a:endParaRPr lang="en-US" altLang="zh-CN" sz="1400">
                  <a:solidFill>
                    <a:schemeClr val="tx1"/>
                  </a:solidFill>
                </a:endParaRPr>
              </a:p>
              <a:p>
                <a:pPr>
                  <a:lnSpc>
                    <a:spcPct val="150000"/>
                  </a:lnSpc>
                </a:pPr>
                <a:r>
                  <a:rPr lang="en-US" altLang="zh-CN" sz="1400">
                    <a:solidFill>
                      <a:schemeClr val="tx1"/>
                    </a:solidFill>
                  </a:rPr>
                  <a:t>          </a:t>
                </a:r>
                <a:r>
                  <a:rPr lang="zh-CN" altLang="en-US" sz="1400">
                    <a:solidFill>
                      <a:schemeClr val="tx1"/>
                    </a:solidFill>
                  </a:rPr>
                  <a:t>試判斷，貓、兔在缺氧條件下生存時間的差異是否具有統計學意義。</a:t>
                </a:r>
                <a:endParaRPr lang="en-US" altLang="zh-CN" sz="1400" i="1">
                  <a:solidFill>
                    <a:schemeClr val="tx1"/>
                  </a:solidFill>
                </a:endParaRPr>
              </a:p>
            </p:txBody>
          </p:sp>
        </p:grpSp>
        <p:pic>
          <p:nvPicPr>
            <p:cNvPr id="15155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1" y="1093"/>
              <a:ext cx="2271" cy="2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08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2580" name="组合 4"/>
          <p:cNvGrpSpPr>
            <a:grpSpLocks/>
          </p:cNvGrpSpPr>
          <p:nvPr/>
        </p:nvGrpSpPr>
        <p:grpSpPr bwMode="auto">
          <a:xfrm>
            <a:off x="1158875" y="863600"/>
            <a:ext cx="9185275" cy="4789488"/>
            <a:chOff x="1159546" y="863899"/>
            <a:chExt cx="9183876" cy="4789021"/>
          </a:xfrm>
        </p:grpSpPr>
        <p:pic>
          <p:nvPicPr>
            <p:cNvPr id="152581" name="Picture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5771" y="980071"/>
              <a:ext cx="5367651" cy="4607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52582" name="组合 3"/>
            <p:cNvGrpSpPr>
              <a:grpSpLocks/>
            </p:cNvGrpSpPr>
            <p:nvPr/>
          </p:nvGrpSpPr>
          <p:grpSpPr bwMode="auto">
            <a:xfrm>
              <a:off x="1159546" y="863899"/>
              <a:ext cx="3412445" cy="4789021"/>
              <a:chOff x="1076421" y="863899"/>
              <a:chExt cx="3412445" cy="4789021"/>
            </a:xfrm>
          </p:grpSpPr>
          <p:sp>
            <p:nvSpPr>
              <p:cNvPr id="152583" name="Rectangle 4"/>
              <p:cNvSpPr>
                <a:spLocks noChangeArrowheads="1"/>
              </p:cNvSpPr>
              <p:nvPr/>
            </p:nvSpPr>
            <p:spPr bwMode="auto">
              <a:xfrm>
                <a:off x="1076422" y="863899"/>
                <a:ext cx="341244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52584" name="Rectangle 4"/>
              <p:cNvSpPr>
                <a:spLocks noChangeArrowheads="1"/>
              </p:cNvSpPr>
              <p:nvPr/>
            </p:nvSpPr>
            <p:spPr bwMode="auto">
              <a:xfrm>
                <a:off x="1598920" y="1399383"/>
                <a:ext cx="2889945" cy="425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混合貓、兔兩組樣本生存時間排序編秩，</a:t>
                </a:r>
                <a:r>
                  <a:rPr lang="zh-TW" altLang="en-US" sz="1400">
                    <a:solidFill>
                      <a:schemeClr val="tx1"/>
                    </a:solidFill>
                  </a:rPr>
                  <a:t>有持平數據時則取平均秩次，例如兩組各有一個數值 </a:t>
                </a:r>
                <a:r>
                  <a:rPr lang="en-US" altLang="zh-TW">
                    <a:solidFill>
                      <a:schemeClr val="tx1"/>
                    </a:solidFill>
                  </a:rPr>
                  <a:t>25</a:t>
                </a:r>
                <a:r>
                  <a:rPr lang="en-US" altLang="zh-TW" sz="1400">
                    <a:solidFill>
                      <a:schemeClr val="tx1"/>
                    </a:solidFill>
                  </a:rPr>
                  <a:t> </a:t>
                </a:r>
                <a:r>
                  <a:rPr lang="zh-TW" altLang="en-US" sz="1400">
                    <a:solidFill>
                      <a:schemeClr val="tx1"/>
                    </a:solidFill>
                  </a:rPr>
                  <a:t>，它們的秩次本應是 </a:t>
                </a:r>
                <a:r>
                  <a:rPr lang="en-US" altLang="zh-TW">
                    <a:solidFill>
                      <a:schemeClr val="tx1"/>
                    </a:solidFill>
                  </a:rPr>
                  <a:t>9</a:t>
                </a:r>
                <a:r>
                  <a:rPr lang="en-US" altLang="zh-TW" sz="1400">
                    <a:solidFill>
                      <a:schemeClr val="tx1"/>
                    </a:solidFill>
                  </a:rPr>
                  <a:t> </a:t>
                </a:r>
                <a:r>
                  <a:rPr lang="zh-TW" altLang="en-US" sz="1400">
                    <a:solidFill>
                      <a:schemeClr val="tx1"/>
                    </a:solidFill>
                  </a:rPr>
                  <a:t>和 </a:t>
                </a:r>
                <a:r>
                  <a:rPr lang="en-US" altLang="zh-TW">
                    <a:solidFill>
                      <a:schemeClr val="tx1"/>
                    </a:solidFill>
                  </a:rPr>
                  <a:t>10</a:t>
                </a:r>
                <a:r>
                  <a:rPr lang="en-US" altLang="zh-TW" sz="1400">
                    <a:solidFill>
                      <a:schemeClr val="tx1"/>
                    </a:solidFill>
                  </a:rPr>
                  <a:t> </a:t>
                </a:r>
                <a:r>
                  <a:rPr lang="zh-TW" altLang="en-US" sz="1400">
                    <a:solidFill>
                      <a:schemeClr val="tx1"/>
                    </a:solidFill>
                  </a:rPr>
                  <a:t>，所以各取平均秩次 </a:t>
                </a:r>
                <a:r>
                  <a:rPr lang="en-US" altLang="zh-TW">
                    <a:solidFill>
                      <a:schemeClr val="tx1"/>
                    </a:solidFill>
                  </a:rPr>
                  <a:t>(9+10)/2 = 9.5</a:t>
                </a:r>
                <a:r>
                  <a:rPr lang="zh-TW" altLang="en-US" sz="1400">
                    <a:solidFill>
                      <a:schemeClr val="tx1"/>
                    </a:solidFill>
                  </a:rPr>
                  <a:t>，</a:t>
                </a:r>
                <a:r>
                  <a:rPr lang="zh-CN" altLang="en-US" sz="1400">
                    <a:solidFill>
                      <a:schemeClr val="tx1"/>
                    </a:solidFill>
                  </a:rPr>
                  <a:t>分別計算貓、兔兩組標本所對應秩號的秩和，設為 </a:t>
                </a:r>
                <a:r>
                  <a:rPr lang="en-US" altLang="zh-CN" sz="1300" i="1">
                    <a:solidFill>
                      <a:schemeClr val="tx1"/>
                    </a:solidFill>
                  </a:rPr>
                  <a:t>T</a:t>
                </a:r>
                <a:r>
                  <a:rPr lang="zh-CN" altLang="en-US" sz="1300" baseline="-25000">
                    <a:solidFill>
                      <a:schemeClr val="tx1"/>
                    </a:solidFill>
                  </a:rPr>
                  <a:t>貓</a:t>
                </a:r>
                <a:r>
                  <a:rPr lang="zh-CN" altLang="en-US" sz="1400">
                    <a:solidFill>
                      <a:schemeClr val="tx1"/>
                    </a:solidFill>
                  </a:rPr>
                  <a:t> </a:t>
                </a:r>
                <a:r>
                  <a:rPr lang="en-US" altLang="zh-CN" sz="1400">
                    <a:solidFill>
                      <a:schemeClr val="tx1"/>
                    </a:solidFill>
                  </a:rPr>
                  <a:t>= </a:t>
                </a:r>
                <a:r>
                  <a:rPr lang="en-US" altLang="zh-CN">
                    <a:solidFill>
                      <a:schemeClr val="tx1"/>
                    </a:solidFill>
                  </a:rPr>
                  <a:t>78.5</a:t>
                </a:r>
                <a:r>
                  <a:rPr lang="en-US" altLang="zh-CN" sz="1400">
                    <a:solidFill>
                      <a:schemeClr val="tx1"/>
                    </a:solidFill>
                  </a:rPr>
                  <a:t> </a:t>
                </a:r>
                <a:r>
                  <a:rPr lang="zh-CN" altLang="en-US" sz="1400">
                    <a:solidFill>
                      <a:schemeClr val="tx1"/>
                    </a:solidFill>
                  </a:rPr>
                  <a:t>和 </a:t>
                </a:r>
                <a:r>
                  <a:rPr lang="en-US" altLang="zh-CN" sz="1300" i="1">
                    <a:solidFill>
                      <a:schemeClr val="tx1"/>
                    </a:solidFill>
                  </a:rPr>
                  <a:t>T</a:t>
                </a:r>
                <a:r>
                  <a:rPr lang="zh-CN" altLang="en-US" sz="1300" baseline="-25000">
                    <a:solidFill>
                      <a:schemeClr val="tx1"/>
                    </a:solidFill>
                  </a:rPr>
                  <a:t>兔</a:t>
                </a:r>
                <a:r>
                  <a:rPr lang="zh-CN" altLang="en-US" sz="1400">
                    <a:solidFill>
                      <a:schemeClr val="tx1"/>
                    </a:solidFill>
                  </a:rPr>
                  <a:t> </a:t>
                </a:r>
                <a:r>
                  <a:rPr lang="en-US" altLang="zh-CN" sz="1400">
                    <a:solidFill>
                      <a:schemeClr val="tx1"/>
                    </a:solidFill>
                  </a:rPr>
                  <a:t>= </a:t>
                </a:r>
                <a:r>
                  <a:rPr lang="en-US" altLang="zh-CN">
                    <a:solidFill>
                      <a:schemeClr val="tx1"/>
                    </a:solidFill>
                  </a:rPr>
                  <a:t>111.5</a:t>
                </a:r>
                <a:r>
                  <a:rPr lang="en-US" altLang="zh-CN" sz="1400">
                    <a:solidFill>
                      <a:schemeClr val="tx1"/>
                    </a:solidFill>
                  </a:rPr>
                  <a:t> </a:t>
                </a:r>
                <a:r>
                  <a:rPr lang="zh-CN" altLang="en-US" sz="1400">
                    <a:solidFill>
                      <a:schemeClr val="tx1"/>
                    </a:solidFill>
                  </a:rPr>
                  <a:t>；查標準表，</a:t>
                </a:r>
                <a:r>
                  <a:rPr lang="en-US" altLang="zh-CN" sz="1300" i="1">
                    <a:solidFill>
                      <a:schemeClr val="tx1"/>
                    </a:solidFill>
                  </a:rPr>
                  <a:t>T</a:t>
                </a:r>
                <a:r>
                  <a:rPr lang="en-US" altLang="zh-CN" sz="1300" i="1" baseline="-25000">
                    <a:solidFill>
                      <a:schemeClr val="tx1"/>
                    </a:solidFill>
                  </a:rPr>
                  <a:t>0.01</a:t>
                </a:r>
                <a:r>
                  <a:rPr lang="en-US" altLang="zh-CN" sz="1300" baseline="30000">
                    <a:solidFill>
                      <a:schemeClr val="tx1"/>
                    </a:solidFill>
                  </a:rPr>
                  <a:t>L</a:t>
                </a:r>
                <a:r>
                  <a:rPr lang="zh-CN" altLang="en-US" sz="1400">
                    <a:solidFill>
                      <a:schemeClr val="tx1"/>
                    </a:solidFill>
                  </a:rPr>
                  <a:t> </a:t>
                </a:r>
                <a:r>
                  <a:rPr lang="en-US" altLang="zh-CN" sz="1400">
                    <a:solidFill>
                      <a:schemeClr val="tx1"/>
                    </a:solidFill>
                  </a:rPr>
                  <a:t>= 22 </a:t>
                </a:r>
                <a:r>
                  <a:rPr lang="zh-CN" altLang="en-US" sz="1400">
                    <a:solidFill>
                      <a:schemeClr val="tx1"/>
                    </a:solidFill>
                  </a:rPr>
                  <a:t>和 </a:t>
                </a:r>
                <a:r>
                  <a:rPr lang="en-US" altLang="zh-CN" sz="1300" i="1">
                    <a:solidFill>
                      <a:schemeClr val="tx1"/>
                    </a:solidFill>
                  </a:rPr>
                  <a:t>T</a:t>
                </a:r>
                <a:r>
                  <a:rPr lang="en-US" altLang="zh-CN" sz="1300" baseline="-25000">
                    <a:solidFill>
                      <a:schemeClr val="tx1"/>
                    </a:solidFill>
                  </a:rPr>
                  <a:t>0.01</a:t>
                </a:r>
                <a:r>
                  <a:rPr lang="en-US" altLang="zh-CN" sz="1300" baseline="30000">
                    <a:solidFill>
                      <a:schemeClr val="tx1"/>
                    </a:solidFill>
                  </a:rPr>
                  <a:t>U</a:t>
                </a:r>
                <a:r>
                  <a:rPr lang="zh-CN" altLang="en-US" sz="1400">
                    <a:solidFill>
                      <a:schemeClr val="tx1"/>
                    </a:solidFill>
                  </a:rPr>
                  <a:t> </a:t>
                </a:r>
                <a:r>
                  <a:rPr lang="en-US" altLang="zh-CN" sz="1400">
                    <a:solidFill>
                      <a:schemeClr val="tx1"/>
                    </a:solidFill>
                  </a:rPr>
                  <a:t>= 78 </a:t>
                </a:r>
                <a:r>
                  <a:rPr lang="zh-CN" altLang="en-US" sz="1400">
                    <a:solidFill>
                      <a:schemeClr val="tx1"/>
                    </a:solidFill>
                  </a:rPr>
                  <a:t>，即 </a:t>
                </a:r>
                <a:r>
                  <a:rPr lang="en-US" altLang="zh-CN" sz="1400">
                    <a:solidFill>
                      <a:schemeClr val="tx1"/>
                    </a:solidFill>
                  </a:rPr>
                  <a:t>99%</a:t>
                </a:r>
                <a:r>
                  <a:rPr lang="zh-CN" altLang="en-US" sz="1400">
                    <a:solidFill>
                      <a:schemeClr val="tx1"/>
                    </a:solidFill>
                  </a:rPr>
                  <a:t>的界值區間為（</a:t>
                </a:r>
                <a:r>
                  <a:rPr lang="en-US" altLang="zh-CN" sz="1400">
                    <a:solidFill>
                      <a:schemeClr val="tx1"/>
                    </a:solidFill>
                  </a:rPr>
                  <a:t>22</a:t>
                </a:r>
                <a:r>
                  <a:rPr lang="zh-CN" altLang="en-US" sz="1400">
                    <a:solidFill>
                      <a:srgbClr val="000000"/>
                    </a:solidFill>
                  </a:rPr>
                  <a:t>～</a:t>
                </a:r>
                <a:r>
                  <a:rPr lang="en-US" altLang="zh-CN" sz="1400">
                    <a:solidFill>
                      <a:schemeClr val="tx1"/>
                    </a:solidFill>
                  </a:rPr>
                  <a:t>78</a:t>
                </a:r>
                <a:r>
                  <a:rPr lang="zh-CN" altLang="en-US" sz="1400">
                    <a:solidFill>
                      <a:schemeClr val="tx1"/>
                    </a:solidFill>
                  </a:rPr>
                  <a:t>）；</a:t>
                </a:r>
                <a:r>
                  <a:rPr lang="en-US" altLang="zh-CN" sz="1400">
                    <a:solidFill>
                      <a:schemeClr val="tx1"/>
                    </a:solidFill>
                  </a:rPr>
                  <a:t>T* &gt; </a:t>
                </a:r>
                <a:r>
                  <a:rPr lang="en-US" altLang="zh-CN" sz="1400" i="1">
                    <a:solidFill>
                      <a:schemeClr val="tx1"/>
                    </a:solidFill>
                  </a:rPr>
                  <a:t>T</a:t>
                </a:r>
                <a:r>
                  <a:rPr lang="en-US" altLang="zh-CN" sz="1400" baseline="-25000">
                    <a:solidFill>
                      <a:schemeClr val="tx1"/>
                    </a:solidFill>
                  </a:rPr>
                  <a:t>0.01</a:t>
                </a:r>
                <a:r>
                  <a:rPr lang="en-US" altLang="zh-CN" sz="1400" baseline="30000">
                    <a:solidFill>
                      <a:schemeClr val="tx1"/>
                    </a:solidFill>
                  </a:rPr>
                  <a:t>U</a:t>
                </a:r>
                <a:r>
                  <a:rPr lang="en-US" altLang="zh-CN" sz="1400" baseline="-25000">
                    <a:solidFill>
                      <a:schemeClr val="tx1"/>
                    </a:solidFill>
                  </a:rPr>
                  <a:t> </a:t>
                </a:r>
                <a:r>
                  <a:rPr lang="zh-CN" altLang="en-US" sz="1400">
                    <a:solidFill>
                      <a:schemeClr val="tx1"/>
                    </a:solidFill>
                  </a:rPr>
                  <a:t>，</a:t>
                </a:r>
                <a:r>
                  <a:rPr lang="en-US" altLang="zh-CN" sz="1400" i="1">
                    <a:solidFill>
                      <a:schemeClr val="tx1"/>
                    </a:solidFill>
                  </a:rPr>
                  <a:t>P</a:t>
                </a:r>
                <a:r>
                  <a:rPr lang="en-US" altLang="zh-CN" sz="1400">
                    <a:solidFill>
                      <a:schemeClr val="tx1"/>
                    </a:solidFill>
                  </a:rPr>
                  <a:t> &lt; 0.01</a:t>
                </a:r>
                <a:r>
                  <a:rPr lang="zh-CN" altLang="en-US" sz="1400">
                    <a:solidFill>
                      <a:schemeClr val="tx1"/>
                    </a:solidFill>
                  </a:rPr>
                  <a:t>，故認為貓、兔在缺氧條件下生存時間的中位數不等。</a:t>
                </a:r>
                <a:endParaRPr lang="en-US" altLang="zh-CN" sz="1400" i="1">
                  <a:solidFill>
                    <a:schemeClr val="tx1"/>
                  </a:solidFill>
                </a:endParaRPr>
              </a:p>
              <a:p>
                <a:pPr>
                  <a:lnSpc>
                    <a:spcPct val="150000"/>
                  </a:lnSpc>
                </a:pPr>
                <a:endParaRPr lang="en-US" altLang="zh-CN" sz="1400" i="1">
                  <a:solidFill>
                    <a:schemeClr val="tx1"/>
                  </a:solidFill>
                </a:endParaRPr>
              </a:p>
            </p:txBody>
          </p:sp>
          <p:sp>
            <p:nvSpPr>
              <p:cNvPr id="152585" name="Rectangle 4"/>
              <p:cNvSpPr>
                <a:spLocks noChangeArrowheads="1"/>
              </p:cNvSpPr>
              <p:nvPr/>
            </p:nvSpPr>
            <p:spPr bwMode="auto">
              <a:xfrm>
                <a:off x="1076421" y="1354213"/>
                <a:ext cx="3151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解：</a:t>
                </a:r>
                <a:endParaRPr lang="en-US" altLang="zh-CN" sz="1400" i="1">
                  <a:solidFill>
                    <a:schemeClr val="tx1"/>
                  </a:solidFill>
                </a:endParaRPr>
              </a:p>
            </p:txBody>
          </p:sp>
        </p:gr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53604" name="Rectangle 4"/>
          <p:cNvSpPr>
            <a:spLocks noChangeArrowheads="1"/>
          </p:cNvSpPr>
          <p:nvPr/>
        </p:nvSpPr>
        <p:spPr bwMode="auto">
          <a:xfrm>
            <a:off x="150813" y="638175"/>
            <a:ext cx="73961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grpSp>
        <p:nvGrpSpPr>
          <p:cNvPr id="153605" name="Group 11"/>
          <p:cNvGrpSpPr>
            <a:grpSpLocks/>
          </p:cNvGrpSpPr>
          <p:nvPr/>
        </p:nvGrpSpPr>
        <p:grpSpPr bwMode="auto">
          <a:xfrm>
            <a:off x="2344738" y="1262063"/>
            <a:ext cx="7794625" cy="3783012"/>
            <a:chOff x="1477" y="795"/>
            <a:chExt cx="4910" cy="2383"/>
          </a:xfrm>
        </p:grpSpPr>
        <p:sp>
          <p:nvSpPr>
            <p:cNvPr id="153606" name="Rectangle 4"/>
            <p:cNvSpPr>
              <a:spLocks noChangeArrowheads="1"/>
            </p:cNvSpPr>
            <p:nvPr/>
          </p:nvSpPr>
          <p:spPr bwMode="auto">
            <a:xfrm>
              <a:off x="1477" y="795"/>
              <a:ext cx="479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本例</a:t>
              </a:r>
              <a:r>
                <a:rPr lang="en-US" altLang="zh-TW" sz="1400">
                  <a:solidFill>
                    <a:schemeClr val="tx1"/>
                  </a:solidFill>
                </a:rPr>
                <a:t>2</a:t>
              </a:r>
              <a:r>
                <a:rPr lang="zh-CN" altLang="en-US" sz="1400">
                  <a:solidFill>
                    <a:schemeClr val="tx1"/>
                  </a:solidFill>
                </a:rPr>
                <a:t>，</a:t>
              </a:r>
              <a:r>
                <a:rPr lang="zh-TW" altLang="en-US" sz="1400">
                  <a:solidFill>
                    <a:schemeClr val="tx1"/>
                  </a:solidFill>
                </a:rPr>
                <a:t> </a:t>
              </a:r>
              <a:r>
                <a:rPr lang="en-US" altLang="zh-TW" sz="1400" i="1">
                  <a:solidFill>
                    <a:schemeClr val="tx1"/>
                  </a:solidFill>
                </a:rPr>
                <a:t>n</a:t>
              </a:r>
              <a:r>
                <a:rPr lang="zh-TW" altLang="en-US" sz="1400" baseline="-25000">
                  <a:solidFill>
                    <a:schemeClr val="tx1"/>
                  </a:solidFill>
                </a:rPr>
                <a:t>貓</a:t>
              </a:r>
              <a:r>
                <a:rPr lang="zh-TW" altLang="en-US" sz="1400">
                  <a:solidFill>
                    <a:schemeClr val="tx1"/>
                  </a:solidFill>
                </a:rPr>
                <a:t> </a:t>
              </a:r>
              <a:r>
                <a:rPr lang="en-US" altLang="zh-TW" sz="1400">
                  <a:solidFill>
                    <a:schemeClr val="tx1"/>
                  </a:solidFill>
                </a:rPr>
                <a:t>= 5 </a:t>
              </a:r>
              <a:r>
                <a:rPr lang="zh-TW" altLang="en-US" sz="1400">
                  <a:solidFill>
                    <a:schemeClr val="tx1"/>
                  </a:solidFill>
                </a:rPr>
                <a:t>和 </a:t>
              </a:r>
              <a:r>
                <a:rPr lang="en-US" altLang="zh-TW" sz="1400" i="1">
                  <a:solidFill>
                    <a:schemeClr val="tx1"/>
                  </a:solidFill>
                </a:rPr>
                <a:t>n</a:t>
              </a:r>
              <a:r>
                <a:rPr lang="zh-TW" altLang="en-US" sz="1400" baseline="-25000">
                  <a:solidFill>
                    <a:schemeClr val="tx1"/>
                  </a:solidFill>
                </a:rPr>
                <a:t>兔</a:t>
              </a:r>
              <a:r>
                <a:rPr lang="zh-TW" altLang="en-US" sz="1400">
                  <a:solidFill>
                    <a:schemeClr val="tx1"/>
                  </a:solidFill>
                </a:rPr>
                <a:t> </a:t>
              </a:r>
              <a:r>
                <a:rPr lang="en-US" altLang="zh-TW" sz="1400">
                  <a:solidFill>
                    <a:schemeClr val="tx1"/>
                  </a:solidFill>
                </a:rPr>
                <a:t>= 14 </a:t>
              </a:r>
              <a:r>
                <a:rPr lang="zh-TW" altLang="en-US" sz="1400">
                  <a:solidFill>
                    <a:schemeClr val="tx1"/>
                  </a:solidFill>
                </a:rPr>
                <a:t>都不大，原則上不能採用正態近似，但爲了演示正態近似法的基本過程，權作如下計算。</a:t>
              </a:r>
              <a:endParaRPr lang="en-US" altLang="zh-CN" sz="1400" i="1">
                <a:solidFill>
                  <a:schemeClr val="tx1"/>
                </a:solidFill>
              </a:endParaRPr>
            </a:p>
          </p:txBody>
        </p:sp>
        <p:graphicFrame>
          <p:nvGraphicFramePr>
            <p:cNvPr id="153607" name="对象 1"/>
            <p:cNvGraphicFramePr>
              <a:graphicFrameLocks noChangeAspect="1"/>
            </p:cNvGraphicFramePr>
            <p:nvPr/>
          </p:nvGraphicFramePr>
          <p:xfrm>
            <a:off x="1532" y="1837"/>
            <a:ext cx="4389" cy="773"/>
          </p:xfrm>
          <a:graphic>
            <a:graphicData uri="http://schemas.openxmlformats.org/presentationml/2006/ole">
              <mc:AlternateContent xmlns:mc="http://schemas.openxmlformats.org/markup-compatibility/2006">
                <mc:Choice xmlns:v="urn:schemas-microsoft-com:vml" Requires="v">
                  <p:oleObj name="Equation" r:id="rId3" imgW="5308600" imgH="1066800" progId="Equation.DSMT4">
                    <p:embed/>
                  </p:oleObj>
                </mc:Choice>
                <mc:Fallback>
                  <p:oleObj name="Equation" r:id="rId3" imgW="5308600" imgH="10668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2" y="1837"/>
                          <a:ext cx="4389" cy="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08" name="Rectangle 4"/>
            <p:cNvSpPr>
              <a:spLocks noChangeArrowheads="1"/>
            </p:cNvSpPr>
            <p:nvPr/>
          </p:nvSpPr>
          <p:spPr bwMode="auto">
            <a:xfrm>
              <a:off x="1477" y="1319"/>
              <a:ext cx="382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計算 </a:t>
              </a:r>
              <a:r>
                <a:rPr lang="en-US" altLang="zh-TW" i="1">
                  <a:solidFill>
                    <a:schemeClr val="tx1"/>
                  </a:solidFill>
                </a:rPr>
                <a:t>Z</a:t>
              </a:r>
              <a:r>
                <a:rPr lang="en-US" altLang="zh-TW" sz="1400">
                  <a:solidFill>
                    <a:schemeClr val="tx1"/>
                  </a:solidFill>
                </a:rPr>
                <a:t> </a:t>
              </a:r>
              <a:r>
                <a:rPr lang="zh-TW" altLang="en-US" sz="1400">
                  <a:solidFill>
                    <a:schemeClr val="tx1"/>
                  </a:solidFill>
                </a:rPr>
                <a:t>值，利用之前所述公式</a:t>
              </a:r>
              <a:r>
                <a:rPr lang="zh-CN" altLang="en-US" sz="1400">
                  <a:solidFill>
                    <a:schemeClr val="tx1"/>
                  </a:solidFill>
                </a:rPr>
                <a:t>計算得：</a:t>
              </a:r>
              <a:endParaRPr lang="en-US" altLang="zh-CN" sz="1400" i="1">
                <a:solidFill>
                  <a:schemeClr val="tx1"/>
                </a:solidFill>
              </a:endParaRPr>
            </a:p>
          </p:txBody>
        </p:sp>
        <p:sp>
          <p:nvSpPr>
            <p:cNvPr id="153609" name="Rectangle 4"/>
            <p:cNvSpPr>
              <a:spLocks noChangeArrowheads="1"/>
            </p:cNvSpPr>
            <p:nvPr/>
          </p:nvSpPr>
          <p:spPr bwMode="auto">
            <a:xfrm>
              <a:off x="1477" y="2943"/>
              <a:ext cx="4910"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chemeClr val="tx1"/>
                  </a:solidFill>
                </a:rPr>
                <a:t>查標準正態分布表，</a:t>
              </a:r>
              <a:r>
                <a:rPr lang="en-US" altLang="zh-CN" i="1" dirty="0">
                  <a:solidFill>
                    <a:schemeClr val="tx1"/>
                  </a:solidFill>
                </a:rPr>
                <a:t>Z</a:t>
              </a:r>
              <a:r>
                <a:rPr lang="en-US" altLang="zh-CN" sz="1400" dirty="0">
                  <a:solidFill>
                    <a:schemeClr val="tx1"/>
                  </a:solidFill>
                </a:rPr>
                <a:t> = </a:t>
              </a:r>
              <a:r>
                <a:rPr lang="en-US" altLang="zh-CN" dirty="0">
                  <a:solidFill>
                    <a:schemeClr val="tx1"/>
                  </a:solidFill>
                </a:rPr>
                <a:t>2.598</a:t>
              </a:r>
              <a:r>
                <a:rPr lang="en-US" altLang="zh-CN" sz="1400" dirty="0">
                  <a:solidFill>
                    <a:schemeClr val="tx1"/>
                  </a:solidFill>
                </a:rPr>
                <a:t> </a:t>
              </a:r>
              <a:r>
                <a:rPr lang="zh-CN" altLang="en-US" sz="1400" dirty="0">
                  <a:solidFill>
                    <a:schemeClr val="tx1"/>
                  </a:solidFill>
                </a:rPr>
                <a:t>對應的雙側概率 </a:t>
              </a:r>
              <a:r>
                <a:rPr lang="en-US" altLang="zh-CN" i="1" dirty="0">
                  <a:solidFill>
                    <a:schemeClr val="tx1"/>
                  </a:solidFill>
                </a:rPr>
                <a:t>P</a:t>
              </a:r>
              <a:r>
                <a:rPr lang="en-US" altLang="zh-CN" sz="1400" dirty="0">
                  <a:solidFill>
                    <a:schemeClr val="tx1"/>
                  </a:solidFill>
                </a:rPr>
                <a:t> = </a:t>
              </a:r>
              <a:r>
                <a:rPr lang="en-US" altLang="zh-CN" dirty="0">
                  <a:solidFill>
                    <a:schemeClr val="tx1"/>
                  </a:solidFill>
                </a:rPr>
                <a:t>0.0094</a:t>
              </a:r>
              <a:r>
                <a:rPr lang="zh-CN" altLang="en-US" sz="1400" dirty="0">
                  <a:solidFill>
                    <a:schemeClr val="tx1"/>
                  </a:solidFill>
                </a:rPr>
                <a:t>，故拒絕 </a:t>
              </a:r>
              <a:r>
                <a:rPr lang="en-US" altLang="zh-CN" i="1" dirty="0">
                  <a:solidFill>
                    <a:schemeClr val="tx1"/>
                  </a:solidFill>
                </a:rPr>
                <a:t>H</a:t>
              </a:r>
              <a:r>
                <a:rPr lang="en-US" altLang="zh-CN" baseline="-25000" dirty="0">
                  <a:solidFill>
                    <a:schemeClr val="tx1"/>
                  </a:solidFill>
                </a:rPr>
                <a:t>0</a:t>
              </a:r>
              <a:r>
                <a:rPr lang="en-US" altLang="zh-CN" sz="1400" dirty="0">
                  <a:solidFill>
                    <a:schemeClr val="tx1"/>
                  </a:solidFill>
                </a:rPr>
                <a:t> </a:t>
              </a:r>
              <a:r>
                <a:rPr lang="zh-CN" altLang="en-US" sz="1400" dirty="0">
                  <a:solidFill>
                    <a:schemeClr val="tx1"/>
                  </a:solidFill>
                </a:rPr>
                <a:t>假設，認為二者差異顯著。</a:t>
              </a:r>
              <a:r>
                <a:rPr lang="en-US" altLang="zh-CN" sz="1400" dirty="0">
                  <a:solidFill>
                    <a:schemeClr val="tx1"/>
                  </a:solidFill>
                </a:rPr>
                <a:t> </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626"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425" y="644525"/>
            <a:ext cx="10355263" cy="576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兩樣本位置參數的秩和檢驗</a:t>
            </a:r>
            <a:endParaRPr lang="zh-CN" altLang="en-US" sz="1400" kern="0" dirty="0">
              <a:solidFill>
                <a:srgbClr val="C7000B"/>
              </a:solidFill>
              <a:latin typeface="Arial"/>
              <a:cs typeface="+mj-cs"/>
            </a:endParaRP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54629" name="Rectangle 4"/>
          <p:cNvSpPr>
            <a:spLocks noChangeArrowheads="1"/>
          </p:cNvSpPr>
          <p:nvPr/>
        </p:nvSpPr>
        <p:spPr bwMode="auto">
          <a:xfrm>
            <a:off x="2454275" y="323850"/>
            <a:ext cx="739616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a:solidFill>
                  <a:schemeClr val="tx1"/>
                </a:solidFill>
              </a:rPr>
              <a:t>兩組資料秩和檢驗較小</a:t>
            </a:r>
            <a:r>
              <a:rPr lang="en-US" altLang="zh-TW">
                <a:solidFill>
                  <a:schemeClr val="tx1"/>
                </a:solidFill>
              </a:rPr>
              <a:t>R</a:t>
            </a:r>
            <a:r>
              <a:rPr lang="zh-TW" altLang="en-US">
                <a:solidFill>
                  <a:schemeClr val="tx1"/>
                </a:solidFill>
              </a:rPr>
              <a:t>值的界值表（雙側檢驗）</a:t>
            </a:r>
            <a:endParaRPr lang="en-US" altLang="zh-CN" i="1">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5652" name="组合 5"/>
          <p:cNvGrpSpPr>
            <a:grpSpLocks/>
          </p:cNvGrpSpPr>
          <p:nvPr/>
        </p:nvGrpSpPr>
        <p:grpSpPr bwMode="auto">
          <a:xfrm>
            <a:off x="2192338" y="1052709"/>
            <a:ext cx="8356600" cy="4540054"/>
            <a:chOff x="2275918" y="1132772"/>
            <a:chExt cx="8356095" cy="4539813"/>
          </a:xfrm>
        </p:grpSpPr>
        <p:sp>
          <p:nvSpPr>
            <p:cNvPr id="155653" name="Rectangle 4"/>
            <p:cNvSpPr>
              <a:spLocks noChangeArrowheads="1"/>
            </p:cNvSpPr>
            <p:nvPr/>
          </p:nvSpPr>
          <p:spPr bwMode="auto">
            <a:xfrm>
              <a:off x="2275918" y="1722033"/>
              <a:ext cx="835609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設    </a:t>
              </a:r>
              <a:r>
                <a:rPr lang="en-US" altLang="zh-TW">
                  <a:solidFill>
                    <a:schemeClr val="tx1"/>
                  </a:solidFill>
                </a:rPr>
                <a:t>H</a:t>
              </a:r>
              <a:r>
                <a:rPr lang="en-US" altLang="zh-TW" baseline="-25000">
                  <a:solidFill>
                    <a:schemeClr val="tx1"/>
                  </a:solidFill>
                </a:rPr>
                <a:t>0</a:t>
              </a:r>
              <a:r>
                <a:rPr lang="zh-CN" altLang="en-US">
                  <a:solidFill>
                    <a:schemeClr val="tx1"/>
                  </a:solidFill>
                </a:rPr>
                <a:t>：</a:t>
              </a:r>
              <a:r>
                <a:rPr lang="el-GR" altLang="zh-TW">
                  <a:solidFill>
                    <a:schemeClr val="tx1"/>
                  </a:solidFill>
                </a:rPr>
                <a:t>θ</a:t>
              </a:r>
              <a:r>
                <a:rPr lang="en-US" altLang="zh-TW">
                  <a:solidFill>
                    <a:schemeClr val="tx1"/>
                  </a:solidFill>
                </a:rPr>
                <a:t> </a:t>
              </a:r>
              <a:r>
                <a:rPr lang="el-GR" altLang="zh-TW">
                  <a:solidFill>
                    <a:schemeClr val="tx1"/>
                  </a:solidFill>
                </a:rPr>
                <a:t>=</a:t>
              </a:r>
              <a:r>
                <a:rPr lang="en-US" altLang="zh-TW">
                  <a:solidFill>
                    <a:schemeClr val="tx1"/>
                  </a:solidFill>
                </a:rPr>
                <a:t> </a:t>
              </a:r>
              <a:r>
                <a:rPr lang="el-GR" altLang="zh-TW">
                  <a:solidFill>
                    <a:schemeClr val="tx1"/>
                  </a:solidFill>
                </a:rPr>
                <a:t>0</a:t>
              </a:r>
              <a:r>
                <a:rPr lang="en-US" altLang="zh-TW">
                  <a:solidFill>
                    <a:schemeClr val="tx1"/>
                  </a:solidFill>
                </a:rPr>
                <a:t>  </a:t>
              </a:r>
              <a:r>
                <a:rPr lang="el-GR" altLang="zh-TW">
                  <a:solidFill>
                    <a:schemeClr val="tx1"/>
                  </a:solidFill>
                </a:rPr>
                <a:t>↔</a:t>
              </a:r>
              <a:r>
                <a:rPr lang="en-US" altLang="zh-TW">
                  <a:solidFill>
                    <a:schemeClr val="tx1"/>
                  </a:solidFill>
                </a:rPr>
                <a:t>  H</a:t>
              </a:r>
              <a:r>
                <a:rPr lang="en-US" altLang="zh-TW" baseline="-25000">
                  <a:solidFill>
                    <a:schemeClr val="tx1"/>
                  </a:solidFill>
                </a:rPr>
                <a:t>1</a:t>
              </a:r>
              <a:r>
                <a:rPr lang="zh-CN" altLang="en-US">
                  <a:solidFill>
                    <a:schemeClr val="tx1"/>
                  </a:solidFill>
                </a:rPr>
                <a:t>：</a:t>
              </a:r>
              <a:r>
                <a:rPr lang="el-GR" altLang="zh-TW">
                  <a:solidFill>
                    <a:schemeClr val="tx1"/>
                  </a:solidFill>
                </a:rPr>
                <a:t>θ</a:t>
              </a:r>
              <a:r>
                <a:rPr lang="en-US" altLang="zh-TW">
                  <a:solidFill>
                    <a:schemeClr val="tx1"/>
                  </a:solidFill>
                </a:rPr>
                <a:t> &lt; </a:t>
              </a:r>
              <a:r>
                <a:rPr lang="el-GR" altLang="zh-TW">
                  <a:solidFill>
                    <a:schemeClr val="tx1"/>
                  </a:solidFill>
                </a:rPr>
                <a:t>0</a:t>
              </a:r>
              <a:r>
                <a:rPr lang="el-GR" altLang="zh-CN" sz="1500">
                  <a:solidFill>
                    <a:schemeClr val="tx1"/>
                  </a:solidFill>
                </a:rPr>
                <a:t> </a:t>
              </a:r>
              <a:r>
                <a:rPr lang="zh-TW" altLang="en-US" sz="1500">
                  <a:solidFill>
                    <a:schemeClr val="tx1"/>
                  </a:solidFill>
                </a:rPr>
                <a:t>； </a:t>
              </a:r>
              <a:endParaRPr lang="en-US" altLang="zh-CN" sz="1500">
                <a:solidFill>
                  <a:schemeClr val="tx1"/>
                </a:solidFill>
              </a:endParaRPr>
            </a:p>
          </p:txBody>
        </p:sp>
        <p:sp>
          <p:nvSpPr>
            <p:cNvPr id="155654" name="Rectangle 4"/>
            <p:cNvSpPr>
              <a:spLocks noChangeArrowheads="1"/>
            </p:cNvSpPr>
            <p:nvPr/>
          </p:nvSpPr>
          <p:spPr bwMode="auto">
            <a:xfrm>
              <a:off x="2275918" y="2333712"/>
              <a:ext cx="835609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首先，對樣本取絕對值 </a:t>
              </a:r>
              <a:r>
                <a:rPr lang="en-US" altLang="zh-TW">
                  <a:solidFill>
                    <a:schemeClr val="tx1"/>
                  </a:solidFill>
                </a:rPr>
                <a:t>|X</a:t>
              </a:r>
              <a:r>
                <a:rPr lang="en-US" altLang="zh-TW" baseline="-25000">
                  <a:solidFill>
                    <a:schemeClr val="tx1"/>
                  </a:solidFill>
                </a:rPr>
                <a:t>1</a:t>
              </a:r>
              <a:r>
                <a:rPr lang="en-US" altLang="zh-TW">
                  <a:solidFill>
                    <a:schemeClr val="tx1"/>
                  </a:solidFill>
                </a:rPr>
                <a:t>|,|X</a:t>
              </a:r>
              <a:r>
                <a:rPr lang="en-US" altLang="zh-TW" baseline="-25000">
                  <a:solidFill>
                    <a:schemeClr val="tx1"/>
                  </a:solidFill>
                </a:rPr>
                <a:t>2</a:t>
              </a:r>
              <a:r>
                <a:rPr lang="en-US" altLang="zh-TW">
                  <a:solidFill>
                    <a:schemeClr val="tx1"/>
                  </a:solidFill>
                </a:rPr>
                <a:t>|,…,|X</a:t>
              </a:r>
              <a:r>
                <a:rPr lang="en-US" altLang="zh-TW" baseline="-25000">
                  <a:solidFill>
                    <a:schemeClr val="tx1"/>
                  </a:solidFill>
                </a:rPr>
                <a:t>n</a:t>
              </a:r>
              <a:r>
                <a:rPr lang="en-US" altLang="zh-TW">
                  <a:solidFill>
                    <a:schemeClr val="tx1"/>
                  </a:solidFill>
                </a:rPr>
                <a:t>|</a:t>
              </a:r>
              <a:r>
                <a:rPr lang="en-US" altLang="zh-TW" sz="1500">
                  <a:solidFill>
                    <a:schemeClr val="tx1"/>
                  </a:solidFill>
                </a:rPr>
                <a:t> </a:t>
              </a:r>
              <a:r>
                <a:rPr lang="zh-TW" altLang="en-US" sz="1500">
                  <a:solidFill>
                    <a:schemeClr val="tx1"/>
                  </a:solidFill>
                </a:rPr>
                <a:t>，記 </a:t>
              </a:r>
              <a:r>
                <a:rPr lang="en-US" altLang="zh-TW">
                  <a:solidFill>
                    <a:schemeClr val="tx1"/>
                  </a:solidFill>
                </a:rPr>
                <a:t>|X</a:t>
              </a:r>
              <a:r>
                <a:rPr lang="en-US" altLang="zh-TW" baseline="-25000">
                  <a:solidFill>
                    <a:schemeClr val="tx1"/>
                  </a:solidFill>
                </a:rPr>
                <a:t>i</a:t>
              </a:r>
              <a:r>
                <a:rPr lang="en-US" altLang="zh-TW">
                  <a:solidFill>
                    <a:schemeClr val="tx1"/>
                  </a:solidFill>
                </a:rPr>
                <a:t>|</a:t>
              </a:r>
              <a:r>
                <a:rPr lang="en-US" altLang="zh-TW" sz="1500">
                  <a:solidFill>
                    <a:schemeClr val="tx1"/>
                  </a:solidFill>
                </a:rPr>
                <a:t> </a:t>
              </a:r>
              <a:r>
                <a:rPr lang="zh-TW" altLang="en-US" sz="1500">
                  <a:solidFill>
                    <a:schemeClr val="tx1"/>
                  </a:solidFill>
                </a:rPr>
                <a:t>在這組絕對值樣本中的秩為 </a:t>
              </a:r>
              <a:r>
                <a:rPr lang="en-US" altLang="zh-TW" i="1">
                  <a:solidFill>
                    <a:schemeClr val="tx1"/>
                  </a:solidFill>
                </a:rPr>
                <a:t>R</a:t>
              </a:r>
              <a:r>
                <a:rPr lang="en-US" altLang="zh-TW" baseline="-25000">
                  <a:solidFill>
                    <a:schemeClr val="tx1"/>
                  </a:solidFill>
                </a:rPr>
                <a:t>i</a:t>
              </a:r>
              <a:r>
                <a:rPr lang="en-US" altLang="zh-TW" baseline="30000">
                  <a:solidFill>
                    <a:schemeClr val="tx1"/>
                  </a:solidFill>
                </a:rPr>
                <a:t>+</a:t>
              </a:r>
              <a:r>
                <a:rPr lang="en-US" altLang="zh-TW">
                  <a:solidFill>
                    <a:schemeClr val="tx1"/>
                  </a:solidFill>
                </a:rPr>
                <a:t> </a:t>
              </a:r>
              <a:r>
                <a:rPr lang="zh-CN" altLang="en-US" sz="1500">
                  <a:solidFill>
                    <a:schemeClr val="tx1"/>
                  </a:solidFill>
                </a:rPr>
                <a:t>，</a:t>
              </a:r>
              <a:r>
                <a:rPr lang="en-US" altLang="zh-TW" i="1">
                  <a:solidFill>
                    <a:schemeClr val="tx1"/>
                  </a:solidFill>
                </a:rPr>
                <a:t>R</a:t>
              </a:r>
              <a:r>
                <a:rPr lang="en-US" altLang="zh-TW" baseline="-25000">
                  <a:solidFill>
                    <a:schemeClr val="tx1"/>
                  </a:solidFill>
                </a:rPr>
                <a:t>i</a:t>
              </a:r>
              <a:r>
                <a:rPr lang="en-US" altLang="zh-TW" baseline="30000">
                  <a:solidFill>
                    <a:schemeClr val="tx1"/>
                  </a:solidFill>
                </a:rPr>
                <a:t>+</a:t>
              </a:r>
              <a:r>
                <a:rPr lang="en-US" altLang="zh-TW">
                  <a:solidFill>
                    <a:schemeClr val="tx1"/>
                  </a:solidFill>
                </a:rPr>
                <a:t> ∈ {1,2,…,N }</a:t>
              </a:r>
              <a:r>
                <a:rPr lang="zh-TW" altLang="en-US" sz="1500">
                  <a:solidFill>
                    <a:schemeClr val="tx1"/>
                  </a:solidFill>
                </a:rPr>
                <a:t>，</a:t>
              </a:r>
              <a:endParaRPr lang="en-US" altLang="zh-CN" sz="1500">
                <a:solidFill>
                  <a:schemeClr val="tx1"/>
                </a:solidFill>
              </a:endParaRPr>
            </a:p>
          </p:txBody>
        </p:sp>
        <p:sp>
          <p:nvSpPr>
            <p:cNvPr id="155655" name="Rectangle 4"/>
            <p:cNvSpPr>
              <a:spLocks noChangeArrowheads="1"/>
            </p:cNvSpPr>
            <p:nvPr/>
          </p:nvSpPr>
          <p:spPr bwMode="auto">
            <a:xfrm>
              <a:off x="2275918" y="1132772"/>
              <a:ext cx="8356095" cy="393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假設樣本 </a:t>
              </a:r>
              <a:r>
                <a:rPr lang="en-US" altLang="zh-TW" i="1" dirty="0">
                  <a:solidFill>
                    <a:schemeClr val="tx1"/>
                  </a:solidFill>
                </a:rPr>
                <a:t>X</a:t>
              </a:r>
              <a:r>
                <a:rPr lang="en-US" altLang="zh-TW" i="1" baseline="-25000" dirty="0">
                  <a:solidFill>
                    <a:schemeClr val="tx1"/>
                  </a:solidFill>
                </a:rPr>
                <a:t>1</a:t>
              </a:r>
              <a:r>
                <a:rPr lang="en-US" altLang="zh-TW" i="1" dirty="0">
                  <a:solidFill>
                    <a:schemeClr val="tx1"/>
                  </a:solidFill>
                </a:rPr>
                <a:t>,X</a:t>
              </a:r>
              <a:r>
                <a:rPr lang="en-US" altLang="zh-TW" i="1" baseline="-25000" dirty="0">
                  <a:solidFill>
                    <a:schemeClr val="tx1"/>
                  </a:solidFill>
                </a:rPr>
                <a:t>2</a:t>
              </a:r>
              <a:r>
                <a:rPr lang="en-US" altLang="zh-TW" i="1" dirty="0">
                  <a:solidFill>
                    <a:schemeClr val="tx1"/>
                  </a:solidFill>
                </a:rPr>
                <a:t>,…,</a:t>
              </a:r>
              <a:r>
                <a:rPr lang="en-US" altLang="zh-TW" i="1" dirty="0" err="1">
                  <a:solidFill>
                    <a:schemeClr val="tx1"/>
                  </a:solidFill>
                </a:rPr>
                <a:t>X</a:t>
              </a:r>
              <a:r>
                <a:rPr lang="en-US" altLang="zh-CN" i="1" baseline="-25000" dirty="0" err="1">
                  <a:solidFill>
                    <a:schemeClr val="tx1"/>
                  </a:solidFill>
                </a:rPr>
                <a:t>n</a:t>
              </a:r>
              <a:r>
                <a:rPr lang="zh-CN" altLang="en-US" sz="1500" dirty="0">
                  <a:solidFill>
                    <a:schemeClr val="tx1"/>
                  </a:solidFill>
                </a:rPr>
                <a:t>，</a:t>
              </a:r>
              <a:r>
                <a:rPr lang="zh-TW" altLang="en-US" sz="1500" dirty="0">
                  <a:solidFill>
                    <a:schemeClr val="tx1"/>
                  </a:solidFill>
                </a:rPr>
                <a:t>來自連續總體 </a:t>
              </a:r>
              <a:r>
                <a:rPr lang="en-US" altLang="zh-TW" i="1" dirty="0">
                  <a:solidFill>
                    <a:schemeClr val="tx1"/>
                  </a:solidFill>
                </a:rPr>
                <a:t>X</a:t>
              </a:r>
              <a:r>
                <a:rPr lang="en-US" altLang="zh-TW" sz="1500" dirty="0">
                  <a:solidFill>
                    <a:schemeClr val="tx1"/>
                  </a:solidFill>
                </a:rPr>
                <a:t> </a:t>
              </a:r>
              <a:r>
                <a:rPr lang="zh-TW" altLang="en-US" sz="1500" dirty="0">
                  <a:solidFill>
                    <a:schemeClr val="tx1"/>
                  </a:solidFill>
                </a:rPr>
                <a:t>，其分布函數關於 </a:t>
              </a:r>
              <a:r>
                <a:rPr lang="en-US" altLang="zh-TW" i="1" dirty="0">
                  <a:solidFill>
                    <a:srgbClr val="000000"/>
                  </a:solidFill>
                </a:rPr>
                <a:t>θ</a:t>
              </a:r>
              <a:r>
                <a:rPr lang="zh-TW" altLang="en-US" sz="1500" dirty="0">
                  <a:solidFill>
                    <a:schemeClr val="tx1"/>
                  </a:solidFill>
                </a:rPr>
                <a:t> </a:t>
              </a:r>
              <a:r>
                <a:rPr lang="zh-CN" altLang="en-US" sz="1500" dirty="0">
                  <a:solidFill>
                    <a:schemeClr val="tx1"/>
                  </a:solidFill>
                </a:rPr>
                <a:t>對</a:t>
              </a:r>
              <a:r>
                <a:rPr lang="zh-TW" altLang="en-US" sz="1500" dirty="0">
                  <a:solidFill>
                    <a:schemeClr val="tx1"/>
                  </a:solidFill>
                </a:rPr>
                <a:t>稱，考慮對稱中心 </a:t>
              </a:r>
              <a:r>
                <a:rPr lang="en-US" altLang="zh-TW" i="1" dirty="0">
                  <a:solidFill>
                    <a:schemeClr val="tx1"/>
                  </a:solidFill>
                </a:rPr>
                <a:t>θ</a:t>
              </a:r>
              <a:r>
                <a:rPr lang="en-US" altLang="zh-TW" sz="1500" dirty="0">
                  <a:solidFill>
                    <a:schemeClr val="tx1"/>
                  </a:solidFill>
                </a:rPr>
                <a:t> </a:t>
              </a:r>
              <a:r>
                <a:rPr lang="zh-TW" altLang="en-US" sz="1500" dirty="0">
                  <a:solidFill>
                    <a:schemeClr val="tx1"/>
                  </a:solidFill>
                </a:rPr>
                <a:t>的檢驗問題</a:t>
              </a:r>
              <a:r>
                <a:rPr lang="zh-CN" altLang="en-US" sz="1500" dirty="0">
                  <a:solidFill>
                    <a:schemeClr val="tx1"/>
                  </a:solidFill>
                </a:rPr>
                <a:t>；</a:t>
              </a:r>
              <a:endParaRPr lang="en-US" altLang="zh-CN" sz="1500" dirty="0">
                <a:solidFill>
                  <a:schemeClr val="tx1"/>
                </a:solidFill>
              </a:endParaRPr>
            </a:p>
          </p:txBody>
        </p:sp>
        <p:sp>
          <p:nvSpPr>
            <p:cNvPr id="155656" name="Rectangle 4"/>
            <p:cNvSpPr>
              <a:spLocks noChangeArrowheads="1"/>
            </p:cNvSpPr>
            <p:nvPr/>
          </p:nvSpPr>
          <p:spPr bwMode="auto">
            <a:xfrm>
              <a:off x="2275918" y="5234026"/>
              <a:ext cx="8356095" cy="438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其中 </a:t>
              </a:r>
              <a:r>
                <a:rPr lang="en-US" altLang="zh-TW" sz="1500" i="1">
                  <a:solidFill>
                    <a:schemeClr val="tx1"/>
                  </a:solidFill>
                </a:rPr>
                <a:t>a</a:t>
              </a:r>
              <a:r>
                <a:rPr lang="en-US" altLang="zh-TW" baseline="-25000">
                  <a:solidFill>
                    <a:schemeClr val="tx1"/>
                  </a:solidFill>
                </a:rPr>
                <a:t>(1)</a:t>
              </a:r>
              <a:r>
                <a:rPr lang="en-US" altLang="zh-TW" sz="1500">
                  <a:solidFill>
                    <a:schemeClr val="tx1"/>
                  </a:solidFill>
                </a:rPr>
                <a:t>,</a:t>
              </a:r>
              <a:r>
                <a:rPr lang="en-US" altLang="zh-TW" sz="1500" i="1">
                  <a:solidFill>
                    <a:schemeClr val="tx1"/>
                  </a:solidFill>
                </a:rPr>
                <a:t>a</a:t>
              </a:r>
              <a:r>
                <a:rPr lang="en-US" altLang="zh-TW" baseline="-25000">
                  <a:solidFill>
                    <a:schemeClr val="tx1"/>
                  </a:solidFill>
                </a:rPr>
                <a:t>(2)</a:t>
              </a:r>
              <a:r>
                <a:rPr lang="en-US" altLang="zh-TW" sz="1500">
                  <a:solidFill>
                    <a:schemeClr val="tx1"/>
                  </a:solidFill>
                </a:rPr>
                <a:t>,…,</a:t>
              </a:r>
              <a:r>
                <a:rPr lang="en-US" altLang="zh-TW" sz="1500" i="1">
                  <a:solidFill>
                    <a:schemeClr val="tx1"/>
                  </a:solidFill>
                </a:rPr>
                <a:t>a</a:t>
              </a:r>
              <a:r>
                <a:rPr lang="en-US" altLang="zh-TW" baseline="-25000">
                  <a:solidFill>
                    <a:schemeClr val="tx1"/>
                  </a:solidFill>
                </a:rPr>
                <a:t>(N)</a:t>
              </a:r>
              <a:r>
                <a:rPr lang="en-US" altLang="zh-TW" sz="1500">
                  <a:solidFill>
                    <a:schemeClr val="tx1"/>
                  </a:solidFill>
                </a:rPr>
                <a:t> </a:t>
              </a:r>
              <a:r>
                <a:rPr lang="zh-TW" altLang="en-US" sz="1500">
                  <a:solidFill>
                    <a:schemeClr val="tx1"/>
                  </a:solidFill>
                </a:rPr>
                <a:t>為一組不全為零的非負常熟，</a:t>
              </a:r>
              <a:r>
                <a:rPr lang="zh-CN" altLang="en-US" sz="1500">
                  <a:solidFill>
                    <a:schemeClr val="tx1"/>
                  </a:solidFill>
                </a:rPr>
                <a:t>稱</a:t>
              </a:r>
              <a:r>
                <a:rPr lang="zh-TW" altLang="en-US" sz="1500">
                  <a:solidFill>
                    <a:schemeClr val="tx1"/>
                  </a:solidFill>
                </a:rPr>
                <a:t>為 </a:t>
              </a:r>
              <a:r>
                <a:rPr lang="zh-TW" altLang="en-US" sz="1500">
                  <a:solidFill>
                    <a:srgbClr val="FF0000"/>
                  </a:solidFill>
                </a:rPr>
                <a:t>得分值</a:t>
              </a:r>
              <a:r>
                <a:rPr lang="zh-TW" altLang="en-US" sz="1500">
                  <a:solidFill>
                    <a:schemeClr val="tx1"/>
                  </a:solidFill>
                </a:rPr>
                <a:t>。</a:t>
              </a:r>
              <a:endParaRPr lang="en-US" altLang="zh-CN" sz="1500">
                <a:solidFill>
                  <a:schemeClr val="tx1"/>
                </a:solidFill>
              </a:endParaRPr>
            </a:p>
          </p:txBody>
        </p:sp>
        <p:grpSp>
          <p:nvGrpSpPr>
            <p:cNvPr id="155657" name="组合 4"/>
            <p:cNvGrpSpPr>
              <a:grpSpLocks/>
            </p:cNvGrpSpPr>
            <p:nvPr/>
          </p:nvGrpSpPr>
          <p:grpSpPr bwMode="auto">
            <a:xfrm>
              <a:off x="2275918" y="2849110"/>
              <a:ext cx="8351962" cy="594738"/>
              <a:chOff x="2275918" y="2849110"/>
              <a:chExt cx="8351962" cy="594738"/>
            </a:xfrm>
          </p:grpSpPr>
          <p:sp>
            <p:nvSpPr>
              <p:cNvPr id="155663" name="Rectangle 4"/>
              <p:cNvSpPr>
                <a:spLocks noChangeArrowheads="1"/>
              </p:cNvSpPr>
              <p:nvPr/>
            </p:nvSpPr>
            <p:spPr bwMode="auto">
              <a:xfrm>
                <a:off x="2275918" y="2898528"/>
                <a:ext cx="835196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則得符號秩和檢驗統計量</a:t>
                </a:r>
                <a:r>
                  <a:rPr lang="zh-CN" altLang="en-US" sz="1500">
                    <a:solidFill>
                      <a:schemeClr val="tx1"/>
                    </a:solidFill>
                  </a:rPr>
                  <a:t>：</a:t>
                </a:r>
                <a:endParaRPr lang="en-US" altLang="zh-CN" sz="1500">
                  <a:solidFill>
                    <a:schemeClr val="tx1"/>
                  </a:solidFill>
                </a:endParaRPr>
              </a:p>
            </p:txBody>
          </p:sp>
          <p:graphicFrame>
            <p:nvGraphicFramePr>
              <p:cNvPr id="155664" name="对象 1"/>
              <p:cNvGraphicFramePr>
                <a:graphicFrameLocks noChangeAspect="1"/>
              </p:cNvGraphicFramePr>
              <p:nvPr/>
            </p:nvGraphicFramePr>
            <p:xfrm>
              <a:off x="4760237" y="2849110"/>
              <a:ext cx="1255557" cy="594738"/>
            </p:xfrm>
            <a:graphic>
              <a:graphicData uri="http://schemas.openxmlformats.org/presentationml/2006/ole">
                <mc:AlternateContent xmlns:mc="http://schemas.openxmlformats.org/markup-compatibility/2006">
                  <mc:Choice xmlns:v="urn:schemas-microsoft-com:vml" Requires="v">
                    <p:oleObj name="Equation" r:id="rId3" imgW="901309" imgH="431613" progId="Equation.DSMT4">
                      <p:embed/>
                    </p:oleObj>
                  </mc:Choice>
                  <mc:Fallback>
                    <p:oleObj name="Equation" r:id="rId3" imgW="901309" imgH="431613"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0237" y="2849110"/>
                            <a:ext cx="1255557" cy="59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5658" name="Rectangle 4"/>
            <p:cNvSpPr>
              <a:spLocks noChangeArrowheads="1"/>
            </p:cNvSpPr>
            <p:nvPr/>
          </p:nvSpPr>
          <p:spPr bwMode="auto">
            <a:xfrm>
              <a:off x="2275918" y="3488499"/>
              <a:ext cx="835196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設 </a:t>
              </a:r>
              <a:r>
                <a:rPr lang="en-US" altLang="zh-TW" i="1">
                  <a:solidFill>
                    <a:schemeClr val="tx1"/>
                  </a:solidFill>
                </a:rPr>
                <a:t>X</a:t>
              </a:r>
              <a:r>
                <a:rPr lang="en-US" altLang="zh-TW" baseline="-25000">
                  <a:solidFill>
                    <a:schemeClr val="tx1"/>
                  </a:solidFill>
                </a:rPr>
                <a:t>1</a:t>
              </a:r>
              <a:r>
                <a:rPr lang="en-US" altLang="zh-TW" i="1">
                  <a:solidFill>
                    <a:schemeClr val="tx1"/>
                  </a:solidFill>
                </a:rPr>
                <a:t>,X</a:t>
              </a:r>
              <a:r>
                <a:rPr lang="en-US" altLang="zh-TW" baseline="-25000">
                  <a:solidFill>
                    <a:schemeClr val="tx1"/>
                  </a:solidFill>
                </a:rPr>
                <a:t>2</a:t>
              </a:r>
              <a:r>
                <a:rPr lang="en-US" altLang="zh-TW" i="1">
                  <a:solidFill>
                    <a:schemeClr val="tx1"/>
                  </a:solidFill>
                </a:rPr>
                <a:t>,…,X</a:t>
              </a:r>
              <a:r>
                <a:rPr lang="en-US" altLang="zh-TW" baseline="-25000">
                  <a:solidFill>
                    <a:schemeClr val="tx1"/>
                  </a:solidFill>
                </a:rPr>
                <a:t>N</a:t>
              </a:r>
              <a:r>
                <a:rPr lang="en-US" altLang="zh-TW" sz="1500">
                  <a:solidFill>
                    <a:schemeClr val="tx1"/>
                  </a:solidFill>
                </a:rPr>
                <a:t> </a:t>
              </a:r>
              <a:r>
                <a:rPr lang="zh-TW" altLang="en-US" sz="1500">
                  <a:solidFill>
                    <a:schemeClr val="tx1"/>
                  </a:solidFill>
                </a:rPr>
                <a:t>為 </a:t>
              </a:r>
              <a:r>
                <a:rPr lang="en-US" altLang="zh-TW" i="1">
                  <a:solidFill>
                    <a:schemeClr val="tx1"/>
                  </a:solidFill>
                </a:rPr>
                <a:t>N</a:t>
              </a:r>
              <a:r>
                <a:rPr lang="en-US" altLang="zh-TW" sz="1500">
                  <a:solidFill>
                    <a:schemeClr val="tx1"/>
                  </a:solidFill>
                </a:rPr>
                <a:t> </a:t>
              </a:r>
              <a:r>
                <a:rPr lang="zh-TW" altLang="en-US" sz="1500">
                  <a:solidFill>
                    <a:schemeClr val="tx1"/>
                  </a:solidFill>
                </a:rPr>
                <a:t>個隨機變量，</a:t>
              </a:r>
              <a:r>
                <a:rPr lang="en-US" altLang="zh-TW">
                  <a:solidFill>
                    <a:schemeClr val="tx1"/>
                  </a:solidFill>
                </a:rPr>
                <a:t>|X</a:t>
              </a:r>
              <a:r>
                <a:rPr lang="en-US" altLang="zh-TW" baseline="-25000">
                  <a:solidFill>
                    <a:schemeClr val="tx1"/>
                  </a:solidFill>
                </a:rPr>
                <a:t>1</a:t>
              </a:r>
              <a:r>
                <a:rPr lang="en-US" altLang="zh-TW">
                  <a:solidFill>
                    <a:schemeClr val="tx1"/>
                  </a:solidFill>
                </a:rPr>
                <a:t>|,|X</a:t>
              </a:r>
              <a:r>
                <a:rPr lang="en-US" altLang="zh-TW" baseline="-25000">
                  <a:solidFill>
                    <a:schemeClr val="tx1"/>
                  </a:solidFill>
                </a:rPr>
                <a:t>2</a:t>
              </a:r>
              <a:r>
                <a:rPr lang="en-US" altLang="zh-TW">
                  <a:solidFill>
                    <a:schemeClr val="tx1"/>
                  </a:solidFill>
                </a:rPr>
                <a:t>|,…,|X</a:t>
              </a:r>
              <a:r>
                <a:rPr lang="en-US" altLang="zh-TW" baseline="-25000">
                  <a:solidFill>
                    <a:schemeClr val="tx1"/>
                  </a:solidFill>
                </a:rPr>
                <a:t>n</a:t>
              </a:r>
              <a:r>
                <a:rPr lang="en-US" altLang="zh-TW">
                  <a:solidFill>
                    <a:schemeClr val="tx1"/>
                  </a:solidFill>
                </a:rPr>
                <a:t>|</a:t>
              </a:r>
              <a:r>
                <a:rPr lang="en-US" altLang="zh-TW" sz="1500">
                  <a:solidFill>
                    <a:schemeClr val="tx1"/>
                  </a:solidFill>
                </a:rPr>
                <a:t> </a:t>
              </a:r>
              <a:r>
                <a:rPr lang="zh-TW" altLang="en-US" sz="1500">
                  <a:solidFill>
                    <a:schemeClr val="tx1"/>
                  </a:solidFill>
                </a:rPr>
                <a:t>對應的秩向量為 </a:t>
              </a:r>
              <a:r>
                <a:rPr lang="en-US" altLang="zh-TW">
                  <a:solidFill>
                    <a:schemeClr val="tx1"/>
                  </a:solidFill>
                </a:rPr>
                <a:t>R</a:t>
              </a:r>
              <a:r>
                <a:rPr lang="en-US" altLang="zh-TW" baseline="30000">
                  <a:solidFill>
                    <a:schemeClr val="tx1"/>
                  </a:solidFill>
                </a:rPr>
                <a:t>+</a:t>
              </a:r>
              <a:r>
                <a:rPr lang="en-US" altLang="zh-TW">
                  <a:solidFill>
                    <a:schemeClr val="tx1"/>
                  </a:solidFill>
                </a:rPr>
                <a:t> = (</a:t>
              </a:r>
              <a:r>
                <a:rPr lang="en-US" altLang="zh-TW" i="1">
                  <a:solidFill>
                    <a:schemeClr val="tx1"/>
                  </a:solidFill>
                </a:rPr>
                <a:t>R</a:t>
              </a:r>
              <a:r>
                <a:rPr lang="en-US" altLang="zh-TW" baseline="-25000">
                  <a:solidFill>
                    <a:schemeClr val="tx1"/>
                  </a:solidFill>
                </a:rPr>
                <a:t>1</a:t>
              </a:r>
              <a:r>
                <a:rPr lang="en-US" altLang="zh-TW" baseline="30000">
                  <a:solidFill>
                    <a:schemeClr val="tx1"/>
                  </a:solidFill>
                </a:rPr>
                <a:t>+</a:t>
              </a:r>
              <a:r>
                <a:rPr lang="en-US" altLang="zh-TW">
                  <a:solidFill>
                    <a:schemeClr val="tx1"/>
                  </a:solidFill>
                </a:rPr>
                <a:t>,</a:t>
              </a:r>
              <a:r>
                <a:rPr lang="en-US" altLang="zh-TW" i="1">
                  <a:solidFill>
                    <a:schemeClr val="tx1"/>
                  </a:solidFill>
                </a:rPr>
                <a:t>R</a:t>
              </a:r>
              <a:r>
                <a:rPr lang="en-US" altLang="zh-TW" baseline="-25000">
                  <a:solidFill>
                    <a:schemeClr val="tx1"/>
                  </a:solidFill>
                </a:rPr>
                <a:t>2</a:t>
              </a:r>
              <a:r>
                <a:rPr lang="en-US" altLang="zh-TW" baseline="30000">
                  <a:solidFill>
                    <a:schemeClr val="tx1"/>
                  </a:solidFill>
                </a:rPr>
                <a:t>+</a:t>
              </a:r>
              <a:r>
                <a:rPr lang="en-US" altLang="zh-TW">
                  <a:solidFill>
                    <a:schemeClr val="tx1"/>
                  </a:solidFill>
                </a:rPr>
                <a:t>,…,</a:t>
              </a:r>
              <a:r>
                <a:rPr lang="en-US" altLang="zh-TW" i="1">
                  <a:solidFill>
                    <a:schemeClr val="tx1"/>
                  </a:solidFill>
                </a:rPr>
                <a:t>R</a:t>
              </a:r>
              <a:r>
                <a:rPr lang="en-US" altLang="zh-TW" baseline="-25000">
                  <a:solidFill>
                    <a:schemeClr val="tx1"/>
                  </a:solidFill>
                </a:rPr>
                <a:t>N</a:t>
              </a:r>
              <a:r>
                <a:rPr lang="en-US" altLang="zh-TW" baseline="30000">
                  <a:solidFill>
                    <a:schemeClr val="tx1"/>
                  </a:solidFill>
                </a:rPr>
                <a:t>+</a:t>
              </a:r>
              <a:r>
                <a:rPr lang="en-US" altLang="zh-TW">
                  <a:solidFill>
                    <a:schemeClr val="tx1"/>
                  </a:solidFill>
                </a:rPr>
                <a:t>)</a:t>
              </a:r>
              <a:r>
                <a:rPr lang="en-US" altLang="zh-TW" sz="1500">
                  <a:solidFill>
                    <a:schemeClr val="tx1"/>
                  </a:solidFill>
                </a:rPr>
                <a:t> </a:t>
              </a:r>
              <a:r>
                <a:rPr lang="zh-CN" altLang="en-US" sz="1500">
                  <a:solidFill>
                    <a:schemeClr val="tx1"/>
                  </a:solidFill>
                </a:rPr>
                <a:t>；</a:t>
              </a:r>
              <a:endParaRPr lang="en-US" altLang="zh-CN" sz="1500">
                <a:solidFill>
                  <a:schemeClr val="tx1"/>
                </a:solidFill>
              </a:endParaRPr>
            </a:p>
          </p:txBody>
        </p:sp>
        <p:sp>
          <p:nvSpPr>
            <p:cNvPr id="155659" name="Rectangle 4"/>
            <p:cNvSpPr>
              <a:spLocks noChangeArrowheads="1"/>
            </p:cNvSpPr>
            <p:nvPr/>
          </p:nvSpPr>
          <p:spPr bwMode="auto">
            <a:xfrm>
              <a:off x="2275918" y="3927081"/>
              <a:ext cx="835196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計數統計量為 </a:t>
              </a:r>
              <a:r>
                <a:rPr lang="en-US" altLang="zh-TW" i="1">
                  <a:solidFill>
                    <a:schemeClr val="tx1"/>
                  </a:solidFill>
                </a:rPr>
                <a:t>Ψ</a:t>
              </a:r>
              <a:r>
                <a:rPr lang="en-US" altLang="zh-TW" baseline="-25000">
                  <a:solidFill>
                    <a:schemeClr val="tx1"/>
                  </a:solidFill>
                </a:rPr>
                <a:t>i</a:t>
              </a:r>
              <a:r>
                <a:rPr lang="en-US" altLang="zh-TW">
                  <a:solidFill>
                    <a:schemeClr val="tx1"/>
                  </a:solidFill>
                </a:rPr>
                <a:t> = I { </a:t>
              </a:r>
              <a:r>
                <a:rPr lang="en-US" altLang="zh-TW" i="1">
                  <a:solidFill>
                    <a:schemeClr val="tx1"/>
                  </a:solidFill>
                </a:rPr>
                <a:t>X</a:t>
              </a:r>
              <a:r>
                <a:rPr lang="en-US" altLang="zh-TW" baseline="-25000">
                  <a:solidFill>
                    <a:schemeClr val="tx1"/>
                  </a:solidFill>
                </a:rPr>
                <a:t>i</a:t>
              </a:r>
              <a:r>
                <a:rPr lang="en-US" altLang="zh-TW">
                  <a:solidFill>
                    <a:schemeClr val="tx1"/>
                  </a:solidFill>
                </a:rPr>
                <a:t> &gt; 0 }</a:t>
              </a:r>
              <a:r>
                <a:rPr lang="zh-TW" altLang="en-US" sz="1500">
                  <a:solidFill>
                    <a:schemeClr val="tx1"/>
                  </a:solidFill>
                </a:rPr>
                <a:t>，</a:t>
              </a:r>
              <a:endParaRPr lang="en-US" altLang="zh-CN" sz="1500">
                <a:solidFill>
                  <a:schemeClr val="tx1"/>
                </a:solidFill>
              </a:endParaRPr>
            </a:p>
          </p:txBody>
        </p:sp>
        <p:grpSp>
          <p:nvGrpSpPr>
            <p:cNvPr id="155660" name="组合 3"/>
            <p:cNvGrpSpPr>
              <a:grpSpLocks/>
            </p:cNvGrpSpPr>
            <p:nvPr/>
          </p:nvGrpSpPr>
          <p:grpSpPr bwMode="auto">
            <a:xfrm>
              <a:off x="2275918" y="4497146"/>
              <a:ext cx="8356095" cy="606403"/>
              <a:chOff x="2275918" y="4497146"/>
              <a:chExt cx="8356095" cy="606403"/>
            </a:xfrm>
          </p:grpSpPr>
          <p:sp>
            <p:nvSpPr>
              <p:cNvPr id="155661" name="Rectangle 4"/>
              <p:cNvSpPr>
                <a:spLocks noChangeArrowheads="1"/>
              </p:cNvSpPr>
              <p:nvPr/>
            </p:nvSpPr>
            <p:spPr bwMode="auto">
              <a:xfrm>
                <a:off x="2275918" y="4529040"/>
                <a:ext cx="835609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則稱</a:t>
                </a:r>
                <a:r>
                  <a:rPr lang="zh-CN" altLang="en-US" sz="1500">
                    <a:solidFill>
                      <a:schemeClr val="tx1"/>
                    </a:solidFill>
                  </a:rPr>
                  <a:t>：                                   為 </a:t>
                </a:r>
                <a:r>
                  <a:rPr lang="zh-CN" altLang="en-US" sz="1500">
                    <a:solidFill>
                      <a:srgbClr val="FF0000"/>
                    </a:solidFill>
                  </a:rPr>
                  <a:t>線性符號秩統計量</a:t>
                </a:r>
                <a:r>
                  <a:rPr lang="zh-CN" altLang="en-US" sz="1500">
                    <a:solidFill>
                      <a:schemeClr val="tx1"/>
                    </a:solidFill>
                  </a:rPr>
                  <a:t>；</a:t>
                </a:r>
                <a:endParaRPr lang="en-US" altLang="zh-CN" sz="1500">
                  <a:solidFill>
                    <a:schemeClr val="tx1"/>
                  </a:solidFill>
                </a:endParaRPr>
              </a:p>
            </p:txBody>
          </p:sp>
          <p:graphicFrame>
            <p:nvGraphicFramePr>
              <p:cNvPr id="155662" name="对象 2"/>
              <p:cNvGraphicFramePr>
                <a:graphicFrameLocks noChangeAspect="1"/>
              </p:cNvGraphicFramePr>
              <p:nvPr/>
            </p:nvGraphicFramePr>
            <p:xfrm>
              <a:off x="3022304" y="4497146"/>
              <a:ext cx="1509268" cy="606403"/>
            </p:xfrm>
            <a:graphic>
              <a:graphicData uri="http://schemas.openxmlformats.org/presentationml/2006/ole">
                <mc:AlternateContent xmlns:mc="http://schemas.openxmlformats.org/markup-compatibility/2006">
                  <mc:Choice xmlns:v="urn:schemas-microsoft-com:vml" Requires="v">
                    <p:oleObj name="Equation" r:id="rId5" imgW="1066800" imgH="431800" progId="Equation.DSMT4">
                      <p:embed/>
                    </p:oleObj>
                  </mc:Choice>
                  <mc:Fallback>
                    <p:oleObj name="Equation" r:id="rId5" imgW="1066800" imgH="4318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2304" y="4497146"/>
                            <a:ext cx="1509268" cy="60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6676" name="组合 21"/>
          <p:cNvGrpSpPr>
            <a:grpSpLocks/>
          </p:cNvGrpSpPr>
          <p:nvPr/>
        </p:nvGrpSpPr>
        <p:grpSpPr bwMode="auto">
          <a:xfrm>
            <a:off x="3238500" y="1346431"/>
            <a:ext cx="6772275" cy="3805007"/>
            <a:chOff x="2192791" y="1132803"/>
            <a:chExt cx="6773079" cy="3804197"/>
          </a:xfrm>
        </p:grpSpPr>
        <p:sp>
          <p:nvSpPr>
            <p:cNvPr id="156677" name="Rectangle 4"/>
            <p:cNvSpPr>
              <a:spLocks noChangeArrowheads="1"/>
            </p:cNvSpPr>
            <p:nvPr/>
          </p:nvSpPr>
          <p:spPr bwMode="auto">
            <a:xfrm>
              <a:off x="2192793" y="1132803"/>
              <a:ext cx="6773077" cy="39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設 </a:t>
              </a:r>
              <a:r>
                <a:rPr lang="en-US" altLang="zh-TW" i="1" dirty="0">
                  <a:solidFill>
                    <a:schemeClr val="tx1"/>
                  </a:solidFill>
                </a:rPr>
                <a:t>X</a:t>
              </a:r>
              <a:r>
                <a:rPr lang="en-US" altLang="zh-TW" i="1" baseline="-25000" dirty="0">
                  <a:solidFill>
                    <a:schemeClr val="tx1"/>
                  </a:solidFill>
                </a:rPr>
                <a:t>1</a:t>
              </a:r>
              <a:r>
                <a:rPr lang="en-US" altLang="zh-TW" i="1" dirty="0">
                  <a:solidFill>
                    <a:schemeClr val="tx1"/>
                  </a:solidFill>
                </a:rPr>
                <a:t>,X</a:t>
              </a:r>
              <a:r>
                <a:rPr lang="en-US" altLang="zh-TW" i="1" baseline="-25000" dirty="0">
                  <a:solidFill>
                    <a:schemeClr val="tx1"/>
                  </a:solidFill>
                </a:rPr>
                <a:t>2</a:t>
              </a:r>
              <a:r>
                <a:rPr lang="en-US" altLang="zh-TW" i="1" dirty="0">
                  <a:solidFill>
                    <a:schemeClr val="tx1"/>
                  </a:solidFill>
                </a:rPr>
                <a:t>,…,</a:t>
              </a:r>
              <a:r>
                <a:rPr lang="en-US" altLang="zh-TW" i="1" dirty="0" err="1">
                  <a:solidFill>
                    <a:schemeClr val="tx1"/>
                  </a:solidFill>
                </a:rPr>
                <a:t>X</a:t>
              </a:r>
              <a:r>
                <a:rPr lang="en-US" altLang="zh-CN" i="1" baseline="-25000" dirty="0" err="1">
                  <a:solidFill>
                    <a:schemeClr val="tx1"/>
                  </a:solidFill>
                </a:rPr>
                <a:t>n</a:t>
              </a:r>
              <a:r>
                <a:rPr lang="zh-CN" altLang="en-US" sz="1500" dirty="0">
                  <a:solidFill>
                    <a:schemeClr val="tx1"/>
                  </a:solidFill>
                </a:rPr>
                <a:t> </a:t>
              </a:r>
              <a:r>
                <a:rPr lang="zh-TW" altLang="en-US" sz="1500" dirty="0">
                  <a:solidFill>
                    <a:schemeClr val="tx1"/>
                  </a:solidFill>
                </a:rPr>
                <a:t>獨立同分布，其分布函數連續且關於原點對稱</a:t>
              </a:r>
              <a:r>
                <a:rPr lang="zh-CN" altLang="en-US" sz="1500" dirty="0">
                  <a:solidFill>
                    <a:schemeClr val="tx1"/>
                  </a:solidFill>
                </a:rPr>
                <a:t>；</a:t>
              </a:r>
              <a:endParaRPr lang="en-US" altLang="zh-CN" sz="1500" dirty="0">
                <a:solidFill>
                  <a:schemeClr val="tx1"/>
                </a:solidFill>
              </a:endParaRPr>
            </a:p>
          </p:txBody>
        </p:sp>
        <p:grpSp>
          <p:nvGrpSpPr>
            <p:cNvPr id="156678" name="组合 20"/>
            <p:cNvGrpSpPr>
              <a:grpSpLocks/>
            </p:cNvGrpSpPr>
            <p:nvPr/>
          </p:nvGrpSpPr>
          <p:grpSpPr bwMode="auto">
            <a:xfrm>
              <a:off x="2303462" y="2413402"/>
              <a:ext cx="5759891" cy="640485"/>
              <a:chOff x="2303462" y="2413402"/>
              <a:chExt cx="5759891" cy="640485"/>
            </a:xfrm>
          </p:grpSpPr>
          <p:graphicFrame>
            <p:nvGraphicFramePr>
              <p:cNvPr id="156686" name="对象 6"/>
              <p:cNvGraphicFramePr>
                <a:graphicFrameLocks noChangeAspect="1"/>
              </p:cNvGraphicFramePr>
              <p:nvPr/>
            </p:nvGraphicFramePr>
            <p:xfrm>
              <a:off x="2303462" y="2437152"/>
              <a:ext cx="2716219" cy="616735"/>
            </p:xfrm>
            <a:graphic>
              <a:graphicData uri="http://schemas.openxmlformats.org/presentationml/2006/ole">
                <mc:AlternateContent xmlns:mc="http://schemas.openxmlformats.org/markup-compatibility/2006">
                  <mc:Choice xmlns:v="urn:schemas-microsoft-com:vml" Requires="v">
                    <p:oleObj name="Equation" r:id="rId3" imgW="1765300" imgH="431800" progId="Equation.DSMT4">
                      <p:embed/>
                    </p:oleObj>
                  </mc:Choice>
                  <mc:Fallback>
                    <p:oleObj name="Equation" r:id="rId3" imgW="1765300" imgH="4318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3462" y="2437152"/>
                            <a:ext cx="2716219" cy="616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6687" name="对象 7"/>
              <p:cNvGraphicFramePr>
                <a:graphicFrameLocks noChangeAspect="1"/>
              </p:cNvGraphicFramePr>
              <p:nvPr/>
            </p:nvGraphicFramePr>
            <p:xfrm>
              <a:off x="5711588" y="2413402"/>
              <a:ext cx="2351765" cy="609409"/>
            </p:xfrm>
            <a:graphic>
              <a:graphicData uri="http://schemas.openxmlformats.org/presentationml/2006/ole">
                <mc:AlternateContent xmlns:mc="http://schemas.openxmlformats.org/markup-compatibility/2006">
                  <mc:Choice xmlns:v="urn:schemas-microsoft-com:vml" Requires="v">
                    <p:oleObj name="Equation" r:id="rId5" imgW="1447800" imgH="431800" progId="Equation.DSMT4">
                      <p:embed/>
                    </p:oleObj>
                  </mc:Choice>
                  <mc:Fallback>
                    <p:oleObj name="Equation" r:id="rId5" imgW="1447800" imgH="4318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1588" y="2413402"/>
                            <a:ext cx="2351765" cy="609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6688" name="Rectangle 4"/>
              <p:cNvSpPr>
                <a:spLocks noChangeArrowheads="1"/>
              </p:cNvSpPr>
              <p:nvPr/>
            </p:nvSpPr>
            <p:spPr bwMode="auto">
              <a:xfrm>
                <a:off x="5137880" y="2581975"/>
                <a:ext cx="467282" cy="41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a:t>
                </a:r>
                <a:endParaRPr lang="en-US" altLang="zh-CN" sz="1600">
                  <a:solidFill>
                    <a:schemeClr val="tx1"/>
                  </a:solidFill>
                </a:endParaRPr>
              </a:p>
            </p:txBody>
          </p:sp>
        </p:grpSp>
        <p:grpSp>
          <p:nvGrpSpPr>
            <p:cNvPr id="156679" name="组合 17"/>
            <p:cNvGrpSpPr>
              <a:grpSpLocks/>
            </p:cNvGrpSpPr>
            <p:nvPr/>
          </p:nvGrpSpPr>
          <p:grpSpPr bwMode="auto">
            <a:xfrm>
              <a:off x="2192793" y="3502991"/>
              <a:ext cx="6773077" cy="538381"/>
              <a:chOff x="2192793" y="3502991"/>
              <a:chExt cx="6773077" cy="538381"/>
            </a:xfrm>
          </p:grpSpPr>
          <p:sp>
            <p:nvSpPr>
              <p:cNvPr id="156684" name="Rectangle 4"/>
              <p:cNvSpPr>
                <a:spLocks noChangeArrowheads="1"/>
              </p:cNvSpPr>
              <p:nvPr/>
            </p:nvSpPr>
            <p:spPr bwMode="auto">
              <a:xfrm>
                <a:off x="2192793" y="3637116"/>
                <a:ext cx="6773077" cy="39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其中“        </a:t>
                </a:r>
                <a:r>
                  <a:rPr lang="zh-CN" altLang="en-US" sz="1500" dirty="0">
                    <a:solidFill>
                      <a:schemeClr val="tx1"/>
                    </a:solidFill>
                  </a:rPr>
                  <a:t>”</a:t>
                </a:r>
                <a:r>
                  <a:rPr lang="zh-TW" altLang="en-US" sz="1500" dirty="0">
                    <a:solidFill>
                      <a:schemeClr val="tx1"/>
                    </a:solidFill>
                  </a:rPr>
                  <a:t>表示等式兩邊的隨機變量具有相同的分布</a:t>
                </a:r>
                <a:r>
                  <a:rPr lang="zh-CN" altLang="en-US" sz="1500" dirty="0">
                    <a:solidFill>
                      <a:schemeClr val="tx1"/>
                    </a:solidFill>
                  </a:rPr>
                  <a:t>；</a:t>
                </a:r>
                <a:endParaRPr lang="en-US" altLang="zh-CN" sz="1500" dirty="0">
                  <a:solidFill>
                    <a:schemeClr val="tx1"/>
                  </a:solidFill>
                </a:endParaRPr>
              </a:p>
            </p:txBody>
          </p:sp>
          <p:graphicFrame>
            <p:nvGraphicFramePr>
              <p:cNvPr id="156685" name="对象 11"/>
              <p:cNvGraphicFramePr>
                <a:graphicFrameLocks noChangeAspect="1"/>
              </p:cNvGraphicFramePr>
              <p:nvPr/>
            </p:nvGraphicFramePr>
            <p:xfrm>
              <a:off x="2914421" y="3502991"/>
              <a:ext cx="398791" cy="538381"/>
            </p:xfrm>
            <a:graphic>
              <a:graphicData uri="http://schemas.openxmlformats.org/presentationml/2006/ole">
                <mc:AlternateContent xmlns:mc="http://schemas.openxmlformats.org/markup-compatibility/2006">
                  <mc:Choice xmlns:v="urn:schemas-microsoft-com:vml" Requires="v">
                    <p:oleObj name="Equation" r:id="rId7" imgW="126835" imgH="266353" progId="Equation.DSMT4">
                      <p:embed/>
                    </p:oleObj>
                  </mc:Choice>
                  <mc:Fallback>
                    <p:oleObj name="Equation" r:id="rId7" imgW="126835" imgH="266353" progId="Equation.DSMT4">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4421" y="3502991"/>
                            <a:ext cx="398791" cy="53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56680" name="组合 19"/>
            <p:cNvGrpSpPr>
              <a:grpSpLocks/>
            </p:cNvGrpSpPr>
            <p:nvPr/>
          </p:nvGrpSpPr>
          <p:grpSpPr bwMode="auto">
            <a:xfrm>
              <a:off x="2192792" y="4462338"/>
              <a:ext cx="6773077" cy="474662"/>
              <a:chOff x="2192792" y="4462338"/>
              <a:chExt cx="6773077" cy="474662"/>
            </a:xfrm>
          </p:grpSpPr>
          <p:sp>
            <p:nvSpPr>
              <p:cNvPr id="156682" name="Rectangle 4"/>
              <p:cNvSpPr>
                <a:spLocks noChangeArrowheads="1"/>
              </p:cNvSpPr>
              <p:nvPr/>
            </p:nvSpPr>
            <p:spPr bwMode="auto">
              <a:xfrm>
                <a:off x="2192792" y="4484568"/>
                <a:ext cx="6773077" cy="39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所以，線性符號秩統計量 </a:t>
                </a:r>
                <a:r>
                  <a:rPr lang="en-US" altLang="zh-TW" sz="1300" i="1" dirty="0">
                    <a:solidFill>
                      <a:schemeClr val="tx1"/>
                    </a:solidFill>
                  </a:rPr>
                  <a:t>S</a:t>
                </a:r>
                <a:r>
                  <a:rPr lang="en-US" altLang="zh-TW" sz="1300" i="1" baseline="30000" dirty="0">
                    <a:solidFill>
                      <a:schemeClr val="tx1"/>
                    </a:solidFill>
                  </a:rPr>
                  <a:t>+</a:t>
                </a:r>
                <a:r>
                  <a:rPr lang="en-US" altLang="zh-TW" sz="1500" dirty="0">
                    <a:solidFill>
                      <a:schemeClr val="tx1"/>
                    </a:solidFill>
                  </a:rPr>
                  <a:t> </a:t>
                </a:r>
                <a:r>
                  <a:rPr lang="zh-TW" altLang="en-US" sz="1500" dirty="0">
                    <a:solidFill>
                      <a:schemeClr val="tx1"/>
                    </a:solidFill>
                  </a:rPr>
                  <a:t>的分布關於              對稱。</a:t>
                </a:r>
                <a:endParaRPr lang="en-US" altLang="zh-CN" sz="1500" dirty="0">
                  <a:solidFill>
                    <a:schemeClr val="tx1"/>
                  </a:solidFill>
                </a:endParaRPr>
              </a:p>
            </p:txBody>
          </p:sp>
          <p:graphicFrame>
            <p:nvGraphicFramePr>
              <p:cNvPr id="156683" name="对象 13"/>
              <p:cNvGraphicFramePr>
                <a:graphicFrameLocks noChangeAspect="1"/>
              </p:cNvGraphicFramePr>
              <p:nvPr/>
            </p:nvGraphicFramePr>
            <p:xfrm>
              <a:off x="5756850" y="4462338"/>
              <a:ext cx="469900" cy="474662"/>
            </p:xfrm>
            <a:graphic>
              <a:graphicData uri="http://schemas.openxmlformats.org/presentationml/2006/ole">
                <mc:AlternateContent xmlns:mc="http://schemas.openxmlformats.org/markup-compatibility/2006">
                  <mc:Choice xmlns:v="urn:schemas-microsoft-com:vml" Requires="v">
                    <p:oleObj name="Equation" r:id="rId9" imgW="368140" imgH="393529" progId="Equation.DSMT4">
                      <p:embed/>
                    </p:oleObj>
                  </mc:Choice>
                  <mc:Fallback>
                    <p:oleObj name="Equation" r:id="rId9" imgW="368140" imgH="393529" progId="Equation.DSMT4">
                      <p:embed/>
                      <p:pic>
                        <p:nvPicPr>
                          <p:cNvPr id="0" name="对象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56850" y="4462338"/>
                            <a:ext cx="469900"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6681" name="Rectangle 4"/>
            <p:cNvSpPr>
              <a:spLocks noChangeArrowheads="1"/>
            </p:cNvSpPr>
            <p:nvPr/>
          </p:nvSpPr>
          <p:spPr bwMode="auto">
            <a:xfrm>
              <a:off x="2192791" y="1548934"/>
              <a:ext cx="677307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則線性符號秩統計量滿足下列關係式：</a:t>
              </a:r>
              <a:endParaRPr lang="en-US" altLang="zh-CN" sz="1500">
                <a:solidFill>
                  <a:schemeClr val="tx1"/>
                </a:solidFil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7700" name="组合 14"/>
          <p:cNvGrpSpPr>
            <a:grpSpLocks/>
          </p:cNvGrpSpPr>
          <p:nvPr/>
        </p:nvGrpSpPr>
        <p:grpSpPr bwMode="auto">
          <a:xfrm>
            <a:off x="3024188" y="930493"/>
            <a:ext cx="6975475" cy="4821020"/>
            <a:chOff x="3024041" y="930917"/>
            <a:chExt cx="6974982" cy="4820287"/>
          </a:xfrm>
        </p:grpSpPr>
        <p:sp>
          <p:nvSpPr>
            <p:cNvPr id="157701" name="Rectangle 4"/>
            <p:cNvSpPr>
              <a:spLocks noChangeArrowheads="1"/>
            </p:cNvSpPr>
            <p:nvPr/>
          </p:nvSpPr>
          <p:spPr bwMode="auto">
            <a:xfrm>
              <a:off x="3024043" y="930917"/>
              <a:ext cx="6773077" cy="3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設隨機變量 </a:t>
              </a:r>
              <a:r>
                <a:rPr lang="en-US" altLang="zh-TW" i="1" dirty="0">
                  <a:solidFill>
                    <a:schemeClr val="tx1"/>
                  </a:solidFill>
                </a:rPr>
                <a:t>X</a:t>
              </a:r>
              <a:r>
                <a:rPr lang="en-US" altLang="zh-TW" i="1" baseline="-25000" dirty="0">
                  <a:solidFill>
                    <a:schemeClr val="tx1"/>
                  </a:solidFill>
                </a:rPr>
                <a:t>1</a:t>
              </a:r>
              <a:r>
                <a:rPr lang="en-US" altLang="zh-TW" i="1" dirty="0">
                  <a:solidFill>
                    <a:schemeClr val="tx1"/>
                  </a:solidFill>
                </a:rPr>
                <a:t>,X</a:t>
              </a:r>
              <a:r>
                <a:rPr lang="en-US" altLang="zh-TW" i="1" baseline="-25000" dirty="0">
                  <a:solidFill>
                    <a:schemeClr val="tx1"/>
                  </a:solidFill>
                </a:rPr>
                <a:t>2</a:t>
              </a:r>
              <a:r>
                <a:rPr lang="en-US" altLang="zh-TW" i="1" dirty="0">
                  <a:solidFill>
                    <a:schemeClr val="tx1"/>
                  </a:solidFill>
                </a:rPr>
                <a:t>,…,</a:t>
              </a:r>
              <a:r>
                <a:rPr lang="en-US" altLang="zh-TW" i="1" dirty="0" err="1">
                  <a:solidFill>
                    <a:schemeClr val="tx1"/>
                  </a:solidFill>
                </a:rPr>
                <a:t>X</a:t>
              </a:r>
              <a:r>
                <a:rPr lang="en-US" altLang="zh-CN" i="1" baseline="-25000" dirty="0" err="1">
                  <a:solidFill>
                    <a:schemeClr val="tx1"/>
                  </a:solidFill>
                </a:rPr>
                <a:t>n</a:t>
              </a:r>
              <a:r>
                <a:rPr lang="zh-CN" altLang="en-US" sz="1500" dirty="0">
                  <a:solidFill>
                    <a:schemeClr val="tx1"/>
                  </a:solidFill>
                </a:rPr>
                <a:t> </a:t>
              </a:r>
              <a:r>
                <a:rPr lang="zh-TW" altLang="en-US" sz="1500" dirty="0">
                  <a:solidFill>
                    <a:schemeClr val="tx1"/>
                  </a:solidFill>
                </a:rPr>
                <a:t>獨立同分布</a:t>
              </a:r>
              <a:r>
                <a:rPr lang="zh-CN" altLang="en-US" sz="1500" dirty="0">
                  <a:solidFill>
                    <a:schemeClr val="tx1"/>
                  </a:solidFill>
                </a:rPr>
                <a:t>；</a:t>
              </a:r>
              <a:endParaRPr lang="en-US" altLang="zh-CN" sz="1500" dirty="0">
                <a:solidFill>
                  <a:schemeClr val="tx1"/>
                </a:solidFill>
              </a:endParaRPr>
            </a:p>
          </p:txBody>
        </p:sp>
        <p:grpSp>
          <p:nvGrpSpPr>
            <p:cNvPr id="157702" name="组合 3"/>
            <p:cNvGrpSpPr>
              <a:grpSpLocks/>
            </p:cNvGrpSpPr>
            <p:nvPr/>
          </p:nvGrpSpPr>
          <p:grpSpPr bwMode="auto">
            <a:xfrm>
              <a:off x="3024041" y="1365306"/>
              <a:ext cx="6773077" cy="511009"/>
              <a:chOff x="3237791" y="1875931"/>
              <a:chExt cx="6773077" cy="511009"/>
            </a:xfrm>
          </p:grpSpPr>
          <p:sp>
            <p:nvSpPr>
              <p:cNvPr id="157710" name="Rectangle 4"/>
              <p:cNvSpPr>
                <a:spLocks noChangeArrowheads="1"/>
              </p:cNvSpPr>
              <p:nvPr/>
            </p:nvSpPr>
            <p:spPr bwMode="auto">
              <a:xfrm>
                <a:off x="3237791" y="1881434"/>
                <a:ext cx="677307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當</a:t>
                </a:r>
                <a:r>
                  <a:rPr lang="zh-TW" altLang="en-US" sz="1500">
                    <a:solidFill>
                      <a:schemeClr val="tx1"/>
                    </a:solidFill>
                  </a:rPr>
                  <a:t>線性符號秩統計量                              中的計分函數 </a:t>
                </a:r>
                <a:r>
                  <a:rPr lang="en-US" altLang="zh-TW" sz="1500" i="1">
                    <a:solidFill>
                      <a:schemeClr val="tx1"/>
                    </a:solidFill>
                  </a:rPr>
                  <a:t>a</a:t>
                </a:r>
                <a:r>
                  <a:rPr lang="en-US" altLang="zh-TW" baseline="-25000">
                    <a:solidFill>
                      <a:schemeClr val="tx1"/>
                    </a:solidFill>
                  </a:rPr>
                  <a:t>(i)</a:t>
                </a:r>
                <a:r>
                  <a:rPr lang="en-US" altLang="zh-TW" sz="1500">
                    <a:solidFill>
                      <a:schemeClr val="tx1"/>
                    </a:solidFill>
                  </a:rPr>
                  <a:t> </a:t>
                </a:r>
                <a:r>
                  <a:rPr lang="zh-TW" altLang="en-US" sz="1500">
                    <a:solidFill>
                      <a:schemeClr val="tx1"/>
                    </a:solidFill>
                  </a:rPr>
                  <a:t>滿足</a:t>
                </a:r>
                <a:r>
                  <a:rPr lang="zh-CN" altLang="en-US" sz="1500">
                    <a:solidFill>
                      <a:schemeClr val="tx1"/>
                    </a:solidFill>
                  </a:rPr>
                  <a:t>如下</a:t>
                </a:r>
                <a:r>
                  <a:rPr lang="zh-TW" altLang="en-US" sz="1500">
                    <a:solidFill>
                      <a:schemeClr val="tx1"/>
                    </a:solidFill>
                  </a:rPr>
                  <a:t>條件</a:t>
                </a:r>
                <a:r>
                  <a:rPr lang="zh-CN" altLang="en-US" sz="1500">
                    <a:solidFill>
                      <a:schemeClr val="tx1"/>
                    </a:solidFill>
                  </a:rPr>
                  <a:t>：</a:t>
                </a:r>
                <a:endParaRPr lang="en-US" altLang="zh-CN" sz="1500">
                  <a:solidFill>
                    <a:schemeClr val="tx1"/>
                  </a:solidFill>
                </a:endParaRPr>
              </a:p>
            </p:txBody>
          </p:sp>
          <p:graphicFrame>
            <p:nvGraphicFramePr>
              <p:cNvPr id="157711" name="对象 1"/>
              <p:cNvGraphicFramePr>
                <a:graphicFrameLocks noChangeAspect="1"/>
              </p:cNvGraphicFramePr>
              <p:nvPr/>
            </p:nvGraphicFramePr>
            <p:xfrm>
              <a:off x="5095113" y="1875931"/>
              <a:ext cx="1419469" cy="511009"/>
            </p:xfrm>
            <a:graphic>
              <a:graphicData uri="http://schemas.openxmlformats.org/presentationml/2006/ole">
                <mc:AlternateContent xmlns:mc="http://schemas.openxmlformats.org/markup-compatibility/2006">
                  <mc:Choice xmlns:v="urn:schemas-microsoft-com:vml" Requires="v">
                    <p:oleObj name="Equation" r:id="rId3" imgW="1066800" imgH="431800" progId="Equation.DSMT4">
                      <p:embed/>
                    </p:oleObj>
                  </mc:Choice>
                  <mc:Fallback>
                    <p:oleObj name="Equation" r:id="rId3" imgW="1066800" imgH="4318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113" y="1875931"/>
                            <a:ext cx="1419469" cy="511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7703" name="对象 4"/>
            <p:cNvGraphicFramePr>
              <a:graphicFrameLocks noChangeAspect="1"/>
            </p:cNvGraphicFramePr>
            <p:nvPr/>
          </p:nvGraphicFramePr>
          <p:xfrm>
            <a:off x="3215994" y="2037004"/>
            <a:ext cx="2781046" cy="1044376"/>
          </p:xfrm>
          <a:graphic>
            <a:graphicData uri="http://schemas.openxmlformats.org/presentationml/2006/ole">
              <mc:AlternateContent xmlns:mc="http://schemas.openxmlformats.org/markup-compatibility/2006">
                <mc:Choice xmlns:v="urn:schemas-microsoft-com:vml" Requires="v">
                  <p:oleObj name="Equation" r:id="rId5" imgW="1473200" imgH="698500" progId="Equation.DSMT4">
                    <p:embed/>
                  </p:oleObj>
                </mc:Choice>
                <mc:Fallback>
                  <p:oleObj name="Equation" r:id="rId5" imgW="1473200" imgH="6985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5994" y="2037004"/>
                          <a:ext cx="2781046" cy="1044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7704" name="组合 12"/>
            <p:cNvGrpSpPr>
              <a:grpSpLocks/>
            </p:cNvGrpSpPr>
            <p:nvPr/>
          </p:nvGrpSpPr>
          <p:grpSpPr bwMode="auto">
            <a:xfrm>
              <a:off x="3024043" y="4286992"/>
              <a:ext cx="6773074" cy="1464212"/>
              <a:chOff x="3024043" y="4286992"/>
              <a:chExt cx="6773074" cy="1464212"/>
            </a:xfrm>
          </p:grpSpPr>
          <p:sp>
            <p:nvSpPr>
              <p:cNvPr id="157708" name="Rectangle 4"/>
              <p:cNvSpPr>
                <a:spLocks noChangeArrowheads="1"/>
              </p:cNvSpPr>
              <p:nvPr/>
            </p:nvSpPr>
            <p:spPr bwMode="auto">
              <a:xfrm>
                <a:off x="3024043" y="4687728"/>
                <a:ext cx="6773074"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   當 </a:t>
                </a:r>
                <a:r>
                  <a:rPr lang="en-US" altLang="zh-TW" i="1">
                    <a:solidFill>
                      <a:schemeClr val="tx1"/>
                    </a:solidFill>
                  </a:rPr>
                  <a:t>N</a:t>
                </a:r>
                <a:r>
                  <a:rPr lang="en-US" altLang="zh-TW" sz="1500">
                    <a:solidFill>
                      <a:schemeClr val="tx1"/>
                    </a:solidFill>
                  </a:rPr>
                  <a:t> → ∞ </a:t>
                </a:r>
                <a:r>
                  <a:rPr lang="zh-TW" altLang="en-US" sz="1500">
                    <a:solidFill>
                      <a:schemeClr val="tx1"/>
                    </a:solidFill>
                  </a:rPr>
                  <a:t>時，有</a:t>
                </a:r>
                <a:endParaRPr lang="en-US" altLang="zh-CN" sz="1500">
                  <a:solidFill>
                    <a:schemeClr val="tx1"/>
                  </a:solidFill>
                </a:endParaRPr>
              </a:p>
            </p:txBody>
          </p:sp>
          <p:graphicFrame>
            <p:nvGraphicFramePr>
              <p:cNvPr id="157709" name="对象 5"/>
              <p:cNvGraphicFramePr>
                <a:graphicFrameLocks noChangeAspect="1"/>
              </p:cNvGraphicFramePr>
              <p:nvPr/>
            </p:nvGraphicFramePr>
            <p:xfrm>
              <a:off x="5294120" y="4286992"/>
              <a:ext cx="3125428" cy="1464212"/>
            </p:xfrm>
            <a:graphic>
              <a:graphicData uri="http://schemas.openxmlformats.org/presentationml/2006/ole">
                <mc:AlternateContent xmlns:mc="http://schemas.openxmlformats.org/markup-compatibility/2006">
                  <mc:Choice xmlns:v="urn:schemas-microsoft-com:vml" Requires="v">
                    <p:oleObj name="Equation" r:id="rId7" imgW="2057400" imgH="850900" progId="Equation.DSMT4">
                      <p:embed/>
                    </p:oleObj>
                  </mc:Choice>
                  <mc:Fallback>
                    <p:oleObj name="Equation" r:id="rId7" imgW="2057400" imgH="8509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94120" y="4286992"/>
                            <a:ext cx="3125428" cy="146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7705" name="Rectangle 4"/>
            <p:cNvSpPr>
              <a:spLocks noChangeArrowheads="1"/>
            </p:cNvSpPr>
            <p:nvPr/>
          </p:nvSpPr>
          <p:spPr bwMode="auto">
            <a:xfrm>
              <a:off x="3024045" y="3422666"/>
              <a:ext cx="6974978"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則稱回歸係數</a:t>
              </a:r>
              <a:r>
                <a:rPr lang="zh-TW" altLang="en-US" sz="1500">
                  <a:solidFill>
                    <a:schemeClr val="tx1"/>
                  </a:solidFill>
                </a:rPr>
                <a:t> </a:t>
              </a:r>
              <a:r>
                <a:rPr lang="en-US" altLang="zh-TW" sz="1500" i="1">
                  <a:solidFill>
                    <a:schemeClr val="tx1"/>
                  </a:solidFill>
                </a:rPr>
                <a:t>c</a:t>
              </a:r>
              <a:r>
                <a:rPr lang="en-US" altLang="zh-TW" sz="1500" baseline="-25000">
                  <a:solidFill>
                    <a:schemeClr val="tx1"/>
                  </a:solidFill>
                </a:rPr>
                <a:t>N</a:t>
              </a:r>
              <a:r>
                <a:rPr lang="en-US" altLang="zh-TW" sz="1300">
                  <a:solidFill>
                    <a:schemeClr val="tx1"/>
                  </a:solidFill>
                </a:rPr>
                <a:t>(i)</a:t>
              </a:r>
              <a:r>
                <a:rPr lang="en-US" altLang="zh-TW" sz="1500">
                  <a:solidFill>
                    <a:schemeClr val="tx1"/>
                  </a:solidFill>
                </a:rPr>
                <a:t> </a:t>
              </a:r>
              <a:r>
                <a:rPr lang="zh-TW" altLang="en-US" sz="1400">
                  <a:solidFill>
                    <a:schemeClr val="tx1"/>
                  </a:solidFill>
                </a:rPr>
                <a:t>滿足</a:t>
              </a:r>
              <a:r>
                <a:rPr lang="zh-TW" altLang="en-US" sz="1500">
                  <a:solidFill>
                    <a:schemeClr val="tx1"/>
                  </a:solidFill>
                </a:rPr>
                <a:t> </a:t>
              </a:r>
              <a:r>
                <a:rPr lang="en-US" altLang="zh-TW">
                  <a:solidFill>
                    <a:schemeClr val="tx1"/>
                  </a:solidFill>
                </a:rPr>
                <a:t>Noether</a:t>
              </a:r>
              <a:r>
                <a:rPr lang="en-US" altLang="zh-TW" sz="1500">
                  <a:solidFill>
                    <a:schemeClr val="tx1"/>
                  </a:solidFill>
                </a:rPr>
                <a:t> </a:t>
              </a:r>
              <a:r>
                <a:rPr lang="zh-TW" altLang="en-US" sz="1400">
                  <a:solidFill>
                    <a:schemeClr val="tx1"/>
                  </a:solidFill>
                </a:rPr>
                <a:t>條件，簡稱 </a:t>
              </a:r>
              <a:r>
                <a:rPr lang="en-US" altLang="zh-TW" i="1">
                  <a:solidFill>
                    <a:srgbClr val="FF0000"/>
                  </a:solidFill>
                </a:rPr>
                <a:t>N</a:t>
              </a:r>
              <a:r>
                <a:rPr lang="en-US" altLang="zh-TW" sz="1400">
                  <a:solidFill>
                    <a:srgbClr val="FF0000"/>
                  </a:solidFill>
                </a:rPr>
                <a:t> </a:t>
              </a:r>
              <a:r>
                <a:rPr lang="zh-TW" altLang="en-US" sz="1400">
                  <a:solidFill>
                    <a:srgbClr val="FF0000"/>
                  </a:solidFill>
                </a:rPr>
                <a:t>條件</a:t>
              </a:r>
              <a:r>
                <a:rPr lang="zh-CN" altLang="en-US" sz="1400">
                  <a:solidFill>
                    <a:schemeClr val="tx1"/>
                  </a:solidFill>
                </a:rPr>
                <a:t>；</a:t>
              </a:r>
              <a:endParaRPr lang="en-US" altLang="zh-CN" sz="1400">
                <a:solidFill>
                  <a:schemeClr val="tx1"/>
                </a:solidFill>
              </a:endParaRPr>
            </a:p>
          </p:txBody>
        </p:sp>
        <p:sp>
          <p:nvSpPr>
            <p:cNvPr id="157706" name="Rectangle 4"/>
            <p:cNvSpPr>
              <a:spLocks noChangeArrowheads="1"/>
            </p:cNvSpPr>
            <p:nvPr/>
          </p:nvSpPr>
          <p:spPr bwMode="auto">
            <a:xfrm>
              <a:off x="3024045" y="3180131"/>
              <a:ext cx="6974978" cy="37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a:solidFill>
                    <a:schemeClr val="tx1"/>
                  </a:solidFill>
                </a:rPr>
                <a:t>Noether[1949] </a:t>
              </a:r>
              <a:r>
                <a:rPr lang="zh-TW" altLang="en-US" sz="1400">
                  <a:solidFill>
                    <a:schemeClr val="tx1"/>
                  </a:solidFill>
                </a:rPr>
                <a:t>提出的約束條件</a:t>
              </a:r>
              <a:r>
                <a:rPr lang="zh-CN" altLang="en-US" sz="1400">
                  <a:solidFill>
                    <a:schemeClr val="tx1"/>
                  </a:solidFill>
                </a:rPr>
                <a:t>；</a:t>
              </a:r>
              <a:endParaRPr lang="en-US" altLang="zh-CN" sz="1400">
                <a:solidFill>
                  <a:schemeClr val="tx1"/>
                </a:solidFill>
              </a:endParaRPr>
            </a:p>
          </p:txBody>
        </p:sp>
        <p:sp>
          <p:nvSpPr>
            <p:cNvPr id="157707" name="Rectangle 4"/>
            <p:cNvSpPr>
              <a:spLocks noChangeArrowheads="1"/>
            </p:cNvSpPr>
            <p:nvPr/>
          </p:nvSpPr>
          <p:spPr bwMode="auto">
            <a:xfrm>
              <a:off x="3024043" y="3744169"/>
              <a:ext cx="697497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這個條件實際上是要求 </a:t>
              </a:r>
              <a:r>
                <a:rPr lang="en-US" altLang="zh-TW" sz="1400">
                  <a:solidFill>
                    <a:schemeClr val="tx1"/>
                  </a:solidFill>
                </a:rPr>
                <a:t>{</a:t>
              </a:r>
              <a:r>
                <a:rPr lang="en-US" altLang="zh-TW" sz="1400" i="1">
                  <a:solidFill>
                    <a:schemeClr val="tx1"/>
                  </a:solidFill>
                </a:rPr>
                <a:t>c</a:t>
              </a:r>
              <a:r>
                <a:rPr lang="en-US" altLang="zh-TW" sz="1400" baseline="-25000">
                  <a:solidFill>
                    <a:schemeClr val="tx1"/>
                  </a:solidFill>
                </a:rPr>
                <a:t>N</a:t>
              </a:r>
              <a:r>
                <a:rPr lang="en-US" altLang="zh-TW" sz="1300">
                  <a:solidFill>
                    <a:schemeClr val="tx1"/>
                  </a:solidFill>
                </a:rPr>
                <a:t>(i)</a:t>
              </a:r>
              <a:r>
                <a:rPr lang="en-US" altLang="zh-TW" sz="1400">
                  <a:solidFill>
                    <a:schemeClr val="tx1"/>
                  </a:solidFill>
                </a:rPr>
                <a:t> } </a:t>
              </a:r>
              <a:r>
                <a:rPr lang="zh-TW" altLang="en-US" sz="1400">
                  <a:solidFill>
                    <a:schemeClr val="tx1"/>
                  </a:solidFill>
                </a:rPr>
                <a:t>中沒有特別顯著的離群值。</a:t>
              </a:r>
              <a:endParaRPr lang="en-US" altLang="zh-CN" sz="1400">
                <a:solidFill>
                  <a:schemeClr val="tx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8724" name="组合 16"/>
          <p:cNvGrpSpPr>
            <a:grpSpLocks/>
          </p:cNvGrpSpPr>
          <p:nvPr/>
        </p:nvGrpSpPr>
        <p:grpSpPr bwMode="auto">
          <a:xfrm>
            <a:off x="3713163" y="1179718"/>
            <a:ext cx="5751512" cy="4555920"/>
            <a:chOff x="3950292" y="1215905"/>
            <a:chExt cx="5751824" cy="4555495"/>
          </a:xfrm>
        </p:grpSpPr>
        <p:sp>
          <p:nvSpPr>
            <p:cNvPr id="158725" name="Rectangle 4"/>
            <p:cNvSpPr>
              <a:spLocks noChangeArrowheads="1"/>
            </p:cNvSpPr>
            <p:nvPr/>
          </p:nvSpPr>
          <p:spPr bwMode="auto">
            <a:xfrm>
              <a:off x="3950294" y="1215905"/>
              <a:ext cx="5751822" cy="3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因此 當 </a:t>
              </a:r>
              <a:r>
                <a:rPr lang="en-US" altLang="zh-TW" sz="1300" i="1" dirty="0" err="1">
                  <a:solidFill>
                    <a:schemeClr val="tx1"/>
                  </a:solidFill>
                  <a:latin typeface="Times New Roman" panose="02020603050405020304" pitchFamily="18" charset="0"/>
                  <a:cs typeface="Times New Roman" panose="02020603050405020304" pitchFamily="18" charset="0"/>
                </a:rPr>
                <a:t>Wilcoxn</a:t>
              </a:r>
              <a:r>
                <a:rPr lang="en-US" altLang="zh-TW" sz="1500" i="1" dirty="0">
                  <a:solidFill>
                    <a:schemeClr val="tx1"/>
                  </a:solidFill>
                </a:rPr>
                <a:t> </a:t>
              </a:r>
              <a:r>
                <a:rPr lang="zh-TW" altLang="en-US" sz="1500" dirty="0">
                  <a:solidFill>
                    <a:schemeClr val="tx1"/>
                  </a:solidFill>
                </a:rPr>
                <a:t>符號秩和檢驗統計量</a:t>
              </a:r>
              <a:r>
                <a:rPr lang="zh-CN" altLang="en-US" sz="1500" dirty="0">
                  <a:solidFill>
                    <a:schemeClr val="tx1"/>
                  </a:solidFill>
                </a:rPr>
                <a:t>，</a:t>
              </a:r>
              <a:endParaRPr lang="en-US" altLang="zh-CN" sz="1500" dirty="0">
                <a:solidFill>
                  <a:schemeClr val="tx1"/>
                </a:solidFill>
              </a:endParaRPr>
            </a:p>
          </p:txBody>
        </p:sp>
        <p:sp>
          <p:nvSpPr>
            <p:cNvPr id="158726" name="Rectangle 4"/>
            <p:cNvSpPr>
              <a:spLocks noChangeArrowheads="1"/>
            </p:cNvSpPr>
            <p:nvPr/>
          </p:nvSpPr>
          <p:spPr bwMode="auto">
            <a:xfrm>
              <a:off x="3950293" y="3607103"/>
              <a:ext cx="575182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當 </a:t>
              </a:r>
              <a:r>
                <a:rPr lang="en-US" altLang="zh-TW" sz="1300" i="1">
                  <a:solidFill>
                    <a:schemeClr val="tx1"/>
                  </a:solidFill>
                </a:rPr>
                <a:t>N</a:t>
              </a:r>
              <a:r>
                <a:rPr lang="en-US" altLang="zh-TW" sz="1500">
                  <a:solidFill>
                    <a:schemeClr val="tx1"/>
                  </a:solidFill>
                </a:rPr>
                <a:t> → ∞ </a:t>
              </a:r>
              <a:r>
                <a:rPr lang="zh-TW" altLang="en-US" sz="1500">
                  <a:solidFill>
                    <a:schemeClr val="tx1"/>
                  </a:solidFill>
                </a:rPr>
                <a:t>時，在 </a:t>
              </a:r>
              <a:r>
                <a:rPr lang="en-US" altLang="zh-TW" sz="1300">
                  <a:solidFill>
                    <a:schemeClr val="tx1"/>
                  </a:solidFill>
                </a:rPr>
                <a:t>H</a:t>
              </a:r>
              <a:r>
                <a:rPr lang="en-US" altLang="zh-TW" sz="1300" baseline="-25000">
                  <a:solidFill>
                    <a:schemeClr val="tx1"/>
                  </a:solidFill>
                </a:rPr>
                <a:t>0</a:t>
              </a:r>
              <a:r>
                <a:rPr lang="en-US" altLang="zh-TW" sz="1500">
                  <a:solidFill>
                    <a:schemeClr val="tx1"/>
                  </a:solidFill>
                </a:rPr>
                <a:t> </a:t>
              </a:r>
              <a:r>
                <a:rPr lang="zh-TW" altLang="en-US" sz="1500">
                  <a:solidFill>
                    <a:schemeClr val="tx1"/>
                  </a:solidFill>
                </a:rPr>
                <a:t>下，則</a:t>
              </a:r>
              <a:r>
                <a:rPr lang="zh-CN" altLang="en-US" sz="1500">
                  <a:solidFill>
                    <a:schemeClr val="tx1"/>
                  </a:solidFill>
                </a:rPr>
                <a:t>有</a:t>
              </a:r>
              <a:endParaRPr lang="en-US" altLang="zh-CN" sz="1500">
                <a:solidFill>
                  <a:schemeClr val="tx1"/>
                </a:solidFill>
              </a:endParaRPr>
            </a:p>
          </p:txBody>
        </p:sp>
        <p:grpSp>
          <p:nvGrpSpPr>
            <p:cNvPr id="158727" name="组合 6"/>
            <p:cNvGrpSpPr>
              <a:grpSpLocks/>
            </p:cNvGrpSpPr>
            <p:nvPr/>
          </p:nvGrpSpPr>
          <p:grpSpPr bwMode="auto">
            <a:xfrm>
              <a:off x="3950292" y="1738934"/>
              <a:ext cx="5751823" cy="532046"/>
              <a:chOff x="3024042" y="1620184"/>
              <a:chExt cx="5751823" cy="532046"/>
            </a:xfrm>
          </p:grpSpPr>
          <p:sp>
            <p:nvSpPr>
              <p:cNvPr id="158734" name="Rectangle 4"/>
              <p:cNvSpPr>
                <a:spLocks noChangeArrowheads="1"/>
              </p:cNvSpPr>
              <p:nvPr/>
            </p:nvSpPr>
            <p:spPr bwMode="auto">
              <a:xfrm>
                <a:off x="3024042" y="1655809"/>
                <a:ext cx="5751823"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中的計分函數 </a:t>
                </a:r>
                <a:r>
                  <a:rPr lang="en-US" altLang="zh-TW" sz="1500" i="1">
                    <a:solidFill>
                      <a:schemeClr val="tx1"/>
                    </a:solidFill>
                  </a:rPr>
                  <a:t>a</a:t>
                </a:r>
                <a:r>
                  <a:rPr lang="en-US" altLang="zh-TW" baseline="-25000">
                    <a:solidFill>
                      <a:schemeClr val="tx1"/>
                    </a:solidFill>
                  </a:rPr>
                  <a:t>(i)</a:t>
                </a:r>
                <a:r>
                  <a:rPr lang="en-US" altLang="zh-TW" sz="1500">
                    <a:solidFill>
                      <a:schemeClr val="tx1"/>
                    </a:solidFill>
                  </a:rPr>
                  <a:t> = </a:t>
                </a:r>
                <a:r>
                  <a:rPr lang="en-US" altLang="zh-CN" sz="1500" i="1">
                    <a:solidFill>
                      <a:schemeClr val="tx1"/>
                    </a:solidFill>
                  </a:rPr>
                  <a:t>i</a:t>
                </a:r>
                <a:r>
                  <a:rPr lang="en-US" altLang="zh-CN" sz="1500">
                    <a:solidFill>
                      <a:schemeClr val="tx1"/>
                    </a:solidFill>
                  </a:rPr>
                  <a:t> </a:t>
                </a:r>
                <a:r>
                  <a:rPr lang="zh-TW" altLang="en-US" sz="1500">
                    <a:solidFill>
                      <a:schemeClr val="tx1"/>
                    </a:solidFill>
                  </a:rPr>
                  <a:t>滿足</a:t>
                </a:r>
                <a:r>
                  <a:rPr lang="zh-CN" altLang="en-US" sz="1500">
                    <a:solidFill>
                      <a:schemeClr val="tx1"/>
                    </a:solidFill>
                  </a:rPr>
                  <a:t>如下 </a:t>
                </a:r>
                <a:r>
                  <a:rPr lang="en-US" altLang="zh-CN" i="1">
                    <a:solidFill>
                      <a:schemeClr val="tx1"/>
                    </a:solidFill>
                  </a:rPr>
                  <a:t>N </a:t>
                </a:r>
                <a:r>
                  <a:rPr lang="zh-TW" altLang="en-US" sz="1500">
                    <a:solidFill>
                      <a:schemeClr val="tx1"/>
                    </a:solidFill>
                  </a:rPr>
                  <a:t>條件</a:t>
                </a:r>
                <a:r>
                  <a:rPr lang="zh-CN" altLang="en-US" sz="1500">
                    <a:solidFill>
                      <a:schemeClr val="tx1"/>
                    </a:solidFill>
                  </a:rPr>
                  <a:t>時</a:t>
                </a:r>
                <a:endParaRPr lang="en-US" altLang="zh-CN" sz="1500">
                  <a:solidFill>
                    <a:schemeClr val="tx1"/>
                  </a:solidFill>
                </a:endParaRPr>
              </a:p>
            </p:txBody>
          </p:sp>
          <p:graphicFrame>
            <p:nvGraphicFramePr>
              <p:cNvPr id="158735" name="对象 2"/>
              <p:cNvGraphicFramePr>
                <a:graphicFrameLocks noChangeAspect="1"/>
              </p:cNvGraphicFramePr>
              <p:nvPr/>
            </p:nvGraphicFramePr>
            <p:xfrm>
              <a:off x="3152556" y="1620184"/>
              <a:ext cx="1123207" cy="532046"/>
            </p:xfrm>
            <a:graphic>
              <a:graphicData uri="http://schemas.openxmlformats.org/presentationml/2006/ole">
                <mc:AlternateContent xmlns:mc="http://schemas.openxmlformats.org/markup-compatibility/2006">
                  <mc:Choice xmlns:v="urn:schemas-microsoft-com:vml" Requires="v">
                    <p:oleObj name="Equation" r:id="rId3" imgW="901309" imgH="431613" progId="">
                      <p:embed/>
                    </p:oleObj>
                  </mc:Choice>
                  <mc:Fallback>
                    <p:oleObj name="Equation" r:id="rId3" imgW="901309" imgH="431613" progId="">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2556" y="1620184"/>
                            <a:ext cx="1123207" cy="532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58728" name="对象 7"/>
            <p:cNvGraphicFramePr>
              <a:graphicFrameLocks noChangeAspect="1"/>
            </p:cNvGraphicFramePr>
            <p:nvPr/>
          </p:nvGraphicFramePr>
          <p:xfrm>
            <a:off x="4059113" y="2487539"/>
            <a:ext cx="2665800" cy="968176"/>
          </p:xfrm>
          <a:graphic>
            <a:graphicData uri="http://schemas.openxmlformats.org/presentationml/2006/ole">
              <mc:AlternateContent xmlns:mc="http://schemas.openxmlformats.org/markup-compatibility/2006">
                <mc:Choice xmlns:v="urn:schemas-microsoft-com:vml" Requires="v">
                  <p:oleObj name="Equation" r:id="rId5" imgW="1473200" imgH="698500" progId="Equation.DSMT4">
                    <p:embed/>
                  </p:oleObj>
                </mc:Choice>
                <mc:Fallback>
                  <p:oleObj name="Equation" r:id="rId5" imgW="1473200" imgH="698500"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113" y="2487539"/>
                          <a:ext cx="2665800" cy="96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8729" name="对象 11"/>
            <p:cNvGraphicFramePr>
              <a:graphicFrameLocks noChangeAspect="1"/>
            </p:cNvGraphicFramePr>
            <p:nvPr/>
          </p:nvGraphicFramePr>
          <p:xfrm>
            <a:off x="4049584" y="4271311"/>
            <a:ext cx="2386817" cy="749841"/>
          </p:xfrm>
          <a:graphic>
            <a:graphicData uri="http://schemas.openxmlformats.org/presentationml/2006/ole">
              <mc:AlternateContent xmlns:mc="http://schemas.openxmlformats.org/markup-compatibility/2006">
                <mc:Choice xmlns:v="urn:schemas-microsoft-com:vml" Requires="v">
                  <p:oleObj name="Equation" r:id="rId7" imgW="1777229" imgH="545863" progId="">
                    <p:embed/>
                  </p:oleObj>
                </mc:Choice>
                <mc:Fallback>
                  <p:oleObj name="Equation" r:id="rId7" imgW="1777229" imgH="545863" progId="">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49584" y="4271311"/>
                          <a:ext cx="2386817" cy="74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58730" name="组合 14"/>
            <p:cNvGrpSpPr>
              <a:grpSpLocks/>
            </p:cNvGrpSpPr>
            <p:nvPr/>
          </p:nvGrpSpPr>
          <p:grpSpPr bwMode="auto">
            <a:xfrm>
              <a:off x="3950294" y="5232678"/>
              <a:ext cx="5751822" cy="538722"/>
              <a:chOff x="3024044" y="5090178"/>
              <a:chExt cx="5751822" cy="538722"/>
            </a:xfrm>
          </p:grpSpPr>
          <p:sp>
            <p:nvSpPr>
              <p:cNvPr id="158731" name="Rectangle 4"/>
              <p:cNvSpPr>
                <a:spLocks noChangeArrowheads="1"/>
              </p:cNvSpPr>
              <p:nvPr/>
            </p:nvSpPr>
            <p:spPr bwMode="auto">
              <a:xfrm>
                <a:off x="3024044" y="5127143"/>
                <a:ext cx="5751822"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其中：                                ，</a:t>
                </a:r>
                <a:endParaRPr lang="en-US" altLang="zh-CN" sz="1500">
                  <a:solidFill>
                    <a:schemeClr val="tx1"/>
                  </a:solidFill>
                </a:endParaRPr>
              </a:p>
            </p:txBody>
          </p:sp>
          <p:graphicFrame>
            <p:nvGraphicFramePr>
              <p:cNvPr id="158732" name="对象 12"/>
              <p:cNvGraphicFramePr>
                <a:graphicFrameLocks noChangeAspect="1"/>
              </p:cNvGraphicFramePr>
              <p:nvPr/>
            </p:nvGraphicFramePr>
            <p:xfrm>
              <a:off x="3900038" y="5108933"/>
              <a:ext cx="1335370" cy="519967"/>
            </p:xfrm>
            <a:graphic>
              <a:graphicData uri="http://schemas.openxmlformats.org/presentationml/2006/ole">
                <mc:AlternateContent xmlns:mc="http://schemas.openxmlformats.org/markup-compatibility/2006">
                  <mc:Choice xmlns:v="urn:schemas-microsoft-com:vml" Requires="v">
                    <p:oleObj name="Equation" r:id="rId9" imgW="1079500" imgH="419100" progId="Equation.DSMT4">
                      <p:embed/>
                    </p:oleObj>
                  </mc:Choice>
                  <mc:Fallback>
                    <p:oleObj name="Equation" r:id="rId9" imgW="1079500" imgH="419100" progId="Equation.DSMT4">
                      <p:embed/>
                      <p:pic>
                        <p:nvPicPr>
                          <p:cNvPr id="0"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0038" y="5108933"/>
                            <a:ext cx="1335370" cy="51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8733" name="对象 13"/>
              <p:cNvGraphicFramePr>
                <a:graphicFrameLocks noChangeAspect="1"/>
              </p:cNvGraphicFramePr>
              <p:nvPr/>
            </p:nvGraphicFramePr>
            <p:xfrm>
              <a:off x="5781203" y="5090178"/>
              <a:ext cx="2324235" cy="532637"/>
            </p:xfrm>
            <a:graphic>
              <a:graphicData uri="http://schemas.openxmlformats.org/presentationml/2006/ole">
                <mc:AlternateContent xmlns:mc="http://schemas.openxmlformats.org/markup-compatibility/2006">
                  <mc:Choice xmlns:v="urn:schemas-microsoft-com:vml" Requires="v">
                    <p:oleObj name="Equation" r:id="rId11" imgW="1828800" imgH="419100" progId="Equation.DSMT4">
                      <p:embed/>
                    </p:oleObj>
                  </mc:Choice>
                  <mc:Fallback>
                    <p:oleObj name="Equation" r:id="rId11" imgW="1828800" imgH="419100" progId="Equation.DSMT4">
                      <p:embed/>
                      <p:pic>
                        <p:nvPicPr>
                          <p:cNvPr id="0" name="对象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81203" y="5090178"/>
                            <a:ext cx="2324235" cy="53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59748" name="组合 1"/>
          <p:cNvGrpSpPr>
            <a:grpSpLocks/>
          </p:cNvGrpSpPr>
          <p:nvPr/>
        </p:nvGrpSpPr>
        <p:grpSpPr bwMode="auto">
          <a:xfrm>
            <a:off x="2109788" y="1686060"/>
            <a:ext cx="7840662" cy="2226977"/>
            <a:chOff x="2074863" y="1531958"/>
            <a:chExt cx="7840662" cy="2227171"/>
          </a:xfrm>
        </p:grpSpPr>
        <p:sp>
          <p:nvSpPr>
            <p:cNvPr id="159749" name="Rectangle 4"/>
            <p:cNvSpPr>
              <a:spLocks noChangeArrowheads="1"/>
            </p:cNvSpPr>
            <p:nvPr/>
          </p:nvSpPr>
          <p:spPr bwMode="auto">
            <a:xfrm>
              <a:off x="2074863" y="1531958"/>
              <a:ext cx="7840662" cy="108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       取 </a:t>
              </a:r>
              <a:r>
                <a:rPr lang="en-US" altLang="zh-CN" i="1" dirty="0">
                  <a:solidFill>
                    <a:schemeClr val="tx1"/>
                  </a:solidFill>
                </a:rPr>
                <a:t>W</a:t>
              </a:r>
              <a:r>
                <a:rPr lang="en-US" altLang="zh-CN" sz="1500" baseline="30000" dirty="0">
                  <a:solidFill>
                    <a:schemeClr val="tx1"/>
                  </a:solidFill>
                </a:rPr>
                <a:t>+</a:t>
              </a:r>
              <a:r>
                <a:rPr lang="en-US" altLang="zh-TW" sz="1500" dirty="0">
                  <a:solidFill>
                    <a:schemeClr val="tx1"/>
                  </a:solidFill>
                </a:rPr>
                <a:t> </a:t>
              </a:r>
              <a:r>
                <a:rPr lang="zh-TW" altLang="en-US" sz="1500" dirty="0">
                  <a:solidFill>
                    <a:schemeClr val="tx1"/>
                  </a:solidFill>
                </a:rPr>
                <a:t>作為檢驗統計量</a:t>
              </a:r>
              <a:r>
                <a:rPr lang="zh-CN" altLang="en-US" sz="1500" dirty="0">
                  <a:solidFill>
                    <a:schemeClr val="tx1"/>
                  </a:solidFill>
                </a:rPr>
                <a:t>，以七組配對樣本數據</a:t>
              </a:r>
              <a:r>
                <a:rPr lang="zh-CN" altLang="en-US" i="1" dirty="0">
                  <a:solidFill>
                    <a:schemeClr val="tx1"/>
                  </a:solidFill>
                </a:rPr>
                <a:t>（</a:t>
              </a:r>
              <a:r>
                <a:rPr lang="en-US" altLang="zh-CN" i="1" dirty="0">
                  <a:solidFill>
                    <a:schemeClr val="tx1"/>
                  </a:solidFill>
                </a:rPr>
                <a:t>N = 7</a:t>
              </a:r>
              <a:r>
                <a:rPr lang="zh-CN" altLang="en-US" i="1" dirty="0">
                  <a:solidFill>
                    <a:schemeClr val="tx1"/>
                  </a:solidFill>
                </a:rPr>
                <a:t>）</a:t>
              </a:r>
              <a:r>
                <a:rPr lang="zh-CN" altLang="en-US" sz="1500" dirty="0">
                  <a:solidFill>
                    <a:schemeClr val="tx1"/>
                  </a:solidFill>
                </a:rPr>
                <a:t>為例說明配對樣本對稱中心的符號秩和的分布，取 </a:t>
              </a:r>
              <a:r>
                <a:rPr lang="en-US" altLang="zh-CN" i="1" dirty="0">
                  <a:solidFill>
                    <a:schemeClr val="tx1"/>
                  </a:solidFill>
                </a:rPr>
                <a:t>MIN</a:t>
              </a:r>
              <a:r>
                <a:rPr lang="en-US" altLang="zh-CN" dirty="0">
                  <a:solidFill>
                    <a:srgbClr val="000000"/>
                  </a:solidFill>
                </a:rPr>
                <a:t> (</a:t>
              </a:r>
              <a:r>
                <a:rPr lang="zh-CN" altLang="en-US" dirty="0">
                  <a:solidFill>
                    <a:srgbClr val="000000"/>
                  </a:solidFill>
                </a:rPr>
                <a:t> </a:t>
              </a:r>
              <a:r>
                <a:rPr lang="en-US" altLang="zh-CN" i="1" dirty="0">
                  <a:solidFill>
                    <a:srgbClr val="000000"/>
                  </a:solidFill>
                </a:rPr>
                <a:t>n</a:t>
              </a:r>
              <a:r>
                <a:rPr lang="en-US" altLang="zh-CN" i="1" baseline="30000" dirty="0">
                  <a:solidFill>
                    <a:srgbClr val="000000"/>
                  </a:solidFill>
                </a:rPr>
                <a:t>+</a:t>
              </a:r>
              <a:r>
                <a:rPr lang="en-US" altLang="zh-CN" dirty="0">
                  <a:solidFill>
                    <a:srgbClr val="000000"/>
                  </a:solidFill>
                </a:rPr>
                <a:t> ,</a:t>
              </a:r>
              <a:r>
                <a:rPr lang="en-US" altLang="zh-CN" i="1" dirty="0">
                  <a:solidFill>
                    <a:srgbClr val="000000"/>
                  </a:solidFill>
                </a:rPr>
                <a:t> n </a:t>
              </a:r>
              <a:r>
                <a:rPr lang="en-US" altLang="zh-CN" i="1" baseline="30000" dirty="0">
                  <a:solidFill>
                    <a:srgbClr val="000000"/>
                  </a:solidFill>
                </a:rPr>
                <a:t>-</a:t>
              </a:r>
              <a:r>
                <a:rPr lang="en-US" altLang="zh-CN" sz="1500" i="1" dirty="0">
                  <a:solidFill>
                    <a:srgbClr val="000000"/>
                  </a:solidFill>
                </a:rPr>
                <a:t> </a:t>
              </a:r>
              <a:r>
                <a:rPr lang="en-US" altLang="zh-CN" dirty="0">
                  <a:solidFill>
                    <a:srgbClr val="000000"/>
                  </a:solidFill>
                </a:rPr>
                <a:t>)</a:t>
              </a:r>
              <a:r>
                <a:rPr lang="en-US" altLang="zh-CN" sz="1500" dirty="0">
                  <a:solidFill>
                    <a:schemeClr val="tx1"/>
                  </a:solidFill>
                </a:rPr>
                <a:t> </a:t>
              </a:r>
              <a:r>
                <a:rPr lang="zh-CN" altLang="en-US" sz="1500" dirty="0">
                  <a:solidFill>
                    <a:schemeClr val="tx1"/>
                  </a:solidFill>
                </a:rPr>
                <a:t>組數據的秩統計量計算秩和，如兩組秩數相等</a:t>
              </a:r>
              <a:r>
                <a:rPr lang="en-US" altLang="zh-CN" dirty="0">
                  <a:solidFill>
                    <a:schemeClr val="tx1"/>
                  </a:solidFill>
                </a:rPr>
                <a:t>(</a:t>
              </a:r>
              <a:r>
                <a:rPr lang="zh-CN" altLang="en-US" dirty="0">
                  <a:solidFill>
                    <a:schemeClr val="tx1"/>
                  </a:solidFill>
                </a:rPr>
                <a:t> </a:t>
              </a:r>
              <a:r>
                <a:rPr lang="en-US" altLang="zh-CN" i="1" dirty="0">
                  <a:solidFill>
                    <a:schemeClr val="tx1"/>
                  </a:solidFill>
                </a:rPr>
                <a:t>n</a:t>
              </a:r>
              <a:r>
                <a:rPr lang="en-US" altLang="zh-CN" i="1" baseline="30000" dirty="0">
                  <a:solidFill>
                    <a:schemeClr val="tx1"/>
                  </a:solidFill>
                </a:rPr>
                <a:t>+</a:t>
              </a:r>
              <a:r>
                <a:rPr lang="en-US" altLang="zh-CN" dirty="0">
                  <a:solidFill>
                    <a:schemeClr val="tx1"/>
                  </a:solidFill>
                </a:rPr>
                <a:t> =</a:t>
              </a:r>
              <a:r>
                <a:rPr lang="en-US" altLang="zh-CN" i="1" dirty="0">
                  <a:solidFill>
                    <a:schemeClr val="tx1"/>
                  </a:solidFill>
                </a:rPr>
                <a:t> n </a:t>
              </a:r>
              <a:r>
                <a:rPr lang="en-US" altLang="zh-CN" i="1" baseline="30000" dirty="0">
                  <a:solidFill>
                    <a:schemeClr val="tx1"/>
                  </a:solidFill>
                </a:rPr>
                <a:t>-</a:t>
              </a:r>
              <a:r>
                <a:rPr lang="en-US" altLang="zh-CN" sz="1500" i="1" dirty="0">
                  <a:solidFill>
                    <a:schemeClr val="tx1"/>
                  </a:solidFill>
                </a:rPr>
                <a:t> </a:t>
              </a:r>
              <a:r>
                <a:rPr lang="en-US" altLang="zh-CN" dirty="0">
                  <a:solidFill>
                    <a:schemeClr val="tx1"/>
                  </a:solidFill>
                </a:rPr>
                <a:t>) </a:t>
              </a:r>
              <a:r>
                <a:rPr lang="zh-CN" altLang="en-US" sz="1500" dirty="0">
                  <a:solidFill>
                    <a:schemeClr val="tx1"/>
                  </a:solidFill>
                </a:rPr>
                <a:t>，則取兩組中秩和較小一組 </a:t>
              </a:r>
              <a:r>
                <a:rPr lang="en-US" altLang="zh-CN" i="1" dirty="0">
                  <a:solidFill>
                    <a:srgbClr val="000000"/>
                  </a:solidFill>
                </a:rPr>
                <a:t>MIN </a:t>
              </a:r>
              <a:r>
                <a:rPr lang="en-US" altLang="zh-CN" dirty="0">
                  <a:solidFill>
                    <a:srgbClr val="000000"/>
                  </a:solidFill>
                </a:rPr>
                <a:t>( </a:t>
              </a:r>
              <a:r>
                <a:rPr lang="en-US" altLang="zh-CN" sz="1100" i="1" dirty="0">
                  <a:solidFill>
                    <a:srgbClr val="000000"/>
                  </a:solidFill>
                </a:rPr>
                <a:t>W</a:t>
              </a:r>
              <a:r>
                <a:rPr lang="en-US" altLang="zh-CN" i="1" dirty="0">
                  <a:solidFill>
                    <a:srgbClr val="000000"/>
                  </a:solidFill>
                </a:rPr>
                <a:t> </a:t>
              </a:r>
              <a:r>
                <a:rPr lang="en-US" altLang="zh-CN" sz="1500" i="1" baseline="30000" dirty="0">
                  <a:solidFill>
                    <a:srgbClr val="000000"/>
                  </a:solidFill>
                </a:rPr>
                <a:t>+</a:t>
              </a:r>
              <a:r>
                <a:rPr lang="en-US" altLang="zh-CN" sz="1500" dirty="0">
                  <a:solidFill>
                    <a:srgbClr val="000000"/>
                  </a:solidFill>
                </a:rPr>
                <a:t>, </a:t>
              </a:r>
              <a:r>
                <a:rPr lang="en-US" altLang="zh-CN" sz="1100" i="1" dirty="0">
                  <a:solidFill>
                    <a:srgbClr val="000000"/>
                  </a:solidFill>
                </a:rPr>
                <a:t>W</a:t>
              </a:r>
              <a:r>
                <a:rPr lang="en-US" altLang="zh-CN" i="1" dirty="0">
                  <a:solidFill>
                    <a:srgbClr val="000000"/>
                  </a:solidFill>
                </a:rPr>
                <a:t> </a:t>
              </a:r>
              <a:r>
                <a:rPr lang="en-US" altLang="zh-CN" sz="1500" baseline="30000" dirty="0">
                  <a:solidFill>
                    <a:srgbClr val="000000"/>
                  </a:solidFill>
                </a:rPr>
                <a:t>-</a:t>
              </a:r>
              <a:r>
                <a:rPr lang="en-US" altLang="zh-CN" dirty="0">
                  <a:solidFill>
                    <a:srgbClr val="000000"/>
                  </a:solidFill>
                </a:rPr>
                <a:t> ) </a:t>
              </a:r>
              <a:r>
                <a:rPr lang="zh-CN" altLang="en-US" sz="1500" dirty="0">
                  <a:solidFill>
                    <a:schemeClr val="tx1"/>
                  </a:solidFill>
                </a:rPr>
                <a:t>為檢驗統計量；</a:t>
              </a:r>
              <a:endParaRPr lang="en-US" altLang="zh-CN" sz="1500" i="1" dirty="0">
                <a:solidFill>
                  <a:schemeClr val="tx1"/>
                </a:solidFill>
              </a:endParaRPr>
            </a:p>
          </p:txBody>
        </p:sp>
        <p:sp>
          <p:nvSpPr>
            <p:cNvPr id="159750" name="Rectangle 4"/>
            <p:cNvSpPr>
              <a:spLocks noChangeArrowheads="1"/>
            </p:cNvSpPr>
            <p:nvPr/>
          </p:nvSpPr>
          <p:spPr bwMode="auto">
            <a:xfrm>
              <a:off x="2074863" y="3019054"/>
              <a:ext cx="7840662" cy="7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       下述以  </a:t>
              </a:r>
              <a:r>
                <a:rPr lang="en-US" altLang="zh-CN" sz="1100" i="1" dirty="0">
                  <a:solidFill>
                    <a:schemeClr val="tx1"/>
                  </a:solidFill>
                </a:rPr>
                <a:t>W</a:t>
              </a:r>
              <a:r>
                <a:rPr lang="en-US" altLang="zh-CN" sz="1500" dirty="0">
                  <a:solidFill>
                    <a:schemeClr val="tx1"/>
                  </a:solidFill>
                </a:rPr>
                <a:t> </a:t>
              </a:r>
              <a:r>
                <a:rPr lang="en-US" altLang="zh-CN" sz="1500" baseline="30000" dirty="0">
                  <a:solidFill>
                    <a:schemeClr val="tx1"/>
                  </a:solidFill>
                </a:rPr>
                <a:t>+</a:t>
              </a:r>
              <a:r>
                <a:rPr lang="en-US" altLang="zh-CN" sz="1500" dirty="0">
                  <a:solidFill>
                    <a:schemeClr val="tx1"/>
                  </a:solidFill>
                </a:rPr>
                <a:t> </a:t>
              </a:r>
              <a:r>
                <a:rPr lang="zh-CN" altLang="en-US" sz="1500" dirty="0">
                  <a:solidFill>
                    <a:schemeClr val="tx1"/>
                  </a:solidFill>
                </a:rPr>
                <a:t>為例說明其分布，</a:t>
              </a:r>
              <a:r>
                <a:rPr lang="zh-CN" altLang="en-US" sz="1500" dirty="0">
                  <a:solidFill>
                    <a:srgbClr val="000000"/>
                  </a:solidFill>
                </a:rPr>
                <a:t>七組配對樣本</a:t>
              </a:r>
              <a:r>
                <a:rPr lang="zh-CN" altLang="en-US" i="1" dirty="0">
                  <a:solidFill>
                    <a:srgbClr val="000000"/>
                  </a:solidFill>
                </a:rPr>
                <a:t>（</a:t>
              </a:r>
              <a:r>
                <a:rPr lang="en-US" altLang="zh-CN" i="1" dirty="0">
                  <a:solidFill>
                    <a:srgbClr val="000000"/>
                  </a:solidFill>
                </a:rPr>
                <a:t>N = 7</a:t>
              </a:r>
              <a:r>
                <a:rPr lang="zh-CN" altLang="en-US" i="1" dirty="0">
                  <a:solidFill>
                    <a:srgbClr val="000000"/>
                  </a:solidFill>
                </a:rPr>
                <a:t>）</a:t>
              </a:r>
              <a:r>
                <a:rPr lang="zh-CN" altLang="en-US" sz="1500" dirty="0">
                  <a:solidFill>
                    <a:schemeClr val="tx1"/>
                  </a:solidFill>
                </a:rPr>
                <a:t>則 </a:t>
              </a:r>
              <a:r>
                <a:rPr lang="en-US" altLang="zh-CN" sz="1100" i="1" dirty="0">
                  <a:solidFill>
                    <a:srgbClr val="000000"/>
                  </a:solidFill>
                </a:rPr>
                <a:t>W</a:t>
              </a:r>
              <a:r>
                <a:rPr lang="en-US" altLang="zh-CN" sz="1500" dirty="0">
                  <a:solidFill>
                    <a:srgbClr val="000000"/>
                  </a:solidFill>
                </a:rPr>
                <a:t> </a:t>
              </a:r>
              <a:r>
                <a:rPr lang="en-US" altLang="zh-CN" sz="1500" baseline="30000" dirty="0">
                  <a:solidFill>
                    <a:srgbClr val="000000"/>
                  </a:solidFill>
                </a:rPr>
                <a:t>+</a:t>
              </a:r>
              <a:r>
                <a:rPr lang="zh-CN" altLang="en-US" sz="1500" dirty="0">
                  <a:solidFill>
                    <a:schemeClr val="tx1"/>
                  </a:solidFill>
                </a:rPr>
                <a:t> 可以有 </a:t>
              </a:r>
              <a:r>
                <a:rPr lang="en-US" altLang="zh-CN" dirty="0">
                  <a:solidFill>
                    <a:schemeClr val="tx1"/>
                  </a:solidFill>
                </a:rPr>
                <a:t>2</a:t>
              </a:r>
              <a:r>
                <a:rPr lang="en-US" altLang="zh-CN" baseline="50000" dirty="0">
                  <a:solidFill>
                    <a:schemeClr val="tx1"/>
                  </a:solidFill>
                </a:rPr>
                <a:t>7</a:t>
              </a:r>
              <a:r>
                <a:rPr lang="en-US" altLang="zh-CN" sz="1500" dirty="0">
                  <a:solidFill>
                    <a:schemeClr val="tx1"/>
                  </a:solidFill>
                </a:rPr>
                <a:t> = </a:t>
              </a:r>
              <a:r>
                <a:rPr lang="en-US" altLang="zh-CN" dirty="0">
                  <a:solidFill>
                    <a:schemeClr val="tx1"/>
                  </a:solidFill>
                </a:rPr>
                <a:t>128</a:t>
              </a:r>
              <a:r>
                <a:rPr lang="en-US" altLang="zh-CN" sz="1500" dirty="0">
                  <a:solidFill>
                    <a:schemeClr val="tx1"/>
                  </a:solidFill>
                </a:rPr>
                <a:t> </a:t>
              </a:r>
              <a:r>
                <a:rPr lang="zh-CN" altLang="en-US" sz="1500" dirty="0">
                  <a:solidFill>
                    <a:schemeClr val="tx1"/>
                  </a:solidFill>
                </a:rPr>
                <a:t>種組合，共產生二十九組秩和，則秩統計量及秩和分布分別如下表：</a:t>
              </a:r>
              <a:endParaRPr lang="en-US" altLang="zh-CN" sz="1500" i="1" dirty="0">
                <a:solidFill>
                  <a:schemeClr val="tx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次序統計量</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Order Statistic</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97635"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97636" name="组合 5"/>
          <p:cNvGrpSpPr>
            <a:grpSpLocks/>
          </p:cNvGrpSpPr>
          <p:nvPr/>
        </p:nvGrpSpPr>
        <p:grpSpPr bwMode="auto">
          <a:xfrm>
            <a:off x="704850" y="987322"/>
            <a:ext cx="10282238" cy="4108554"/>
            <a:chOff x="704588" y="987121"/>
            <a:chExt cx="10282501" cy="4108791"/>
          </a:xfrm>
        </p:grpSpPr>
        <p:sp>
          <p:nvSpPr>
            <p:cNvPr id="197637" name="Rectangle 4"/>
            <p:cNvSpPr>
              <a:spLocks noChangeArrowheads="1"/>
            </p:cNvSpPr>
            <p:nvPr/>
          </p:nvSpPr>
          <p:spPr bwMode="auto">
            <a:xfrm>
              <a:off x="750627" y="987121"/>
              <a:ext cx="10222173" cy="454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800" dirty="0">
                  <a:solidFill>
                    <a:schemeClr val="tx1"/>
                  </a:solidFill>
                </a:rPr>
                <a:t>次序統計量的</a:t>
              </a:r>
              <a:r>
                <a:rPr lang="zh-CN" altLang="en-US" sz="1800" dirty="0">
                  <a:solidFill>
                    <a:schemeClr val="tx1"/>
                  </a:solidFill>
                </a:rPr>
                <a:t>聯合</a:t>
              </a:r>
              <a:r>
                <a:rPr lang="zh-TW" altLang="en-US" sz="1800" dirty="0">
                  <a:solidFill>
                    <a:schemeClr val="tx1"/>
                  </a:solidFill>
                </a:rPr>
                <a:t>分布：</a:t>
              </a:r>
              <a:endParaRPr lang="en-US" altLang="zh-CN" sz="1800" dirty="0">
                <a:solidFill>
                  <a:schemeClr val="tx1"/>
                </a:solidFill>
              </a:endParaRPr>
            </a:p>
          </p:txBody>
        </p:sp>
        <p:sp>
          <p:nvSpPr>
            <p:cNvPr id="197638" name="Rectangle 4"/>
            <p:cNvSpPr>
              <a:spLocks noChangeArrowheads="1"/>
            </p:cNvSpPr>
            <p:nvPr/>
          </p:nvSpPr>
          <p:spPr bwMode="auto">
            <a:xfrm>
              <a:off x="750627" y="1753108"/>
              <a:ext cx="10222173" cy="783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dirty="0">
                  <a:solidFill>
                    <a:schemeClr val="tx1"/>
                  </a:solidFill>
                </a:rPr>
                <a:t>設母體 </a:t>
              </a:r>
              <a:r>
                <a:rPr lang="en-US" altLang="zh-TW" sz="1500" i="1" dirty="0">
                  <a:solidFill>
                    <a:schemeClr val="tx1"/>
                  </a:solidFill>
                </a:rPr>
                <a:t>ζ</a:t>
              </a:r>
              <a:r>
                <a:rPr lang="en-US" altLang="zh-TW" sz="1600" dirty="0">
                  <a:solidFill>
                    <a:schemeClr val="tx1"/>
                  </a:solidFill>
                </a:rPr>
                <a:t> </a:t>
              </a:r>
              <a:r>
                <a:rPr lang="zh-TW" altLang="en-US" sz="1600" dirty="0">
                  <a:solidFill>
                    <a:schemeClr val="tx1"/>
                  </a:solidFill>
                </a:rPr>
                <a:t>有密度函數 </a:t>
              </a:r>
              <a:r>
                <a:rPr lang="en-US" altLang="zh-TW" sz="1600" i="1" dirty="0">
                  <a:solidFill>
                    <a:schemeClr val="tx1"/>
                  </a:solidFill>
                </a:rPr>
                <a:t>f</a:t>
              </a:r>
              <a:r>
                <a:rPr lang="en-US" altLang="zh-TW" sz="1600" dirty="0">
                  <a:solidFill>
                    <a:schemeClr val="tx1"/>
                  </a:solidFill>
                </a:rPr>
                <a:t>(x)</a:t>
              </a:r>
              <a:r>
                <a:rPr lang="en-US" altLang="zh-TW" sz="1500" dirty="0">
                  <a:solidFill>
                    <a:schemeClr val="tx1"/>
                  </a:solidFill>
                </a:rPr>
                <a:t> </a:t>
              </a:r>
              <a:r>
                <a:rPr lang="zh-TW" altLang="en-US" sz="1300" dirty="0">
                  <a:solidFill>
                    <a:schemeClr val="tx1"/>
                  </a:solidFill>
                </a:rPr>
                <a:t>＞</a:t>
              </a:r>
              <a:r>
                <a:rPr lang="zh-TW" altLang="en-US" sz="1500" dirty="0">
                  <a:solidFill>
                    <a:schemeClr val="tx1"/>
                  </a:solidFill>
                </a:rPr>
                <a:t> </a:t>
              </a:r>
              <a:r>
                <a:rPr lang="en-US" altLang="zh-TW" sz="1600" dirty="0">
                  <a:solidFill>
                    <a:schemeClr val="tx1"/>
                  </a:solidFill>
                </a:rPr>
                <a:t>0, </a:t>
              </a:r>
              <a:r>
                <a:rPr lang="en-US" altLang="zh-TW" sz="1600" i="1" dirty="0">
                  <a:solidFill>
                    <a:schemeClr val="tx1"/>
                  </a:solidFill>
                </a:rPr>
                <a:t>a</a:t>
              </a:r>
              <a:r>
                <a:rPr lang="en-US" altLang="zh-TW" sz="1500" dirty="0">
                  <a:solidFill>
                    <a:schemeClr val="tx1"/>
                  </a:solidFill>
                </a:rPr>
                <a:t> </a:t>
              </a:r>
              <a:r>
                <a:rPr lang="en-US" altLang="zh-TW" sz="1300" dirty="0">
                  <a:solidFill>
                    <a:schemeClr val="tx1"/>
                  </a:solidFill>
                </a:rPr>
                <a:t>≤</a:t>
              </a:r>
              <a:r>
                <a:rPr lang="en-US" altLang="zh-TW" sz="1500" dirty="0">
                  <a:solidFill>
                    <a:schemeClr val="tx1"/>
                  </a:solidFill>
                </a:rPr>
                <a:t> </a:t>
              </a:r>
              <a:r>
                <a:rPr lang="en-US" altLang="zh-TW" sz="1600" i="1" dirty="0">
                  <a:solidFill>
                    <a:schemeClr val="tx1"/>
                  </a:solidFill>
                </a:rPr>
                <a:t>x</a:t>
              </a:r>
              <a:r>
                <a:rPr lang="en-US" altLang="zh-TW" sz="1500" dirty="0">
                  <a:solidFill>
                    <a:schemeClr val="tx1"/>
                  </a:solidFill>
                </a:rPr>
                <a:t> </a:t>
              </a:r>
              <a:r>
                <a:rPr lang="en-US" altLang="zh-TW" sz="1300" dirty="0">
                  <a:solidFill>
                    <a:schemeClr val="tx1"/>
                  </a:solidFill>
                </a:rPr>
                <a:t>≤</a:t>
              </a:r>
              <a:r>
                <a:rPr lang="en-US" altLang="zh-TW" sz="1500" dirty="0">
                  <a:solidFill>
                    <a:schemeClr val="tx1"/>
                  </a:solidFill>
                </a:rPr>
                <a:t> </a:t>
              </a:r>
              <a:r>
                <a:rPr lang="en-US" altLang="zh-TW" sz="1600" i="1" dirty="0">
                  <a:solidFill>
                    <a:schemeClr val="tx1"/>
                  </a:solidFill>
                </a:rPr>
                <a:t>b</a:t>
              </a:r>
              <a:r>
                <a:rPr lang="en-US" altLang="zh-TW" sz="1500" dirty="0">
                  <a:solidFill>
                    <a:schemeClr val="tx1"/>
                  </a:solidFill>
                </a:rPr>
                <a:t> (</a:t>
              </a:r>
              <a:r>
                <a:rPr lang="zh-TW" altLang="en-US" sz="1300" dirty="0">
                  <a:solidFill>
                    <a:schemeClr val="tx1"/>
                  </a:solidFill>
                </a:rPr>
                <a:t>可設 </a:t>
              </a:r>
              <a:r>
                <a:rPr lang="en-US" altLang="zh-TW" sz="1300" i="1" dirty="0">
                  <a:solidFill>
                    <a:schemeClr val="tx1"/>
                  </a:solidFill>
                </a:rPr>
                <a:t>a</a:t>
              </a:r>
              <a:r>
                <a:rPr lang="en-US" altLang="zh-TW" sz="1300" dirty="0">
                  <a:solidFill>
                    <a:schemeClr val="tx1"/>
                  </a:solidFill>
                </a:rPr>
                <a:t> = </a:t>
              </a:r>
              <a:r>
                <a:rPr lang="en-US" altLang="zh-TW" sz="1500" dirty="0">
                  <a:solidFill>
                    <a:schemeClr val="tx1"/>
                  </a:solidFill>
                </a:rPr>
                <a:t>-∞</a:t>
              </a:r>
              <a:r>
                <a:rPr lang="zh-CN" altLang="en-US" sz="1500" dirty="0">
                  <a:solidFill>
                    <a:schemeClr val="tx1"/>
                  </a:solidFill>
                </a:rPr>
                <a:t>，</a:t>
              </a:r>
              <a:r>
                <a:rPr lang="en-US" altLang="zh-TW" sz="1300" i="1" dirty="0">
                  <a:solidFill>
                    <a:schemeClr val="tx1"/>
                  </a:solidFill>
                </a:rPr>
                <a:t>b</a:t>
              </a:r>
              <a:r>
                <a:rPr lang="en-US" altLang="zh-TW" sz="1300" dirty="0">
                  <a:solidFill>
                    <a:schemeClr val="tx1"/>
                  </a:solidFill>
                </a:rPr>
                <a:t> = +</a:t>
              </a:r>
              <a:r>
                <a:rPr lang="en-US" altLang="zh-TW" sz="1500" dirty="0">
                  <a:solidFill>
                    <a:schemeClr val="tx1"/>
                  </a:solidFill>
                </a:rPr>
                <a:t>∞)  </a:t>
              </a:r>
              <a:r>
                <a:rPr lang="zh-TW" altLang="en-US" sz="1600" dirty="0">
                  <a:solidFill>
                    <a:schemeClr val="tx1"/>
                  </a:solidFill>
                </a:rPr>
                <a:t>和 分布函數</a:t>
              </a:r>
              <a:r>
                <a:rPr lang="zh-TW" altLang="en-US" sz="1500" dirty="0">
                  <a:solidFill>
                    <a:schemeClr val="tx1"/>
                  </a:solidFill>
                </a:rPr>
                <a:t> </a:t>
              </a:r>
              <a:r>
                <a:rPr lang="en-US" altLang="zh-TW" sz="1400" i="1" dirty="0">
                  <a:solidFill>
                    <a:schemeClr val="tx1"/>
                  </a:solidFill>
                </a:rPr>
                <a:t>F</a:t>
              </a:r>
              <a:r>
                <a:rPr lang="en-US" altLang="zh-TW" sz="1400" dirty="0">
                  <a:solidFill>
                    <a:schemeClr val="tx1"/>
                  </a:solidFill>
                </a:rPr>
                <a:t>(x) </a:t>
              </a:r>
              <a:r>
                <a:rPr lang="zh-TW" altLang="en-US" sz="1500" dirty="0">
                  <a:solidFill>
                    <a:schemeClr val="tx1"/>
                  </a:solidFill>
                </a:rPr>
                <a:t>，</a:t>
              </a:r>
              <a:r>
                <a:rPr lang="zh-TW" altLang="en-US" sz="1600" dirty="0">
                  <a:solidFill>
                    <a:schemeClr val="tx1"/>
                  </a:solidFill>
                </a:rPr>
                <a:t>且 </a:t>
              </a:r>
              <a:r>
                <a:rPr lang="en-US" altLang="zh-TW" sz="1500" i="1" dirty="0">
                  <a:solidFill>
                    <a:schemeClr val="tx1"/>
                  </a:solidFill>
                </a:rPr>
                <a:t>ζ</a:t>
              </a:r>
              <a:r>
                <a:rPr lang="en-US" altLang="zh-TW" sz="1500" baseline="-25000" dirty="0">
                  <a:solidFill>
                    <a:schemeClr val="tx1"/>
                  </a:solidFill>
                </a:rPr>
                <a:t>1</a:t>
              </a:r>
              <a:r>
                <a:rPr lang="en-US" altLang="zh-TW" sz="1500" dirty="0">
                  <a:solidFill>
                    <a:schemeClr val="tx1"/>
                  </a:solidFill>
                </a:rPr>
                <a:t>,</a:t>
              </a:r>
              <a:r>
                <a:rPr lang="en-US" altLang="zh-TW" sz="1500" i="1" dirty="0">
                  <a:solidFill>
                    <a:schemeClr val="tx1"/>
                  </a:solidFill>
                </a:rPr>
                <a:t>ζ</a:t>
              </a:r>
              <a:r>
                <a:rPr lang="en-US" altLang="zh-TW" sz="1500" baseline="-25000" dirty="0">
                  <a:solidFill>
                    <a:schemeClr val="tx1"/>
                  </a:solidFill>
                </a:rPr>
                <a:t>2</a:t>
              </a:r>
              <a:r>
                <a:rPr lang="en-US" altLang="zh-TW" sz="1500" dirty="0">
                  <a:solidFill>
                    <a:schemeClr val="tx1"/>
                  </a:solidFill>
                </a:rPr>
                <a:t>,…,</a:t>
              </a:r>
              <a:r>
                <a:rPr lang="en-US" altLang="zh-TW" sz="1500" i="1" dirty="0" err="1">
                  <a:solidFill>
                    <a:schemeClr val="tx1"/>
                  </a:solidFill>
                </a:rPr>
                <a:t>ζ</a:t>
              </a:r>
              <a:r>
                <a:rPr lang="en-US" altLang="zh-TW" sz="1500" baseline="-25000" dirty="0" err="1">
                  <a:solidFill>
                    <a:schemeClr val="tx1"/>
                  </a:solidFill>
                </a:rPr>
                <a:t>n</a:t>
              </a:r>
              <a:r>
                <a:rPr lang="en-US" altLang="zh-TW" sz="1600" dirty="0">
                  <a:solidFill>
                    <a:schemeClr val="tx1"/>
                  </a:solidFill>
                </a:rPr>
                <a:t> </a:t>
              </a:r>
              <a:r>
                <a:rPr lang="zh-TW" altLang="en-US" sz="1600" dirty="0">
                  <a:solidFill>
                    <a:schemeClr val="tx1"/>
                  </a:solidFill>
                </a:rPr>
                <a:t>為取自這一母體的一個子樣，則 ∀ </a:t>
              </a:r>
              <a:r>
                <a:rPr lang="en-US" altLang="zh-TW" sz="1500" i="1" dirty="0">
                  <a:solidFill>
                    <a:schemeClr val="tx1"/>
                  </a:solidFill>
                </a:rPr>
                <a:t>ζ</a:t>
              </a:r>
              <a:r>
                <a:rPr lang="en-US" altLang="zh-TW" sz="1500" baseline="-25000" dirty="0">
                  <a:solidFill>
                    <a:schemeClr val="tx1"/>
                  </a:solidFill>
                </a:rPr>
                <a:t>(</a:t>
              </a:r>
              <a:r>
                <a:rPr lang="en-US" altLang="zh-TW" sz="1500" baseline="-25000" dirty="0" err="1">
                  <a:solidFill>
                    <a:schemeClr val="tx1"/>
                  </a:solidFill>
                </a:rPr>
                <a:t>i</a:t>
              </a:r>
              <a:r>
                <a:rPr lang="en-US" altLang="zh-TW" sz="1500" baseline="-25000" dirty="0">
                  <a:solidFill>
                    <a:schemeClr val="tx1"/>
                  </a:solidFill>
                </a:rPr>
                <a:t>)</a:t>
              </a:r>
              <a:r>
                <a:rPr lang="en-US" altLang="zh-TW" sz="1500" dirty="0">
                  <a:solidFill>
                    <a:schemeClr val="tx1"/>
                  </a:solidFill>
                </a:rPr>
                <a:t> </a:t>
              </a:r>
              <a:r>
                <a:rPr lang="zh-TW" altLang="en-US" sz="1300" dirty="0">
                  <a:solidFill>
                    <a:schemeClr val="tx1"/>
                  </a:solidFill>
                </a:rPr>
                <a:t>＜</a:t>
              </a:r>
              <a:r>
                <a:rPr lang="zh-TW" altLang="en-US" sz="1500" dirty="0">
                  <a:solidFill>
                    <a:schemeClr val="tx1"/>
                  </a:solidFill>
                </a:rPr>
                <a:t> </a:t>
              </a:r>
              <a:r>
                <a:rPr lang="en-US" altLang="zh-TW" sz="1500" i="1" dirty="0">
                  <a:solidFill>
                    <a:schemeClr val="tx1"/>
                  </a:solidFill>
                </a:rPr>
                <a:t>ζ</a:t>
              </a:r>
              <a:r>
                <a:rPr lang="en-US" altLang="zh-TW" sz="1500" baseline="-25000" dirty="0">
                  <a:solidFill>
                    <a:schemeClr val="tx1"/>
                  </a:solidFill>
                </a:rPr>
                <a:t>(j)</a:t>
              </a:r>
              <a:r>
                <a:rPr lang="zh-TW" altLang="en-US" sz="1600" dirty="0">
                  <a:solidFill>
                    <a:schemeClr val="tx1"/>
                  </a:solidFill>
                </a:rPr>
                <a:t> 的</a:t>
              </a:r>
              <a:r>
                <a:rPr lang="zh-CN" altLang="en-US" sz="1600" dirty="0">
                  <a:solidFill>
                    <a:schemeClr val="tx1"/>
                  </a:solidFill>
                </a:rPr>
                <a:t>聯合</a:t>
              </a:r>
              <a:r>
                <a:rPr lang="zh-TW" altLang="en-US" sz="1600" dirty="0">
                  <a:solidFill>
                    <a:schemeClr val="tx1"/>
                  </a:solidFill>
                </a:rPr>
                <a:t>密度函數為：</a:t>
              </a:r>
              <a:endParaRPr lang="en-US" altLang="zh-CN" sz="1600" dirty="0">
                <a:solidFill>
                  <a:schemeClr val="tx1"/>
                </a:solidFill>
              </a:endParaRPr>
            </a:p>
          </p:txBody>
        </p:sp>
        <p:sp>
          <p:nvSpPr>
            <p:cNvPr id="197639" name="Rectangle 4"/>
            <p:cNvSpPr>
              <a:spLocks noChangeArrowheads="1"/>
            </p:cNvSpPr>
            <p:nvPr/>
          </p:nvSpPr>
          <p:spPr bwMode="auto">
            <a:xfrm>
              <a:off x="750627" y="4679901"/>
              <a:ext cx="10222173" cy="416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600">
                  <a:solidFill>
                    <a:schemeClr val="tx1"/>
                  </a:solidFill>
                </a:rPr>
                <a:t>∀  </a:t>
              </a:r>
              <a:r>
                <a:rPr lang="en-US" altLang="zh-CN" sz="1500">
                  <a:solidFill>
                    <a:schemeClr val="tx1"/>
                  </a:solidFill>
                </a:rPr>
                <a:t>— </a:t>
              </a:r>
              <a:r>
                <a:rPr lang="zh-CN" altLang="en-US" sz="1500">
                  <a:solidFill>
                    <a:schemeClr val="tx1"/>
                  </a:solidFill>
                </a:rPr>
                <a:t>“任意”符號，表示集合中任意取值；</a:t>
              </a:r>
              <a:endParaRPr lang="en-US" altLang="zh-CN" sz="1500">
                <a:solidFill>
                  <a:schemeClr val="tx1"/>
                </a:solidFill>
              </a:endParaRPr>
            </a:p>
          </p:txBody>
        </p:sp>
        <p:graphicFrame>
          <p:nvGraphicFramePr>
            <p:cNvPr id="197640" name="对象 4"/>
            <p:cNvGraphicFramePr>
              <a:graphicFrameLocks noChangeAspect="1"/>
            </p:cNvGraphicFramePr>
            <p:nvPr>
              <p:extLst>
                <p:ext uri="{D42A27DB-BD31-4B8C-83A1-F6EECF244321}">
                  <p14:modId xmlns:p14="http://schemas.microsoft.com/office/powerpoint/2010/main" val="453732390"/>
                </p:ext>
              </p:extLst>
            </p:nvPr>
          </p:nvGraphicFramePr>
          <p:xfrm>
            <a:off x="704588" y="2974889"/>
            <a:ext cx="10282501" cy="1187519"/>
          </p:xfrm>
          <a:graphic>
            <a:graphicData uri="http://schemas.openxmlformats.org/presentationml/2006/ole">
              <mc:AlternateContent xmlns:mc="http://schemas.openxmlformats.org/markup-compatibility/2006">
                <mc:Choice xmlns:v="urn:schemas-microsoft-com:vml" Requires="v">
                  <p:oleObj name="Equation" r:id="rId3" imgW="6553080" imgH="927000" progId="Equation.DSMT4">
                    <p:embed/>
                  </p:oleObj>
                </mc:Choice>
                <mc:Fallback>
                  <p:oleObj name="Equation" r:id="rId3" imgW="6553080" imgH="927000" progId="Equation.DSMT4">
                    <p:embed/>
                    <p:pic>
                      <p:nvPicPr>
                        <p:cNvPr id="0" name=""/>
                        <p:cNvPicPr>
                          <a:picLocks noChangeAspect="1" noChangeArrowheads="1"/>
                        </p:cNvPicPr>
                        <p:nvPr/>
                      </p:nvPicPr>
                      <p:blipFill>
                        <a:blip r:embed="rId4"/>
                        <a:srcRect/>
                        <a:stretch>
                          <a:fillRect/>
                        </a:stretch>
                      </p:blipFill>
                      <p:spPr bwMode="auto">
                        <a:xfrm>
                          <a:off x="704588" y="2974889"/>
                          <a:ext cx="10282501" cy="1187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5567269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60772" name="组合 6"/>
          <p:cNvGrpSpPr>
            <a:grpSpLocks/>
          </p:cNvGrpSpPr>
          <p:nvPr/>
        </p:nvGrpSpPr>
        <p:grpSpPr bwMode="auto">
          <a:xfrm>
            <a:off x="1112838" y="368300"/>
            <a:ext cx="8986837" cy="5526088"/>
            <a:chOff x="1112436" y="367874"/>
            <a:chExt cx="8987544" cy="5527078"/>
          </a:xfrm>
        </p:grpSpPr>
        <p:pic>
          <p:nvPicPr>
            <p:cNvPr id="16077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436" y="931913"/>
              <a:ext cx="6145252" cy="385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0774" name="Rectangle 4"/>
            <p:cNvSpPr>
              <a:spLocks noChangeArrowheads="1"/>
            </p:cNvSpPr>
            <p:nvPr/>
          </p:nvSpPr>
          <p:spPr bwMode="auto">
            <a:xfrm>
              <a:off x="2255199" y="5016425"/>
              <a:ext cx="3859725" cy="646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dirty="0">
                  <a:solidFill>
                    <a:schemeClr val="tx1"/>
                  </a:solidFill>
                </a:rPr>
                <a:t>       顯然，無論</a:t>
              </a:r>
              <a:r>
                <a:rPr lang="en-US" altLang="zh-CN" dirty="0">
                  <a:solidFill>
                    <a:schemeClr val="tx1"/>
                  </a:solidFill>
                </a:rPr>
                <a:t> </a:t>
              </a:r>
              <a:r>
                <a:rPr lang="en-US" altLang="zh-CN" sz="1000" i="1" dirty="0">
                  <a:solidFill>
                    <a:schemeClr val="tx1"/>
                  </a:solidFill>
                </a:rPr>
                <a:t>N</a:t>
              </a:r>
              <a:r>
                <a:rPr lang="en-US" altLang="zh-CN" dirty="0">
                  <a:solidFill>
                    <a:schemeClr val="tx1"/>
                  </a:solidFill>
                </a:rPr>
                <a:t> </a:t>
              </a:r>
              <a:r>
                <a:rPr lang="zh-CN" altLang="en-US" dirty="0">
                  <a:solidFill>
                    <a:schemeClr val="tx1"/>
                  </a:solidFill>
                </a:rPr>
                <a:t>有多大，都可以按照如上方法計算出秩和的分布頻數，為使用方便，通常在各統計教材的附錄已將其製成標準界值表，以供查閱使用。</a:t>
              </a:r>
              <a:endParaRPr lang="en-US" altLang="zh-CN" i="1" dirty="0">
                <a:solidFill>
                  <a:schemeClr val="tx1"/>
                </a:solidFill>
              </a:endParaRPr>
            </a:p>
          </p:txBody>
        </p:sp>
        <p:pic>
          <p:nvPicPr>
            <p:cNvPr id="1607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54588" y="367874"/>
              <a:ext cx="2345392" cy="5527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61796" name="组合 7"/>
          <p:cNvGrpSpPr>
            <a:grpSpLocks/>
          </p:cNvGrpSpPr>
          <p:nvPr/>
        </p:nvGrpSpPr>
        <p:grpSpPr bwMode="auto">
          <a:xfrm>
            <a:off x="730250" y="750888"/>
            <a:ext cx="10347325" cy="5232400"/>
            <a:chOff x="729614" y="750659"/>
            <a:chExt cx="10348092" cy="5233347"/>
          </a:xfrm>
        </p:grpSpPr>
        <p:pic>
          <p:nvPicPr>
            <p:cNvPr id="1617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089" y="750659"/>
              <a:ext cx="4759617" cy="46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61798" name="组合 6"/>
            <p:cNvGrpSpPr>
              <a:grpSpLocks/>
            </p:cNvGrpSpPr>
            <p:nvPr/>
          </p:nvGrpSpPr>
          <p:grpSpPr bwMode="auto">
            <a:xfrm>
              <a:off x="729614" y="762536"/>
              <a:ext cx="5429198" cy="4960159"/>
              <a:chOff x="729614" y="762536"/>
              <a:chExt cx="5429198" cy="4960159"/>
            </a:xfrm>
          </p:grpSpPr>
          <p:pic>
            <p:nvPicPr>
              <p:cNvPr id="16180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614" y="762536"/>
                <a:ext cx="5429198" cy="4635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61801" name="Rectangle 4"/>
              <p:cNvSpPr>
                <a:spLocks noChangeArrowheads="1"/>
              </p:cNvSpPr>
              <p:nvPr/>
            </p:nvSpPr>
            <p:spPr bwMode="auto">
              <a:xfrm>
                <a:off x="1144657" y="5330280"/>
                <a:ext cx="459911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lnSpc>
                    <a:spcPct val="150000"/>
                  </a:lnSpc>
                </a:pPr>
                <a:r>
                  <a:rPr lang="zh-CN" altLang="en-US" sz="1300">
                    <a:solidFill>
                      <a:srgbClr val="000000"/>
                    </a:solidFill>
                  </a:rPr>
                  <a:t>配對</a:t>
                </a:r>
                <a:r>
                  <a:rPr lang="zh-TW" altLang="en-US" sz="1300">
                    <a:solidFill>
                      <a:srgbClr val="000000"/>
                    </a:solidFill>
                  </a:rPr>
                  <a:t>樣本位</a:t>
                </a:r>
                <a:r>
                  <a:rPr lang="zh-CN" altLang="en-US" sz="1300">
                    <a:solidFill>
                      <a:srgbClr val="000000"/>
                    </a:solidFill>
                  </a:rPr>
                  <a:t>對稱中心</a:t>
                </a:r>
                <a:r>
                  <a:rPr lang="zh-TW" altLang="en-US" sz="1300">
                    <a:solidFill>
                      <a:srgbClr val="000000"/>
                    </a:solidFill>
                  </a:rPr>
                  <a:t>的</a:t>
                </a:r>
                <a:r>
                  <a:rPr lang="zh-CN" altLang="en-US" sz="1300">
                    <a:solidFill>
                      <a:srgbClr val="000000"/>
                    </a:solidFill>
                  </a:rPr>
                  <a:t>符號</a:t>
                </a:r>
                <a:r>
                  <a:rPr lang="zh-TW" altLang="en-US" sz="1300">
                    <a:solidFill>
                      <a:srgbClr val="000000"/>
                    </a:solidFill>
                  </a:rPr>
                  <a:t>秩和檢驗</a:t>
                </a:r>
                <a:r>
                  <a:rPr lang="zh-CN" altLang="en-US" sz="1100" i="1">
                    <a:solidFill>
                      <a:srgbClr val="000000"/>
                    </a:solidFill>
                  </a:rPr>
                  <a:t>（</a:t>
                </a:r>
                <a:r>
                  <a:rPr lang="en-US" altLang="zh-CN" sz="1000" i="1">
                    <a:solidFill>
                      <a:srgbClr val="000000"/>
                    </a:solidFill>
                  </a:rPr>
                  <a:t>N</a:t>
                </a:r>
                <a:r>
                  <a:rPr lang="en-US" altLang="zh-CN" sz="1100" i="1">
                    <a:solidFill>
                      <a:srgbClr val="000000"/>
                    </a:solidFill>
                  </a:rPr>
                  <a:t> = </a:t>
                </a:r>
                <a:r>
                  <a:rPr lang="en-US" altLang="zh-CN" sz="1000" i="1">
                    <a:solidFill>
                      <a:srgbClr val="000000"/>
                    </a:solidFill>
                  </a:rPr>
                  <a:t>7</a:t>
                </a:r>
                <a:r>
                  <a:rPr lang="zh-CN" altLang="en-US" sz="1100" i="1">
                    <a:solidFill>
                      <a:srgbClr val="000000"/>
                    </a:solidFill>
                  </a:rPr>
                  <a:t>）</a:t>
                </a:r>
                <a:endParaRPr lang="en-US" altLang="zh-CN" sz="1100" i="1">
                  <a:solidFill>
                    <a:schemeClr val="tx1"/>
                  </a:solidFill>
                </a:endParaRPr>
              </a:p>
            </p:txBody>
          </p:sp>
        </p:grpSp>
        <p:sp>
          <p:nvSpPr>
            <p:cNvPr id="161799" name="Rectangle 4"/>
            <p:cNvSpPr>
              <a:spLocks noChangeArrowheads="1"/>
            </p:cNvSpPr>
            <p:nvPr/>
          </p:nvSpPr>
          <p:spPr bwMode="auto">
            <a:xfrm>
              <a:off x="1714655" y="5591591"/>
              <a:ext cx="7014095"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300">
                  <a:solidFill>
                    <a:srgbClr val="000000"/>
                  </a:solidFill>
                </a:rPr>
                <a:t>所以配對</a:t>
              </a:r>
              <a:r>
                <a:rPr lang="zh-TW" altLang="en-US" sz="1300">
                  <a:solidFill>
                    <a:srgbClr val="000000"/>
                  </a:solidFill>
                </a:rPr>
                <a:t>樣本</a:t>
              </a:r>
              <a:r>
                <a:rPr lang="zh-CN" altLang="en-US" sz="1100" i="1">
                  <a:solidFill>
                    <a:srgbClr val="000000"/>
                  </a:solidFill>
                </a:rPr>
                <a:t>（</a:t>
              </a:r>
              <a:r>
                <a:rPr lang="en-US" altLang="zh-CN" sz="1000" i="1">
                  <a:solidFill>
                    <a:srgbClr val="000000"/>
                  </a:solidFill>
                </a:rPr>
                <a:t>N = 7</a:t>
              </a:r>
              <a:r>
                <a:rPr lang="zh-CN" altLang="en-US" sz="1100" i="1">
                  <a:solidFill>
                    <a:srgbClr val="000000"/>
                  </a:solidFill>
                </a:rPr>
                <a:t>）</a:t>
              </a:r>
              <a:r>
                <a:rPr lang="zh-CN" altLang="en-US" sz="1300">
                  <a:solidFill>
                    <a:srgbClr val="000000"/>
                  </a:solidFill>
                </a:rPr>
                <a:t>對稱中心</a:t>
              </a:r>
              <a:r>
                <a:rPr lang="zh-TW" altLang="en-US" sz="1300">
                  <a:solidFill>
                    <a:srgbClr val="000000"/>
                  </a:solidFill>
                </a:rPr>
                <a:t>的</a:t>
              </a:r>
              <a:r>
                <a:rPr lang="zh-CN" altLang="en-US" sz="1300">
                  <a:solidFill>
                    <a:srgbClr val="000000"/>
                  </a:solidFill>
                </a:rPr>
                <a:t>符號</a:t>
              </a:r>
              <a:r>
                <a:rPr lang="zh-TW" altLang="en-US" sz="1300">
                  <a:solidFill>
                    <a:srgbClr val="000000"/>
                  </a:solidFill>
                </a:rPr>
                <a:t>秩和</a:t>
              </a:r>
              <a:r>
                <a:rPr lang="zh-CN" altLang="en-US" sz="1300">
                  <a:solidFill>
                    <a:srgbClr val="000000"/>
                  </a:solidFill>
                </a:rPr>
                <a:t>的置信區間為</a:t>
              </a:r>
              <a:r>
                <a:rPr lang="zh-CN" altLang="en-US" sz="1000">
                  <a:solidFill>
                    <a:srgbClr val="000000"/>
                  </a:solidFill>
                </a:rPr>
                <a:t> </a:t>
              </a:r>
              <a:r>
                <a:rPr lang="en-US" altLang="zh-CN" sz="1000">
                  <a:solidFill>
                    <a:srgbClr val="000000"/>
                  </a:solidFill>
                </a:rPr>
                <a:t>9</a:t>
              </a:r>
              <a:r>
                <a:rPr lang="zh-CN" altLang="en-US" sz="1000">
                  <a:solidFill>
                    <a:srgbClr val="000000"/>
                  </a:solidFill>
                </a:rPr>
                <a:t>～</a:t>
              </a:r>
              <a:r>
                <a:rPr lang="en-US" altLang="zh-CN" sz="1000">
                  <a:solidFill>
                    <a:srgbClr val="000000"/>
                  </a:solidFill>
                </a:rPr>
                <a:t>19 </a:t>
              </a:r>
              <a:r>
                <a:rPr lang="en-US" altLang="zh-TW" sz="1000">
                  <a:solidFill>
                    <a:srgbClr val="000000"/>
                  </a:solidFill>
                </a:rPr>
                <a:t>(</a:t>
              </a:r>
              <a:r>
                <a:rPr lang="el-GR" altLang="zh-TW" sz="1000">
                  <a:solidFill>
                    <a:srgbClr val="000000"/>
                  </a:solidFill>
                </a:rPr>
                <a:t>α</a:t>
              </a:r>
              <a:r>
                <a:rPr lang="en-US" altLang="zh-TW" sz="1000">
                  <a:solidFill>
                    <a:srgbClr val="000000"/>
                  </a:solidFill>
                </a:rPr>
                <a:t>=0.05)</a:t>
              </a:r>
              <a:r>
                <a:rPr lang="zh-CN" altLang="en-US" sz="1300">
                  <a:solidFill>
                    <a:srgbClr val="000000"/>
                  </a:solidFill>
                </a:rPr>
                <a:t>。</a:t>
              </a:r>
              <a:endParaRPr lang="en-US" altLang="zh-CN" sz="1300" i="1">
                <a:solidFill>
                  <a:schemeClr val="tx1"/>
                </a:solidFill>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62820" name="组合 4"/>
          <p:cNvGrpSpPr>
            <a:grpSpLocks/>
          </p:cNvGrpSpPr>
          <p:nvPr/>
        </p:nvGrpSpPr>
        <p:grpSpPr bwMode="auto">
          <a:xfrm>
            <a:off x="2241550" y="998719"/>
            <a:ext cx="8458200" cy="4814706"/>
            <a:chOff x="2241550" y="998719"/>
            <a:chExt cx="8458200" cy="4814706"/>
          </a:xfrm>
        </p:grpSpPr>
        <p:sp>
          <p:nvSpPr>
            <p:cNvPr id="162821" name="Rectangle 4"/>
            <p:cNvSpPr>
              <a:spLocks noChangeArrowheads="1"/>
            </p:cNvSpPr>
            <p:nvPr/>
          </p:nvSpPr>
          <p:spPr bwMode="auto">
            <a:xfrm>
              <a:off x="2241550" y="998719"/>
              <a:ext cx="7816980" cy="740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如上所述，當</a:t>
              </a:r>
              <a:r>
                <a:rPr lang="en-US" altLang="zh-TW" sz="1300" i="1" dirty="0">
                  <a:solidFill>
                    <a:srgbClr val="000000"/>
                  </a:solidFill>
                </a:rPr>
                <a:t> </a:t>
              </a:r>
              <a:r>
                <a:rPr lang="en-US" altLang="zh-CN" sz="1300" i="1" dirty="0">
                  <a:solidFill>
                    <a:srgbClr val="000000"/>
                  </a:solidFill>
                </a:rPr>
                <a:t>N</a:t>
              </a:r>
              <a:r>
                <a:rPr lang="en-US" altLang="zh-TW" sz="1500" dirty="0">
                  <a:solidFill>
                    <a:srgbClr val="000000"/>
                  </a:solidFill>
                </a:rPr>
                <a:t> </a:t>
              </a:r>
              <a:r>
                <a:rPr lang="zh-CN" altLang="en-US" sz="1500" dirty="0">
                  <a:solidFill>
                    <a:srgbClr val="000000"/>
                  </a:solidFill>
                </a:rPr>
                <a:t>→ ∞ 秩和分布收斂於標準正態分布 </a:t>
              </a:r>
              <a:r>
                <a:rPr lang="en-US" altLang="zh-CN" sz="1300" i="1" dirty="0">
                  <a:solidFill>
                    <a:srgbClr val="000000"/>
                  </a:solidFill>
                </a:rPr>
                <a:t>N </a:t>
              </a:r>
              <a:r>
                <a:rPr lang="en-US" altLang="zh-CN" sz="1300" dirty="0">
                  <a:solidFill>
                    <a:srgbClr val="000000"/>
                  </a:solidFill>
                </a:rPr>
                <a:t>(0,1)</a:t>
              </a:r>
              <a:r>
                <a:rPr lang="zh-CN" altLang="en-US" sz="1500" dirty="0">
                  <a:solidFill>
                    <a:srgbClr val="000000"/>
                  </a:solidFill>
                </a:rPr>
                <a:t>，所以當 </a:t>
              </a:r>
              <a:r>
                <a:rPr lang="en-US" altLang="zh-CN" sz="1300" i="1" dirty="0">
                  <a:solidFill>
                    <a:srgbClr val="000000"/>
                  </a:solidFill>
                </a:rPr>
                <a:t>N</a:t>
              </a:r>
              <a:r>
                <a:rPr lang="en-US" altLang="zh-CN" sz="1500" dirty="0">
                  <a:solidFill>
                    <a:schemeClr val="tx1"/>
                  </a:solidFill>
                </a:rPr>
                <a:t> </a:t>
              </a:r>
              <a:r>
                <a:rPr lang="zh-CN" altLang="en-US" sz="1500" dirty="0">
                  <a:solidFill>
                    <a:schemeClr val="tx1"/>
                  </a:solidFill>
                </a:rPr>
                <a:t>足夠大時，配對</a:t>
              </a:r>
              <a:r>
                <a:rPr lang="zh-TW" altLang="en-US" sz="1500" dirty="0">
                  <a:solidFill>
                    <a:schemeClr val="tx1"/>
                  </a:solidFill>
                </a:rPr>
                <a:t>樣本</a:t>
              </a:r>
              <a:r>
                <a:rPr lang="zh-CN" altLang="en-US" sz="1500" dirty="0">
                  <a:solidFill>
                    <a:schemeClr val="tx1"/>
                  </a:solidFill>
                </a:rPr>
                <a:t>對稱中心的符號</a:t>
              </a:r>
              <a:r>
                <a:rPr lang="zh-TW" altLang="en-US" sz="1500" dirty="0">
                  <a:solidFill>
                    <a:schemeClr val="tx1"/>
                  </a:solidFill>
                </a:rPr>
                <a:t>秩和檢驗</a:t>
              </a:r>
              <a:r>
                <a:rPr lang="en-US" altLang="zh-TW" sz="1300" i="1" dirty="0">
                  <a:solidFill>
                    <a:srgbClr val="000000"/>
                  </a:solidFill>
                </a:rPr>
                <a:t>(</a:t>
              </a:r>
              <a:r>
                <a:rPr lang="en-US" altLang="zh-CN" sz="1300" i="1" dirty="0">
                  <a:solidFill>
                    <a:srgbClr val="000000"/>
                  </a:solidFill>
                </a:rPr>
                <a:t>W) </a:t>
              </a:r>
              <a:r>
                <a:rPr lang="zh-CN" altLang="en-US" sz="1500" dirty="0">
                  <a:solidFill>
                    <a:schemeClr val="tx1"/>
                  </a:solidFill>
                </a:rPr>
                <a:t>的置信區間可以取正態近似的方法。</a:t>
              </a:r>
              <a:endParaRPr lang="en-US" altLang="zh-CN" sz="1500" i="1" dirty="0">
                <a:solidFill>
                  <a:schemeClr val="tx1"/>
                </a:solidFill>
              </a:endParaRPr>
            </a:p>
          </p:txBody>
        </p:sp>
        <p:grpSp>
          <p:nvGrpSpPr>
            <p:cNvPr id="162822" name="组合 2"/>
            <p:cNvGrpSpPr>
              <a:grpSpLocks/>
            </p:cNvGrpSpPr>
            <p:nvPr/>
          </p:nvGrpSpPr>
          <p:grpSpPr bwMode="auto">
            <a:xfrm>
              <a:off x="2882769" y="1971304"/>
              <a:ext cx="6784517" cy="1234560"/>
              <a:chOff x="2882769" y="1971304"/>
              <a:chExt cx="6784517" cy="1234560"/>
            </a:xfrm>
          </p:grpSpPr>
          <p:sp>
            <p:nvSpPr>
              <p:cNvPr id="162830" name="Rectangle 4"/>
              <p:cNvSpPr>
                <a:spLocks noChangeArrowheads="1"/>
              </p:cNvSpPr>
              <p:nvPr/>
            </p:nvSpPr>
            <p:spPr bwMode="auto">
              <a:xfrm>
                <a:off x="2882769" y="2286242"/>
                <a:ext cx="6784517" cy="393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既</a:t>
                </a:r>
                <a:endParaRPr lang="en-US" altLang="zh-CN" sz="1500">
                  <a:solidFill>
                    <a:schemeClr val="tx1"/>
                  </a:solidFill>
                </a:endParaRPr>
              </a:p>
            </p:txBody>
          </p:sp>
          <p:graphicFrame>
            <p:nvGraphicFramePr>
              <p:cNvPr id="162831" name="Object 15"/>
              <p:cNvGraphicFramePr>
                <a:graphicFrameLocks noChangeAspect="1"/>
              </p:cNvGraphicFramePr>
              <p:nvPr/>
            </p:nvGraphicFramePr>
            <p:xfrm>
              <a:off x="3817813" y="1971304"/>
              <a:ext cx="4141802" cy="1234560"/>
            </p:xfrm>
            <a:graphic>
              <a:graphicData uri="http://schemas.openxmlformats.org/presentationml/2006/ole">
                <mc:AlternateContent xmlns:mc="http://schemas.openxmlformats.org/markup-compatibility/2006">
                  <mc:Choice xmlns:v="urn:schemas-microsoft-com:vml" Requires="v">
                    <p:oleObj name="Equation" r:id="rId3" imgW="3136900" imgH="1066800" progId="Equation.DSMT4">
                      <p:embed/>
                    </p:oleObj>
                  </mc:Choice>
                  <mc:Fallback>
                    <p:oleObj name="Equation" r:id="rId3" imgW="3136900" imgH="1066800" progId="Equation.DSMT4">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7813" y="1971304"/>
                            <a:ext cx="4141802" cy="1234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62823" name="Rectangle 4"/>
            <p:cNvSpPr>
              <a:spLocks noChangeArrowheads="1"/>
            </p:cNvSpPr>
            <p:nvPr/>
          </p:nvSpPr>
          <p:spPr bwMode="auto">
            <a:xfrm>
              <a:off x="2882769" y="3365889"/>
              <a:ext cx="781698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其中，</a:t>
              </a:r>
              <a:r>
                <a:rPr lang="en-US" altLang="zh-TW" sz="1400">
                  <a:solidFill>
                    <a:srgbClr val="000000"/>
                  </a:solidFill>
                </a:rPr>
                <a:t> </a:t>
              </a:r>
              <a:r>
                <a:rPr lang="en-US" altLang="zh-TW" sz="1300" i="1">
                  <a:solidFill>
                    <a:srgbClr val="000000"/>
                  </a:solidFill>
                </a:rPr>
                <a:t>N</a:t>
              </a:r>
              <a:r>
                <a:rPr lang="en-US" altLang="zh-TW" sz="1400">
                  <a:solidFill>
                    <a:schemeClr val="tx1"/>
                  </a:solidFill>
                </a:rPr>
                <a:t> </a:t>
              </a:r>
              <a:r>
                <a:rPr lang="zh-CN" altLang="en-US" sz="1400">
                  <a:solidFill>
                    <a:schemeClr val="tx1"/>
                  </a:solidFill>
                </a:rPr>
                <a:t>為配對樣本的對子數</a:t>
              </a:r>
              <a:r>
                <a:rPr lang="zh-CN" altLang="en-US" sz="1400">
                  <a:solidFill>
                    <a:srgbClr val="000000"/>
                  </a:solidFill>
                </a:rPr>
                <a:t>；</a:t>
              </a:r>
              <a:endParaRPr lang="en-US" altLang="zh-CN" sz="1400">
                <a:solidFill>
                  <a:schemeClr val="tx1"/>
                </a:solidFill>
              </a:endParaRPr>
            </a:p>
          </p:txBody>
        </p:sp>
        <p:sp>
          <p:nvSpPr>
            <p:cNvPr id="162824" name="Rectangle 4"/>
            <p:cNvSpPr>
              <a:spLocks noChangeArrowheads="1"/>
            </p:cNvSpPr>
            <p:nvPr/>
          </p:nvSpPr>
          <p:spPr bwMode="auto">
            <a:xfrm>
              <a:off x="2882769" y="3802995"/>
              <a:ext cx="7816980" cy="3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400" i="1">
                  <a:solidFill>
                    <a:srgbClr val="000000"/>
                  </a:solidFill>
                </a:rPr>
                <a:t>0.5</a:t>
              </a:r>
              <a:r>
                <a:rPr lang="en-US" altLang="zh-CN" sz="1400">
                  <a:solidFill>
                    <a:srgbClr val="000000"/>
                  </a:solidFill>
                </a:rPr>
                <a:t> </a:t>
              </a:r>
              <a:r>
                <a:rPr lang="zh-CN" altLang="en-US" sz="1400">
                  <a:solidFill>
                    <a:srgbClr val="000000"/>
                  </a:solidFill>
                </a:rPr>
                <a:t>為連續性校正數；</a:t>
              </a:r>
              <a:endParaRPr lang="en-US" altLang="zh-CN" sz="1400">
                <a:solidFill>
                  <a:schemeClr val="tx1"/>
                </a:solidFill>
              </a:endParaRPr>
            </a:p>
          </p:txBody>
        </p:sp>
        <p:sp>
          <p:nvSpPr>
            <p:cNvPr id="162825" name="Rectangle 4"/>
            <p:cNvSpPr>
              <a:spLocks noChangeArrowheads="1"/>
            </p:cNvSpPr>
            <p:nvPr/>
          </p:nvSpPr>
          <p:spPr bwMode="auto">
            <a:xfrm>
              <a:off x="2882768" y="4220637"/>
              <a:ext cx="781698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400" i="1">
                  <a:solidFill>
                    <a:schemeClr val="tx1"/>
                  </a:solidFill>
                </a:rPr>
                <a:t>t</a:t>
              </a:r>
              <a:r>
                <a:rPr lang="en-US" altLang="zh-TW" sz="1400" i="1" baseline="-25000">
                  <a:solidFill>
                    <a:schemeClr val="tx1"/>
                  </a:solidFill>
                </a:rPr>
                <a:t>k</a:t>
              </a:r>
              <a:r>
                <a:rPr lang="en-US" altLang="zh-TW" sz="1400">
                  <a:solidFill>
                    <a:schemeClr val="tx1"/>
                  </a:solidFill>
                </a:rPr>
                <a:t> </a:t>
              </a:r>
              <a:r>
                <a:rPr lang="zh-TW" altLang="en-US" sz="1400">
                  <a:solidFill>
                    <a:schemeClr val="tx1"/>
                  </a:solidFill>
                </a:rPr>
                <a:t>為第 </a:t>
              </a:r>
              <a:r>
                <a:rPr lang="en-US" altLang="zh-TW" sz="1300" i="1">
                  <a:solidFill>
                    <a:schemeClr val="tx1"/>
                  </a:solidFill>
                </a:rPr>
                <a:t>k</a:t>
              </a:r>
              <a:r>
                <a:rPr lang="en-US" altLang="zh-TW" sz="1400">
                  <a:solidFill>
                    <a:schemeClr val="tx1"/>
                  </a:solidFill>
                </a:rPr>
                <a:t> </a:t>
              </a:r>
              <a:r>
                <a:rPr lang="zh-TW" altLang="en-US" sz="1400">
                  <a:solidFill>
                    <a:schemeClr val="tx1"/>
                  </a:solidFill>
                </a:rPr>
                <a:t>個</a:t>
              </a:r>
              <a:r>
                <a:rPr lang="zh-CN" altLang="en-US" sz="1400">
                  <a:solidFill>
                    <a:schemeClr val="tx1"/>
                  </a:solidFill>
                </a:rPr>
                <a:t>持平秩（即平均秩）涉及到觀測值的個數；</a:t>
              </a:r>
              <a:endParaRPr lang="en-US" altLang="zh-CN" sz="1400">
                <a:solidFill>
                  <a:schemeClr val="tx1"/>
                </a:solidFill>
              </a:endParaRPr>
            </a:p>
          </p:txBody>
        </p:sp>
        <p:sp>
          <p:nvSpPr>
            <p:cNvPr id="162826" name="Rectangle 4"/>
            <p:cNvSpPr>
              <a:spLocks noChangeArrowheads="1"/>
            </p:cNvSpPr>
            <p:nvPr/>
          </p:nvSpPr>
          <p:spPr bwMode="auto">
            <a:xfrm>
              <a:off x="2882768" y="5439800"/>
              <a:ext cx="7816982" cy="3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400" i="1" dirty="0">
                  <a:solidFill>
                    <a:srgbClr val="000000"/>
                  </a:solidFill>
                </a:rPr>
                <a:t>Z</a:t>
              </a:r>
              <a:r>
                <a:rPr lang="zh-CN" altLang="en-US" sz="1400" dirty="0">
                  <a:solidFill>
                    <a:srgbClr val="000000"/>
                  </a:solidFill>
                </a:rPr>
                <a:t>   服從標準正態分布 </a:t>
              </a:r>
              <a:r>
                <a:rPr lang="en-US" altLang="zh-CN" sz="1400" i="1" dirty="0">
                  <a:solidFill>
                    <a:srgbClr val="000000"/>
                  </a:solidFill>
                </a:rPr>
                <a:t>N</a:t>
              </a:r>
              <a:r>
                <a:rPr lang="en-US" altLang="zh-CN" sz="1400" dirty="0">
                  <a:solidFill>
                    <a:srgbClr val="000000"/>
                  </a:solidFill>
                </a:rPr>
                <a:t> (0,1)</a:t>
              </a:r>
              <a:r>
                <a:rPr lang="zh-CN" altLang="en-US" sz="1400" dirty="0">
                  <a:solidFill>
                    <a:srgbClr val="000000"/>
                  </a:solidFill>
                </a:rPr>
                <a:t>。</a:t>
              </a:r>
              <a:endParaRPr lang="en-US" altLang="zh-CN" sz="1400" dirty="0">
                <a:solidFill>
                  <a:schemeClr val="tx1"/>
                </a:solidFill>
              </a:endParaRPr>
            </a:p>
          </p:txBody>
        </p:sp>
        <p:grpSp>
          <p:nvGrpSpPr>
            <p:cNvPr id="162827" name="组合 3"/>
            <p:cNvGrpSpPr>
              <a:grpSpLocks/>
            </p:cNvGrpSpPr>
            <p:nvPr/>
          </p:nvGrpSpPr>
          <p:grpSpPr bwMode="auto">
            <a:xfrm>
              <a:off x="2882768" y="4740412"/>
              <a:ext cx="7816982" cy="543467"/>
              <a:chOff x="2882768" y="4740412"/>
              <a:chExt cx="7816982" cy="543467"/>
            </a:xfrm>
          </p:grpSpPr>
          <p:sp>
            <p:nvSpPr>
              <p:cNvPr id="162828" name="Rectangle 4"/>
              <p:cNvSpPr>
                <a:spLocks noChangeArrowheads="1"/>
              </p:cNvSpPr>
              <p:nvPr/>
            </p:nvSpPr>
            <p:spPr bwMode="auto">
              <a:xfrm>
                <a:off x="2882768" y="4813591"/>
                <a:ext cx="7816982" cy="41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                             為</a:t>
                </a:r>
                <a:r>
                  <a:rPr lang="zh-CN" altLang="en-US" sz="1400">
                    <a:solidFill>
                      <a:schemeClr val="tx1"/>
                    </a:solidFill>
                  </a:rPr>
                  <a:t>同秩（即平均秩）校正係數，當樣本例數過少且同秩較多時需進行校正；</a:t>
                </a:r>
                <a:endParaRPr lang="en-US" altLang="zh-CN" sz="1400">
                  <a:solidFill>
                    <a:schemeClr val="tx1"/>
                  </a:solidFill>
                </a:endParaRPr>
              </a:p>
            </p:txBody>
          </p:sp>
          <p:graphicFrame>
            <p:nvGraphicFramePr>
              <p:cNvPr id="162829" name="对象 1"/>
              <p:cNvGraphicFramePr>
                <a:graphicFrameLocks noChangeAspect="1"/>
              </p:cNvGraphicFramePr>
              <p:nvPr/>
            </p:nvGraphicFramePr>
            <p:xfrm>
              <a:off x="2894643" y="4740412"/>
              <a:ext cx="1380474" cy="543467"/>
            </p:xfrm>
            <a:graphic>
              <a:graphicData uri="http://schemas.openxmlformats.org/presentationml/2006/ole">
                <mc:AlternateContent xmlns:mc="http://schemas.openxmlformats.org/markup-compatibility/2006">
                  <mc:Choice xmlns:v="urn:schemas-microsoft-com:vml" Requires="v">
                    <p:oleObj name="Equation" r:id="rId5" imgW="1016000" imgH="457200" progId="Equation.DSMT4">
                      <p:embed/>
                    </p:oleObj>
                  </mc:Choice>
                  <mc:Fallback>
                    <p:oleObj name="Equation" r:id="rId5" imgW="1016000" imgH="45720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4643" y="4740412"/>
                            <a:ext cx="1380474" cy="54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2"/>
          <p:cNvSpPr>
            <a:spLocks noChangeArrowheads="1"/>
          </p:cNvSpPr>
          <p:nvPr/>
        </p:nvSpPr>
        <p:spPr bwMode="auto">
          <a:xfrm>
            <a:off x="8104188" y="0"/>
            <a:ext cx="11144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r>
              <a:rPr lang="en-US" altLang="zh-CN" sz="2000">
                <a:solidFill>
                  <a:schemeClr val="tx1"/>
                </a:solidFill>
                <a:ea typeface="方正兰亭黑6_GBK" pitchFamily="2" charset="-122"/>
              </a:rPr>
              <a:t> </a:t>
            </a:r>
            <a:endParaRPr lang="zh-CN" altLang="en-US" sz="2000">
              <a:solidFill>
                <a:schemeClr val="tx1"/>
              </a:solidFill>
              <a:ea typeface="方正兰亭黑6_GBK" pitchFamily="2" charset="-122"/>
            </a:endParaRPr>
          </a:p>
        </p:txBody>
      </p:sp>
      <p:pic>
        <p:nvPicPr>
          <p:cNvPr id="163844"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355600"/>
            <a:ext cx="4625975"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5" name="Rectangle 2"/>
          <p:cNvSpPr>
            <a:spLocks noChangeArrowheads="1"/>
          </p:cNvSpPr>
          <p:nvPr/>
        </p:nvSpPr>
        <p:spPr bwMode="auto">
          <a:xfrm>
            <a:off x="3059113" y="3235325"/>
            <a:ext cx="10239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N=8</a:t>
            </a:r>
            <a:endParaRPr lang="zh-CN" altLang="en-US" sz="2000">
              <a:solidFill>
                <a:schemeClr val="tx1"/>
              </a:solidFill>
              <a:ea typeface="方正兰亭黑6_GBK" pitchFamily="2" charset="-122"/>
            </a:endParaRPr>
          </a:p>
        </p:txBody>
      </p:sp>
      <p:pic>
        <p:nvPicPr>
          <p:cNvPr id="163846"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8388" y="3640138"/>
            <a:ext cx="4668837"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47" name="Rectangle 2"/>
          <p:cNvSpPr>
            <a:spLocks noChangeArrowheads="1"/>
          </p:cNvSpPr>
          <p:nvPr/>
        </p:nvSpPr>
        <p:spPr bwMode="auto">
          <a:xfrm>
            <a:off x="8183563" y="3214688"/>
            <a:ext cx="107791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endParaRPr lang="zh-CN" altLang="en-US" sz="2000">
              <a:solidFill>
                <a:schemeClr val="tx1"/>
              </a:solidFill>
              <a:ea typeface="方正兰亭黑6_GBK" pitchFamily="2" charset="-122"/>
            </a:endParaRPr>
          </a:p>
        </p:txBody>
      </p:sp>
      <p:pic>
        <p:nvPicPr>
          <p:cNvPr id="163848"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5388" y="3649663"/>
            <a:ext cx="4670425"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3"/>
          <p:cNvSpPr>
            <a:spLocks noChangeArrowheads="1"/>
          </p:cNvSpPr>
          <p:nvPr/>
        </p:nvSpPr>
        <p:spPr bwMode="auto">
          <a:xfrm>
            <a:off x="33338" y="269875"/>
            <a:ext cx="4176712"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4" name="Rectangle 3"/>
          <p:cNvSpPr>
            <a:spLocks noChangeArrowheads="1"/>
          </p:cNvSpPr>
          <p:nvPr/>
        </p:nvSpPr>
        <p:spPr bwMode="auto">
          <a:xfrm>
            <a:off x="19050" y="14288"/>
            <a:ext cx="2309813" cy="338137"/>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63851" name="Rectangle 2"/>
          <p:cNvSpPr>
            <a:spLocks noChangeArrowheads="1"/>
          </p:cNvSpPr>
          <p:nvPr/>
        </p:nvSpPr>
        <p:spPr bwMode="auto">
          <a:xfrm>
            <a:off x="3036888" y="0"/>
            <a:ext cx="1112837"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r>
              <a:rPr lang="en-US" altLang="zh-CN" sz="2000">
                <a:solidFill>
                  <a:schemeClr val="tx1"/>
                </a:solidFill>
                <a:ea typeface="方正兰亭黑6_GBK" pitchFamily="2" charset="-122"/>
              </a:rPr>
              <a:t> </a:t>
            </a:r>
            <a:endParaRPr lang="zh-CN" altLang="en-US" sz="2000">
              <a:solidFill>
                <a:schemeClr val="tx1"/>
              </a:solidFill>
              <a:ea typeface="方正兰亭黑6_GBK" pitchFamily="2" charset="-122"/>
            </a:endParaRPr>
          </a:p>
        </p:txBody>
      </p:sp>
      <p:pic>
        <p:nvPicPr>
          <p:cNvPr id="163842"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3150" y="368300"/>
            <a:ext cx="463232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866" name="组合 1"/>
          <p:cNvGrpSpPr>
            <a:grpSpLocks/>
          </p:cNvGrpSpPr>
          <p:nvPr/>
        </p:nvGrpSpPr>
        <p:grpSpPr bwMode="auto">
          <a:xfrm>
            <a:off x="1149350" y="732699"/>
            <a:ext cx="8362950" cy="5237163"/>
            <a:chOff x="1149350" y="542925"/>
            <a:chExt cx="8362950" cy="5237163"/>
          </a:xfrm>
        </p:grpSpPr>
        <p:sp>
          <p:nvSpPr>
            <p:cNvPr id="164869" name="Rectangle 4"/>
            <p:cNvSpPr>
              <a:spLocks noChangeArrowheads="1"/>
            </p:cNvSpPr>
            <p:nvPr/>
          </p:nvSpPr>
          <p:spPr bwMode="auto">
            <a:xfrm>
              <a:off x="4284663" y="5475288"/>
              <a:ext cx="340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400" i="1" dirty="0">
                  <a:solidFill>
                    <a:schemeClr val="tx1"/>
                  </a:solidFill>
                </a:rPr>
                <a:t>n</a:t>
              </a:r>
              <a:r>
                <a:rPr lang="en-US" altLang="zh-CN" sz="1400" dirty="0">
                  <a:solidFill>
                    <a:schemeClr val="tx1"/>
                  </a:solidFill>
                </a:rPr>
                <a:t> = 6</a:t>
              </a:r>
              <a:r>
                <a:rPr lang="zh-CN" altLang="en-US" sz="1400" dirty="0">
                  <a:solidFill>
                    <a:schemeClr val="tx1"/>
                  </a:solidFill>
                </a:rPr>
                <a:t>、</a:t>
              </a:r>
              <a:r>
                <a:rPr lang="en-US" altLang="zh-CN" sz="1400" i="1" dirty="0">
                  <a:solidFill>
                    <a:schemeClr val="tx1"/>
                  </a:solidFill>
                </a:rPr>
                <a:t>p</a:t>
              </a:r>
              <a:r>
                <a:rPr lang="en-US" altLang="zh-CN" sz="1400" dirty="0">
                  <a:solidFill>
                    <a:schemeClr val="tx1"/>
                  </a:solidFill>
                </a:rPr>
                <a:t> = 0.5 </a:t>
              </a:r>
              <a:r>
                <a:rPr lang="zh-CN" altLang="en-US" sz="1400" dirty="0">
                  <a:solidFill>
                    <a:schemeClr val="tx1"/>
                  </a:solidFill>
                </a:rPr>
                <a:t>時 二項分布以及正態近似 </a:t>
              </a:r>
            </a:p>
          </p:txBody>
        </p:sp>
        <p:pic>
          <p:nvPicPr>
            <p:cNvPr id="16487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542925"/>
              <a:ext cx="836295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Rectangle 3"/>
          <p:cNvSpPr>
            <a:spLocks noChangeArrowheads="1"/>
          </p:cNvSpPr>
          <p:nvPr/>
        </p:nvSpPr>
        <p:spPr bwMode="auto">
          <a:xfrm>
            <a:off x="33338" y="292100"/>
            <a:ext cx="4060825"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7"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887259"/>
            <a:ext cx="8761412"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1" name="Rectangle 2"/>
          <p:cNvSpPr>
            <a:spLocks noChangeArrowheads="1"/>
          </p:cNvSpPr>
          <p:nvPr/>
        </p:nvSpPr>
        <p:spPr bwMode="auto">
          <a:xfrm>
            <a:off x="217488" y="471334"/>
            <a:ext cx="110013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1800" dirty="0">
                <a:solidFill>
                  <a:schemeClr val="tx1"/>
                </a:solidFill>
                <a:ea typeface="方正兰亭黑6_GBK" pitchFamily="2" charset="-122"/>
              </a:rPr>
              <a:t>當實驗次數</a:t>
            </a:r>
            <a:r>
              <a:rPr lang="zh-CN" altLang="en-US" sz="1800" i="1" dirty="0">
                <a:solidFill>
                  <a:schemeClr val="tx1"/>
                </a:solidFill>
                <a:ea typeface="方正兰亭黑6_GBK" pitchFamily="2" charset="-122"/>
              </a:rPr>
              <a:t> </a:t>
            </a:r>
            <a:r>
              <a:rPr lang="en-US" altLang="zh-CN" sz="1800" i="1" dirty="0">
                <a:solidFill>
                  <a:schemeClr val="tx1"/>
                </a:solidFill>
                <a:latin typeface="Times New Roman" panose="02020603050405020304" pitchFamily="18" charset="0"/>
                <a:ea typeface="方正兰亭黑6_GBK" pitchFamily="2" charset="-122"/>
                <a:cs typeface="Times New Roman" panose="02020603050405020304" pitchFamily="18" charset="0"/>
              </a:rPr>
              <a:t>n</a:t>
            </a:r>
            <a:r>
              <a:rPr lang="en-US" altLang="zh-CN" sz="1800" dirty="0">
                <a:solidFill>
                  <a:schemeClr val="tx1"/>
                </a:solidFill>
                <a:latin typeface="Times New Roman" panose="02020603050405020304" pitchFamily="18" charset="0"/>
                <a:ea typeface="方正兰亭黑6_GBK" pitchFamily="2" charset="-122"/>
                <a:cs typeface="Times New Roman" panose="02020603050405020304" pitchFamily="18" charset="0"/>
              </a:rPr>
              <a:t> = 100 </a:t>
            </a:r>
            <a:r>
              <a:rPr lang="zh-CN" altLang="en-US" sz="1800" dirty="0">
                <a:solidFill>
                  <a:schemeClr val="tx1"/>
                </a:solidFill>
                <a:ea typeface="方正兰亭黑6_GBK" pitchFamily="2" charset="-122"/>
              </a:rPr>
              <a:t>時，</a:t>
            </a:r>
            <a:r>
              <a:rPr lang="zh-TW" altLang="en-US" sz="1800" dirty="0">
                <a:solidFill>
                  <a:schemeClr val="tx1"/>
                </a:solidFill>
                <a:ea typeface="方正兰亭黑6_GBK" pitchFamily="2" charset="-122"/>
              </a:rPr>
              <a:t>兩樣本位置參數的秩和統計量</a:t>
            </a:r>
            <a:r>
              <a:rPr lang="zh-CN" altLang="en-US" sz="1800" dirty="0">
                <a:solidFill>
                  <a:schemeClr val="tx1"/>
                </a:solidFill>
                <a:ea typeface="方正兰亭黑6_GBK" pitchFamily="2" charset="-122"/>
              </a:rPr>
              <a:t>用正態分布函數近似計算各點概率的偏差示意圖</a:t>
            </a:r>
          </a:p>
        </p:txBody>
      </p:sp>
      <p:sp>
        <p:nvSpPr>
          <p:cNvPr id="4" name="Rectangle 3"/>
          <p:cNvSpPr>
            <a:spLocks noChangeArrowheads="1"/>
          </p:cNvSpPr>
          <p:nvPr/>
        </p:nvSpPr>
        <p:spPr bwMode="auto">
          <a:xfrm>
            <a:off x="33338" y="292100"/>
            <a:ext cx="4305300"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5"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idx="4294967295"/>
          </p:nvPr>
        </p:nvSpPr>
        <p:spPr>
          <a:xfrm>
            <a:off x="323850" y="487325"/>
            <a:ext cx="10864850" cy="596900"/>
          </a:xfrm>
        </p:spPr>
        <p:txBody>
          <a:bodyPr/>
          <a:lstStyle/>
          <a:p>
            <a:pPr eaLnBrk="1" hangingPunct="1"/>
            <a:r>
              <a:rPr lang="zh-CN" altLang="en-US" sz="1800" dirty="0">
                <a:solidFill>
                  <a:schemeClr val="tx1"/>
                </a:solidFill>
              </a:rPr>
              <a:t>不同實驗次數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rPr>
              <a:t> </a:t>
            </a:r>
            <a:r>
              <a:rPr lang="zh-CN" altLang="en-US" sz="1800" dirty="0">
                <a:solidFill>
                  <a:schemeClr val="tx1"/>
                </a:solidFill>
              </a:rPr>
              <a:t>的</a:t>
            </a:r>
            <a:r>
              <a:rPr lang="zh-TW" altLang="en-US" sz="1800" dirty="0">
                <a:solidFill>
                  <a:schemeClr val="tx1"/>
                </a:solidFill>
              </a:rPr>
              <a:t>兩樣本位置參數的秩和統計量</a:t>
            </a:r>
            <a:r>
              <a:rPr lang="zh-CN" altLang="en-US" sz="1800" dirty="0">
                <a:solidFill>
                  <a:schemeClr val="tx1"/>
                </a:solidFill>
              </a:rPr>
              <a:t>分布用正態函數近似計算各點概率差異的平均效應示意圖</a:t>
            </a:r>
          </a:p>
        </p:txBody>
      </p:sp>
      <p:pic>
        <p:nvPicPr>
          <p:cNvPr id="166915"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873088"/>
            <a:ext cx="5335588"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6916"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873088"/>
            <a:ext cx="5199063"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23813" y="292100"/>
            <a:ext cx="4005262"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6" name="Rectangle 3"/>
          <p:cNvSpPr>
            <a:spLocks noChangeArrowheads="1"/>
          </p:cNvSpPr>
          <p:nvPr/>
        </p:nvSpPr>
        <p:spPr bwMode="auto">
          <a:xfrm>
            <a:off x="9525" y="7938"/>
            <a:ext cx="2308225" cy="338137"/>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9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613" y="660400"/>
            <a:ext cx="10358437"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33338" y="292100"/>
            <a:ext cx="4305300"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4"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5625"/>
            <a:ext cx="9758363" cy="534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3"/>
          <p:cNvSpPr>
            <a:spLocks noChangeArrowheads="1"/>
          </p:cNvSpPr>
          <p:nvPr/>
        </p:nvSpPr>
        <p:spPr bwMode="auto">
          <a:xfrm>
            <a:off x="33338" y="292100"/>
            <a:ext cx="4305300"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4"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9986" name="组合 1"/>
          <p:cNvGrpSpPr>
            <a:grpSpLocks/>
          </p:cNvGrpSpPr>
          <p:nvPr/>
        </p:nvGrpSpPr>
        <p:grpSpPr bwMode="auto">
          <a:xfrm>
            <a:off x="438150" y="296863"/>
            <a:ext cx="10629900" cy="5583237"/>
            <a:chOff x="438150" y="214313"/>
            <a:chExt cx="10629900" cy="5583237"/>
          </a:xfrm>
        </p:grpSpPr>
        <p:pic>
          <p:nvPicPr>
            <p:cNvPr id="16998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5975" y="685507"/>
              <a:ext cx="5172075" cy="511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685507"/>
              <a:ext cx="5189538" cy="5112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3863975" y="214313"/>
              <a:ext cx="4127500" cy="338137"/>
            </a:xfrm>
            <a:prstGeom prst="rect">
              <a:avLst/>
            </a:prstGeom>
            <a:noFill/>
            <a:ln>
              <a:noFill/>
            </a:ln>
            <a:effectLst/>
          </p:spPr>
          <p:txBody>
            <a:bodyPr wrap="none">
              <a:spAutoFit/>
            </a:bodyPr>
            <a:lstStyle/>
            <a:p>
              <a:pPr algn="ctr">
                <a:defRPr/>
              </a:pPr>
              <a:r>
                <a:rPr lang="en-US" altLang="zh-CN" sz="1600" kern="0" dirty="0">
                  <a:solidFill>
                    <a:srgbClr val="000000"/>
                  </a:solidFill>
                  <a:latin typeface="Arial"/>
                  <a:cs typeface="+mj-cs"/>
                </a:rPr>
                <a:t>B(</a:t>
              </a:r>
              <a:r>
                <a:rPr lang="el-GR" altLang="en-US" sz="1600" kern="0" dirty="0">
                  <a:solidFill>
                    <a:srgbClr val="000000"/>
                  </a:solidFill>
                  <a:latin typeface="Arial"/>
                  <a:cs typeface="+mj-cs"/>
                </a:rPr>
                <a:t>π=30%,</a:t>
              </a:r>
              <a:r>
                <a:rPr lang="en-US" altLang="zh-CN" sz="1600" kern="0" dirty="0">
                  <a:solidFill>
                    <a:srgbClr val="000000"/>
                  </a:solidFill>
                  <a:latin typeface="Arial"/>
                  <a:cs typeface="+mj-cs"/>
                </a:rPr>
                <a:t>n=100)</a:t>
              </a:r>
              <a:r>
                <a:rPr lang="zh-CN" altLang="en-US" sz="1600" kern="0" dirty="0">
                  <a:solidFill>
                    <a:srgbClr val="000000"/>
                  </a:solidFill>
                  <a:latin typeface="Arial"/>
                  <a:cs typeface="+mj-cs"/>
                </a:rPr>
                <a:t>；</a:t>
              </a:r>
              <a:r>
                <a:rPr lang="en-US" altLang="zh-CN" sz="1600" kern="0" dirty="0">
                  <a:solidFill>
                    <a:srgbClr val="000000"/>
                  </a:solidFill>
                  <a:latin typeface="Arial"/>
                  <a:cs typeface="+mj-cs"/>
                </a:rPr>
                <a:t>P(</a:t>
              </a:r>
              <a:r>
                <a:rPr lang="el-GR" altLang="en-US" sz="1600" kern="0" dirty="0">
                  <a:solidFill>
                    <a:srgbClr val="000000"/>
                  </a:solidFill>
                  <a:latin typeface="Arial"/>
                  <a:cs typeface="+mj-cs"/>
                </a:rPr>
                <a:t>λ=30)</a:t>
              </a:r>
              <a:r>
                <a:rPr lang="zh-CN" altLang="en-US" sz="1600" kern="0" dirty="0">
                  <a:solidFill>
                    <a:srgbClr val="000000"/>
                  </a:solidFill>
                  <a:latin typeface="Arial"/>
                  <a:cs typeface="+mj-cs"/>
                </a:rPr>
                <a:t> ；</a:t>
              </a:r>
              <a:r>
                <a:rPr lang="en-US" altLang="zh-CN" sz="1600" kern="0" dirty="0">
                  <a:solidFill>
                    <a:srgbClr val="000000"/>
                  </a:solidFill>
                  <a:latin typeface="Arial"/>
                  <a:cs typeface="+mj-cs"/>
                </a:rPr>
                <a:t>N(µ=30,</a:t>
              </a:r>
              <a:r>
                <a:rPr lang="el-GR" altLang="en-US" sz="1600" kern="0" dirty="0">
                  <a:solidFill>
                    <a:srgbClr val="000000"/>
                  </a:solidFill>
                  <a:latin typeface="Arial"/>
                  <a:cs typeface="+mj-cs"/>
                </a:rPr>
                <a:t>σ=5)</a:t>
              </a:r>
              <a:endParaRPr lang="zh-CN" altLang="en-US" sz="2000" dirty="0">
                <a:solidFill>
                  <a:schemeClr val="tx1"/>
                </a:solidFill>
                <a:latin typeface="Arial" pitchFamily="34" charset="0"/>
              </a:endParaRPr>
            </a:p>
          </p:txBody>
        </p:sp>
      </p:grpSp>
      <p:sp>
        <p:nvSpPr>
          <p:cNvPr id="6" name="Rectangle 3"/>
          <p:cNvSpPr>
            <a:spLocks noChangeArrowheads="1"/>
          </p:cNvSpPr>
          <p:nvPr/>
        </p:nvSpPr>
        <p:spPr bwMode="auto">
          <a:xfrm>
            <a:off x="33338" y="292100"/>
            <a:ext cx="4305300" cy="307975"/>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7" name="Rectangle 3"/>
          <p:cNvSpPr>
            <a:spLocks noChangeArrowheads="1"/>
          </p:cNvSpPr>
          <p:nvPr/>
        </p:nvSpPr>
        <p:spPr bwMode="auto">
          <a:xfrm>
            <a:off x="19050" y="19050"/>
            <a:ext cx="2309813"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次序統計量</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Order Statistic</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98659"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98660" name="组合 13"/>
          <p:cNvGrpSpPr>
            <a:grpSpLocks/>
          </p:cNvGrpSpPr>
          <p:nvPr/>
        </p:nvGrpSpPr>
        <p:grpSpPr bwMode="auto">
          <a:xfrm>
            <a:off x="403225" y="219075"/>
            <a:ext cx="10777538" cy="5745163"/>
            <a:chOff x="403225" y="218362"/>
            <a:chExt cx="10777650" cy="5745709"/>
          </a:xfrm>
        </p:grpSpPr>
        <p:pic>
          <p:nvPicPr>
            <p:cNvPr id="198661"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94125" y="218362"/>
              <a:ext cx="1886750" cy="5745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2"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70" y="2150684"/>
              <a:ext cx="8664835" cy="810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8663"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25" y="3132138"/>
              <a:ext cx="8794750"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8664" name="组合 9"/>
            <p:cNvGrpSpPr>
              <a:grpSpLocks/>
            </p:cNvGrpSpPr>
            <p:nvPr/>
          </p:nvGrpSpPr>
          <p:grpSpPr bwMode="auto">
            <a:xfrm>
              <a:off x="403225" y="561975"/>
              <a:ext cx="8890000" cy="1477963"/>
              <a:chOff x="402580" y="562239"/>
              <a:chExt cx="8891433" cy="1477328"/>
            </a:xfrm>
          </p:grpSpPr>
          <p:sp>
            <p:nvSpPr>
              <p:cNvPr id="198665" name="Rectangle 4"/>
              <p:cNvSpPr>
                <a:spLocks noChangeArrowheads="1"/>
              </p:cNvSpPr>
              <p:nvPr/>
            </p:nvSpPr>
            <p:spPr bwMode="auto">
              <a:xfrm>
                <a:off x="402580" y="562239"/>
                <a:ext cx="8891433"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       以下例說明</a:t>
                </a:r>
                <a:r>
                  <a:rPr lang="zh-CN" altLang="en-US" sz="1500" dirty="0">
                    <a:solidFill>
                      <a:schemeClr val="tx1"/>
                    </a:solidFill>
                  </a:rPr>
                  <a:t>抽樣中母體</a:t>
                </a:r>
                <a:r>
                  <a:rPr lang="zh-TW" altLang="en-US" sz="1500" dirty="0">
                    <a:solidFill>
                      <a:schemeClr val="tx1"/>
                    </a:solidFill>
                  </a:rPr>
                  <a:t>次序統計量的分布密度，設母體 </a:t>
                </a:r>
                <a:r>
                  <a:rPr lang="en-US" altLang="zh-TW" sz="1300" i="1" dirty="0">
                    <a:solidFill>
                      <a:schemeClr val="tx1"/>
                    </a:solidFill>
                  </a:rPr>
                  <a:t>X</a:t>
                </a:r>
                <a:r>
                  <a:rPr lang="en-US" altLang="zh-TW" sz="1500" dirty="0">
                    <a:solidFill>
                      <a:schemeClr val="tx1"/>
                    </a:solidFill>
                  </a:rPr>
                  <a:t> </a:t>
                </a:r>
                <a:r>
                  <a:rPr lang="zh-TW" altLang="en-US" sz="1500" dirty="0">
                    <a:solidFill>
                      <a:schemeClr val="tx1"/>
                    </a:solidFill>
                  </a:rPr>
                  <a:t>的分布為僅取 </a:t>
                </a:r>
                <a:r>
                  <a:rPr lang="en-US" altLang="zh-TW" sz="1300" dirty="0">
                    <a:solidFill>
                      <a:schemeClr val="tx1"/>
                    </a:solidFill>
                  </a:rPr>
                  <a:t>[0</a:t>
                </a:r>
                <a:r>
                  <a:rPr lang="en-US" altLang="zh-TW" sz="1500" dirty="0">
                    <a:solidFill>
                      <a:schemeClr val="tx1"/>
                    </a:solidFill>
                  </a:rPr>
                  <a:t>,</a:t>
                </a:r>
                <a:r>
                  <a:rPr lang="en-US" altLang="zh-TW" sz="1300" dirty="0">
                    <a:solidFill>
                      <a:schemeClr val="tx1"/>
                    </a:solidFill>
                  </a:rPr>
                  <a:t>1</a:t>
                </a:r>
                <a:r>
                  <a:rPr lang="en-US" altLang="zh-TW" sz="1500" dirty="0">
                    <a:solidFill>
                      <a:schemeClr val="tx1"/>
                    </a:solidFill>
                  </a:rPr>
                  <a:t>,</a:t>
                </a:r>
                <a:r>
                  <a:rPr lang="en-US" altLang="zh-TW" sz="1300" dirty="0">
                    <a:solidFill>
                      <a:schemeClr val="tx1"/>
                    </a:solidFill>
                  </a:rPr>
                  <a:t>2</a:t>
                </a:r>
                <a:r>
                  <a:rPr lang="en-US" altLang="zh-TW" sz="1500" dirty="0">
                    <a:solidFill>
                      <a:schemeClr val="tx1"/>
                    </a:solidFill>
                  </a:rPr>
                  <a:t>,</a:t>
                </a:r>
                <a:r>
                  <a:rPr lang="en-US" altLang="zh-TW" sz="1300" dirty="0">
                    <a:solidFill>
                      <a:schemeClr val="tx1"/>
                    </a:solidFill>
                  </a:rPr>
                  <a:t>3</a:t>
                </a:r>
                <a:r>
                  <a:rPr lang="en-US" altLang="zh-TW" sz="1500" dirty="0">
                    <a:solidFill>
                      <a:schemeClr val="tx1"/>
                    </a:solidFill>
                  </a:rPr>
                  <a:t>,</a:t>
                </a:r>
                <a:r>
                  <a:rPr lang="en-US" altLang="zh-TW" sz="1300" dirty="0">
                    <a:solidFill>
                      <a:schemeClr val="tx1"/>
                    </a:solidFill>
                  </a:rPr>
                  <a:t>4</a:t>
                </a:r>
                <a:r>
                  <a:rPr lang="en-US" altLang="zh-TW" sz="1500" dirty="0">
                    <a:solidFill>
                      <a:schemeClr val="tx1"/>
                    </a:solidFill>
                  </a:rPr>
                  <a:t>,</a:t>
                </a:r>
                <a:r>
                  <a:rPr lang="en-US" altLang="zh-TW" sz="1300" dirty="0">
                    <a:solidFill>
                      <a:schemeClr val="tx1"/>
                    </a:solidFill>
                  </a:rPr>
                  <a:t>5</a:t>
                </a:r>
                <a:r>
                  <a:rPr lang="en-US" altLang="zh-TW" sz="1500" dirty="0">
                    <a:solidFill>
                      <a:schemeClr val="tx1"/>
                    </a:solidFill>
                  </a:rPr>
                  <a:t>,</a:t>
                </a:r>
                <a:r>
                  <a:rPr lang="en-US" altLang="zh-TW" sz="1300" dirty="0">
                    <a:solidFill>
                      <a:schemeClr val="tx1"/>
                    </a:solidFill>
                  </a:rPr>
                  <a:t>6</a:t>
                </a:r>
                <a:r>
                  <a:rPr lang="en-US" altLang="zh-TW" sz="1500" dirty="0">
                    <a:solidFill>
                      <a:schemeClr val="tx1"/>
                    </a:solidFill>
                  </a:rPr>
                  <a:t>,</a:t>
                </a:r>
                <a:r>
                  <a:rPr lang="en-US" altLang="zh-TW" sz="1300" dirty="0">
                    <a:solidFill>
                      <a:schemeClr val="tx1"/>
                    </a:solidFill>
                  </a:rPr>
                  <a:t>7</a:t>
                </a:r>
                <a:r>
                  <a:rPr lang="en-US" altLang="zh-TW" sz="1500" dirty="0">
                    <a:solidFill>
                      <a:schemeClr val="tx1"/>
                    </a:solidFill>
                  </a:rPr>
                  <a:t>,</a:t>
                </a:r>
                <a:r>
                  <a:rPr lang="en-US" altLang="zh-TW" sz="1300" dirty="0">
                    <a:solidFill>
                      <a:schemeClr val="tx1"/>
                    </a:solidFill>
                  </a:rPr>
                  <a:t>8</a:t>
                </a:r>
                <a:r>
                  <a:rPr lang="en-US" altLang="zh-TW" sz="1500" dirty="0">
                    <a:solidFill>
                      <a:schemeClr val="tx1"/>
                    </a:solidFill>
                  </a:rPr>
                  <a:t>,</a:t>
                </a:r>
                <a:r>
                  <a:rPr lang="en-US" altLang="zh-TW" sz="1300" dirty="0">
                    <a:solidFill>
                      <a:schemeClr val="tx1"/>
                    </a:solidFill>
                  </a:rPr>
                  <a:t>9</a:t>
                </a:r>
                <a:r>
                  <a:rPr lang="en-US" altLang="zh-TW" sz="1400" dirty="0">
                    <a:solidFill>
                      <a:schemeClr val="tx1"/>
                    </a:solidFill>
                  </a:rPr>
                  <a:t>,</a:t>
                </a:r>
                <a:r>
                  <a:rPr lang="en-US" altLang="zh-TW" sz="1300" dirty="0">
                    <a:solidFill>
                      <a:schemeClr val="tx1"/>
                    </a:solidFill>
                  </a:rPr>
                  <a:t>10]</a:t>
                </a:r>
                <a:r>
                  <a:rPr lang="en-US" altLang="zh-TW" sz="1500" dirty="0">
                    <a:solidFill>
                      <a:schemeClr val="tx1"/>
                    </a:solidFill>
                  </a:rPr>
                  <a:t> </a:t>
                </a:r>
                <a:r>
                  <a:rPr lang="zh-TW" altLang="en-US" sz="1500" dirty="0">
                    <a:solidFill>
                      <a:schemeClr val="tx1"/>
                    </a:solidFill>
                  </a:rPr>
                  <a:t>的離散分布</a:t>
                </a:r>
                <a:r>
                  <a:rPr lang="en-US" altLang="zh-TW" dirty="0">
                    <a:solidFill>
                      <a:schemeClr val="tx1"/>
                    </a:solidFill>
                  </a:rPr>
                  <a:t>(</a:t>
                </a:r>
                <a:r>
                  <a:rPr lang="zh-TW" altLang="en-US" dirty="0">
                    <a:solidFill>
                      <a:schemeClr val="tx1"/>
                    </a:solidFill>
                  </a:rPr>
                  <a:t>如下表</a:t>
                </a:r>
                <a:r>
                  <a:rPr lang="en-US" altLang="zh-TW" dirty="0">
                    <a:solidFill>
                      <a:schemeClr val="tx1"/>
                    </a:solidFill>
                  </a:rPr>
                  <a:t>)</a:t>
                </a:r>
                <a:r>
                  <a:rPr lang="zh-CN" altLang="en-US" sz="1500" dirty="0">
                    <a:solidFill>
                      <a:schemeClr val="tx1"/>
                    </a:solidFill>
                  </a:rPr>
                  <a:t>，則其每個次序統計量的取值概率都相同為      </a:t>
                </a:r>
                <a:r>
                  <a:rPr lang="en-US" altLang="zh-CN" sz="1500" dirty="0">
                    <a:solidFill>
                      <a:schemeClr val="tx1"/>
                    </a:solidFill>
                  </a:rPr>
                  <a:t>≈ </a:t>
                </a:r>
                <a:r>
                  <a:rPr lang="en-US" altLang="zh-CN" sz="1400" dirty="0">
                    <a:solidFill>
                      <a:schemeClr val="tx1"/>
                    </a:solidFill>
                    <a:latin typeface="宋体" pitchFamily="2" charset="-122"/>
                  </a:rPr>
                  <a:t>9.1%</a:t>
                </a:r>
                <a:r>
                  <a:rPr lang="en-US" altLang="zh-CN" sz="1500" dirty="0">
                    <a:solidFill>
                      <a:schemeClr val="tx1"/>
                    </a:solidFill>
                  </a:rPr>
                  <a:t> </a:t>
                </a:r>
                <a:r>
                  <a:rPr lang="zh-TW" altLang="en-US" sz="1500" dirty="0">
                    <a:solidFill>
                      <a:schemeClr val="tx1"/>
                    </a:solidFill>
                  </a:rPr>
                  <a:t>，現從中抽取容量為 </a:t>
                </a:r>
                <a:r>
                  <a:rPr lang="en-US" altLang="zh-TW" sz="1300" dirty="0">
                    <a:solidFill>
                      <a:schemeClr val="tx1"/>
                    </a:solidFill>
                  </a:rPr>
                  <a:t>5</a:t>
                </a:r>
                <a:r>
                  <a:rPr lang="en-US" altLang="zh-TW" sz="1500" dirty="0">
                    <a:solidFill>
                      <a:schemeClr val="tx1"/>
                    </a:solidFill>
                  </a:rPr>
                  <a:t> </a:t>
                </a:r>
                <a:r>
                  <a:rPr lang="zh-TW" altLang="en-US" sz="1500" dirty="0">
                    <a:solidFill>
                      <a:schemeClr val="tx1"/>
                    </a:solidFill>
                  </a:rPr>
                  <a:t>的樣本，其一切可能取值有 </a:t>
                </a:r>
                <a:r>
                  <a:rPr lang="en-US" altLang="zh-TW" sz="1300" dirty="0">
                    <a:solidFill>
                      <a:schemeClr val="tx1"/>
                    </a:solidFill>
                  </a:rPr>
                  <a:t>11</a:t>
                </a:r>
                <a:r>
                  <a:rPr lang="en-US" altLang="zh-TW" sz="1300" baseline="50000" dirty="0">
                    <a:solidFill>
                      <a:schemeClr val="tx1"/>
                    </a:solidFill>
                  </a:rPr>
                  <a:t>5</a:t>
                </a:r>
                <a:r>
                  <a:rPr lang="en-US" altLang="zh-TW" sz="1500" dirty="0">
                    <a:solidFill>
                      <a:schemeClr val="tx1"/>
                    </a:solidFill>
                  </a:rPr>
                  <a:t> </a:t>
                </a:r>
                <a:r>
                  <a:rPr lang="zh-TW" altLang="en-US" sz="1500" dirty="0">
                    <a:solidFill>
                      <a:schemeClr val="tx1"/>
                    </a:solidFill>
                  </a:rPr>
                  <a:t>種，遍歷它們及由它們所構成的</a:t>
                </a:r>
                <a:r>
                  <a:rPr lang="zh-CN" altLang="en-US" sz="1500" dirty="0">
                    <a:solidFill>
                      <a:schemeClr val="tx1"/>
                    </a:solidFill>
                  </a:rPr>
                  <a:t>次</a:t>
                </a:r>
                <a:r>
                  <a:rPr lang="zh-TW" altLang="en-US" sz="1500" dirty="0">
                    <a:solidFill>
                      <a:schemeClr val="tx1"/>
                    </a:solidFill>
                  </a:rPr>
                  <a:t>序統計量 </a:t>
                </a:r>
                <a:r>
                  <a:rPr lang="en-US" altLang="zh-TW" sz="1300" i="1" dirty="0">
                    <a:solidFill>
                      <a:schemeClr val="tx1"/>
                    </a:solidFill>
                  </a:rPr>
                  <a:t>X</a:t>
                </a:r>
                <a:r>
                  <a:rPr lang="en-US" altLang="zh-TW" sz="1300" baseline="-25000" dirty="0">
                    <a:solidFill>
                      <a:schemeClr val="tx1"/>
                    </a:solidFill>
                  </a:rPr>
                  <a:t>(1)</a:t>
                </a:r>
                <a:r>
                  <a:rPr lang="en-US" altLang="zh-TW" sz="1500" dirty="0">
                    <a:solidFill>
                      <a:schemeClr val="tx1"/>
                    </a:solidFill>
                  </a:rPr>
                  <a:t>,</a:t>
                </a:r>
                <a:r>
                  <a:rPr lang="en-US" altLang="zh-TW" sz="1300" i="1" dirty="0">
                    <a:solidFill>
                      <a:schemeClr val="tx1"/>
                    </a:solidFill>
                  </a:rPr>
                  <a:t>X</a:t>
                </a:r>
                <a:r>
                  <a:rPr lang="en-US" altLang="zh-TW" sz="1300" baseline="-25000" dirty="0">
                    <a:solidFill>
                      <a:schemeClr val="tx1"/>
                    </a:solidFill>
                  </a:rPr>
                  <a:t>(2)</a:t>
                </a:r>
                <a:r>
                  <a:rPr lang="en-US" altLang="zh-TW" sz="1500" dirty="0">
                    <a:solidFill>
                      <a:schemeClr val="tx1"/>
                    </a:solidFill>
                  </a:rPr>
                  <a:t>,</a:t>
                </a:r>
                <a:r>
                  <a:rPr lang="en-US" altLang="zh-TW" sz="1300" dirty="0">
                    <a:solidFill>
                      <a:schemeClr val="tx1"/>
                    </a:solidFill>
                  </a:rPr>
                  <a:t>…</a:t>
                </a:r>
                <a:r>
                  <a:rPr lang="en-US" altLang="zh-TW" sz="1500" dirty="0">
                    <a:solidFill>
                      <a:schemeClr val="tx1"/>
                    </a:solidFill>
                  </a:rPr>
                  <a:t>,</a:t>
                </a:r>
                <a:r>
                  <a:rPr lang="en-US" altLang="zh-TW" sz="1300" i="1" dirty="0">
                    <a:solidFill>
                      <a:schemeClr val="tx1"/>
                    </a:solidFill>
                  </a:rPr>
                  <a:t>X</a:t>
                </a:r>
                <a:r>
                  <a:rPr lang="en-US" altLang="zh-TW" sz="1300" baseline="-25000" dirty="0">
                    <a:solidFill>
                      <a:schemeClr val="tx1"/>
                    </a:solidFill>
                  </a:rPr>
                  <a:t>(11)</a:t>
                </a:r>
                <a:r>
                  <a:rPr lang="en-US" altLang="zh-TW" sz="1500" dirty="0">
                    <a:solidFill>
                      <a:schemeClr val="tx1"/>
                    </a:solidFill>
                  </a:rPr>
                  <a:t> </a:t>
                </a:r>
                <a:r>
                  <a:rPr lang="zh-TW" altLang="en-US" sz="1500" dirty="0">
                    <a:solidFill>
                      <a:schemeClr val="tx1"/>
                    </a:solidFill>
                  </a:rPr>
                  <a:t>的一切可能取值，可發現在所抽取</a:t>
                </a:r>
                <a:r>
                  <a:rPr lang="zh-CN" altLang="en-US" sz="1500" dirty="0">
                    <a:solidFill>
                      <a:schemeClr val="tx1"/>
                    </a:solidFill>
                  </a:rPr>
                  <a:t>容量為</a:t>
                </a:r>
                <a:r>
                  <a:rPr lang="zh-TW" altLang="en-US" sz="1500" dirty="0">
                    <a:solidFill>
                      <a:schemeClr val="tx1"/>
                    </a:solidFill>
                  </a:rPr>
                  <a:t> </a:t>
                </a:r>
                <a:r>
                  <a:rPr lang="en-US" altLang="zh-TW" sz="1300" i="1" dirty="0">
                    <a:solidFill>
                      <a:schemeClr val="tx1"/>
                    </a:solidFill>
                  </a:rPr>
                  <a:t>A</a:t>
                </a:r>
                <a:r>
                  <a:rPr lang="en-US" altLang="zh-TW" sz="1300" baseline="-25000" dirty="0">
                    <a:solidFill>
                      <a:schemeClr val="tx1"/>
                    </a:solidFill>
                  </a:rPr>
                  <a:t>1</a:t>
                </a:r>
                <a:r>
                  <a:rPr lang="en-US" altLang="zh-TW" sz="1500" dirty="0">
                    <a:solidFill>
                      <a:schemeClr val="tx1"/>
                    </a:solidFill>
                  </a:rPr>
                  <a:t>,</a:t>
                </a:r>
                <a:r>
                  <a:rPr lang="en-US" altLang="zh-TW" sz="1300" i="1" dirty="0">
                    <a:solidFill>
                      <a:schemeClr val="tx1"/>
                    </a:solidFill>
                  </a:rPr>
                  <a:t>A</a:t>
                </a:r>
                <a:r>
                  <a:rPr lang="en-US" altLang="zh-TW" sz="1300" baseline="-25000" dirty="0">
                    <a:solidFill>
                      <a:schemeClr val="tx1"/>
                    </a:solidFill>
                  </a:rPr>
                  <a:t>2</a:t>
                </a:r>
                <a:r>
                  <a:rPr lang="en-US" altLang="zh-TW" sz="1500" dirty="0">
                    <a:solidFill>
                      <a:schemeClr val="tx1"/>
                    </a:solidFill>
                  </a:rPr>
                  <a:t>,</a:t>
                </a:r>
                <a:r>
                  <a:rPr lang="en-US" altLang="zh-TW" sz="1300" i="1" dirty="0">
                    <a:solidFill>
                      <a:schemeClr val="tx1"/>
                    </a:solidFill>
                  </a:rPr>
                  <a:t>A</a:t>
                </a:r>
                <a:r>
                  <a:rPr lang="en-US" altLang="zh-TW" sz="1300" baseline="-25000" dirty="0">
                    <a:solidFill>
                      <a:schemeClr val="tx1"/>
                    </a:solidFill>
                  </a:rPr>
                  <a:t>3</a:t>
                </a:r>
                <a:r>
                  <a:rPr lang="en-US" altLang="zh-TW" sz="1500" dirty="0">
                    <a:solidFill>
                      <a:schemeClr val="tx1"/>
                    </a:solidFill>
                  </a:rPr>
                  <a:t>,</a:t>
                </a:r>
                <a:r>
                  <a:rPr lang="en-US" altLang="zh-TW" sz="1300" i="1" dirty="0">
                    <a:solidFill>
                      <a:schemeClr val="tx1"/>
                    </a:solidFill>
                  </a:rPr>
                  <a:t>A</a:t>
                </a:r>
                <a:r>
                  <a:rPr lang="en-US" altLang="zh-TW" sz="1300" baseline="-25000" dirty="0">
                    <a:solidFill>
                      <a:schemeClr val="tx1"/>
                    </a:solidFill>
                  </a:rPr>
                  <a:t>4</a:t>
                </a:r>
                <a:r>
                  <a:rPr lang="en-US" altLang="zh-TW" sz="1500" dirty="0">
                    <a:solidFill>
                      <a:schemeClr val="tx1"/>
                    </a:solidFill>
                  </a:rPr>
                  <a:t>,</a:t>
                </a:r>
                <a:r>
                  <a:rPr lang="en-US" altLang="zh-TW" sz="1300" i="1" dirty="0">
                    <a:solidFill>
                      <a:schemeClr val="tx1"/>
                    </a:solidFill>
                  </a:rPr>
                  <a:t>A</a:t>
                </a:r>
                <a:r>
                  <a:rPr lang="en-US" altLang="zh-TW" sz="1300" baseline="-25000" dirty="0">
                    <a:solidFill>
                      <a:schemeClr val="tx1"/>
                    </a:solidFill>
                  </a:rPr>
                  <a:t>5</a:t>
                </a:r>
                <a:r>
                  <a:rPr lang="zh-TW" altLang="en-US" sz="1500" dirty="0">
                    <a:solidFill>
                      <a:schemeClr val="tx1"/>
                    </a:solidFill>
                  </a:rPr>
                  <a:t> </a:t>
                </a:r>
                <a:r>
                  <a:rPr lang="zh-CN" altLang="en-US" sz="1500" dirty="0">
                    <a:solidFill>
                      <a:schemeClr val="tx1"/>
                    </a:solidFill>
                  </a:rPr>
                  <a:t>的</a:t>
                </a:r>
                <a:r>
                  <a:rPr lang="zh-TW" altLang="en-US" sz="1500" dirty="0">
                    <a:solidFill>
                      <a:schemeClr val="tx1"/>
                    </a:solidFill>
                  </a:rPr>
                  <a:t>樣本中分布頻數是不同的，它們遵循如上述公式所示規律</a:t>
                </a:r>
                <a:r>
                  <a:rPr lang="zh-CN" altLang="en-US" sz="1500" dirty="0">
                    <a:solidFill>
                      <a:schemeClr val="tx1"/>
                    </a:solidFill>
                  </a:rPr>
                  <a:t>，有如下分布</a:t>
                </a:r>
                <a:r>
                  <a:rPr lang="zh-TW" altLang="en-US" sz="1500" dirty="0">
                    <a:solidFill>
                      <a:schemeClr val="tx1"/>
                    </a:solidFill>
                  </a:rPr>
                  <a:t>。</a:t>
                </a:r>
                <a:endParaRPr lang="en-US" altLang="zh-CN" sz="1500" i="1" dirty="0">
                  <a:solidFill>
                    <a:schemeClr val="tx1"/>
                  </a:solidFill>
                </a:endParaRPr>
              </a:p>
            </p:txBody>
          </p:sp>
          <p:graphicFrame>
            <p:nvGraphicFramePr>
              <p:cNvPr id="198666" name="对象 8"/>
              <p:cNvGraphicFramePr>
                <a:graphicFrameLocks noChangeAspect="1"/>
              </p:cNvGraphicFramePr>
              <p:nvPr/>
            </p:nvGraphicFramePr>
            <p:xfrm>
              <a:off x="5076804" y="926908"/>
              <a:ext cx="286756" cy="430135"/>
            </p:xfrm>
            <a:graphic>
              <a:graphicData uri="http://schemas.openxmlformats.org/presentationml/2006/ole">
                <mc:AlternateContent xmlns:mc="http://schemas.openxmlformats.org/markup-compatibility/2006">
                  <mc:Choice xmlns:v="urn:schemas-microsoft-com:vml" Requires="v">
                    <p:oleObj name="Equation" r:id="rId6" imgW="152334" imgH="228501" progId="Equation.DSMT4">
                      <p:embed/>
                    </p:oleObj>
                  </mc:Choice>
                  <mc:Fallback>
                    <p:oleObj name="Equation" r:id="rId6" imgW="152334" imgH="228501"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6804" y="926908"/>
                            <a:ext cx="286756" cy="43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3555544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1012" name="组合 9"/>
          <p:cNvGrpSpPr>
            <a:grpSpLocks/>
          </p:cNvGrpSpPr>
          <p:nvPr/>
        </p:nvGrpSpPr>
        <p:grpSpPr bwMode="auto">
          <a:xfrm>
            <a:off x="1801813" y="1014413"/>
            <a:ext cx="7069137" cy="3709987"/>
            <a:chOff x="1801813" y="1014301"/>
            <a:chExt cx="7069057" cy="3710751"/>
          </a:xfrm>
        </p:grpSpPr>
        <p:pic>
          <p:nvPicPr>
            <p:cNvPr id="17101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91193" y="2696548"/>
              <a:ext cx="5955927" cy="202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1014" name="Rectangle 4"/>
            <p:cNvSpPr>
              <a:spLocks noChangeArrowheads="1"/>
            </p:cNvSpPr>
            <p:nvPr/>
          </p:nvSpPr>
          <p:spPr bwMode="auto">
            <a:xfrm>
              <a:off x="1801813" y="1014301"/>
              <a:ext cx="704684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71015" name="Rectangle 4"/>
            <p:cNvSpPr>
              <a:spLocks noChangeArrowheads="1"/>
            </p:cNvSpPr>
            <p:nvPr/>
          </p:nvSpPr>
          <p:spPr bwMode="auto">
            <a:xfrm>
              <a:off x="2760568" y="1680764"/>
              <a:ext cx="6110302" cy="74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dirty="0">
                  <a:solidFill>
                    <a:schemeClr val="tx1"/>
                  </a:solidFill>
                </a:rPr>
                <a:t>例</a:t>
              </a:r>
              <a:r>
                <a:rPr lang="en-US" altLang="zh-CN" sz="1600" dirty="0">
                  <a:solidFill>
                    <a:schemeClr val="tx1"/>
                  </a:solidFill>
                </a:rPr>
                <a:t>3</a:t>
              </a:r>
              <a:r>
                <a:rPr lang="zh-CN" altLang="en-US" sz="1400" dirty="0">
                  <a:solidFill>
                    <a:schemeClr val="tx1"/>
                  </a:solidFill>
                </a:rPr>
                <a:t>、隨機抽取七隻樣本以 </a:t>
              </a:r>
              <a:r>
                <a:rPr lang="en-US" altLang="zh-CN" i="1" dirty="0">
                  <a:solidFill>
                    <a:schemeClr val="tx1"/>
                  </a:solidFill>
                </a:rPr>
                <a:t>M</a:t>
              </a:r>
              <a:r>
                <a:rPr lang="zh-CN" altLang="en-US" sz="1400" dirty="0">
                  <a:solidFill>
                    <a:schemeClr val="tx1"/>
                  </a:solidFill>
                </a:rPr>
                <a:t>系統</a:t>
              </a:r>
              <a:r>
                <a:rPr lang="en-US" altLang="zh-CN" sz="1400" dirty="0">
                  <a:solidFill>
                    <a:schemeClr val="tx1"/>
                  </a:solidFill>
                </a:rPr>
                <a:t> </a:t>
              </a:r>
              <a:r>
                <a:rPr lang="zh-CN" altLang="en-US" sz="1400" dirty="0">
                  <a:solidFill>
                    <a:schemeClr val="tx1"/>
                  </a:solidFill>
                </a:rPr>
                <a:t>和 </a:t>
              </a:r>
              <a:r>
                <a:rPr lang="en-US" altLang="zh-CN" i="1" dirty="0">
                  <a:solidFill>
                    <a:schemeClr val="tx1"/>
                  </a:solidFill>
                </a:rPr>
                <a:t>R</a:t>
              </a:r>
              <a:r>
                <a:rPr lang="zh-CN" altLang="en-US" sz="1400" dirty="0">
                  <a:solidFill>
                    <a:schemeClr val="tx1"/>
                  </a:solidFill>
                </a:rPr>
                <a:t>系統 平行對其檢測甘油三酯</a:t>
              </a:r>
              <a:r>
                <a:rPr lang="en-US" altLang="zh-CN" dirty="0">
                  <a:solidFill>
                    <a:schemeClr val="tx1"/>
                  </a:solidFill>
                </a:rPr>
                <a:t>(</a:t>
              </a:r>
              <a:r>
                <a:rPr lang="en-US" altLang="zh-CN" i="1" dirty="0" err="1">
                  <a:solidFill>
                    <a:schemeClr val="tx1"/>
                  </a:solidFill>
                </a:rPr>
                <a:t>Tg</a:t>
              </a:r>
              <a:r>
                <a:rPr lang="en-US" altLang="zh-CN" dirty="0">
                  <a:solidFill>
                    <a:schemeClr val="tx1"/>
                  </a:solidFill>
                </a:rPr>
                <a:t>)</a:t>
              </a:r>
              <a:r>
                <a:rPr lang="zh-CN" altLang="en-US" sz="1400" dirty="0">
                  <a:solidFill>
                    <a:schemeClr val="tx1"/>
                  </a:solidFill>
                </a:rPr>
                <a:t>指標，</a:t>
              </a:r>
              <a:endParaRPr lang="en-US" altLang="zh-CN" sz="1400" dirty="0">
                <a:solidFill>
                  <a:schemeClr val="tx1"/>
                </a:solidFill>
              </a:endParaRPr>
            </a:p>
            <a:p>
              <a:pPr>
                <a:lnSpc>
                  <a:spcPct val="150000"/>
                </a:lnSpc>
              </a:pPr>
              <a:r>
                <a:rPr lang="en-US" altLang="zh-CN" sz="1400" dirty="0">
                  <a:solidFill>
                    <a:schemeClr val="tx1"/>
                  </a:solidFill>
                </a:rPr>
                <a:t>          </a:t>
              </a:r>
              <a:r>
                <a:rPr lang="zh-CN" altLang="en-US" sz="1400" dirty="0">
                  <a:solidFill>
                    <a:schemeClr val="tx1"/>
                  </a:solidFill>
                </a:rPr>
                <a:t>檢測結果如下，試判斷 </a:t>
              </a:r>
              <a:r>
                <a:rPr lang="en-US" altLang="zh-CN" i="1" dirty="0">
                  <a:solidFill>
                    <a:schemeClr val="tx1"/>
                  </a:solidFill>
                </a:rPr>
                <a:t>M</a:t>
              </a:r>
              <a:r>
                <a:rPr lang="en-US" altLang="zh-CN" sz="1400" dirty="0">
                  <a:solidFill>
                    <a:schemeClr val="tx1"/>
                  </a:solidFill>
                </a:rPr>
                <a:t> </a:t>
              </a:r>
              <a:r>
                <a:rPr lang="zh-CN" altLang="en-US" sz="1400" dirty="0">
                  <a:solidFill>
                    <a:schemeClr val="tx1"/>
                  </a:solidFill>
                </a:rPr>
                <a:t>和 </a:t>
              </a:r>
              <a:r>
                <a:rPr lang="en-US" altLang="zh-CN" i="1" dirty="0">
                  <a:solidFill>
                    <a:schemeClr val="tx1"/>
                  </a:solidFill>
                </a:rPr>
                <a:t>R</a:t>
              </a:r>
              <a:r>
                <a:rPr lang="en-US" altLang="zh-CN" sz="1400" i="1" dirty="0">
                  <a:solidFill>
                    <a:schemeClr val="tx1"/>
                  </a:solidFill>
                </a:rPr>
                <a:t> </a:t>
              </a:r>
              <a:r>
                <a:rPr lang="zh-CN" altLang="en-US" sz="1400" dirty="0">
                  <a:solidFill>
                    <a:schemeClr val="tx1"/>
                  </a:solidFill>
                </a:rPr>
                <a:t>兩系統檢測值分布是否有差異。</a:t>
              </a:r>
              <a:endParaRPr lang="en-US" altLang="zh-CN" sz="1400" i="1" dirty="0">
                <a:solidFill>
                  <a:schemeClr val="tx1"/>
                </a:solidFill>
              </a:endParaRP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2036" name="组合 4"/>
          <p:cNvGrpSpPr>
            <a:grpSpLocks/>
          </p:cNvGrpSpPr>
          <p:nvPr/>
        </p:nvGrpSpPr>
        <p:grpSpPr bwMode="auto">
          <a:xfrm>
            <a:off x="1722438" y="776288"/>
            <a:ext cx="7394575" cy="4460875"/>
            <a:chOff x="1722438" y="776288"/>
            <a:chExt cx="7394766" cy="4460729"/>
          </a:xfrm>
        </p:grpSpPr>
        <p:pic>
          <p:nvPicPr>
            <p:cNvPr id="17203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03474" y="2311275"/>
              <a:ext cx="5179931" cy="2925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2038" name="Rectangle 4"/>
            <p:cNvSpPr>
              <a:spLocks noChangeArrowheads="1"/>
            </p:cNvSpPr>
            <p:nvPr/>
          </p:nvSpPr>
          <p:spPr bwMode="auto">
            <a:xfrm>
              <a:off x="1722438" y="776288"/>
              <a:ext cx="7394766" cy="393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72039" name="Rectangle 4"/>
            <p:cNvSpPr>
              <a:spLocks noChangeArrowheads="1"/>
            </p:cNvSpPr>
            <p:nvPr/>
          </p:nvSpPr>
          <p:spPr bwMode="auto">
            <a:xfrm>
              <a:off x="2693427" y="1300185"/>
              <a:ext cx="642377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解：</a:t>
              </a:r>
              <a:r>
                <a:rPr lang="en-US" altLang="zh-CN" i="1">
                  <a:solidFill>
                    <a:schemeClr val="tx1"/>
                  </a:solidFill>
                </a:rPr>
                <a:t>M</a:t>
              </a:r>
              <a:r>
                <a:rPr lang="zh-CN" altLang="en-US" sz="1400">
                  <a:solidFill>
                    <a:schemeClr val="tx1"/>
                  </a:solidFill>
                </a:rPr>
                <a:t>系統與</a:t>
              </a:r>
              <a:r>
                <a:rPr lang="en-US" altLang="zh-CN" i="1">
                  <a:solidFill>
                    <a:schemeClr val="tx1"/>
                  </a:solidFill>
                </a:rPr>
                <a:t>R</a:t>
              </a:r>
              <a:r>
                <a:rPr lang="zh-CN" altLang="en-US" sz="1400">
                  <a:solidFill>
                    <a:schemeClr val="tx1"/>
                  </a:solidFill>
                </a:rPr>
                <a:t>系統測定值的差值按照絕對值由小到大排序後編秩，分別計算差值為正組和差值為負組秩號的秩和，設為 </a:t>
              </a:r>
              <a:r>
                <a:rPr lang="en-US" altLang="zh-CN" i="1">
                  <a:solidFill>
                    <a:schemeClr val="tx1"/>
                  </a:solidFill>
                </a:rPr>
                <a:t>W</a:t>
              </a:r>
              <a:r>
                <a:rPr lang="en-US" altLang="zh-CN" sz="1400" i="1">
                  <a:solidFill>
                    <a:schemeClr val="tx1"/>
                  </a:solidFill>
                </a:rPr>
                <a:t> </a:t>
              </a:r>
              <a:r>
                <a:rPr lang="en-US" altLang="zh-CN" sz="1400" baseline="30000">
                  <a:solidFill>
                    <a:schemeClr val="tx1"/>
                  </a:solidFill>
                </a:rPr>
                <a:t>+</a:t>
              </a:r>
              <a:r>
                <a:rPr lang="zh-CN" altLang="en-US" sz="1400">
                  <a:solidFill>
                    <a:schemeClr val="tx1"/>
                  </a:solidFill>
                </a:rPr>
                <a:t> 和 </a:t>
              </a:r>
              <a:r>
                <a:rPr lang="en-US" altLang="zh-CN" i="1">
                  <a:solidFill>
                    <a:schemeClr val="tx1"/>
                  </a:solidFill>
                </a:rPr>
                <a:t>W </a:t>
              </a:r>
              <a:r>
                <a:rPr lang="en-US" altLang="zh-CN" sz="1400" baseline="30000">
                  <a:solidFill>
                    <a:schemeClr val="tx1"/>
                  </a:solidFill>
                </a:rPr>
                <a:t>-</a:t>
              </a:r>
              <a:r>
                <a:rPr lang="zh-CN" altLang="en-US" sz="1400">
                  <a:solidFill>
                    <a:schemeClr val="tx1"/>
                  </a:solidFill>
                </a:rPr>
                <a:t> ；</a:t>
              </a:r>
              <a:endParaRPr lang="en-US" altLang="zh-CN" sz="1400" i="1">
                <a:solidFill>
                  <a:schemeClr val="tx1"/>
                </a:solidFill>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3060" name="组合 5"/>
          <p:cNvGrpSpPr>
            <a:grpSpLocks/>
          </p:cNvGrpSpPr>
          <p:nvPr/>
        </p:nvGrpSpPr>
        <p:grpSpPr bwMode="auto">
          <a:xfrm>
            <a:off x="674688" y="823913"/>
            <a:ext cx="10321925" cy="5041900"/>
            <a:chOff x="674688" y="823913"/>
            <a:chExt cx="10321924" cy="5041900"/>
          </a:xfrm>
        </p:grpSpPr>
        <p:pic>
          <p:nvPicPr>
            <p:cNvPr id="17306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431" y="823913"/>
              <a:ext cx="6094181"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73062" name="组合 3"/>
            <p:cNvGrpSpPr>
              <a:grpSpLocks/>
            </p:cNvGrpSpPr>
            <p:nvPr/>
          </p:nvGrpSpPr>
          <p:grpSpPr bwMode="auto">
            <a:xfrm>
              <a:off x="674688" y="860871"/>
              <a:ext cx="4078902" cy="4181185"/>
              <a:chOff x="674688" y="860871"/>
              <a:chExt cx="4078902" cy="4181185"/>
            </a:xfrm>
          </p:grpSpPr>
          <p:sp>
            <p:nvSpPr>
              <p:cNvPr id="173063" name="Rectangle 4"/>
              <p:cNvSpPr>
                <a:spLocks noChangeArrowheads="1"/>
              </p:cNvSpPr>
              <p:nvPr/>
            </p:nvSpPr>
            <p:spPr bwMode="auto">
              <a:xfrm>
                <a:off x="674688" y="860871"/>
                <a:ext cx="4078902" cy="43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73064" name="Rectangle 4"/>
              <p:cNvSpPr>
                <a:spLocks noChangeArrowheads="1"/>
              </p:cNvSpPr>
              <p:nvPr/>
            </p:nvSpPr>
            <p:spPr bwMode="auto">
              <a:xfrm>
                <a:off x="971542" y="1485273"/>
                <a:ext cx="378204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解：</a:t>
                </a:r>
                <a:r>
                  <a:rPr lang="zh-CN" altLang="en-US" sz="1400">
                    <a:solidFill>
                      <a:srgbClr val="000000"/>
                    </a:solidFill>
                  </a:rPr>
                  <a:t>因為</a:t>
                </a:r>
                <a:r>
                  <a:rPr lang="zh-CN" altLang="en-US">
                    <a:solidFill>
                      <a:srgbClr val="000000"/>
                    </a:solidFill>
                  </a:rPr>
                  <a:t> </a:t>
                </a:r>
                <a:r>
                  <a:rPr lang="en-US" altLang="zh-CN">
                    <a:solidFill>
                      <a:srgbClr val="000000"/>
                    </a:solidFill>
                  </a:rPr>
                  <a:t>[ </a:t>
                </a:r>
                <a:r>
                  <a:rPr lang="en-US" altLang="zh-CN" sz="1400">
                    <a:solidFill>
                      <a:srgbClr val="000000"/>
                    </a:solidFill>
                  </a:rPr>
                  <a:t>+</a:t>
                </a:r>
                <a:r>
                  <a:rPr lang="en-US" altLang="zh-CN">
                    <a:solidFill>
                      <a:srgbClr val="000000"/>
                    </a:solidFill>
                  </a:rPr>
                  <a:t> ] </a:t>
                </a:r>
                <a:r>
                  <a:rPr lang="zh-CN" altLang="en-US" sz="1400">
                    <a:solidFill>
                      <a:srgbClr val="000000"/>
                    </a:solidFill>
                  </a:rPr>
                  <a:t>組秩號數小於</a:t>
                </a:r>
                <a:r>
                  <a:rPr lang="zh-CN" altLang="en-US">
                    <a:solidFill>
                      <a:srgbClr val="000000"/>
                    </a:solidFill>
                  </a:rPr>
                  <a:t> </a:t>
                </a:r>
                <a:r>
                  <a:rPr lang="en-US" altLang="zh-CN">
                    <a:solidFill>
                      <a:srgbClr val="000000"/>
                    </a:solidFill>
                  </a:rPr>
                  <a:t>[ </a:t>
                </a:r>
                <a:r>
                  <a:rPr lang="en-US" altLang="zh-CN" sz="1400">
                    <a:solidFill>
                      <a:srgbClr val="000000"/>
                    </a:solidFill>
                  </a:rPr>
                  <a:t>-</a:t>
                </a:r>
                <a:r>
                  <a:rPr lang="en-US" altLang="zh-CN">
                    <a:solidFill>
                      <a:srgbClr val="000000"/>
                    </a:solidFill>
                  </a:rPr>
                  <a:t> ] </a:t>
                </a:r>
                <a:r>
                  <a:rPr lang="zh-CN" altLang="en-US" sz="1400">
                    <a:solidFill>
                      <a:srgbClr val="000000"/>
                    </a:solidFill>
                  </a:rPr>
                  <a:t>組（</a:t>
                </a:r>
                <a:r>
                  <a:rPr lang="en-US" altLang="zh-CN" sz="1400" i="1">
                    <a:solidFill>
                      <a:srgbClr val="000000"/>
                    </a:solidFill>
                  </a:rPr>
                  <a:t>n</a:t>
                </a:r>
                <a:r>
                  <a:rPr lang="en-US" altLang="zh-CN" sz="1400" i="1" baseline="30000">
                    <a:solidFill>
                      <a:srgbClr val="000000"/>
                    </a:solidFill>
                  </a:rPr>
                  <a:t>+</a:t>
                </a:r>
                <a:r>
                  <a:rPr lang="zh-CN" altLang="en-US" sz="1400">
                    <a:solidFill>
                      <a:srgbClr val="000000"/>
                    </a:solidFill>
                  </a:rPr>
                  <a:t> </a:t>
                </a:r>
                <a:r>
                  <a:rPr lang="en-US" altLang="zh-CN" sz="1400">
                    <a:solidFill>
                      <a:srgbClr val="000000"/>
                    </a:solidFill>
                  </a:rPr>
                  <a:t>&lt; </a:t>
                </a:r>
                <a:r>
                  <a:rPr lang="en-US" altLang="zh-CN" sz="1400" i="1">
                    <a:solidFill>
                      <a:srgbClr val="000000"/>
                    </a:solidFill>
                  </a:rPr>
                  <a:t>n </a:t>
                </a:r>
                <a:r>
                  <a:rPr lang="en-US" altLang="zh-CN" sz="1400" i="1" baseline="30000">
                    <a:solidFill>
                      <a:srgbClr val="000000"/>
                    </a:solidFill>
                  </a:rPr>
                  <a:t>-</a:t>
                </a:r>
                <a:r>
                  <a:rPr lang="zh-CN" altLang="en-US" sz="1400">
                    <a:solidFill>
                      <a:srgbClr val="000000"/>
                    </a:solidFill>
                  </a:rPr>
                  <a:t>），</a:t>
                </a:r>
                <a:endParaRPr lang="en-US" altLang="zh-CN" sz="1400">
                  <a:solidFill>
                    <a:srgbClr val="000000"/>
                  </a:solidFill>
                </a:endParaRPr>
              </a:p>
              <a:p>
                <a:pPr>
                  <a:lnSpc>
                    <a:spcPct val="150000"/>
                  </a:lnSpc>
                </a:pPr>
                <a:r>
                  <a:rPr lang="en-US" altLang="zh-CN" sz="1400">
                    <a:solidFill>
                      <a:srgbClr val="000000"/>
                    </a:solidFill>
                  </a:rPr>
                  <a:t>       </a:t>
                </a:r>
                <a:r>
                  <a:rPr lang="zh-CN" altLang="en-US" sz="1400">
                    <a:solidFill>
                      <a:srgbClr val="000000"/>
                    </a:solidFill>
                  </a:rPr>
                  <a:t>所以取</a:t>
                </a:r>
                <a:r>
                  <a:rPr lang="zh-CN" altLang="en-US" sz="1600">
                    <a:solidFill>
                      <a:srgbClr val="000000"/>
                    </a:solidFill>
                  </a:rPr>
                  <a:t>為</a:t>
                </a:r>
                <a:r>
                  <a:rPr lang="zh-CN" altLang="en-US" sz="1400">
                    <a:solidFill>
                      <a:srgbClr val="000000"/>
                    </a:solidFill>
                  </a:rPr>
                  <a:t> </a:t>
                </a:r>
                <a:r>
                  <a:rPr lang="en-US" altLang="zh-CN" sz="1400">
                    <a:solidFill>
                      <a:srgbClr val="000000"/>
                    </a:solidFill>
                  </a:rPr>
                  <a:t>[ </a:t>
                </a:r>
                <a:r>
                  <a:rPr lang="en-US" altLang="zh-CN" sz="1600">
                    <a:solidFill>
                      <a:srgbClr val="000000"/>
                    </a:solidFill>
                  </a:rPr>
                  <a:t>+</a:t>
                </a:r>
                <a:r>
                  <a:rPr lang="en-US" altLang="zh-CN" sz="1400">
                    <a:solidFill>
                      <a:srgbClr val="000000"/>
                    </a:solidFill>
                  </a:rPr>
                  <a:t> ] </a:t>
                </a:r>
                <a:r>
                  <a:rPr lang="zh-CN" altLang="en-US" sz="1600">
                    <a:solidFill>
                      <a:srgbClr val="000000"/>
                    </a:solidFill>
                  </a:rPr>
                  <a:t>組</a:t>
                </a:r>
                <a:r>
                  <a:rPr lang="zh-CN" altLang="en-US" sz="1400">
                    <a:solidFill>
                      <a:srgbClr val="000000"/>
                    </a:solidFill>
                  </a:rPr>
                  <a:t>秩和</a:t>
                </a:r>
                <a:r>
                  <a:rPr lang="en-US" altLang="zh-CN" sz="1400">
                    <a:solidFill>
                      <a:srgbClr val="000000"/>
                    </a:solidFill>
                  </a:rPr>
                  <a:t>(</a:t>
                </a:r>
                <a:r>
                  <a:rPr lang="en-US" altLang="zh-CN" sz="1300" i="1">
                    <a:solidFill>
                      <a:srgbClr val="000000"/>
                    </a:solidFill>
                  </a:rPr>
                  <a:t>W </a:t>
                </a:r>
                <a:r>
                  <a:rPr lang="en-US" altLang="zh-CN" sz="1300" i="1" baseline="30000">
                    <a:solidFill>
                      <a:srgbClr val="000000"/>
                    </a:solidFill>
                  </a:rPr>
                  <a:t>+</a:t>
                </a:r>
                <a:r>
                  <a:rPr lang="zh-CN" altLang="en-US" sz="1400">
                    <a:solidFill>
                      <a:srgbClr val="000000"/>
                    </a:solidFill>
                  </a:rPr>
                  <a:t> </a:t>
                </a:r>
                <a:r>
                  <a:rPr lang="en-US" altLang="zh-CN" sz="1400">
                    <a:solidFill>
                      <a:srgbClr val="000000"/>
                    </a:solidFill>
                  </a:rPr>
                  <a:t>)</a:t>
                </a:r>
                <a:r>
                  <a:rPr lang="zh-CN" altLang="en-US" sz="1400">
                    <a:solidFill>
                      <a:srgbClr val="000000"/>
                    </a:solidFill>
                  </a:rPr>
                  <a:t>為檢驗統計量；</a:t>
                </a:r>
                <a:endParaRPr lang="en-US" altLang="zh-CN" sz="1400" i="1">
                  <a:solidFill>
                    <a:srgbClr val="000000"/>
                  </a:solidFill>
                </a:endParaRPr>
              </a:p>
            </p:txBody>
          </p:sp>
          <p:sp>
            <p:nvSpPr>
              <p:cNvPr id="173065" name="Rectangle 4"/>
              <p:cNvSpPr>
                <a:spLocks noChangeArrowheads="1"/>
              </p:cNvSpPr>
              <p:nvPr/>
            </p:nvSpPr>
            <p:spPr bwMode="auto">
              <a:xfrm>
                <a:off x="1320512" y="2290946"/>
                <a:ext cx="3433078" cy="10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rgbClr val="000000"/>
                    </a:solidFill>
                  </a:rPr>
                  <a:t>計算得 </a:t>
                </a:r>
                <a:r>
                  <a:rPr lang="en-US" altLang="zh-CN" i="1" dirty="0">
                    <a:solidFill>
                      <a:srgbClr val="000000"/>
                    </a:solidFill>
                  </a:rPr>
                  <a:t>W</a:t>
                </a:r>
                <a:r>
                  <a:rPr lang="en-US" altLang="zh-CN" sz="1400" dirty="0">
                    <a:solidFill>
                      <a:srgbClr val="000000"/>
                    </a:solidFill>
                  </a:rPr>
                  <a:t> </a:t>
                </a:r>
                <a:r>
                  <a:rPr lang="en-US" altLang="zh-CN" sz="1400" baseline="30000" dirty="0">
                    <a:solidFill>
                      <a:srgbClr val="000000"/>
                    </a:solidFill>
                  </a:rPr>
                  <a:t>+</a:t>
                </a:r>
                <a:r>
                  <a:rPr lang="zh-CN" altLang="en-US" dirty="0">
                    <a:solidFill>
                      <a:srgbClr val="000000"/>
                    </a:solidFill>
                  </a:rPr>
                  <a:t> </a:t>
                </a:r>
                <a:r>
                  <a:rPr lang="en-US" altLang="zh-CN" dirty="0">
                    <a:solidFill>
                      <a:srgbClr val="000000"/>
                    </a:solidFill>
                  </a:rPr>
                  <a:t>= </a:t>
                </a:r>
                <a:r>
                  <a:rPr lang="en-US" altLang="zh-CN" sz="1000" dirty="0">
                    <a:solidFill>
                      <a:srgbClr val="000000"/>
                    </a:solidFill>
                  </a:rPr>
                  <a:t>13 </a:t>
                </a:r>
                <a:r>
                  <a:rPr lang="zh-CN" altLang="en-US" sz="1400" dirty="0">
                    <a:solidFill>
                      <a:srgbClr val="000000"/>
                    </a:solidFill>
                  </a:rPr>
                  <a:t>，在</a:t>
                </a:r>
                <a:r>
                  <a:rPr lang="en-US" altLang="zh-CN" sz="1000" dirty="0">
                    <a:solidFill>
                      <a:srgbClr val="000000"/>
                    </a:solidFill>
                  </a:rPr>
                  <a:t> 9</a:t>
                </a:r>
                <a:r>
                  <a:rPr lang="zh-CN" altLang="en-US" sz="1000" dirty="0">
                    <a:solidFill>
                      <a:srgbClr val="000000"/>
                    </a:solidFill>
                  </a:rPr>
                  <a:t>～</a:t>
                </a:r>
                <a:r>
                  <a:rPr lang="en-US" altLang="zh-CN" sz="1000" dirty="0">
                    <a:solidFill>
                      <a:srgbClr val="000000"/>
                    </a:solidFill>
                  </a:rPr>
                  <a:t>19 </a:t>
                </a:r>
                <a:r>
                  <a:rPr lang="en-US" altLang="zh-TW" sz="1000" dirty="0">
                    <a:solidFill>
                      <a:srgbClr val="000000"/>
                    </a:solidFill>
                  </a:rPr>
                  <a:t>(</a:t>
                </a:r>
                <a:r>
                  <a:rPr lang="el-GR" altLang="zh-TW" sz="1000" dirty="0">
                    <a:solidFill>
                      <a:srgbClr val="000000"/>
                    </a:solidFill>
                  </a:rPr>
                  <a:t>α</a:t>
                </a:r>
                <a:r>
                  <a:rPr lang="en-US" altLang="zh-TW" sz="1000" dirty="0">
                    <a:solidFill>
                      <a:srgbClr val="000000"/>
                    </a:solidFill>
                  </a:rPr>
                  <a:t>=0.05)</a:t>
                </a:r>
                <a:r>
                  <a:rPr lang="en-US" altLang="zh-CN" sz="1000" dirty="0">
                    <a:solidFill>
                      <a:srgbClr val="000000"/>
                    </a:solidFill>
                  </a:rPr>
                  <a:t> </a:t>
                </a:r>
                <a:r>
                  <a:rPr lang="zh-CN" altLang="en-US" sz="1400" dirty="0">
                    <a:solidFill>
                      <a:srgbClr val="000000"/>
                    </a:solidFill>
                  </a:rPr>
                  <a:t> 之內，所以可以認為，</a:t>
                </a:r>
                <a:r>
                  <a:rPr lang="en-US" altLang="zh-CN" i="1" dirty="0">
                    <a:solidFill>
                      <a:srgbClr val="000000"/>
                    </a:solidFill>
                  </a:rPr>
                  <a:t>M </a:t>
                </a:r>
                <a:r>
                  <a:rPr lang="zh-CN" altLang="en-US" sz="1400" dirty="0">
                    <a:solidFill>
                      <a:srgbClr val="000000"/>
                    </a:solidFill>
                  </a:rPr>
                  <a:t>系統和 </a:t>
                </a:r>
                <a:r>
                  <a:rPr lang="en-US" altLang="zh-CN" i="1" dirty="0">
                    <a:solidFill>
                      <a:srgbClr val="000000"/>
                    </a:solidFill>
                  </a:rPr>
                  <a:t>R </a:t>
                </a:r>
                <a:r>
                  <a:rPr lang="zh-CN" altLang="en-US" sz="1400" dirty="0">
                    <a:solidFill>
                      <a:srgbClr val="000000"/>
                    </a:solidFill>
                  </a:rPr>
                  <a:t>系統檢測值分布差異不顯著。</a:t>
                </a:r>
                <a:endParaRPr lang="en-US" altLang="zh-CN" sz="1400" i="1" dirty="0">
                  <a:solidFill>
                    <a:srgbClr val="000000"/>
                  </a:solidFill>
                </a:endParaRPr>
              </a:p>
            </p:txBody>
          </p:sp>
          <p:sp>
            <p:nvSpPr>
              <p:cNvPr id="173066" name="Rectangle 4"/>
              <p:cNvSpPr>
                <a:spLocks noChangeArrowheads="1"/>
              </p:cNvSpPr>
              <p:nvPr/>
            </p:nvSpPr>
            <p:spPr bwMode="auto">
              <a:xfrm>
                <a:off x="1320512" y="3375766"/>
                <a:ext cx="3433078" cy="1666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rgbClr val="000000"/>
                    </a:solidFill>
                  </a:rPr>
                  <a:t>右圖藍色為</a:t>
                </a:r>
                <a:r>
                  <a:rPr lang="zh-CN" altLang="en-US" sz="1100" i="1" dirty="0">
                    <a:solidFill>
                      <a:srgbClr val="000000"/>
                    </a:solidFill>
                  </a:rPr>
                  <a:t>（</a:t>
                </a:r>
                <a:r>
                  <a:rPr lang="en-US" altLang="zh-CN" sz="1100" i="1" dirty="0">
                    <a:solidFill>
                      <a:srgbClr val="000000"/>
                    </a:solidFill>
                  </a:rPr>
                  <a:t>N = 7</a:t>
                </a:r>
                <a:r>
                  <a:rPr lang="zh-CN" altLang="en-US" sz="1100" i="1" dirty="0">
                    <a:solidFill>
                      <a:srgbClr val="000000"/>
                    </a:solidFill>
                  </a:rPr>
                  <a:t>）</a:t>
                </a:r>
                <a:r>
                  <a:rPr lang="zh-CN" altLang="en-US" sz="1400" dirty="0">
                    <a:solidFill>
                      <a:srgbClr val="000000"/>
                    </a:solidFill>
                  </a:rPr>
                  <a:t>時 </a:t>
                </a:r>
                <a:r>
                  <a:rPr lang="en-US" altLang="zh-CN" sz="1400" dirty="0">
                    <a:solidFill>
                      <a:srgbClr val="000000"/>
                    </a:solidFill>
                  </a:rPr>
                  <a:t>[</a:t>
                </a:r>
                <a:r>
                  <a:rPr lang="en-US" altLang="zh-CN" sz="1300" i="1" dirty="0">
                    <a:solidFill>
                      <a:srgbClr val="000000"/>
                    </a:solidFill>
                  </a:rPr>
                  <a:t>W </a:t>
                </a:r>
                <a:r>
                  <a:rPr lang="en-US" altLang="zh-CN" sz="1300" i="1" baseline="30000" dirty="0">
                    <a:solidFill>
                      <a:srgbClr val="000000"/>
                    </a:solidFill>
                  </a:rPr>
                  <a:t>+</a:t>
                </a:r>
                <a:r>
                  <a:rPr lang="en-US" altLang="zh-CN" sz="1400" dirty="0">
                    <a:solidFill>
                      <a:srgbClr val="000000"/>
                    </a:solidFill>
                  </a:rPr>
                  <a:t> ] </a:t>
                </a:r>
                <a:r>
                  <a:rPr lang="zh-CN" altLang="en-US" sz="1400" dirty="0">
                    <a:solidFill>
                      <a:srgbClr val="000000"/>
                    </a:solidFill>
                  </a:rPr>
                  <a:t>組</a:t>
                </a:r>
                <a:r>
                  <a:rPr lang="zh-TW" altLang="en-US" sz="1400" dirty="0">
                    <a:solidFill>
                      <a:srgbClr val="000000"/>
                    </a:solidFill>
                  </a:rPr>
                  <a:t>秩和</a:t>
                </a:r>
                <a:r>
                  <a:rPr lang="zh-CN" altLang="en-US" sz="1400" dirty="0">
                    <a:solidFill>
                      <a:srgbClr val="000000"/>
                    </a:solidFill>
                  </a:rPr>
                  <a:t>的理論分布；粉色為本次實驗真實觀測得到的結果，可以看出本次實驗結果與理論值比較接近，亦說明 </a:t>
                </a:r>
                <a:r>
                  <a:rPr lang="en-US" altLang="zh-CN" i="1" dirty="0">
                    <a:solidFill>
                      <a:srgbClr val="000000"/>
                    </a:solidFill>
                  </a:rPr>
                  <a:t>M </a:t>
                </a:r>
                <a:r>
                  <a:rPr lang="zh-CN" altLang="en-US" sz="1400" dirty="0">
                    <a:solidFill>
                      <a:srgbClr val="000000"/>
                    </a:solidFill>
                  </a:rPr>
                  <a:t>系統和</a:t>
                </a:r>
                <a:r>
                  <a:rPr lang="zh-CN" altLang="en-US" dirty="0">
                    <a:solidFill>
                      <a:srgbClr val="000000"/>
                    </a:solidFill>
                  </a:rPr>
                  <a:t> </a:t>
                </a:r>
                <a:r>
                  <a:rPr lang="en-US" altLang="zh-CN" i="1" dirty="0">
                    <a:solidFill>
                      <a:srgbClr val="000000"/>
                    </a:solidFill>
                  </a:rPr>
                  <a:t>R </a:t>
                </a:r>
                <a:r>
                  <a:rPr lang="zh-CN" altLang="en-US" sz="1400" dirty="0">
                    <a:solidFill>
                      <a:srgbClr val="000000"/>
                    </a:solidFill>
                  </a:rPr>
                  <a:t>系統兩組檢測值二者差異不顯著來自於同一總體。</a:t>
                </a:r>
                <a:endParaRPr lang="en-US" altLang="zh-CN" sz="1400" dirty="0">
                  <a:solidFill>
                    <a:srgbClr val="000000"/>
                  </a:solidFill>
                </a:endParaRPr>
              </a:p>
            </p:txBody>
          </p:sp>
        </p:grp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4084" name="组合 4"/>
          <p:cNvGrpSpPr>
            <a:grpSpLocks/>
          </p:cNvGrpSpPr>
          <p:nvPr/>
        </p:nvGrpSpPr>
        <p:grpSpPr bwMode="auto">
          <a:xfrm>
            <a:off x="1801813" y="847725"/>
            <a:ext cx="7466012" cy="4567238"/>
            <a:chOff x="1801813" y="848163"/>
            <a:chExt cx="7465635" cy="4566986"/>
          </a:xfrm>
        </p:grpSpPr>
        <p:pic>
          <p:nvPicPr>
            <p:cNvPr id="174085"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11664" y="2554662"/>
              <a:ext cx="6855784" cy="286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4086" name="Rectangle 4"/>
            <p:cNvSpPr>
              <a:spLocks noChangeArrowheads="1"/>
            </p:cNvSpPr>
            <p:nvPr/>
          </p:nvSpPr>
          <p:spPr bwMode="auto">
            <a:xfrm>
              <a:off x="1801813" y="848163"/>
              <a:ext cx="7046912"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74087" name="Rectangle 4"/>
            <p:cNvSpPr>
              <a:spLocks noChangeArrowheads="1"/>
            </p:cNvSpPr>
            <p:nvPr/>
          </p:nvSpPr>
          <p:spPr bwMode="auto">
            <a:xfrm>
              <a:off x="2760663" y="1494275"/>
              <a:ext cx="6110287"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例</a:t>
              </a:r>
              <a:r>
                <a:rPr lang="en-US" altLang="zh-CN" sz="1600">
                  <a:solidFill>
                    <a:schemeClr val="tx1"/>
                  </a:solidFill>
                </a:rPr>
                <a:t>4</a:t>
              </a:r>
              <a:r>
                <a:rPr lang="zh-CN" altLang="en-US" sz="1400">
                  <a:solidFill>
                    <a:schemeClr val="tx1"/>
                  </a:solidFill>
                </a:rPr>
                <a:t>、研究出生先後的孿生兄弟間智力是否存在差異，對</a:t>
              </a:r>
              <a:r>
                <a:rPr lang="en-US" altLang="zh-CN" sz="1400">
                  <a:solidFill>
                    <a:schemeClr val="tx1"/>
                  </a:solidFill>
                </a:rPr>
                <a:t>12</a:t>
              </a:r>
              <a:r>
                <a:rPr lang="zh-CN" altLang="en-US" sz="1400">
                  <a:solidFill>
                    <a:schemeClr val="tx1"/>
                  </a:solidFill>
                </a:rPr>
                <a:t>對孿生兄弟進行測試，結果見下表，試判斷先後出生者得分有無差異。</a:t>
              </a:r>
              <a:endParaRPr lang="en-US" altLang="zh-CN" sz="1400" i="1">
                <a:solidFill>
                  <a:schemeClr val="tx1"/>
                </a:solidFill>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508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5108" name="组合 1"/>
          <p:cNvGrpSpPr>
            <a:grpSpLocks/>
          </p:cNvGrpSpPr>
          <p:nvPr/>
        </p:nvGrpSpPr>
        <p:grpSpPr bwMode="auto">
          <a:xfrm>
            <a:off x="1158875" y="863600"/>
            <a:ext cx="9185275" cy="4908550"/>
            <a:chOff x="1158876" y="863600"/>
            <a:chExt cx="9185273" cy="4907808"/>
          </a:xfrm>
        </p:grpSpPr>
        <p:pic>
          <p:nvPicPr>
            <p:cNvPr id="17510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75680" y="979784"/>
              <a:ext cx="5368469" cy="4791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110" name="Rectangle 4"/>
            <p:cNvSpPr>
              <a:spLocks noChangeArrowheads="1"/>
            </p:cNvSpPr>
            <p:nvPr/>
          </p:nvSpPr>
          <p:spPr bwMode="auto">
            <a:xfrm>
              <a:off x="1158876" y="863600"/>
              <a:ext cx="3412964" cy="43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75111" name="Rectangle 4"/>
            <p:cNvSpPr>
              <a:spLocks noChangeArrowheads="1"/>
            </p:cNvSpPr>
            <p:nvPr/>
          </p:nvSpPr>
          <p:spPr bwMode="auto">
            <a:xfrm>
              <a:off x="1681454" y="1379370"/>
              <a:ext cx="289038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每對雙胞胎得分差值（後</a:t>
              </a:r>
              <a:r>
                <a:rPr lang="en-US" altLang="zh-TW" sz="1400">
                  <a:solidFill>
                    <a:schemeClr val="tx1"/>
                  </a:solidFill>
                </a:rPr>
                <a:t>-</a:t>
              </a:r>
              <a:r>
                <a:rPr lang="zh-TW" altLang="en-US" sz="1400">
                  <a:solidFill>
                    <a:schemeClr val="tx1"/>
                  </a:solidFill>
                </a:rPr>
                <a:t>先）差值按照絕對值由小到大排序後編秩，有持平數據時則取平均秩次，</a:t>
              </a:r>
              <a:r>
                <a:rPr lang="zh-CN" altLang="en-US" sz="1400">
                  <a:solidFill>
                    <a:schemeClr val="tx1"/>
                  </a:solidFill>
                </a:rPr>
                <a:t>差值為零的數據對捨去，</a:t>
              </a:r>
              <a:r>
                <a:rPr lang="zh-TW" altLang="en-US" sz="1400">
                  <a:solidFill>
                    <a:schemeClr val="tx1"/>
                  </a:solidFill>
                </a:rPr>
                <a:t>分別計算差值為正組和差值為負組秩號的秩和，設為 </a:t>
              </a:r>
              <a:r>
                <a:rPr lang="en-US" altLang="zh-TW" sz="1400" i="1">
                  <a:solidFill>
                    <a:schemeClr val="tx1"/>
                  </a:solidFill>
                </a:rPr>
                <a:t>W</a:t>
              </a:r>
              <a:r>
                <a:rPr lang="en-US" altLang="zh-TW" sz="1400">
                  <a:solidFill>
                    <a:schemeClr val="tx1"/>
                  </a:solidFill>
                </a:rPr>
                <a:t> </a:t>
              </a:r>
              <a:r>
                <a:rPr lang="en-US" altLang="zh-TW" sz="1400" baseline="30000">
                  <a:solidFill>
                    <a:schemeClr val="tx1"/>
                  </a:solidFill>
                </a:rPr>
                <a:t>+</a:t>
              </a:r>
              <a:r>
                <a:rPr lang="en-US" altLang="zh-TW" sz="1400">
                  <a:solidFill>
                    <a:schemeClr val="tx1"/>
                  </a:solidFill>
                </a:rPr>
                <a:t> = </a:t>
              </a:r>
              <a:r>
                <a:rPr lang="en-US" altLang="zh-TW">
                  <a:solidFill>
                    <a:schemeClr val="tx1"/>
                  </a:solidFill>
                </a:rPr>
                <a:t>24.5</a:t>
              </a:r>
              <a:r>
                <a:rPr lang="en-US" altLang="zh-TW" sz="1400">
                  <a:solidFill>
                    <a:schemeClr val="tx1"/>
                  </a:solidFill>
                </a:rPr>
                <a:t> </a:t>
              </a:r>
              <a:r>
                <a:rPr lang="zh-TW" altLang="en-US" sz="1400">
                  <a:solidFill>
                    <a:schemeClr val="tx1"/>
                  </a:solidFill>
                </a:rPr>
                <a:t>和 </a:t>
              </a:r>
              <a:r>
                <a:rPr lang="en-US" altLang="zh-TW" sz="1400" i="1">
                  <a:solidFill>
                    <a:schemeClr val="tx1"/>
                  </a:solidFill>
                </a:rPr>
                <a:t>W</a:t>
              </a:r>
              <a:r>
                <a:rPr lang="en-US" altLang="zh-TW" sz="1400">
                  <a:solidFill>
                    <a:schemeClr val="tx1"/>
                  </a:solidFill>
                </a:rPr>
                <a:t> </a:t>
              </a:r>
              <a:r>
                <a:rPr lang="en-US" altLang="zh-TW" sz="1400" baseline="30000">
                  <a:solidFill>
                    <a:schemeClr val="tx1"/>
                  </a:solidFill>
                </a:rPr>
                <a:t>-</a:t>
              </a:r>
              <a:r>
                <a:rPr lang="en-US" altLang="zh-TW" sz="1400">
                  <a:solidFill>
                    <a:schemeClr val="tx1"/>
                  </a:solidFill>
                </a:rPr>
                <a:t> = </a:t>
              </a:r>
              <a:r>
                <a:rPr lang="en-US" altLang="zh-TW">
                  <a:solidFill>
                    <a:schemeClr val="tx1"/>
                  </a:solidFill>
                </a:rPr>
                <a:t>41.5</a:t>
              </a:r>
              <a:r>
                <a:rPr lang="en-US" altLang="zh-TW" sz="1400">
                  <a:solidFill>
                    <a:schemeClr val="tx1"/>
                  </a:solidFill>
                </a:rPr>
                <a:t> </a:t>
              </a:r>
              <a:r>
                <a:rPr lang="zh-CN" altLang="en-US" sz="1400">
                  <a:solidFill>
                    <a:schemeClr val="tx1"/>
                  </a:solidFill>
                </a:rPr>
                <a:t>，取樣本數較小組 </a:t>
              </a:r>
              <a:r>
                <a:rPr lang="en-US" altLang="zh-TW" sz="1400" i="1">
                  <a:solidFill>
                    <a:schemeClr val="tx1"/>
                  </a:solidFill>
                </a:rPr>
                <a:t>W</a:t>
              </a:r>
              <a:r>
                <a:rPr lang="en-US" altLang="zh-TW" sz="1400">
                  <a:solidFill>
                    <a:schemeClr val="tx1"/>
                  </a:solidFill>
                </a:rPr>
                <a:t> </a:t>
              </a:r>
              <a:r>
                <a:rPr lang="en-US" altLang="zh-TW" sz="1400" baseline="30000">
                  <a:solidFill>
                    <a:schemeClr val="tx1"/>
                  </a:solidFill>
                </a:rPr>
                <a:t>+</a:t>
              </a:r>
              <a:r>
                <a:rPr lang="en-US" altLang="zh-CN" sz="1400">
                  <a:solidFill>
                    <a:schemeClr val="tx1"/>
                  </a:solidFill>
                </a:rPr>
                <a:t> </a:t>
              </a:r>
              <a:r>
                <a:rPr lang="zh-CN" altLang="en-US" sz="1400">
                  <a:solidFill>
                    <a:schemeClr val="tx1"/>
                  </a:solidFill>
                </a:rPr>
                <a:t>為檢驗統計量</a:t>
              </a:r>
              <a:r>
                <a:rPr lang="en-US" altLang="zh-CN" sz="1400">
                  <a:solidFill>
                    <a:schemeClr val="tx1"/>
                  </a:solidFill>
                </a:rPr>
                <a:t>(</a:t>
              </a:r>
              <a:r>
                <a:rPr lang="en-US" altLang="zh-CN" sz="1400" i="1">
                  <a:solidFill>
                    <a:schemeClr val="tx1"/>
                  </a:solidFill>
                </a:rPr>
                <a:t>n</a:t>
              </a:r>
              <a:r>
                <a:rPr lang="en-US" altLang="zh-CN" sz="1400" baseline="30000">
                  <a:solidFill>
                    <a:schemeClr val="tx1"/>
                  </a:solidFill>
                </a:rPr>
                <a:t>+</a:t>
              </a:r>
              <a:r>
                <a:rPr lang="en-US" altLang="zh-CN" sz="1400">
                  <a:solidFill>
                    <a:schemeClr val="tx1"/>
                  </a:solidFill>
                </a:rPr>
                <a:t> =4 &lt; </a:t>
              </a:r>
              <a:r>
                <a:rPr lang="en-US" altLang="zh-CN" sz="1400" i="1">
                  <a:solidFill>
                    <a:schemeClr val="tx1"/>
                  </a:solidFill>
                </a:rPr>
                <a:t>n</a:t>
              </a:r>
              <a:r>
                <a:rPr lang="en-US" altLang="zh-CN" sz="1400" baseline="30000">
                  <a:solidFill>
                    <a:schemeClr val="tx1"/>
                  </a:solidFill>
                </a:rPr>
                <a:t>-</a:t>
              </a:r>
              <a:r>
                <a:rPr lang="en-US" altLang="zh-CN" sz="1400">
                  <a:solidFill>
                    <a:schemeClr val="tx1"/>
                  </a:solidFill>
                </a:rPr>
                <a:t> = 7) </a:t>
              </a:r>
              <a:r>
                <a:rPr lang="zh-TW" altLang="en-US" sz="1400">
                  <a:solidFill>
                    <a:schemeClr val="tx1"/>
                  </a:solidFill>
                </a:rPr>
                <a:t>；查標準表，</a:t>
              </a:r>
              <a:r>
                <a:rPr lang="en-US" altLang="zh-TW" sz="1400" i="1">
                  <a:solidFill>
                    <a:schemeClr val="tx1"/>
                  </a:solidFill>
                </a:rPr>
                <a:t>T</a:t>
              </a:r>
              <a:r>
                <a:rPr lang="en-US" altLang="zh-TW" sz="1400" baseline="-25000">
                  <a:solidFill>
                    <a:schemeClr val="tx1"/>
                  </a:solidFill>
                </a:rPr>
                <a:t>0.05</a:t>
              </a:r>
              <a:r>
                <a:rPr lang="en-US" altLang="zh-TW" sz="1400">
                  <a:solidFill>
                    <a:schemeClr val="tx1"/>
                  </a:solidFill>
                </a:rPr>
                <a:t> = 11 </a:t>
              </a:r>
              <a:r>
                <a:rPr lang="zh-TW" altLang="en-US" sz="1400">
                  <a:solidFill>
                    <a:schemeClr val="tx1"/>
                  </a:solidFill>
                </a:rPr>
                <a:t>，</a:t>
              </a:r>
              <a:r>
                <a:rPr lang="en-US" altLang="zh-TW" sz="1400" i="1">
                  <a:solidFill>
                    <a:schemeClr val="tx1"/>
                  </a:solidFill>
                </a:rPr>
                <a:t>T</a:t>
              </a:r>
              <a:r>
                <a:rPr lang="en-US" altLang="zh-TW" sz="1400">
                  <a:solidFill>
                    <a:schemeClr val="tx1"/>
                  </a:solidFill>
                </a:rPr>
                <a:t>* &gt; </a:t>
              </a:r>
              <a:r>
                <a:rPr lang="en-US" altLang="zh-TW" sz="1400" i="1">
                  <a:solidFill>
                    <a:schemeClr val="tx1"/>
                  </a:solidFill>
                </a:rPr>
                <a:t>T</a:t>
              </a:r>
              <a:r>
                <a:rPr lang="en-US" altLang="zh-TW" sz="1400" baseline="-25000">
                  <a:solidFill>
                    <a:schemeClr val="tx1"/>
                  </a:solidFill>
                </a:rPr>
                <a:t>0.05</a:t>
              </a:r>
              <a:r>
                <a:rPr lang="en-US" altLang="zh-TW" sz="1400">
                  <a:solidFill>
                    <a:schemeClr val="tx1"/>
                  </a:solidFill>
                </a:rPr>
                <a:t> </a:t>
              </a:r>
              <a:r>
                <a:rPr lang="zh-TW" altLang="en-US" sz="1400">
                  <a:solidFill>
                    <a:schemeClr val="tx1"/>
                  </a:solidFill>
                </a:rPr>
                <a:t>，</a:t>
              </a:r>
              <a:r>
                <a:rPr lang="en-US" altLang="zh-TW" sz="1400" i="1">
                  <a:solidFill>
                    <a:schemeClr val="tx1"/>
                  </a:solidFill>
                </a:rPr>
                <a:t>P</a:t>
              </a:r>
              <a:r>
                <a:rPr lang="en-US" altLang="zh-TW" sz="1400">
                  <a:solidFill>
                    <a:schemeClr val="tx1"/>
                  </a:solidFill>
                </a:rPr>
                <a:t> &gt; 0.05</a:t>
              </a:r>
              <a:r>
                <a:rPr lang="zh-TW" altLang="en-US" sz="1400">
                  <a:solidFill>
                    <a:schemeClr val="tx1"/>
                  </a:solidFill>
                </a:rPr>
                <a:t>，故認為</a:t>
              </a:r>
              <a:r>
                <a:rPr lang="zh-CN" altLang="en-US" sz="1400">
                  <a:solidFill>
                    <a:schemeClr val="tx1"/>
                  </a:solidFill>
                </a:rPr>
                <a:t>不能拒絕 </a:t>
              </a:r>
              <a:r>
                <a:rPr lang="en-US" altLang="zh-CN" sz="1400" i="1">
                  <a:solidFill>
                    <a:schemeClr val="tx1"/>
                  </a:solidFill>
                </a:rPr>
                <a:t>H</a:t>
              </a:r>
              <a:r>
                <a:rPr lang="en-US" altLang="zh-CN" sz="1400" baseline="-25000">
                  <a:solidFill>
                    <a:schemeClr val="tx1"/>
                  </a:solidFill>
                </a:rPr>
                <a:t>0</a:t>
              </a:r>
              <a:r>
                <a:rPr lang="en-US" altLang="zh-CN" sz="1400">
                  <a:solidFill>
                    <a:schemeClr val="tx1"/>
                  </a:solidFill>
                </a:rPr>
                <a:t> </a:t>
              </a:r>
              <a:r>
                <a:rPr lang="zh-CN" altLang="en-US" sz="1400">
                  <a:solidFill>
                    <a:schemeClr val="tx1"/>
                  </a:solidFill>
                </a:rPr>
                <a:t>，孿生兄弟出生先後順序對智商在影響不顯著</a:t>
              </a:r>
              <a:r>
                <a:rPr lang="zh-TW" altLang="en-US" sz="1400">
                  <a:solidFill>
                    <a:schemeClr val="tx1"/>
                  </a:solidFill>
                </a:rPr>
                <a:t>；</a:t>
              </a:r>
              <a:r>
                <a:rPr lang="en-US" altLang="zh-CN" sz="1400">
                  <a:solidFill>
                    <a:schemeClr val="tx1"/>
                  </a:solidFill>
                </a:rPr>
                <a:t> (</a:t>
              </a:r>
              <a:r>
                <a:rPr lang="el-GR" altLang="zh-CN" sz="1400">
                  <a:solidFill>
                    <a:schemeClr val="tx1"/>
                  </a:solidFill>
                </a:rPr>
                <a:t>α</a:t>
              </a:r>
              <a:r>
                <a:rPr lang="en-US" altLang="zh-CN" sz="1400">
                  <a:solidFill>
                    <a:schemeClr val="tx1"/>
                  </a:solidFill>
                </a:rPr>
                <a:t>=0.05)</a:t>
              </a:r>
              <a:endParaRPr lang="zh-TW" altLang="en-US" sz="1400">
                <a:solidFill>
                  <a:schemeClr val="tx1"/>
                </a:solidFill>
              </a:endParaRPr>
            </a:p>
            <a:p>
              <a:pPr>
                <a:lnSpc>
                  <a:spcPct val="150000"/>
                </a:lnSpc>
              </a:pPr>
              <a:endParaRPr lang="en-US" altLang="zh-CN" sz="1400" i="1">
                <a:solidFill>
                  <a:schemeClr val="tx1"/>
                </a:solidFill>
              </a:endParaRPr>
            </a:p>
          </p:txBody>
        </p:sp>
        <p:sp>
          <p:nvSpPr>
            <p:cNvPr id="175112" name="Rectangle 4"/>
            <p:cNvSpPr>
              <a:spLocks noChangeArrowheads="1"/>
            </p:cNvSpPr>
            <p:nvPr/>
          </p:nvSpPr>
          <p:spPr bwMode="auto">
            <a:xfrm>
              <a:off x="1170750" y="1353962"/>
              <a:ext cx="3151670" cy="461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解：</a:t>
              </a:r>
              <a:endParaRPr lang="en-US" altLang="zh-CN" sz="1400" i="1">
                <a:solidFill>
                  <a:schemeClr val="tx1"/>
                </a:solidFill>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6132" name="组合 1"/>
          <p:cNvGrpSpPr>
            <a:grpSpLocks/>
          </p:cNvGrpSpPr>
          <p:nvPr/>
        </p:nvGrpSpPr>
        <p:grpSpPr bwMode="auto">
          <a:xfrm>
            <a:off x="1022350" y="728663"/>
            <a:ext cx="9451975" cy="4959350"/>
            <a:chOff x="1023140" y="728944"/>
            <a:chExt cx="9450898" cy="4958669"/>
          </a:xfrm>
        </p:grpSpPr>
        <p:sp>
          <p:nvSpPr>
            <p:cNvPr id="176133" name="Rectangle 4"/>
            <p:cNvSpPr>
              <a:spLocks noChangeArrowheads="1"/>
            </p:cNvSpPr>
            <p:nvPr/>
          </p:nvSpPr>
          <p:spPr bwMode="auto">
            <a:xfrm>
              <a:off x="1023140" y="728944"/>
              <a:ext cx="7396162"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76134" name="Rectangle 4"/>
            <p:cNvSpPr>
              <a:spLocks noChangeArrowheads="1"/>
            </p:cNvSpPr>
            <p:nvPr/>
          </p:nvSpPr>
          <p:spPr bwMode="auto">
            <a:xfrm>
              <a:off x="2344738" y="1171101"/>
              <a:ext cx="7618412"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本例</a:t>
              </a:r>
              <a:r>
                <a:rPr lang="en-US" altLang="zh-TW" sz="1400">
                  <a:solidFill>
                    <a:schemeClr val="tx1"/>
                  </a:solidFill>
                </a:rPr>
                <a:t>4</a:t>
              </a:r>
              <a:r>
                <a:rPr lang="zh-CN" altLang="en-US" sz="1400">
                  <a:solidFill>
                    <a:schemeClr val="tx1"/>
                  </a:solidFill>
                </a:rPr>
                <a:t>，</a:t>
              </a:r>
              <a:r>
                <a:rPr lang="en-US" altLang="zh-TW" sz="1400" i="1">
                  <a:solidFill>
                    <a:schemeClr val="tx1"/>
                  </a:solidFill>
                </a:rPr>
                <a:t>N</a:t>
              </a:r>
              <a:r>
                <a:rPr lang="zh-TW" altLang="en-US" sz="1400">
                  <a:solidFill>
                    <a:schemeClr val="tx1"/>
                  </a:solidFill>
                </a:rPr>
                <a:t> </a:t>
              </a:r>
              <a:r>
                <a:rPr lang="en-US" altLang="zh-TW" sz="1400">
                  <a:solidFill>
                    <a:schemeClr val="tx1"/>
                  </a:solidFill>
                </a:rPr>
                <a:t>= 11 </a:t>
              </a:r>
              <a:r>
                <a:rPr lang="zh-TW" altLang="en-US" sz="1400">
                  <a:solidFill>
                    <a:schemeClr val="tx1"/>
                  </a:solidFill>
                </a:rPr>
                <a:t>，原則上不</a:t>
              </a:r>
              <a:r>
                <a:rPr lang="zh-CN" altLang="en-US" sz="1400">
                  <a:solidFill>
                    <a:schemeClr val="tx1"/>
                  </a:solidFill>
                </a:rPr>
                <a:t>推薦</a:t>
              </a:r>
              <a:r>
                <a:rPr lang="zh-TW" altLang="en-US" sz="1400">
                  <a:solidFill>
                    <a:schemeClr val="tx1"/>
                  </a:solidFill>
                </a:rPr>
                <a:t>正態近似，但爲了演示正態近似法的</a:t>
              </a:r>
              <a:r>
                <a:rPr lang="zh-CN" altLang="en-US" sz="1400">
                  <a:solidFill>
                    <a:schemeClr val="tx1"/>
                  </a:solidFill>
                </a:rPr>
                <a:t>計算</a:t>
              </a:r>
              <a:r>
                <a:rPr lang="zh-TW" altLang="en-US" sz="1400">
                  <a:solidFill>
                    <a:schemeClr val="tx1"/>
                  </a:solidFill>
                </a:rPr>
                <a:t>過程，權作如下計算。</a:t>
              </a:r>
              <a:endParaRPr lang="en-US" altLang="zh-CN" sz="1400" i="1">
                <a:solidFill>
                  <a:schemeClr val="tx1"/>
                </a:solidFill>
              </a:endParaRPr>
            </a:p>
          </p:txBody>
        </p:sp>
        <p:sp>
          <p:nvSpPr>
            <p:cNvPr id="176135" name="Rectangle 4"/>
            <p:cNvSpPr>
              <a:spLocks noChangeArrowheads="1"/>
            </p:cNvSpPr>
            <p:nvPr/>
          </p:nvSpPr>
          <p:spPr bwMode="auto">
            <a:xfrm>
              <a:off x="2344738" y="1558190"/>
              <a:ext cx="6074564" cy="4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計算 </a:t>
              </a:r>
              <a:r>
                <a:rPr lang="en-US" altLang="zh-TW" i="1">
                  <a:solidFill>
                    <a:schemeClr val="tx1"/>
                  </a:solidFill>
                </a:rPr>
                <a:t>Z</a:t>
              </a:r>
              <a:r>
                <a:rPr lang="en-US" altLang="zh-TW" sz="1400">
                  <a:solidFill>
                    <a:schemeClr val="tx1"/>
                  </a:solidFill>
                </a:rPr>
                <a:t> </a:t>
              </a:r>
              <a:r>
                <a:rPr lang="zh-TW" altLang="en-US" sz="1400">
                  <a:solidFill>
                    <a:schemeClr val="tx1"/>
                  </a:solidFill>
                </a:rPr>
                <a:t>值，利用之前所述公式</a:t>
              </a:r>
              <a:r>
                <a:rPr lang="zh-CN" altLang="en-US" sz="1400">
                  <a:solidFill>
                    <a:schemeClr val="tx1"/>
                  </a:solidFill>
                </a:rPr>
                <a:t>計算得：</a:t>
              </a:r>
              <a:endParaRPr lang="en-US" altLang="zh-CN" sz="1400" i="1">
                <a:solidFill>
                  <a:schemeClr val="tx1"/>
                </a:solidFill>
              </a:endParaRPr>
            </a:p>
          </p:txBody>
        </p:sp>
        <p:sp>
          <p:nvSpPr>
            <p:cNvPr id="176136" name="Rectangle 4"/>
            <p:cNvSpPr>
              <a:spLocks noChangeArrowheads="1"/>
            </p:cNvSpPr>
            <p:nvPr/>
          </p:nvSpPr>
          <p:spPr bwMode="auto">
            <a:xfrm>
              <a:off x="2261613" y="5313985"/>
              <a:ext cx="8212425" cy="373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chemeClr val="tx1"/>
                  </a:solidFill>
                </a:rPr>
                <a:t>查標準正態分布表，</a:t>
              </a:r>
              <a:r>
                <a:rPr lang="en-US" altLang="zh-CN" i="1" dirty="0">
                  <a:solidFill>
                    <a:schemeClr val="tx1"/>
                  </a:solidFill>
                </a:rPr>
                <a:t>Z</a:t>
              </a:r>
              <a:r>
                <a:rPr lang="en-US" altLang="zh-CN" sz="1400" dirty="0">
                  <a:solidFill>
                    <a:schemeClr val="tx1"/>
                  </a:solidFill>
                </a:rPr>
                <a:t> = </a:t>
              </a:r>
              <a:r>
                <a:rPr lang="en-US" altLang="zh-CN" dirty="0">
                  <a:solidFill>
                    <a:schemeClr val="tx1"/>
                  </a:solidFill>
                </a:rPr>
                <a:t>0.712</a:t>
              </a:r>
              <a:r>
                <a:rPr lang="en-US" altLang="zh-CN" sz="1400" dirty="0">
                  <a:solidFill>
                    <a:schemeClr val="tx1"/>
                  </a:solidFill>
                </a:rPr>
                <a:t> </a:t>
              </a:r>
              <a:r>
                <a:rPr lang="zh-CN" altLang="en-US" sz="1400" dirty="0">
                  <a:solidFill>
                    <a:schemeClr val="tx1"/>
                  </a:solidFill>
                </a:rPr>
                <a:t>對應的雙側概率 </a:t>
              </a:r>
              <a:r>
                <a:rPr lang="en-US" altLang="zh-CN" i="1" dirty="0">
                  <a:solidFill>
                    <a:schemeClr val="tx1"/>
                  </a:solidFill>
                </a:rPr>
                <a:t>P</a:t>
              </a:r>
              <a:r>
                <a:rPr lang="en-US" altLang="zh-CN" sz="1400" dirty="0">
                  <a:solidFill>
                    <a:schemeClr val="tx1"/>
                  </a:solidFill>
                </a:rPr>
                <a:t> = </a:t>
              </a:r>
              <a:r>
                <a:rPr lang="en-US" altLang="zh-CN" dirty="0">
                  <a:solidFill>
                    <a:schemeClr val="tx1"/>
                  </a:solidFill>
                </a:rPr>
                <a:t>0.4756</a:t>
              </a:r>
              <a:r>
                <a:rPr lang="zh-CN" altLang="en-US" sz="1400" dirty="0">
                  <a:solidFill>
                    <a:schemeClr val="tx1"/>
                  </a:solidFill>
                </a:rPr>
                <a:t>，故不能拒絕 </a:t>
              </a:r>
              <a:r>
                <a:rPr lang="en-US" altLang="zh-CN" i="1" dirty="0">
                  <a:solidFill>
                    <a:schemeClr val="tx1"/>
                  </a:solidFill>
                </a:rPr>
                <a:t>H</a:t>
              </a:r>
              <a:r>
                <a:rPr lang="en-US" altLang="zh-CN" baseline="-25000" dirty="0">
                  <a:solidFill>
                    <a:schemeClr val="tx1"/>
                  </a:solidFill>
                </a:rPr>
                <a:t>0</a:t>
              </a:r>
              <a:r>
                <a:rPr lang="en-US" altLang="zh-CN" sz="1400" dirty="0">
                  <a:solidFill>
                    <a:schemeClr val="tx1"/>
                  </a:solidFill>
                </a:rPr>
                <a:t> </a:t>
              </a:r>
              <a:r>
                <a:rPr lang="zh-CN" altLang="en-US" sz="1400" dirty="0">
                  <a:solidFill>
                    <a:schemeClr val="tx1"/>
                  </a:solidFill>
                </a:rPr>
                <a:t>假設，認為二者差異不顯著。</a:t>
              </a:r>
              <a:r>
                <a:rPr lang="en-US" altLang="zh-CN" sz="1400" dirty="0">
                  <a:solidFill>
                    <a:schemeClr val="tx1"/>
                  </a:solidFill>
                </a:rPr>
                <a:t> </a:t>
              </a:r>
            </a:p>
          </p:txBody>
        </p:sp>
        <p:graphicFrame>
          <p:nvGraphicFramePr>
            <p:cNvPr id="176137" name="对象 1"/>
            <p:cNvGraphicFramePr>
              <a:graphicFrameLocks noChangeAspect="1"/>
            </p:cNvGraphicFramePr>
            <p:nvPr/>
          </p:nvGraphicFramePr>
          <p:xfrm>
            <a:off x="3601400" y="2115375"/>
            <a:ext cx="4578350" cy="3084513"/>
          </p:xfrm>
          <a:graphic>
            <a:graphicData uri="http://schemas.openxmlformats.org/presentationml/2006/ole">
              <mc:AlternateContent xmlns:mc="http://schemas.openxmlformats.org/markup-compatibility/2006">
                <mc:Choice xmlns:v="urn:schemas-microsoft-com:vml" Requires="v">
                  <p:oleObj name="Equation" r:id="rId3" imgW="3467100" imgH="2667000" progId="Equation.DSMT4">
                    <p:embed/>
                  </p:oleObj>
                </mc:Choice>
                <mc:Fallback>
                  <p:oleObj name="Equation" r:id="rId3" imgW="3467100" imgH="26670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1400" y="2115375"/>
                          <a:ext cx="457835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15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77063" y="812800"/>
            <a:ext cx="27908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 name="Rectangle 3"/>
          <p:cNvSpPr>
            <a:spLocks noChangeArrowheads="1"/>
          </p:cNvSpPr>
          <p:nvPr/>
        </p:nvSpPr>
        <p:spPr bwMode="auto">
          <a:xfrm>
            <a:off x="1397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配對樣本（單樣本）對稱中心的符號秩和檢驗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77157" name="Rectangle 4"/>
          <p:cNvSpPr>
            <a:spLocks noChangeArrowheads="1"/>
          </p:cNvSpPr>
          <p:nvPr/>
        </p:nvSpPr>
        <p:spPr bwMode="auto">
          <a:xfrm>
            <a:off x="1978025" y="1450975"/>
            <a:ext cx="393065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rgbClr val="FF0000"/>
                </a:solidFill>
              </a:rPr>
              <a:t>       上述獨立樣本比較的資料結構類似於成組 </a:t>
            </a:r>
            <a:r>
              <a:rPr lang="en-US" altLang="zh-CN" sz="1400" i="1">
                <a:solidFill>
                  <a:srgbClr val="FF0000"/>
                </a:solidFill>
              </a:rPr>
              <a:t>t</a:t>
            </a:r>
            <a:r>
              <a:rPr lang="en-US" altLang="zh-CN" sz="1400">
                <a:solidFill>
                  <a:srgbClr val="FF0000"/>
                </a:solidFill>
              </a:rPr>
              <a:t> </a:t>
            </a:r>
            <a:r>
              <a:rPr lang="zh-CN" altLang="en-US" sz="1400">
                <a:solidFill>
                  <a:srgbClr val="FF0000"/>
                </a:solidFill>
              </a:rPr>
              <a:t>檢驗，配對樣本比較的數據結構類似於配對 </a:t>
            </a:r>
            <a:r>
              <a:rPr lang="en-US" altLang="zh-CN" sz="1400" i="1">
                <a:solidFill>
                  <a:srgbClr val="FF0000"/>
                </a:solidFill>
              </a:rPr>
              <a:t>t</a:t>
            </a:r>
            <a:r>
              <a:rPr lang="en-US" altLang="zh-CN" sz="1400">
                <a:solidFill>
                  <a:srgbClr val="FF0000"/>
                </a:solidFill>
              </a:rPr>
              <a:t> </a:t>
            </a:r>
            <a:r>
              <a:rPr lang="zh-CN" altLang="en-US" sz="1400">
                <a:solidFill>
                  <a:srgbClr val="FF0000"/>
                </a:solidFill>
              </a:rPr>
              <a:t>檢驗，當滿足</a:t>
            </a:r>
            <a:r>
              <a:rPr lang="en-US" altLang="zh-CN" sz="1400" i="1">
                <a:solidFill>
                  <a:srgbClr val="FF0000"/>
                </a:solidFill>
              </a:rPr>
              <a:t>t</a:t>
            </a:r>
            <a:r>
              <a:rPr lang="en-US" altLang="zh-CN" sz="1400">
                <a:solidFill>
                  <a:srgbClr val="FF0000"/>
                </a:solidFill>
              </a:rPr>
              <a:t> </a:t>
            </a:r>
            <a:r>
              <a:rPr lang="zh-CN" altLang="en-US" sz="1400">
                <a:solidFill>
                  <a:srgbClr val="FF0000"/>
                </a:solidFill>
              </a:rPr>
              <a:t>應用的前提條件時，最好應用參數法檢驗，因為參數檢驗通常比非參數檢驗具有更高的檢驗功效；但是 </a:t>
            </a:r>
            <a:r>
              <a:rPr lang="en-US" altLang="zh-CN" sz="1400" i="1">
                <a:solidFill>
                  <a:srgbClr val="FF0000"/>
                </a:solidFill>
              </a:rPr>
              <a:t>t</a:t>
            </a:r>
            <a:r>
              <a:rPr lang="en-US" altLang="zh-CN" sz="1400">
                <a:solidFill>
                  <a:srgbClr val="FF0000"/>
                </a:solidFill>
              </a:rPr>
              <a:t> </a:t>
            </a:r>
            <a:r>
              <a:rPr lang="zh-CN" altLang="en-US" sz="1400">
                <a:solidFill>
                  <a:srgbClr val="FF0000"/>
                </a:solidFill>
              </a:rPr>
              <a:t>檢驗誤用於非正態數據時會產生兩個問題：其一是使檢驗的 </a:t>
            </a:r>
            <a:r>
              <a:rPr lang="en-US" altLang="zh-CN" i="1">
                <a:solidFill>
                  <a:srgbClr val="FF0000"/>
                </a:solidFill>
              </a:rPr>
              <a:t>P</a:t>
            </a:r>
            <a:r>
              <a:rPr lang="en-US" altLang="zh-CN" sz="1400">
                <a:solidFill>
                  <a:srgbClr val="FF0000"/>
                </a:solidFill>
              </a:rPr>
              <a:t> </a:t>
            </a:r>
            <a:r>
              <a:rPr lang="zh-CN" altLang="en-US" sz="1400">
                <a:solidFill>
                  <a:srgbClr val="FF0000"/>
                </a:solidFill>
              </a:rPr>
              <a:t>值發生變化，當零假設成立時，與 </a:t>
            </a:r>
            <a:r>
              <a:rPr lang="en-US" altLang="zh-CN" sz="1400" i="1">
                <a:solidFill>
                  <a:srgbClr val="FF0000"/>
                </a:solidFill>
              </a:rPr>
              <a:t>t</a:t>
            </a:r>
            <a:r>
              <a:rPr lang="en-US" altLang="zh-CN" sz="1400">
                <a:solidFill>
                  <a:srgbClr val="FF0000"/>
                </a:solidFill>
              </a:rPr>
              <a:t> = </a:t>
            </a:r>
            <a:r>
              <a:rPr lang="en-US" altLang="zh-CN" sz="1400" i="1">
                <a:solidFill>
                  <a:srgbClr val="FF0000"/>
                </a:solidFill>
              </a:rPr>
              <a:t>t</a:t>
            </a:r>
            <a:r>
              <a:rPr lang="en-US" altLang="zh-CN" sz="1400" baseline="-25000">
                <a:solidFill>
                  <a:srgbClr val="FF0000"/>
                </a:solidFill>
              </a:rPr>
              <a:t>0.05</a:t>
            </a:r>
            <a:r>
              <a:rPr lang="en-US" altLang="zh-CN" sz="1400">
                <a:solidFill>
                  <a:srgbClr val="FF0000"/>
                </a:solidFill>
              </a:rPr>
              <a:t> </a:t>
            </a:r>
            <a:r>
              <a:rPr lang="zh-CN" altLang="en-US" sz="1400">
                <a:solidFill>
                  <a:srgbClr val="FF0000"/>
                </a:solidFill>
              </a:rPr>
              <a:t>不再是 </a:t>
            </a:r>
            <a:r>
              <a:rPr lang="en-US" altLang="zh-CN">
                <a:solidFill>
                  <a:srgbClr val="FF0000"/>
                </a:solidFill>
              </a:rPr>
              <a:t>0.05</a:t>
            </a:r>
            <a:r>
              <a:rPr lang="zh-CN" altLang="en-US" sz="1400">
                <a:solidFill>
                  <a:srgbClr val="FF0000"/>
                </a:solidFill>
              </a:rPr>
              <a:t>，也許是小於 </a:t>
            </a:r>
            <a:r>
              <a:rPr lang="en-US" altLang="zh-CN">
                <a:solidFill>
                  <a:srgbClr val="FF0000"/>
                </a:solidFill>
              </a:rPr>
              <a:t>0.05</a:t>
            </a:r>
            <a:r>
              <a:rPr lang="zh-CN" altLang="en-US" sz="1400">
                <a:solidFill>
                  <a:srgbClr val="FF0000"/>
                </a:solidFill>
              </a:rPr>
              <a:t>，也許是大於 </a:t>
            </a:r>
            <a:r>
              <a:rPr lang="en-US" altLang="zh-CN">
                <a:solidFill>
                  <a:srgbClr val="FF0000"/>
                </a:solidFill>
              </a:rPr>
              <a:t>0.05</a:t>
            </a:r>
            <a:r>
              <a:rPr lang="zh-CN" altLang="en-US" sz="1400">
                <a:solidFill>
                  <a:srgbClr val="FF0000"/>
                </a:solidFill>
              </a:rPr>
              <a:t>；其二是當零假設不真時，識別差異的功效可能發生改變。 （通常非參數檢驗效能低於參數檢驗）</a:t>
            </a:r>
            <a:endParaRPr lang="en-US" altLang="zh-CN" sz="140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兩樣本刻度參數的秩和檢驗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78180" name="组合 2"/>
          <p:cNvGrpSpPr>
            <a:grpSpLocks/>
          </p:cNvGrpSpPr>
          <p:nvPr/>
        </p:nvGrpSpPr>
        <p:grpSpPr bwMode="auto">
          <a:xfrm>
            <a:off x="2370138" y="1141413"/>
            <a:ext cx="7153275" cy="3922712"/>
            <a:chOff x="2560461" y="1141814"/>
            <a:chExt cx="7153561" cy="3922893"/>
          </a:xfrm>
        </p:grpSpPr>
        <p:sp>
          <p:nvSpPr>
            <p:cNvPr id="178181" name="Rectangle 4"/>
            <p:cNvSpPr>
              <a:spLocks noChangeArrowheads="1"/>
            </p:cNvSpPr>
            <p:nvPr/>
          </p:nvSpPr>
          <p:spPr bwMode="auto">
            <a:xfrm>
              <a:off x="2560461" y="2564225"/>
              <a:ext cx="715298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設    </a:t>
              </a:r>
              <a:r>
                <a:rPr lang="en-US" altLang="zh-TW">
                  <a:solidFill>
                    <a:schemeClr val="tx1"/>
                  </a:solidFill>
                </a:rPr>
                <a:t>H</a:t>
              </a:r>
              <a:r>
                <a:rPr lang="en-US" altLang="zh-TW" baseline="-25000">
                  <a:solidFill>
                    <a:schemeClr val="tx1"/>
                  </a:solidFill>
                </a:rPr>
                <a:t>0</a:t>
              </a:r>
              <a:r>
                <a:rPr lang="zh-CN" altLang="en-US">
                  <a:solidFill>
                    <a:schemeClr val="tx1"/>
                  </a:solidFill>
                </a:rPr>
                <a:t>：</a:t>
              </a:r>
              <a:r>
                <a:rPr lang="el-GR" altLang="zh-TW">
                  <a:solidFill>
                    <a:schemeClr val="tx1"/>
                  </a:solidFill>
                </a:rPr>
                <a:t>θ</a:t>
              </a:r>
              <a:r>
                <a:rPr lang="en-US" altLang="zh-TW">
                  <a:solidFill>
                    <a:schemeClr val="tx1"/>
                  </a:solidFill>
                </a:rPr>
                <a:t> </a:t>
              </a:r>
              <a:r>
                <a:rPr lang="el-GR" altLang="zh-TW">
                  <a:solidFill>
                    <a:schemeClr val="tx1"/>
                  </a:solidFill>
                </a:rPr>
                <a:t>=</a:t>
              </a:r>
              <a:r>
                <a:rPr lang="en-US" altLang="zh-TW">
                  <a:solidFill>
                    <a:schemeClr val="tx1"/>
                  </a:solidFill>
                </a:rPr>
                <a:t> 1  </a:t>
              </a:r>
              <a:r>
                <a:rPr lang="el-GR" altLang="zh-TW">
                  <a:solidFill>
                    <a:schemeClr val="tx1"/>
                  </a:solidFill>
                </a:rPr>
                <a:t>↔</a:t>
              </a:r>
              <a:r>
                <a:rPr lang="en-US" altLang="zh-TW">
                  <a:solidFill>
                    <a:schemeClr val="tx1"/>
                  </a:solidFill>
                </a:rPr>
                <a:t>  H</a:t>
              </a:r>
              <a:r>
                <a:rPr lang="en-US" altLang="zh-TW" baseline="-25000">
                  <a:solidFill>
                    <a:schemeClr val="tx1"/>
                  </a:solidFill>
                </a:rPr>
                <a:t>1</a:t>
              </a:r>
              <a:r>
                <a:rPr lang="zh-CN" altLang="en-US">
                  <a:solidFill>
                    <a:schemeClr val="tx1"/>
                  </a:solidFill>
                </a:rPr>
                <a:t>：</a:t>
              </a:r>
              <a:r>
                <a:rPr lang="el-GR" altLang="zh-TW">
                  <a:solidFill>
                    <a:schemeClr val="tx1"/>
                  </a:solidFill>
                </a:rPr>
                <a:t>θ</a:t>
              </a:r>
              <a:r>
                <a:rPr lang="en-US" altLang="zh-TW">
                  <a:solidFill>
                    <a:schemeClr val="tx1"/>
                  </a:solidFill>
                </a:rPr>
                <a:t> &gt; 1</a:t>
              </a:r>
              <a:r>
                <a:rPr lang="el-GR" altLang="zh-CN" sz="1500">
                  <a:solidFill>
                    <a:schemeClr val="tx1"/>
                  </a:solidFill>
                </a:rPr>
                <a:t> </a:t>
              </a:r>
              <a:r>
                <a:rPr lang="zh-TW" altLang="en-US" sz="1500">
                  <a:solidFill>
                    <a:schemeClr val="tx1"/>
                  </a:solidFill>
                </a:rPr>
                <a:t>； </a:t>
              </a:r>
              <a:endParaRPr lang="en-US" altLang="zh-CN" sz="1500">
                <a:solidFill>
                  <a:schemeClr val="tx1"/>
                </a:solidFill>
              </a:endParaRPr>
            </a:p>
          </p:txBody>
        </p:sp>
        <p:sp>
          <p:nvSpPr>
            <p:cNvPr id="178182" name="Rectangle 4"/>
            <p:cNvSpPr>
              <a:spLocks noChangeArrowheads="1"/>
            </p:cNvSpPr>
            <p:nvPr/>
          </p:nvSpPr>
          <p:spPr bwMode="auto">
            <a:xfrm>
              <a:off x="2560461" y="3241131"/>
              <a:ext cx="7153561" cy="1823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在 </a:t>
              </a:r>
              <a:r>
                <a:rPr lang="en-US" altLang="zh-TW" i="1">
                  <a:solidFill>
                    <a:schemeClr val="tx1"/>
                  </a:solidFill>
                </a:rPr>
                <a:t>σ</a:t>
              </a:r>
              <a:r>
                <a:rPr lang="en-US" altLang="zh-TW">
                  <a:solidFill>
                    <a:schemeClr val="tx1"/>
                  </a:solidFill>
                </a:rPr>
                <a:t> &gt; </a:t>
              </a:r>
              <a:r>
                <a:rPr lang="en-US" altLang="zh-TW" i="1">
                  <a:solidFill>
                    <a:schemeClr val="tx1"/>
                  </a:solidFill>
                </a:rPr>
                <a:t>1</a:t>
              </a:r>
              <a:r>
                <a:rPr lang="en-US" altLang="zh-TW" sz="1500">
                  <a:solidFill>
                    <a:schemeClr val="tx1"/>
                  </a:solidFill>
                </a:rPr>
                <a:t> </a:t>
              </a:r>
              <a:r>
                <a:rPr lang="zh-TW" altLang="en-US" sz="1500">
                  <a:solidFill>
                    <a:schemeClr val="tx1"/>
                  </a:solidFill>
                </a:rPr>
                <a:t>時，</a:t>
              </a:r>
              <a:r>
                <a:rPr lang="en-US" altLang="zh-TW" i="1">
                  <a:solidFill>
                    <a:schemeClr val="tx1"/>
                  </a:solidFill>
                </a:rPr>
                <a:t>Y</a:t>
              </a:r>
              <a:r>
                <a:rPr lang="en-US" altLang="zh-TW" baseline="-25000">
                  <a:solidFill>
                    <a:schemeClr val="tx1"/>
                  </a:solidFill>
                </a:rPr>
                <a:t>1</a:t>
              </a:r>
              <a:r>
                <a:rPr lang="en-US" altLang="zh-TW">
                  <a:solidFill>
                    <a:schemeClr val="tx1"/>
                  </a:solidFill>
                </a:rPr>
                <a:t>,</a:t>
              </a:r>
              <a:r>
                <a:rPr lang="en-US" altLang="zh-TW" i="1">
                  <a:solidFill>
                    <a:schemeClr val="tx1"/>
                  </a:solidFill>
                </a:rPr>
                <a:t>Y</a:t>
              </a:r>
              <a:r>
                <a:rPr lang="en-US" altLang="zh-TW" baseline="-25000">
                  <a:solidFill>
                    <a:schemeClr val="tx1"/>
                  </a:solidFill>
                </a:rPr>
                <a:t>2</a:t>
              </a:r>
              <a:r>
                <a:rPr lang="en-US" altLang="zh-TW">
                  <a:solidFill>
                    <a:schemeClr val="tx1"/>
                  </a:solidFill>
                </a:rPr>
                <a:t>,…,</a:t>
              </a:r>
              <a:r>
                <a:rPr lang="en-US" altLang="zh-TW" i="1">
                  <a:solidFill>
                    <a:schemeClr val="tx1"/>
                  </a:solidFill>
                </a:rPr>
                <a:t>Y</a:t>
              </a:r>
              <a:r>
                <a:rPr lang="en-US" altLang="zh-TW" baseline="-25000">
                  <a:solidFill>
                    <a:schemeClr val="tx1"/>
                  </a:solidFill>
                </a:rPr>
                <a:t>n</a:t>
              </a:r>
              <a:r>
                <a:rPr lang="en-US" altLang="zh-TW" sz="1500">
                  <a:solidFill>
                    <a:schemeClr val="tx1"/>
                  </a:solidFill>
                </a:rPr>
                <a:t> </a:t>
              </a:r>
              <a:r>
                <a:rPr lang="zh-TW" altLang="en-US" sz="1500">
                  <a:solidFill>
                    <a:schemeClr val="tx1"/>
                  </a:solidFill>
                </a:rPr>
                <a:t>在聯合樣本 </a:t>
              </a:r>
              <a:r>
                <a:rPr lang="en-US" altLang="zh-TW" sz="1500">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zh-CN" altLang="en-US">
                  <a:solidFill>
                    <a:schemeClr val="tx1"/>
                  </a:solidFill>
                </a:rPr>
                <a:t>，</a:t>
              </a:r>
              <a:r>
                <a:rPr lang="en-US" altLang="zh-TW" i="1">
                  <a:solidFill>
                    <a:schemeClr val="tx1"/>
                  </a:solidFill>
                </a:rPr>
                <a:t>Y</a:t>
              </a:r>
              <a:r>
                <a:rPr lang="en-US" altLang="zh-TW" baseline="-25000">
                  <a:solidFill>
                    <a:schemeClr val="tx1"/>
                  </a:solidFill>
                </a:rPr>
                <a:t>1</a:t>
              </a:r>
              <a:r>
                <a:rPr lang="en-US" altLang="zh-TW">
                  <a:solidFill>
                    <a:schemeClr val="tx1"/>
                  </a:solidFill>
                </a:rPr>
                <a:t>,</a:t>
              </a:r>
              <a:r>
                <a:rPr lang="en-US" altLang="zh-TW" i="1">
                  <a:solidFill>
                    <a:schemeClr val="tx1"/>
                  </a:solidFill>
                </a:rPr>
                <a:t>Y</a:t>
              </a:r>
              <a:r>
                <a:rPr lang="en-US" altLang="zh-TW" baseline="-25000">
                  <a:solidFill>
                    <a:schemeClr val="tx1"/>
                  </a:solidFill>
                </a:rPr>
                <a:t>2</a:t>
              </a:r>
              <a:r>
                <a:rPr lang="en-US" altLang="zh-TW">
                  <a:solidFill>
                    <a:schemeClr val="tx1"/>
                  </a:solidFill>
                </a:rPr>
                <a:t>,…,</a:t>
              </a:r>
              <a:r>
                <a:rPr lang="en-US" altLang="zh-TW" i="1">
                  <a:solidFill>
                    <a:schemeClr val="tx1"/>
                  </a:solidFill>
                </a:rPr>
                <a:t>Y</a:t>
              </a:r>
              <a:r>
                <a:rPr lang="en-US" altLang="zh-TW" baseline="-25000">
                  <a:solidFill>
                    <a:schemeClr val="tx1"/>
                  </a:solidFill>
                </a:rPr>
                <a:t>n</a:t>
              </a:r>
              <a:r>
                <a:rPr lang="en-US" altLang="zh-TW" sz="1500">
                  <a:solidFill>
                    <a:schemeClr val="tx1"/>
                  </a:solidFill>
                </a:rPr>
                <a:t>) </a:t>
              </a:r>
              <a:r>
                <a:rPr lang="zh-TW" altLang="en-US" sz="1500">
                  <a:solidFill>
                    <a:schemeClr val="tx1"/>
                  </a:solidFill>
                </a:rPr>
                <a:t>中傾向於排在左右兩邊，則計分函數 </a:t>
              </a:r>
              <a:r>
                <a:rPr lang="en-US" altLang="zh-TW" sz="1500" i="1">
                  <a:solidFill>
                    <a:schemeClr val="tx1"/>
                  </a:solidFill>
                </a:rPr>
                <a:t>a</a:t>
              </a:r>
              <a:r>
                <a:rPr lang="en-US" altLang="zh-TW" sz="1500" baseline="-25000">
                  <a:solidFill>
                    <a:schemeClr val="tx1"/>
                  </a:solidFill>
                </a:rPr>
                <a:t>N</a:t>
              </a:r>
              <a:r>
                <a:rPr lang="en-US" altLang="zh-TW" sz="1500">
                  <a:solidFill>
                    <a:schemeClr val="tx1"/>
                  </a:solidFill>
                </a:rPr>
                <a:t>(</a:t>
              </a:r>
              <a:r>
                <a:rPr lang="en-US" altLang="zh-TW" sz="1500" i="1">
                  <a:solidFill>
                    <a:schemeClr val="tx1"/>
                  </a:solidFill>
                </a:rPr>
                <a:t>r</a:t>
              </a:r>
              <a:r>
                <a:rPr lang="en-US" altLang="zh-TW" sz="1500">
                  <a:solidFill>
                    <a:schemeClr val="tx1"/>
                  </a:solidFill>
                </a:rPr>
                <a:t>) </a:t>
              </a:r>
              <a:r>
                <a:rPr lang="zh-TW" altLang="en-US" sz="1500">
                  <a:solidFill>
                    <a:schemeClr val="tx1"/>
                  </a:solidFill>
                </a:rPr>
                <a:t>必須為先升後降或者先降後升的單峰或單穀函數。記 </a:t>
              </a:r>
              <a:r>
                <a:rPr lang="en-US" altLang="zh-TW" i="1">
                  <a:solidFill>
                    <a:schemeClr val="tx1"/>
                  </a:solidFill>
                </a:rPr>
                <a:t>Y</a:t>
              </a:r>
              <a:r>
                <a:rPr lang="en-US" altLang="zh-TW" baseline="-25000">
                  <a:solidFill>
                    <a:schemeClr val="tx1"/>
                  </a:solidFill>
                </a:rPr>
                <a:t>i</a:t>
              </a:r>
              <a:r>
                <a:rPr lang="en-US" altLang="zh-TW" sz="1500">
                  <a:solidFill>
                    <a:schemeClr val="tx1"/>
                  </a:solidFill>
                </a:rPr>
                <a:t> </a:t>
              </a:r>
              <a:r>
                <a:rPr lang="zh-TW" altLang="en-US" sz="1500">
                  <a:solidFill>
                    <a:schemeClr val="tx1"/>
                  </a:solidFill>
                </a:rPr>
                <a:t>在聯合樣本中的秩為 </a:t>
              </a:r>
              <a:r>
                <a:rPr lang="en-US" altLang="zh-TW" i="1">
                  <a:solidFill>
                    <a:schemeClr val="tx1"/>
                  </a:solidFill>
                </a:rPr>
                <a:t>R</a:t>
              </a:r>
              <a:r>
                <a:rPr lang="en-US" altLang="zh-TW" baseline="-25000">
                  <a:solidFill>
                    <a:schemeClr val="tx1"/>
                  </a:solidFill>
                </a:rPr>
                <a:t>i</a:t>
              </a:r>
              <a:r>
                <a:rPr lang="en-US" altLang="zh-TW" sz="1500">
                  <a:solidFill>
                    <a:schemeClr val="tx1"/>
                  </a:solidFill>
                </a:rPr>
                <a:t> </a:t>
              </a:r>
              <a:r>
                <a:rPr lang="zh-TW" altLang="en-US" sz="1500">
                  <a:solidFill>
                    <a:schemeClr val="tx1"/>
                  </a:solidFill>
                </a:rPr>
                <a:t>，</a:t>
              </a:r>
              <a:r>
                <a:rPr lang="en-US" altLang="zh-TW" i="1">
                  <a:solidFill>
                    <a:schemeClr val="tx1"/>
                  </a:solidFill>
                </a:rPr>
                <a:t>i</a:t>
              </a:r>
              <a:r>
                <a:rPr lang="en-US" altLang="zh-TW">
                  <a:solidFill>
                    <a:schemeClr val="tx1"/>
                  </a:solidFill>
                </a:rPr>
                <a:t> = 1,2,…,n</a:t>
              </a:r>
              <a:r>
                <a:rPr lang="zh-TW" altLang="en-US" sz="1500">
                  <a:solidFill>
                    <a:schemeClr val="tx1"/>
                  </a:solidFill>
                </a:rPr>
                <a:t>，</a:t>
              </a:r>
              <a:r>
                <a:rPr lang="en-US" altLang="zh-TW" i="1">
                  <a:solidFill>
                    <a:schemeClr val="tx1"/>
                  </a:solidFill>
                </a:rPr>
                <a:t>X</a:t>
              </a:r>
              <a:r>
                <a:rPr lang="en-US" altLang="zh-TW" baseline="-25000">
                  <a:solidFill>
                    <a:schemeClr val="tx1"/>
                  </a:solidFill>
                </a:rPr>
                <a:t>i</a:t>
              </a:r>
              <a:r>
                <a:rPr lang="en-US" altLang="zh-TW" sz="1500">
                  <a:solidFill>
                    <a:schemeClr val="tx1"/>
                  </a:solidFill>
                </a:rPr>
                <a:t> </a:t>
              </a:r>
              <a:r>
                <a:rPr lang="zh-TW" altLang="en-US" sz="1500">
                  <a:solidFill>
                    <a:schemeClr val="tx1"/>
                  </a:solidFill>
                </a:rPr>
                <a:t>在聯合樣本中的秩為 </a:t>
              </a:r>
              <a:r>
                <a:rPr lang="en-US" altLang="zh-TW" i="1">
                  <a:solidFill>
                    <a:schemeClr val="tx1"/>
                  </a:solidFill>
                </a:rPr>
                <a:t>R‘</a:t>
              </a:r>
              <a:r>
                <a:rPr lang="zh-TW" altLang="en-US" sz="1500">
                  <a:solidFill>
                    <a:schemeClr val="tx1"/>
                  </a:solidFill>
                </a:rPr>
                <a:t>，</a:t>
              </a:r>
              <a:r>
                <a:rPr lang="en-US" altLang="zh-TW" i="1">
                  <a:solidFill>
                    <a:schemeClr val="tx1"/>
                  </a:solidFill>
                </a:rPr>
                <a:t>i</a:t>
              </a:r>
              <a:r>
                <a:rPr lang="en-US" altLang="zh-TW">
                  <a:solidFill>
                    <a:schemeClr val="tx1"/>
                  </a:solidFill>
                </a:rPr>
                <a:t> = 1,2,…,m</a:t>
              </a:r>
              <a:r>
                <a:rPr lang="zh-TW" altLang="en-US" sz="1500">
                  <a:solidFill>
                    <a:schemeClr val="tx1"/>
                  </a:solidFill>
                </a:rPr>
                <a:t>，根據 </a:t>
              </a:r>
              <a:r>
                <a:rPr lang="en-US" altLang="zh-TW" sz="1500" i="1">
                  <a:solidFill>
                    <a:schemeClr val="tx1"/>
                  </a:solidFill>
                </a:rPr>
                <a:t>a</a:t>
              </a:r>
              <a:r>
                <a:rPr lang="en-US" altLang="zh-TW" sz="1500" baseline="-25000">
                  <a:solidFill>
                    <a:schemeClr val="tx1"/>
                  </a:solidFill>
                </a:rPr>
                <a:t>N</a:t>
              </a:r>
              <a:r>
                <a:rPr lang="en-US" altLang="zh-TW" sz="1500">
                  <a:solidFill>
                    <a:schemeClr val="tx1"/>
                  </a:solidFill>
                </a:rPr>
                <a:t>(</a:t>
              </a:r>
              <a:r>
                <a:rPr lang="en-US" altLang="zh-TW" sz="1500" i="1">
                  <a:solidFill>
                    <a:schemeClr val="tx1"/>
                  </a:solidFill>
                </a:rPr>
                <a:t>r</a:t>
              </a:r>
              <a:r>
                <a:rPr lang="en-US" altLang="zh-TW" sz="1500">
                  <a:solidFill>
                    <a:schemeClr val="tx1"/>
                  </a:solidFill>
                </a:rPr>
                <a:t>) </a:t>
              </a:r>
              <a:r>
                <a:rPr lang="zh-TW" altLang="en-US" sz="1500">
                  <a:solidFill>
                    <a:schemeClr val="tx1"/>
                  </a:solidFill>
                </a:rPr>
                <a:t>的定義方式，通常有 </a:t>
              </a:r>
              <a:r>
                <a:rPr lang="en-US" altLang="zh-TW" sz="1300"/>
                <a:t>Mood</a:t>
              </a:r>
              <a:r>
                <a:rPr lang="zh-TW" altLang="en-US" sz="1300"/>
                <a:t>檢驗</a:t>
              </a:r>
              <a:r>
                <a:rPr lang="zh-TW" altLang="en-US" sz="1500">
                  <a:solidFill>
                    <a:schemeClr val="tx1"/>
                  </a:solidFill>
                </a:rPr>
                <a:t>、</a:t>
              </a:r>
              <a:r>
                <a:rPr lang="en-US" altLang="zh-TW" sz="1300"/>
                <a:t>Ansari-Bradley</a:t>
              </a:r>
              <a:r>
                <a:rPr lang="zh-TW" altLang="en-US" sz="1300"/>
                <a:t>檢驗</a:t>
              </a:r>
              <a:r>
                <a:rPr lang="zh-TW" altLang="en-US" sz="1500">
                  <a:solidFill>
                    <a:schemeClr val="tx1"/>
                  </a:solidFill>
                </a:rPr>
                <a:t>、</a:t>
              </a:r>
              <a:r>
                <a:rPr lang="en-US" altLang="zh-TW" sz="1300"/>
                <a:t>Copan</a:t>
              </a:r>
              <a:r>
                <a:rPr lang="zh-TW" altLang="en-US" sz="1300"/>
                <a:t>檢驗</a:t>
              </a:r>
              <a:r>
                <a:rPr lang="zh-TW" altLang="en-US" sz="1500">
                  <a:solidFill>
                    <a:schemeClr val="tx1"/>
                  </a:solidFill>
                </a:rPr>
                <a:t>、</a:t>
              </a:r>
              <a:r>
                <a:rPr lang="en-US" altLang="zh-TW" sz="1300"/>
                <a:t>Klorz</a:t>
              </a:r>
              <a:r>
                <a:rPr lang="zh-TW" altLang="en-US" sz="1300"/>
                <a:t>檢驗</a:t>
              </a:r>
              <a:r>
                <a:rPr lang="zh-TW" altLang="en-US" sz="1500">
                  <a:solidFill>
                    <a:schemeClr val="tx1"/>
                  </a:solidFill>
                </a:rPr>
                <a:t>、</a:t>
              </a:r>
              <a:r>
                <a:rPr lang="en-US" altLang="zh-TW" sz="1300"/>
                <a:t>Siegel-Turkey</a:t>
              </a:r>
              <a:r>
                <a:rPr lang="zh-TW" altLang="en-US" sz="1300"/>
                <a:t>檢驗</a:t>
              </a:r>
              <a:r>
                <a:rPr lang="zh-TW" altLang="en-US" sz="1500">
                  <a:solidFill>
                    <a:schemeClr val="tx1"/>
                  </a:solidFill>
                </a:rPr>
                <a:t>、</a:t>
              </a:r>
              <a:r>
                <a:rPr lang="en-US" altLang="zh-TW" sz="1300"/>
                <a:t>Moses</a:t>
              </a:r>
              <a:r>
                <a:rPr lang="zh-TW" altLang="en-US" sz="1300"/>
                <a:t>檢驗</a:t>
              </a:r>
              <a:r>
                <a:rPr lang="zh-TW" altLang="en-US" sz="1300">
                  <a:solidFill>
                    <a:srgbClr val="FF0000"/>
                  </a:solidFill>
                </a:rPr>
                <a:t> </a:t>
              </a:r>
              <a:r>
                <a:rPr lang="zh-TW" altLang="en-US" sz="1500">
                  <a:solidFill>
                    <a:schemeClr val="tx1"/>
                  </a:solidFill>
                </a:rPr>
                <a:t>等方法</a:t>
              </a:r>
              <a:r>
                <a:rPr lang="zh-CN" altLang="en-US" sz="1500">
                  <a:solidFill>
                    <a:schemeClr val="tx1"/>
                  </a:solidFill>
                </a:rPr>
                <a:t>；</a:t>
              </a:r>
              <a:endParaRPr lang="en-US" altLang="zh-CN" sz="1500">
                <a:solidFill>
                  <a:schemeClr val="tx1"/>
                </a:solidFill>
              </a:endParaRPr>
            </a:p>
          </p:txBody>
        </p:sp>
        <p:sp>
          <p:nvSpPr>
            <p:cNvPr id="178183" name="Rectangle 4"/>
            <p:cNvSpPr>
              <a:spLocks noChangeArrowheads="1"/>
            </p:cNvSpPr>
            <p:nvPr/>
          </p:nvSpPr>
          <p:spPr bwMode="auto">
            <a:xfrm>
              <a:off x="2560461" y="1141814"/>
              <a:ext cx="7152986" cy="1086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       假設樣本 </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m</a:t>
              </a:r>
              <a:r>
                <a:rPr lang="zh-CN" altLang="en-US" dirty="0">
                  <a:solidFill>
                    <a:schemeClr val="tx1"/>
                  </a:solidFill>
                </a:rPr>
                <a:t>，</a:t>
              </a:r>
              <a:r>
                <a:rPr lang="en-US" altLang="zh-TW" i="1" dirty="0">
                  <a:solidFill>
                    <a:schemeClr val="tx1"/>
                  </a:solidFill>
                </a:rPr>
                <a:t>Y</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2</a:t>
              </a:r>
              <a:r>
                <a:rPr lang="en-US" altLang="zh-TW" dirty="0">
                  <a:solidFill>
                    <a:schemeClr val="tx1"/>
                  </a:solidFill>
                </a:rPr>
                <a:t>,…,</a:t>
              </a:r>
              <a:r>
                <a:rPr lang="en-US" altLang="zh-TW" i="1" dirty="0">
                  <a:solidFill>
                    <a:schemeClr val="tx1"/>
                  </a:solidFill>
                </a:rPr>
                <a:t>Y</a:t>
              </a:r>
              <a:r>
                <a:rPr lang="en-US" altLang="zh-TW" baseline="-25000" dirty="0">
                  <a:solidFill>
                    <a:schemeClr val="tx1"/>
                  </a:solidFill>
                </a:rPr>
                <a:t>n</a:t>
              </a:r>
              <a:r>
                <a:rPr lang="en-US" altLang="zh-TW" sz="1500" dirty="0">
                  <a:solidFill>
                    <a:schemeClr val="tx1"/>
                  </a:solidFill>
                </a:rPr>
                <a:t> </a:t>
              </a:r>
              <a:r>
                <a:rPr lang="zh-TW" altLang="en-US" sz="1500" dirty="0">
                  <a:solidFill>
                    <a:schemeClr val="tx1"/>
                  </a:solidFill>
                </a:rPr>
                <a:t>分別來自連續總體 </a:t>
              </a:r>
              <a:r>
                <a:rPr lang="en-US" altLang="zh-TW" i="1" dirty="0">
                  <a:solidFill>
                    <a:schemeClr val="tx1"/>
                  </a:solidFill>
                </a:rPr>
                <a:t>X</a:t>
              </a:r>
              <a:r>
                <a:rPr lang="en-US" altLang="zh-TW" sz="1500" dirty="0">
                  <a:solidFill>
                    <a:schemeClr val="tx1"/>
                  </a:solidFill>
                </a:rPr>
                <a:t> </a:t>
              </a:r>
              <a:r>
                <a:rPr lang="zh-TW" altLang="en-US" sz="1500" dirty="0">
                  <a:solidFill>
                    <a:schemeClr val="tx1"/>
                  </a:solidFill>
                </a:rPr>
                <a:t>和 </a:t>
              </a:r>
              <a:r>
                <a:rPr lang="en-US" altLang="zh-TW" i="1" dirty="0">
                  <a:solidFill>
                    <a:schemeClr val="tx1"/>
                  </a:solidFill>
                </a:rPr>
                <a:t>Y</a:t>
              </a:r>
              <a:r>
                <a:rPr lang="en-US" altLang="zh-TW" sz="1500" dirty="0">
                  <a:solidFill>
                    <a:schemeClr val="tx1"/>
                  </a:solidFill>
                </a:rPr>
                <a:t> </a:t>
              </a:r>
              <a:r>
                <a:rPr lang="zh-TW" altLang="en-US" sz="1500" dirty="0">
                  <a:solidFill>
                    <a:schemeClr val="tx1"/>
                  </a:solidFill>
                </a:rPr>
                <a:t>，假設它們的取值範圍都是關於原點對稱的某個區間，分布函數分別記為 </a:t>
              </a:r>
              <a:r>
                <a:rPr lang="en-US" altLang="zh-TW" i="1" dirty="0">
                  <a:solidFill>
                    <a:schemeClr val="tx1"/>
                  </a:solidFill>
                </a:rPr>
                <a:t>F(x)</a:t>
              </a:r>
              <a:r>
                <a:rPr lang="en-US" altLang="zh-TW" sz="1500" dirty="0">
                  <a:solidFill>
                    <a:schemeClr val="tx1"/>
                  </a:solidFill>
                </a:rPr>
                <a:t>,</a:t>
              </a:r>
              <a:r>
                <a:rPr lang="en-US" altLang="zh-TW" i="1" dirty="0">
                  <a:solidFill>
                    <a:schemeClr val="tx1"/>
                  </a:solidFill>
                </a:rPr>
                <a:t>G(x)</a:t>
              </a:r>
              <a:r>
                <a:rPr lang="zh-TW" altLang="en-US" sz="1500" dirty="0">
                  <a:solidFill>
                    <a:schemeClr val="tx1"/>
                  </a:solidFill>
                </a:rPr>
                <a:t>，且 </a:t>
              </a:r>
              <a:r>
                <a:rPr lang="en-US" altLang="zh-TW" i="1" dirty="0">
                  <a:solidFill>
                    <a:schemeClr val="tx1"/>
                  </a:solidFill>
                </a:rPr>
                <a:t>G(x)</a:t>
              </a:r>
              <a:r>
                <a:rPr lang="en-US" altLang="zh-TW" sz="1500" dirty="0">
                  <a:solidFill>
                    <a:schemeClr val="tx1"/>
                  </a:solidFill>
                </a:rPr>
                <a:t> = </a:t>
              </a:r>
              <a:r>
                <a:rPr lang="en-US" altLang="zh-TW" i="1" dirty="0">
                  <a:solidFill>
                    <a:schemeClr val="tx1"/>
                  </a:solidFill>
                </a:rPr>
                <a:t>F(x/σ)</a:t>
              </a:r>
              <a:r>
                <a:rPr lang="en-US" altLang="zh-TW" sz="1500" dirty="0">
                  <a:solidFill>
                    <a:schemeClr val="tx1"/>
                  </a:solidFill>
                </a:rPr>
                <a:t>,</a:t>
              </a:r>
              <a:r>
                <a:rPr lang="en-US" altLang="zh-TW" i="1" dirty="0">
                  <a:solidFill>
                    <a:schemeClr val="tx1"/>
                  </a:solidFill>
                </a:rPr>
                <a:t>σ</a:t>
              </a:r>
              <a:r>
                <a:rPr lang="en-US" altLang="zh-TW" sz="1500" dirty="0">
                  <a:solidFill>
                    <a:schemeClr val="tx1"/>
                  </a:solidFill>
                </a:rPr>
                <a:t> &gt; </a:t>
              </a:r>
              <a:r>
                <a:rPr lang="en-US" altLang="zh-TW" i="1" dirty="0">
                  <a:solidFill>
                    <a:schemeClr val="tx1"/>
                  </a:solidFill>
                </a:rPr>
                <a:t>0</a:t>
              </a:r>
              <a:r>
                <a:rPr lang="en-US" altLang="zh-TW" sz="1500" dirty="0">
                  <a:solidFill>
                    <a:schemeClr val="tx1"/>
                  </a:solidFill>
                </a:rPr>
                <a:t> </a:t>
              </a:r>
              <a:r>
                <a:rPr lang="zh-TW" altLang="en-US" sz="1500" dirty="0">
                  <a:solidFill>
                    <a:schemeClr val="tx1"/>
                  </a:solidFill>
                </a:rPr>
                <a:t>為未知參數</a:t>
              </a:r>
              <a:r>
                <a:rPr lang="zh-CN" altLang="en-US" sz="1500" dirty="0">
                  <a:solidFill>
                    <a:schemeClr val="tx1"/>
                  </a:solidFill>
                </a:rPr>
                <a:t>；可證</a:t>
              </a:r>
              <a:r>
                <a:rPr lang="zh-TW" altLang="en-US" sz="1500" dirty="0">
                  <a:solidFill>
                    <a:schemeClr val="tx1"/>
                  </a:solidFill>
                </a:rPr>
                <a:t> </a:t>
              </a:r>
              <a:r>
                <a:rPr lang="en-US" altLang="zh-TW" i="1" dirty="0">
                  <a:solidFill>
                    <a:schemeClr val="tx1"/>
                  </a:solidFill>
                </a:rPr>
                <a:t>Y</a:t>
              </a:r>
              <a:r>
                <a:rPr lang="en-US" altLang="zh-TW" sz="1500" dirty="0">
                  <a:solidFill>
                    <a:schemeClr val="tx1"/>
                  </a:solidFill>
                </a:rPr>
                <a:t> </a:t>
              </a:r>
              <a:r>
                <a:rPr lang="zh-TW" altLang="en-US" sz="1500" dirty="0">
                  <a:solidFill>
                    <a:schemeClr val="tx1"/>
                  </a:solidFill>
                </a:rPr>
                <a:t>與 </a:t>
              </a:r>
              <a:r>
                <a:rPr lang="en-US" altLang="zh-TW" i="1" dirty="0" err="1">
                  <a:solidFill>
                    <a:schemeClr val="tx1"/>
                  </a:solidFill>
                </a:rPr>
                <a:t>σ·X</a:t>
              </a:r>
              <a:r>
                <a:rPr lang="en-US" altLang="zh-TW" sz="1500" dirty="0">
                  <a:solidFill>
                    <a:schemeClr val="tx1"/>
                  </a:solidFill>
                </a:rPr>
                <a:t> </a:t>
              </a:r>
              <a:r>
                <a:rPr lang="zh-TW" altLang="en-US" sz="1500" dirty="0">
                  <a:solidFill>
                    <a:schemeClr val="tx1"/>
                  </a:solidFill>
                </a:rPr>
                <a:t>有相同的分布，考慮刻度參數的檢驗問題</a:t>
              </a:r>
              <a:endParaRPr lang="en-US" altLang="zh-CN" sz="1500" dirty="0">
                <a:solidFill>
                  <a:schemeClr val="tx1"/>
                </a:solidFill>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兩樣本刻度參數的秩和檢驗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0228" name="组合 6"/>
          <p:cNvGrpSpPr>
            <a:grpSpLocks/>
          </p:cNvGrpSpPr>
          <p:nvPr/>
        </p:nvGrpSpPr>
        <p:grpSpPr bwMode="auto">
          <a:xfrm>
            <a:off x="1681163" y="682625"/>
            <a:ext cx="8851900" cy="5267325"/>
            <a:chOff x="2287488" y="670751"/>
            <a:chExt cx="8851569" cy="5267649"/>
          </a:xfrm>
        </p:grpSpPr>
        <p:sp>
          <p:nvSpPr>
            <p:cNvPr id="180229" name="Rectangle 4"/>
            <p:cNvSpPr>
              <a:spLocks noChangeArrowheads="1"/>
            </p:cNvSpPr>
            <p:nvPr/>
          </p:nvSpPr>
          <p:spPr bwMode="auto">
            <a:xfrm>
              <a:off x="2289239" y="4301890"/>
              <a:ext cx="8766672" cy="784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其中</a:t>
              </a:r>
              <a:r>
                <a:rPr lang="zh-TW" altLang="en-US" sz="1500">
                  <a:solidFill>
                    <a:schemeClr val="tx1"/>
                  </a:solidFill>
                </a:rPr>
                <a:t> </a:t>
              </a:r>
              <a:r>
                <a:rPr lang="en-US" altLang="zh-TW" sz="1300" i="1">
                  <a:solidFill>
                    <a:schemeClr val="tx1"/>
                  </a:solidFill>
                </a:rPr>
                <a:t>b</a:t>
              </a:r>
              <a:r>
                <a:rPr lang="en-US" altLang="zh-TW" sz="1300" baseline="-25000">
                  <a:solidFill>
                    <a:schemeClr val="tx1"/>
                  </a:solidFill>
                </a:rPr>
                <a:t>N</a:t>
              </a:r>
              <a:r>
                <a:rPr lang="en-US" altLang="zh-TW" sz="1500">
                  <a:solidFill>
                    <a:schemeClr val="tx1"/>
                  </a:solidFill>
                </a:rPr>
                <a:t> </a:t>
              </a:r>
              <a:r>
                <a:rPr lang="zh-TW" altLang="en-US" sz="1400">
                  <a:solidFill>
                    <a:schemeClr val="tx1"/>
                  </a:solidFill>
                </a:rPr>
                <a:t>和</a:t>
              </a:r>
              <a:r>
                <a:rPr lang="zh-TW" altLang="en-US" sz="1500">
                  <a:solidFill>
                    <a:schemeClr val="tx1"/>
                  </a:solidFill>
                </a:rPr>
                <a:t> </a:t>
              </a:r>
              <a:r>
                <a:rPr lang="en-US" altLang="zh-TW" sz="1300" i="1">
                  <a:solidFill>
                    <a:schemeClr val="tx1"/>
                  </a:solidFill>
                </a:rPr>
                <a:t>d</a:t>
              </a:r>
              <a:r>
                <a:rPr lang="en-US" altLang="zh-TW" sz="1300" baseline="-25000">
                  <a:solidFill>
                    <a:schemeClr val="tx1"/>
                  </a:solidFill>
                </a:rPr>
                <a:t>N</a:t>
              </a:r>
              <a:r>
                <a:rPr lang="en-US" altLang="zh-TW" sz="1500">
                  <a:solidFill>
                    <a:schemeClr val="tx1"/>
                  </a:solidFill>
                </a:rPr>
                <a:t> </a:t>
              </a:r>
              <a:r>
                <a:rPr lang="zh-TW" altLang="en-US" sz="1400">
                  <a:solidFill>
                    <a:schemeClr val="tx1"/>
                  </a:solidFill>
                </a:rPr>
                <a:t>僅與</a:t>
              </a:r>
              <a:r>
                <a:rPr lang="zh-TW" altLang="en-US" sz="1500">
                  <a:solidFill>
                    <a:schemeClr val="tx1"/>
                  </a:solidFill>
                </a:rPr>
                <a:t> </a:t>
              </a:r>
              <a:r>
                <a:rPr lang="en-US" altLang="zh-TW" sz="1300" i="1">
                  <a:solidFill>
                    <a:schemeClr val="tx1"/>
                  </a:solidFill>
                </a:rPr>
                <a:t>N</a:t>
              </a:r>
              <a:r>
                <a:rPr lang="en-US" altLang="zh-TW" sz="1500">
                  <a:solidFill>
                    <a:schemeClr val="tx1"/>
                  </a:solidFill>
                </a:rPr>
                <a:t> </a:t>
              </a:r>
              <a:r>
                <a:rPr lang="zh-TW" altLang="en-US" sz="1400">
                  <a:solidFill>
                    <a:schemeClr val="tx1"/>
                  </a:solidFill>
                </a:rPr>
                <a:t>有關，函數</a:t>
              </a:r>
              <a:r>
                <a:rPr lang="zh-TW" altLang="en-US" sz="1500">
                  <a:solidFill>
                    <a:schemeClr val="tx1"/>
                  </a:solidFill>
                </a:rPr>
                <a:t> </a:t>
              </a:r>
              <a:r>
                <a:rPr lang="en-US" altLang="zh-TW" sz="1300" i="1">
                  <a:solidFill>
                    <a:schemeClr val="tx1"/>
                  </a:solidFill>
                </a:rPr>
                <a:t>φ</a:t>
              </a:r>
              <a:r>
                <a:rPr lang="en-US" altLang="zh-TW">
                  <a:solidFill>
                    <a:schemeClr val="tx1"/>
                  </a:solidFill>
                </a:rPr>
                <a:t>(u)</a:t>
              </a:r>
              <a:r>
                <a:rPr lang="en-US" altLang="zh-TW" sz="1500">
                  <a:solidFill>
                    <a:schemeClr val="tx1"/>
                  </a:solidFill>
                </a:rPr>
                <a:t> </a:t>
              </a:r>
              <a:r>
                <a:rPr lang="zh-TW" altLang="en-US" sz="1400">
                  <a:solidFill>
                    <a:schemeClr val="tx1"/>
                  </a:solidFill>
                </a:rPr>
                <a:t>可表示成 </a:t>
              </a:r>
              <a:r>
                <a:rPr lang="en-US" altLang="zh-TW" i="1">
                  <a:solidFill>
                    <a:schemeClr val="tx1"/>
                  </a:solidFill>
                </a:rPr>
                <a:t>(0,1)</a:t>
              </a:r>
              <a:r>
                <a:rPr lang="en-US" altLang="zh-TW" sz="1500">
                  <a:solidFill>
                    <a:schemeClr val="tx1"/>
                  </a:solidFill>
                </a:rPr>
                <a:t> </a:t>
              </a:r>
              <a:r>
                <a:rPr lang="zh-TW" altLang="en-US" sz="1400">
                  <a:solidFill>
                    <a:schemeClr val="tx1"/>
                  </a:solidFill>
                </a:rPr>
                <a:t>上兩個非減平方可積函數之差</a:t>
              </a:r>
              <a:r>
                <a:rPr lang="zh-CN" altLang="en-US" sz="1400">
                  <a:solidFill>
                    <a:schemeClr val="tx1"/>
                  </a:solidFill>
                </a:rPr>
                <a:t>（</a:t>
              </a:r>
              <a:r>
                <a:rPr lang="zh-TW" altLang="en-US" sz="1400">
                  <a:solidFill>
                    <a:schemeClr val="tx1"/>
                  </a:solidFill>
                </a:rPr>
                <a:t>稱滿足這個條件的 </a:t>
              </a:r>
              <a:r>
                <a:rPr lang="en-US" altLang="zh-TW" sz="1400" i="1">
                  <a:solidFill>
                    <a:schemeClr val="tx1"/>
                  </a:solidFill>
                </a:rPr>
                <a:t>a</a:t>
              </a:r>
              <a:r>
                <a:rPr lang="en-US" altLang="zh-TW" sz="1400" baseline="-25000">
                  <a:solidFill>
                    <a:schemeClr val="tx1"/>
                  </a:solidFill>
                </a:rPr>
                <a:t>N</a:t>
              </a:r>
              <a:r>
                <a:rPr lang="en-US" altLang="zh-TW" sz="1100">
                  <a:solidFill>
                    <a:schemeClr val="tx1"/>
                  </a:solidFill>
                </a:rPr>
                <a:t>(i)</a:t>
              </a:r>
              <a:r>
                <a:rPr lang="en-US" altLang="zh-TW" sz="1400">
                  <a:solidFill>
                    <a:schemeClr val="tx1"/>
                  </a:solidFill>
                </a:rPr>
                <a:t> </a:t>
              </a:r>
              <a:r>
                <a:rPr lang="zh-TW" altLang="en-US" sz="1400">
                  <a:solidFill>
                    <a:schemeClr val="tx1"/>
                  </a:solidFill>
                </a:rPr>
                <a:t>為平方可積計分函數</a:t>
              </a:r>
              <a:r>
                <a:rPr lang="zh-CN" altLang="en-US" sz="1400">
                  <a:solidFill>
                    <a:schemeClr val="tx1"/>
                  </a:solidFill>
                </a:rPr>
                <a:t>）</a:t>
              </a:r>
              <a:r>
                <a:rPr lang="zh-CN" altLang="en-US" sz="1500">
                  <a:solidFill>
                    <a:schemeClr val="tx1"/>
                  </a:solidFill>
                </a:rPr>
                <a:t>；</a:t>
              </a:r>
              <a:endParaRPr lang="en-US" altLang="zh-CN" sz="1500">
                <a:solidFill>
                  <a:schemeClr val="tx1"/>
                </a:solidFill>
              </a:endParaRPr>
            </a:p>
          </p:txBody>
        </p:sp>
        <p:grpSp>
          <p:nvGrpSpPr>
            <p:cNvPr id="180230" name="组合 2"/>
            <p:cNvGrpSpPr>
              <a:grpSpLocks/>
            </p:cNvGrpSpPr>
            <p:nvPr/>
          </p:nvGrpSpPr>
          <p:grpSpPr bwMode="auto">
            <a:xfrm>
              <a:off x="2289239" y="1707496"/>
              <a:ext cx="6831164" cy="565267"/>
              <a:chOff x="3238500" y="1272348"/>
              <a:chExt cx="6831649" cy="565150"/>
            </a:xfrm>
          </p:grpSpPr>
          <p:sp>
            <p:nvSpPr>
              <p:cNvPr id="180247" name="Rectangle 4"/>
              <p:cNvSpPr>
                <a:spLocks noChangeArrowheads="1"/>
              </p:cNvSpPr>
              <p:nvPr/>
            </p:nvSpPr>
            <p:spPr bwMode="auto">
              <a:xfrm>
                <a:off x="3238500" y="1346197"/>
                <a:ext cx="6831649" cy="39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考查</a:t>
                </a:r>
                <a:r>
                  <a:rPr lang="zh-TW" altLang="en-US" sz="1500" dirty="0">
                    <a:solidFill>
                      <a:schemeClr val="tx1"/>
                    </a:solidFill>
                  </a:rPr>
                  <a:t>線性秩統計量                                                                  的極限分布</a:t>
                </a:r>
                <a:r>
                  <a:rPr lang="zh-CN" altLang="en-US" sz="1500" dirty="0">
                    <a:solidFill>
                      <a:schemeClr val="tx1"/>
                    </a:solidFill>
                  </a:rPr>
                  <a:t>；</a:t>
                </a:r>
                <a:endParaRPr lang="en-US" altLang="zh-CN" sz="1500" dirty="0">
                  <a:solidFill>
                    <a:schemeClr val="tx1"/>
                  </a:solidFill>
                </a:endParaRPr>
              </a:p>
            </p:txBody>
          </p:sp>
          <p:graphicFrame>
            <p:nvGraphicFramePr>
              <p:cNvPr id="180248" name="Object 24"/>
              <p:cNvGraphicFramePr>
                <a:graphicFrameLocks noChangeAspect="1"/>
              </p:cNvGraphicFramePr>
              <p:nvPr/>
            </p:nvGraphicFramePr>
            <p:xfrm>
              <a:off x="5052866" y="1272348"/>
              <a:ext cx="3034228" cy="565150"/>
            </p:xfrm>
            <a:graphic>
              <a:graphicData uri="http://schemas.openxmlformats.org/presentationml/2006/ole">
                <mc:AlternateContent xmlns:mc="http://schemas.openxmlformats.org/markup-compatibility/2006">
                  <mc:Choice xmlns:v="urn:schemas-microsoft-com:vml" Requires="v">
                    <p:oleObj name="Equation" r:id="rId3" imgW="2082800" imgH="431800" progId="Equation.DSMT4">
                      <p:embed/>
                    </p:oleObj>
                  </mc:Choice>
                  <mc:Fallback>
                    <p:oleObj name="Equation" r:id="rId3" imgW="2082800" imgH="431800" progId="Equation.DSMT4">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2866" y="1272348"/>
                            <a:ext cx="3034228" cy="56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0231" name="Rectangle 4"/>
            <p:cNvSpPr>
              <a:spLocks noChangeArrowheads="1"/>
            </p:cNvSpPr>
            <p:nvPr/>
          </p:nvSpPr>
          <p:spPr bwMode="auto">
            <a:xfrm>
              <a:off x="2289239" y="1268194"/>
              <a:ext cx="7769224" cy="393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假</a:t>
              </a:r>
              <a:r>
                <a:rPr lang="zh-TW" altLang="en-US" sz="1500" dirty="0">
                  <a:solidFill>
                    <a:schemeClr val="tx1"/>
                  </a:solidFill>
                </a:rPr>
                <a:t>設樣本 </a:t>
              </a:r>
              <a:r>
                <a:rPr lang="en-US" altLang="zh-TW" sz="1300" i="1" dirty="0">
                  <a:solidFill>
                    <a:schemeClr val="tx1"/>
                  </a:solidFill>
                </a:rPr>
                <a:t>X</a:t>
              </a:r>
              <a:r>
                <a:rPr lang="en-US" altLang="zh-TW" sz="1300" baseline="-25000" dirty="0">
                  <a:solidFill>
                    <a:schemeClr val="tx1"/>
                  </a:solidFill>
                </a:rPr>
                <a:t>1</a:t>
              </a:r>
              <a:r>
                <a:rPr lang="en-US" altLang="zh-TW" sz="1300" dirty="0">
                  <a:solidFill>
                    <a:schemeClr val="tx1"/>
                  </a:solidFill>
                </a:rPr>
                <a:t>,</a:t>
              </a:r>
              <a:r>
                <a:rPr lang="en-US" altLang="zh-TW" sz="1300" i="1" dirty="0">
                  <a:solidFill>
                    <a:schemeClr val="tx1"/>
                  </a:solidFill>
                </a:rPr>
                <a:t>X</a:t>
              </a:r>
              <a:r>
                <a:rPr lang="en-US" altLang="zh-TW" sz="1300" baseline="-25000" dirty="0">
                  <a:solidFill>
                    <a:schemeClr val="tx1"/>
                  </a:solidFill>
                </a:rPr>
                <a:t>2</a:t>
              </a:r>
              <a:r>
                <a:rPr lang="en-US" altLang="zh-TW" sz="1300" dirty="0">
                  <a:solidFill>
                    <a:schemeClr val="tx1"/>
                  </a:solidFill>
                </a:rPr>
                <a:t>,…,</a:t>
              </a:r>
              <a:r>
                <a:rPr lang="en-US" altLang="zh-TW" sz="1300" i="1" dirty="0">
                  <a:solidFill>
                    <a:schemeClr val="tx1"/>
                  </a:solidFill>
                </a:rPr>
                <a:t>X</a:t>
              </a:r>
              <a:r>
                <a:rPr lang="en-US" altLang="zh-TW" sz="1300" baseline="-25000" dirty="0">
                  <a:solidFill>
                    <a:schemeClr val="tx1"/>
                  </a:solidFill>
                </a:rPr>
                <a:t>N</a:t>
              </a:r>
              <a:r>
                <a:rPr lang="en-US" altLang="zh-TW" sz="1500" dirty="0">
                  <a:solidFill>
                    <a:schemeClr val="tx1"/>
                  </a:solidFill>
                </a:rPr>
                <a:t> </a:t>
              </a:r>
              <a:r>
                <a:rPr lang="zh-TW" altLang="en-US" sz="1500" dirty="0">
                  <a:solidFill>
                    <a:schemeClr val="tx1"/>
                  </a:solidFill>
                </a:rPr>
                <a:t>為 </a:t>
              </a:r>
              <a:r>
                <a:rPr lang="en-US" altLang="zh-TW" sz="1500" i="1" dirty="0">
                  <a:solidFill>
                    <a:schemeClr val="tx1"/>
                  </a:solidFill>
                </a:rPr>
                <a:t>N</a:t>
              </a:r>
              <a:r>
                <a:rPr lang="en-US" altLang="zh-TW" sz="1500" dirty="0">
                  <a:solidFill>
                    <a:schemeClr val="tx1"/>
                  </a:solidFill>
                </a:rPr>
                <a:t> </a:t>
              </a:r>
              <a:r>
                <a:rPr lang="zh-TW" altLang="en-US" sz="1500" dirty="0">
                  <a:solidFill>
                    <a:schemeClr val="tx1"/>
                  </a:solidFill>
                </a:rPr>
                <a:t>個隨機變量，秩向量 </a:t>
              </a:r>
              <a:r>
                <a:rPr lang="en-US" altLang="zh-TW" sz="1300" i="1" dirty="0">
                  <a:solidFill>
                    <a:schemeClr val="tx1"/>
                  </a:solidFill>
                </a:rPr>
                <a:t>R</a:t>
              </a:r>
              <a:r>
                <a:rPr lang="en-US" altLang="zh-TW" sz="1300" dirty="0">
                  <a:solidFill>
                    <a:schemeClr val="tx1"/>
                  </a:solidFill>
                </a:rPr>
                <a:t> = (</a:t>
              </a:r>
              <a:r>
                <a:rPr lang="en-US" altLang="zh-TW" sz="1300" i="1" dirty="0">
                  <a:solidFill>
                    <a:schemeClr val="tx1"/>
                  </a:solidFill>
                </a:rPr>
                <a:t>R</a:t>
              </a:r>
              <a:r>
                <a:rPr lang="en-US" altLang="zh-TW" sz="1300" baseline="-25000" dirty="0">
                  <a:solidFill>
                    <a:schemeClr val="tx1"/>
                  </a:solidFill>
                </a:rPr>
                <a:t>1</a:t>
              </a:r>
              <a:r>
                <a:rPr lang="en-US" altLang="zh-TW" sz="1300" dirty="0">
                  <a:solidFill>
                    <a:schemeClr val="tx1"/>
                  </a:solidFill>
                </a:rPr>
                <a:t>,</a:t>
              </a:r>
              <a:r>
                <a:rPr lang="en-US" altLang="zh-TW" sz="1300" i="1" dirty="0">
                  <a:solidFill>
                    <a:schemeClr val="tx1"/>
                  </a:solidFill>
                </a:rPr>
                <a:t>R</a:t>
              </a:r>
              <a:r>
                <a:rPr lang="en-US" altLang="zh-TW" sz="1300" baseline="-25000" dirty="0">
                  <a:solidFill>
                    <a:schemeClr val="tx1"/>
                  </a:solidFill>
                </a:rPr>
                <a:t>2</a:t>
              </a:r>
              <a:r>
                <a:rPr lang="en-US" altLang="zh-TW" sz="1300" dirty="0">
                  <a:solidFill>
                    <a:schemeClr val="tx1"/>
                  </a:solidFill>
                </a:rPr>
                <a:t>,…,</a:t>
              </a:r>
              <a:r>
                <a:rPr lang="en-US" altLang="zh-TW" sz="1300" i="1" dirty="0">
                  <a:solidFill>
                    <a:schemeClr val="tx1"/>
                  </a:solidFill>
                </a:rPr>
                <a:t>R</a:t>
              </a:r>
              <a:r>
                <a:rPr lang="en-US" altLang="zh-TW" sz="1300" baseline="-25000" dirty="0">
                  <a:solidFill>
                    <a:schemeClr val="tx1"/>
                  </a:solidFill>
                </a:rPr>
                <a:t>n</a:t>
              </a:r>
              <a:r>
                <a:rPr lang="en-US" altLang="zh-TW" sz="1300" dirty="0">
                  <a:solidFill>
                    <a:schemeClr val="tx1"/>
                  </a:solidFill>
                </a:rPr>
                <a:t>)</a:t>
              </a:r>
              <a:r>
                <a:rPr lang="en-US" altLang="zh-TW" sz="1500" dirty="0">
                  <a:solidFill>
                    <a:schemeClr val="tx1"/>
                  </a:solidFill>
                </a:rPr>
                <a:t> </a:t>
              </a:r>
              <a:r>
                <a:rPr lang="zh-TW" altLang="en-US" sz="1500" dirty="0">
                  <a:solidFill>
                    <a:schemeClr val="tx1"/>
                  </a:solidFill>
                </a:rPr>
                <a:t>在集合 </a:t>
              </a:r>
              <a:r>
                <a:rPr lang="en-US" altLang="zh-TW" sz="1300" i="1" dirty="0">
                  <a:solidFill>
                    <a:schemeClr val="tx1"/>
                  </a:solidFill>
                </a:rPr>
                <a:t>R</a:t>
              </a:r>
              <a:r>
                <a:rPr lang="en-US" altLang="zh-TW" sz="1500" dirty="0">
                  <a:solidFill>
                    <a:schemeClr val="tx1"/>
                  </a:solidFill>
                </a:rPr>
                <a:t> </a:t>
              </a:r>
              <a:r>
                <a:rPr lang="zh-TW" altLang="en-US" sz="1500" dirty="0">
                  <a:solidFill>
                    <a:schemeClr val="tx1"/>
                  </a:solidFill>
                </a:rPr>
                <a:t>上服從均勻分布</a:t>
              </a:r>
              <a:r>
                <a:rPr lang="zh-CN" altLang="en-US" sz="1500" dirty="0">
                  <a:solidFill>
                    <a:schemeClr val="tx1"/>
                  </a:solidFill>
                </a:rPr>
                <a:t>；</a:t>
              </a:r>
              <a:endParaRPr lang="en-US" altLang="zh-CN" sz="1500" dirty="0">
                <a:solidFill>
                  <a:schemeClr val="tx1"/>
                </a:solidFill>
              </a:endParaRPr>
            </a:p>
          </p:txBody>
        </p:sp>
        <p:grpSp>
          <p:nvGrpSpPr>
            <p:cNvPr id="180232" name="组合 4"/>
            <p:cNvGrpSpPr>
              <a:grpSpLocks/>
            </p:cNvGrpSpPr>
            <p:nvPr/>
          </p:nvGrpSpPr>
          <p:grpSpPr bwMode="auto">
            <a:xfrm>
              <a:off x="2289239" y="2373415"/>
              <a:ext cx="7389353" cy="1073931"/>
              <a:chOff x="2240999" y="2278460"/>
              <a:chExt cx="7389878" cy="1073709"/>
            </a:xfrm>
          </p:grpSpPr>
          <p:sp>
            <p:nvSpPr>
              <p:cNvPr id="180245" name="Rectangle 4"/>
              <p:cNvSpPr>
                <a:spLocks noChangeArrowheads="1"/>
              </p:cNvSpPr>
              <p:nvPr/>
            </p:nvSpPr>
            <p:spPr bwMode="auto">
              <a:xfrm>
                <a:off x="2240999" y="2494333"/>
                <a:ext cx="6772275"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若線性秩統計量的</a:t>
                </a:r>
                <a:r>
                  <a:rPr lang="zh-TW" altLang="en-US" sz="1500">
                    <a:solidFill>
                      <a:schemeClr val="tx1"/>
                    </a:solidFill>
                  </a:rPr>
                  <a:t>回歸係數 </a:t>
                </a:r>
                <a:r>
                  <a:rPr lang="en-US" altLang="zh-TW" sz="1500" i="1">
                    <a:solidFill>
                      <a:schemeClr val="tx1"/>
                    </a:solidFill>
                  </a:rPr>
                  <a:t>c</a:t>
                </a:r>
                <a:r>
                  <a:rPr lang="en-US" altLang="zh-TW" sz="1500" baseline="-25000">
                    <a:solidFill>
                      <a:schemeClr val="tx1"/>
                    </a:solidFill>
                  </a:rPr>
                  <a:t>N</a:t>
                </a:r>
                <a:r>
                  <a:rPr lang="en-US" altLang="zh-TW" sz="1100">
                    <a:solidFill>
                      <a:schemeClr val="tx1"/>
                    </a:solidFill>
                  </a:rPr>
                  <a:t>(i)</a:t>
                </a:r>
                <a:r>
                  <a:rPr lang="en-US" altLang="zh-TW" sz="1500">
                    <a:solidFill>
                      <a:schemeClr val="tx1"/>
                    </a:solidFill>
                  </a:rPr>
                  <a:t> </a:t>
                </a:r>
                <a:r>
                  <a:rPr lang="zh-TW" altLang="en-US" sz="1500">
                    <a:solidFill>
                      <a:schemeClr val="tx1"/>
                    </a:solidFill>
                  </a:rPr>
                  <a:t>滿足</a:t>
                </a:r>
                <a:r>
                  <a:rPr lang="en-US" altLang="zh-TW" i="1">
                    <a:solidFill>
                      <a:schemeClr val="tx1"/>
                    </a:solidFill>
                  </a:rPr>
                  <a:t>Noether </a:t>
                </a:r>
                <a:r>
                  <a:rPr lang="zh-TW" altLang="en-US" sz="1500">
                    <a:solidFill>
                      <a:schemeClr val="tx1"/>
                    </a:solidFill>
                  </a:rPr>
                  <a:t>條件：</a:t>
                </a:r>
                <a:endParaRPr lang="en-US" altLang="zh-CN" sz="1500">
                  <a:solidFill>
                    <a:schemeClr val="tx1"/>
                  </a:solidFill>
                </a:endParaRPr>
              </a:p>
            </p:txBody>
          </p:sp>
          <p:graphicFrame>
            <p:nvGraphicFramePr>
              <p:cNvPr id="180246" name="Object 22"/>
              <p:cNvGraphicFramePr>
                <a:graphicFrameLocks noChangeAspect="1"/>
              </p:cNvGraphicFramePr>
              <p:nvPr/>
            </p:nvGraphicFramePr>
            <p:xfrm>
              <a:off x="6772301" y="2278460"/>
              <a:ext cx="2858576" cy="1073709"/>
            </p:xfrm>
            <a:graphic>
              <a:graphicData uri="http://schemas.openxmlformats.org/presentationml/2006/ole">
                <mc:AlternateContent xmlns:mc="http://schemas.openxmlformats.org/markup-compatibility/2006">
                  <mc:Choice xmlns:v="urn:schemas-microsoft-com:vml" Requires="v">
                    <p:oleObj name="Equation" r:id="rId5" imgW="1955800" imgH="736600" progId="Equation.DSMT4">
                      <p:embed/>
                    </p:oleObj>
                  </mc:Choice>
                  <mc:Fallback>
                    <p:oleObj name="Equation" r:id="rId5" imgW="1955800" imgH="7366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72301" y="2278460"/>
                            <a:ext cx="2858576" cy="107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0233" name="组合 6"/>
            <p:cNvGrpSpPr>
              <a:grpSpLocks/>
            </p:cNvGrpSpPr>
            <p:nvPr/>
          </p:nvGrpSpPr>
          <p:grpSpPr bwMode="auto">
            <a:xfrm>
              <a:off x="2289238" y="3672738"/>
              <a:ext cx="6771794" cy="567088"/>
              <a:chOff x="2240998" y="3518138"/>
              <a:chExt cx="6772275" cy="566971"/>
            </a:xfrm>
          </p:grpSpPr>
          <p:sp>
            <p:nvSpPr>
              <p:cNvPr id="180243" name="Rectangle 4"/>
              <p:cNvSpPr>
                <a:spLocks noChangeArrowheads="1"/>
              </p:cNvSpPr>
              <p:nvPr/>
            </p:nvSpPr>
            <p:spPr bwMode="auto">
              <a:xfrm>
                <a:off x="2240998" y="3543809"/>
                <a:ext cx="677227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並且計分函數 </a:t>
                </a:r>
                <a:r>
                  <a:rPr lang="en-US" altLang="zh-TW" sz="1500" i="1">
                    <a:solidFill>
                      <a:schemeClr val="tx1"/>
                    </a:solidFill>
                  </a:rPr>
                  <a:t>a</a:t>
                </a:r>
                <a:r>
                  <a:rPr lang="en-US" altLang="zh-TW" sz="1500" baseline="-25000">
                    <a:solidFill>
                      <a:schemeClr val="tx1"/>
                    </a:solidFill>
                  </a:rPr>
                  <a:t>N</a:t>
                </a:r>
                <a:r>
                  <a:rPr lang="en-US" altLang="zh-TW" sz="1100">
                    <a:solidFill>
                      <a:schemeClr val="tx1"/>
                    </a:solidFill>
                  </a:rPr>
                  <a:t>(i)</a:t>
                </a:r>
                <a:r>
                  <a:rPr lang="en-US" altLang="zh-TW" sz="1500">
                    <a:solidFill>
                      <a:schemeClr val="tx1"/>
                    </a:solidFill>
                  </a:rPr>
                  <a:t> </a:t>
                </a:r>
                <a:r>
                  <a:rPr lang="zh-TW" altLang="en-US" sz="1500">
                    <a:solidFill>
                      <a:schemeClr val="tx1"/>
                    </a:solidFill>
                  </a:rPr>
                  <a:t>具有</a:t>
                </a:r>
                <a:r>
                  <a:rPr lang="zh-CN" altLang="en-US" sz="1500">
                    <a:solidFill>
                      <a:schemeClr val="tx1"/>
                    </a:solidFill>
                  </a:rPr>
                  <a:t>如下</a:t>
                </a:r>
                <a:r>
                  <a:rPr lang="zh-TW" altLang="en-US" sz="1500">
                    <a:solidFill>
                      <a:schemeClr val="tx1"/>
                    </a:solidFill>
                  </a:rPr>
                  <a:t>形式</a:t>
                </a:r>
                <a:r>
                  <a:rPr lang="zh-CN" altLang="en-US" sz="1500">
                    <a:solidFill>
                      <a:schemeClr val="tx1"/>
                    </a:solidFill>
                  </a:rPr>
                  <a:t>：</a:t>
                </a:r>
                <a:endParaRPr lang="en-US" altLang="zh-CN" sz="1500">
                  <a:solidFill>
                    <a:schemeClr val="tx1"/>
                  </a:solidFill>
                </a:endParaRPr>
              </a:p>
            </p:txBody>
          </p:sp>
          <p:graphicFrame>
            <p:nvGraphicFramePr>
              <p:cNvPr id="180244" name="对象 5"/>
              <p:cNvGraphicFramePr>
                <a:graphicFrameLocks noChangeAspect="1"/>
              </p:cNvGraphicFramePr>
              <p:nvPr/>
            </p:nvGraphicFramePr>
            <p:xfrm>
              <a:off x="5365416" y="3518138"/>
              <a:ext cx="2202500" cy="566971"/>
            </p:xfrm>
            <a:graphic>
              <a:graphicData uri="http://schemas.openxmlformats.org/presentationml/2006/ole">
                <mc:AlternateContent xmlns:mc="http://schemas.openxmlformats.org/markup-compatibility/2006">
                  <mc:Choice xmlns:v="urn:schemas-microsoft-com:vml" Requires="v">
                    <p:oleObj name="Equation" r:id="rId7" imgW="1574800" imgH="431800" progId="Equation.DSMT4">
                      <p:embed/>
                    </p:oleObj>
                  </mc:Choice>
                  <mc:Fallback>
                    <p:oleObj name="Equation" r:id="rId7" imgW="1574800" imgH="431800"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5416" y="3518138"/>
                            <a:ext cx="2202500" cy="566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0234" name="组合 1"/>
            <p:cNvGrpSpPr>
              <a:grpSpLocks/>
            </p:cNvGrpSpPr>
            <p:nvPr/>
          </p:nvGrpSpPr>
          <p:grpSpPr bwMode="auto">
            <a:xfrm>
              <a:off x="2287488" y="670751"/>
              <a:ext cx="7723475" cy="547018"/>
              <a:chOff x="2311238" y="623251"/>
              <a:chExt cx="7723475" cy="547018"/>
            </a:xfrm>
          </p:grpSpPr>
          <p:sp>
            <p:nvSpPr>
              <p:cNvPr id="180240" name="Rectangle 4"/>
              <p:cNvSpPr>
                <a:spLocks noChangeArrowheads="1"/>
              </p:cNvSpPr>
              <p:nvPr/>
            </p:nvSpPr>
            <p:spPr bwMode="auto">
              <a:xfrm>
                <a:off x="2311238" y="672605"/>
                <a:ext cx="7723475" cy="43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以 </a:t>
                </a:r>
                <a:r>
                  <a:rPr lang="en-US" altLang="zh-TW" sz="1300"/>
                  <a:t>Mood</a:t>
                </a:r>
                <a:r>
                  <a:rPr lang="zh-TW" altLang="en-US" sz="1300"/>
                  <a:t>檢驗</a:t>
                </a:r>
                <a:r>
                  <a:rPr lang="zh-TW" altLang="en-US" sz="1500">
                    <a:solidFill>
                      <a:schemeClr val="tx1"/>
                    </a:solidFill>
                  </a:rPr>
                  <a:t> 為例</a:t>
                </a:r>
                <a:r>
                  <a:rPr lang="zh-CN" altLang="en-US" sz="1500">
                    <a:solidFill>
                      <a:schemeClr val="tx1"/>
                    </a:solidFill>
                  </a:rPr>
                  <a:t>，</a:t>
                </a:r>
                <a:r>
                  <a:rPr lang="zh-TW" altLang="en-US" sz="1500">
                    <a:solidFill>
                      <a:schemeClr val="tx1"/>
                    </a:solidFill>
                  </a:rPr>
                  <a:t>定義：                               </a:t>
                </a:r>
                <a:r>
                  <a:rPr lang="zh-CN" altLang="en-US" sz="1500">
                    <a:solidFill>
                      <a:schemeClr val="tx1"/>
                    </a:solidFill>
                  </a:rPr>
                  <a:t>，</a:t>
                </a:r>
                <a:r>
                  <a:rPr lang="zh-TW" altLang="en-US" sz="1500">
                    <a:solidFill>
                      <a:schemeClr val="tx1"/>
                    </a:solidFill>
                  </a:rPr>
                  <a:t>則取                              </a:t>
                </a:r>
                <a:r>
                  <a:rPr lang="zh-CN" altLang="en-US" sz="1500">
                    <a:solidFill>
                      <a:schemeClr val="tx1"/>
                    </a:solidFill>
                  </a:rPr>
                  <a:t>為檢驗統計量；</a:t>
                </a:r>
                <a:endParaRPr lang="en-US" altLang="zh-CN" sz="1500">
                  <a:solidFill>
                    <a:schemeClr val="tx1"/>
                  </a:solidFill>
                </a:endParaRPr>
              </a:p>
            </p:txBody>
          </p:sp>
          <p:graphicFrame>
            <p:nvGraphicFramePr>
              <p:cNvPr id="180241" name="对象 1"/>
              <p:cNvGraphicFramePr>
                <a:graphicFrameLocks noChangeAspect="1"/>
              </p:cNvGraphicFramePr>
              <p:nvPr/>
            </p:nvGraphicFramePr>
            <p:xfrm>
              <a:off x="4608856" y="623251"/>
              <a:ext cx="1495939" cy="538162"/>
            </p:xfrm>
            <a:graphic>
              <a:graphicData uri="http://schemas.openxmlformats.org/presentationml/2006/ole">
                <mc:AlternateContent xmlns:mc="http://schemas.openxmlformats.org/markup-compatibility/2006">
                  <mc:Choice xmlns:v="urn:schemas-microsoft-com:vml" Requires="v">
                    <p:oleObj name="Equation" r:id="rId9" imgW="1295400" imgH="469900" progId="Equation.DSMT4">
                      <p:embed/>
                    </p:oleObj>
                  </mc:Choice>
                  <mc:Fallback>
                    <p:oleObj name="Equation" r:id="rId9" imgW="1295400" imgH="469900" progId="Equation.DSMT4">
                      <p:embed/>
                      <p:pic>
                        <p:nvPicPr>
                          <p:cNvPr id="0" name="对象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08856" y="623251"/>
                            <a:ext cx="1495939"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42" name="对象 2"/>
              <p:cNvGraphicFramePr>
                <a:graphicFrameLocks noChangeAspect="1"/>
              </p:cNvGraphicFramePr>
              <p:nvPr/>
            </p:nvGraphicFramePr>
            <p:xfrm>
              <a:off x="6898618" y="684494"/>
              <a:ext cx="1345101" cy="485775"/>
            </p:xfrm>
            <a:graphic>
              <a:graphicData uri="http://schemas.openxmlformats.org/presentationml/2006/ole">
                <mc:AlternateContent xmlns:mc="http://schemas.openxmlformats.org/markup-compatibility/2006">
                  <mc:Choice xmlns:v="urn:schemas-microsoft-com:vml" Requires="v">
                    <p:oleObj name="Equation" r:id="rId11" imgW="990170" imgH="431613" progId="">
                      <p:embed/>
                    </p:oleObj>
                  </mc:Choice>
                  <mc:Fallback>
                    <p:oleObj name="Equation" r:id="rId11" imgW="990170" imgH="431613" progId="">
                      <p:embed/>
                      <p:pic>
                        <p:nvPicPr>
                          <p:cNvPr id="0" name="对象 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98618" y="684494"/>
                            <a:ext cx="1345101"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0235" name="组合 5"/>
            <p:cNvGrpSpPr>
              <a:grpSpLocks/>
            </p:cNvGrpSpPr>
            <p:nvPr/>
          </p:nvGrpSpPr>
          <p:grpSpPr bwMode="auto">
            <a:xfrm>
              <a:off x="2289238" y="5217827"/>
              <a:ext cx="8849819" cy="720573"/>
              <a:chOff x="2289238" y="5217827"/>
              <a:chExt cx="8849819" cy="720573"/>
            </a:xfrm>
          </p:grpSpPr>
          <p:sp>
            <p:nvSpPr>
              <p:cNvPr id="180236" name="Rectangle 4"/>
              <p:cNvSpPr>
                <a:spLocks noChangeArrowheads="1"/>
              </p:cNvSpPr>
              <p:nvPr/>
            </p:nvSpPr>
            <p:spPr bwMode="auto">
              <a:xfrm>
                <a:off x="2289238" y="5276238"/>
                <a:ext cx="776922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則當 </a:t>
                </a:r>
                <a:r>
                  <a:rPr lang="en-US" altLang="zh-TW" i="1">
                    <a:solidFill>
                      <a:schemeClr val="tx1"/>
                    </a:solidFill>
                  </a:rPr>
                  <a:t>N </a:t>
                </a:r>
                <a:r>
                  <a:rPr lang="en-US" altLang="zh-TW" sz="1500">
                    <a:solidFill>
                      <a:schemeClr val="tx1"/>
                    </a:solidFill>
                  </a:rPr>
                  <a:t>→ ∞ </a:t>
                </a:r>
                <a:r>
                  <a:rPr lang="zh-TW" altLang="en-US" sz="1500">
                    <a:solidFill>
                      <a:schemeClr val="tx1"/>
                    </a:solidFill>
                  </a:rPr>
                  <a:t>時，有                                                 </a:t>
                </a:r>
                <a:r>
                  <a:rPr lang="zh-CN" altLang="en-US" sz="1500">
                    <a:solidFill>
                      <a:schemeClr val="tx1"/>
                    </a:solidFill>
                  </a:rPr>
                  <a:t>；                               ，</a:t>
                </a:r>
                <a:endParaRPr lang="en-US" altLang="zh-CN" sz="1500">
                  <a:solidFill>
                    <a:schemeClr val="tx1"/>
                  </a:solidFill>
                </a:endParaRPr>
              </a:p>
            </p:txBody>
          </p:sp>
          <p:graphicFrame>
            <p:nvGraphicFramePr>
              <p:cNvPr id="180237" name="对象 7"/>
              <p:cNvGraphicFramePr>
                <a:graphicFrameLocks noChangeAspect="1"/>
              </p:cNvGraphicFramePr>
              <p:nvPr/>
            </p:nvGraphicFramePr>
            <p:xfrm>
              <a:off x="4142873" y="5248201"/>
              <a:ext cx="2341499" cy="690199"/>
            </p:xfrm>
            <a:graphic>
              <a:graphicData uri="http://schemas.openxmlformats.org/presentationml/2006/ole">
                <mc:AlternateContent xmlns:mc="http://schemas.openxmlformats.org/markup-compatibility/2006">
                  <mc:Choice xmlns:v="urn:schemas-microsoft-com:vml" Requires="v">
                    <p:oleObj name="Equation" r:id="rId13" imgW="1739900" imgH="482600" progId="Equation.DSMT4">
                      <p:embed/>
                    </p:oleObj>
                  </mc:Choice>
                  <mc:Fallback>
                    <p:oleObj name="Equation" r:id="rId13" imgW="1739900" imgH="482600" progId="Equation.DSMT4">
                      <p:embed/>
                      <p:pic>
                        <p:nvPicPr>
                          <p:cNvPr id="0" name="对象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42873" y="5248201"/>
                            <a:ext cx="2341499" cy="690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38" name="对象 3"/>
              <p:cNvGraphicFramePr>
                <a:graphicFrameLocks noChangeAspect="1"/>
              </p:cNvGraphicFramePr>
              <p:nvPr/>
            </p:nvGraphicFramePr>
            <p:xfrm>
              <a:off x="6669298" y="5217827"/>
              <a:ext cx="1619680" cy="612957"/>
            </p:xfrm>
            <a:graphic>
              <a:graphicData uri="http://schemas.openxmlformats.org/presentationml/2006/ole">
                <mc:AlternateContent xmlns:mc="http://schemas.openxmlformats.org/markup-compatibility/2006">
                  <mc:Choice xmlns:v="urn:schemas-microsoft-com:vml" Requires="v">
                    <p:oleObj name="Equation" r:id="rId15" imgW="1206500" imgH="457200" progId="Equation.DSMT4">
                      <p:embed/>
                    </p:oleObj>
                  </mc:Choice>
                  <mc:Fallback>
                    <p:oleObj name="Equation" r:id="rId15" imgW="1206500" imgH="457200" progId="Equation.DSMT4">
                      <p:embed/>
                      <p:pic>
                        <p:nvPicPr>
                          <p:cNvPr id="0" name="对象 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669298" y="5217827"/>
                            <a:ext cx="1619680" cy="612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0239" name="对象 4"/>
              <p:cNvGraphicFramePr>
                <a:graphicFrameLocks noChangeAspect="1"/>
              </p:cNvGraphicFramePr>
              <p:nvPr/>
            </p:nvGraphicFramePr>
            <p:xfrm>
              <a:off x="8491396" y="5260670"/>
              <a:ext cx="2647661" cy="538046"/>
            </p:xfrm>
            <a:graphic>
              <a:graphicData uri="http://schemas.openxmlformats.org/presentationml/2006/ole">
                <mc:AlternateContent xmlns:mc="http://schemas.openxmlformats.org/markup-compatibility/2006">
                  <mc:Choice xmlns:v="urn:schemas-microsoft-com:vml" Requires="v">
                    <p:oleObj name="Equation" r:id="rId17" imgW="2247900" imgH="457200" progId="">
                      <p:embed/>
                    </p:oleObj>
                  </mc:Choice>
                  <mc:Fallback>
                    <p:oleObj name="Equation" r:id="rId17" imgW="2247900" imgH="457200" progId="">
                      <p:embed/>
                      <p:pic>
                        <p:nvPicPr>
                          <p:cNvPr id="0" name="对象 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491396" y="5260670"/>
                            <a:ext cx="2647661" cy="538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兩樣本刻度參數的秩和檢驗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1252" name="组合 2"/>
          <p:cNvGrpSpPr>
            <a:grpSpLocks/>
          </p:cNvGrpSpPr>
          <p:nvPr/>
        </p:nvGrpSpPr>
        <p:grpSpPr bwMode="auto">
          <a:xfrm>
            <a:off x="1790700" y="847725"/>
            <a:ext cx="7278688" cy="3771900"/>
            <a:chOff x="1790700" y="847725"/>
            <a:chExt cx="7278432" cy="3771774"/>
          </a:xfrm>
        </p:grpSpPr>
        <p:pic>
          <p:nvPicPr>
            <p:cNvPr id="181253"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78621" y="2847861"/>
              <a:ext cx="5957393" cy="177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1254" name="Rectangle 4"/>
            <p:cNvSpPr>
              <a:spLocks noChangeArrowheads="1"/>
            </p:cNvSpPr>
            <p:nvPr/>
          </p:nvSpPr>
          <p:spPr bwMode="auto">
            <a:xfrm>
              <a:off x="1790700" y="847725"/>
              <a:ext cx="7045902" cy="437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81255" name="Rectangle 4"/>
            <p:cNvSpPr>
              <a:spLocks noChangeArrowheads="1"/>
            </p:cNvSpPr>
            <p:nvPr/>
          </p:nvSpPr>
          <p:spPr bwMode="auto">
            <a:xfrm>
              <a:off x="2764254" y="1635833"/>
              <a:ext cx="6304878" cy="784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a:solidFill>
                    <a:schemeClr val="tx1"/>
                  </a:solidFill>
                </a:rPr>
                <a:t>例</a:t>
              </a:r>
              <a:r>
                <a:rPr lang="en-US" altLang="zh-CN" sz="1600">
                  <a:solidFill>
                    <a:schemeClr val="tx1"/>
                  </a:solidFill>
                </a:rPr>
                <a:t>5</a:t>
              </a:r>
              <a:r>
                <a:rPr lang="zh-CN" altLang="en-US" sz="1400">
                  <a:solidFill>
                    <a:schemeClr val="tx1"/>
                  </a:solidFill>
                </a:rPr>
                <a:t>、分別用手工方法</a:t>
              </a:r>
              <a:r>
                <a:rPr lang="en-US" altLang="zh-CN" sz="1400">
                  <a:solidFill>
                    <a:schemeClr val="tx1"/>
                  </a:solidFill>
                </a:rPr>
                <a:t>(i)</a:t>
              </a:r>
              <a:r>
                <a:rPr lang="zh-CN" altLang="en-US" sz="1400">
                  <a:solidFill>
                    <a:schemeClr val="tx1"/>
                  </a:solidFill>
                </a:rPr>
                <a:t>和全自動生化分析儀</a:t>
              </a:r>
              <a:r>
                <a:rPr lang="en-US" altLang="zh-CN" sz="1400">
                  <a:solidFill>
                    <a:schemeClr val="tx1"/>
                  </a:solidFill>
                </a:rPr>
                <a:t>(j)</a:t>
              </a:r>
              <a:r>
                <a:rPr lang="zh-CN" altLang="en-US" sz="1400">
                  <a:solidFill>
                    <a:schemeClr val="tx1"/>
                  </a:solidFill>
                </a:rPr>
                <a:t>兩種方法測量五位健康成年人血液中的尿酸</a:t>
              </a:r>
              <a:r>
                <a:rPr lang="en-US" altLang="zh-CN" sz="1400">
                  <a:solidFill>
                    <a:schemeClr val="tx1"/>
                  </a:solidFill>
                </a:rPr>
                <a:t>(</a:t>
              </a:r>
              <a:r>
                <a:rPr lang="en-US" altLang="zh-CN" i="1">
                  <a:solidFill>
                    <a:schemeClr val="tx1"/>
                  </a:solidFill>
                </a:rPr>
                <a:t>UA</a:t>
              </a:r>
              <a:r>
                <a:rPr lang="en-US" altLang="zh-CN" sz="1400">
                  <a:solidFill>
                    <a:schemeClr val="tx1"/>
                  </a:solidFill>
                </a:rPr>
                <a:t>)</a:t>
              </a:r>
              <a:r>
                <a:rPr lang="zh-CN" altLang="en-US" sz="1400">
                  <a:solidFill>
                    <a:schemeClr val="tx1"/>
                  </a:solidFill>
                </a:rPr>
                <a:t>濃度，結果如下表，試問兩組測量值的離散程度是否相同。</a:t>
              </a:r>
              <a:endParaRPr lang="en-US" altLang="zh-CN" sz="1400" i="1">
                <a:solidFill>
                  <a:schemeClr val="tx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p:cNvSpPr>
            <a:spLocks noGrp="1" noChangeArrowheads="1"/>
          </p:cNvSpPr>
          <p:nvPr>
            <p:ph type="body" idx="4294967295"/>
          </p:nvPr>
        </p:nvSpPr>
        <p:spPr>
          <a:xfrm>
            <a:off x="2102360" y="1291445"/>
            <a:ext cx="6953250" cy="1652588"/>
          </a:xfrm>
        </p:spPr>
        <p:txBody>
          <a:bodyPr/>
          <a:lstStyle/>
          <a:p>
            <a:pPr algn="ctr" eaLnBrk="1" hangingPunct="1">
              <a:buFont typeface="Wingdings" pitchFamily="2" charset="2"/>
              <a:buNone/>
            </a:pPr>
            <a:r>
              <a:rPr lang="zh-CN" altLang="en-US" sz="4000" dirty="0">
                <a:cs typeface="方正兰亭黑3_GBK" pitchFamily="2" charset="-122"/>
              </a:rPr>
              <a:t>秩和檢驗</a:t>
            </a:r>
          </a:p>
          <a:p>
            <a:pPr algn="ctr" eaLnBrk="1" hangingPunct="1">
              <a:buFont typeface="Wingdings" pitchFamily="2" charset="2"/>
              <a:buNone/>
            </a:pPr>
            <a:r>
              <a:rPr lang="zh-CN" altLang="en-US" sz="1400" dirty="0">
                <a:cs typeface="方正兰亭黑3_GBK" pitchFamily="2" charset="-122"/>
              </a:rPr>
              <a:t>（</a:t>
            </a:r>
            <a:r>
              <a:rPr lang="en-US" altLang="zh-CN" sz="1400" i="1" dirty="0">
                <a:latin typeface="Times New Roman" pitchFamily="18" charset="0"/>
                <a:cs typeface="Times New Roman" pitchFamily="18" charset="0"/>
              </a:rPr>
              <a:t>R</a:t>
            </a:r>
            <a:r>
              <a:rPr lang="en-US" altLang="en-US" sz="1400" i="1" dirty="0">
                <a:latin typeface="Times New Roman" pitchFamily="18" charset="0"/>
                <a:cs typeface="Times New Roman" pitchFamily="18" charset="0"/>
              </a:rPr>
              <a:t>ank</a:t>
            </a:r>
            <a:r>
              <a:rPr lang="en-US" altLang="en-US" sz="1400" dirty="0">
                <a:latin typeface="Times New Roman" pitchFamily="18" charset="0"/>
                <a:cs typeface="Times New Roman" pitchFamily="18" charset="0"/>
              </a:rPr>
              <a:t>-</a:t>
            </a:r>
            <a:r>
              <a:rPr lang="en-US" altLang="en-US" sz="1400" i="1" dirty="0">
                <a:latin typeface="Times New Roman" pitchFamily="18" charset="0"/>
                <a:cs typeface="Times New Roman" pitchFamily="18" charset="0"/>
              </a:rPr>
              <a:t>sum test</a:t>
            </a:r>
            <a:r>
              <a:rPr lang="en-US" altLang="en-US" sz="1400" dirty="0">
                <a:cs typeface="方正兰亭黑3_GBK" pitchFamily="2" charset="-122"/>
              </a:rPr>
              <a:t> </a:t>
            </a:r>
            <a:r>
              <a:rPr lang="zh-CN" altLang="en-US" sz="1400" dirty="0">
                <a:cs typeface="方正兰亭黑3_GBK" pitchFamily="2" charset="-122"/>
              </a:rPr>
              <a:t>）</a:t>
            </a:r>
          </a:p>
        </p:txBody>
      </p:sp>
      <p:sp>
        <p:nvSpPr>
          <p:cNvPr id="125956" name="Rectangle 3"/>
          <p:cNvSpPr>
            <a:spLocks noChangeArrowheads="1"/>
          </p:cNvSpPr>
          <p:nvPr/>
        </p:nvSpPr>
        <p:spPr bwMode="auto">
          <a:xfrm>
            <a:off x="4027997" y="2677333"/>
            <a:ext cx="51800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900" dirty="0">
                <a:solidFill>
                  <a:schemeClr val="tx1"/>
                </a:solidFill>
              </a:rPr>
              <a:t>1</a:t>
            </a:r>
            <a:r>
              <a:rPr lang="zh-CN" altLang="en-US" sz="1900" dirty="0">
                <a:solidFill>
                  <a:schemeClr val="tx1"/>
                </a:solidFill>
              </a:rPr>
              <a:t>、</a:t>
            </a:r>
            <a:r>
              <a:rPr lang="en-US" altLang="zh-TW" sz="1500" i="1" dirty="0">
                <a:solidFill>
                  <a:schemeClr val="tx1"/>
                </a:solidFill>
                <a:latin typeface="Times New Roman" pitchFamily="18" charset="0"/>
                <a:ea typeface="华文隶书" pitchFamily="2" charset="-122"/>
                <a:cs typeface="Times New Roman" pitchFamily="18" charset="0"/>
              </a:rPr>
              <a:t>Mann-Whitney </a:t>
            </a:r>
            <a:r>
              <a:rPr lang="en-US" altLang="zh-CN" sz="1500" dirty="0">
                <a:solidFill>
                  <a:schemeClr val="tx1"/>
                </a:solidFill>
                <a:latin typeface="Times New Roman" pitchFamily="18" charset="0"/>
                <a:ea typeface="华文隶书" pitchFamily="2" charset="-122"/>
                <a:cs typeface="Times New Roman" pitchFamily="18" charset="0"/>
              </a:rPr>
              <a:t>U</a:t>
            </a:r>
            <a:r>
              <a:rPr lang="en-US" altLang="zh-CN" sz="1500" dirty="0">
                <a:solidFill>
                  <a:schemeClr val="tx1"/>
                </a:solidFill>
              </a:rPr>
              <a:t> </a:t>
            </a:r>
            <a:r>
              <a:rPr lang="zh-CN" altLang="en-US" sz="1900" dirty="0">
                <a:solidFill>
                  <a:schemeClr val="tx1"/>
                </a:solidFill>
              </a:rPr>
              <a:t>統計量</a:t>
            </a:r>
            <a:r>
              <a:rPr lang="zh-TW" altLang="en-US" sz="1900" dirty="0">
                <a:solidFill>
                  <a:schemeClr val="tx1"/>
                </a:solidFill>
              </a:rPr>
              <a:t>檢驗</a:t>
            </a:r>
            <a:endParaRPr lang="en-US" altLang="zh-CN" sz="1900" dirty="0">
              <a:solidFill>
                <a:schemeClr val="tx1"/>
              </a:solidFill>
            </a:endParaRPr>
          </a:p>
          <a:p>
            <a:pPr>
              <a:lnSpc>
                <a:spcPct val="150000"/>
              </a:lnSpc>
            </a:pPr>
            <a:r>
              <a:rPr lang="en-US" altLang="zh-CN" sz="1900" dirty="0">
                <a:solidFill>
                  <a:schemeClr val="tx1"/>
                </a:solidFill>
              </a:rPr>
              <a:t>2</a:t>
            </a:r>
            <a:r>
              <a:rPr lang="zh-CN" altLang="en-US" sz="1900" dirty="0">
                <a:solidFill>
                  <a:schemeClr val="tx1"/>
                </a:solidFill>
              </a:rPr>
              <a:t>、</a:t>
            </a:r>
            <a:r>
              <a:rPr lang="zh-TW" altLang="en-US" sz="1900" dirty="0">
                <a:solidFill>
                  <a:schemeClr val="tx1"/>
                </a:solidFill>
              </a:rPr>
              <a:t>兩樣本位置參數的 </a:t>
            </a:r>
            <a:r>
              <a:rPr lang="en-US" altLang="zh-TW" sz="1500" i="1" dirty="0">
                <a:solidFill>
                  <a:schemeClr val="tx1"/>
                </a:solidFill>
                <a:latin typeface="Times New Roman" pitchFamily="18" charset="0"/>
                <a:cs typeface="Times New Roman" pitchFamily="18" charset="0"/>
              </a:rPr>
              <a:t>Wilcoxon</a:t>
            </a:r>
            <a:r>
              <a:rPr lang="en-US" altLang="zh-TW" sz="1900" dirty="0">
                <a:solidFill>
                  <a:schemeClr val="tx1"/>
                </a:solidFill>
              </a:rPr>
              <a:t> </a:t>
            </a:r>
            <a:r>
              <a:rPr lang="zh-TW" altLang="en-US" sz="1900" dirty="0">
                <a:solidFill>
                  <a:schemeClr val="tx1"/>
                </a:solidFill>
              </a:rPr>
              <a:t>秩和檢驗</a:t>
            </a:r>
            <a:endParaRPr lang="zh-CN" altLang="en-US" sz="1900" dirty="0">
              <a:solidFill>
                <a:schemeClr val="tx1"/>
              </a:solidFill>
            </a:endParaRPr>
          </a:p>
          <a:p>
            <a:pPr>
              <a:lnSpc>
                <a:spcPct val="150000"/>
              </a:lnSpc>
            </a:pPr>
            <a:r>
              <a:rPr lang="en-US" altLang="zh-CN" sz="1900" dirty="0">
                <a:solidFill>
                  <a:schemeClr val="tx1"/>
                </a:solidFill>
              </a:rPr>
              <a:t>3</a:t>
            </a:r>
            <a:r>
              <a:rPr lang="zh-CN" altLang="en-US" sz="1900" dirty="0">
                <a:solidFill>
                  <a:schemeClr val="tx1"/>
                </a:solidFill>
              </a:rPr>
              <a:t>、</a:t>
            </a:r>
            <a:r>
              <a:rPr lang="zh-TW" altLang="en-US" sz="1900" dirty="0">
                <a:solidFill>
                  <a:schemeClr val="tx1"/>
                </a:solidFill>
              </a:rPr>
              <a:t>單樣本對稱中心的 </a:t>
            </a:r>
            <a:r>
              <a:rPr lang="en-US" altLang="zh-TW" sz="1500" i="1" dirty="0">
                <a:solidFill>
                  <a:schemeClr val="tx1"/>
                </a:solidFill>
                <a:latin typeface="Times New Roman" pitchFamily="18" charset="0"/>
                <a:cs typeface="Times New Roman" pitchFamily="18" charset="0"/>
              </a:rPr>
              <a:t>Wilcoxon</a:t>
            </a:r>
            <a:r>
              <a:rPr lang="en-US" altLang="zh-TW" sz="2000" dirty="0">
                <a:solidFill>
                  <a:schemeClr val="tx1"/>
                </a:solidFill>
              </a:rPr>
              <a:t> </a:t>
            </a:r>
            <a:r>
              <a:rPr lang="zh-TW" altLang="en-US" sz="1900" dirty="0">
                <a:solidFill>
                  <a:schemeClr val="tx1"/>
                </a:solidFill>
              </a:rPr>
              <a:t>符號秩和檢驗</a:t>
            </a:r>
            <a:endParaRPr lang="zh-CN" altLang="en-US" sz="1900" dirty="0">
              <a:solidFill>
                <a:schemeClr val="tx1"/>
              </a:solidFill>
            </a:endParaRPr>
          </a:p>
          <a:p>
            <a:pPr>
              <a:lnSpc>
                <a:spcPct val="150000"/>
              </a:lnSpc>
            </a:pPr>
            <a:r>
              <a:rPr lang="en-US" altLang="zh-CN" sz="1900" dirty="0">
                <a:solidFill>
                  <a:schemeClr val="tx1"/>
                </a:solidFill>
              </a:rPr>
              <a:t>4</a:t>
            </a:r>
            <a:r>
              <a:rPr lang="zh-CN" altLang="en-US" sz="1900" dirty="0">
                <a:solidFill>
                  <a:schemeClr val="tx1"/>
                </a:solidFill>
              </a:rPr>
              <a:t>、</a:t>
            </a:r>
            <a:r>
              <a:rPr lang="zh-TW" altLang="en-US" sz="1900" dirty="0">
                <a:solidFill>
                  <a:schemeClr val="tx1"/>
                </a:solidFill>
              </a:rPr>
              <a:t>兩樣本刻度參數的秩和檢驗</a:t>
            </a:r>
            <a:endParaRPr lang="en-US" altLang="zh-TW" sz="1900" dirty="0">
              <a:solidFill>
                <a:schemeClr val="tx1"/>
              </a:solidFill>
            </a:endParaRPr>
          </a:p>
          <a:p>
            <a:pPr>
              <a:lnSpc>
                <a:spcPct val="150000"/>
              </a:lnSpc>
            </a:pPr>
            <a:r>
              <a:rPr lang="en-US" altLang="zh-CN" sz="1900" dirty="0">
                <a:solidFill>
                  <a:schemeClr val="tx1"/>
                </a:solidFill>
              </a:rPr>
              <a:t>5</a:t>
            </a:r>
            <a:r>
              <a:rPr lang="zh-CN" altLang="en-US" sz="1900" dirty="0">
                <a:solidFill>
                  <a:schemeClr val="tx1"/>
                </a:solidFill>
              </a:rPr>
              <a:t>、</a:t>
            </a:r>
            <a:r>
              <a:rPr lang="en-US" altLang="zh-TW" sz="1500" i="1" dirty="0">
                <a:solidFill>
                  <a:schemeClr val="tx1"/>
                </a:solidFill>
                <a:latin typeface="Times New Roman" pitchFamily="18" charset="0"/>
                <a:cs typeface="Times New Roman" pitchFamily="18" charset="0"/>
              </a:rPr>
              <a:t>Spearman</a:t>
            </a:r>
            <a:r>
              <a:rPr lang="en-US" altLang="zh-TW" sz="1900" dirty="0">
                <a:solidFill>
                  <a:schemeClr val="tx1"/>
                </a:solidFill>
              </a:rPr>
              <a:t> </a:t>
            </a:r>
            <a:r>
              <a:rPr lang="zh-CN" altLang="en-US" sz="1900" dirty="0">
                <a:solidFill>
                  <a:schemeClr val="tx1"/>
                </a:solidFill>
              </a:rPr>
              <a:t>秩相關簡述</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兩樣本刻度參數的秩和檢驗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82276" name="Rectangle 4"/>
          <p:cNvSpPr>
            <a:spLocks noChangeArrowheads="1"/>
          </p:cNvSpPr>
          <p:nvPr/>
        </p:nvSpPr>
        <p:spPr bwMode="auto">
          <a:xfrm>
            <a:off x="1535113" y="520700"/>
            <a:ext cx="70485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grpSp>
        <p:nvGrpSpPr>
          <p:cNvPr id="182277" name="组合 13"/>
          <p:cNvGrpSpPr>
            <a:grpSpLocks/>
          </p:cNvGrpSpPr>
          <p:nvPr/>
        </p:nvGrpSpPr>
        <p:grpSpPr bwMode="auto">
          <a:xfrm>
            <a:off x="2506663" y="822325"/>
            <a:ext cx="7046912" cy="5192713"/>
            <a:chOff x="2328576" y="787276"/>
            <a:chExt cx="7047268" cy="5191730"/>
          </a:xfrm>
        </p:grpSpPr>
        <p:pic>
          <p:nvPicPr>
            <p:cNvPr id="182278"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8986" y="2076143"/>
              <a:ext cx="6186445" cy="275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2279" name="Rectangle 4"/>
            <p:cNvSpPr>
              <a:spLocks noChangeArrowheads="1"/>
            </p:cNvSpPr>
            <p:nvPr/>
          </p:nvSpPr>
          <p:spPr bwMode="auto">
            <a:xfrm>
              <a:off x="2328576" y="787276"/>
              <a:ext cx="7047268" cy="10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解：</a:t>
              </a:r>
              <a:r>
                <a:rPr lang="en-US" altLang="zh-TW" sz="1300" b="1">
                  <a:solidFill>
                    <a:srgbClr val="000000"/>
                  </a:solidFill>
                </a:rPr>
                <a:t> </a:t>
              </a:r>
              <a:r>
                <a:rPr lang="en-US" altLang="zh-TW" sz="1400">
                  <a:solidFill>
                    <a:schemeClr val="tx1"/>
                  </a:solidFill>
                </a:rPr>
                <a:t>Mood</a:t>
              </a:r>
              <a:r>
                <a:rPr lang="zh-TW" altLang="en-US" sz="1400">
                  <a:solidFill>
                    <a:schemeClr val="tx1"/>
                  </a:solidFill>
                </a:rPr>
                <a:t>檢驗</a:t>
              </a:r>
              <a:r>
                <a:rPr lang="zh-CN" altLang="en-US" sz="1400">
                  <a:solidFill>
                    <a:schemeClr val="tx1"/>
                  </a:solidFill>
                </a:rPr>
                <a:t> 必須</a:t>
              </a:r>
              <a:r>
                <a:rPr lang="zh-CN" altLang="en-US" sz="1400">
                  <a:solidFill>
                    <a:srgbClr val="FF0000"/>
                  </a:solidFill>
                </a:rPr>
                <a:t>兩組數據的位置參數相同才有意義</a:t>
              </a:r>
              <a:r>
                <a:rPr lang="zh-CN" altLang="en-US" sz="1400">
                  <a:solidFill>
                    <a:schemeClr val="tx1"/>
                  </a:solidFill>
                </a:rPr>
                <a:t>，實際操作時應先通過位置參數檢驗後方能應用，本例旨在示範</a:t>
              </a:r>
              <a:r>
                <a:rPr lang="en-US" altLang="zh-TW" sz="1400">
                  <a:solidFill>
                    <a:schemeClr val="tx1"/>
                  </a:solidFill>
                </a:rPr>
                <a:t> Mood</a:t>
              </a:r>
              <a:r>
                <a:rPr lang="zh-TW" altLang="en-US" sz="1400">
                  <a:solidFill>
                    <a:schemeClr val="tx1"/>
                  </a:solidFill>
                </a:rPr>
                <a:t>檢驗</a:t>
              </a:r>
              <a:r>
                <a:rPr lang="zh-CN" altLang="en-US" sz="1400">
                  <a:solidFill>
                    <a:schemeClr val="tx1"/>
                  </a:solidFill>
                </a:rPr>
                <a:t> 應用過程，權且假設將兩組數據位置參數相等，將兩組測量值混合編秩，計算秩序中值，依據前述公式計算 </a:t>
              </a:r>
              <a:r>
                <a:rPr lang="en-US" altLang="zh-TW" sz="1400">
                  <a:solidFill>
                    <a:schemeClr val="tx1"/>
                  </a:solidFill>
                </a:rPr>
                <a:t>Mood</a:t>
              </a:r>
              <a:r>
                <a:rPr lang="zh-TW" altLang="en-US" sz="1400">
                  <a:solidFill>
                    <a:schemeClr val="tx1"/>
                  </a:solidFill>
                </a:rPr>
                <a:t>檢驗</a:t>
              </a:r>
              <a:r>
                <a:rPr lang="zh-CN" altLang="en-US" sz="1400">
                  <a:solidFill>
                    <a:schemeClr val="tx1"/>
                  </a:solidFill>
                </a:rPr>
                <a:t>的統計量。</a:t>
              </a:r>
              <a:endParaRPr lang="en-US" altLang="zh-CN" sz="1400" i="1">
                <a:solidFill>
                  <a:schemeClr val="tx1"/>
                </a:solidFill>
              </a:endParaRPr>
            </a:p>
          </p:txBody>
        </p:sp>
        <p:sp>
          <p:nvSpPr>
            <p:cNvPr id="182280" name="Rectangle 4"/>
            <p:cNvSpPr>
              <a:spLocks noChangeArrowheads="1"/>
            </p:cNvSpPr>
            <p:nvPr/>
          </p:nvSpPr>
          <p:spPr bwMode="auto">
            <a:xfrm>
              <a:off x="2758986" y="4917177"/>
              <a:ext cx="6616857"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查 </a:t>
              </a:r>
              <a:r>
                <a:rPr lang="en-US" altLang="zh-TW" sz="1400">
                  <a:solidFill>
                    <a:schemeClr val="tx1"/>
                  </a:solidFill>
                </a:rPr>
                <a:t>mood</a:t>
              </a:r>
              <a:r>
                <a:rPr lang="en-US" altLang="zh-TW" sz="1400" i="1">
                  <a:solidFill>
                    <a:schemeClr val="tx1"/>
                  </a:solidFill>
                </a:rPr>
                <a:t> </a:t>
              </a:r>
              <a:r>
                <a:rPr lang="zh-TW" altLang="en-US" sz="1400">
                  <a:solidFill>
                    <a:schemeClr val="tx1"/>
                  </a:solidFill>
                </a:rPr>
                <a:t>檢驗 標準表，</a:t>
              </a:r>
              <a:r>
                <a:rPr lang="en-US" altLang="zh-TW">
                  <a:solidFill>
                    <a:schemeClr val="tx1"/>
                  </a:solidFill>
                </a:rPr>
                <a:t>M</a:t>
              </a:r>
              <a:r>
                <a:rPr lang="en-US" altLang="zh-TW" baseline="-25000">
                  <a:solidFill>
                    <a:schemeClr val="tx1"/>
                  </a:solidFill>
                </a:rPr>
                <a:t>0.025,5.5</a:t>
              </a:r>
              <a:r>
                <a:rPr lang="en-US" altLang="zh-TW">
                  <a:solidFill>
                    <a:schemeClr val="tx1"/>
                  </a:solidFill>
                </a:rPr>
                <a:t> = 15.25</a:t>
              </a:r>
              <a:r>
                <a:rPr lang="zh-TW" altLang="en-US" sz="1400">
                  <a:solidFill>
                    <a:schemeClr val="tx1"/>
                  </a:solidFill>
                </a:rPr>
                <a:t>，</a:t>
              </a:r>
              <a:r>
                <a:rPr lang="en-US" altLang="zh-TW">
                  <a:solidFill>
                    <a:schemeClr val="tx1"/>
                  </a:solidFill>
                </a:rPr>
                <a:t>M</a:t>
              </a:r>
              <a:r>
                <a:rPr lang="en-US" altLang="zh-TW" baseline="-25000">
                  <a:solidFill>
                    <a:schemeClr val="tx1"/>
                  </a:solidFill>
                </a:rPr>
                <a:t>0.975,5.5</a:t>
              </a:r>
              <a:r>
                <a:rPr lang="en-US" altLang="zh-TW">
                  <a:solidFill>
                    <a:schemeClr val="tx1"/>
                  </a:solidFill>
                </a:rPr>
                <a:t> = 65.25</a:t>
              </a:r>
              <a:r>
                <a:rPr lang="zh-TW" altLang="en-US" sz="1400">
                  <a:solidFill>
                    <a:schemeClr val="tx1"/>
                  </a:solidFill>
                </a:rPr>
                <a:t>；</a:t>
              </a:r>
              <a:endParaRPr lang="en-US" altLang="zh-TW" sz="1400">
                <a:solidFill>
                  <a:schemeClr val="tx1"/>
                </a:solidFill>
              </a:endParaRPr>
            </a:p>
            <a:p>
              <a:pPr>
                <a:lnSpc>
                  <a:spcPct val="150000"/>
                </a:lnSpc>
              </a:pPr>
              <a:r>
                <a:rPr lang="zh-TW" altLang="en-US" sz="1400">
                  <a:solidFill>
                    <a:schemeClr val="tx1"/>
                  </a:solidFill>
                </a:rPr>
                <a:t>本例 </a:t>
              </a:r>
              <a:r>
                <a:rPr lang="en-US" altLang="zh-TW" sz="1400">
                  <a:solidFill>
                    <a:schemeClr val="tx1"/>
                  </a:solidFill>
                </a:rPr>
                <a:t>mood</a:t>
              </a:r>
              <a:r>
                <a:rPr lang="en-US" altLang="zh-TW" sz="1400" i="1">
                  <a:solidFill>
                    <a:schemeClr val="tx1"/>
                  </a:solidFill>
                </a:rPr>
                <a:t> </a:t>
              </a:r>
              <a:r>
                <a:rPr lang="zh-TW" altLang="en-US" sz="1400">
                  <a:solidFill>
                    <a:schemeClr val="tx1"/>
                  </a:solidFill>
                </a:rPr>
                <a:t>檢驗統計量</a:t>
              </a:r>
              <a:r>
                <a:rPr lang="zh-CN" altLang="en-US" sz="1400">
                  <a:solidFill>
                    <a:schemeClr val="tx1"/>
                  </a:solidFill>
                </a:rPr>
                <a:t>，經</a:t>
              </a:r>
              <a:r>
                <a:rPr lang="zh-TW" altLang="en-US" sz="1400">
                  <a:solidFill>
                    <a:schemeClr val="tx1"/>
                  </a:solidFill>
                </a:rPr>
                <a:t>計算得 </a:t>
              </a:r>
              <a:r>
                <a:rPr lang="en-US" altLang="zh-TW">
                  <a:solidFill>
                    <a:schemeClr val="tx1"/>
                  </a:solidFill>
                </a:rPr>
                <a:t>M</a:t>
              </a:r>
              <a:r>
                <a:rPr lang="en-US" altLang="zh-TW" baseline="-25000">
                  <a:solidFill>
                    <a:schemeClr val="tx1"/>
                  </a:solidFill>
                </a:rPr>
                <a:t>0.025,5.5</a:t>
              </a:r>
              <a:r>
                <a:rPr lang="en-US" altLang="zh-TW">
                  <a:solidFill>
                    <a:schemeClr val="tx1"/>
                  </a:solidFill>
                </a:rPr>
                <a:t> = 15.25</a:t>
              </a:r>
              <a:r>
                <a:rPr lang="zh-TW" altLang="en-US">
                  <a:solidFill>
                    <a:schemeClr val="tx1"/>
                  </a:solidFill>
                </a:rPr>
                <a:t> </a:t>
              </a:r>
              <a:r>
                <a:rPr lang="en-US" altLang="zh-TW">
                  <a:solidFill>
                    <a:schemeClr val="tx1"/>
                  </a:solidFill>
                </a:rPr>
                <a:t>&lt;</a:t>
              </a:r>
              <a:r>
                <a:rPr lang="zh-TW" altLang="en-US">
                  <a:solidFill>
                    <a:schemeClr val="tx1"/>
                  </a:solidFill>
                </a:rPr>
                <a:t> </a:t>
              </a:r>
              <a:r>
                <a:rPr lang="en-US" altLang="zh-CN">
                  <a:solidFill>
                    <a:schemeClr val="tx1"/>
                  </a:solidFill>
                </a:rPr>
                <a:t>M = </a:t>
              </a:r>
              <a:r>
                <a:rPr lang="en-US" altLang="zh-TW">
                  <a:solidFill>
                    <a:schemeClr val="tx1"/>
                  </a:solidFill>
                </a:rPr>
                <a:t>61.25 &lt; M</a:t>
              </a:r>
              <a:r>
                <a:rPr lang="en-US" altLang="zh-TW" baseline="-25000">
                  <a:solidFill>
                    <a:schemeClr val="tx1"/>
                  </a:solidFill>
                </a:rPr>
                <a:t>0.975,5.5</a:t>
              </a:r>
              <a:r>
                <a:rPr lang="en-US" altLang="zh-TW">
                  <a:solidFill>
                    <a:schemeClr val="tx1"/>
                  </a:solidFill>
                </a:rPr>
                <a:t> = 65.25</a:t>
              </a:r>
              <a:r>
                <a:rPr lang="en-US" altLang="zh-TW" sz="1300">
                  <a:solidFill>
                    <a:schemeClr val="tx1"/>
                  </a:solidFill>
                </a:rPr>
                <a:t> </a:t>
              </a:r>
              <a:r>
                <a:rPr lang="zh-CN" altLang="en-US" sz="1400">
                  <a:solidFill>
                    <a:schemeClr val="tx1"/>
                  </a:solidFill>
                </a:rPr>
                <a:t>；</a:t>
              </a:r>
              <a:endParaRPr lang="en-US" altLang="zh-CN" sz="1400">
                <a:solidFill>
                  <a:schemeClr val="tx1"/>
                </a:solidFill>
              </a:endParaRPr>
            </a:p>
            <a:p>
              <a:pPr>
                <a:lnSpc>
                  <a:spcPct val="150000"/>
                </a:lnSpc>
              </a:pPr>
              <a:r>
                <a:rPr lang="zh-TW" altLang="en-US" sz="1400">
                  <a:solidFill>
                    <a:schemeClr val="tx1"/>
                  </a:solidFill>
                </a:rPr>
                <a:t>故不能拒絕 </a:t>
              </a:r>
              <a:r>
                <a:rPr lang="en-US" altLang="zh-TW" sz="1300" i="1">
                  <a:solidFill>
                    <a:schemeClr val="tx1"/>
                  </a:solidFill>
                </a:rPr>
                <a:t>H</a:t>
              </a:r>
              <a:r>
                <a:rPr lang="en-US" altLang="zh-TW" sz="1300" baseline="-25000">
                  <a:solidFill>
                    <a:schemeClr val="tx1"/>
                  </a:solidFill>
                </a:rPr>
                <a:t>0</a:t>
              </a:r>
              <a:r>
                <a:rPr lang="en-US" altLang="zh-TW" sz="1400">
                  <a:solidFill>
                    <a:schemeClr val="tx1"/>
                  </a:solidFill>
                </a:rPr>
                <a:t> </a:t>
              </a:r>
              <a:r>
                <a:rPr lang="zh-TW" altLang="en-US" sz="1400">
                  <a:solidFill>
                    <a:schemeClr val="tx1"/>
                  </a:solidFill>
                </a:rPr>
                <a:t>，</a:t>
              </a:r>
              <a:r>
                <a:rPr lang="zh-CN" altLang="en-US" sz="1400">
                  <a:solidFill>
                    <a:schemeClr val="tx1"/>
                  </a:solidFill>
                </a:rPr>
                <a:t>認為</a:t>
              </a:r>
              <a:r>
                <a:rPr lang="zh-TW" altLang="en-US" sz="1400">
                  <a:solidFill>
                    <a:schemeClr val="tx1"/>
                  </a:solidFill>
                </a:rPr>
                <a:t>兩種方法測量數據值的離散程度沒有顯著差異。</a:t>
              </a:r>
              <a:endParaRPr lang="en-US" altLang="zh-CN" sz="1400" i="1">
                <a:solidFill>
                  <a:schemeClr val="tx1"/>
                </a:solidFil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7000" y="33813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兩樣本刻度參數的秩和檢驗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3300" name="组合 11"/>
          <p:cNvGrpSpPr>
            <a:grpSpLocks/>
          </p:cNvGrpSpPr>
          <p:nvPr/>
        </p:nvGrpSpPr>
        <p:grpSpPr bwMode="auto">
          <a:xfrm>
            <a:off x="1801813" y="784448"/>
            <a:ext cx="8386762" cy="5123909"/>
            <a:chOff x="1814015" y="713756"/>
            <a:chExt cx="8386900" cy="5123404"/>
          </a:xfrm>
        </p:grpSpPr>
        <p:sp>
          <p:nvSpPr>
            <p:cNvPr id="183301" name="Rectangle 4"/>
            <p:cNvSpPr>
              <a:spLocks noChangeArrowheads="1"/>
            </p:cNvSpPr>
            <p:nvPr/>
          </p:nvSpPr>
          <p:spPr bwMode="auto">
            <a:xfrm>
              <a:off x="1825924" y="713756"/>
              <a:ext cx="8374991" cy="73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如前所述，當</a:t>
              </a:r>
              <a:r>
                <a:rPr lang="en-US" altLang="zh-TW" sz="1300" i="1" dirty="0">
                  <a:solidFill>
                    <a:srgbClr val="000000"/>
                  </a:solidFill>
                </a:rPr>
                <a:t> </a:t>
              </a:r>
              <a:r>
                <a:rPr lang="en-US" altLang="zh-TW" sz="1300" i="1" dirty="0" err="1">
                  <a:solidFill>
                    <a:srgbClr val="000000"/>
                  </a:solidFill>
                  <a:latin typeface="Times New Roman" panose="02020603050405020304" pitchFamily="18" charset="0"/>
                  <a:cs typeface="Times New Roman" panose="02020603050405020304" pitchFamily="18" charset="0"/>
                </a:rPr>
                <a:t>m,n</a:t>
              </a:r>
              <a:r>
                <a:rPr lang="en-US" altLang="zh-TW" sz="1500" dirty="0">
                  <a:solidFill>
                    <a:srgbClr val="000000"/>
                  </a:solidFill>
                </a:rPr>
                <a:t> </a:t>
              </a:r>
              <a:r>
                <a:rPr lang="zh-CN" altLang="en-US" sz="1500" dirty="0">
                  <a:solidFill>
                    <a:srgbClr val="000000"/>
                  </a:solidFill>
                </a:rPr>
                <a:t>→ ∞ ，</a:t>
              </a:r>
              <a:r>
                <a:rPr lang="en-US" altLang="zh-CN" sz="1500" dirty="0">
                  <a:solidFill>
                    <a:srgbClr val="000000"/>
                  </a:solidFill>
                </a:rPr>
                <a:t>mood </a:t>
              </a:r>
              <a:r>
                <a:rPr lang="zh-CN" altLang="en-US" sz="1500" dirty="0">
                  <a:solidFill>
                    <a:srgbClr val="000000"/>
                  </a:solidFill>
                </a:rPr>
                <a:t>檢驗統計量的分布收斂於標準正態分布 </a:t>
              </a:r>
              <a:r>
                <a:rPr lang="en-US" altLang="zh-CN" sz="1300" i="1" dirty="0">
                  <a:solidFill>
                    <a:srgbClr val="000000"/>
                  </a:solidFill>
                </a:rPr>
                <a:t>N </a:t>
              </a:r>
              <a:r>
                <a:rPr lang="en-US" altLang="zh-CN" sz="1300" dirty="0">
                  <a:solidFill>
                    <a:srgbClr val="000000"/>
                  </a:solidFill>
                </a:rPr>
                <a:t>(0,1)</a:t>
              </a:r>
              <a:r>
                <a:rPr lang="zh-CN" altLang="en-US" sz="1500" dirty="0">
                  <a:solidFill>
                    <a:srgbClr val="000000"/>
                  </a:solidFill>
                </a:rPr>
                <a:t>，所以當 </a:t>
              </a:r>
              <a:r>
                <a:rPr lang="en-US" altLang="zh-CN" sz="1300" i="1" dirty="0" err="1">
                  <a:solidFill>
                    <a:schemeClr val="tx1"/>
                  </a:solidFill>
                </a:rPr>
                <a:t>m,n</a:t>
              </a:r>
              <a:r>
                <a:rPr lang="en-US" altLang="zh-CN" sz="1500" dirty="0">
                  <a:solidFill>
                    <a:schemeClr val="tx1"/>
                  </a:solidFill>
                </a:rPr>
                <a:t> </a:t>
              </a:r>
              <a:r>
                <a:rPr lang="zh-CN" altLang="en-US" sz="1500" dirty="0">
                  <a:solidFill>
                    <a:schemeClr val="tx1"/>
                  </a:solidFill>
                </a:rPr>
                <a:t>足夠大時，</a:t>
              </a:r>
              <a:r>
                <a:rPr lang="en-US" altLang="zh-CN" sz="1500" dirty="0">
                  <a:solidFill>
                    <a:srgbClr val="000000"/>
                  </a:solidFill>
                </a:rPr>
                <a:t> mood </a:t>
              </a:r>
              <a:r>
                <a:rPr lang="zh-CN" altLang="en-US" sz="1500" dirty="0">
                  <a:solidFill>
                    <a:srgbClr val="000000"/>
                  </a:solidFill>
                </a:rPr>
                <a:t>檢驗統計量</a:t>
              </a:r>
              <a:r>
                <a:rPr lang="zh-CN" altLang="en-US" sz="1500" dirty="0">
                  <a:solidFill>
                    <a:schemeClr val="tx1"/>
                  </a:solidFill>
                </a:rPr>
                <a:t>取正態近似可有如下公式。</a:t>
              </a:r>
              <a:endParaRPr lang="en-US" altLang="zh-CN" sz="1500" i="1" dirty="0">
                <a:solidFill>
                  <a:schemeClr val="tx1"/>
                </a:solidFill>
              </a:endParaRPr>
            </a:p>
          </p:txBody>
        </p:sp>
        <p:sp>
          <p:nvSpPr>
            <p:cNvPr id="183302" name="Rectangle 4"/>
            <p:cNvSpPr>
              <a:spLocks noChangeArrowheads="1"/>
            </p:cNvSpPr>
            <p:nvPr/>
          </p:nvSpPr>
          <p:spPr bwMode="auto">
            <a:xfrm>
              <a:off x="1814019" y="2572581"/>
              <a:ext cx="838689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可得</a:t>
              </a:r>
              <a:endParaRPr lang="en-US" altLang="zh-CN" sz="1500">
                <a:solidFill>
                  <a:schemeClr val="tx1"/>
                </a:solidFill>
              </a:endParaRPr>
            </a:p>
          </p:txBody>
        </p:sp>
        <p:sp>
          <p:nvSpPr>
            <p:cNvPr id="183303" name="Rectangle 4"/>
            <p:cNvSpPr>
              <a:spLocks noChangeArrowheads="1"/>
            </p:cNvSpPr>
            <p:nvPr/>
          </p:nvSpPr>
          <p:spPr bwMode="auto">
            <a:xfrm>
              <a:off x="1814017" y="5000557"/>
              <a:ext cx="8386898" cy="415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l-GR" altLang="zh-TW" sz="1400" i="1">
                  <a:solidFill>
                    <a:schemeClr val="tx1"/>
                  </a:solidFill>
                </a:rPr>
                <a:t>τ</a:t>
              </a:r>
              <a:r>
                <a:rPr lang="en-US" altLang="zh-TW" sz="1400" baseline="-25000">
                  <a:solidFill>
                    <a:schemeClr val="tx1"/>
                  </a:solidFill>
                </a:rPr>
                <a:t>j</a:t>
              </a:r>
              <a:r>
                <a:rPr lang="en-US" altLang="zh-TW" sz="1400">
                  <a:solidFill>
                    <a:schemeClr val="tx1"/>
                  </a:solidFill>
                </a:rPr>
                <a:t> </a:t>
              </a:r>
              <a:r>
                <a:rPr lang="zh-TW" altLang="en-US" sz="1400">
                  <a:solidFill>
                    <a:schemeClr val="tx1"/>
                  </a:solidFill>
                </a:rPr>
                <a:t>為第 </a:t>
              </a:r>
              <a:r>
                <a:rPr lang="en-US" altLang="zh-TW" sz="1300" i="1">
                  <a:solidFill>
                    <a:schemeClr val="tx1"/>
                  </a:solidFill>
                </a:rPr>
                <a:t>j</a:t>
              </a:r>
              <a:r>
                <a:rPr lang="en-US" altLang="zh-TW" sz="1400">
                  <a:solidFill>
                    <a:schemeClr val="tx1"/>
                  </a:solidFill>
                </a:rPr>
                <a:t> </a:t>
              </a:r>
              <a:r>
                <a:rPr lang="zh-TW" altLang="en-US" sz="1400">
                  <a:solidFill>
                    <a:schemeClr val="tx1"/>
                  </a:solidFill>
                </a:rPr>
                <a:t>個</a:t>
              </a:r>
              <a:r>
                <a:rPr lang="zh-CN" altLang="en-US" sz="1400">
                  <a:solidFill>
                    <a:schemeClr val="tx1"/>
                  </a:solidFill>
                </a:rPr>
                <a:t>相同秩（即平均秩）涉及到觀測值的個數；</a:t>
              </a:r>
              <a:endParaRPr lang="en-US" altLang="zh-CN" sz="1400">
                <a:solidFill>
                  <a:schemeClr val="tx1"/>
                </a:solidFill>
              </a:endParaRPr>
            </a:p>
          </p:txBody>
        </p:sp>
        <p:sp>
          <p:nvSpPr>
            <p:cNvPr id="183304" name="Rectangle 4"/>
            <p:cNvSpPr>
              <a:spLocks noChangeArrowheads="1"/>
            </p:cNvSpPr>
            <p:nvPr/>
          </p:nvSpPr>
          <p:spPr bwMode="auto">
            <a:xfrm>
              <a:off x="1814015" y="4571816"/>
              <a:ext cx="838689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為</a:t>
              </a:r>
              <a:r>
                <a:rPr lang="zh-CN" altLang="en-US" sz="1400">
                  <a:solidFill>
                    <a:schemeClr val="tx1"/>
                  </a:solidFill>
                </a:rPr>
                <a:t>同秩（即平均秩）校正係數，當樣本例數過少且同秩較多時需進行校正</a:t>
              </a:r>
              <a:r>
                <a:rPr lang="zh-CN" altLang="en-US" sz="1400">
                  <a:solidFill>
                    <a:srgbClr val="000000"/>
                  </a:solidFill>
                </a:rPr>
                <a:t>，</a:t>
              </a:r>
              <a:r>
                <a:rPr lang="en-US" altLang="zh-TW" sz="1400">
                  <a:solidFill>
                    <a:srgbClr val="000000"/>
                  </a:solidFill>
                </a:rPr>
                <a:t> </a:t>
              </a:r>
              <a:r>
                <a:rPr lang="en-US" altLang="zh-TW" sz="1300" i="1">
                  <a:solidFill>
                    <a:srgbClr val="000000"/>
                  </a:solidFill>
                </a:rPr>
                <a:t>N = </a:t>
              </a:r>
              <a:r>
                <a:rPr lang="en-US" altLang="zh-CN" sz="1300" i="1">
                  <a:solidFill>
                    <a:srgbClr val="000000"/>
                  </a:solidFill>
                </a:rPr>
                <a:t>m</a:t>
              </a:r>
              <a:r>
                <a:rPr lang="en-US" altLang="zh-TW" sz="1300" i="1">
                  <a:solidFill>
                    <a:srgbClr val="000000"/>
                  </a:solidFill>
                </a:rPr>
                <a:t> + n</a:t>
              </a:r>
              <a:r>
                <a:rPr lang="en-US" altLang="zh-TW" sz="1400">
                  <a:solidFill>
                    <a:srgbClr val="000000"/>
                  </a:solidFill>
                </a:rPr>
                <a:t> </a:t>
              </a:r>
              <a:r>
                <a:rPr lang="zh-CN" altLang="en-US" sz="1400">
                  <a:solidFill>
                    <a:srgbClr val="000000"/>
                  </a:solidFill>
                </a:rPr>
                <a:t>；</a:t>
              </a:r>
              <a:endParaRPr lang="en-US" altLang="zh-CN" sz="1400">
                <a:solidFill>
                  <a:srgbClr val="000000"/>
                </a:solidFill>
              </a:endParaRPr>
            </a:p>
          </p:txBody>
        </p:sp>
        <p:sp>
          <p:nvSpPr>
            <p:cNvPr id="183305" name="Rectangle 4"/>
            <p:cNvSpPr>
              <a:spLocks noChangeArrowheads="1"/>
            </p:cNvSpPr>
            <p:nvPr/>
          </p:nvSpPr>
          <p:spPr bwMode="auto">
            <a:xfrm>
              <a:off x="1814018" y="5463569"/>
              <a:ext cx="8386896" cy="37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400" i="1" dirty="0">
                  <a:solidFill>
                    <a:srgbClr val="000000"/>
                  </a:solidFill>
                </a:rPr>
                <a:t>Z</a:t>
              </a:r>
              <a:r>
                <a:rPr lang="zh-CN" altLang="en-US" sz="1400" dirty="0">
                  <a:solidFill>
                    <a:srgbClr val="000000"/>
                  </a:solidFill>
                </a:rPr>
                <a:t>   服從標準正態分布 </a:t>
              </a:r>
              <a:r>
                <a:rPr lang="en-US" altLang="zh-CN" sz="1400" i="1" dirty="0">
                  <a:solidFill>
                    <a:srgbClr val="000000"/>
                  </a:solidFill>
                </a:rPr>
                <a:t>N</a:t>
              </a:r>
              <a:r>
                <a:rPr lang="en-US" altLang="zh-CN" sz="1400" dirty="0">
                  <a:solidFill>
                    <a:srgbClr val="000000"/>
                  </a:solidFill>
                </a:rPr>
                <a:t> (0,1)</a:t>
              </a:r>
              <a:r>
                <a:rPr lang="zh-CN" altLang="en-US" sz="1400" dirty="0">
                  <a:solidFill>
                    <a:srgbClr val="000000"/>
                  </a:solidFill>
                </a:rPr>
                <a:t>。</a:t>
              </a:r>
              <a:endParaRPr lang="en-US" altLang="zh-CN" sz="1400" dirty="0">
                <a:solidFill>
                  <a:schemeClr val="tx1"/>
                </a:solidFill>
              </a:endParaRPr>
            </a:p>
          </p:txBody>
        </p:sp>
        <p:grpSp>
          <p:nvGrpSpPr>
            <p:cNvPr id="183306" name="组合 7"/>
            <p:cNvGrpSpPr>
              <a:grpSpLocks/>
            </p:cNvGrpSpPr>
            <p:nvPr/>
          </p:nvGrpSpPr>
          <p:grpSpPr bwMode="auto">
            <a:xfrm>
              <a:off x="1814019" y="1636692"/>
              <a:ext cx="8386896" cy="577341"/>
              <a:chOff x="2229644" y="1434817"/>
              <a:chExt cx="8386896" cy="577341"/>
            </a:xfrm>
          </p:grpSpPr>
          <p:sp>
            <p:nvSpPr>
              <p:cNvPr id="183311" name="Rectangle 4"/>
              <p:cNvSpPr>
                <a:spLocks noChangeArrowheads="1"/>
              </p:cNvSpPr>
              <p:nvPr/>
            </p:nvSpPr>
            <p:spPr bwMode="auto">
              <a:xfrm>
                <a:off x="2229644" y="1471783"/>
                <a:ext cx="8386896"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令                     且                                ，</a:t>
                </a:r>
                <a:endParaRPr lang="en-US" altLang="zh-CN" sz="1500">
                  <a:solidFill>
                    <a:schemeClr val="tx1"/>
                  </a:solidFill>
                </a:endParaRPr>
              </a:p>
            </p:txBody>
          </p:sp>
          <p:graphicFrame>
            <p:nvGraphicFramePr>
              <p:cNvPr id="183312" name="对象 1"/>
              <p:cNvGraphicFramePr>
                <a:graphicFrameLocks noChangeAspect="1"/>
              </p:cNvGraphicFramePr>
              <p:nvPr/>
            </p:nvGraphicFramePr>
            <p:xfrm>
              <a:off x="2667394" y="1434817"/>
              <a:ext cx="859596" cy="577341"/>
            </p:xfrm>
            <a:graphic>
              <a:graphicData uri="http://schemas.openxmlformats.org/presentationml/2006/ole">
                <mc:AlternateContent xmlns:mc="http://schemas.openxmlformats.org/markup-compatibility/2006">
                  <mc:Choice xmlns:v="urn:schemas-microsoft-com:vml" Requires="v">
                    <p:oleObj name="Equation" r:id="rId3" imgW="634725" imgH="431613" progId="Equation.DSMT4">
                      <p:embed/>
                    </p:oleObj>
                  </mc:Choice>
                  <mc:Fallback>
                    <p:oleObj name="Equation" r:id="rId3" imgW="634725" imgH="431613"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394" y="1434817"/>
                            <a:ext cx="859596" cy="577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3313" name="对象 2"/>
              <p:cNvGraphicFramePr>
                <a:graphicFrameLocks noChangeAspect="1"/>
              </p:cNvGraphicFramePr>
              <p:nvPr/>
            </p:nvGraphicFramePr>
            <p:xfrm>
              <a:off x="3936462" y="1553023"/>
              <a:ext cx="1403862" cy="333591"/>
            </p:xfrm>
            <a:graphic>
              <a:graphicData uri="http://schemas.openxmlformats.org/presentationml/2006/ole">
                <mc:AlternateContent xmlns:mc="http://schemas.openxmlformats.org/markup-compatibility/2006">
                  <mc:Choice xmlns:v="urn:schemas-microsoft-com:vml" Requires="v">
                    <p:oleObj name="Equation" r:id="rId5" imgW="965200" imgH="228600" progId="Equation.DSMT4">
                      <p:embed/>
                    </p:oleObj>
                  </mc:Choice>
                  <mc:Fallback>
                    <p:oleObj name="Equation" r:id="rId5" imgW="965200" imgH="2286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462" y="1553023"/>
                            <a:ext cx="1403862" cy="333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83307" name="对象 4"/>
            <p:cNvGraphicFramePr>
              <a:graphicFrameLocks noChangeAspect="1"/>
            </p:cNvGraphicFramePr>
            <p:nvPr/>
          </p:nvGraphicFramePr>
          <p:xfrm>
            <a:off x="2554953" y="2285993"/>
            <a:ext cx="7479708" cy="1213244"/>
          </p:xfrm>
          <a:graphic>
            <a:graphicData uri="http://schemas.openxmlformats.org/presentationml/2006/ole">
              <mc:AlternateContent xmlns:mc="http://schemas.openxmlformats.org/markup-compatibility/2006">
                <mc:Choice xmlns:v="urn:schemas-microsoft-com:vml" Requires="v">
                  <p:oleObj name="Equation" r:id="rId7" imgW="6045200" imgH="977900" progId="Equation.DSMT4">
                    <p:embed/>
                  </p:oleObj>
                </mc:Choice>
                <mc:Fallback>
                  <p:oleObj name="Equation" r:id="rId7" imgW="6045200" imgH="977900" progId="Equation.DSMT4">
                    <p:embed/>
                    <p:pic>
                      <p:nvPicPr>
                        <p:cNvPr id="0" name="对象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4953" y="2285993"/>
                          <a:ext cx="7479708" cy="1213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3308" name="组合 9"/>
            <p:cNvGrpSpPr>
              <a:grpSpLocks/>
            </p:cNvGrpSpPr>
            <p:nvPr/>
          </p:nvGrpSpPr>
          <p:grpSpPr bwMode="auto">
            <a:xfrm>
              <a:off x="1825925" y="3828043"/>
              <a:ext cx="8374990" cy="553943"/>
              <a:chOff x="2241550" y="3566793"/>
              <a:chExt cx="8374990" cy="553943"/>
            </a:xfrm>
          </p:grpSpPr>
          <p:sp>
            <p:nvSpPr>
              <p:cNvPr id="183309" name="Rectangle 4"/>
              <p:cNvSpPr>
                <a:spLocks noChangeArrowheads="1"/>
              </p:cNvSpPr>
              <p:nvPr/>
            </p:nvSpPr>
            <p:spPr bwMode="auto">
              <a:xfrm>
                <a:off x="2241550" y="3627508"/>
                <a:ext cx="8374990"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其中</a:t>
                </a:r>
                <a:endParaRPr lang="en-US" altLang="zh-CN" sz="1500">
                  <a:solidFill>
                    <a:schemeClr val="tx1"/>
                  </a:solidFill>
                </a:endParaRPr>
              </a:p>
            </p:txBody>
          </p:sp>
          <p:graphicFrame>
            <p:nvGraphicFramePr>
              <p:cNvPr id="183310" name="对象 6"/>
              <p:cNvGraphicFramePr>
                <a:graphicFrameLocks noChangeAspect="1"/>
              </p:cNvGraphicFramePr>
              <p:nvPr/>
            </p:nvGraphicFramePr>
            <p:xfrm>
              <a:off x="2965859" y="3566793"/>
              <a:ext cx="4847001" cy="553943"/>
            </p:xfrm>
            <a:graphic>
              <a:graphicData uri="http://schemas.openxmlformats.org/presentationml/2006/ole">
                <mc:AlternateContent xmlns:mc="http://schemas.openxmlformats.org/markup-compatibility/2006">
                  <mc:Choice xmlns:v="urn:schemas-microsoft-com:vml" Requires="v">
                    <p:oleObj name="Equation" r:id="rId9" imgW="4000500" imgH="457200" progId="Equation.DSMT4">
                      <p:embed/>
                    </p:oleObj>
                  </mc:Choice>
                  <mc:Fallback>
                    <p:oleObj name="Equation" r:id="rId9" imgW="4000500" imgH="457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65859" y="3566793"/>
                            <a:ext cx="4847001" cy="5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28588"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兩樣本刻度參數的秩和檢驗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4324" name="组合 3"/>
          <p:cNvGrpSpPr>
            <a:grpSpLocks/>
          </p:cNvGrpSpPr>
          <p:nvPr/>
        </p:nvGrpSpPr>
        <p:grpSpPr bwMode="auto">
          <a:xfrm>
            <a:off x="1854200" y="844550"/>
            <a:ext cx="7396163" cy="4893967"/>
            <a:chOff x="1853860" y="844003"/>
            <a:chExt cx="7397005" cy="4893993"/>
          </a:xfrm>
        </p:grpSpPr>
        <p:sp>
          <p:nvSpPr>
            <p:cNvPr id="184325" name="Rectangle 4"/>
            <p:cNvSpPr>
              <a:spLocks noChangeArrowheads="1"/>
            </p:cNvSpPr>
            <p:nvPr/>
          </p:nvSpPr>
          <p:spPr bwMode="auto">
            <a:xfrm>
              <a:off x="1853860" y="844003"/>
              <a:ext cx="7397005" cy="395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84326" name="Rectangle 4"/>
            <p:cNvSpPr>
              <a:spLocks noChangeArrowheads="1"/>
            </p:cNvSpPr>
            <p:nvPr/>
          </p:nvSpPr>
          <p:spPr bwMode="auto">
            <a:xfrm>
              <a:off x="2866599" y="1481510"/>
              <a:ext cx="6384265" cy="696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dirty="0">
                  <a:solidFill>
                    <a:schemeClr val="tx1"/>
                  </a:solidFill>
                </a:rPr>
                <a:t>本例 </a:t>
              </a:r>
              <a:r>
                <a:rPr lang="en-US" altLang="zh-TW" sz="1400" dirty="0">
                  <a:solidFill>
                    <a:schemeClr val="tx1"/>
                  </a:solidFill>
                </a:rPr>
                <a:t>5</a:t>
              </a:r>
              <a:r>
                <a:rPr lang="zh-CN" altLang="en-US" sz="1400" dirty="0">
                  <a:solidFill>
                    <a:schemeClr val="tx1"/>
                  </a:solidFill>
                </a:rPr>
                <a:t>，</a:t>
              </a:r>
              <a:r>
                <a:rPr lang="en-US" altLang="zh-TW" sz="1400" i="1" dirty="0">
                  <a:solidFill>
                    <a:schemeClr val="tx1"/>
                  </a:solidFill>
                  <a:latin typeface="Times New Roman" panose="02020603050405020304" pitchFamily="18" charset="0"/>
                  <a:cs typeface="Times New Roman" panose="02020603050405020304" pitchFamily="18" charset="0"/>
                </a:rPr>
                <a:t>N</a:t>
              </a:r>
              <a:r>
                <a:rPr lang="zh-TW" altLang="en-US" sz="1400" dirty="0">
                  <a:solidFill>
                    <a:schemeClr val="tx1"/>
                  </a:solidFill>
                </a:rPr>
                <a:t> </a:t>
              </a:r>
              <a:r>
                <a:rPr lang="en-US" altLang="zh-TW" sz="1400" dirty="0">
                  <a:solidFill>
                    <a:schemeClr val="tx1"/>
                  </a:solidFill>
                </a:rPr>
                <a:t>= 10 </a:t>
              </a:r>
              <a:r>
                <a:rPr lang="zh-TW" altLang="en-US" sz="1400" dirty="0">
                  <a:solidFill>
                    <a:schemeClr val="tx1"/>
                  </a:solidFill>
                </a:rPr>
                <a:t>，原則上不</a:t>
              </a:r>
              <a:r>
                <a:rPr lang="zh-CN" altLang="en-US" sz="1400" dirty="0">
                  <a:solidFill>
                    <a:schemeClr val="tx1"/>
                  </a:solidFill>
                </a:rPr>
                <a:t>推薦</a:t>
              </a:r>
              <a:r>
                <a:rPr lang="zh-TW" altLang="en-US" sz="1400" dirty="0">
                  <a:solidFill>
                    <a:schemeClr val="tx1"/>
                  </a:solidFill>
                </a:rPr>
                <a:t>正態近似，但爲了演示正態近似法的</a:t>
              </a:r>
              <a:r>
                <a:rPr lang="zh-CN" altLang="en-US" sz="1400" dirty="0">
                  <a:solidFill>
                    <a:schemeClr val="tx1"/>
                  </a:solidFill>
                </a:rPr>
                <a:t>計算</a:t>
              </a:r>
              <a:r>
                <a:rPr lang="zh-TW" altLang="en-US" sz="1400" dirty="0">
                  <a:solidFill>
                    <a:schemeClr val="tx1"/>
                  </a:solidFill>
                </a:rPr>
                <a:t>過程，權作如下計算。</a:t>
              </a:r>
              <a:endParaRPr lang="en-US" altLang="zh-CN" sz="1400" i="1" dirty="0">
                <a:solidFill>
                  <a:schemeClr val="tx1"/>
                </a:solidFill>
              </a:endParaRPr>
            </a:p>
          </p:txBody>
        </p:sp>
        <p:sp>
          <p:nvSpPr>
            <p:cNvPr id="184327" name="Rectangle 4"/>
            <p:cNvSpPr>
              <a:spLocks noChangeArrowheads="1"/>
            </p:cNvSpPr>
            <p:nvPr/>
          </p:nvSpPr>
          <p:spPr bwMode="auto">
            <a:xfrm>
              <a:off x="2866599" y="2220206"/>
              <a:ext cx="6075256" cy="373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dirty="0">
                  <a:solidFill>
                    <a:schemeClr val="tx1"/>
                  </a:solidFill>
                </a:rPr>
                <a:t>計算 </a:t>
              </a:r>
              <a:r>
                <a:rPr lang="en-US" altLang="zh-TW" dirty="0">
                  <a:solidFill>
                    <a:schemeClr val="tx1"/>
                  </a:solidFill>
                  <a:latin typeface="Times New Roman" panose="02020603050405020304" pitchFamily="18" charset="0"/>
                  <a:cs typeface="Times New Roman" panose="02020603050405020304" pitchFamily="18" charset="0"/>
                </a:rPr>
                <a:t>Z</a:t>
              </a:r>
              <a:r>
                <a:rPr lang="en-US" altLang="zh-TW" sz="1400" dirty="0">
                  <a:solidFill>
                    <a:schemeClr val="tx1"/>
                  </a:solidFill>
                </a:rPr>
                <a:t> </a:t>
              </a:r>
              <a:r>
                <a:rPr lang="zh-TW" altLang="en-US" sz="1400" dirty="0">
                  <a:solidFill>
                    <a:schemeClr val="tx1"/>
                  </a:solidFill>
                </a:rPr>
                <a:t>值，</a:t>
              </a:r>
              <a:r>
                <a:rPr lang="zh-CN" altLang="en-US" sz="1400" dirty="0">
                  <a:solidFill>
                    <a:schemeClr val="tx1"/>
                  </a:solidFill>
                </a:rPr>
                <a:t>本例無同秩，根據上</a:t>
              </a:r>
              <a:r>
                <a:rPr lang="zh-TW" altLang="en-US" sz="1400" dirty="0">
                  <a:solidFill>
                    <a:schemeClr val="tx1"/>
                  </a:solidFill>
                </a:rPr>
                <a:t>述</a:t>
              </a:r>
              <a:r>
                <a:rPr lang="zh-CN" altLang="en-US" sz="1400" dirty="0">
                  <a:solidFill>
                    <a:schemeClr val="tx1"/>
                  </a:solidFill>
                </a:rPr>
                <a:t>取正態近似</a:t>
              </a:r>
              <a:r>
                <a:rPr lang="zh-TW" altLang="en-US" sz="1400" dirty="0">
                  <a:solidFill>
                    <a:schemeClr val="tx1"/>
                  </a:solidFill>
                </a:rPr>
                <a:t>公式</a:t>
              </a:r>
              <a:r>
                <a:rPr lang="zh-CN" altLang="en-US" sz="1400" dirty="0">
                  <a:solidFill>
                    <a:schemeClr val="tx1"/>
                  </a:solidFill>
                </a:rPr>
                <a:t>得：</a:t>
              </a:r>
              <a:endParaRPr lang="en-US" altLang="zh-CN" sz="1400" i="1" dirty="0">
                <a:solidFill>
                  <a:schemeClr val="tx1"/>
                </a:solidFill>
              </a:endParaRPr>
            </a:p>
          </p:txBody>
        </p:sp>
        <p:sp>
          <p:nvSpPr>
            <p:cNvPr id="184328" name="Rectangle 4"/>
            <p:cNvSpPr>
              <a:spLocks noChangeArrowheads="1"/>
            </p:cNvSpPr>
            <p:nvPr/>
          </p:nvSpPr>
          <p:spPr bwMode="auto">
            <a:xfrm>
              <a:off x="2866600" y="4718032"/>
              <a:ext cx="6384265" cy="1019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dirty="0">
                  <a:solidFill>
                    <a:schemeClr val="tx1"/>
                  </a:solidFill>
                </a:rPr>
                <a:t>查標準正態分布表，</a:t>
              </a:r>
              <a:r>
                <a:rPr lang="en-US" altLang="zh-CN" dirty="0">
                  <a:solidFill>
                    <a:schemeClr val="tx1"/>
                  </a:solidFill>
                  <a:latin typeface="Times New Roman" panose="02020603050405020304" pitchFamily="18" charset="0"/>
                  <a:cs typeface="Times New Roman" panose="02020603050405020304" pitchFamily="18" charset="0"/>
                </a:rPr>
                <a:t>Z</a:t>
              </a:r>
              <a:r>
                <a:rPr lang="en-US" altLang="zh-CN" sz="1400" dirty="0">
                  <a:solidFill>
                    <a:schemeClr val="tx1"/>
                  </a:solidFill>
                </a:rPr>
                <a:t> = </a:t>
              </a:r>
              <a:r>
                <a:rPr lang="en-US" altLang="zh-CN" dirty="0">
                  <a:solidFill>
                    <a:schemeClr val="tx1"/>
                  </a:solidFill>
                </a:rPr>
                <a:t>1.6514</a:t>
              </a:r>
              <a:r>
                <a:rPr lang="en-US" altLang="zh-CN" sz="1400" dirty="0">
                  <a:solidFill>
                    <a:schemeClr val="tx1"/>
                  </a:solidFill>
                </a:rPr>
                <a:t> </a:t>
              </a:r>
              <a:r>
                <a:rPr lang="zh-CN" altLang="en-US" sz="1400" dirty="0">
                  <a:solidFill>
                    <a:schemeClr val="tx1"/>
                  </a:solidFill>
                </a:rPr>
                <a:t>對應的雙側概率 </a:t>
              </a:r>
              <a:r>
                <a:rPr lang="en-US" altLang="zh-CN" i="1" dirty="0">
                  <a:solidFill>
                    <a:schemeClr val="tx1"/>
                  </a:solidFill>
                  <a:latin typeface="Times New Roman" panose="02020603050405020304" pitchFamily="18" charset="0"/>
                  <a:cs typeface="Times New Roman" panose="02020603050405020304" pitchFamily="18" charset="0"/>
                </a:rPr>
                <a:t>P</a:t>
              </a:r>
              <a:r>
                <a:rPr lang="en-US" altLang="zh-CN" sz="1400" dirty="0">
                  <a:solidFill>
                    <a:schemeClr val="tx1"/>
                  </a:solidFill>
                </a:rPr>
                <a:t> = </a:t>
              </a:r>
              <a:r>
                <a:rPr lang="en-US" altLang="zh-CN" dirty="0">
                  <a:solidFill>
                    <a:schemeClr val="tx1"/>
                  </a:solidFill>
                </a:rPr>
                <a:t>0.95067</a:t>
              </a:r>
              <a:r>
                <a:rPr lang="zh-CN" altLang="en-US" sz="1400" dirty="0">
                  <a:solidFill>
                    <a:schemeClr val="tx1"/>
                  </a:solidFill>
                </a:rPr>
                <a:t>，如取 </a:t>
              </a:r>
              <a:r>
                <a:rPr lang="el-GR" altLang="zh-CN" i="1" dirty="0">
                  <a:solidFill>
                    <a:schemeClr val="tx1"/>
                  </a:solidFill>
                  <a:latin typeface="Times New Roman" panose="02020603050405020304" pitchFamily="18" charset="0"/>
                  <a:cs typeface="Times New Roman" panose="02020603050405020304" pitchFamily="18" charset="0"/>
                </a:rPr>
                <a:t>α</a:t>
              </a:r>
              <a:r>
                <a:rPr lang="en-US" altLang="zh-CN" dirty="0">
                  <a:solidFill>
                    <a:schemeClr val="tx1"/>
                  </a:solidFill>
                </a:rPr>
                <a:t> = 0.05</a:t>
              </a:r>
              <a:r>
                <a:rPr lang="en-US" altLang="zh-CN" sz="1400" dirty="0">
                  <a:solidFill>
                    <a:schemeClr val="tx1"/>
                  </a:solidFill>
                </a:rPr>
                <a:t> </a:t>
              </a:r>
              <a:r>
                <a:rPr lang="zh-CN" altLang="en-US" sz="1400" dirty="0">
                  <a:solidFill>
                    <a:schemeClr val="tx1"/>
                  </a:solidFill>
                </a:rPr>
                <a:t>水準，則應拒絕 </a:t>
              </a:r>
              <a:r>
                <a:rPr lang="en-US" altLang="zh-CN" i="1" dirty="0">
                  <a:solidFill>
                    <a:schemeClr val="tx1"/>
                  </a:solidFill>
                </a:rPr>
                <a:t>H</a:t>
              </a:r>
              <a:r>
                <a:rPr lang="en-US" altLang="zh-CN" baseline="-25000" dirty="0">
                  <a:solidFill>
                    <a:schemeClr val="tx1"/>
                  </a:solidFill>
                </a:rPr>
                <a:t>0</a:t>
              </a:r>
              <a:r>
                <a:rPr lang="en-US" altLang="zh-CN" sz="1400" dirty="0">
                  <a:solidFill>
                    <a:schemeClr val="tx1"/>
                  </a:solidFill>
                </a:rPr>
                <a:t> </a:t>
              </a:r>
              <a:r>
                <a:rPr lang="zh-CN" altLang="en-US" sz="1400" dirty="0">
                  <a:solidFill>
                    <a:schemeClr val="tx1"/>
                  </a:solidFill>
                </a:rPr>
                <a:t>取 </a:t>
              </a:r>
              <a:r>
                <a:rPr lang="en-US" altLang="zh-CN" i="1" dirty="0">
                  <a:solidFill>
                    <a:schemeClr val="tx1"/>
                  </a:solidFill>
                </a:rPr>
                <a:t>H</a:t>
              </a:r>
              <a:r>
                <a:rPr lang="en-US" altLang="zh-CN" sz="1400" baseline="-25000" dirty="0">
                  <a:solidFill>
                    <a:schemeClr val="tx1"/>
                  </a:solidFill>
                </a:rPr>
                <a:t>1</a:t>
              </a:r>
              <a:r>
                <a:rPr lang="en-US" altLang="zh-CN" sz="1400" dirty="0">
                  <a:solidFill>
                    <a:schemeClr val="tx1"/>
                  </a:solidFill>
                </a:rPr>
                <a:t> </a:t>
              </a:r>
              <a:r>
                <a:rPr lang="zh-CN" altLang="en-US" sz="1400" dirty="0">
                  <a:solidFill>
                    <a:schemeClr val="tx1"/>
                  </a:solidFill>
                </a:rPr>
                <a:t>，與查</a:t>
              </a:r>
              <a:r>
                <a:rPr lang="en-US" altLang="zh-CN" sz="1400" i="1" dirty="0">
                  <a:solidFill>
                    <a:schemeClr val="tx1"/>
                  </a:solidFill>
                  <a:latin typeface="Times New Roman" panose="02020603050405020304" pitchFamily="18" charset="0"/>
                  <a:cs typeface="Times New Roman" panose="02020603050405020304" pitchFamily="18" charset="0"/>
                </a:rPr>
                <a:t>mood</a:t>
              </a:r>
              <a:r>
                <a:rPr lang="zh-CN" altLang="en-US" sz="1400" dirty="0">
                  <a:solidFill>
                    <a:schemeClr val="tx1"/>
                  </a:solidFill>
                </a:rPr>
                <a:t>檢驗標準表的結果相反，說明在低樣本量的時候取正態近似法仍有一定的誤差。</a:t>
              </a:r>
              <a:r>
                <a:rPr lang="en-US" altLang="zh-CN" sz="1400" dirty="0">
                  <a:solidFill>
                    <a:schemeClr val="tx1"/>
                  </a:solidFill>
                </a:rPr>
                <a:t> </a:t>
              </a:r>
            </a:p>
          </p:txBody>
        </p:sp>
        <p:graphicFrame>
          <p:nvGraphicFramePr>
            <p:cNvPr id="184329" name="对象 1"/>
            <p:cNvGraphicFramePr>
              <a:graphicFrameLocks noChangeAspect="1"/>
            </p:cNvGraphicFramePr>
            <p:nvPr/>
          </p:nvGraphicFramePr>
          <p:xfrm>
            <a:off x="3056478" y="2999370"/>
            <a:ext cx="5885377" cy="1271452"/>
          </p:xfrm>
          <a:graphic>
            <a:graphicData uri="http://schemas.openxmlformats.org/presentationml/2006/ole">
              <mc:AlternateContent xmlns:mc="http://schemas.openxmlformats.org/markup-compatibility/2006">
                <mc:Choice xmlns:v="urn:schemas-microsoft-com:vml" Requires="v">
                  <p:oleObj name="Equation" r:id="rId3" imgW="4279900" imgH="927100" progId="Equation.DSMT4">
                    <p:embed/>
                  </p:oleObj>
                </mc:Choice>
                <mc:Fallback>
                  <p:oleObj name="Equation" r:id="rId3" imgW="4279900" imgH="9271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6478" y="2999370"/>
                          <a:ext cx="5885377" cy="127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cs typeface="+mj-cs"/>
              </a:rPr>
              <a:t>兩樣本刻度參數的秩和檢驗</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5348" name="Group 22"/>
          <p:cNvGrpSpPr>
            <a:grpSpLocks/>
          </p:cNvGrpSpPr>
          <p:nvPr/>
        </p:nvGrpSpPr>
        <p:grpSpPr bwMode="auto">
          <a:xfrm>
            <a:off x="1312863" y="541338"/>
            <a:ext cx="9321800" cy="5486400"/>
            <a:chOff x="827" y="341"/>
            <a:chExt cx="5872" cy="3456"/>
          </a:xfrm>
        </p:grpSpPr>
        <p:sp>
          <p:nvSpPr>
            <p:cNvPr id="185349" name="Rectangle 4"/>
            <p:cNvSpPr>
              <a:spLocks noChangeArrowheads="1"/>
            </p:cNvSpPr>
            <p:nvPr/>
          </p:nvSpPr>
          <p:spPr bwMode="auto">
            <a:xfrm>
              <a:off x="827" y="341"/>
              <a:ext cx="55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以 </a:t>
              </a:r>
              <a:r>
                <a:rPr lang="en-US" altLang="zh-TW"/>
                <a:t>Moses</a:t>
              </a:r>
              <a:r>
                <a:rPr lang="zh-TW" altLang="en-US" sz="1300"/>
                <a:t>檢驗</a:t>
              </a:r>
              <a:r>
                <a:rPr lang="zh-TW" altLang="en-US" sz="1500">
                  <a:solidFill>
                    <a:schemeClr val="tx1"/>
                  </a:solidFill>
                </a:rPr>
                <a:t> 為例</a:t>
              </a:r>
              <a:r>
                <a:rPr lang="zh-CN" altLang="en-US" sz="1500">
                  <a:solidFill>
                    <a:schemeClr val="tx1"/>
                  </a:solidFill>
                </a:rPr>
                <a:t>兩樣本刻度參數的秩和檢驗；</a:t>
              </a:r>
              <a:endParaRPr lang="en-US" altLang="zh-CN" sz="1500">
                <a:solidFill>
                  <a:schemeClr val="tx1"/>
                </a:solidFill>
              </a:endParaRPr>
            </a:p>
          </p:txBody>
        </p:sp>
        <p:grpSp>
          <p:nvGrpSpPr>
            <p:cNvPr id="185350" name="组合 4"/>
            <p:cNvGrpSpPr>
              <a:grpSpLocks/>
            </p:cNvGrpSpPr>
            <p:nvPr/>
          </p:nvGrpSpPr>
          <p:grpSpPr bwMode="auto">
            <a:xfrm>
              <a:off x="827" y="527"/>
              <a:ext cx="5568" cy="922"/>
              <a:chOff x="1681162" y="1027181"/>
              <a:chExt cx="8840376" cy="1463047"/>
            </a:xfrm>
          </p:grpSpPr>
          <p:sp>
            <p:nvSpPr>
              <p:cNvPr id="185362" name="Rectangle 4"/>
              <p:cNvSpPr>
                <a:spLocks noChangeArrowheads="1"/>
              </p:cNvSpPr>
              <p:nvPr/>
            </p:nvSpPr>
            <p:spPr bwMode="auto">
              <a:xfrm>
                <a:off x="1681162" y="1027181"/>
                <a:ext cx="8840376" cy="1463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dirty="0">
                    <a:solidFill>
                      <a:schemeClr val="tx1"/>
                    </a:solidFill>
                  </a:rPr>
                  <a:t>         Moses</a:t>
                </a:r>
                <a:r>
                  <a:rPr lang="zh-TW" altLang="en-US" sz="1500" dirty="0">
                    <a:solidFill>
                      <a:schemeClr val="tx1"/>
                    </a:solidFill>
                  </a:rPr>
                  <a:t>檢驗是</a:t>
                </a:r>
                <a:r>
                  <a:rPr lang="en-US" altLang="zh-TW" dirty="0">
                    <a:solidFill>
                      <a:schemeClr val="tx1"/>
                    </a:solidFill>
                  </a:rPr>
                  <a:t>Moses</a:t>
                </a:r>
                <a:r>
                  <a:rPr lang="zh-TW" altLang="en-US" sz="1500" dirty="0">
                    <a:solidFill>
                      <a:schemeClr val="tx1"/>
                    </a:solidFill>
                  </a:rPr>
                  <a:t>在</a:t>
                </a:r>
                <a:r>
                  <a:rPr lang="en-US" altLang="zh-TW" dirty="0">
                    <a:solidFill>
                      <a:schemeClr val="tx1"/>
                    </a:solidFill>
                  </a:rPr>
                  <a:t>1963</a:t>
                </a:r>
                <a:r>
                  <a:rPr lang="zh-TW" altLang="en-US" sz="1500" dirty="0">
                    <a:solidFill>
                      <a:schemeClr val="tx1"/>
                    </a:solidFill>
                  </a:rPr>
                  <a:t>年提出的，應用條件要求兩個隨機樣本相互獨立，總體分布連續，其基本思想是，將 </a:t>
                </a:r>
                <a:r>
                  <a:rPr lang="en-US" altLang="zh-TW" dirty="0">
                    <a:solidFill>
                      <a:schemeClr val="tx1"/>
                    </a:solidFill>
                  </a:rPr>
                  <a:t>X</a:t>
                </a:r>
                <a:r>
                  <a:rPr lang="en-US" altLang="zh-TW" sz="1500" dirty="0">
                    <a:solidFill>
                      <a:schemeClr val="tx1"/>
                    </a:solidFill>
                  </a:rPr>
                  <a:t> </a:t>
                </a:r>
                <a:r>
                  <a:rPr lang="zh-TW" altLang="en-US" sz="1500" dirty="0">
                    <a:solidFill>
                      <a:schemeClr val="tx1"/>
                    </a:solidFill>
                  </a:rPr>
                  <a:t>和 </a:t>
                </a:r>
                <a:r>
                  <a:rPr lang="en-US" altLang="zh-TW" dirty="0">
                    <a:solidFill>
                      <a:schemeClr val="tx1"/>
                    </a:solidFill>
                  </a:rPr>
                  <a:t>Y</a:t>
                </a:r>
                <a:r>
                  <a:rPr lang="en-US" altLang="zh-TW" sz="1500" dirty="0">
                    <a:solidFill>
                      <a:schemeClr val="tx1"/>
                    </a:solidFill>
                  </a:rPr>
                  <a:t> </a:t>
                </a:r>
                <a:r>
                  <a:rPr lang="zh-TW" altLang="en-US" sz="1500" dirty="0">
                    <a:solidFill>
                      <a:schemeClr val="tx1"/>
                    </a:solidFill>
                  </a:rPr>
                  <a:t>兩組樣本隨機地分別分為含量相等的數個子樣本，計算每個子樣本中觀察值的離均差平方和，即                 和                ，然後對兩組離均差平方和混合編秩，其秩次之和符合 </a:t>
                </a:r>
                <a:r>
                  <a:rPr lang="en-US" altLang="zh-TW" dirty="0">
                    <a:solidFill>
                      <a:schemeClr val="tx1"/>
                    </a:solidFill>
                  </a:rPr>
                  <a:t>Mann-Whitney U </a:t>
                </a:r>
                <a:r>
                  <a:rPr lang="zh-TW" altLang="en-US" sz="1500" dirty="0">
                    <a:solidFill>
                      <a:schemeClr val="tx1"/>
                    </a:solidFill>
                  </a:rPr>
                  <a:t>分布，應用 </a:t>
                </a:r>
                <a:r>
                  <a:rPr lang="en-US" altLang="zh-TW" dirty="0">
                    <a:solidFill>
                      <a:schemeClr val="tx1"/>
                    </a:solidFill>
                  </a:rPr>
                  <a:t>Mann-Whitney </a:t>
                </a:r>
                <a:r>
                  <a:rPr lang="zh-TW" altLang="en-US" sz="1500" dirty="0">
                    <a:solidFill>
                      <a:schemeClr val="tx1"/>
                    </a:solidFill>
                  </a:rPr>
                  <a:t>位置檢驗法進行檢驗。</a:t>
                </a:r>
                <a:endParaRPr lang="en-US" altLang="zh-CN" sz="1500" dirty="0">
                  <a:solidFill>
                    <a:schemeClr val="tx1"/>
                  </a:solidFill>
                </a:endParaRPr>
              </a:p>
            </p:txBody>
          </p:sp>
          <p:graphicFrame>
            <p:nvGraphicFramePr>
              <p:cNvPr id="185363" name="对象 1"/>
              <p:cNvGraphicFramePr>
                <a:graphicFrameLocks noChangeAspect="1"/>
              </p:cNvGraphicFramePr>
              <p:nvPr/>
            </p:nvGraphicFramePr>
            <p:xfrm>
              <a:off x="2767638" y="1771373"/>
              <a:ext cx="800100" cy="333375"/>
            </p:xfrm>
            <a:graphic>
              <a:graphicData uri="http://schemas.openxmlformats.org/presentationml/2006/ole">
                <mc:AlternateContent xmlns:mc="http://schemas.openxmlformats.org/markup-compatibility/2006">
                  <mc:Choice xmlns:v="urn:schemas-microsoft-com:vml" Requires="v">
                    <p:oleObj name="Equation" r:id="rId3" imgW="799753" imgH="330057" progId="Equation.DSMT4">
                      <p:embed/>
                    </p:oleObj>
                  </mc:Choice>
                  <mc:Fallback>
                    <p:oleObj name="Equation" r:id="rId3" imgW="799753" imgH="330057"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638" y="1771373"/>
                            <a:ext cx="800100" cy="333375"/>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64" name="对象 2"/>
              <p:cNvGraphicFramePr>
                <a:graphicFrameLocks noChangeAspect="1"/>
              </p:cNvGraphicFramePr>
              <p:nvPr/>
            </p:nvGraphicFramePr>
            <p:xfrm>
              <a:off x="3880428" y="1771373"/>
              <a:ext cx="733425" cy="333375"/>
            </p:xfrm>
            <a:graphic>
              <a:graphicData uri="http://schemas.openxmlformats.org/presentationml/2006/ole">
                <mc:AlternateContent xmlns:mc="http://schemas.openxmlformats.org/markup-compatibility/2006">
                  <mc:Choice xmlns:v="urn:schemas-microsoft-com:vml" Requires="v">
                    <p:oleObj name="Equation" r:id="rId5" imgW="736600" imgH="330200" progId="Equation.DSMT4">
                      <p:embed/>
                    </p:oleObj>
                  </mc:Choice>
                  <mc:Fallback>
                    <p:oleObj name="Equation" r:id="rId5" imgW="736600" imgH="3302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0428" y="1771373"/>
                            <a:ext cx="733425" cy="333375"/>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5351" name="Rectangle 4"/>
            <p:cNvSpPr>
              <a:spLocks noChangeArrowheads="1"/>
            </p:cNvSpPr>
            <p:nvPr/>
          </p:nvSpPr>
          <p:spPr bwMode="auto">
            <a:xfrm>
              <a:off x="827" y="1394"/>
              <a:ext cx="556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其計算過程如下：</a:t>
              </a:r>
              <a:endParaRPr lang="en-US" altLang="zh-CN" sz="1500">
                <a:solidFill>
                  <a:schemeClr val="tx1"/>
                </a:solidFill>
              </a:endParaRPr>
            </a:p>
          </p:txBody>
        </p:sp>
        <p:sp>
          <p:nvSpPr>
            <p:cNvPr id="185352" name="Rectangle 4"/>
            <p:cNvSpPr>
              <a:spLocks noChangeArrowheads="1"/>
            </p:cNvSpPr>
            <p:nvPr/>
          </p:nvSpPr>
          <p:spPr bwMode="auto">
            <a:xfrm>
              <a:off x="827" y="1611"/>
              <a:ext cx="5568"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500">
                  <a:solidFill>
                    <a:schemeClr val="tx1"/>
                  </a:solidFill>
                </a:rPr>
                <a:t>       (1)</a:t>
              </a:r>
              <a:r>
                <a:rPr lang="zh-CN" altLang="en-US" sz="1500">
                  <a:solidFill>
                    <a:schemeClr val="tx1"/>
                  </a:solidFill>
                </a:rPr>
                <a:t>、建立假設 </a:t>
              </a:r>
              <a:r>
                <a:rPr lang="en-US" altLang="zh-CN" i="1">
                  <a:solidFill>
                    <a:schemeClr val="tx1"/>
                  </a:solidFill>
                </a:rPr>
                <a:t>H</a:t>
              </a:r>
              <a:r>
                <a:rPr lang="en-US" altLang="zh-CN" baseline="-25000">
                  <a:solidFill>
                    <a:schemeClr val="tx1"/>
                  </a:solidFill>
                </a:rPr>
                <a:t>0</a:t>
              </a:r>
              <a:r>
                <a:rPr lang="en-US" altLang="zh-CN">
                  <a:solidFill>
                    <a:schemeClr val="tx1"/>
                  </a:solidFill>
                </a:rPr>
                <a:t> : </a:t>
              </a:r>
              <a:r>
                <a:rPr lang="el-GR" altLang="zh-CN" i="1">
                  <a:solidFill>
                    <a:schemeClr val="tx1"/>
                  </a:solidFill>
                </a:rPr>
                <a:t>σ</a:t>
              </a:r>
              <a:r>
                <a:rPr lang="el-GR" altLang="zh-CN" baseline="-25000">
                  <a:solidFill>
                    <a:schemeClr val="tx1"/>
                  </a:solidFill>
                </a:rPr>
                <a:t>1</a:t>
              </a:r>
              <a:r>
                <a:rPr lang="en-US" altLang="zh-CN">
                  <a:solidFill>
                    <a:schemeClr val="tx1"/>
                  </a:solidFill>
                </a:rPr>
                <a:t> </a:t>
              </a:r>
              <a:r>
                <a:rPr lang="el-GR" altLang="zh-CN">
                  <a:solidFill>
                    <a:schemeClr val="tx1"/>
                  </a:solidFill>
                </a:rPr>
                <a:t>=</a:t>
              </a:r>
              <a:r>
                <a:rPr lang="en-US" altLang="zh-CN">
                  <a:solidFill>
                    <a:schemeClr val="tx1"/>
                  </a:solidFill>
                </a:rPr>
                <a:t> </a:t>
              </a:r>
              <a:r>
                <a:rPr lang="el-GR" altLang="zh-CN" i="1">
                  <a:solidFill>
                    <a:schemeClr val="tx1"/>
                  </a:solidFill>
                </a:rPr>
                <a:t>σ</a:t>
              </a:r>
              <a:r>
                <a:rPr lang="el-GR" altLang="zh-CN" baseline="-25000">
                  <a:solidFill>
                    <a:schemeClr val="tx1"/>
                  </a:solidFill>
                </a:rPr>
                <a:t>2</a:t>
              </a:r>
              <a:r>
                <a:rPr lang="en-US" altLang="zh-CN">
                  <a:solidFill>
                    <a:schemeClr val="tx1"/>
                  </a:solidFill>
                </a:rPr>
                <a:t> </a:t>
              </a:r>
              <a:r>
                <a:rPr lang="el-GR" altLang="zh-CN">
                  <a:solidFill>
                    <a:schemeClr val="tx1"/>
                  </a:solidFill>
                </a:rPr>
                <a:t>↔</a:t>
              </a:r>
              <a:r>
                <a:rPr lang="en-US" altLang="zh-CN">
                  <a:solidFill>
                    <a:schemeClr val="tx1"/>
                  </a:solidFill>
                </a:rPr>
                <a:t> </a:t>
              </a:r>
              <a:r>
                <a:rPr lang="en-US" altLang="zh-CN" i="1">
                  <a:solidFill>
                    <a:schemeClr val="tx1"/>
                  </a:solidFill>
                </a:rPr>
                <a:t>H</a:t>
              </a:r>
              <a:r>
                <a:rPr lang="en-US" altLang="zh-CN" baseline="-25000">
                  <a:solidFill>
                    <a:schemeClr val="tx1"/>
                  </a:solidFill>
                </a:rPr>
                <a:t>1</a:t>
              </a:r>
              <a:r>
                <a:rPr lang="en-US" altLang="zh-CN">
                  <a:solidFill>
                    <a:schemeClr val="tx1"/>
                  </a:solidFill>
                </a:rPr>
                <a:t> : </a:t>
              </a:r>
              <a:r>
                <a:rPr lang="el-GR" altLang="zh-CN" i="1">
                  <a:solidFill>
                    <a:schemeClr val="tx1"/>
                  </a:solidFill>
                </a:rPr>
                <a:t>σ</a:t>
              </a:r>
              <a:r>
                <a:rPr lang="el-GR" altLang="zh-CN" baseline="-25000">
                  <a:solidFill>
                    <a:schemeClr val="tx1"/>
                  </a:solidFill>
                </a:rPr>
                <a:t>1</a:t>
              </a:r>
              <a:r>
                <a:rPr lang="en-US" altLang="zh-CN">
                  <a:solidFill>
                    <a:schemeClr val="tx1"/>
                  </a:solidFill>
                </a:rPr>
                <a:t> </a:t>
              </a:r>
              <a:r>
                <a:rPr lang="el-GR" altLang="zh-CN">
                  <a:solidFill>
                    <a:schemeClr val="tx1"/>
                  </a:solidFill>
                </a:rPr>
                <a:t>≠</a:t>
              </a:r>
              <a:r>
                <a:rPr lang="en-US" altLang="zh-CN">
                  <a:solidFill>
                    <a:schemeClr val="tx1"/>
                  </a:solidFill>
                </a:rPr>
                <a:t> </a:t>
              </a:r>
              <a:r>
                <a:rPr lang="el-GR" altLang="zh-CN" i="1">
                  <a:solidFill>
                    <a:schemeClr val="tx1"/>
                  </a:solidFill>
                </a:rPr>
                <a:t>σ</a:t>
              </a:r>
              <a:r>
                <a:rPr lang="el-GR" altLang="zh-CN" baseline="-25000">
                  <a:solidFill>
                    <a:schemeClr val="tx1"/>
                  </a:solidFill>
                </a:rPr>
                <a:t>2</a:t>
              </a:r>
              <a:endParaRPr lang="en-US" altLang="zh-CN" baseline="-25000">
                <a:solidFill>
                  <a:schemeClr val="tx1"/>
                </a:solidFill>
              </a:endParaRPr>
            </a:p>
          </p:txBody>
        </p:sp>
        <p:sp>
          <p:nvSpPr>
            <p:cNvPr id="185353" name="Rectangle 4"/>
            <p:cNvSpPr>
              <a:spLocks noChangeArrowheads="1"/>
            </p:cNvSpPr>
            <p:nvPr/>
          </p:nvSpPr>
          <p:spPr bwMode="auto">
            <a:xfrm>
              <a:off x="827" y="1837"/>
              <a:ext cx="5800"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500">
                  <a:solidFill>
                    <a:schemeClr val="tx1"/>
                  </a:solidFill>
                </a:rPr>
                <a:t>       (2)</a:t>
              </a:r>
              <a:r>
                <a:rPr lang="zh-TW" altLang="en-US" sz="1500">
                  <a:solidFill>
                    <a:schemeClr val="tx1"/>
                  </a:solidFill>
                </a:rPr>
                <a:t>、將 </a:t>
              </a:r>
              <a:r>
                <a:rPr lang="en-US" altLang="zh-TW">
                  <a:solidFill>
                    <a:schemeClr val="tx1"/>
                  </a:solidFill>
                </a:rPr>
                <a:t>X</a:t>
              </a:r>
              <a:r>
                <a:rPr lang="en-US" altLang="zh-TW" sz="1500">
                  <a:solidFill>
                    <a:schemeClr val="tx1"/>
                  </a:solidFill>
                </a:rPr>
                <a:t> </a:t>
              </a:r>
              <a:r>
                <a:rPr lang="zh-TW" altLang="en-US" sz="1500">
                  <a:solidFill>
                    <a:schemeClr val="tx1"/>
                  </a:solidFill>
                </a:rPr>
                <a:t>組樣本隨機分為含量為 </a:t>
              </a:r>
              <a:r>
                <a:rPr lang="en-US" altLang="zh-TW" i="1">
                  <a:solidFill>
                    <a:schemeClr val="tx1"/>
                  </a:solidFill>
                </a:rPr>
                <a:t>K</a:t>
              </a:r>
              <a:r>
                <a:rPr lang="en-US" altLang="zh-TW" sz="1500">
                  <a:solidFill>
                    <a:schemeClr val="tx1"/>
                  </a:solidFill>
                </a:rPr>
                <a:t> </a:t>
              </a:r>
              <a:r>
                <a:rPr lang="zh-TW" altLang="en-US" sz="1500">
                  <a:solidFill>
                    <a:schemeClr val="tx1"/>
                  </a:solidFill>
                </a:rPr>
                <a:t>的 </a:t>
              </a:r>
              <a:r>
                <a:rPr lang="en-US" altLang="zh-TW" i="1">
                  <a:solidFill>
                    <a:schemeClr val="tx1"/>
                  </a:solidFill>
                </a:rPr>
                <a:t>m</a:t>
              </a:r>
              <a:r>
                <a:rPr lang="en-US" altLang="zh-TW" baseline="-25000">
                  <a:solidFill>
                    <a:schemeClr val="tx1"/>
                  </a:solidFill>
                </a:rPr>
                <a:t>1</a:t>
              </a:r>
              <a:r>
                <a:rPr lang="en-US" altLang="zh-TW" sz="1500">
                  <a:solidFill>
                    <a:schemeClr val="tx1"/>
                  </a:solidFill>
                </a:rPr>
                <a:t> </a:t>
              </a:r>
              <a:r>
                <a:rPr lang="zh-TW" altLang="en-US" sz="1500">
                  <a:solidFill>
                    <a:schemeClr val="tx1"/>
                  </a:solidFill>
                </a:rPr>
                <a:t>個</a:t>
              </a:r>
              <a:r>
                <a:rPr lang="zh-CN" altLang="en-US" sz="1500">
                  <a:solidFill>
                    <a:schemeClr val="tx1"/>
                  </a:solidFill>
                </a:rPr>
                <a:t>子</a:t>
              </a:r>
              <a:r>
                <a:rPr lang="zh-TW" altLang="en-US" sz="1500">
                  <a:solidFill>
                    <a:schemeClr val="tx1"/>
                  </a:solidFill>
                </a:rPr>
                <a:t>樣本，將 </a:t>
              </a:r>
              <a:r>
                <a:rPr lang="en-US" altLang="zh-TW">
                  <a:solidFill>
                    <a:schemeClr val="tx1"/>
                  </a:solidFill>
                </a:rPr>
                <a:t>Y</a:t>
              </a:r>
              <a:r>
                <a:rPr lang="en-US" altLang="zh-TW" sz="1500">
                  <a:solidFill>
                    <a:schemeClr val="tx1"/>
                  </a:solidFill>
                </a:rPr>
                <a:t> </a:t>
              </a:r>
              <a:r>
                <a:rPr lang="zh-TW" altLang="en-US" sz="1500">
                  <a:solidFill>
                    <a:schemeClr val="tx1"/>
                  </a:solidFill>
                </a:rPr>
                <a:t>組樣本隨機分為含量為 </a:t>
              </a:r>
              <a:r>
                <a:rPr lang="en-US" altLang="zh-TW">
                  <a:solidFill>
                    <a:schemeClr val="tx1"/>
                  </a:solidFill>
                </a:rPr>
                <a:t>K</a:t>
              </a:r>
              <a:r>
                <a:rPr lang="en-US" altLang="zh-TW" sz="1500">
                  <a:solidFill>
                    <a:schemeClr val="tx1"/>
                  </a:solidFill>
                </a:rPr>
                <a:t> </a:t>
              </a:r>
              <a:r>
                <a:rPr lang="zh-TW" altLang="en-US" sz="1500">
                  <a:solidFill>
                    <a:schemeClr val="tx1"/>
                  </a:solidFill>
                </a:rPr>
                <a:t>的 </a:t>
              </a:r>
              <a:r>
                <a:rPr lang="en-US" altLang="zh-TW" i="1">
                  <a:solidFill>
                    <a:schemeClr val="tx1"/>
                  </a:solidFill>
                </a:rPr>
                <a:t>m</a:t>
              </a:r>
              <a:r>
                <a:rPr lang="en-US" altLang="zh-TW" baseline="-25000">
                  <a:solidFill>
                    <a:schemeClr val="tx1"/>
                  </a:solidFill>
                </a:rPr>
                <a:t>2</a:t>
              </a:r>
              <a:r>
                <a:rPr lang="en-US" altLang="zh-TW" sz="1500">
                  <a:solidFill>
                    <a:schemeClr val="tx1"/>
                  </a:solidFill>
                </a:rPr>
                <a:t> </a:t>
              </a:r>
              <a:r>
                <a:rPr lang="zh-TW" altLang="en-US" sz="1500">
                  <a:solidFill>
                    <a:schemeClr val="tx1"/>
                  </a:solidFill>
                </a:rPr>
                <a:t>個子樣本；</a:t>
              </a:r>
              <a:endParaRPr lang="en-US" altLang="zh-TW" sz="1500">
                <a:solidFill>
                  <a:schemeClr val="tx1"/>
                </a:solidFill>
              </a:endParaRPr>
            </a:p>
            <a:p>
              <a:pPr>
                <a:lnSpc>
                  <a:spcPct val="150000"/>
                </a:lnSpc>
              </a:pPr>
              <a:r>
                <a:rPr lang="en-US" altLang="zh-TW" sz="1500">
                  <a:solidFill>
                    <a:schemeClr val="tx1"/>
                  </a:solidFill>
                </a:rPr>
                <a:t>               </a:t>
              </a:r>
              <a:r>
                <a:rPr lang="zh-TW" altLang="en-US" sz="1500">
                  <a:solidFill>
                    <a:schemeClr val="tx1"/>
                  </a:solidFill>
                </a:rPr>
                <a:t>將隨機分組後剩餘的觀察值捨去，</a:t>
              </a:r>
              <a:r>
                <a:rPr lang="en-US" altLang="zh-TW" i="1">
                  <a:solidFill>
                    <a:schemeClr val="tx1"/>
                  </a:solidFill>
                </a:rPr>
                <a:t>K</a:t>
              </a:r>
              <a:r>
                <a:rPr lang="en-US" altLang="zh-TW" sz="1500">
                  <a:solidFill>
                    <a:schemeClr val="tx1"/>
                  </a:solidFill>
                </a:rPr>
                <a:t> </a:t>
              </a:r>
              <a:r>
                <a:rPr lang="zh-TW" altLang="en-US" sz="1500">
                  <a:solidFill>
                    <a:schemeClr val="tx1"/>
                  </a:solidFill>
                </a:rPr>
                <a:t>儘可能大些，但不要大於</a:t>
              </a:r>
              <a:r>
                <a:rPr lang="en-US" altLang="zh-TW">
                  <a:solidFill>
                    <a:schemeClr val="tx1"/>
                  </a:solidFill>
                </a:rPr>
                <a:t>10</a:t>
              </a:r>
              <a:r>
                <a:rPr lang="zh-TW" altLang="en-US" sz="1500">
                  <a:solidFill>
                    <a:schemeClr val="tx1"/>
                  </a:solidFill>
                </a:rPr>
                <a:t>，且 </a:t>
              </a:r>
              <a:r>
                <a:rPr lang="en-US" altLang="zh-TW" i="1">
                  <a:solidFill>
                    <a:schemeClr val="tx1"/>
                  </a:solidFill>
                </a:rPr>
                <a:t>m</a:t>
              </a:r>
              <a:r>
                <a:rPr lang="en-US" altLang="zh-TW" baseline="-25000">
                  <a:solidFill>
                    <a:schemeClr val="tx1"/>
                  </a:solidFill>
                </a:rPr>
                <a:t>1</a:t>
              </a:r>
              <a:r>
                <a:rPr lang="en-US" altLang="zh-TW" sz="1500">
                  <a:solidFill>
                    <a:schemeClr val="tx1"/>
                  </a:solidFill>
                </a:rPr>
                <a:t> </a:t>
              </a:r>
              <a:r>
                <a:rPr lang="zh-TW" altLang="en-US" sz="1500">
                  <a:solidFill>
                    <a:schemeClr val="tx1"/>
                  </a:solidFill>
                </a:rPr>
                <a:t>和 </a:t>
              </a:r>
              <a:r>
                <a:rPr lang="en-US" altLang="zh-TW" i="1">
                  <a:solidFill>
                    <a:schemeClr val="tx1"/>
                  </a:solidFill>
                </a:rPr>
                <a:t>m</a:t>
              </a:r>
              <a:r>
                <a:rPr lang="en-US" altLang="zh-TW" baseline="-25000">
                  <a:solidFill>
                    <a:schemeClr val="tx1"/>
                  </a:solidFill>
                </a:rPr>
                <a:t>2</a:t>
              </a:r>
              <a:r>
                <a:rPr lang="en-US" altLang="zh-TW" sz="1500">
                  <a:solidFill>
                    <a:schemeClr val="tx1"/>
                  </a:solidFill>
                </a:rPr>
                <a:t> </a:t>
              </a:r>
              <a:r>
                <a:rPr lang="zh-TW" altLang="en-US" sz="1500">
                  <a:solidFill>
                    <a:schemeClr val="tx1"/>
                  </a:solidFill>
                </a:rPr>
                <a:t>也儘可能大些。 </a:t>
              </a:r>
              <a:endParaRPr lang="en-US" altLang="zh-CN" sz="1500">
                <a:solidFill>
                  <a:schemeClr val="tx1"/>
                </a:solidFill>
              </a:endParaRPr>
            </a:p>
          </p:txBody>
        </p:sp>
        <p:sp>
          <p:nvSpPr>
            <p:cNvPr id="185354" name="Rectangle 4"/>
            <p:cNvSpPr>
              <a:spLocks noChangeArrowheads="1"/>
            </p:cNvSpPr>
            <p:nvPr/>
          </p:nvSpPr>
          <p:spPr bwMode="auto">
            <a:xfrm>
              <a:off x="827" y="3091"/>
              <a:ext cx="5872"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500">
                  <a:solidFill>
                    <a:schemeClr val="tx1"/>
                  </a:solidFill>
                </a:rPr>
                <a:t>       (5)</a:t>
              </a:r>
              <a:r>
                <a:rPr lang="zh-TW" altLang="en-US" sz="1500">
                  <a:solidFill>
                    <a:schemeClr val="tx1"/>
                  </a:solidFill>
                </a:rPr>
                <a:t>、根據檢驗水準</a:t>
              </a:r>
              <a:r>
                <a:rPr lang="en-US" altLang="zh-TW" sz="1300">
                  <a:solidFill>
                    <a:schemeClr val="tx1"/>
                  </a:solidFill>
                </a:rPr>
                <a:t>α </a:t>
              </a:r>
              <a:r>
                <a:rPr lang="zh-TW" altLang="en-US" sz="1500">
                  <a:solidFill>
                    <a:schemeClr val="tx1"/>
                  </a:solidFill>
                </a:rPr>
                <a:t>和 </a:t>
              </a:r>
              <a:r>
                <a:rPr lang="en-US" altLang="zh-TW" i="1">
                  <a:solidFill>
                    <a:schemeClr val="tx1"/>
                  </a:solidFill>
                </a:rPr>
                <a:t>m</a:t>
              </a:r>
              <a:r>
                <a:rPr lang="en-US" altLang="zh-TW" baseline="-25000">
                  <a:solidFill>
                    <a:schemeClr val="tx1"/>
                  </a:solidFill>
                </a:rPr>
                <a:t>1</a:t>
              </a:r>
              <a:r>
                <a:rPr lang="en-US" altLang="zh-TW">
                  <a:solidFill>
                    <a:schemeClr val="tx1"/>
                  </a:solidFill>
                </a:rPr>
                <a:t>,</a:t>
              </a:r>
              <a:r>
                <a:rPr lang="en-US" altLang="zh-TW" i="1">
                  <a:solidFill>
                    <a:schemeClr val="tx1"/>
                  </a:solidFill>
                </a:rPr>
                <a:t>m</a:t>
              </a:r>
              <a:r>
                <a:rPr lang="en-US" altLang="zh-TW" baseline="-25000">
                  <a:solidFill>
                    <a:schemeClr val="tx1"/>
                  </a:solidFill>
                </a:rPr>
                <a:t>2</a:t>
              </a:r>
              <a:r>
                <a:rPr lang="en-US" altLang="zh-TW" sz="1500">
                  <a:solidFill>
                    <a:schemeClr val="tx1"/>
                  </a:solidFill>
                </a:rPr>
                <a:t> </a:t>
              </a:r>
              <a:r>
                <a:rPr lang="en-US" altLang="zh-TW" sz="1300">
                  <a:solidFill>
                    <a:schemeClr val="tx1"/>
                  </a:solidFill>
                </a:rPr>
                <a:t>(</a:t>
              </a:r>
              <a:r>
                <a:rPr lang="zh-TW" altLang="en-US" sz="1300">
                  <a:solidFill>
                    <a:schemeClr val="tx1"/>
                  </a:solidFill>
                </a:rPr>
                <a:t>相當於 </a:t>
              </a:r>
              <a:r>
                <a:rPr lang="en-US" altLang="zh-TW">
                  <a:solidFill>
                    <a:schemeClr val="tx1"/>
                  </a:solidFill>
                </a:rPr>
                <a:t>U</a:t>
              </a:r>
              <a:r>
                <a:rPr lang="en-US" altLang="zh-TW" sz="1300">
                  <a:solidFill>
                    <a:schemeClr val="tx1"/>
                  </a:solidFill>
                </a:rPr>
                <a:t> </a:t>
              </a:r>
              <a:r>
                <a:rPr lang="zh-CN" altLang="en-US" sz="1300">
                  <a:solidFill>
                    <a:schemeClr val="tx1"/>
                  </a:solidFill>
                </a:rPr>
                <a:t>界值</a:t>
              </a:r>
              <a:r>
                <a:rPr lang="zh-TW" altLang="en-US" sz="1300">
                  <a:solidFill>
                    <a:schemeClr val="tx1"/>
                  </a:solidFill>
                </a:rPr>
                <a:t>表中的 </a:t>
              </a:r>
              <a:r>
                <a:rPr lang="en-US" altLang="zh-TW" sz="1300" i="1">
                  <a:solidFill>
                    <a:schemeClr val="tx1"/>
                  </a:solidFill>
                </a:rPr>
                <a:t>n</a:t>
              </a:r>
              <a:r>
                <a:rPr lang="en-US" altLang="zh-TW" sz="1300" baseline="-25000">
                  <a:solidFill>
                    <a:schemeClr val="tx1"/>
                  </a:solidFill>
                </a:rPr>
                <a:t>1</a:t>
              </a:r>
              <a:r>
                <a:rPr lang="en-US" altLang="zh-TW" sz="1300">
                  <a:solidFill>
                    <a:schemeClr val="tx1"/>
                  </a:solidFill>
                </a:rPr>
                <a:t> </a:t>
              </a:r>
              <a:r>
                <a:rPr lang="zh-TW" altLang="en-US" sz="1300">
                  <a:solidFill>
                    <a:schemeClr val="tx1"/>
                  </a:solidFill>
                </a:rPr>
                <a:t>和 </a:t>
              </a:r>
              <a:r>
                <a:rPr lang="en-US" altLang="zh-TW" sz="1300" i="1">
                  <a:solidFill>
                    <a:schemeClr val="tx1"/>
                  </a:solidFill>
                </a:rPr>
                <a:t>n</a:t>
              </a:r>
              <a:r>
                <a:rPr lang="en-US" altLang="zh-TW" sz="1300" baseline="-25000">
                  <a:solidFill>
                    <a:schemeClr val="tx1"/>
                  </a:solidFill>
                </a:rPr>
                <a:t>2</a:t>
              </a:r>
              <a:r>
                <a:rPr lang="en-US" altLang="zh-TW" sz="1300">
                  <a:solidFill>
                    <a:schemeClr val="tx1"/>
                  </a:solidFill>
                </a:rPr>
                <a:t>)</a:t>
              </a:r>
              <a:r>
                <a:rPr lang="zh-TW" altLang="en-US" sz="1500">
                  <a:solidFill>
                    <a:schemeClr val="tx1"/>
                  </a:solidFill>
                </a:rPr>
                <a:t>，查閱 </a:t>
              </a:r>
              <a:r>
                <a:rPr lang="en-US" altLang="zh-TW">
                  <a:solidFill>
                    <a:schemeClr val="tx1"/>
                  </a:solidFill>
                </a:rPr>
                <a:t>Mann-Whitney U </a:t>
              </a:r>
              <a:r>
                <a:rPr lang="zh-TW" altLang="en-US" sz="1500">
                  <a:solidFill>
                    <a:schemeClr val="tx1"/>
                  </a:solidFill>
                </a:rPr>
                <a:t>檢驗界值表，得到 </a:t>
              </a:r>
              <a:r>
                <a:rPr lang="en-US" altLang="zh-TW" i="1">
                  <a:solidFill>
                    <a:schemeClr val="tx1"/>
                  </a:solidFill>
                </a:rPr>
                <a:t>W</a:t>
              </a:r>
              <a:r>
                <a:rPr lang="en-US" altLang="zh-TW" baseline="-25000">
                  <a:solidFill>
                    <a:schemeClr val="tx1"/>
                  </a:solidFill>
                </a:rPr>
                <a:t>α</a:t>
              </a:r>
              <a:r>
                <a:rPr lang="en-US" altLang="zh-TW">
                  <a:solidFill>
                    <a:schemeClr val="tx1"/>
                  </a:solidFill>
                </a:rPr>
                <a:t> </a:t>
              </a:r>
              <a:r>
                <a:rPr lang="zh-TW" altLang="en-US" sz="1500">
                  <a:solidFill>
                    <a:schemeClr val="tx1"/>
                  </a:solidFill>
                </a:rPr>
                <a:t>，</a:t>
              </a:r>
              <a:endParaRPr lang="en-US" altLang="zh-TW" sz="1500">
                <a:solidFill>
                  <a:schemeClr val="tx1"/>
                </a:solidFill>
              </a:endParaRPr>
            </a:p>
            <a:p>
              <a:pPr>
                <a:lnSpc>
                  <a:spcPct val="150000"/>
                </a:lnSpc>
              </a:pPr>
              <a:r>
                <a:rPr lang="en-US" altLang="zh-TW" sz="1500">
                  <a:solidFill>
                    <a:schemeClr val="tx1"/>
                  </a:solidFill>
                </a:rPr>
                <a:t>               </a:t>
              </a:r>
              <a:r>
                <a:rPr lang="zh-TW" altLang="en-US" sz="1500">
                  <a:solidFill>
                    <a:schemeClr val="tx1"/>
                  </a:solidFill>
                </a:rPr>
                <a:t>並根據公式 </a:t>
              </a:r>
              <a:r>
                <a:rPr lang="en-US" altLang="zh-TW" i="1">
                  <a:solidFill>
                    <a:schemeClr val="tx1"/>
                  </a:solidFill>
                </a:rPr>
                <a:t>W</a:t>
              </a:r>
              <a:r>
                <a:rPr lang="en-US" altLang="zh-TW" baseline="-25000">
                  <a:solidFill>
                    <a:schemeClr val="tx1"/>
                  </a:solidFill>
                </a:rPr>
                <a:t>1-α</a:t>
              </a:r>
              <a:r>
                <a:rPr lang="en-US" altLang="zh-TW">
                  <a:solidFill>
                    <a:schemeClr val="tx1"/>
                  </a:solidFill>
                </a:rPr>
                <a:t> = </a:t>
              </a:r>
              <a:r>
                <a:rPr lang="en-US" altLang="zh-TW" i="1">
                  <a:solidFill>
                    <a:schemeClr val="tx1"/>
                  </a:solidFill>
                </a:rPr>
                <a:t>m</a:t>
              </a:r>
              <a:r>
                <a:rPr lang="en-US" altLang="zh-TW" baseline="-25000">
                  <a:solidFill>
                    <a:schemeClr val="tx1"/>
                  </a:solidFill>
                </a:rPr>
                <a:t>1</a:t>
              </a:r>
              <a:r>
                <a:rPr lang="en-US" altLang="zh-TW">
                  <a:solidFill>
                    <a:schemeClr val="tx1"/>
                  </a:solidFill>
                </a:rPr>
                <a:t>·</a:t>
              </a:r>
              <a:r>
                <a:rPr lang="en-US" altLang="zh-TW" i="1">
                  <a:solidFill>
                    <a:schemeClr val="tx1"/>
                  </a:solidFill>
                </a:rPr>
                <a:t>m</a:t>
              </a:r>
              <a:r>
                <a:rPr lang="en-US" altLang="zh-TW" baseline="-25000">
                  <a:solidFill>
                    <a:schemeClr val="tx1"/>
                  </a:solidFill>
                </a:rPr>
                <a:t>2</a:t>
              </a:r>
              <a:r>
                <a:rPr lang="en-US" altLang="zh-TW">
                  <a:solidFill>
                    <a:schemeClr val="tx1"/>
                  </a:solidFill>
                </a:rPr>
                <a:t> – </a:t>
              </a:r>
              <a:r>
                <a:rPr lang="en-US" altLang="zh-TW" i="1">
                  <a:solidFill>
                    <a:schemeClr val="tx1"/>
                  </a:solidFill>
                </a:rPr>
                <a:t>W</a:t>
              </a:r>
              <a:r>
                <a:rPr lang="en-US" altLang="zh-TW" baseline="-25000">
                  <a:solidFill>
                    <a:schemeClr val="tx1"/>
                  </a:solidFill>
                </a:rPr>
                <a:t>α</a:t>
              </a:r>
              <a:r>
                <a:rPr lang="en-US" altLang="zh-TW" sz="1500">
                  <a:solidFill>
                    <a:schemeClr val="tx1"/>
                  </a:solidFill>
                </a:rPr>
                <a:t> </a:t>
              </a:r>
              <a:r>
                <a:rPr lang="zh-TW" altLang="en-US" sz="1500">
                  <a:solidFill>
                    <a:schemeClr val="tx1"/>
                  </a:solidFill>
                </a:rPr>
                <a:t>計算另一側界值，</a:t>
              </a:r>
              <a:r>
                <a:rPr lang="zh-CN" altLang="en-US" sz="1500">
                  <a:solidFill>
                    <a:schemeClr val="tx1"/>
                  </a:solidFill>
                </a:rPr>
                <a:t>將</a:t>
              </a:r>
              <a:r>
                <a:rPr lang="zh-TW" altLang="en-US" sz="1500">
                  <a:solidFill>
                    <a:schemeClr val="tx1"/>
                  </a:solidFill>
                </a:rPr>
                <a:t> </a:t>
              </a:r>
              <a:r>
                <a:rPr lang="en-US" altLang="zh-TW" i="1">
                  <a:solidFill>
                    <a:schemeClr val="tx1"/>
                  </a:solidFill>
                </a:rPr>
                <a:t>T</a:t>
              </a:r>
              <a:r>
                <a:rPr lang="en-US" altLang="zh-TW" sz="1500">
                  <a:solidFill>
                    <a:schemeClr val="tx1"/>
                  </a:solidFill>
                </a:rPr>
                <a:t> </a:t>
              </a:r>
              <a:r>
                <a:rPr lang="zh-TW" altLang="en-US" sz="1500">
                  <a:solidFill>
                    <a:schemeClr val="tx1"/>
                  </a:solidFill>
                </a:rPr>
                <a:t>值與雙側界值</a:t>
              </a:r>
              <a:r>
                <a:rPr lang="zh-CN" altLang="en-US" sz="1500">
                  <a:solidFill>
                    <a:schemeClr val="tx1"/>
                  </a:solidFill>
                </a:rPr>
                <a:t>比較；</a:t>
              </a:r>
              <a:endParaRPr lang="en-US" altLang="zh-CN" sz="1500">
                <a:solidFill>
                  <a:schemeClr val="tx1"/>
                </a:solidFill>
              </a:endParaRPr>
            </a:p>
            <a:p>
              <a:pPr>
                <a:lnSpc>
                  <a:spcPct val="150000"/>
                </a:lnSpc>
              </a:pPr>
              <a:r>
                <a:rPr lang="zh-TW" altLang="en-US" sz="1500">
                  <a:solidFill>
                    <a:schemeClr val="tx1"/>
                  </a:solidFill>
                </a:rPr>
                <a:t>               雙側檢驗時，如果 </a:t>
              </a:r>
              <a:r>
                <a:rPr lang="en-US" altLang="zh-TW" i="1">
                  <a:solidFill>
                    <a:schemeClr val="tx1"/>
                  </a:solidFill>
                </a:rPr>
                <a:t>W</a:t>
              </a:r>
              <a:r>
                <a:rPr lang="en-US" altLang="zh-TW" baseline="-25000">
                  <a:solidFill>
                    <a:schemeClr val="tx1"/>
                  </a:solidFill>
                </a:rPr>
                <a:t>α/2</a:t>
              </a:r>
              <a:r>
                <a:rPr lang="en-US" altLang="zh-TW">
                  <a:solidFill>
                    <a:schemeClr val="tx1"/>
                  </a:solidFill>
                </a:rPr>
                <a:t> &lt; </a:t>
              </a:r>
              <a:r>
                <a:rPr lang="en-US" altLang="zh-TW" i="1">
                  <a:solidFill>
                    <a:schemeClr val="tx1"/>
                  </a:solidFill>
                </a:rPr>
                <a:t>T</a:t>
              </a:r>
              <a:r>
                <a:rPr lang="en-US" altLang="zh-TW">
                  <a:solidFill>
                    <a:schemeClr val="tx1"/>
                  </a:solidFill>
                </a:rPr>
                <a:t> &lt; </a:t>
              </a:r>
              <a:r>
                <a:rPr lang="en-US" altLang="zh-TW" i="1">
                  <a:solidFill>
                    <a:schemeClr val="tx1"/>
                  </a:solidFill>
                </a:rPr>
                <a:t>W</a:t>
              </a:r>
              <a:r>
                <a:rPr lang="en-US" altLang="zh-TW" baseline="-25000">
                  <a:solidFill>
                    <a:schemeClr val="tx1"/>
                  </a:solidFill>
                </a:rPr>
                <a:t>1-α/2</a:t>
              </a:r>
              <a:r>
                <a:rPr lang="en-US" altLang="zh-TW" sz="1500">
                  <a:solidFill>
                    <a:schemeClr val="tx1"/>
                  </a:solidFill>
                </a:rPr>
                <a:t> </a:t>
              </a:r>
              <a:r>
                <a:rPr lang="zh-CN" altLang="en-US" sz="1500">
                  <a:solidFill>
                    <a:schemeClr val="tx1"/>
                  </a:solidFill>
                </a:rPr>
                <a:t>，</a:t>
              </a:r>
              <a:r>
                <a:rPr lang="zh-TW" altLang="en-US" sz="1500">
                  <a:solidFill>
                    <a:schemeClr val="tx1"/>
                  </a:solidFill>
                </a:rPr>
                <a:t>則拒絕 </a:t>
              </a:r>
              <a:r>
                <a:rPr lang="en-US" altLang="zh-TW" i="1">
                  <a:solidFill>
                    <a:schemeClr val="tx1"/>
                  </a:solidFill>
                </a:rPr>
                <a:t>H</a:t>
              </a:r>
              <a:r>
                <a:rPr lang="en-US" altLang="zh-TW" baseline="-25000">
                  <a:solidFill>
                    <a:schemeClr val="tx1"/>
                  </a:solidFill>
                </a:rPr>
                <a:t>0</a:t>
              </a:r>
              <a:r>
                <a:rPr lang="en-US" altLang="zh-TW">
                  <a:solidFill>
                    <a:schemeClr val="tx1"/>
                  </a:solidFill>
                </a:rPr>
                <a:t> : </a:t>
              </a:r>
              <a:r>
                <a:rPr lang="en-US" altLang="zh-TW" i="1">
                  <a:solidFill>
                    <a:schemeClr val="tx1"/>
                  </a:solidFill>
                </a:rPr>
                <a:t>σ</a:t>
              </a:r>
              <a:r>
                <a:rPr lang="en-US" altLang="zh-TW" baseline="-25000">
                  <a:solidFill>
                    <a:schemeClr val="tx1"/>
                  </a:solidFill>
                </a:rPr>
                <a:t>1</a:t>
              </a:r>
              <a:r>
                <a:rPr lang="en-US" altLang="zh-TW">
                  <a:solidFill>
                    <a:schemeClr val="tx1"/>
                  </a:solidFill>
                </a:rPr>
                <a:t> = </a:t>
              </a:r>
              <a:r>
                <a:rPr lang="en-US" altLang="zh-TW" i="1">
                  <a:solidFill>
                    <a:schemeClr val="tx1"/>
                  </a:solidFill>
                </a:rPr>
                <a:t>σ</a:t>
              </a:r>
              <a:r>
                <a:rPr lang="en-US" altLang="zh-TW" baseline="-25000">
                  <a:solidFill>
                    <a:schemeClr val="tx1"/>
                  </a:solidFill>
                </a:rPr>
                <a:t>2</a:t>
              </a:r>
              <a:r>
                <a:rPr lang="en-US" altLang="zh-TW">
                  <a:solidFill>
                    <a:schemeClr val="tx1"/>
                  </a:solidFill>
                </a:rPr>
                <a:t> </a:t>
              </a:r>
              <a:r>
                <a:rPr lang="zh-TW" altLang="en-US" sz="1500">
                  <a:solidFill>
                    <a:schemeClr val="tx1"/>
                  </a:solidFill>
                </a:rPr>
                <a:t>，接受 </a:t>
              </a:r>
              <a:r>
                <a:rPr lang="en-US" altLang="zh-TW" i="1">
                  <a:solidFill>
                    <a:schemeClr val="tx1"/>
                  </a:solidFill>
                </a:rPr>
                <a:t>H</a:t>
              </a:r>
              <a:r>
                <a:rPr lang="en-US" altLang="zh-TW" baseline="-25000">
                  <a:solidFill>
                    <a:schemeClr val="tx1"/>
                  </a:solidFill>
                </a:rPr>
                <a:t>1</a:t>
              </a:r>
              <a:r>
                <a:rPr lang="en-US" altLang="zh-TW">
                  <a:solidFill>
                    <a:schemeClr val="tx1"/>
                  </a:solidFill>
                </a:rPr>
                <a:t> : </a:t>
              </a:r>
              <a:r>
                <a:rPr lang="en-US" altLang="zh-TW" i="1">
                  <a:solidFill>
                    <a:schemeClr val="tx1"/>
                  </a:solidFill>
                </a:rPr>
                <a:t>σ</a:t>
              </a:r>
              <a:r>
                <a:rPr lang="en-US" altLang="zh-TW" baseline="-25000">
                  <a:solidFill>
                    <a:schemeClr val="tx1"/>
                  </a:solidFill>
                </a:rPr>
                <a:t>1</a:t>
              </a:r>
              <a:r>
                <a:rPr lang="en-US" altLang="zh-TW">
                  <a:solidFill>
                    <a:schemeClr val="tx1"/>
                  </a:solidFill>
                </a:rPr>
                <a:t> ≠ </a:t>
              </a:r>
              <a:r>
                <a:rPr lang="en-US" altLang="zh-TW" i="1">
                  <a:solidFill>
                    <a:schemeClr val="tx1"/>
                  </a:solidFill>
                </a:rPr>
                <a:t>σ</a:t>
              </a:r>
              <a:r>
                <a:rPr lang="en-US" altLang="zh-TW" baseline="-25000">
                  <a:solidFill>
                    <a:schemeClr val="tx1"/>
                  </a:solidFill>
                </a:rPr>
                <a:t>2</a:t>
              </a:r>
              <a:r>
                <a:rPr lang="zh-TW" altLang="en-US" sz="1500">
                  <a:solidFill>
                    <a:schemeClr val="tx1"/>
                  </a:solidFill>
                </a:rPr>
                <a:t> </a:t>
              </a:r>
              <a:r>
                <a:rPr lang="zh-CN" altLang="en-US" sz="1500">
                  <a:solidFill>
                    <a:schemeClr val="tx1"/>
                  </a:solidFill>
                </a:rPr>
                <a:t>。</a:t>
              </a:r>
              <a:endParaRPr lang="en-US" altLang="zh-CN" sz="1500">
                <a:solidFill>
                  <a:schemeClr val="tx1"/>
                </a:solidFill>
              </a:endParaRPr>
            </a:p>
          </p:txBody>
        </p:sp>
        <p:grpSp>
          <p:nvGrpSpPr>
            <p:cNvPr id="185355" name="组合 7"/>
            <p:cNvGrpSpPr>
              <a:grpSpLocks/>
            </p:cNvGrpSpPr>
            <p:nvPr/>
          </p:nvGrpSpPr>
          <p:grpSpPr bwMode="auto">
            <a:xfrm>
              <a:off x="827" y="2242"/>
              <a:ext cx="5568" cy="490"/>
              <a:chOff x="1681162" y="4082883"/>
              <a:chExt cx="8840373" cy="776902"/>
            </a:xfrm>
          </p:grpSpPr>
          <p:sp>
            <p:nvSpPr>
              <p:cNvPr id="185359" name="Rectangle 4"/>
              <p:cNvSpPr>
                <a:spLocks noChangeArrowheads="1"/>
              </p:cNvSpPr>
              <p:nvPr/>
            </p:nvSpPr>
            <p:spPr bwMode="auto">
              <a:xfrm>
                <a:off x="1681162" y="4082883"/>
                <a:ext cx="8840373" cy="776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500">
                    <a:solidFill>
                      <a:schemeClr val="tx1"/>
                    </a:solidFill>
                  </a:rPr>
                  <a:t>       (3)</a:t>
                </a:r>
                <a:r>
                  <a:rPr lang="zh-TW" altLang="en-US" sz="1500">
                    <a:solidFill>
                      <a:schemeClr val="tx1"/>
                    </a:solidFill>
                  </a:rPr>
                  <a:t>、計算各子樣本的離均差平方和                和               ；令 </a:t>
                </a:r>
                <a:r>
                  <a:rPr lang="en-US" altLang="zh-TW">
                    <a:solidFill>
                      <a:schemeClr val="tx1"/>
                    </a:solidFill>
                  </a:rPr>
                  <a:t>X</a:t>
                </a:r>
                <a:r>
                  <a:rPr lang="en-US" altLang="zh-TW" sz="1500">
                    <a:solidFill>
                      <a:schemeClr val="tx1"/>
                    </a:solidFill>
                  </a:rPr>
                  <a:t> </a:t>
                </a:r>
                <a:r>
                  <a:rPr lang="zh-TW" altLang="en-US" sz="1500">
                    <a:solidFill>
                      <a:schemeClr val="tx1"/>
                    </a:solidFill>
                  </a:rPr>
                  <a:t>組樣本中 </a:t>
                </a:r>
                <a:r>
                  <a:rPr lang="en-US" altLang="zh-TW" i="1">
                    <a:solidFill>
                      <a:schemeClr val="tx1"/>
                    </a:solidFill>
                  </a:rPr>
                  <a:t>m</a:t>
                </a:r>
                <a:r>
                  <a:rPr lang="en-US" altLang="zh-TW" baseline="-25000">
                    <a:solidFill>
                      <a:schemeClr val="tx1"/>
                    </a:solidFill>
                  </a:rPr>
                  <a:t>1</a:t>
                </a:r>
                <a:r>
                  <a:rPr lang="en-US" altLang="zh-TW" sz="1500">
                    <a:solidFill>
                      <a:schemeClr val="tx1"/>
                    </a:solidFill>
                  </a:rPr>
                  <a:t> </a:t>
                </a:r>
                <a:r>
                  <a:rPr lang="zh-TW" altLang="en-US" sz="1500">
                    <a:solidFill>
                      <a:schemeClr val="tx1"/>
                    </a:solidFill>
                  </a:rPr>
                  <a:t>個子樣本的離均差平方</a:t>
                </a:r>
                <a:endParaRPr lang="en-US" altLang="zh-TW" sz="1500">
                  <a:solidFill>
                    <a:schemeClr val="tx1"/>
                  </a:solidFill>
                </a:endParaRPr>
              </a:p>
              <a:p>
                <a:pPr>
                  <a:lnSpc>
                    <a:spcPct val="150000"/>
                  </a:lnSpc>
                </a:pPr>
                <a:r>
                  <a:rPr lang="en-US" altLang="zh-TW" sz="1500">
                    <a:solidFill>
                      <a:schemeClr val="tx1"/>
                    </a:solidFill>
                  </a:rPr>
                  <a:t>               </a:t>
                </a:r>
                <a:r>
                  <a:rPr lang="zh-TW" altLang="en-US" sz="1500">
                    <a:solidFill>
                      <a:schemeClr val="tx1"/>
                    </a:solidFill>
                  </a:rPr>
                  <a:t>和為 </a:t>
                </a:r>
                <a:r>
                  <a:rPr lang="en-US" altLang="zh-TW" i="1">
                    <a:solidFill>
                      <a:schemeClr val="tx1"/>
                    </a:solidFill>
                  </a:rPr>
                  <a:t>C</a:t>
                </a:r>
                <a:r>
                  <a:rPr lang="en-US" altLang="zh-TW" baseline="-25000">
                    <a:solidFill>
                      <a:schemeClr val="tx1"/>
                    </a:solidFill>
                  </a:rPr>
                  <a:t>1</a:t>
                </a:r>
                <a:r>
                  <a:rPr lang="en-US" altLang="zh-TW">
                    <a:solidFill>
                      <a:schemeClr val="tx1"/>
                    </a:solidFill>
                  </a:rPr>
                  <a:t>,</a:t>
                </a:r>
                <a:r>
                  <a:rPr lang="en-US" altLang="zh-TW" i="1">
                    <a:solidFill>
                      <a:schemeClr val="tx1"/>
                    </a:solidFill>
                  </a:rPr>
                  <a:t>C</a:t>
                </a:r>
                <a:r>
                  <a:rPr lang="en-US" altLang="zh-TW" baseline="-25000">
                    <a:solidFill>
                      <a:schemeClr val="tx1"/>
                    </a:solidFill>
                  </a:rPr>
                  <a:t>2</a:t>
                </a:r>
                <a:r>
                  <a:rPr lang="en-US" altLang="zh-TW">
                    <a:solidFill>
                      <a:schemeClr val="tx1"/>
                    </a:solidFill>
                  </a:rPr>
                  <a:t>,…,</a:t>
                </a:r>
                <a:r>
                  <a:rPr lang="en-US" altLang="zh-TW" i="1">
                    <a:solidFill>
                      <a:schemeClr val="tx1"/>
                    </a:solidFill>
                  </a:rPr>
                  <a:t>C</a:t>
                </a:r>
                <a:r>
                  <a:rPr lang="en-US" altLang="zh-TW" baseline="-25000">
                    <a:solidFill>
                      <a:schemeClr val="tx1"/>
                    </a:solidFill>
                  </a:rPr>
                  <a:t>m1</a:t>
                </a:r>
                <a:r>
                  <a:rPr lang="en-US" altLang="zh-TW">
                    <a:solidFill>
                      <a:schemeClr val="tx1"/>
                    </a:solidFill>
                  </a:rPr>
                  <a:t> </a:t>
                </a:r>
                <a:r>
                  <a:rPr lang="zh-TW" altLang="en-US" sz="1500">
                    <a:solidFill>
                      <a:schemeClr val="tx1"/>
                    </a:solidFill>
                  </a:rPr>
                  <a:t>，令 </a:t>
                </a:r>
                <a:r>
                  <a:rPr lang="en-US" altLang="zh-TW">
                    <a:solidFill>
                      <a:schemeClr val="tx1"/>
                    </a:solidFill>
                  </a:rPr>
                  <a:t>Y</a:t>
                </a:r>
                <a:r>
                  <a:rPr lang="en-US" altLang="zh-TW" sz="1500">
                    <a:solidFill>
                      <a:schemeClr val="tx1"/>
                    </a:solidFill>
                  </a:rPr>
                  <a:t> </a:t>
                </a:r>
                <a:r>
                  <a:rPr lang="zh-TW" altLang="en-US" sz="1500">
                    <a:solidFill>
                      <a:schemeClr val="tx1"/>
                    </a:solidFill>
                  </a:rPr>
                  <a:t>組樣本中 </a:t>
                </a:r>
                <a:r>
                  <a:rPr lang="en-US" altLang="zh-TW" i="1">
                    <a:solidFill>
                      <a:schemeClr val="tx1"/>
                    </a:solidFill>
                  </a:rPr>
                  <a:t>m</a:t>
                </a:r>
                <a:r>
                  <a:rPr lang="en-US" altLang="zh-TW" baseline="-25000">
                    <a:solidFill>
                      <a:schemeClr val="tx1"/>
                    </a:solidFill>
                  </a:rPr>
                  <a:t>2</a:t>
                </a:r>
                <a:r>
                  <a:rPr lang="en-US" altLang="zh-TW" sz="1500">
                    <a:solidFill>
                      <a:schemeClr val="tx1"/>
                    </a:solidFill>
                  </a:rPr>
                  <a:t> </a:t>
                </a:r>
                <a:r>
                  <a:rPr lang="zh-TW" altLang="en-US" sz="1500">
                    <a:solidFill>
                      <a:schemeClr val="tx1"/>
                    </a:solidFill>
                  </a:rPr>
                  <a:t>個子樣本的離均差平方和為 </a:t>
                </a:r>
                <a:r>
                  <a:rPr lang="en-US" altLang="zh-TW" i="1">
                    <a:solidFill>
                      <a:schemeClr val="tx1"/>
                    </a:solidFill>
                  </a:rPr>
                  <a:t>D</a:t>
                </a:r>
                <a:r>
                  <a:rPr lang="en-US" altLang="zh-TW" baseline="-25000">
                    <a:solidFill>
                      <a:schemeClr val="tx1"/>
                    </a:solidFill>
                  </a:rPr>
                  <a:t>1</a:t>
                </a:r>
                <a:r>
                  <a:rPr lang="en-US" altLang="zh-TW">
                    <a:solidFill>
                      <a:schemeClr val="tx1"/>
                    </a:solidFill>
                  </a:rPr>
                  <a:t>,</a:t>
                </a:r>
                <a:r>
                  <a:rPr lang="en-US" altLang="zh-TW" i="1">
                    <a:solidFill>
                      <a:schemeClr val="tx1"/>
                    </a:solidFill>
                  </a:rPr>
                  <a:t>D</a:t>
                </a:r>
                <a:r>
                  <a:rPr lang="en-US" altLang="zh-TW" baseline="-25000">
                    <a:solidFill>
                      <a:schemeClr val="tx1"/>
                    </a:solidFill>
                  </a:rPr>
                  <a:t>2</a:t>
                </a:r>
                <a:r>
                  <a:rPr lang="en-US" altLang="zh-TW">
                    <a:solidFill>
                      <a:schemeClr val="tx1"/>
                    </a:solidFill>
                  </a:rPr>
                  <a:t>,…,</a:t>
                </a:r>
                <a:r>
                  <a:rPr lang="en-US" altLang="zh-TW" i="1">
                    <a:solidFill>
                      <a:schemeClr val="tx1"/>
                    </a:solidFill>
                  </a:rPr>
                  <a:t>D</a:t>
                </a:r>
                <a:r>
                  <a:rPr lang="en-US" altLang="zh-TW" baseline="-25000">
                    <a:solidFill>
                      <a:schemeClr val="tx1"/>
                    </a:solidFill>
                  </a:rPr>
                  <a:t>m2</a:t>
                </a:r>
                <a:r>
                  <a:rPr lang="en-US" altLang="zh-TW" sz="1500">
                    <a:solidFill>
                      <a:schemeClr val="tx1"/>
                    </a:solidFill>
                  </a:rPr>
                  <a:t> </a:t>
                </a:r>
                <a:r>
                  <a:rPr lang="zh-TW" altLang="en-US" sz="1500">
                    <a:solidFill>
                      <a:schemeClr val="tx1"/>
                    </a:solidFill>
                  </a:rPr>
                  <a:t>；</a:t>
                </a:r>
                <a:endParaRPr lang="en-US" altLang="zh-CN" sz="1500">
                  <a:solidFill>
                    <a:schemeClr val="tx1"/>
                  </a:solidFill>
                </a:endParaRPr>
              </a:p>
            </p:txBody>
          </p:sp>
          <p:graphicFrame>
            <p:nvGraphicFramePr>
              <p:cNvPr id="185360" name="对象 5"/>
              <p:cNvGraphicFramePr>
                <a:graphicFrameLocks noChangeAspect="1"/>
              </p:cNvGraphicFramePr>
              <p:nvPr/>
            </p:nvGraphicFramePr>
            <p:xfrm>
              <a:off x="5064713" y="4149621"/>
              <a:ext cx="800100" cy="333375"/>
            </p:xfrm>
            <a:graphic>
              <a:graphicData uri="http://schemas.openxmlformats.org/presentationml/2006/ole">
                <mc:AlternateContent xmlns:mc="http://schemas.openxmlformats.org/markup-compatibility/2006">
                  <mc:Choice xmlns:v="urn:schemas-microsoft-com:vml" Requires="v">
                    <p:oleObj name="Equation" r:id="rId7" imgW="799753" imgH="330057" progId="Equation.DSMT4">
                      <p:embed/>
                    </p:oleObj>
                  </mc:Choice>
                  <mc:Fallback>
                    <p:oleObj name="Equation" r:id="rId7" imgW="799753" imgH="330057" progId="Equation.DSMT4">
                      <p:embed/>
                      <p:pic>
                        <p:nvPicPr>
                          <p:cNvPr id="0" name="对象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4713" y="4149621"/>
                            <a:ext cx="800100" cy="333375"/>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5361" name="对象 6"/>
              <p:cNvGraphicFramePr>
                <a:graphicFrameLocks noChangeAspect="1"/>
              </p:cNvGraphicFramePr>
              <p:nvPr/>
            </p:nvGraphicFramePr>
            <p:xfrm>
              <a:off x="6150260" y="4150627"/>
              <a:ext cx="733425" cy="333375"/>
            </p:xfrm>
            <a:graphic>
              <a:graphicData uri="http://schemas.openxmlformats.org/presentationml/2006/ole">
                <mc:AlternateContent xmlns:mc="http://schemas.openxmlformats.org/markup-compatibility/2006">
                  <mc:Choice xmlns:v="urn:schemas-microsoft-com:vml" Requires="v">
                    <p:oleObj name="Equation" r:id="rId9" imgW="736600" imgH="330200" progId="Equation.DSMT4">
                      <p:embed/>
                    </p:oleObj>
                  </mc:Choice>
                  <mc:Fallback>
                    <p:oleObj name="Equation" r:id="rId9" imgW="736600" imgH="330200" progId="Equation.DSMT4">
                      <p:embed/>
                      <p:pic>
                        <p:nvPicPr>
                          <p:cNvPr id="0" name="对象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150260" y="4150627"/>
                            <a:ext cx="733425" cy="333375"/>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85356" name="组合 11"/>
            <p:cNvGrpSpPr>
              <a:grpSpLocks/>
            </p:cNvGrpSpPr>
            <p:nvPr/>
          </p:nvGrpSpPr>
          <p:grpSpPr bwMode="auto">
            <a:xfrm>
              <a:off x="827" y="2670"/>
              <a:ext cx="5568" cy="506"/>
              <a:chOff x="1681163" y="4845307"/>
              <a:chExt cx="8840372" cy="802937"/>
            </a:xfrm>
          </p:grpSpPr>
          <p:sp>
            <p:nvSpPr>
              <p:cNvPr id="185357" name="Rectangle 4"/>
              <p:cNvSpPr>
                <a:spLocks noChangeArrowheads="1"/>
              </p:cNvSpPr>
              <p:nvPr/>
            </p:nvSpPr>
            <p:spPr bwMode="auto">
              <a:xfrm>
                <a:off x="1681163" y="4845307"/>
                <a:ext cx="8840372" cy="777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500">
                    <a:solidFill>
                      <a:schemeClr val="tx1"/>
                    </a:solidFill>
                  </a:rPr>
                  <a:t>       (4)</a:t>
                </a:r>
                <a:r>
                  <a:rPr lang="zh-TW" altLang="en-US" sz="1500">
                    <a:solidFill>
                      <a:schemeClr val="tx1"/>
                    </a:solidFill>
                  </a:rPr>
                  <a:t>、將所有子樣本的離均差平方和混合由小到大排序編秩，求出 </a:t>
                </a:r>
                <a:r>
                  <a:rPr lang="en-US" altLang="zh-TW">
                    <a:solidFill>
                      <a:schemeClr val="tx1"/>
                    </a:solidFill>
                  </a:rPr>
                  <a:t>X</a:t>
                </a:r>
                <a:r>
                  <a:rPr lang="en-US" altLang="zh-TW" sz="1500">
                    <a:solidFill>
                      <a:schemeClr val="tx1"/>
                    </a:solidFill>
                  </a:rPr>
                  <a:t> </a:t>
                </a:r>
                <a:r>
                  <a:rPr lang="zh-TW" altLang="en-US" sz="1500">
                    <a:solidFill>
                      <a:schemeClr val="tx1"/>
                    </a:solidFill>
                  </a:rPr>
                  <a:t>組樣本中 </a:t>
                </a:r>
                <a:r>
                  <a:rPr lang="en-US" altLang="zh-TW" i="1">
                    <a:solidFill>
                      <a:schemeClr val="tx1"/>
                    </a:solidFill>
                  </a:rPr>
                  <a:t>m</a:t>
                </a:r>
                <a:r>
                  <a:rPr lang="en-US" altLang="zh-TW" baseline="-25000">
                    <a:solidFill>
                      <a:schemeClr val="tx1"/>
                    </a:solidFill>
                  </a:rPr>
                  <a:t>1</a:t>
                </a:r>
                <a:r>
                  <a:rPr lang="en-US" altLang="zh-TW" sz="1500">
                    <a:solidFill>
                      <a:schemeClr val="tx1"/>
                    </a:solidFill>
                  </a:rPr>
                  <a:t> </a:t>
                </a:r>
                <a:r>
                  <a:rPr lang="zh-TW" altLang="en-US" sz="1500">
                    <a:solidFill>
                      <a:schemeClr val="tx1"/>
                    </a:solidFill>
                  </a:rPr>
                  <a:t>個子樣本的離均差</a:t>
                </a:r>
                <a:endParaRPr lang="en-US" altLang="zh-TW" sz="1500">
                  <a:solidFill>
                    <a:schemeClr val="tx1"/>
                  </a:solidFill>
                </a:endParaRPr>
              </a:p>
              <a:p>
                <a:pPr>
                  <a:lnSpc>
                    <a:spcPct val="150000"/>
                  </a:lnSpc>
                </a:pPr>
                <a:r>
                  <a:rPr lang="en-US" altLang="zh-TW" sz="1500">
                    <a:solidFill>
                      <a:schemeClr val="tx1"/>
                    </a:solidFill>
                  </a:rPr>
                  <a:t>               </a:t>
                </a:r>
                <a:r>
                  <a:rPr lang="zh-TW" altLang="en-US" sz="1500">
                    <a:solidFill>
                      <a:schemeClr val="tx1"/>
                    </a:solidFill>
                  </a:rPr>
                  <a:t>平方和的秩次之和為 </a:t>
                </a:r>
                <a:r>
                  <a:rPr lang="en-US" altLang="zh-TW" i="1">
                    <a:solidFill>
                      <a:schemeClr val="tx1"/>
                    </a:solidFill>
                  </a:rPr>
                  <a:t>S</a:t>
                </a:r>
                <a:r>
                  <a:rPr lang="en-US" altLang="zh-TW" sz="1500">
                    <a:solidFill>
                      <a:schemeClr val="tx1"/>
                    </a:solidFill>
                  </a:rPr>
                  <a:t> </a:t>
                </a:r>
                <a:r>
                  <a:rPr lang="zh-TW" altLang="en-US" sz="1500">
                    <a:solidFill>
                      <a:schemeClr val="tx1"/>
                    </a:solidFill>
                  </a:rPr>
                  <a:t>，然後代入公式                            中計算檢驗統計量 </a:t>
                </a:r>
                <a:r>
                  <a:rPr lang="en-US" altLang="zh-TW" i="1">
                    <a:solidFill>
                      <a:schemeClr val="tx1"/>
                    </a:solidFill>
                  </a:rPr>
                  <a:t>T</a:t>
                </a:r>
                <a:r>
                  <a:rPr lang="en-US" altLang="zh-TW" sz="1500">
                    <a:solidFill>
                      <a:schemeClr val="tx1"/>
                    </a:solidFill>
                  </a:rPr>
                  <a:t> </a:t>
                </a:r>
                <a:r>
                  <a:rPr lang="zh-TW" altLang="en-US" sz="1500">
                    <a:solidFill>
                      <a:schemeClr val="tx1"/>
                    </a:solidFill>
                  </a:rPr>
                  <a:t>；</a:t>
                </a:r>
                <a:endParaRPr lang="en-US" altLang="zh-CN" sz="1500">
                  <a:solidFill>
                    <a:schemeClr val="tx1"/>
                  </a:solidFill>
                </a:endParaRPr>
              </a:p>
            </p:txBody>
          </p:sp>
          <p:graphicFrame>
            <p:nvGraphicFramePr>
              <p:cNvPr id="185358" name="对象 9"/>
              <p:cNvGraphicFramePr>
                <a:graphicFrameLocks noChangeAspect="1"/>
              </p:cNvGraphicFramePr>
              <p:nvPr/>
            </p:nvGraphicFramePr>
            <p:xfrm>
              <a:off x="5912393" y="5229144"/>
              <a:ext cx="1266825" cy="419100"/>
            </p:xfrm>
            <a:graphic>
              <a:graphicData uri="http://schemas.openxmlformats.org/presentationml/2006/ole">
                <mc:AlternateContent xmlns:mc="http://schemas.openxmlformats.org/markup-compatibility/2006">
                  <mc:Choice xmlns:v="urn:schemas-microsoft-com:vml" Requires="v">
                    <p:oleObj name="Equation" r:id="rId11" imgW="1270000" imgH="419100" progId="Equation.DSMT4">
                      <p:embed/>
                    </p:oleObj>
                  </mc:Choice>
                  <mc:Fallback>
                    <p:oleObj name="Equation" r:id="rId11" imgW="1270000" imgH="419100" progId="Equation.DSMT4">
                      <p:embed/>
                      <p:pic>
                        <p:nvPicPr>
                          <p:cNvPr id="0" name="对象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912393" y="5229144"/>
                            <a:ext cx="1266825" cy="419100"/>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2713" y="338138"/>
            <a:ext cx="4967287"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兩樣本刻度參數的秩和檢驗</a:t>
            </a:r>
          </a:p>
        </p:txBody>
      </p:sp>
      <p:sp>
        <p:nvSpPr>
          <p:cNvPr id="11" name="Rectangle 3"/>
          <p:cNvSpPr>
            <a:spLocks noChangeArrowheads="1"/>
          </p:cNvSpPr>
          <p:nvPr/>
        </p:nvSpPr>
        <p:spPr bwMode="auto">
          <a:xfrm>
            <a:off x="104775"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6372" name="组合 5"/>
          <p:cNvGrpSpPr>
            <a:grpSpLocks/>
          </p:cNvGrpSpPr>
          <p:nvPr/>
        </p:nvGrpSpPr>
        <p:grpSpPr bwMode="auto">
          <a:xfrm>
            <a:off x="1077913" y="847725"/>
            <a:ext cx="9631362" cy="3949700"/>
            <a:chOff x="1077262" y="847725"/>
            <a:chExt cx="9631363" cy="3949906"/>
          </a:xfrm>
        </p:grpSpPr>
        <p:pic>
          <p:nvPicPr>
            <p:cNvPr id="18637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262" y="2456319"/>
              <a:ext cx="9631363" cy="2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86374" name="Rectangle 4"/>
            <p:cNvSpPr>
              <a:spLocks noChangeArrowheads="1"/>
            </p:cNvSpPr>
            <p:nvPr/>
          </p:nvSpPr>
          <p:spPr bwMode="auto">
            <a:xfrm>
              <a:off x="1790700" y="847725"/>
              <a:ext cx="7045903" cy="438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應用舉例：</a:t>
              </a:r>
              <a:endParaRPr lang="en-US" altLang="zh-CN" sz="1500" i="1">
                <a:solidFill>
                  <a:schemeClr val="tx1"/>
                </a:solidFill>
              </a:endParaRPr>
            </a:p>
          </p:txBody>
        </p:sp>
        <p:sp>
          <p:nvSpPr>
            <p:cNvPr id="186375" name="Rectangle 4"/>
            <p:cNvSpPr>
              <a:spLocks noChangeArrowheads="1"/>
            </p:cNvSpPr>
            <p:nvPr/>
          </p:nvSpPr>
          <p:spPr bwMode="auto">
            <a:xfrm>
              <a:off x="2566505" y="1514274"/>
              <a:ext cx="6652878" cy="7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600" dirty="0">
                  <a:solidFill>
                    <a:schemeClr val="tx1"/>
                  </a:solidFill>
                </a:rPr>
                <a:t>例</a:t>
              </a:r>
              <a:r>
                <a:rPr lang="en-US" altLang="zh-CN" sz="1600" dirty="0">
                  <a:solidFill>
                    <a:schemeClr val="tx1"/>
                  </a:solidFill>
                </a:rPr>
                <a:t>6</a:t>
              </a:r>
              <a:r>
                <a:rPr lang="zh-CN" altLang="en-US" sz="1400" dirty="0">
                  <a:solidFill>
                    <a:schemeClr val="tx1"/>
                  </a:solidFill>
                </a:rPr>
                <a:t>、隊列實驗十二位中風病人與十位正常人分成兩組，分別檢測兩組樣本血清尿酸</a:t>
              </a:r>
              <a:r>
                <a:rPr lang="en-US" altLang="zh-CN" dirty="0">
                  <a:solidFill>
                    <a:schemeClr val="tx1"/>
                  </a:solidFill>
                </a:rPr>
                <a:t>(</a:t>
              </a:r>
              <a:r>
                <a:rPr lang="en-US" altLang="zh-CN" dirty="0">
                  <a:solidFill>
                    <a:schemeClr val="tx1"/>
                  </a:solidFill>
                  <a:latin typeface="Times New Roman" panose="02020603050405020304" pitchFamily="18" charset="0"/>
                  <a:cs typeface="Times New Roman" panose="02020603050405020304" pitchFamily="18" charset="0"/>
                </a:rPr>
                <a:t>UA</a:t>
              </a:r>
              <a:r>
                <a:rPr lang="en-US" altLang="zh-CN" dirty="0">
                  <a:solidFill>
                    <a:schemeClr val="tx1"/>
                  </a:solidFill>
                </a:rPr>
                <a:t>)</a:t>
              </a:r>
              <a:r>
                <a:rPr lang="zh-CN" altLang="en-US" sz="1400" dirty="0">
                  <a:solidFill>
                    <a:schemeClr val="tx1"/>
                  </a:solidFill>
                </a:rPr>
                <a:t>濃度，數據記錄如下表，試判斷患病組與健康組數據離散程度是否有差異。</a:t>
              </a:r>
              <a:endParaRPr lang="en-US" altLang="zh-CN" sz="1400" i="1" dirty="0">
                <a:solidFill>
                  <a:schemeClr val="tx1"/>
                </a:solidFill>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3975" y="306388"/>
            <a:ext cx="4967288" cy="306387"/>
          </a:xfrm>
          <a:prstGeom prst="rect">
            <a:avLst/>
          </a:prstGeom>
          <a:noFill/>
          <a:ln>
            <a:noFill/>
          </a:ln>
          <a:effectLst/>
        </p:spPr>
        <p:txBody>
          <a:bodyPr anchor="ctr">
            <a:spAutoFit/>
          </a:bodyPr>
          <a:lstStyle/>
          <a:p>
            <a:pPr>
              <a:defRPr/>
            </a:pPr>
            <a:r>
              <a:rPr lang="zh-TW" altLang="en-US" sz="1400" kern="0" dirty="0">
                <a:solidFill>
                  <a:srgbClr val="C7000B"/>
                </a:solidFill>
                <a:latin typeface="Arial"/>
              </a:rPr>
              <a:t>兩樣本刻度參數的秩和檢驗</a:t>
            </a:r>
          </a:p>
        </p:txBody>
      </p:sp>
      <p:sp>
        <p:nvSpPr>
          <p:cNvPr id="11" name="Rectangle 3"/>
          <p:cNvSpPr>
            <a:spLocks noChangeArrowheads="1"/>
          </p:cNvSpPr>
          <p:nvPr/>
        </p:nvSpPr>
        <p:spPr bwMode="auto">
          <a:xfrm>
            <a:off x="41275" y="2857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7396" name="Group 21"/>
          <p:cNvGrpSpPr>
            <a:grpSpLocks/>
          </p:cNvGrpSpPr>
          <p:nvPr/>
        </p:nvGrpSpPr>
        <p:grpSpPr bwMode="auto">
          <a:xfrm>
            <a:off x="279400" y="600075"/>
            <a:ext cx="11079163" cy="5411788"/>
            <a:chOff x="176" y="378"/>
            <a:chExt cx="6979" cy="3409"/>
          </a:xfrm>
        </p:grpSpPr>
        <p:pic>
          <p:nvPicPr>
            <p:cNvPr id="18739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 y="783"/>
              <a:ext cx="6921" cy="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87398" name="Group 18"/>
            <p:cNvGrpSpPr>
              <a:grpSpLocks/>
            </p:cNvGrpSpPr>
            <p:nvPr/>
          </p:nvGrpSpPr>
          <p:grpSpPr bwMode="auto">
            <a:xfrm>
              <a:off x="621" y="378"/>
              <a:ext cx="6382" cy="425"/>
              <a:chOff x="621" y="378"/>
              <a:chExt cx="6382" cy="425"/>
            </a:xfrm>
          </p:grpSpPr>
          <p:sp>
            <p:nvSpPr>
              <p:cNvPr id="187407" name="Rectangle 4"/>
              <p:cNvSpPr>
                <a:spLocks noChangeArrowheads="1"/>
              </p:cNvSpPr>
              <p:nvPr/>
            </p:nvSpPr>
            <p:spPr bwMode="auto">
              <a:xfrm>
                <a:off x="870" y="544"/>
                <a:ext cx="595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分組結果如下</a:t>
                </a:r>
                <a:r>
                  <a:rPr lang="zh-CN" altLang="en-US" sz="1400">
                    <a:solidFill>
                      <a:schemeClr val="tx1"/>
                    </a:solidFill>
                  </a:rPr>
                  <a:t>：</a:t>
                </a:r>
                <a:endParaRPr lang="en-US" altLang="zh-CN" sz="1400" i="1">
                  <a:solidFill>
                    <a:schemeClr val="tx1"/>
                  </a:solidFill>
                </a:endParaRPr>
              </a:p>
            </p:txBody>
          </p:sp>
          <p:sp>
            <p:nvSpPr>
              <p:cNvPr id="187408" name="Rectangle 4"/>
              <p:cNvSpPr>
                <a:spLocks noChangeArrowheads="1"/>
              </p:cNvSpPr>
              <p:nvPr/>
            </p:nvSpPr>
            <p:spPr bwMode="auto">
              <a:xfrm>
                <a:off x="621" y="378"/>
                <a:ext cx="6382"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解：</a:t>
                </a:r>
                <a:r>
                  <a:rPr lang="en-US" altLang="zh-TW" sz="1300" b="1">
                    <a:solidFill>
                      <a:srgbClr val="000000"/>
                    </a:solidFill>
                  </a:rPr>
                  <a:t> </a:t>
                </a:r>
                <a:r>
                  <a:rPr lang="zh-TW" altLang="en-US" sz="1400">
                    <a:solidFill>
                      <a:schemeClr val="tx1"/>
                    </a:solidFill>
                  </a:rPr>
                  <a:t>將中風患者隨機分成四組</a:t>
                </a:r>
                <a:r>
                  <a:rPr lang="en-US" altLang="zh-TW" sz="1400">
                    <a:solidFill>
                      <a:schemeClr val="tx1"/>
                    </a:solidFill>
                  </a:rPr>
                  <a:t>(m1=4)</a:t>
                </a:r>
                <a:r>
                  <a:rPr lang="zh-TW" altLang="en-US" sz="1400">
                    <a:solidFill>
                      <a:schemeClr val="tx1"/>
                    </a:solidFill>
                  </a:rPr>
                  <a:t>，每組三人</a:t>
                </a:r>
                <a:r>
                  <a:rPr lang="en-US" altLang="zh-TW" sz="1400">
                    <a:solidFill>
                      <a:schemeClr val="tx1"/>
                    </a:solidFill>
                  </a:rPr>
                  <a:t>(K=3)</a:t>
                </a:r>
                <a:r>
                  <a:rPr lang="zh-TW" altLang="en-US" sz="1400">
                    <a:solidFill>
                      <a:schemeClr val="tx1"/>
                    </a:solidFill>
                  </a:rPr>
                  <a:t>，健康人對照隨機分成三組</a:t>
                </a:r>
                <a:r>
                  <a:rPr lang="en-US" altLang="zh-TW" sz="1400">
                    <a:solidFill>
                      <a:schemeClr val="tx1"/>
                    </a:solidFill>
                  </a:rPr>
                  <a:t>(m2=3)</a:t>
                </a:r>
                <a:r>
                  <a:rPr lang="zh-TW" altLang="en-US" sz="1400">
                    <a:solidFill>
                      <a:schemeClr val="tx1"/>
                    </a:solidFill>
                  </a:rPr>
                  <a:t>，每組三人</a:t>
                </a:r>
                <a:r>
                  <a:rPr lang="en-US" altLang="zh-TW" sz="1400">
                    <a:solidFill>
                      <a:schemeClr val="tx1"/>
                    </a:solidFill>
                  </a:rPr>
                  <a:t>(K=3)</a:t>
                </a:r>
                <a:r>
                  <a:rPr lang="zh-TW" altLang="en-US" sz="1400">
                    <a:solidFill>
                      <a:schemeClr val="tx1"/>
                    </a:solidFill>
                  </a:rPr>
                  <a:t>，多出一人捨掉</a:t>
                </a:r>
                <a:r>
                  <a:rPr lang="zh-CN" altLang="en-US" sz="1400">
                    <a:solidFill>
                      <a:schemeClr val="tx1"/>
                    </a:solidFill>
                  </a:rPr>
                  <a:t>；</a:t>
                </a:r>
                <a:endParaRPr lang="en-US" altLang="zh-CN" sz="1400" i="1">
                  <a:solidFill>
                    <a:schemeClr val="tx1"/>
                  </a:solidFill>
                </a:endParaRPr>
              </a:p>
            </p:txBody>
          </p:sp>
        </p:grpSp>
        <p:grpSp>
          <p:nvGrpSpPr>
            <p:cNvPr id="187399" name="Group 20"/>
            <p:cNvGrpSpPr>
              <a:grpSpLocks/>
            </p:cNvGrpSpPr>
            <p:nvPr/>
          </p:nvGrpSpPr>
          <p:grpSpPr bwMode="auto">
            <a:xfrm>
              <a:off x="309" y="2422"/>
              <a:ext cx="6846" cy="1365"/>
              <a:chOff x="309" y="2422"/>
              <a:chExt cx="6846" cy="1365"/>
            </a:xfrm>
          </p:grpSpPr>
          <p:sp>
            <p:nvSpPr>
              <p:cNvPr id="187400" name="Rectangle 4"/>
              <p:cNvSpPr>
                <a:spLocks noChangeArrowheads="1"/>
              </p:cNvSpPr>
              <p:nvPr/>
            </p:nvSpPr>
            <p:spPr bwMode="auto">
              <a:xfrm>
                <a:off x="309" y="2657"/>
                <a:ext cx="6769"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400">
                    <a:solidFill>
                      <a:schemeClr val="tx1"/>
                    </a:solidFill>
                  </a:rPr>
                  <a:t>查 </a:t>
                </a:r>
                <a:r>
                  <a:rPr lang="en-US" altLang="zh-TW">
                    <a:solidFill>
                      <a:srgbClr val="000000"/>
                    </a:solidFill>
                  </a:rPr>
                  <a:t>Mann-Whitney U</a:t>
                </a:r>
                <a:r>
                  <a:rPr lang="en-US" altLang="zh-TW" sz="1400" i="1">
                    <a:solidFill>
                      <a:schemeClr val="tx1"/>
                    </a:solidFill>
                  </a:rPr>
                  <a:t> </a:t>
                </a:r>
                <a:r>
                  <a:rPr lang="zh-TW" altLang="en-US" sz="1400">
                    <a:solidFill>
                      <a:schemeClr val="tx1"/>
                    </a:solidFill>
                  </a:rPr>
                  <a:t>檢驗</a:t>
                </a:r>
                <a:r>
                  <a:rPr lang="zh-CN" altLang="en-US" sz="1400">
                    <a:solidFill>
                      <a:schemeClr val="tx1"/>
                    </a:solidFill>
                  </a:rPr>
                  <a:t>界值</a:t>
                </a:r>
                <a:r>
                  <a:rPr lang="zh-TW" altLang="en-US" sz="1400">
                    <a:solidFill>
                      <a:schemeClr val="tx1"/>
                    </a:solidFill>
                  </a:rPr>
                  <a:t>表，</a:t>
                </a:r>
                <a:r>
                  <a:rPr lang="en-US" altLang="zh-CN" i="1">
                    <a:solidFill>
                      <a:schemeClr val="tx1"/>
                    </a:solidFill>
                  </a:rPr>
                  <a:t>W</a:t>
                </a:r>
                <a:r>
                  <a:rPr lang="en-US" altLang="zh-TW" baseline="-25000">
                    <a:solidFill>
                      <a:schemeClr val="tx1"/>
                    </a:solidFill>
                  </a:rPr>
                  <a:t>0.025,4.3</a:t>
                </a:r>
                <a:r>
                  <a:rPr lang="en-US" altLang="zh-TW">
                    <a:solidFill>
                      <a:schemeClr val="tx1"/>
                    </a:solidFill>
                  </a:rPr>
                  <a:t> = 0</a:t>
                </a:r>
                <a:r>
                  <a:rPr lang="zh-TW" altLang="en-US" sz="1400">
                    <a:solidFill>
                      <a:schemeClr val="tx1"/>
                    </a:solidFill>
                  </a:rPr>
                  <a:t>，</a:t>
                </a:r>
                <a:r>
                  <a:rPr lang="en-US" altLang="zh-TW">
                    <a:solidFill>
                      <a:srgbClr val="000000"/>
                    </a:solidFill>
                  </a:rPr>
                  <a:t> </a:t>
                </a:r>
                <a:r>
                  <a:rPr lang="en-US" altLang="zh-CN" i="1">
                    <a:solidFill>
                      <a:srgbClr val="000000"/>
                    </a:solidFill>
                  </a:rPr>
                  <a:t>T</a:t>
                </a:r>
                <a:r>
                  <a:rPr lang="en-US" altLang="zh-TW">
                    <a:solidFill>
                      <a:srgbClr val="000000"/>
                    </a:solidFill>
                  </a:rPr>
                  <a:t> = 0</a:t>
                </a:r>
                <a:r>
                  <a:rPr lang="zh-TW" altLang="en-US">
                    <a:solidFill>
                      <a:srgbClr val="000000"/>
                    </a:solidFill>
                  </a:rPr>
                  <a:t> </a:t>
                </a:r>
                <a:r>
                  <a:rPr lang="en-US" altLang="zh-TW">
                    <a:solidFill>
                      <a:srgbClr val="000000"/>
                    </a:solidFill>
                  </a:rPr>
                  <a:t>≤</a:t>
                </a:r>
                <a:r>
                  <a:rPr lang="zh-TW" altLang="en-US">
                    <a:solidFill>
                      <a:srgbClr val="000000"/>
                    </a:solidFill>
                  </a:rPr>
                  <a:t> </a:t>
                </a:r>
                <a:r>
                  <a:rPr lang="en-US" altLang="zh-CN">
                    <a:solidFill>
                      <a:srgbClr val="000000"/>
                    </a:solidFill>
                  </a:rPr>
                  <a:t>M = </a:t>
                </a:r>
                <a:r>
                  <a:rPr lang="en-US" altLang="zh-TW">
                    <a:solidFill>
                      <a:srgbClr val="000000"/>
                    </a:solidFill>
                  </a:rPr>
                  <a:t>61.25 &lt; </a:t>
                </a:r>
                <a:r>
                  <a:rPr lang="en-US" altLang="zh-CN" i="1">
                    <a:solidFill>
                      <a:srgbClr val="000000"/>
                    </a:solidFill>
                  </a:rPr>
                  <a:t>W</a:t>
                </a:r>
                <a:r>
                  <a:rPr lang="en-US" altLang="zh-TW" baseline="-25000">
                    <a:solidFill>
                      <a:srgbClr val="000000"/>
                    </a:solidFill>
                  </a:rPr>
                  <a:t>0.025,4.3</a:t>
                </a:r>
                <a:r>
                  <a:rPr lang="en-US" altLang="zh-TW">
                    <a:solidFill>
                      <a:srgbClr val="000000"/>
                    </a:solidFill>
                  </a:rPr>
                  <a:t> = 0 </a:t>
                </a:r>
                <a:r>
                  <a:rPr lang="zh-CN" altLang="en-US" sz="1400">
                    <a:solidFill>
                      <a:srgbClr val="000000"/>
                    </a:solidFill>
                  </a:rPr>
                  <a:t> </a:t>
                </a:r>
                <a:r>
                  <a:rPr lang="zh-TW" altLang="en-US" sz="1400">
                    <a:solidFill>
                      <a:schemeClr val="tx1"/>
                    </a:solidFill>
                  </a:rPr>
                  <a:t>；</a:t>
                </a:r>
                <a:r>
                  <a:rPr lang="zh-CN" altLang="en-US" sz="1400">
                    <a:solidFill>
                      <a:schemeClr val="tx1"/>
                    </a:solidFill>
                  </a:rPr>
                  <a:t>因此不能拒絕 </a:t>
                </a:r>
                <a:r>
                  <a:rPr lang="en-US" altLang="zh-CN" i="1">
                    <a:solidFill>
                      <a:schemeClr val="tx1"/>
                    </a:solidFill>
                  </a:rPr>
                  <a:t>H</a:t>
                </a:r>
                <a:r>
                  <a:rPr lang="en-US" altLang="zh-CN" sz="1400" baseline="-25000">
                    <a:solidFill>
                      <a:schemeClr val="tx1"/>
                    </a:solidFill>
                  </a:rPr>
                  <a:t>1</a:t>
                </a:r>
                <a:r>
                  <a:rPr lang="en-US" altLang="zh-CN" sz="1400">
                    <a:solidFill>
                      <a:schemeClr val="tx1"/>
                    </a:solidFill>
                  </a:rPr>
                  <a:t> </a:t>
                </a:r>
                <a:r>
                  <a:rPr lang="zh-CN" altLang="en-US" sz="1400">
                    <a:solidFill>
                      <a:schemeClr val="tx1"/>
                    </a:solidFill>
                  </a:rPr>
                  <a:t>假設；</a:t>
                </a:r>
                <a:endParaRPr lang="en-US" altLang="zh-TW" sz="1400">
                  <a:solidFill>
                    <a:schemeClr val="tx1"/>
                  </a:solidFill>
                </a:endParaRPr>
              </a:p>
            </p:txBody>
          </p:sp>
          <p:sp>
            <p:nvSpPr>
              <p:cNvPr id="187401" name="Rectangle 4"/>
              <p:cNvSpPr>
                <a:spLocks noChangeArrowheads="1"/>
              </p:cNvSpPr>
              <p:nvPr/>
            </p:nvSpPr>
            <p:spPr bwMode="auto">
              <a:xfrm>
                <a:off x="309" y="2855"/>
                <a:ext cx="6846"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若取患者組檢驗，則 </a:t>
                </a:r>
                <a:r>
                  <a:rPr lang="en-US" altLang="zh-CN" i="1">
                    <a:solidFill>
                      <a:schemeClr val="tx1"/>
                    </a:solidFill>
                  </a:rPr>
                  <a:t>W</a:t>
                </a:r>
                <a:r>
                  <a:rPr lang="en-US" altLang="zh-TW" baseline="-25000">
                    <a:solidFill>
                      <a:schemeClr val="tx1"/>
                    </a:solidFill>
                  </a:rPr>
                  <a:t>0.975,4.3</a:t>
                </a:r>
                <a:r>
                  <a:rPr lang="en-US" altLang="zh-TW">
                    <a:solidFill>
                      <a:schemeClr val="tx1"/>
                    </a:solidFill>
                  </a:rPr>
                  <a:t> = </a:t>
                </a:r>
                <a:r>
                  <a:rPr lang="en-US" altLang="zh-CN" i="1">
                    <a:solidFill>
                      <a:schemeClr val="tx1"/>
                    </a:solidFill>
                  </a:rPr>
                  <a:t>m</a:t>
                </a:r>
                <a:r>
                  <a:rPr lang="en-US" altLang="zh-CN" baseline="-25000">
                    <a:solidFill>
                      <a:schemeClr val="tx1"/>
                    </a:solidFill>
                  </a:rPr>
                  <a:t>1</a:t>
                </a:r>
                <a:r>
                  <a:rPr lang="en-US" altLang="zh-CN">
                    <a:solidFill>
                      <a:schemeClr val="tx1"/>
                    </a:solidFill>
                  </a:rPr>
                  <a:t>·</a:t>
                </a:r>
                <a:r>
                  <a:rPr lang="en-US" altLang="zh-CN" i="1">
                    <a:solidFill>
                      <a:schemeClr val="tx1"/>
                    </a:solidFill>
                  </a:rPr>
                  <a:t>m</a:t>
                </a:r>
                <a:r>
                  <a:rPr lang="en-US" altLang="zh-CN" baseline="-25000">
                    <a:solidFill>
                      <a:schemeClr val="tx1"/>
                    </a:solidFill>
                  </a:rPr>
                  <a:t>2</a:t>
                </a:r>
                <a:r>
                  <a:rPr lang="en-US" altLang="zh-CN">
                    <a:solidFill>
                      <a:schemeClr val="tx1"/>
                    </a:solidFill>
                  </a:rPr>
                  <a:t> - </a:t>
                </a:r>
                <a:r>
                  <a:rPr lang="en-US" altLang="zh-CN" i="1">
                    <a:solidFill>
                      <a:srgbClr val="000000"/>
                    </a:solidFill>
                  </a:rPr>
                  <a:t>W</a:t>
                </a:r>
                <a:r>
                  <a:rPr lang="en-US" altLang="zh-TW" baseline="-25000">
                    <a:solidFill>
                      <a:srgbClr val="000000"/>
                    </a:solidFill>
                  </a:rPr>
                  <a:t>0.025,4.3</a:t>
                </a:r>
                <a:r>
                  <a:rPr lang="en-US" altLang="zh-TW" sz="1400">
                    <a:solidFill>
                      <a:schemeClr val="tx1"/>
                    </a:solidFill>
                  </a:rPr>
                  <a:t> </a:t>
                </a:r>
                <a:r>
                  <a:rPr lang="en-US" altLang="zh-TW">
                    <a:solidFill>
                      <a:schemeClr val="tx1"/>
                    </a:solidFill>
                  </a:rPr>
                  <a:t>= 4×3-0 = 12</a:t>
                </a:r>
                <a:r>
                  <a:rPr lang="en-US" altLang="zh-TW" sz="1400">
                    <a:solidFill>
                      <a:schemeClr val="tx1"/>
                    </a:solidFill>
                  </a:rPr>
                  <a:t> </a:t>
                </a:r>
                <a:r>
                  <a:rPr lang="zh-TW" altLang="en-US" sz="1400">
                    <a:solidFill>
                      <a:schemeClr val="tx1"/>
                    </a:solidFill>
                  </a:rPr>
                  <a:t>，</a:t>
                </a:r>
                <a:r>
                  <a:rPr lang="en-US" altLang="zh-TW">
                    <a:solidFill>
                      <a:srgbClr val="000000"/>
                    </a:solidFill>
                  </a:rPr>
                  <a:t> </a:t>
                </a:r>
                <a:r>
                  <a:rPr lang="en-US" altLang="zh-CN" i="1">
                    <a:solidFill>
                      <a:srgbClr val="000000"/>
                    </a:solidFill>
                  </a:rPr>
                  <a:t>T</a:t>
                </a:r>
                <a:r>
                  <a:rPr lang="en-US" altLang="zh-TW">
                    <a:solidFill>
                      <a:srgbClr val="000000"/>
                    </a:solidFill>
                  </a:rPr>
                  <a:t> = </a:t>
                </a:r>
                <a:r>
                  <a:rPr lang="en-US" altLang="zh-CN" i="1">
                    <a:solidFill>
                      <a:srgbClr val="000000"/>
                    </a:solidFill>
                  </a:rPr>
                  <a:t>W</a:t>
                </a:r>
                <a:r>
                  <a:rPr lang="en-US" altLang="zh-TW" baseline="-25000">
                    <a:solidFill>
                      <a:srgbClr val="000000"/>
                    </a:solidFill>
                  </a:rPr>
                  <a:t>0.975,4.3</a:t>
                </a:r>
                <a:r>
                  <a:rPr lang="en-US" altLang="zh-TW">
                    <a:solidFill>
                      <a:srgbClr val="000000"/>
                    </a:solidFill>
                  </a:rPr>
                  <a:t> = 12</a:t>
                </a:r>
                <a:r>
                  <a:rPr lang="zh-CN" altLang="en-US" sz="1400">
                    <a:solidFill>
                      <a:srgbClr val="000000"/>
                    </a:solidFill>
                  </a:rPr>
                  <a:t> </a:t>
                </a:r>
                <a:r>
                  <a:rPr lang="zh-TW" altLang="en-US" sz="1400">
                    <a:solidFill>
                      <a:schemeClr val="tx1"/>
                    </a:solidFill>
                  </a:rPr>
                  <a:t>；</a:t>
                </a:r>
                <a:r>
                  <a:rPr lang="zh-CN" altLang="en-US" sz="1400">
                    <a:solidFill>
                      <a:schemeClr val="tx1"/>
                    </a:solidFill>
                  </a:rPr>
                  <a:t>剛剛落在界值上，不能在</a:t>
                </a:r>
                <a:r>
                  <a:rPr lang="el-GR" altLang="zh-CN" sz="1400">
                    <a:solidFill>
                      <a:schemeClr val="tx1"/>
                    </a:solidFill>
                  </a:rPr>
                  <a:t> </a:t>
                </a:r>
                <a:r>
                  <a:rPr lang="el-GR" altLang="zh-CN">
                    <a:solidFill>
                      <a:schemeClr val="tx1"/>
                    </a:solidFill>
                  </a:rPr>
                  <a:t>α</a:t>
                </a:r>
                <a:r>
                  <a:rPr lang="en-US" altLang="zh-CN">
                    <a:solidFill>
                      <a:schemeClr val="tx1"/>
                    </a:solidFill>
                  </a:rPr>
                  <a:t>=0.05</a:t>
                </a:r>
                <a:r>
                  <a:rPr lang="en-US" altLang="zh-CN" sz="1400">
                    <a:solidFill>
                      <a:schemeClr val="tx1"/>
                    </a:solidFill>
                  </a:rPr>
                  <a:t> </a:t>
                </a:r>
                <a:r>
                  <a:rPr lang="zh-CN" altLang="en-US" sz="1400">
                    <a:solidFill>
                      <a:schemeClr val="tx1"/>
                    </a:solidFill>
                  </a:rPr>
                  <a:t>水準上拒絕</a:t>
                </a:r>
                <a:r>
                  <a:rPr lang="zh-CN" altLang="en-US" sz="1600">
                    <a:solidFill>
                      <a:schemeClr val="tx1"/>
                    </a:solidFill>
                  </a:rPr>
                  <a:t> </a:t>
                </a:r>
                <a:r>
                  <a:rPr lang="en-US" altLang="zh-CN" i="1">
                    <a:solidFill>
                      <a:srgbClr val="000000"/>
                    </a:solidFill>
                  </a:rPr>
                  <a:t>H</a:t>
                </a:r>
                <a:r>
                  <a:rPr lang="en-US" altLang="zh-CN" baseline="-25000">
                    <a:solidFill>
                      <a:srgbClr val="000000"/>
                    </a:solidFill>
                  </a:rPr>
                  <a:t>0</a:t>
                </a:r>
                <a:r>
                  <a:rPr lang="en-US" altLang="zh-CN">
                    <a:solidFill>
                      <a:srgbClr val="000000"/>
                    </a:solidFill>
                  </a:rPr>
                  <a:t> : </a:t>
                </a:r>
                <a:r>
                  <a:rPr lang="el-GR" altLang="zh-CN" i="1">
                    <a:solidFill>
                      <a:srgbClr val="000000"/>
                    </a:solidFill>
                  </a:rPr>
                  <a:t>σ</a:t>
                </a:r>
                <a:r>
                  <a:rPr lang="el-GR" altLang="zh-CN" baseline="-25000">
                    <a:solidFill>
                      <a:srgbClr val="000000"/>
                    </a:solidFill>
                  </a:rPr>
                  <a:t>1</a:t>
                </a:r>
                <a:r>
                  <a:rPr lang="en-US" altLang="zh-CN">
                    <a:solidFill>
                      <a:srgbClr val="000000"/>
                    </a:solidFill>
                  </a:rPr>
                  <a:t> = </a:t>
                </a:r>
                <a:r>
                  <a:rPr lang="el-GR" altLang="zh-CN" i="1">
                    <a:solidFill>
                      <a:srgbClr val="000000"/>
                    </a:solidFill>
                  </a:rPr>
                  <a:t>σ</a:t>
                </a:r>
                <a:r>
                  <a:rPr lang="el-GR" altLang="zh-CN" baseline="-25000">
                    <a:solidFill>
                      <a:srgbClr val="000000"/>
                    </a:solidFill>
                  </a:rPr>
                  <a:t>2</a:t>
                </a:r>
                <a:r>
                  <a:rPr lang="en-US" altLang="zh-CN">
                    <a:solidFill>
                      <a:srgbClr val="000000"/>
                    </a:solidFill>
                  </a:rPr>
                  <a:t> </a:t>
                </a:r>
                <a:r>
                  <a:rPr lang="zh-CN" altLang="en-US" sz="1400">
                    <a:solidFill>
                      <a:schemeClr val="tx1"/>
                    </a:solidFill>
                  </a:rPr>
                  <a:t>假設，只能取在 </a:t>
                </a:r>
                <a:r>
                  <a:rPr lang="el-GR" altLang="zh-CN" sz="1400">
                    <a:solidFill>
                      <a:schemeClr val="tx1"/>
                    </a:solidFill>
                  </a:rPr>
                  <a:t>α</a:t>
                </a:r>
                <a:r>
                  <a:rPr lang="en-US" altLang="zh-CN" sz="1400">
                    <a:solidFill>
                      <a:schemeClr val="tx1"/>
                    </a:solidFill>
                  </a:rPr>
                  <a:t>=0.1 </a:t>
                </a:r>
                <a:r>
                  <a:rPr lang="zh-CN" altLang="en-US" sz="1400">
                    <a:solidFill>
                      <a:schemeClr val="tx1"/>
                    </a:solidFill>
                  </a:rPr>
                  <a:t>水準上拒絕</a:t>
                </a:r>
                <a:r>
                  <a:rPr lang="zh-CN" altLang="en-US" sz="1600">
                    <a:solidFill>
                      <a:schemeClr val="tx1"/>
                    </a:solidFill>
                  </a:rPr>
                  <a:t> </a:t>
                </a:r>
                <a:r>
                  <a:rPr lang="en-US" altLang="zh-CN" sz="1400" i="1">
                    <a:solidFill>
                      <a:srgbClr val="000000"/>
                    </a:solidFill>
                  </a:rPr>
                  <a:t>H</a:t>
                </a:r>
                <a:r>
                  <a:rPr lang="en-US" altLang="zh-CN" sz="1400" baseline="-25000">
                    <a:solidFill>
                      <a:srgbClr val="000000"/>
                    </a:solidFill>
                  </a:rPr>
                  <a:t>0</a:t>
                </a:r>
                <a:r>
                  <a:rPr lang="en-US" altLang="zh-CN" sz="1400">
                    <a:solidFill>
                      <a:srgbClr val="000000"/>
                    </a:solidFill>
                  </a:rPr>
                  <a:t> : </a:t>
                </a:r>
                <a:r>
                  <a:rPr lang="el-GR" altLang="zh-CN" sz="1400" i="1">
                    <a:solidFill>
                      <a:srgbClr val="000000"/>
                    </a:solidFill>
                  </a:rPr>
                  <a:t>σ</a:t>
                </a:r>
                <a:r>
                  <a:rPr lang="el-GR" altLang="zh-CN" sz="1400" baseline="-25000">
                    <a:solidFill>
                      <a:srgbClr val="000000"/>
                    </a:solidFill>
                  </a:rPr>
                  <a:t>1</a:t>
                </a:r>
                <a:r>
                  <a:rPr lang="en-US" altLang="zh-CN" sz="1400">
                    <a:solidFill>
                      <a:srgbClr val="000000"/>
                    </a:solidFill>
                  </a:rPr>
                  <a:t> = </a:t>
                </a:r>
                <a:r>
                  <a:rPr lang="el-GR" altLang="zh-CN" sz="1400" i="1">
                    <a:solidFill>
                      <a:srgbClr val="000000"/>
                    </a:solidFill>
                  </a:rPr>
                  <a:t>σ</a:t>
                </a:r>
                <a:r>
                  <a:rPr lang="el-GR" altLang="zh-CN" sz="1400" baseline="-25000">
                    <a:solidFill>
                      <a:srgbClr val="000000"/>
                    </a:solidFill>
                  </a:rPr>
                  <a:t>2</a:t>
                </a:r>
                <a:r>
                  <a:rPr lang="zh-CN" altLang="en-US" sz="1400">
                    <a:solidFill>
                      <a:schemeClr val="tx1"/>
                    </a:solidFill>
                  </a:rPr>
                  <a:t>假設</a:t>
                </a:r>
                <a:r>
                  <a:rPr lang="zh-CN" altLang="en-US" sz="1400">
                    <a:solidFill>
                      <a:srgbClr val="000000"/>
                    </a:solidFill>
                  </a:rPr>
                  <a:t>，</a:t>
                </a:r>
                <a:r>
                  <a:rPr lang="zh-CN" altLang="en-US" sz="1400">
                    <a:solidFill>
                      <a:schemeClr val="tx1"/>
                    </a:solidFill>
                  </a:rPr>
                  <a:t>取 </a:t>
                </a:r>
                <a:r>
                  <a:rPr lang="en-US" altLang="zh-CN" i="1">
                    <a:solidFill>
                      <a:srgbClr val="000000"/>
                    </a:solidFill>
                  </a:rPr>
                  <a:t>H</a:t>
                </a:r>
                <a:r>
                  <a:rPr lang="en-US" altLang="zh-CN" baseline="-25000">
                    <a:solidFill>
                      <a:srgbClr val="000000"/>
                    </a:solidFill>
                  </a:rPr>
                  <a:t>1</a:t>
                </a:r>
                <a:r>
                  <a:rPr lang="en-US" altLang="zh-CN">
                    <a:solidFill>
                      <a:srgbClr val="000000"/>
                    </a:solidFill>
                  </a:rPr>
                  <a:t> : </a:t>
                </a:r>
                <a:r>
                  <a:rPr lang="el-GR" altLang="zh-CN" i="1">
                    <a:solidFill>
                      <a:srgbClr val="000000"/>
                    </a:solidFill>
                  </a:rPr>
                  <a:t>σ</a:t>
                </a:r>
                <a:r>
                  <a:rPr lang="el-GR" altLang="zh-CN" baseline="-25000">
                    <a:solidFill>
                      <a:srgbClr val="000000"/>
                    </a:solidFill>
                  </a:rPr>
                  <a:t>1</a:t>
                </a:r>
                <a:r>
                  <a:rPr lang="en-US" altLang="zh-CN">
                    <a:solidFill>
                      <a:srgbClr val="000000"/>
                    </a:solidFill>
                  </a:rPr>
                  <a:t> </a:t>
                </a:r>
                <a:r>
                  <a:rPr lang="el-GR" altLang="zh-CN">
                    <a:solidFill>
                      <a:srgbClr val="000000"/>
                    </a:solidFill>
                  </a:rPr>
                  <a:t>≠</a:t>
                </a:r>
                <a:r>
                  <a:rPr lang="en-US" altLang="zh-CN">
                    <a:solidFill>
                      <a:srgbClr val="000000"/>
                    </a:solidFill>
                  </a:rPr>
                  <a:t> </a:t>
                </a:r>
                <a:r>
                  <a:rPr lang="el-GR" altLang="zh-CN" i="1">
                    <a:solidFill>
                      <a:srgbClr val="000000"/>
                    </a:solidFill>
                  </a:rPr>
                  <a:t>σ</a:t>
                </a:r>
                <a:r>
                  <a:rPr lang="el-GR" altLang="zh-CN" baseline="-25000">
                    <a:solidFill>
                      <a:srgbClr val="000000"/>
                    </a:solidFill>
                  </a:rPr>
                  <a:t>2</a:t>
                </a:r>
                <a:r>
                  <a:rPr lang="en-US" altLang="zh-CN" sz="1400">
                    <a:solidFill>
                      <a:schemeClr val="tx1"/>
                    </a:solidFill>
                  </a:rPr>
                  <a:t> </a:t>
                </a:r>
                <a:r>
                  <a:rPr lang="zh-CN" altLang="en-US" sz="1400">
                    <a:solidFill>
                      <a:schemeClr val="tx1"/>
                    </a:solidFill>
                  </a:rPr>
                  <a:t>假設。</a:t>
                </a:r>
                <a:endParaRPr lang="en-US" altLang="zh-TW" sz="1400">
                  <a:solidFill>
                    <a:schemeClr val="tx1"/>
                  </a:solidFill>
                </a:endParaRPr>
              </a:p>
            </p:txBody>
          </p:sp>
          <p:grpSp>
            <p:nvGrpSpPr>
              <p:cNvPr id="187402" name="组合 7"/>
              <p:cNvGrpSpPr>
                <a:grpSpLocks/>
              </p:cNvGrpSpPr>
              <p:nvPr/>
            </p:nvGrpSpPr>
            <p:grpSpPr bwMode="auto">
              <a:xfrm>
                <a:off x="309" y="2422"/>
                <a:ext cx="6788" cy="277"/>
                <a:chOff x="490801" y="4841679"/>
                <a:chExt cx="10776146" cy="439746"/>
              </a:xfrm>
            </p:grpSpPr>
            <p:graphicFrame>
              <p:nvGraphicFramePr>
                <p:cNvPr id="187404" name="对象 14"/>
                <p:cNvGraphicFramePr>
                  <a:graphicFrameLocks noChangeAspect="1"/>
                </p:cNvGraphicFramePr>
                <p:nvPr/>
              </p:nvGraphicFramePr>
              <p:xfrm>
                <a:off x="1293163" y="4862325"/>
                <a:ext cx="2420937" cy="419100"/>
              </p:xfrm>
              <a:graphic>
                <a:graphicData uri="http://schemas.openxmlformats.org/presentationml/2006/ole">
                  <mc:AlternateContent xmlns:mc="http://schemas.openxmlformats.org/markup-compatibility/2006">
                    <mc:Choice xmlns:v="urn:schemas-microsoft-com:vml" Requires="v">
                      <p:oleObj name="Equation" r:id="rId4" imgW="2425700" imgH="419100" progId="Equation.DSMT4">
                        <p:embed/>
                      </p:oleObj>
                    </mc:Choice>
                    <mc:Fallback>
                      <p:oleObj name="Equation" r:id="rId4" imgW="2425700" imgH="419100" progId="Equation.DSMT4">
                        <p:embed/>
                        <p:pic>
                          <p:nvPicPr>
                            <p:cNvPr id="0"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3163" y="4862325"/>
                              <a:ext cx="2420937" cy="419100"/>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7405" name="Rectangle 4"/>
                <p:cNvSpPr>
                  <a:spLocks noChangeArrowheads="1"/>
                </p:cNvSpPr>
                <p:nvPr/>
              </p:nvSpPr>
              <p:spPr bwMode="auto">
                <a:xfrm>
                  <a:off x="490801" y="4841679"/>
                  <a:ext cx="10776146" cy="4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計算得：                                                   ，若取患者組計算，則                                                       ；</a:t>
                  </a:r>
                  <a:endParaRPr lang="en-US" altLang="zh-TW" sz="1400">
                    <a:solidFill>
                      <a:schemeClr val="tx1"/>
                    </a:solidFill>
                  </a:endParaRPr>
                </a:p>
              </p:txBody>
            </p:sp>
            <p:graphicFrame>
              <p:nvGraphicFramePr>
                <p:cNvPr id="187406" name="对象 5"/>
                <p:cNvGraphicFramePr>
                  <a:graphicFrameLocks noChangeAspect="1"/>
                </p:cNvGraphicFramePr>
                <p:nvPr/>
              </p:nvGraphicFramePr>
              <p:xfrm>
                <a:off x="5638700" y="4860738"/>
                <a:ext cx="2586038" cy="419100"/>
              </p:xfrm>
              <a:graphic>
                <a:graphicData uri="http://schemas.openxmlformats.org/presentationml/2006/ole">
                  <mc:AlternateContent xmlns:mc="http://schemas.openxmlformats.org/markup-compatibility/2006">
                    <mc:Choice xmlns:v="urn:schemas-microsoft-com:vml" Requires="v">
                      <p:oleObj name="Equation" r:id="rId6" imgW="2590800" imgH="419100" progId="Equation.DSMT4">
                        <p:embed/>
                      </p:oleObj>
                    </mc:Choice>
                    <mc:Fallback>
                      <p:oleObj name="Equation" r:id="rId6" imgW="2590800" imgH="419100" progId="Equation.DSMT4">
                        <p:embed/>
                        <p:pic>
                          <p:nvPicPr>
                            <p:cNvPr id="0" name="对象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700" y="4860738"/>
                              <a:ext cx="2586038" cy="419100"/>
                            </a:xfrm>
                            <a:prstGeom prst="rect">
                              <a:avLst/>
                            </a:prstGeom>
                            <a:noFill/>
                            <a:ln>
                              <a:noFill/>
                            </a:ln>
                            <a:extLst>
                              <a:ext uri="{909E8E84-426E-40DD-AFC4-6F175D3DCCD1}">
                                <a14:hiddenFill xmlns:a14="http://schemas.microsoft.com/office/drawing/2010/main">
                                  <a:solidFill>
                                    <a:srgbClr val="C8ECCC"/>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7403" name="Rectangle 4"/>
              <p:cNvSpPr>
                <a:spLocks noChangeArrowheads="1"/>
              </p:cNvSpPr>
              <p:nvPr/>
            </p:nvSpPr>
            <p:spPr bwMode="auto">
              <a:xfrm>
                <a:off x="309" y="3327"/>
                <a:ext cx="676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400">
                    <a:solidFill>
                      <a:schemeClr val="tx1"/>
                    </a:solidFill>
                  </a:rPr>
                  <a:t>取患者組檢驗時，當計算結果</a:t>
                </a:r>
                <a:r>
                  <a:rPr lang="en-US" altLang="zh-TW">
                    <a:solidFill>
                      <a:srgbClr val="000000"/>
                    </a:solidFill>
                  </a:rPr>
                  <a:t> </a:t>
                </a:r>
                <a:r>
                  <a:rPr lang="en-US" altLang="zh-CN" i="1">
                    <a:solidFill>
                      <a:srgbClr val="000000"/>
                    </a:solidFill>
                  </a:rPr>
                  <a:t>T</a:t>
                </a:r>
                <a:r>
                  <a:rPr lang="en-US" altLang="zh-TW">
                    <a:solidFill>
                      <a:srgbClr val="000000"/>
                    </a:solidFill>
                  </a:rPr>
                  <a:t> </a:t>
                </a:r>
                <a:r>
                  <a:rPr lang="en-US" altLang="zh-CN">
                    <a:solidFill>
                      <a:srgbClr val="000000"/>
                    </a:solidFill>
                  </a:rPr>
                  <a:t>&gt;</a:t>
                </a:r>
                <a:r>
                  <a:rPr lang="zh-CN" altLang="en-US">
                    <a:solidFill>
                      <a:srgbClr val="000000"/>
                    </a:solidFill>
                  </a:rPr>
                  <a:t> </a:t>
                </a:r>
                <a:r>
                  <a:rPr lang="en-US" altLang="zh-CN" i="1">
                    <a:solidFill>
                      <a:srgbClr val="000000"/>
                    </a:solidFill>
                  </a:rPr>
                  <a:t>W</a:t>
                </a:r>
                <a:r>
                  <a:rPr lang="en-US" altLang="zh-TW" baseline="-25000">
                    <a:solidFill>
                      <a:srgbClr val="000000"/>
                    </a:solidFill>
                  </a:rPr>
                  <a:t>0.975,4.3</a:t>
                </a:r>
                <a:r>
                  <a:rPr lang="en-US" altLang="zh-TW">
                    <a:solidFill>
                      <a:srgbClr val="000000"/>
                    </a:solidFill>
                  </a:rPr>
                  <a:t> = 12</a:t>
                </a:r>
                <a:r>
                  <a:rPr lang="zh-CN" altLang="en-US" sz="1400">
                    <a:solidFill>
                      <a:srgbClr val="000000"/>
                    </a:solidFill>
                  </a:rPr>
                  <a:t> 時</a:t>
                </a:r>
                <a:r>
                  <a:rPr lang="zh-TW" altLang="en-US" sz="1400">
                    <a:solidFill>
                      <a:schemeClr val="tx1"/>
                    </a:solidFill>
                  </a:rPr>
                  <a:t>；</a:t>
                </a:r>
                <a:r>
                  <a:rPr lang="zh-CN" altLang="en-US" sz="1400">
                    <a:solidFill>
                      <a:schemeClr val="tx1"/>
                    </a:solidFill>
                  </a:rPr>
                  <a:t>方可在</a:t>
                </a:r>
                <a:r>
                  <a:rPr lang="el-GR" altLang="zh-CN" sz="1400">
                    <a:solidFill>
                      <a:schemeClr val="tx1"/>
                    </a:solidFill>
                  </a:rPr>
                  <a:t> </a:t>
                </a:r>
                <a:r>
                  <a:rPr lang="el-GR" altLang="zh-CN">
                    <a:solidFill>
                      <a:schemeClr val="tx1"/>
                    </a:solidFill>
                  </a:rPr>
                  <a:t>α</a:t>
                </a:r>
                <a:r>
                  <a:rPr lang="en-US" altLang="zh-CN">
                    <a:solidFill>
                      <a:schemeClr val="tx1"/>
                    </a:solidFill>
                  </a:rPr>
                  <a:t>=0.05</a:t>
                </a:r>
                <a:r>
                  <a:rPr lang="en-US" altLang="zh-CN" sz="1400">
                    <a:solidFill>
                      <a:schemeClr val="tx1"/>
                    </a:solidFill>
                  </a:rPr>
                  <a:t> </a:t>
                </a:r>
                <a:r>
                  <a:rPr lang="zh-CN" altLang="en-US" sz="1400">
                    <a:solidFill>
                      <a:schemeClr val="tx1"/>
                    </a:solidFill>
                  </a:rPr>
                  <a:t>水準上拒絕 </a:t>
                </a:r>
                <a:r>
                  <a:rPr lang="en-US" altLang="zh-CN" i="1">
                    <a:solidFill>
                      <a:srgbClr val="000000"/>
                    </a:solidFill>
                  </a:rPr>
                  <a:t>H</a:t>
                </a:r>
                <a:r>
                  <a:rPr lang="en-US" altLang="zh-CN" baseline="-25000">
                    <a:solidFill>
                      <a:srgbClr val="000000"/>
                    </a:solidFill>
                  </a:rPr>
                  <a:t>0</a:t>
                </a:r>
                <a:r>
                  <a:rPr lang="en-US" altLang="zh-CN" sz="1400">
                    <a:solidFill>
                      <a:srgbClr val="000000"/>
                    </a:solidFill>
                  </a:rPr>
                  <a:t> </a:t>
                </a:r>
                <a:r>
                  <a:rPr lang="zh-CN" altLang="en-US" sz="1400">
                    <a:solidFill>
                      <a:schemeClr val="tx1"/>
                    </a:solidFill>
                  </a:rPr>
                  <a:t>接受 </a:t>
                </a:r>
                <a:r>
                  <a:rPr lang="en-US" altLang="zh-CN" i="1">
                    <a:solidFill>
                      <a:srgbClr val="000000"/>
                    </a:solidFill>
                  </a:rPr>
                  <a:t>H</a:t>
                </a:r>
                <a:r>
                  <a:rPr lang="en-US" altLang="zh-CN" baseline="-25000">
                    <a:solidFill>
                      <a:srgbClr val="000000"/>
                    </a:solidFill>
                  </a:rPr>
                  <a:t>1</a:t>
                </a:r>
                <a:r>
                  <a:rPr lang="en-US" altLang="zh-CN">
                    <a:solidFill>
                      <a:srgbClr val="000000"/>
                    </a:solidFill>
                  </a:rPr>
                  <a:t> : </a:t>
                </a:r>
                <a:r>
                  <a:rPr lang="el-GR" altLang="zh-CN" i="1">
                    <a:solidFill>
                      <a:srgbClr val="000000"/>
                    </a:solidFill>
                  </a:rPr>
                  <a:t>σ</a:t>
                </a:r>
                <a:r>
                  <a:rPr lang="el-GR" altLang="zh-CN" baseline="-25000">
                    <a:solidFill>
                      <a:srgbClr val="000000"/>
                    </a:solidFill>
                  </a:rPr>
                  <a:t>1</a:t>
                </a:r>
                <a:r>
                  <a:rPr lang="en-US" altLang="zh-CN">
                    <a:solidFill>
                      <a:srgbClr val="000000"/>
                    </a:solidFill>
                  </a:rPr>
                  <a:t> </a:t>
                </a:r>
                <a:r>
                  <a:rPr lang="el-GR" altLang="zh-CN">
                    <a:solidFill>
                      <a:srgbClr val="000000"/>
                    </a:solidFill>
                  </a:rPr>
                  <a:t>≠</a:t>
                </a:r>
                <a:r>
                  <a:rPr lang="en-US" altLang="zh-CN">
                    <a:solidFill>
                      <a:srgbClr val="000000"/>
                    </a:solidFill>
                  </a:rPr>
                  <a:t> </a:t>
                </a:r>
                <a:r>
                  <a:rPr lang="el-GR" altLang="zh-CN" i="1">
                    <a:solidFill>
                      <a:srgbClr val="000000"/>
                    </a:solidFill>
                  </a:rPr>
                  <a:t>σ</a:t>
                </a:r>
                <a:r>
                  <a:rPr lang="el-GR" altLang="zh-CN" baseline="-25000">
                    <a:solidFill>
                      <a:srgbClr val="000000"/>
                    </a:solidFill>
                  </a:rPr>
                  <a:t>2</a:t>
                </a:r>
                <a:r>
                  <a:rPr lang="en-US" altLang="zh-CN" sz="1400">
                    <a:solidFill>
                      <a:schemeClr val="tx1"/>
                    </a:solidFill>
                  </a:rPr>
                  <a:t> </a:t>
                </a:r>
                <a:r>
                  <a:rPr lang="zh-CN" altLang="en-US" sz="1400">
                    <a:solidFill>
                      <a:schemeClr val="tx1"/>
                    </a:solidFill>
                  </a:rPr>
                  <a:t>假設；本例樣本含量過小，導致置信限太寬檢出效能下降，</a:t>
                </a:r>
                <a:r>
                  <a:rPr lang="zh-CN" altLang="en-US" sz="1400">
                    <a:solidFill>
                      <a:srgbClr val="000000"/>
                    </a:solidFill>
                  </a:rPr>
                  <a:t>在</a:t>
                </a:r>
                <a:r>
                  <a:rPr lang="el-GR" altLang="zh-CN" sz="1400">
                    <a:solidFill>
                      <a:srgbClr val="000000"/>
                    </a:solidFill>
                  </a:rPr>
                  <a:t> </a:t>
                </a:r>
                <a:r>
                  <a:rPr lang="el-GR" altLang="zh-CN">
                    <a:solidFill>
                      <a:srgbClr val="000000"/>
                    </a:solidFill>
                  </a:rPr>
                  <a:t>α</a:t>
                </a:r>
                <a:r>
                  <a:rPr lang="en-US" altLang="zh-CN">
                    <a:solidFill>
                      <a:srgbClr val="000000"/>
                    </a:solidFill>
                  </a:rPr>
                  <a:t>=0.05</a:t>
                </a:r>
                <a:r>
                  <a:rPr lang="en-US" altLang="zh-CN" sz="1400">
                    <a:solidFill>
                      <a:srgbClr val="000000"/>
                    </a:solidFill>
                  </a:rPr>
                  <a:t> </a:t>
                </a:r>
                <a:r>
                  <a:rPr lang="zh-CN" altLang="en-US" sz="1400">
                    <a:solidFill>
                      <a:srgbClr val="000000"/>
                    </a:solidFill>
                  </a:rPr>
                  <a:t>水準上差異不顯著</a:t>
                </a:r>
                <a:r>
                  <a:rPr lang="zh-CN" altLang="en-US" sz="1400">
                    <a:solidFill>
                      <a:schemeClr val="tx1"/>
                    </a:solidFill>
                  </a:rPr>
                  <a:t>，可見當需要檢出較小差異時，應擴大樣本含量增大檢出效能。</a:t>
                </a:r>
                <a:endParaRPr lang="en-US" altLang="zh-TW" sz="1400">
                  <a:solidFill>
                    <a:schemeClr val="tx1"/>
                  </a:solidFill>
                </a:endParaRPr>
              </a:p>
            </p:txBody>
          </p:sp>
        </p:gr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Spearman</a:t>
            </a:r>
            <a:r>
              <a:rPr lang="en-US" altLang="zh-TW" sz="1400" kern="0" dirty="0">
                <a:solidFill>
                  <a:srgbClr val="C7000B"/>
                </a:solidFill>
                <a:latin typeface="Arial"/>
                <a:cs typeface="+mj-cs"/>
              </a:rPr>
              <a:t> </a:t>
            </a:r>
            <a:r>
              <a:rPr lang="zh-TW" altLang="en-US" sz="1400" kern="0" dirty="0">
                <a:solidFill>
                  <a:srgbClr val="C7000B"/>
                </a:solidFill>
                <a:latin typeface="Arial"/>
                <a:cs typeface="+mj-cs"/>
              </a:rPr>
              <a:t>秩相關</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88420" name="组合 1"/>
          <p:cNvGrpSpPr>
            <a:grpSpLocks/>
          </p:cNvGrpSpPr>
          <p:nvPr/>
        </p:nvGrpSpPr>
        <p:grpSpPr bwMode="auto">
          <a:xfrm>
            <a:off x="2416175" y="1101725"/>
            <a:ext cx="7405688" cy="3968750"/>
            <a:chOff x="2416483" y="1101997"/>
            <a:chExt cx="7405468" cy="3968787"/>
          </a:xfrm>
        </p:grpSpPr>
        <p:sp>
          <p:nvSpPr>
            <p:cNvPr id="2" name="Rectangle 4"/>
            <p:cNvSpPr>
              <a:spLocks noChangeArrowheads="1"/>
            </p:cNvSpPr>
            <p:nvPr/>
          </p:nvSpPr>
          <p:spPr bwMode="auto">
            <a:xfrm>
              <a:off x="2416483" y="1101997"/>
              <a:ext cx="7405468" cy="1754204"/>
            </a:xfrm>
            <a:prstGeom prst="rect">
              <a:avLst/>
            </a:prstGeom>
            <a:noFill/>
            <a:ln>
              <a:noFill/>
            </a:ln>
            <a:effectLst/>
          </p:spPr>
          <p:txBody>
            <a:bodyPr anchor="ctr">
              <a:spAutoFit/>
            </a:bodyPr>
            <a:lstStyle/>
            <a:p>
              <a:pPr>
                <a:lnSpc>
                  <a:spcPct val="150000"/>
                </a:lnSpc>
                <a:defRPr/>
              </a:pPr>
              <a:r>
                <a:rPr lang="en-US" altLang="zh-TW" sz="1500" dirty="0">
                  <a:solidFill>
                    <a:schemeClr val="tx1"/>
                  </a:solidFill>
                  <a:latin typeface="Arial" pitchFamily="34" charset="0"/>
                </a:rPr>
                <a:t>         </a:t>
              </a:r>
              <a:r>
                <a:rPr lang="en-US" altLang="zh-TW" sz="1500" i="1" dirty="0">
                  <a:solidFill>
                    <a:schemeClr val="tx1"/>
                  </a:solidFill>
                  <a:latin typeface="Times New Roman" panose="02020603050405020304" pitchFamily="18" charset="0"/>
                  <a:cs typeface="Times New Roman" panose="02020603050405020304" pitchFamily="18" charset="0"/>
                </a:rPr>
                <a:t>Spearman</a:t>
              </a:r>
              <a:r>
                <a:rPr lang="en-US" altLang="zh-TW" sz="1800" dirty="0">
                  <a:solidFill>
                    <a:schemeClr val="tx1"/>
                  </a:solidFill>
                  <a:latin typeface="Arial" pitchFamily="34" charset="0"/>
                </a:rPr>
                <a:t> </a:t>
              </a:r>
              <a:r>
                <a:rPr lang="zh-TW" altLang="en-US" sz="1800" dirty="0">
                  <a:solidFill>
                    <a:schemeClr val="tx1"/>
                  </a:solidFill>
                  <a:latin typeface="Arial" pitchFamily="34" charset="0"/>
                </a:rPr>
                <a:t>秩相關分析與 </a:t>
              </a:r>
              <a:r>
                <a:rPr lang="en-US" altLang="zh-TW" sz="1500" i="1" dirty="0">
                  <a:solidFill>
                    <a:schemeClr val="tx1"/>
                  </a:solidFill>
                  <a:latin typeface="Times New Roman" panose="02020603050405020304" pitchFamily="18" charset="0"/>
                  <a:cs typeface="Times New Roman" panose="02020603050405020304" pitchFamily="18" charset="0"/>
                </a:rPr>
                <a:t>Pearson</a:t>
              </a:r>
              <a:r>
                <a:rPr lang="en-US" altLang="zh-TW" sz="1800" dirty="0">
                  <a:solidFill>
                    <a:schemeClr val="tx1"/>
                  </a:solidFill>
                  <a:latin typeface="Arial" pitchFamily="34" charset="0"/>
                </a:rPr>
                <a:t> </a:t>
              </a:r>
              <a:r>
                <a:rPr lang="zh-TW" altLang="en-US" sz="1800" dirty="0">
                  <a:solidFill>
                    <a:schemeClr val="tx1"/>
                  </a:solidFill>
                  <a:latin typeface="Arial" pitchFamily="34" charset="0"/>
                </a:rPr>
                <a:t>積矩相關分析類似，它是用等級相關係數 </a:t>
              </a:r>
              <a:r>
                <a:rPr lang="en-US" altLang="zh-CN" sz="1800" i="1" kern="100" dirty="0" err="1">
                  <a:solidFill>
                    <a:schemeClr val="tx1"/>
                  </a:solidFill>
                  <a:latin typeface="Times New Roman"/>
                  <a:ea typeface="宋体"/>
                </a:rPr>
                <a:t>r</a:t>
              </a:r>
              <a:r>
                <a:rPr lang="en-US" altLang="zh-TW" sz="1800" baseline="-25000" dirty="0" err="1">
                  <a:solidFill>
                    <a:schemeClr val="tx1"/>
                  </a:solidFill>
                  <a:latin typeface="Arial" pitchFamily="34" charset="0"/>
                </a:rPr>
                <a:t>s</a:t>
              </a:r>
              <a:r>
                <a:rPr lang="zh-TW" altLang="en-US" sz="1800" dirty="0">
                  <a:solidFill>
                    <a:schemeClr val="tx1"/>
                  </a:solidFill>
                  <a:latin typeface="Arial" pitchFamily="34" charset="0"/>
                </a:rPr>
                <a:t>（</a:t>
              </a:r>
              <a:r>
                <a:rPr lang="zh-TW" altLang="en-US" sz="1400" dirty="0">
                  <a:solidFill>
                    <a:schemeClr val="tx1"/>
                  </a:solidFill>
                  <a:latin typeface="Arial" pitchFamily="34" charset="0"/>
                </a:rPr>
                <a:t>即 </a:t>
              </a:r>
              <a:r>
                <a:rPr lang="en-US" altLang="zh-TW" sz="1300" i="1" dirty="0">
                  <a:solidFill>
                    <a:schemeClr val="tx1"/>
                  </a:solidFill>
                  <a:latin typeface="Times New Roman" panose="02020603050405020304" pitchFamily="18" charset="0"/>
                  <a:cs typeface="Times New Roman" panose="02020603050405020304" pitchFamily="18" charset="0"/>
                </a:rPr>
                <a:t>Spearman Correlation Coefficient</a:t>
              </a:r>
              <a:r>
                <a:rPr lang="zh-TW" altLang="en-US" sz="1800" dirty="0">
                  <a:solidFill>
                    <a:schemeClr val="tx1"/>
                  </a:solidFill>
                  <a:latin typeface="Arial" pitchFamily="34" charset="0"/>
                </a:rPr>
                <a:t>）來說明兩個變量間直線相關關係的密切程度與方向，</a:t>
              </a:r>
              <a:r>
                <a:rPr lang="en-US" altLang="zh-CN" sz="1800" i="1" kern="100" dirty="0">
                  <a:solidFill>
                    <a:srgbClr val="000000"/>
                  </a:solidFill>
                  <a:latin typeface="Times New Roman"/>
                  <a:ea typeface="宋体"/>
                </a:rPr>
                <a:t>r</a:t>
              </a:r>
              <a:r>
                <a:rPr lang="en-US" altLang="zh-TW" sz="1800" baseline="-25000" dirty="0">
                  <a:solidFill>
                    <a:srgbClr val="000000"/>
                  </a:solidFill>
                  <a:latin typeface="Arial" pitchFamily="34" charset="0"/>
                </a:rPr>
                <a:t>s</a:t>
              </a:r>
              <a:r>
                <a:rPr lang="en-US" altLang="zh-TW" sz="1800" dirty="0">
                  <a:solidFill>
                    <a:schemeClr val="tx1"/>
                  </a:solidFill>
                  <a:latin typeface="Arial" pitchFamily="34" charset="0"/>
                </a:rPr>
                <a:t> – </a:t>
              </a:r>
              <a:r>
                <a:rPr lang="zh-CN" altLang="en-US" sz="1800" dirty="0">
                  <a:solidFill>
                    <a:schemeClr val="tx1"/>
                  </a:solidFill>
                  <a:latin typeface="Arial" pitchFamily="34" charset="0"/>
                </a:rPr>
                <a:t>又</a:t>
              </a:r>
              <a:r>
                <a:rPr lang="zh-TW" altLang="en-US" sz="1800" dirty="0">
                  <a:solidFill>
                    <a:schemeClr val="tx1"/>
                  </a:solidFill>
                  <a:latin typeface="Arial" pitchFamily="34" charset="0"/>
                </a:rPr>
                <a:t>稱為秩的簡單相關係數；這類方法對原變量</a:t>
              </a:r>
              <a:r>
                <a:rPr lang="zh-CN" altLang="en-US" sz="1800" dirty="0">
                  <a:solidFill>
                    <a:schemeClr val="tx1"/>
                  </a:solidFill>
                  <a:latin typeface="Arial" pitchFamily="34" charset="0"/>
                </a:rPr>
                <a:t>的</a:t>
              </a:r>
              <a:r>
                <a:rPr lang="zh-TW" altLang="en-US" sz="1800" dirty="0">
                  <a:solidFill>
                    <a:schemeClr val="tx1"/>
                  </a:solidFill>
                  <a:latin typeface="Arial" pitchFamily="34" charset="0"/>
                </a:rPr>
                <a:t>分布不作要求，屬於非參數統計方法的一種；</a:t>
              </a:r>
              <a:endParaRPr lang="en-US" altLang="zh-CN" sz="1800" dirty="0">
                <a:solidFill>
                  <a:schemeClr val="tx1"/>
                </a:solidFill>
                <a:latin typeface="Arial" pitchFamily="34" charset="0"/>
              </a:endParaRPr>
            </a:p>
          </p:txBody>
        </p:sp>
        <p:sp>
          <p:nvSpPr>
            <p:cNvPr id="188422" name="Rectangle 4"/>
            <p:cNvSpPr>
              <a:spLocks noChangeArrowheads="1"/>
            </p:cNvSpPr>
            <p:nvPr/>
          </p:nvSpPr>
          <p:spPr bwMode="auto">
            <a:xfrm>
              <a:off x="2416483" y="3039460"/>
              <a:ext cx="74054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800">
                  <a:solidFill>
                    <a:schemeClr val="tx1"/>
                  </a:solidFill>
                </a:rPr>
                <a:t>      可</a:t>
              </a:r>
              <a:r>
                <a:rPr lang="zh-TW" altLang="en-US" sz="1800">
                  <a:solidFill>
                    <a:schemeClr val="tx1"/>
                  </a:solidFill>
                </a:rPr>
                <a:t>用於</a:t>
              </a:r>
              <a:r>
                <a:rPr lang="zh-CN" altLang="en-US" sz="1800">
                  <a:solidFill>
                    <a:schemeClr val="tx1"/>
                  </a:solidFill>
                </a:rPr>
                <a:t>以下</a:t>
              </a:r>
              <a:r>
                <a:rPr lang="zh-TW" altLang="en-US" sz="1800">
                  <a:solidFill>
                    <a:schemeClr val="tx1"/>
                  </a:solidFill>
                </a:rPr>
                <a:t>情況的</a:t>
              </a:r>
              <a:r>
                <a:rPr lang="zh-CN" altLang="en-US" sz="1800">
                  <a:solidFill>
                    <a:schemeClr val="tx1"/>
                  </a:solidFill>
                </a:rPr>
                <a:t>兩變量相關性</a:t>
              </a:r>
              <a:r>
                <a:rPr lang="zh-TW" altLang="en-US" sz="1800">
                  <a:solidFill>
                    <a:schemeClr val="tx1"/>
                  </a:solidFill>
                </a:rPr>
                <a:t>分析：</a:t>
              </a:r>
              <a:endParaRPr lang="en-US" altLang="zh-CN" sz="1800">
                <a:solidFill>
                  <a:schemeClr val="tx1"/>
                </a:solidFill>
              </a:endParaRPr>
            </a:p>
          </p:txBody>
        </p:sp>
        <p:sp>
          <p:nvSpPr>
            <p:cNvPr id="188423" name="Rectangle 4"/>
            <p:cNvSpPr>
              <a:spLocks noChangeArrowheads="1"/>
            </p:cNvSpPr>
            <p:nvPr/>
          </p:nvSpPr>
          <p:spPr bwMode="auto">
            <a:xfrm>
              <a:off x="2416483" y="3574186"/>
              <a:ext cx="7405468" cy="4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800" dirty="0">
                  <a:solidFill>
                    <a:schemeClr val="tx1"/>
                  </a:solidFill>
                </a:rPr>
                <a:t>      1</a:t>
              </a:r>
              <a:r>
                <a:rPr lang="zh-TW" altLang="en-US" sz="1800" dirty="0">
                  <a:solidFill>
                    <a:schemeClr val="tx1"/>
                  </a:solidFill>
                </a:rPr>
                <a:t>、當原變量 </a:t>
              </a:r>
              <a:r>
                <a:rPr lang="en-US" altLang="zh-TW" sz="1800" dirty="0">
                  <a:solidFill>
                    <a:schemeClr val="tx1"/>
                  </a:solidFill>
                </a:rPr>
                <a:t>X</a:t>
              </a:r>
              <a:r>
                <a:rPr lang="zh-TW" altLang="en-US" sz="1800" dirty="0">
                  <a:solidFill>
                    <a:schemeClr val="tx1"/>
                  </a:solidFill>
                </a:rPr>
                <a:t>、</a:t>
              </a:r>
              <a:r>
                <a:rPr lang="en-US" altLang="zh-TW" sz="1800" dirty="0">
                  <a:solidFill>
                    <a:schemeClr val="tx1"/>
                  </a:solidFill>
                </a:rPr>
                <a:t>Y </a:t>
              </a:r>
              <a:r>
                <a:rPr lang="zh-TW" altLang="en-US" sz="1800" dirty="0">
                  <a:solidFill>
                    <a:schemeClr val="tx1"/>
                  </a:solidFill>
                </a:rPr>
                <a:t>不服從二元正態分布時</a:t>
              </a:r>
              <a:r>
                <a:rPr lang="zh-CN" altLang="en-US" sz="1800" dirty="0">
                  <a:solidFill>
                    <a:schemeClr val="tx1"/>
                  </a:solidFill>
                </a:rPr>
                <a:t>；</a:t>
              </a:r>
              <a:endParaRPr lang="en-US" altLang="zh-CN" sz="1800" dirty="0">
                <a:solidFill>
                  <a:schemeClr val="tx1"/>
                </a:solidFill>
              </a:endParaRPr>
            </a:p>
          </p:txBody>
        </p:sp>
        <p:sp>
          <p:nvSpPr>
            <p:cNvPr id="188424" name="Rectangle 4"/>
            <p:cNvSpPr>
              <a:spLocks noChangeArrowheads="1"/>
            </p:cNvSpPr>
            <p:nvPr/>
          </p:nvSpPr>
          <p:spPr bwMode="auto">
            <a:xfrm>
              <a:off x="2416483" y="4562953"/>
              <a:ext cx="74054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800">
                  <a:solidFill>
                    <a:schemeClr val="tx1"/>
                  </a:solidFill>
                </a:rPr>
                <a:t>      3</a:t>
              </a:r>
              <a:r>
                <a:rPr lang="zh-TW" altLang="en-US" sz="1800">
                  <a:solidFill>
                    <a:schemeClr val="tx1"/>
                  </a:solidFill>
                </a:rPr>
                <a:t>、原始數據用等級表示</a:t>
              </a:r>
              <a:r>
                <a:rPr lang="zh-CN" altLang="en-US" sz="1800">
                  <a:solidFill>
                    <a:schemeClr val="tx1"/>
                  </a:solidFill>
                </a:rPr>
                <a:t>。</a:t>
              </a:r>
              <a:endParaRPr lang="zh-TW" altLang="en-US" sz="1800">
                <a:solidFill>
                  <a:schemeClr val="tx1"/>
                </a:solidFill>
              </a:endParaRPr>
            </a:p>
          </p:txBody>
        </p:sp>
        <p:sp>
          <p:nvSpPr>
            <p:cNvPr id="188425" name="Rectangle 4"/>
            <p:cNvSpPr>
              <a:spLocks noChangeArrowheads="1"/>
            </p:cNvSpPr>
            <p:nvPr/>
          </p:nvSpPr>
          <p:spPr bwMode="auto">
            <a:xfrm>
              <a:off x="2416483" y="4082017"/>
              <a:ext cx="7405468" cy="454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TW" sz="1800" dirty="0">
                  <a:solidFill>
                    <a:schemeClr val="tx1"/>
                  </a:solidFill>
                </a:rPr>
                <a:t>      2</a:t>
              </a:r>
              <a:r>
                <a:rPr lang="zh-TW" altLang="en-US" sz="1800" dirty="0">
                  <a:solidFill>
                    <a:schemeClr val="tx1"/>
                  </a:solidFill>
                </a:rPr>
                <a:t>、總體分布類型未知</a:t>
              </a:r>
              <a:r>
                <a:rPr lang="zh-CN" altLang="en-US" sz="1800" dirty="0">
                  <a:solidFill>
                    <a:schemeClr val="tx1"/>
                  </a:solidFill>
                </a:rPr>
                <a:t>；</a:t>
              </a:r>
              <a:endParaRPr lang="en-US" altLang="zh-CN" sz="1800" dirty="0">
                <a:solidFill>
                  <a:schemeClr val="tx1"/>
                </a:solidFill>
              </a:endParaRPr>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Spearman</a:t>
            </a:r>
            <a:r>
              <a:rPr lang="en-US" altLang="zh-TW" sz="1400" kern="0" dirty="0">
                <a:solidFill>
                  <a:srgbClr val="C7000B"/>
                </a:solidFill>
                <a:latin typeface="Arial"/>
                <a:cs typeface="+mj-cs"/>
              </a:rPr>
              <a:t> </a:t>
            </a:r>
            <a:r>
              <a:rPr lang="zh-TW" altLang="en-US" sz="1400" kern="0" dirty="0">
                <a:solidFill>
                  <a:srgbClr val="C7000B"/>
                </a:solidFill>
                <a:latin typeface="Arial"/>
                <a:cs typeface="+mj-cs"/>
              </a:rPr>
              <a:t>秩相關</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89444" name="Rectangle 2"/>
          <p:cNvSpPr>
            <a:spLocks noChangeArrowheads="1"/>
          </p:cNvSpPr>
          <p:nvPr/>
        </p:nvSpPr>
        <p:spPr bwMode="auto">
          <a:xfrm>
            <a:off x="0" y="-212725"/>
            <a:ext cx="1841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89445" name="Rectangle 4"/>
          <p:cNvSpPr>
            <a:spLocks noChangeArrowheads="1"/>
          </p:cNvSpPr>
          <p:nvPr/>
        </p:nvSpPr>
        <p:spPr bwMode="auto">
          <a:xfrm>
            <a:off x="0" y="-212725"/>
            <a:ext cx="1841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89446" name="Group 26"/>
          <p:cNvGrpSpPr>
            <a:grpSpLocks/>
          </p:cNvGrpSpPr>
          <p:nvPr/>
        </p:nvGrpSpPr>
        <p:grpSpPr bwMode="auto">
          <a:xfrm>
            <a:off x="457200" y="588963"/>
            <a:ext cx="11064875" cy="5345112"/>
            <a:chOff x="288" y="371"/>
            <a:chExt cx="6970" cy="3367"/>
          </a:xfrm>
        </p:grpSpPr>
        <p:sp>
          <p:nvSpPr>
            <p:cNvPr id="189447" name="Rectangle 4"/>
            <p:cNvSpPr>
              <a:spLocks noChangeArrowheads="1"/>
            </p:cNvSpPr>
            <p:nvPr/>
          </p:nvSpPr>
          <p:spPr bwMode="auto">
            <a:xfrm>
              <a:off x="288" y="371"/>
              <a:ext cx="6833"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其基本思想是：</a:t>
              </a:r>
              <a:endParaRPr lang="en-US" altLang="zh-CN" sz="1500">
                <a:solidFill>
                  <a:schemeClr val="tx1"/>
                </a:solidFill>
              </a:endParaRPr>
            </a:p>
          </p:txBody>
        </p:sp>
        <p:graphicFrame>
          <p:nvGraphicFramePr>
            <p:cNvPr id="189448" name="对象 1"/>
            <p:cNvGraphicFramePr>
              <a:graphicFrameLocks noChangeAspect="1"/>
            </p:cNvGraphicFramePr>
            <p:nvPr/>
          </p:nvGraphicFramePr>
          <p:xfrm>
            <a:off x="1683" y="2142"/>
            <a:ext cx="4296" cy="1596"/>
          </p:xfrm>
          <a:graphic>
            <a:graphicData uri="http://schemas.openxmlformats.org/presentationml/2006/ole">
              <mc:AlternateContent xmlns:mc="http://schemas.openxmlformats.org/markup-compatibility/2006">
                <mc:Choice xmlns:v="urn:schemas-microsoft-com:vml" Requires="v">
                  <p:oleObj name="Equation" r:id="rId3" imgW="3390900" imgH="1257300" progId="Equation.DSMT4">
                    <p:embed/>
                  </p:oleObj>
                </mc:Choice>
                <mc:Fallback>
                  <p:oleObj name="Equation" r:id="rId3" imgW="3390900" imgH="12573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3" y="2142"/>
                          <a:ext cx="4296"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9449" name="Group 21"/>
            <p:cNvGrpSpPr>
              <a:grpSpLocks/>
            </p:cNvGrpSpPr>
            <p:nvPr/>
          </p:nvGrpSpPr>
          <p:grpSpPr bwMode="auto">
            <a:xfrm>
              <a:off x="298" y="607"/>
              <a:ext cx="6960" cy="317"/>
              <a:chOff x="298" y="607"/>
              <a:chExt cx="6960" cy="317"/>
            </a:xfrm>
          </p:grpSpPr>
          <p:sp>
            <p:nvSpPr>
              <p:cNvPr id="189458" name="Rectangle 4"/>
              <p:cNvSpPr>
                <a:spLocks noChangeArrowheads="1"/>
              </p:cNvSpPr>
              <p:nvPr/>
            </p:nvSpPr>
            <p:spPr bwMode="auto">
              <a:xfrm>
                <a:off x="565" y="649"/>
                <a:ext cx="6693"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將</a:t>
                </a:r>
                <a:r>
                  <a:rPr lang="en-US" altLang="zh-CN" sz="1500">
                    <a:solidFill>
                      <a:schemeClr val="tx1"/>
                    </a:solidFill>
                  </a:rPr>
                  <a:t>n</a:t>
                </a:r>
                <a:r>
                  <a:rPr lang="zh-CN" altLang="en-US" sz="1500">
                    <a:solidFill>
                      <a:schemeClr val="tx1"/>
                    </a:solidFill>
                  </a:rPr>
                  <a:t>對觀察值 </a:t>
                </a:r>
                <a:r>
                  <a:rPr lang="en-US" altLang="zh-CN" sz="1300" i="1">
                    <a:solidFill>
                      <a:schemeClr val="tx1"/>
                    </a:solidFill>
                  </a:rPr>
                  <a:t>X</a:t>
                </a:r>
                <a:r>
                  <a:rPr lang="en-US" altLang="zh-CN" sz="1300" baseline="-25000">
                    <a:solidFill>
                      <a:schemeClr val="tx1"/>
                    </a:solidFill>
                  </a:rPr>
                  <a:t>i</a:t>
                </a:r>
                <a:r>
                  <a:rPr lang="en-US" altLang="zh-CN" sz="1500">
                    <a:solidFill>
                      <a:schemeClr val="tx1"/>
                    </a:solidFill>
                  </a:rPr>
                  <a:t>,</a:t>
                </a:r>
                <a:r>
                  <a:rPr lang="en-US" altLang="zh-CN" sz="1300" i="1">
                    <a:solidFill>
                      <a:schemeClr val="tx1"/>
                    </a:solidFill>
                  </a:rPr>
                  <a:t>Y</a:t>
                </a:r>
                <a:r>
                  <a:rPr lang="en-US" altLang="zh-CN" sz="1300" baseline="-25000">
                    <a:solidFill>
                      <a:schemeClr val="tx1"/>
                    </a:solidFill>
                  </a:rPr>
                  <a:t>i</a:t>
                </a:r>
                <a:r>
                  <a:rPr lang="en-US" altLang="zh-CN" sz="1300">
                    <a:solidFill>
                      <a:schemeClr val="tx1"/>
                    </a:solidFill>
                  </a:rPr>
                  <a:t> (</a:t>
                </a:r>
                <a:r>
                  <a:rPr lang="en-US" altLang="zh-CN" sz="1300" i="1">
                    <a:solidFill>
                      <a:schemeClr val="tx1"/>
                    </a:solidFill>
                  </a:rPr>
                  <a:t>i</a:t>
                </a:r>
                <a:r>
                  <a:rPr lang="en-US" altLang="zh-CN" sz="1300">
                    <a:solidFill>
                      <a:schemeClr val="tx1"/>
                    </a:solidFill>
                  </a:rPr>
                  <a:t> = </a:t>
                </a:r>
                <a:r>
                  <a:rPr lang="en-US" altLang="zh-CN" sz="1300" i="1">
                    <a:solidFill>
                      <a:schemeClr val="tx1"/>
                    </a:solidFill>
                  </a:rPr>
                  <a:t>1,2,…,n</a:t>
                </a:r>
                <a:r>
                  <a:rPr lang="en-US" altLang="zh-CN" sz="1300">
                    <a:solidFill>
                      <a:schemeClr val="tx1"/>
                    </a:solidFill>
                  </a:rPr>
                  <a:t>)</a:t>
                </a:r>
                <a:r>
                  <a:rPr lang="en-US" altLang="zh-CN" sz="1500">
                    <a:solidFill>
                      <a:schemeClr val="tx1"/>
                    </a:solidFill>
                  </a:rPr>
                  <a:t> </a:t>
                </a:r>
                <a:r>
                  <a:rPr lang="zh-CN" altLang="en-US" sz="1500">
                    <a:solidFill>
                      <a:schemeClr val="tx1"/>
                    </a:solidFill>
                  </a:rPr>
                  <a:t>分別由小到大編秩，</a:t>
                </a:r>
                <a:r>
                  <a:rPr lang="en-US" altLang="zh-CN" sz="1300" i="1">
                    <a:solidFill>
                      <a:schemeClr val="tx1"/>
                    </a:solidFill>
                  </a:rPr>
                  <a:t>P</a:t>
                </a:r>
                <a:r>
                  <a:rPr lang="en-US" altLang="zh-CN" sz="1300" baseline="-25000">
                    <a:solidFill>
                      <a:schemeClr val="tx1"/>
                    </a:solidFill>
                  </a:rPr>
                  <a:t>i</a:t>
                </a:r>
                <a:r>
                  <a:rPr lang="en-US" altLang="zh-CN" sz="1500">
                    <a:solidFill>
                      <a:schemeClr val="tx1"/>
                    </a:solidFill>
                  </a:rPr>
                  <a:t> </a:t>
                </a:r>
                <a:r>
                  <a:rPr lang="zh-CN" altLang="en-US" sz="1500">
                    <a:solidFill>
                      <a:schemeClr val="tx1"/>
                    </a:solidFill>
                  </a:rPr>
                  <a:t>表示 </a:t>
                </a:r>
                <a:r>
                  <a:rPr lang="en-US" altLang="zh-CN" sz="1300" i="1">
                    <a:solidFill>
                      <a:schemeClr val="tx1"/>
                    </a:solidFill>
                  </a:rPr>
                  <a:t>X</a:t>
                </a:r>
                <a:r>
                  <a:rPr lang="en-US" altLang="zh-CN" sz="1300" baseline="-25000">
                    <a:solidFill>
                      <a:schemeClr val="tx1"/>
                    </a:solidFill>
                  </a:rPr>
                  <a:t>i</a:t>
                </a:r>
                <a:r>
                  <a:rPr lang="en-US" altLang="zh-CN" sz="1500">
                    <a:solidFill>
                      <a:schemeClr val="tx1"/>
                    </a:solidFill>
                  </a:rPr>
                  <a:t>  </a:t>
                </a:r>
                <a:r>
                  <a:rPr lang="zh-CN" altLang="en-US" sz="1500">
                    <a:solidFill>
                      <a:schemeClr val="tx1"/>
                    </a:solidFill>
                  </a:rPr>
                  <a:t>的秩，</a:t>
                </a:r>
                <a:r>
                  <a:rPr lang="en-US" altLang="zh-CN" sz="1300" i="1">
                    <a:solidFill>
                      <a:schemeClr val="tx1"/>
                    </a:solidFill>
                  </a:rPr>
                  <a:t>Q</a:t>
                </a:r>
                <a:r>
                  <a:rPr lang="en-US" altLang="zh-CN" sz="1300" baseline="-25000">
                    <a:solidFill>
                      <a:schemeClr val="tx1"/>
                    </a:solidFill>
                  </a:rPr>
                  <a:t>i</a:t>
                </a:r>
                <a:r>
                  <a:rPr lang="en-US" altLang="zh-CN" sz="1500">
                    <a:solidFill>
                      <a:schemeClr val="tx1"/>
                    </a:solidFill>
                  </a:rPr>
                  <a:t> </a:t>
                </a:r>
                <a:r>
                  <a:rPr lang="zh-CN" altLang="en-US" sz="1500">
                    <a:solidFill>
                      <a:schemeClr val="tx1"/>
                    </a:solidFill>
                  </a:rPr>
                  <a:t>表示 </a:t>
                </a:r>
                <a:r>
                  <a:rPr lang="en-US" altLang="zh-CN" sz="1300" i="1">
                    <a:solidFill>
                      <a:schemeClr val="tx1"/>
                    </a:solidFill>
                  </a:rPr>
                  <a:t>Y</a:t>
                </a:r>
                <a:r>
                  <a:rPr lang="en-US" altLang="zh-CN" sz="1300" baseline="-25000">
                    <a:solidFill>
                      <a:schemeClr val="tx1"/>
                    </a:solidFill>
                  </a:rPr>
                  <a:t>i</a:t>
                </a:r>
                <a:r>
                  <a:rPr lang="en-US" altLang="zh-CN" sz="1500">
                    <a:solidFill>
                      <a:schemeClr val="tx1"/>
                    </a:solidFill>
                  </a:rPr>
                  <a:t> </a:t>
                </a:r>
                <a:r>
                  <a:rPr lang="zh-CN" altLang="en-US" sz="1500">
                    <a:solidFill>
                      <a:schemeClr val="tx1"/>
                    </a:solidFill>
                  </a:rPr>
                  <a:t>的秩，其中每對 </a:t>
                </a:r>
                <a:r>
                  <a:rPr lang="en-US" altLang="zh-CN" sz="1300" i="1">
                    <a:solidFill>
                      <a:schemeClr val="tx1"/>
                    </a:solidFill>
                  </a:rPr>
                  <a:t>P</a:t>
                </a:r>
                <a:r>
                  <a:rPr lang="en-US" altLang="zh-CN" sz="1300" baseline="-25000">
                    <a:solidFill>
                      <a:schemeClr val="tx1"/>
                    </a:solidFill>
                  </a:rPr>
                  <a:t>i</a:t>
                </a:r>
                <a:r>
                  <a:rPr lang="en-US" altLang="zh-CN" sz="1500">
                    <a:solidFill>
                      <a:schemeClr val="tx1"/>
                    </a:solidFill>
                  </a:rPr>
                  <a:t>,</a:t>
                </a:r>
                <a:r>
                  <a:rPr lang="en-US" altLang="zh-CN" sz="1300" i="1">
                    <a:solidFill>
                      <a:schemeClr val="tx1"/>
                    </a:solidFill>
                  </a:rPr>
                  <a:t>Q</a:t>
                </a:r>
                <a:r>
                  <a:rPr lang="en-US" altLang="zh-CN" sz="1300" baseline="-25000">
                    <a:solidFill>
                      <a:schemeClr val="tx1"/>
                    </a:solidFill>
                  </a:rPr>
                  <a:t>i</a:t>
                </a:r>
                <a:r>
                  <a:rPr lang="en-US" altLang="zh-CN" sz="1300">
                    <a:solidFill>
                      <a:schemeClr val="tx1"/>
                    </a:solidFill>
                  </a:rPr>
                  <a:t> </a:t>
                </a:r>
                <a:r>
                  <a:rPr lang="zh-CN" altLang="en-US" sz="1500">
                    <a:solidFill>
                      <a:schemeClr val="tx1"/>
                    </a:solidFill>
                  </a:rPr>
                  <a:t>可能相等，也可能不等；</a:t>
                </a:r>
                <a:endParaRPr lang="en-US" altLang="zh-CN" sz="1500">
                  <a:solidFill>
                    <a:schemeClr val="tx1"/>
                  </a:solidFill>
                </a:endParaRPr>
              </a:p>
            </p:txBody>
          </p:sp>
          <p:sp>
            <p:nvSpPr>
              <p:cNvPr id="189459" name="矩形 2"/>
              <p:cNvSpPr>
                <a:spLocks noChangeArrowheads="1"/>
              </p:cNvSpPr>
              <p:nvPr/>
            </p:nvSpPr>
            <p:spPr bwMode="auto">
              <a:xfrm>
                <a:off x="298" y="607"/>
                <a:ext cx="34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80000"/>
                  </a:lnSpc>
                </a:pPr>
                <a:r>
                  <a:rPr lang="en-US" altLang="zh-CN" sz="1500">
                    <a:solidFill>
                      <a:schemeClr val="tx1"/>
                    </a:solidFill>
                  </a:rPr>
                  <a:t>1</a:t>
                </a:r>
                <a:r>
                  <a:rPr lang="zh-CN" altLang="en-US" sz="1500">
                    <a:solidFill>
                      <a:schemeClr val="tx1"/>
                    </a:solidFill>
                  </a:rPr>
                  <a:t>、</a:t>
                </a:r>
                <a:endParaRPr lang="zh-CN" altLang="en-US" sz="1500"/>
              </a:p>
            </p:txBody>
          </p:sp>
        </p:grpSp>
        <p:grpSp>
          <p:nvGrpSpPr>
            <p:cNvPr id="189450" name="Group 23"/>
            <p:cNvGrpSpPr>
              <a:grpSpLocks/>
            </p:cNvGrpSpPr>
            <p:nvPr/>
          </p:nvGrpSpPr>
          <p:grpSpPr bwMode="auto">
            <a:xfrm>
              <a:off x="298" y="887"/>
              <a:ext cx="6960" cy="805"/>
              <a:chOff x="298" y="887"/>
              <a:chExt cx="6960" cy="805"/>
            </a:xfrm>
          </p:grpSpPr>
          <p:grpSp>
            <p:nvGrpSpPr>
              <p:cNvPr id="189454" name="Group 22"/>
              <p:cNvGrpSpPr>
                <a:grpSpLocks/>
              </p:cNvGrpSpPr>
              <p:nvPr/>
            </p:nvGrpSpPr>
            <p:grpSpPr bwMode="auto">
              <a:xfrm>
                <a:off x="565" y="926"/>
                <a:ext cx="6693" cy="766"/>
                <a:chOff x="565" y="926"/>
                <a:chExt cx="6693" cy="766"/>
              </a:xfrm>
            </p:grpSpPr>
            <p:sp>
              <p:nvSpPr>
                <p:cNvPr id="189456" name="Rectangle 4"/>
                <p:cNvSpPr>
                  <a:spLocks noChangeArrowheads="1"/>
                </p:cNvSpPr>
                <p:nvPr/>
              </p:nvSpPr>
              <p:spPr bwMode="auto">
                <a:xfrm>
                  <a:off x="565" y="926"/>
                  <a:ext cx="6693" cy="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用 </a:t>
                  </a:r>
                  <a:r>
                    <a:rPr lang="en-US" altLang="zh-TW" sz="1300" i="1">
                      <a:solidFill>
                        <a:schemeClr val="tx1"/>
                      </a:solidFill>
                    </a:rPr>
                    <a:t>P</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與 </a:t>
                  </a:r>
                  <a:r>
                    <a:rPr lang="en-US" altLang="zh-TW" sz="1300" i="1">
                      <a:solidFill>
                        <a:schemeClr val="tx1"/>
                      </a:solidFill>
                    </a:rPr>
                    <a:t>Q</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之差來反映 </a:t>
                  </a:r>
                  <a:r>
                    <a:rPr lang="en-US" altLang="zh-TW" sz="1300" i="1">
                      <a:solidFill>
                        <a:schemeClr val="tx1"/>
                      </a:solidFill>
                    </a:rPr>
                    <a:t>X</a:t>
                  </a:r>
                  <a:r>
                    <a:rPr lang="en-US" altLang="zh-TW" sz="1500">
                      <a:solidFill>
                        <a:schemeClr val="tx1"/>
                      </a:solidFill>
                    </a:rPr>
                    <a:t>,</a:t>
                  </a:r>
                  <a:r>
                    <a:rPr lang="en-US" altLang="zh-TW" sz="1300" i="1">
                      <a:solidFill>
                        <a:schemeClr val="tx1"/>
                      </a:solidFill>
                    </a:rPr>
                    <a:t>Y</a:t>
                  </a:r>
                  <a:r>
                    <a:rPr lang="en-US" altLang="zh-TW" sz="1500">
                      <a:solidFill>
                        <a:schemeClr val="tx1"/>
                      </a:solidFill>
                    </a:rPr>
                    <a:t> </a:t>
                  </a:r>
                  <a:r>
                    <a:rPr lang="zh-TW" altLang="en-US" sz="1500">
                      <a:solidFill>
                        <a:schemeClr val="tx1"/>
                      </a:solidFill>
                    </a:rPr>
                    <a:t>兩變量秩排列一致性的情況，令 </a:t>
                  </a:r>
                  <a:r>
                    <a:rPr lang="en-US" altLang="zh-TW" sz="1300" i="1">
                      <a:solidFill>
                        <a:schemeClr val="tx1"/>
                      </a:solidFill>
                    </a:rPr>
                    <a:t>d</a:t>
                  </a:r>
                  <a:r>
                    <a:rPr lang="en-US" altLang="zh-TW" sz="1300" baseline="-25000">
                      <a:solidFill>
                        <a:schemeClr val="tx1"/>
                      </a:solidFill>
                    </a:rPr>
                    <a:t>i</a:t>
                  </a:r>
                  <a:r>
                    <a:rPr lang="en-US" altLang="zh-TW" sz="1300">
                      <a:solidFill>
                        <a:schemeClr val="tx1"/>
                      </a:solidFill>
                    </a:rPr>
                    <a:t> = </a:t>
                  </a:r>
                  <a:r>
                    <a:rPr lang="en-US" altLang="zh-TW" sz="1300" i="1">
                      <a:solidFill>
                        <a:schemeClr val="tx1"/>
                      </a:solidFill>
                    </a:rPr>
                    <a:t>P</a:t>
                  </a:r>
                  <a:r>
                    <a:rPr lang="en-US" altLang="zh-TW" sz="1300" baseline="-25000">
                      <a:solidFill>
                        <a:schemeClr val="tx1"/>
                      </a:solidFill>
                    </a:rPr>
                    <a:t>i</a:t>
                  </a:r>
                  <a:r>
                    <a:rPr lang="en-US" altLang="zh-TW" sz="1300">
                      <a:solidFill>
                        <a:schemeClr val="tx1"/>
                      </a:solidFill>
                    </a:rPr>
                    <a:t> – </a:t>
                  </a:r>
                  <a:r>
                    <a:rPr lang="en-US" altLang="zh-TW" sz="1300" i="1">
                      <a:solidFill>
                        <a:schemeClr val="tx1"/>
                      </a:solidFill>
                    </a:rPr>
                    <a:t>Q</a:t>
                  </a:r>
                  <a:r>
                    <a:rPr lang="en-US" altLang="zh-TW" sz="1300" baseline="-25000">
                      <a:solidFill>
                        <a:schemeClr val="tx1"/>
                      </a:solidFill>
                    </a:rPr>
                    <a:t>i</a:t>
                  </a:r>
                  <a:r>
                    <a:rPr lang="en-US" altLang="zh-TW" sz="1500">
                      <a:solidFill>
                        <a:schemeClr val="tx1"/>
                      </a:solidFill>
                    </a:rPr>
                    <a:t> </a:t>
                  </a:r>
                  <a:r>
                    <a:rPr lang="zh-CN" altLang="en-US" sz="1500">
                      <a:solidFill>
                        <a:schemeClr val="tx1"/>
                      </a:solidFill>
                    </a:rPr>
                    <a:t>，</a:t>
                  </a:r>
                  <a:r>
                    <a:rPr lang="zh-TW" altLang="en-US" sz="1500">
                      <a:solidFill>
                        <a:schemeClr val="tx1"/>
                      </a:solidFill>
                    </a:rPr>
                    <a:t>由於 </a:t>
                  </a:r>
                  <a:r>
                    <a:rPr lang="en-US" altLang="zh-TW" sz="1300" i="1">
                      <a:solidFill>
                        <a:schemeClr val="tx1"/>
                      </a:solidFill>
                    </a:rPr>
                    <a:t>d</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可正也可負，所以 </a:t>
                  </a:r>
                  <a:r>
                    <a:rPr lang="zh-TW" altLang="en-US" sz="1300">
                      <a:solidFill>
                        <a:schemeClr val="tx1"/>
                      </a:solidFill>
                    </a:rPr>
                    <a:t>∑</a:t>
                  </a:r>
                  <a:r>
                    <a:rPr lang="en-US" altLang="zh-TW" sz="1300" i="1">
                      <a:solidFill>
                        <a:schemeClr val="tx1"/>
                      </a:solidFill>
                    </a:rPr>
                    <a:t>d</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不能真實反映 </a:t>
                  </a:r>
                  <a:r>
                    <a:rPr lang="en-US" altLang="zh-TW" sz="1300" i="1">
                      <a:solidFill>
                        <a:schemeClr val="tx1"/>
                      </a:solidFill>
                    </a:rPr>
                    <a:t>P</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與 </a:t>
                  </a:r>
                  <a:r>
                    <a:rPr lang="en-US" altLang="zh-TW" sz="1300" i="1">
                      <a:solidFill>
                        <a:schemeClr val="tx1"/>
                      </a:solidFill>
                    </a:rPr>
                    <a:t>Q</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差值的大小，故取 </a:t>
                  </a:r>
                  <a:r>
                    <a:rPr lang="zh-TW" altLang="en-US" sz="1300">
                      <a:solidFill>
                        <a:schemeClr val="tx1"/>
                      </a:solidFill>
                    </a:rPr>
                    <a:t>∑</a:t>
                  </a:r>
                  <a:r>
                    <a:rPr lang="en-US" altLang="zh-TW" sz="1300" i="1">
                      <a:solidFill>
                        <a:schemeClr val="tx1"/>
                      </a:solidFill>
                    </a:rPr>
                    <a:t>d</a:t>
                  </a:r>
                  <a:r>
                    <a:rPr lang="en-US" altLang="zh-TW" sz="1300" baseline="-25000">
                      <a:solidFill>
                        <a:schemeClr val="tx1"/>
                      </a:solidFill>
                    </a:rPr>
                    <a:t>i</a:t>
                  </a:r>
                  <a:r>
                    <a:rPr lang="en-US" altLang="zh-TW" sz="1300" baseline="40000">
                      <a:solidFill>
                        <a:schemeClr val="tx1"/>
                      </a:solidFill>
                    </a:rPr>
                    <a:t>2</a:t>
                  </a:r>
                  <a:r>
                    <a:rPr lang="en-US" altLang="zh-TW" sz="1300">
                      <a:solidFill>
                        <a:schemeClr val="tx1"/>
                      </a:solidFill>
                    </a:rPr>
                    <a:t> = ∑(</a:t>
                  </a:r>
                  <a:r>
                    <a:rPr lang="en-US" altLang="zh-TW" sz="1300" i="1">
                      <a:solidFill>
                        <a:schemeClr val="tx1"/>
                      </a:solidFill>
                    </a:rPr>
                    <a:t>P</a:t>
                  </a:r>
                  <a:r>
                    <a:rPr lang="en-US" altLang="zh-TW" sz="1300" baseline="-25000">
                      <a:solidFill>
                        <a:schemeClr val="tx1"/>
                      </a:solidFill>
                    </a:rPr>
                    <a:t>i</a:t>
                  </a:r>
                  <a:r>
                    <a:rPr lang="en-US" altLang="zh-TW" sz="1300">
                      <a:solidFill>
                        <a:schemeClr val="tx1"/>
                      </a:solidFill>
                    </a:rPr>
                    <a:t> - </a:t>
                  </a:r>
                  <a:r>
                    <a:rPr lang="en-US" altLang="zh-TW" sz="1300" i="1">
                      <a:solidFill>
                        <a:schemeClr val="tx1"/>
                      </a:solidFill>
                    </a:rPr>
                    <a:t>Q</a:t>
                  </a:r>
                  <a:r>
                    <a:rPr lang="en-US" altLang="zh-TW" sz="1300" baseline="-25000">
                      <a:solidFill>
                        <a:schemeClr val="tx1"/>
                      </a:solidFill>
                    </a:rPr>
                    <a:t>i</a:t>
                  </a:r>
                  <a:r>
                    <a:rPr lang="en-US" altLang="zh-TW" sz="1300">
                      <a:solidFill>
                        <a:schemeClr val="tx1"/>
                      </a:solidFill>
                    </a:rPr>
                    <a:t>)</a:t>
                  </a:r>
                  <a:r>
                    <a:rPr lang="en-US" altLang="zh-TW" sz="1300" baseline="40000">
                      <a:solidFill>
                        <a:schemeClr val="tx1"/>
                      </a:solidFill>
                    </a:rPr>
                    <a:t>2</a:t>
                  </a:r>
                  <a:r>
                    <a:rPr lang="en-US" altLang="zh-TW" sz="1500">
                      <a:solidFill>
                        <a:schemeClr val="tx1"/>
                      </a:solidFill>
                    </a:rPr>
                    <a:t> </a:t>
                  </a:r>
                  <a:r>
                    <a:rPr lang="zh-TW" altLang="en-US" sz="1500">
                      <a:solidFill>
                        <a:schemeClr val="tx1"/>
                      </a:solidFill>
                    </a:rPr>
                    <a:t>。</a:t>
                  </a:r>
                  <a:r>
                    <a:rPr lang="en-US" altLang="zh-CN" sz="1300" i="1">
                      <a:solidFill>
                        <a:schemeClr val="tx1"/>
                      </a:solidFill>
                    </a:rPr>
                    <a:t>n</a:t>
                  </a:r>
                  <a:r>
                    <a:rPr lang="en-US" altLang="zh-TW" sz="1500">
                      <a:solidFill>
                        <a:schemeClr val="tx1"/>
                      </a:solidFill>
                    </a:rPr>
                    <a:t> </a:t>
                  </a:r>
                  <a:r>
                    <a:rPr lang="zh-TW" altLang="en-US" sz="1500">
                      <a:solidFill>
                        <a:schemeClr val="tx1"/>
                      </a:solidFill>
                    </a:rPr>
                    <a:t>為一定時，當每對 </a:t>
                  </a:r>
                  <a:r>
                    <a:rPr lang="en-US" altLang="zh-TW" sz="1300" i="1">
                      <a:solidFill>
                        <a:schemeClr val="tx1"/>
                      </a:solidFill>
                    </a:rPr>
                    <a:t>X</a:t>
                  </a:r>
                  <a:r>
                    <a:rPr lang="en-US" altLang="zh-TW" sz="1300" baseline="-25000">
                      <a:solidFill>
                        <a:schemeClr val="tx1"/>
                      </a:solidFill>
                    </a:rPr>
                    <a:t>i</a:t>
                  </a:r>
                  <a:r>
                    <a:rPr lang="en-US" altLang="zh-TW" sz="1500">
                      <a:solidFill>
                        <a:schemeClr val="tx1"/>
                      </a:solidFill>
                    </a:rPr>
                    <a:t>,</a:t>
                  </a:r>
                  <a:r>
                    <a:rPr lang="en-US" altLang="zh-TW" sz="1300" i="1">
                      <a:solidFill>
                        <a:schemeClr val="tx1"/>
                      </a:solidFill>
                    </a:rPr>
                    <a:t>Y</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的秩完全相等（完全正相關），</a:t>
                  </a:r>
                  <a:r>
                    <a:rPr lang="zh-TW" altLang="en-US" sz="1300">
                      <a:solidFill>
                        <a:schemeClr val="tx1"/>
                      </a:solidFill>
                    </a:rPr>
                    <a:t>∑</a:t>
                  </a:r>
                  <a:r>
                    <a:rPr lang="en-US" altLang="zh-TW" sz="1300" i="1">
                      <a:solidFill>
                        <a:schemeClr val="tx1"/>
                      </a:solidFill>
                    </a:rPr>
                    <a:t>d</a:t>
                  </a:r>
                  <a:r>
                    <a:rPr lang="en-US" altLang="zh-TW" sz="1300" baseline="-25000">
                      <a:solidFill>
                        <a:schemeClr val="tx1"/>
                      </a:solidFill>
                    </a:rPr>
                    <a:t>i</a:t>
                  </a:r>
                  <a:r>
                    <a:rPr lang="en-US" altLang="zh-TW" sz="1300" baseline="40000">
                      <a:solidFill>
                        <a:schemeClr val="tx1"/>
                      </a:solidFill>
                    </a:rPr>
                    <a:t>2</a:t>
                  </a:r>
                  <a:r>
                    <a:rPr lang="en-US" altLang="zh-TW" sz="1500">
                      <a:solidFill>
                        <a:schemeClr val="tx1"/>
                      </a:solidFill>
                    </a:rPr>
                    <a:t> </a:t>
                  </a:r>
                  <a:r>
                    <a:rPr lang="zh-TW" altLang="en-US" sz="1500">
                      <a:solidFill>
                        <a:schemeClr val="tx1"/>
                      </a:solidFill>
                    </a:rPr>
                    <a:t>有最小值 </a:t>
                  </a:r>
                  <a:r>
                    <a:rPr lang="en-US" altLang="zh-TW" sz="1300">
                      <a:solidFill>
                        <a:schemeClr val="tx1"/>
                      </a:solidFill>
                    </a:rPr>
                    <a:t>0</a:t>
                  </a:r>
                  <a:r>
                    <a:rPr lang="zh-TW" altLang="en-US" sz="1500">
                      <a:solidFill>
                        <a:schemeClr val="tx1"/>
                      </a:solidFill>
                    </a:rPr>
                    <a:t>；當每對 </a:t>
                  </a:r>
                  <a:r>
                    <a:rPr lang="en-US" altLang="zh-TW" sz="1300" i="1">
                      <a:solidFill>
                        <a:schemeClr val="tx1"/>
                      </a:solidFill>
                    </a:rPr>
                    <a:t>X</a:t>
                  </a:r>
                  <a:r>
                    <a:rPr lang="en-US" altLang="zh-TW" sz="1300" baseline="-25000">
                      <a:solidFill>
                        <a:schemeClr val="tx1"/>
                      </a:solidFill>
                    </a:rPr>
                    <a:t>i</a:t>
                  </a:r>
                  <a:r>
                    <a:rPr lang="en-US" altLang="zh-TW" sz="1500">
                      <a:solidFill>
                        <a:schemeClr val="tx1"/>
                      </a:solidFill>
                    </a:rPr>
                    <a:t>,</a:t>
                  </a:r>
                  <a:r>
                    <a:rPr lang="en-US" altLang="zh-TW" sz="1300" i="1">
                      <a:solidFill>
                        <a:schemeClr val="tx1"/>
                      </a:solidFill>
                    </a:rPr>
                    <a:t>Y</a:t>
                  </a:r>
                  <a:r>
                    <a:rPr lang="en-US" altLang="zh-TW" sz="1300" baseline="-25000">
                      <a:solidFill>
                        <a:schemeClr val="tx1"/>
                      </a:solidFill>
                    </a:rPr>
                    <a:t>i</a:t>
                  </a:r>
                  <a:r>
                    <a:rPr lang="en-US" altLang="zh-TW" sz="1500">
                      <a:solidFill>
                        <a:schemeClr val="tx1"/>
                      </a:solidFill>
                    </a:rPr>
                    <a:t> </a:t>
                  </a:r>
                  <a:r>
                    <a:rPr lang="zh-TW" altLang="en-US" sz="1500">
                      <a:solidFill>
                        <a:schemeClr val="tx1"/>
                      </a:solidFill>
                    </a:rPr>
                    <a:t>的秩完全相反（完全負相關），</a:t>
                  </a:r>
                  <a:r>
                    <a:rPr lang="zh-TW" altLang="en-US" sz="1300">
                      <a:solidFill>
                        <a:schemeClr val="tx1"/>
                      </a:solidFill>
                    </a:rPr>
                    <a:t>∑</a:t>
                  </a:r>
                  <a:r>
                    <a:rPr lang="en-US" altLang="zh-TW" sz="1300" i="1">
                      <a:solidFill>
                        <a:schemeClr val="tx1"/>
                      </a:solidFill>
                    </a:rPr>
                    <a:t>d</a:t>
                  </a:r>
                  <a:r>
                    <a:rPr lang="en-US" altLang="zh-TW" sz="1300" baseline="-25000">
                      <a:solidFill>
                        <a:schemeClr val="tx1"/>
                      </a:solidFill>
                    </a:rPr>
                    <a:t>i</a:t>
                  </a:r>
                  <a:r>
                    <a:rPr lang="en-US" altLang="zh-TW" sz="1300" baseline="40000">
                      <a:solidFill>
                        <a:schemeClr val="tx1"/>
                      </a:solidFill>
                    </a:rPr>
                    <a:t>2</a:t>
                  </a:r>
                  <a:r>
                    <a:rPr lang="en-US" altLang="zh-TW" sz="1500">
                      <a:solidFill>
                        <a:schemeClr val="tx1"/>
                      </a:solidFill>
                    </a:rPr>
                    <a:t> </a:t>
                  </a:r>
                  <a:r>
                    <a:rPr lang="zh-TW" altLang="en-US" sz="1500">
                      <a:solidFill>
                        <a:schemeClr val="tx1"/>
                      </a:solidFill>
                    </a:rPr>
                    <a:t>有最大值                      。</a:t>
                  </a:r>
                </a:p>
              </p:txBody>
            </p:sp>
            <p:graphicFrame>
              <p:nvGraphicFramePr>
                <p:cNvPr id="189457" name="对象 2"/>
                <p:cNvGraphicFramePr>
                  <a:graphicFrameLocks noChangeAspect="1"/>
                </p:cNvGraphicFramePr>
                <p:nvPr/>
              </p:nvGraphicFramePr>
              <p:xfrm>
                <a:off x="3060" y="1386"/>
                <a:ext cx="605" cy="306"/>
              </p:xfrm>
              <a:graphic>
                <a:graphicData uri="http://schemas.openxmlformats.org/presentationml/2006/ole">
                  <mc:AlternateContent xmlns:mc="http://schemas.openxmlformats.org/markup-compatibility/2006">
                    <mc:Choice xmlns:v="urn:schemas-microsoft-com:vml" Requires="v">
                      <p:oleObj name="Equation" r:id="rId5" imgW="825500" imgH="419100" progId="Equation.DSMT4">
                        <p:embed/>
                      </p:oleObj>
                    </mc:Choice>
                    <mc:Fallback>
                      <p:oleObj name="Equation" r:id="rId5" imgW="825500" imgH="419100" progId="Equation.DSMT4">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60" y="1386"/>
                              <a:ext cx="605"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9455" name="矩形 13"/>
              <p:cNvSpPr>
                <a:spLocks noChangeArrowheads="1"/>
              </p:cNvSpPr>
              <p:nvPr/>
            </p:nvSpPr>
            <p:spPr bwMode="auto">
              <a:xfrm>
                <a:off x="298" y="887"/>
                <a:ext cx="387"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80000"/>
                  </a:lnSpc>
                </a:pPr>
                <a:r>
                  <a:rPr lang="en-US" altLang="zh-CN" sz="1500">
                    <a:solidFill>
                      <a:schemeClr val="tx1"/>
                    </a:solidFill>
                  </a:rPr>
                  <a:t>2</a:t>
                </a:r>
                <a:r>
                  <a:rPr lang="zh-CN" altLang="en-US" sz="1500">
                    <a:solidFill>
                      <a:schemeClr val="tx1"/>
                    </a:solidFill>
                  </a:rPr>
                  <a:t>、</a:t>
                </a:r>
                <a:endParaRPr lang="zh-CN" altLang="en-US" sz="1500"/>
              </a:p>
            </p:txBody>
          </p:sp>
        </p:grpSp>
        <p:grpSp>
          <p:nvGrpSpPr>
            <p:cNvPr id="189451" name="Group 24"/>
            <p:cNvGrpSpPr>
              <a:grpSpLocks/>
            </p:cNvGrpSpPr>
            <p:nvPr/>
          </p:nvGrpSpPr>
          <p:grpSpPr bwMode="auto">
            <a:xfrm>
              <a:off x="565" y="1628"/>
              <a:ext cx="6556" cy="510"/>
              <a:chOff x="565" y="1628"/>
              <a:chExt cx="6556" cy="510"/>
            </a:xfrm>
          </p:grpSpPr>
          <p:sp>
            <p:nvSpPr>
              <p:cNvPr id="15" name="Rectangle 4"/>
              <p:cNvSpPr>
                <a:spLocks noChangeArrowheads="1"/>
              </p:cNvSpPr>
              <p:nvPr/>
            </p:nvSpPr>
            <p:spPr bwMode="auto">
              <a:xfrm>
                <a:off x="565" y="1628"/>
                <a:ext cx="6556" cy="510"/>
              </a:xfrm>
              <a:prstGeom prst="rect">
                <a:avLst/>
              </a:prstGeom>
              <a:noFill/>
              <a:ln>
                <a:noFill/>
              </a:ln>
              <a:effectLst/>
            </p:spPr>
            <p:txBody>
              <a:bodyPr anchor="ctr">
                <a:spAutoFit/>
              </a:bodyPr>
              <a:lstStyle/>
              <a:p>
                <a:pPr>
                  <a:lnSpc>
                    <a:spcPct val="150000"/>
                  </a:lnSpc>
                  <a:defRPr/>
                </a:pPr>
                <a:r>
                  <a:rPr lang="zh-TW" altLang="en-US" sz="1300" dirty="0">
                    <a:solidFill>
                      <a:schemeClr val="tx1"/>
                    </a:solidFill>
                    <a:latin typeface="Arial" pitchFamily="34" charset="0"/>
                  </a:rPr>
                  <a:t>∑</a:t>
                </a:r>
                <a:r>
                  <a:rPr lang="en-US" altLang="zh-TW" sz="1300" i="1" dirty="0">
                    <a:solidFill>
                      <a:schemeClr val="tx1"/>
                    </a:solidFill>
                    <a:latin typeface="Arial" pitchFamily="34" charset="0"/>
                  </a:rPr>
                  <a:t>d</a:t>
                </a:r>
                <a:r>
                  <a:rPr lang="en-US" altLang="zh-TW" sz="1300" baseline="-25000" dirty="0">
                    <a:solidFill>
                      <a:schemeClr val="tx1"/>
                    </a:solidFill>
                    <a:latin typeface="Arial" pitchFamily="34" charset="0"/>
                  </a:rPr>
                  <a:t>i</a:t>
                </a:r>
                <a:r>
                  <a:rPr lang="en-US" altLang="zh-TW" sz="1300" baseline="40000" dirty="0">
                    <a:solidFill>
                      <a:schemeClr val="tx1"/>
                    </a:solidFill>
                    <a:latin typeface="Arial" pitchFamily="34" charset="0"/>
                  </a:rPr>
                  <a:t>2</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從 </a:t>
                </a:r>
                <a:r>
                  <a:rPr lang="en-US" altLang="zh-TW" sz="1300" dirty="0">
                    <a:solidFill>
                      <a:schemeClr val="tx1"/>
                    </a:solidFill>
                    <a:latin typeface="Arial" pitchFamily="34" charset="0"/>
                  </a:rPr>
                  <a:t>0</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到                     間變化，反映了 </a:t>
                </a:r>
                <a:r>
                  <a:rPr lang="en-US" altLang="zh-TW" sz="1300" i="1" dirty="0">
                    <a:solidFill>
                      <a:schemeClr val="tx1"/>
                    </a:solidFill>
                    <a:latin typeface="Arial" pitchFamily="34" charset="0"/>
                  </a:rPr>
                  <a:t>X</a:t>
                </a:r>
                <a:r>
                  <a:rPr lang="en-US" altLang="zh-TW" sz="1500" dirty="0">
                    <a:solidFill>
                      <a:schemeClr val="tx1"/>
                    </a:solidFill>
                    <a:latin typeface="Arial" pitchFamily="34" charset="0"/>
                  </a:rPr>
                  <a:t>,</a:t>
                </a:r>
                <a:r>
                  <a:rPr lang="en-US" altLang="zh-TW" sz="1300" i="1" dirty="0">
                    <a:solidFill>
                      <a:schemeClr val="tx1"/>
                    </a:solidFill>
                    <a:latin typeface="Arial" pitchFamily="34" charset="0"/>
                  </a:rPr>
                  <a:t>Y</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兩變量的相關程度，為了與 </a:t>
                </a:r>
                <a:r>
                  <a:rPr lang="en-US" altLang="zh-TW" sz="1300" i="1" dirty="0" err="1">
                    <a:solidFill>
                      <a:schemeClr val="tx1"/>
                    </a:solidFill>
                    <a:latin typeface="Times New Roman" panose="02020603050405020304" pitchFamily="18" charset="0"/>
                    <a:cs typeface="Times New Roman" panose="02020603050405020304" pitchFamily="18" charset="0"/>
                  </a:rPr>
                  <a:t>pearson</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積矩相關係數 </a:t>
                </a:r>
                <a:r>
                  <a:rPr lang="en-US" altLang="zh-CN" sz="1800" i="1" kern="100" dirty="0">
                    <a:solidFill>
                      <a:srgbClr val="000000"/>
                    </a:solidFill>
                    <a:latin typeface="Times New Roman"/>
                    <a:ea typeface="宋体"/>
                  </a:rPr>
                  <a:t>r</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表示相關程度與方向的形式一致，按以下公式計算 </a:t>
                </a:r>
                <a:r>
                  <a:rPr lang="en-US" altLang="zh-TW" sz="1300" i="1" dirty="0">
                    <a:solidFill>
                      <a:schemeClr val="tx1"/>
                    </a:solidFill>
                    <a:latin typeface="Times New Roman" panose="02020603050405020304" pitchFamily="18" charset="0"/>
                    <a:cs typeface="Times New Roman" panose="02020603050405020304" pitchFamily="18" charset="0"/>
                  </a:rPr>
                  <a:t>Spearman</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等級相關係數。</a:t>
                </a:r>
              </a:p>
            </p:txBody>
          </p:sp>
          <p:graphicFrame>
            <p:nvGraphicFramePr>
              <p:cNvPr id="189453" name="对象 3"/>
              <p:cNvGraphicFramePr>
                <a:graphicFrameLocks noChangeAspect="1"/>
              </p:cNvGraphicFramePr>
              <p:nvPr/>
            </p:nvGraphicFramePr>
            <p:xfrm>
              <a:off x="1255" y="1653"/>
              <a:ext cx="605" cy="307"/>
            </p:xfrm>
            <a:graphic>
              <a:graphicData uri="http://schemas.openxmlformats.org/presentationml/2006/ole">
                <mc:AlternateContent xmlns:mc="http://schemas.openxmlformats.org/markup-compatibility/2006">
                  <mc:Choice xmlns:v="urn:schemas-microsoft-com:vml" Requires="v">
                    <p:oleObj name="Equation" r:id="rId7" imgW="825500" imgH="419100" progId="Equation.DSMT4">
                      <p:embed/>
                    </p:oleObj>
                  </mc:Choice>
                  <mc:Fallback>
                    <p:oleObj name="Equation" r:id="rId7" imgW="825500" imgH="419100"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5" y="1653"/>
                            <a:ext cx="605"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Spearman</a:t>
            </a:r>
            <a:r>
              <a:rPr lang="en-US" altLang="zh-TW" sz="1400" kern="0" dirty="0">
                <a:solidFill>
                  <a:srgbClr val="C7000B"/>
                </a:solidFill>
                <a:latin typeface="Arial"/>
                <a:cs typeface="+mj-cs"/>
              </a:rPr>
              <a:t> </a:t>
            </a:r>
            <a:r>
              <a:rPr lang="zh-TW" altLang="en-US" sz="1400" kern="0" dirty="0">
                <a:solidFill>
                  <a:srgbClr val="C7000B"/>
                </a:solidFill>
                <a:latin typeface="Arial"/>
                <a:cs typeface="+mj-cs"/>
              </a:rPr>
              <a:t>秩相關</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90468" name="Rectangle 2"/>
          <p:cNvSpPr>
            <a:spLocks noChangeArrowheads="1"/>
          </p:cNvSpPr>
          <p:nvPr/>
        </p:nvSpPr>
        <p:spPr bwMode="auto">
          <a:xfrm>
            <a:off x="0" y="-212725"/>
            <a:ext cx="1841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90469" name="Rectangle 4"/>
          <p:cNvSpPr>
            <a:spLocks noChangeArrowheads="1"/>
          </p:cNvSpPr>
          <p:nvPr/>
        </p:nvSpPr>
        <p:spPr bwMode="auto">
          <a:xfrm>
            <a:off x="0" y="-212725"/>
            <a:ext cx="1841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90470" name="Group 19"/>
          <p:cNvGrpSpPr>
            <a:grpSpLocks/>
          </p:cNvGrpSpPr>
          <p:nvPr/>
        </p:nvGrpSpPr>
        <p:grpSpPr bwMode="auto">
          <a:xfrm>
            <a:off x="1679575" y="873125"/>
            <a:ext cx="8897938" cy="4902200"/>
            <a:chOff x="1058" y="550"/>
            <a:chExt cx="5605" cy="3088"/>
          </a:xfrm>
        </p:grpSpPr>
        <p:grpSp>
          <p:nvGrpSpPr>
            <p:cNvPr id="190471" name="Group 18"/>
            <p:cNvGrpSpPr>
              <a:grpSpLocks/>
            </p:cNvGrpSpPr>
            <p:nvPr/>
          </p:nvGrpSpPr>
          <p:grpSpPr bwMode="auto">
            <a:xfrm>
              <a:off x="1058" y="550"/>
              <a:ext cx="5605" cy="992"/>
              <a:chOff x="1058" y="550"/>
              <a:chExt cx="5605" cy="992"/>
            </a:xfrm>
          </p:grpSpPr>
          <p:sp>
            <p:nvSpPr>
              <p:cNvPr id="2" name="Rectangle 4"/>
              <p:cNvSpPr>
                <a:spLocks noChangeArrowheads="1"/>
              </p:cNvSpPr>
              <p:nvPr/>
            </p:nvSpPr>
            <p:spPr bwMode="auto">
              <a:xfrm>
                <a:off x="1058" y="550"/>
                <a:ext cx="5605" cy="916"/>
              </a:xfrm>
              <a:prstGeom prst="rect">
                <a:avLst/>
              </a:prstGeom>
              <a:noFill/>
              <a:ln>
                <a:noFill/>
              </a:ln>
              <a:effectLst/>
            </p:spPr>
            <p:txBody>
              <a:bodyPr anchor="ctr">
                <a:spAutoFit/>
              </a:bodyPr>
              <a:lstStyle/>
              <a:p>
                <a:pPr>
                  <a:lnSpc>
                    <a:spcPct val="175000"/>
                  </a:lnSpc>
                  <a:defRPr/>
                </a:pPr>
                <a:r>
                  <a:rPr lang="en-US" altLang="zh-CN" sz="1800" i="1" kern="100" dirty="0">
                    <a:solidFill>
                      <a:srgbClr val="000000"/>
                    </a:solidFill>
                    <a:latin typeface="Times New Roman"/>
                    <a:ea typeface="宋体"/>
                  </a:rPr>
                  <a:t>       </a:t>
                </a:r>
                <a:r>
                  <a:rPr lang="en-US" altLang="zh-CN" sz="1800" i="1" kern="100" dirty="0" err="1">
                    <a:solidFill>
                      <a:srgbClr val="000000"/>
                    </a:solidFill>
                    <a:latin typeface="Times New Roman"/>
                    <a:ea typeface="宋体"/>
                  </a:rPr>
                  <a:t>r</a:t>
                </a:r>
                <a:r>
                  <a:rPr lang="en-US" altLang="zh-CN" sz="1800" i="1" kern="100" baseline="-25000" dirty="0" err="1">
                    <a:solidFill>
                      <a:srgbClr val="000000"/>
                    </a:solidFill>
                    <a:latin typeface="Times New Roman"/>
                    <a:ea typeface="宋体"/>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值界於 </a:t>
                </a:r>
                <a:r>
                  <a:rPr lang="en-US" altLang="zh-TW" sz="1300" dirty="0">
                    <a:solidFill>
                      <a:schemeClr val="tx1"/>
                    </a:solidFill>
                    <a:latin typeface="Arial" pitchFamily="34" charset="0"/>
                  </a:rPr>
                  <a:t>-1</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與 </a:t>
                </a:r>
                <a:r>
                  <a:rPr lang="en-US" altLang="zh-TW" sz="1300" dirty="0">
                    <a:solidFill>
                      <a:schemeClr val="tx1"/>
                    </a:solidFill>
                    <a:latin typeface="Arial" pitchFamily="34" charset="0"/>
                  </a:rPr>
                  <a:t>1</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之間，</a:t>
                </a:r>
                <a:r>
                  <a:rPr lang="en-US" altLang="zh-CN" sz="1800" i="1" kern="100" dirty="0">
                    <a:solidFill>
                      <a:srgbClr val="000000"/>
                    </a:solidFill>
                    <a:latin typeface="Times New Roman"/>
                    <a:ea typeface="宋体"/>
                  </a:rPr>
                  <a:t> </a:t>
                </a:r>
                <a:r>
                  <a:rPr lang="en-US" altLang="zh-CN" sz="1800" i="1" kern="100" dirty="0" err="1">
                    <a:solidFill>
                      <a:srgbClr val="000000"/>
                    </a:solidFill>
                    <a:latin typeface="Times New Roman"/>
                    <a:ea typeface="宋体"/>
                  </a:rPr>
                  <a:t>r</a:t>
                </a:r>
                <a:r>
                  <a:rPr lang="en-US" altLang="zh-CN" sz="1800" i="1" kern="100" baseline="-25000" dirty="0" err="1">
                    <a:solidFill>
                      <a:srgbClr val="000000"/>
                    </a:solidFill>
                    <a:latin typeface="Times New Roman"/>
                    <a:ea typeface="宋体"/>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為正表示正相關，</a:t>
                </a:r>
                <a:r>
                  <a:rPr lang="en-US" altLang="zh-CN" sz="1800" i="1" kern="100" dirty="0">
                    <a:solidFill>
                      <a:srgbClr val="000000"/>
                    </a:solidFill>
                    <a:latin typeface="Times New Roman"/>
                    <a:ea typeface="宋体"/>
                  </a:rPr>
                  <a:t> </a:t>
                </a:r>
                <a:r>
                  <a:rPr lang="en-US" altLang="zh-CN" sz="1800" i="1" kern="100" dirty="0" err="1">
                    <a:solidFill>
                      <a:srgbClr val="000000"/>
                    </a:solidFill>
                    <a:latin typeface="Times New Roman"/>
                    <a:ea typeface="宋体"/>
                  </a:rPr>
                  <a:t>r</a:t>
                </a:r>
                <a:r>
                  <a:rPr lang="en-US" altLang="zh-CN" sz="1800" i="1" kern="100" baseline="-25000" dirty="0" err="1">
                    <a:solidFill>
                      <a:srgbClr val="000000"/>
                    </a:solidFill>
                    <a:latin typeface="Times New Roman"/>
                    <a:ea typeface="宋体"/>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為負表示負相關，</a:t>
                </a:r>
                <a:r>
                  <a:rPr lang="en-US" altLang="zh-CN" sz="1800" i="1" kern="100" dirty="0">
                    <a:solidFill>
                      <a:srgbClr val="000000"/>
                    </a:solidFill>
                    <a:latin typeface="Times New Roman"/>
                    <a:ea typeface="宋体"/>
                  </a:rPr>
                  <a:t> </a:t>
                </a:r>
                <a:r>
                  <a:rPr lang="en-US" altLang="zh-CN" sz="1800" i="1" kern="100" dirty="0" err="1">
                    <a:solidFill>
                      <a:srgbClr val="000000"/>
                    </a:solidFill>
                    <a:latin typeface="Times New Roman"/>
                    <a:ea typeface="宋体"/>
                  </a:rPr>
                  <a:t>r</a:t>
                </a:r>
                <a:r>
                  <a:rPr lang="en-US" altLang="zh-CN" sz="1800" i="1" kern="100" baseline="-25000" dirty="0" err="1">
                    <a:solidFill>
                      <a:srgbClr val="000000"/>
                    </a:solidFill>
                    <a:latin typeface="Times New Roman"/>
                    <a:ea typeface="宋体"/>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等於零為零相關。樣本等級相關係數 </a:t>
                </a:r>
                <a:r>
                  <a:rPr lang="en-US" altLang="zh-CN" sz="1800" i="1" kern="100" dirty="0" err="1">
                    <a:solidFill>
                      <a:srgbClr val="000000"/>
                    </a:solidFill>
                    <a:latin typeface="Times New Roman"/>
                    <a:ea typeface="宋体"/>
                  </a:rPr>
                  <a:t>r</a:t>
                </a:r>
                <a:r>
                  <a:rPr lang="en-US" altLang="zh-CN" sz="1800" i="1" kern="100" baseline="-25000" dirty="0" err="1">
                    <a:solidFill>
                      <a:srgbClr val="000000"/>
                    </a:solidFill>
                    <a:latin typeface="Times New Roman"/>
                    <a:ea typeface="宋体"/>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是總體相關係數 </a:t>
                </a:r>
                <a:r>
                  <a:rPr lang="en-US" altLang="zh-TW" sz="1500" i="1" dirty="0" err="1">
                    <a:solidFill>
                      <a:schemeClr val="tx1"/>
                    </a:solidFill>
                    <a:latin typeface="Arial" pitchFamily="34" charset="0"/>
                  </a:rPr>
                  <a:t>ρ</a:t>
                </a:r>
                <a:r>
                  <a:rPr lang="en-US" altLang="zh-TW" sz="1500" baseline="-25000" dirty="0" err="1">
                    <a:solidFill>
                      <a:schemeClr val="tx1"/>
                    </a:solidFill>
                    <a:latin typeface="Arial" pitchFamily="34" charset="0"/>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的估計值。檢驗 </a:t>
                </a:r>
                <a:r>
                  <a:rPr lang="en-US" altLang="zh-TW" sz="1500" i="1" dirty="0" err="1">
                    <a:solidFill>
                      <a:schemeClr val="tx1"/>
                    </a:solidFill>
                    <a:latin typeface="Arial" pitchFamily="34" charset="0"/>
                  </a:rPr>
                  <a:t>ρ</a:t>
                </a:r>
                <a:r>
                  <a:rPr lang="en-US" altLang="zh-TW" sz="1500" baseline="-25000" dirty="0" err="1">
                    <a:solidFill>
                      <a:schemeClr val="tx1"/>
                    </a:solidFill>
                    <a:latin typeface="Arial" pitchFamily="34" charset="0"/>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是否不為零可查 </a:t>
                </a:r>
                <a:r>
                  <a:rPr lang="en-US" altLang="zh-CN" sz="1800" i="1" kern="100" dirty="0" err="1">
                    <a:solidFill>
                      <a:srgbClr val="000000"/>
                    </a:solidFill>
                    <a:latin typeface="Times New Roman"/>
                    <a:ea typeface="宋体"/>
                  </a:rPr>
                  <a:t>r</a:t>
                </a:r>
                <a:r>
                  <a:rPr lang="en-US" altLang="zh-CN" sz="1800" i="1" kern="100" baseline="-25000" dirty="0" err="1">
                    <a:solidFill>
                      <a:srgbClr val="000000"/>
                    </a:solidFill>
                    <a:latin typeface="Times New Roman"/>
                    <a:ea typeface="宋体"/>
                  </a:rPr>
                  <a:t>s</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的界值表，也可用 </a:t>
                </a:r>
                <a:r>
                  <a:rPr lang="en-US" altLang="zh-TW" sz="1500" i="1" dirty="0">
                    <a:solidFill>
                      <a:schemeClr val="tx1"/>
                    </a:solidFill>
                    <a:latin typeface="Arial" pitchFamily="34" charset="0"/>
                  </a:rPr>
                  <a:t>t</a:t>
                </a:r>
                <a:r>
                  <a:rPr lang="en-US" altLang="zh-TW" sz="1500" dirty="0">
                    <a:solidFill>
                      <a:schemeClr val="tx1"/>
                    </a:solidFill>
                    <a:latin typeface="Arial" pitchFamily="34" charset="0"/>
                  </a:rPr>
                  <a:t> </a:t>
                </a:r>
                <a:r>
                  <a:rPr lang="zh-TW" altLang="en-US" sz="1500" dirty="0">
                    <a:solidFill>
                      <a:schemeClr val="tx1"/>
                    </a:solidFill>
                    <a:latin typeface="Arial" pitchFamily="34" charset="0"/>
                  </a:rPr>
                  <a:t>分布檢驗法近似計算                        ，或當大樣本時（</a:t>
                </a:r>
                <a:r>
                  <a:rPr lang="en-US" altLang="zh-TW" sz="1300" i="1" dirty="0">
                    <a:solidFill>
                      <a:schemeClr val="tx1"/>
                    </a:solidFill>
                    <a:latin typeface="Arial" pitchFamily="34" charset="0"/>
                  </a:rPr>
                  <a:t>n</a:t>
                </a:r>
                <a:r>
                  <a:rPr lang="en-US" altLang="zh-TW" sz="1300" dirty="0">
                    <a:solidFill>
                      <a:schemeClr val="tx1"/>
                    </a:solidFill>
                    <a:latin typeface="Arial" pitchFamily="34" charset="0"/>
                  </a:rPr>
                  <a:t> &gt; 50</a:t>
                </a:r>
                <a:r>
                  <a:rPr lang="zh-TW" altLang="en-US" sz="1500" dirty="0">
                    <a:solidFill>
                      <a:schemeClr val="tx1"/>
                    </a:solidFill>
                    <a:latin typeface="Arial" pitchFamily="34" charset="0"/>
                  </a:rPr>
                  <a:t>）取正態近似計算                                                     。</a:t>
                </a:r>
                <a:endParaRPr lang="en-US" altLang="zh-CN" sz="1500" dirty="0">
                  <a:solidFill>
                    <a:schemeClr val="tx1"/>
                  </a:solidFill>
                  <a:latin typeface="Arial" pitchFamily="34" charset="0"/>
                </a:endParaRPr>
              </a:p>
            </p:txBody>
          </p:sp>
          <p:graphicFrame>
            <p:nvGraphicFramePr>
              <p:cNvPr id="190479" name="对象 6"/>
              <p:cNvGraphicFramePr>
                <a:graphicFrameLocks noChangeAspect="1"/>
              </p:cNvGraphicFramePr>
              <p:nvPr/>
            </p:nvGraphicFramePr>
            <p:xfrm>
              <a:off x="1503" y="1156"/>
              <a:ext cx="726" cy="386"/>
            </p:xfrm>
            <a:graphic>
              <a:graphicData uri="http://schemas.openxmlformats.org/presentationml/2006/ole">
                <mc:AlternateContent xmlns:mc="http://schemas.openxmlformats.org/markup-compatibility/2006">
                  <mc:Choice xmlns:v="urn:schemas-microsoft-com:vml" Requires="v">
                    <p:oleObj name="Equation" r:id="rId3" imgW="914400" imgH="469900" progId="Equation.DSMT4">
                      <p:embed/>
                    </p:oleObj>
                  </mc:Choice>
                  <mc:Fallback>
                    <p:oleObj name="Equation" r:id="rId3" imgW="914400" imgH="4699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03" y="1156"/>
                            <a:ext cx="72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0480" name="对象 7"/>
              <p:cNvGraphicFramePr>
                <a:graphicFrameLocks noChangeAspect="1"/>
              </p:cNvGraphicFramePr>
              <p:nvPr/>
            </p:nvGraphicFramePr>
            <p:xfrm>
              <a:off x="4538" y="1239"/>
              <a:ext cx="1593" cy="214"/>
            </p:xfrm>
            <a:graphic>
              <a:graphicData uri="http://schemas.openxmlformats.org/presentationml/2006/ole">
                <mc:AlternateContent xmlns:mc="http://schemas.openxmlformats.org/markup-compatibility/2006">
                  <mc:Choice xmlns:v="urn:schemas-microsoft-com:vml" Requires="v">
                    <p:oleObj name="Equation" r:id="rId5" imgW="1993035" imgH="266584" progId="Equation.DSMT4">
                      <p:embed/>
                    </p:oleObj>
                  </mc:Choice>
                  <mc:Fallback>
                    <p:oleObj name="Equation" r:id="rId5" imgW="1993035" imgH="266584" progId="Equation.DSMT4">
                      <p:embed/>
                      <p:pic>
                        <p:nvPicPr>
                          <p:cNvPr id="0" name="对象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38" y="1239"/>
                            <a:ext cx="1593"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90472" name="组合 5"/>
            <p:cNvGrpSpPr>
              <a:grpSpLocks/>
            </p:cNvGrpSpPr>
            <p:nvPr/>
          </p:nvGrpSpPr>
          <p:grpSpPr bwMode="auto">
            <a:xfrm>
              <a:off x="1118" y="1780"/>
              <a:ext cx="5247" cy="1115"/>
              <a:chOff x="1773398" y="2826160"/>
              <a:chExt cx="8331365" cy="1770158"/>
            </a:xfrm>
          </p:grpSpPr>
          <p:sp>
            <p:nvSpPr>
              <p:cNvPr id="190474" name="Rectangle 4"/>
              <p:cNvSpPr>
                <a:spLocks noChangeArrowheads="1"/>
              </p:cNvSpPr>
              <p:nvPr/>
            </p:nvSpPr>
            <p:spPr bwMode="auto">
              <a:xfrm>
                <a:off x="1773398" y="2826160"/>
                <a:ext cx="8331365"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應用舉例：</a:t>
                </a:r>
                <a:endParaRPr lang="en-US" altLang="zh-CN" sz="1500">
                  <a:solidFill>
                    <a:schemeClr val="tx1"/>
                  </a:solidFill>
                </a:endParaRPr>
              </a:p>
            </p:txBody>
          </p:sp>
          <p:grpSp>
            <p:nvGrpSpPr>
              <p:cNvPr id="190475" name="组合 4"/>
              <p:cNvGrpSpPr>
                <a:grpSpLocks/>
              </p:cNvGrpSpPr>
              <p:nvPr/>
            </p:nvGrpSpPr>
            <p:grpSpPr bwMode="auto">
              <a:xfrm>
                <a:off x="2435328" y="3415138"/>
                <a:ext cx="7134338" cy="1181180"/>
                <a:chOff x="2640286" y="3415138"/>
                <a:chExt cx="7134338" cy="1181180"/>
              </a:xfrm>
            </p:grpSpPr>
            <p:sp>
              <p:nvSpPr>
                <p:cNvPr id="190476" name="Rectangle 4"/>
                <p:cNvSpPr>
                  <a:spLocks noChangeArrowheads="1"/>
                </p:cNvSpPr>
                <p:nvPr/>
              </p:nvSpPr>
              <p:spPr bwMode="auto">
                <a:xfrm>
                  <a:off x="3316722" y="3475467"/>
                  <a:ext cx="6457902" cy="1120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dirty="0">
                      <a:solidFill>
                        <a:schemeClr val="tx1"/>
                      </a:solidFill>
                    </a:rPr>
                    <a:t>某省調查了 </a:t>
                  </a:r>
                  <a:r>
                    <a:rPr lang="en-US" altLang="zh-CN" sz="1500" dirty="0">
                      <a:solidFill>
                        <a:schemeClr val="tx1"/>
                      </a:solidFill>
                    </a:rPr>
                    <a:t>1995 </a:t>
                  </a:r>
                  <a:r>
                    <a:rPr lang="zh-CN" altLang="en-US" sz="1500" dirty="0">
                      <a:solidFill>
                        <a:schemeClr val="tx1"/>
                      </a:solidFill>
                    </a:rPr>
                    <a:t>年到 </a:t>
                  </a:r>
                  <a:r>
                    <a:rPr lang="en-US" altLang="zh-CN" sz="1500" dirty="0">
                      <a:solidFill>
                        <a:schemeClr val="tx1"/>
                      </a:solidFill>
                    </a:rPr>
                    <a:t>1999 </a:t>
                  </a:r>
                  <a:r>
                    <a:rPr lang="zh-CN" altLang="en-US" sz="1500" dirty="0">
                      <a:solidFill>
                        <a:schemeClr val="tx1"/>
                      </a:solidFill>
                    </a:rPr>
                    <a:t>年當地居民 </a:t>
                  </a:r>
                  <a:r>
                    <a:rPr lang="en-US" altLang="zh-CN" sz="1500" dirty="0">
                      <a:solidFill>
                        <a:schemeClr val="tx1"/>
                      </a:solidFill>
                    </a:rPr>
                    <a:t>18 </a:t>
                  </a:r>
                  <a:r>
                    <a:rPr lang="zh-CN" altLang="en-US" sz="1500" dirty="0">
                      <a:solidFill>
                        <a:schemeClr val="tx1"/>
                      </a:solidFill>
                    </a:rPr>
                    <a:t>類死因的構成，以及每種死因導致的潛在壽命損失年數</a:t>
                  </a:r>
                  <a:r>
                    <a:rPr lang="en-US" altLang="zh-CN" sz="1500" dirty="0">
                      <a:solidFill>
                        <a:schemeClr val="tx1"/>
                      </a:solidFill>
                    </a:rPr>
                    <a:t>(</a:t>
                  </a:r>
                  <a:r>
                    <a:rPr lang="en-US" altLang="zh-CN" sz="1300" i="1" dirty="0">
                      <a:solidFill>
                        <a:schemeClr val="tx1"/>
                      </a:solidFill>
                      <a:latin typeface="Times New Roman" panose="02020603050405020304" pitchFamily="18" charset="0"/>
                      <a:cs typeface="Times New Roman" panose="02020603050405020304" pitchFamily="18" charset="0"/>
                    </a:rPr>
                    <a:t>years of potential life </a:t>
                  </a:r>
                  <a:r>
                    <a:rPr lang="en-US" altLang="zh-CN" sz="1300" i="1" dirty="0" err="1">
                      <a:solidFill>
                        <a:schemeClr val="tx1"/>
                      </a:solidFill>
                      <a:latin typeface="Times New Roman" panose="02020603050405020304" pitchFamily="18" charset="0"/>
                      <a:cs typeface="Times New Roman" panose="02020603050405020304" pitchFamily="18" charset="0"/>
                    </a:rPr>
                    <a:t>lost</a:t>
                  </a:r>
                  <a:r>
                    <a:rPr lang="en-US" altLang="zh-CN" sz="1300" dirty="0" err="1">
                      <a:solidFill>
                        <a:schemeClr val="tx1"/>
                      </a:solidFill>
                      <a:latin typeface="Times New Roman" panose="02020603050405020304" pitchFamily="18" charset="0"/>
                      <a:cs typeface="Times New Roman" panose="02020603050405020304" pitchFamily="18" charset="0"/>
                    </a:rPr>
                    <a:t>,</a:t>
                  </a:r>
                  <a:r>
                    <a:rPr lang="en-US" altLang="zh-CN" sz="1300" i="1" dirty="0" err="1">
                      <a:solidFill>
                        <a:schemeClr val="tx1"/>
                      </a:solidFill>
                      <a:latin typeface="Times New Roman" panose="02020603050405020304" pitchFamily="18" charset="0"/>
                      <a:cs typeface="Times New Roman" panose="02020603050405020304" pitchFamily="18" charset="0"/>
                    </a:rPr>
                    <a:t>YPLL</a:t>
                  </a:r>
                  <a:r>
                    <a:rPr lang="en-US" altLang="zh-CN" sz="1500" dirty="0">
                      <a:solidFill>
                        <a:schemeClr val="tx1"/>
                      </a:solidFill>
                    </a:rPr>
                    <a:t>)</a:t>
                  </a:r>
                  <a:r>
                    <a:rPr lang="zh-CN" altLang="en-US" sz="1500" dirty="0">
                      <a:solidFill>
                        <a:schemeClr val="tx1"/>
                      </a:solidFill>
                    </a:rPr>
                    <a:t>的構成，結果見下表，以死因構成為 </a:t>
                  </a:r>
                  <a:r>
                    <a:rPr lang="en-US" altLang="zh-CN" sz="1300" i="1" dirty="0">
                      <a:solidFill>
                        <a:schemeClr val="tx1"/>
                      </a:solidFill>
                      <a:latin typeface="Times New Roman" panose="02020603050405020304" pitchFamily="18" charset="0"/>
                      <a:cs typeface="Times New Roman" panose="02020603050405020304" pitchFamily="18" charset="0"/>
                    </a:rPr>
                    <a:t>X</a:t>
                  </a:r>
                  <a:r>
                    <a:rPr lang="en-US" altLang="zh-CN" sz="1500" dirty="0">
                      <a:solidFill>
                        <a:schemeClr val="tx1"/>
                      </a:solidFill>
                    </a:rPr>
                    <a:t> </a:t>
                  </a:r>
                  <a:r>
                    <a:rPr lang="zh-CN" altLang="en-US" sz="1500" dirty="0">
                      <a:solidFill>
                        <a:schemeClr val="tx1"/>
                      </a:solidFill>
                    </a:rPr>
                    <a:t>，以潛在壽命損失年數</a:t>
                  </a:r>
                  <a:r>
                    <a:rPr lang="en-US" altLang="zh-CN" sz="1500" dirty="0">
                      <a:solidFill>
                        <a:schemeClr val="tx1"/>
                      </a:solidFill>
                    </a:rPr>
                    <a:t>(</a:t>
                  </a:r>
                  <a:r>
                    <a:rPr lang="en-US" altLang="zh-CN" sz="1300" i="1" dirty="0">
                      <a:solidFill>
                        <a:schemeClr val="tx1"/>
                      </a:solidFill>
                      <a:latin typeface="Times New Roman" panose="02020603050405020304" pitchFamily="18" charset="0"/>
                      <a:cs typeface="Times New Roman" panose="02020603050405020304" pitchFamily="18" charset="0"/>
                    </a:rPr>
                    <a:t>YPLL</a:t>
                  </a:r>
                  <a:r>
                    <a:rPr lang="en-US" altLang="zh-CN" sz="1500" dirty="0">
                      <a:solidFill>
                        <a:schemeClr val="tx1"/>
                      </a:solidFill>
                    </a:rPr>
                    <a:t>)</a:t>
                  </a:r>
                  <a:r>
                    <a:rPr lang="zh-CN" altLang="en-US" sz="1500" dirty="0">
                      <a:solidFill>
                        <a:schemeClr val="tx1"/>
                      </a:solidFill>
                    </a:rPr>
                    <a:t>為 </a:t>
                  </a:r>
                  <a:r>
                    <a:rPr lang="en-US" altLang="zh-CN" sz="1300" i="1" dirty="0">
                      <a:solidFill>
                        <a:schemeClr val="tx1"/>
                      </a:solidFill>
                      <a:latin typeface="Times New Roman" panose="02020603050405020304" pitchFamily="18" charset="0"/>
                      <a:cs typeface="Times New Roman" panose="02020603050405020304" pitchFamily="18" charset="0"/>
                    </a:rPr>
                    <a:t>Y </a:t>
                  </a:r>
                  <a:r>
                    <a:rPr lang="zh-CN" altLang="en-US" sz="1500" dirty="0">
                      <a:solidFill>
                        <a:schemeClr val="tx1"/>
                      </a:solidFill>
                    </a:rPr>
                    <a:t>，試做等級相關分析。</a:t>
                  </a:r>
                  <a:endParaRPr lang="en-US" altLang="zh-CN" sz="1500" dirty="0">
                    <a:solidFill>
                      <a:schemeClr val="tx1"/>
                    </a:solidFill>
                  </a:endParaRPr>
                </a:p>
              </p:txBody>
            </p:sp>
            <p:sp>
              <p:nvSpPr>
                <p:cNvPr id="190477" name="矩形 3"/>
                <p:cNvSpPr>
                  <a:spLocks noChangeArrowheads="1"/>
                </p:cNvSpPr>
                <p:nvPr/>
              </p:nvSpPr>
              <p:spPr bwMode="auto">
                <a:xfrm>
                  <a:off x="2640286" y="3415138"/>
                  <a:ext cx="671673" cy="503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80000"/>
                    </a:lnSpc>
                  </a:pPr>
                  <a:r>
                    <a:rPr lang="zh-CN" altLang="en-US" sz="1500">
                      <a:solidFill>
                        <a:srgbClr val="000000"/>
                      </a:solidFill>
                    </a:rPr>
                    <a:t>例</a:t>
                  </a:r>
                  <a:r>
                    <a:rPr lang="en-US" altLang="zh-CN" sz="1500">
                      <a:solidFill>
                        <a:srgbClr val="000000"/>
                      </a:solidFill>
                    </a:rPr>
                    <a:t>1</a:t>
                  </a:r>
                  <a:r>
                    <a:rPr lang="zh-CN" altLang="en-US" sz="1500">
                      <a:solidFill>
                        <a:srgbClr val="000000"/>
                      </a:solidFill>
                    </a:rPr>
                    <a:t>、</a:t>
                  </a:r>
                  <a:endParaRPr lang="zh-CN" altLang="en-US"/>
                </a:p>
              </p:txBody>
            </p:sp>
          </p:grpSp>
        </p:grpSp>
        <p:sp>
          <p:nvSpPr>
            <p:cNvPr id="190473" name="Rectangle 4"/>
            <p:cNvSpPr>
              <a:spLocks noChangeArrowheads="1"/>
            </p:cNvSpPr>
            <p:nvPr/>
          </p:nvSpPr>
          <p:spPr bwMode="auto">
            <a:xfrm>
              <a:off x="1147" y="3239"/>
              <a:ext cx="5368" cy="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dirty="0">
                  <a:solidFill>
                    <a:schemeClr val="tx1"/>
                  </a:solidFill>
                </a:rPr>
                <a:t>潛在壽命損失年</a:t>
              </a:r>
              <a:r>
                <a:rPr lang="en-US" altLang="zh-CN" dirty="0">
                  <a:solidFill>
                    <a:schemeClr val="tx1"/>
                  </a:solidFill>
                </a:rPr>
                <a:t>(</a:t>
              </a:r>
              <a:r>
                <a:rPr lang="en-US" altLang="zh-CN" sz="1000" i="1" dirty="0">
                  <a:solidFill>
                    <a:schemeClr val="tx1"/>
                  </a:solidFill>
                  <a:latin typeface="Times New Roman" panose="02020603050405020304" pitchFamily="18" charset="0"/>
                  <a:cs typeface="Times New Roman" panose="02020603050405020304" pitchFamily="18" charset="0"/>
                </a:rPr>
                <a:t>years of potential life </a:t>
              </a:r>
              <a:r>
                <a:rPr lang="en-US" altLang="zh-CN" sz="1000" i="1" dirty="0" err="1">
                  <a:solidFill>
                    <a:schemeClr val="tx1"/>
                  </a:solidFill>
                  <a:latin typeface="Times New Roman" panose="02020603050405020304" pitchFamily="18" charset="0"/>
                  <a:cs typeface="Times New Roman" panose="02020603050405020304" pitchFamily="18" charset="0"/>
                </a:rPr>
                <a:t>lost</a:t>
              </a:r>
              <a:r>
                <a:rPr lang="en-US" altLang="zh-CN" sz="1300" i="1" dirty="0" err="1">
                  <a:solidFill>
                    <a:schemeClr val="tx1"/>
                  </a:solidFill>
                  <a:latin typeface="Times New Roman" panose="02020603050405020304" pitchFamily="18" charset="0"/>
                  <a:cs typeface="Times New Roman" panose="02020603050405020304" pitchFamily="18" charset="0"/>
                </a:rPr>
                <a:t>,</a:t>
              </a:r>
              <a:r>
                <a:rPr lang="en-US" altLang="zh-CN" sz="1000" i="1" dirty="0" err="1">
                  <a:solidFill>
                    <a:schemeClr val="tx1"/>
                  </a:solidFill>
                  <a:latin typeface="Times New Roman" panose="02020603050405020304" pitchFamily="18" charset="0"/>
                  <a:cs typeface="Times New Roman" panose="02020603050405020304" pitchFamily="18" charset="0"/>
                </a:rPr>
                <a:t>YPLL</a:t>
              </a:r>
              <a:r>
                <a:rPr lang="en-US" altLang="zh-CN" dirty="0">
                  <a:solidFill>
                    <a:schemeClr val="tx1"/>
                  </a:solidFill>
                </a:rPr>
                <a:t>) — </a:t>
              </a:r>
              <a:r>
                <a:rPr lang="zh-CN" altLang="en-US" dirty="0">
                  <a:solidFill>
                    <a:schemeClr val="tx1"/>
                  </a:solidFill>
                </a:rPr>
                <a:t>是指</a:t>
              </a:r>
              <a:r>
                <a:rPr lang="zh-TW" altLang="en-US" dirty="0">
                  <a:solidFill>
                    <a:schemeClr val="tx1"/>
                  </a:solidFill>
                </a:rPr>
                <a:t>人們由於傷害未能活到該國平均期望壽命而過早死亡，失去為社會服務和生活的時間，用死亡時實際年齡與期望壽命之差，即某原因致使未到預期壽命而死亡所損失的壽命年數來表示</a:t>
              </a:r>
              <a:r>
                <a:rPr lang="zh-CN" altLang="en-US" dirty="0">
                  <a:solidFill>
                    <a:schemeClr val="tx1"/>
                  </a:solidFill>
                </a:rPr>
                <a:t>。</a:t>
              </a:r>
              <a:endParaRPr lang="en-US" altLang="zh-CN" dirty="0">
                <a:solidFill>
                  <a:schemeClr val="tx1"/>
                </a:solidFill>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6688" y="977900"/>
            <a:ext cx="8894762"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Spearman</a:t>
            </a:r>
            <a:r>
              <a:rPr lang="en-US" altLang="zh-TW" sz="1400" kern="0" dirty="0">
                <a:solidFill>
                  <a:srgbClr val="C7000B"/>
                </a:solidFill>
                <a:latin typeface="Arial"/>
                <a:cs typeface="+mj-cs"/>
              </a:rPr>
              <a:t> </a:t>
            </a:r>
            <a:r>
              <a:rPr lang="zh-TW" altLang="en-US" sz="1400" kern="0" dirty="0">
                <a:solidFill>
                  <a:srgbClr val="C7000B"/>
                </a:solidFill>
                <a:latin typeface="Arial"/>
                <a:cs typeface="+mj-cs"/>
              </a:rPr>
              <a:t>秩相關</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3"/>
          <p:cNvSpPr>
            <a:spLocks noGrp="1" noChangeArrowheads="1"/>
          </p:cNvSpPr>
          <p:nvPr>
            <p:ph type="title" idx="4294967295"/>
          </p:nvPr>
        </p:nvSpPr>
        <p:spPr>
          <a:xfrm>
            <a:off x="274638" y="101600"/>
            <a:ext cx="4997450" cy="496888"/>
          </a:xfrm>
        </p:spPr>
        <p:txBody>
          <a:bodyPr/>
          <a:lstStyle/>
          <a:p>
            <a:pPr eaLnBrk="1" hangingPunct="1"/>
            <a:r>
              <a:rPr lang="zh-CN" altLang="en-US"/>
              <a:t>秩和檢驗</a:t>
            </a:r>
            <a:r>
              <a:rPr lang="zh-CN" altLang="en-US" sz="1600"/>
              <a:t>（</a:t>
            </a:r>
            <a:r>
              <a:rPr lang="en-US" altLang="zh-CN" sz="1600"/>
              <a:t>Rank-sum test</a:t>
            </a:r>
            <a:r>
              <a:rPr lang="zh-CN" altLang="en-US" sz="1600"/>
              <a:t>）</a:t>
            </a:r>
          </a:p>
        </p:txBody>
      </p:sp>
      <p:sp>
        <p:nvSpPr>
          <p:cNvPr id="126979" name="Rectangle 3"/>
          <p:cNvSpPr>
            <a:spLocks noChangeArrowheads="1"/>
          </p:cNvSpPr>
          <p:nvPr/>
        </p:nvSpPr>
        <p:spPr bwMode="auto">
          <a:xfrm>
            <a:off x="3963988" y="1695450"/>
            <a:ext cx="5180012"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en-US" altLang="zh-CN" sz="1900" dirty="0">
                <a:solidFill>
                  <a:schemeClr val="tx1"/>
                </a:solidFill>
              </a:rPr>
              <a:t>1</a:t>
            </a:r>
            <a:r>
              <a:rPr lang="zh-CN" altLang="en-US" sz="1900" dirty="0">
                <a:solidFill>
                  <a:schemeClr val="tx1"/>
                </a:solidFill>
              </a:rPr>
              <a:t>、</a:t>
            </a:r>
            <a:r>
              <a:rPr lang="en-US" altLang="zh-TW" sz="1500" i="1" dirty="0">
                <a:solidFill>
                  <a:schemeClr val="tx1"/>
                </a:solidFill>
                <a:latin typeface="Times New Roman" pitchFamily="18" charset="0"/>
                <a:cs typeface="Times New Roman" pitchFamily="18" charset="0"/>
              </a:rPr>
              <a:t>Mann-Whitney </a:t>
            </a:r>
            <a:r>
              <a:rPr lang="en-US" altLang="zh-CN" sz="1500" dirty="0">
                <a:solidFill>
                  <a:schemeClr val="tx1"/>
                </a:solidFill>
                <a:latin typeface="Times New Roman" pitchFamily="18" charset="0"/>
                <a:cs typeface="Times New Roman" pitchFamily="18" charset="0"/>
              </a:rPr>
              <a:t>U</a:t>
            </a:r>
            <a:r>
              <a:rPr lang="en-US" altLang="zh-CN" sz="1500" dirty="0">
                <a:solidFill>
                  <a:schemeClr val="tx1"/>
                </a:solidFill>
              </a:rPr>
              <a:t> </a:t>
            </a:r>
            <a:r>
              <a:rPr lang="zh-CN" altLang="en-US" sz="1900" dirty="0">
                <a:solidFill>
                  <a:schemeClr val="tx1"/>
                </a:solidFill>
              </a:rPr>
              <a:t>統計量</a:t>
            </a:r>
            <a:r>
              <a:rPr lang="zh-TW" altLang="en-US" sz="1900" dirty="0">
                <a:solidFill>
                  <a:schemeClr val="tx1"/>
                </a:solidFill>
              </a:rPr>
              <a:t>檢驗</a:t>
            </a:r>
            <a:endParaRPr lang="en-US" altLang="zh-CN" sz="1900" dirty="0">
              <a:solidFill>
                <a:schemeClr val="tx1"/>
              </a:solidFill>
            </a:endParaRPr>
          </a:p>
          <a:p>
            <a:pPr>
              <a:lnSpc>
                <a:spcPct val="150000"/>
              </a:lnSpc>
            </a:pPr>
            <a:r>
              <a:rPr lang="en-US" altLang="zh-CN" sz="1900" dirty="0">
                <a:solidFill>
                  <a:schemeClr val="tx1"/>
                </a:solidFill>
              </a:rPr>
              <a:t>2</a:t>
            </a:r>
            <a:r>
              <a:rPr lang="zh-CN" altLang="en-US" sz="1900" dirty="0">
                <a:solidFill>
                  <a:schemeClr val="tx1"/>
                </a:solidFill>
              </a:rPr>
              <a:t>、</a:t>
            </a:r>
            <a:r>
              <a:rPr lang="zh-TW" altLang="en-US" sz="1900" dirty="0">
                <a:solidFill>
                  <a:schemeClr val="tx1"/>
                </a:solidFill>
              </a:rPr>
              <a:t>兩樣本位置參數的 </a:t>
            </a:r>
            <a:r>
              <a:rPr lang="en-US" altLang="zh-TW" sz="1500" i="1" dirty="0">
                <a:solidFill>
                  <a:schemeClr val="tx1"/>
                </a:solidFill>
                <a:latin typeface="Times New Roman" pitchFamily="18" charset="0"/>
                <a:cs typeface="Times New Roman" pitchFamily="18" charset="0"/>
              </a:rPr>
              <a:t>Wilcoxon</a:t>
            </a:r>
            <a:r>
              <a:rPr lang="en-US" altLang="zh-TW" sz="1900" dirty="0">
                <a:solidFill>
                  <a:schemeClr val="tx1"/>
                </a:solidFill>
              </a:rPr>
              <a:t> </a:t>
            </a:r>
            <a:r>
              <a:rPr lang="zh-TW" altLang="en-US" sz="1900" dirty="0">
                <a:solidFill>
                  <a:schemeClr val="tx1"/>
                </a:solidFill>
              </a:rPr>
              <a:t>秩和檢驗</a:t>
            </a:r>
            <a:endParaRPr lang="zh-CN" altLang="en-US" sz="1900" dirty="0">
              <a:solidFill>
                <a:schemeClr val="tx1"/>
              </a:solidFill>
            </a:endParaRPr>
          </a:p>
          <a:p>
            <a:pPr>
              <a:lnSpc>
                <a:spcPct val="150000"/>
              </a:lnSpc>
            </a:pPr>
            <a:r>
              <a:rPr lang="en-US" altLang="zh-CN" sz="1900" dirty="0">
                <a:solidFill>
                  <a:schemeClr val="tx1"/>
                </a:solidFill>
              </a:rPr>
              <a:t>3</a:t>
            </a:r>
            <a:r>
              <a:rPr lang="zh-CN" altLang="en-US" sz="1900" dirty="0">
                <a:solidFill>
                  <a:schemeClr val="tx1"/>
                </a:solidFill>
              </a:rPr>
              <a:t>、</a:t>
            </a:r>
            <a:r>
              <a:rPr lang="zh-TW" altLang="en-US" sz="1900" dirty="0">
                <a:solidFill>
                  <a:schemeClr val="tx1"/>
                </a:solidFill>
              </a:rPr>
              <a:t>單樣本對稱中心的 </a:t>
            </a:r>
            <a:r>
              <a:rPr lang="en-US" altLang="zh-TW" sz="1500" i="1" dirty="0">
                <a:solidFill>
                  <a:schemeClr val="tx1"/>
                </a:solidFill>
                <a:latin typeface="Times New Roman" pitchFamily="18" charset="0"/>
                <a:cs typeface="Times New Roman" pitchFamily="18" charset="0"/>
              </a:rPr>
              <a:t>Wilcoxon</a:t>
            </a:r>
            <a:r>
              <a:rPr lang="en-US" altLang="zh-TW" sz="2000" dirty="0">
                <a:solidFill>
                  <a:schemeClr val="tx1"/>
                </a:solidFill>
              </a:rPr>
              <a:t> </a:t>
            </a:r>
            <a:r>
              <a:rPr lang="zh-TW" altLang="en-US" sz="1900" dirty="0">
                <a:solidFill>
                  <a:schemeClr val="tx1"/>
                </a:solidFill>
              </a:rPr>
              <a:t>符號秩和檢驗</a:t>
            </a:r>
            <a:endParaRPr lang="zh-CN" altLang="en-US" sz="1900" dirty="0">
              <a:solidFill>
                <a:schemeClr val="tx1"/>
              </a:solidFill>
            </a:endParaRPr>
          </a:p>
          <a:p>
            <a:pPr>
              <a:lnSpc>
                <a:spcPct val="150000"/>
              </a:lnSpc>
            </a:pPr>
            <a:r>
              <a:rPr lang="en-US" altLang="zh-CN" sz="1900" dirty="0">
                <a:solidFill>
                  <a:schemeClr val="tx1"/>
                </a:solidFill>
              </a:rPr>
              <a:t>4</a:t>
            </a:r>
            <a:r>
              <a:rPr lang="zh-CN" altLang="en-US" sz="1900" dirty="0">
                <a:solidFill>
                  <a:schemeClr val="tx1"/>
                </a:solidFill>
              </a:rPr>
              <a:t>、</a:t>
            </a:r>
            <a:r>
              <a:rPr lang="zh-TW" altLang="en-US" sz="1900" dirty="0">
                <a:solidFill>
                  <a:schemeClr val="tx1"/>
                </a:solidFill>
              </a:rPr>
              <a:t>兩樣本刻度參數的秩和檢驗</a:t>
            </a:r>
            <a:endParaRPr lang="en-US" altLang="zh-TW" sz="1900" dirty="0">
              <a:solidFill>
                <a:schemeClr val="tx1"/>
              </a:solidFill>
            </a:endParaRPr>
          </a:p>
          <a:p>
            <a:pPr>
              <a:lnSpc>
                <a:spcPct val="150000"/>
              </a:lnSpc>
            </a:pPr>
            <a:r>
              <a:rPr lang="en-US" altLang="zh-CN" sz="1900" dirty="0">
                <a:solidFill>
                  <a:schemeClr val="tx1"/>
                </a:solidFill>
              </a:rPr>
              <a:t>5</a:t>
            </a:r>
            <a:r>
              <a:rPr lang="zh-CN" altLang="en-US" sz="1900" dirty="0">
                <a:solidFill>
                  <a:schemeClr val="tx1"/>
                </a:solidFill>
              </a:rPr>
              <a:t>、</a:t>
            </a:r>
            <a:r>
              <a:rPr lang="en-US" altLang="zh-TW" sz="1500" i="1" dirty="0">
                <a:solidFill>
                  <a:schemeClr val="tx1"/>
                </a:solidFill>
                <a:latin typeface="Times New Roman" pitchFamily="18" charset="0"/>
                <a:cs typeface="Times New Roman" pitchFamily="18" charset="0"/>
              </a:rPr>
              <a:t>Spearman</a:t>
            </a:r>
            <a:r>
              <a:rPr lang="en-US" altLang="zh-TW" sz="1900" dirty="0">
                <a:solidFill>
                  <a:schemeClr val="tx1"/>
                </a:solidFill>
              </a:rPr>
              <a:t> </a:t>
            </a:r>
            <a:r>
              <a:rPr lang="zh-CN" altLang="en-US" sz="1900" dirty="0">
                <a:solidFill>
                  <a:schemeClr val="tx1"/>
                </a:solidFill>
              </a:rPr>
              <a:t>秩相關簡述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Spearman</a:t>
            </a:r>
            <a:r>
              <a:rPr lang="en-US" altLang="zh-TW" sz="1400" kern="0" dirty="0">
                <a:solidFill>
                  <a:srgbClr val="C7000B"/>
                </a:solidFill>
                <a:latin typeface="Arial"/>
                <a:cs typeface="+mj-cs"/>
              </a:rPr>
              <a:t> </a:t>
            </a:r>
            <a:r>
              <a:rPr lang="zh-TW" altLang="en-US" sz="1400" kern="0" dirty="0">
                <a:solidFill>
                  <a:srgbClr val="C7000B"/>
                </a:solidFill>
                <a:latin typeface="Arial"/>
                <a:cs typeface="+mj-cs"/>
              </a:rPr>
              <a:t>秩相關</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92516" name="组合 15"/>
          <p:cNvGrpSpPr>
            <a:grpSpLocks/>
          </p:cNvGrpSpPr>
          <p:nvPr/>
        </p:nvGrpSpPr>
        <p:grpSpPr bwMode="auto">
          <a:xfrm>
            <a:off x="1190625" y="1108075"/>
            <a:ext cx="9429750" cy="3868738"/>
            <a:chOff x="1190031" y="1108001"/>
            <a:chExt cx="9430299" cy="3868638"/>
          </a:xfrm>
        </p:grpSpPr>
        <p:sp>
          <p:nvSpPr>
            <p:cNvPr id="192517" name="Rectangle 4"/>
            <p:cNvSpPr>
              <a:spLocks noChangeArrowheads="1"/>
            </p:cNvSpPr>
            <p:nvPr/>
          </p:nvSpPr>
          <p:spPr bwMode="auto">
            <a:xfrm>
              <a:off x="1190031" y="1113079"/>
              <a:ext cx="8839717" cy="4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2000">
                  <a:solidFill>
                    <a:schemeClr val="tx1"/>
                  </a:solidFill>
                </a:rPr>
                <a:t>解：</a:t>
              </a:r>
              <a:endParaRPr lang="en-US" altLang="zh-CN" sz="2000">
                <a:solidFill>
                  <a:schemeClr val="tx1"/>
                </a:solidFill>
              </a:endParaRPr>
            </a:p>
          </p:txBody>
        </p:sp>
        <p:grpSp>
          <p:nvGrpSpPr>
            <p:cNvPr id="192518" name="组合 3"/>
            <p:cNvGrpSpPr>
              <a:grpSpLocks/>
            </p:cNvGrpSpPr>
            <p:nvPr/>
          </p:nvGrpSpPr>
          <p:grpSpPr bwMode="auto">
            <a:xfrm>
              <a:off x="1780283" y="1108001"/>
              <a:ext cx="8839881" cy="507852"/>
              <a:chOff x="1312698" y="1039868"/>
              <a:chExt cx="8839364" cy="507831"/>
            </a:xfrm>
          </p:grpSpPr>
          <p:sp>
            <p:nvSpPr>
              <p:cNvPr id="192526" name="Rectangle 4"/>
              <p:cNvSpPr>
                <a:spLocks noChangeArrowheads="1"/>
              </p:cNvSpPr>
              <p:nvPr/>
            </p:nvSpPr>
            <p:spPr bwMode="auto">
              <a:xfrm>
                <a:off x="1925365" y="1106025"/>
                <a:ext cx="8226697"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建立假設   </a:t>
                </a:r>
                <a:r>
                  <a:rPr lang="en-US" altLang="zh-CN" sz="1300" i="1">
                    <a:solidFill>
                      <a:schemeClr val="tx1"/>
                    </a:solidFill>
                  </a:rPr>
                  <a:t>H</a:t>
                </a:r>
                <a:r>
                  <a:rPr lang="en-US" altLang="zh-CN" sz="1300" baseline="-25000">
                    <a:solidFill>
                      <a:schemeClr val="tx1"/>
                    </a:solidFill>
                  </a:rPr>
                  <a:t>0</a:t>
                </a:r>
                <a:r>
                  <a:rPr lang="en-US" altLang="zh-CN" sz="1300">
                    <a:solidFill>
                      <a:schemeClr val="tx1"/>
                    </a:solidFill>
                  </a:rPr>
                  <a:t> : </a:t>
                </a:r>
                <a:r>
                  <a:rPr lang="en-US" altLang="zh-TW" sz="1300" i="1">
                    <a:solidFill>
                      <a:srgbClr val="000000"/>
                    </a:solidFill>
                  </a:rPr>
                  <a:t>ρ</a:t>
                </a:r>
                <a:r>
                  <a:rPr lang="en-US" altLang="zh-TW" sz="1300" baseline="-25000">
                    <a:solidFill>
                      <a:srgbClr val="000000"/>
                    </a:solidFill>
                  </a:rPr>
                  <a:t>s</a:t>
                </a:r>
                <a:r>
                  <a:rPr lang="en-US" altLang="zh-CN" sz="1300">
                    <a:solidFill>
                      <a:schemeClr val="tx1"/>
                    </a:solidFill>
                  </a:rPr>
                  <a:t> </a:t>
                </a:r>
                <a:r>
                  <a:rPr lang="el-GR" altLang="zh-CN" sz="1300">
                    <a:solidFill>
                      <a:schemeClr val="tx1"/>
                    </a:solidFill>
                  </a:rPr>
                  <a:t>=</a:t>
                </a:r>
                <a:r>
                  <a:rPr lang="en-US" altLang="zh-CN" sz="1300">
                    <a:solidFill>
                      <a:schemeClr val="tx1"/>
                    </a:solidFill>
                  </a:rPr>
                  <a:t> 0 </a:t>
                </a:r>
                <a:r>
                  <a:rPr lang="el-GR" altLang="zh-CN" sz="1300">
                    <a:solidFill>
                      <a:schemeClr val="tx1"/>
                    </a:solidFill>
                  </a:rPr>
                  <a:t>↔</a:t>
                </a:r>
                <a:r>
                  <a:rPr lang="en-US" altLang="zh-CN" sz="1300">
                    <a:solidFill>
                      <a:schemeClr val="tx1"/>
                    </a:solidFill>
                  </a:rPr>
                  <a:t> </a:t>
                </a:r>
                <a:r>
                  <a:rPr lang="en-US" altLang="zh-CN" sz="1300" i="1">
                    <a:solidFill>
                      <a:schemeClr val="tx1"/>
                    </a:solidFill>
                  </a:rPr>
                  <a:t>H</a:t>
                </a:r>
                <a:r>
                  <a:rPr lang="en-US" altLang="zh-CN" sz="1300" baseline="-25000">
                    <a:solidFill>
                      <a:schemeClr val="tx1"/>
                    </a:solidFill>
                  </a:rPr>
                  <a:t>1</a:t>
                </a:r>
                <a:r>
                  <a:rPr lang="en-US" altLang="zh-CN" sz="1300">
                    <a:solidFill>
                      <a:schemeClr val="tx1"/>
                    </a:solidFill>
                  </a:rPr>
                  <a:t> : </a:t>
                </a:r>
                <a:r>
                  <a:rPr lang="en-US" altLang="zh-TW" sz="1300" i="1">
                    <a:solidFill>
                      <a:srgbClr val="000000"/>
                    </a:solidFill>
                  </a:rPr>
                  <a:t>ρ</a:t>
                </a:r>
                <a:r>
                  <a:rPr lang="en-US" altLang="zh-TW" sz="1300" baseline="-25000">
                    <a:solidFill>
                      <a:srgbClr val="000000"/>
                    </a:solidFill>
                  </a:rPr>
                  <a:t>s</a:t>
                </a:r>
                <a:r>
                  <a:rPr lang="en-US" altLang="zh-CN" sz="1300">
                    <a:solidFill>
                      <a:schemeClr val="tx1"/>
                    </a:solidFill>
                  </a:rPr>
                  <a:t> </a:t>
                </a:r>
                <a:r>
                  <a:rPr lang="el-GR" altLang="zh-CN" sz="1300">
                    <a:solidFill>
                      <a:schemeClr val="tx1"/>
                    </a:solidFill>
                  </a:rPr>
                  <a:t>≠</a:t>
                </a:r>
                <a:r>
                  <a:rPr lang="en-US" altLang="zh-CN" sz="1300">
                    <a:solidFill>
                      <a:schemeClr val="tx1"/>
                    </a:solidFill>
                  </a:rPr>
                  <a:t> 0</a:t>
                </a:r>
                <a:endParaRPr lang="en-US" altLang="zh-CN" sz="1300" baseline="-25000">
                  <a:solidFill>
                    <a:schemeClr val="tx1"/>
                  </a:solidFill>
                </a:endParaRPr>
              </a:p>
            </p:txBody>
          </p:sp>
          <p:sp>
            <p:nvSpPr>
              <p:cNvPr id="192527" name="矩形 2"/>
              <p:cNvSpPr>
                <a:spLocks noChangeArrowheads="1"/>
              </p:cNvSpPr>
              <p:nvPr/>
            </p:nvSpPr>
            <p:spPr bwMode="auto">
              <a:xfrm>
                <a:off x="1312698" y="1039868"/>
                <a:ext cx="6126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80000"/>
                  </a:lnSpc>
                </a:pPr>
                <a:r>
                  <a:rPr lang="en-US" altLang="zh-CN" sz="1500">
                    <a:solidFill>
                      <a:srgbClr val="000000"/>
                    </a:solidFill>
                  </a:rPr>
                  <a:t>(1)</a:t>
                </a:r>
                <a:r>
                  <a:rPr lang="zh-CN" altLang="en-US" sz="1500">
                    <a:solidFill>
                      <a:srgbClr val="000000"/>
                    </a:solidFill>
                  </a:rPr>
                  <a:t>、</a:t>
                </a:r>
                <a:endParaRPr lang="zh-CN" altLang="en-US"/>
              </a:p>
            </p:txBody>
          </p:sp>
        </p:grpSp>
        <p:grpSp>
          <p:nvGrpSpPr>
            <p:cNvPr id="192519" name="组合 4"/>
            <p:cNvGrpSpPr>
              <a:grpSpLocks/>
            </p:cNvGrpSpPr>
            <p:nvPr/>
          </p:nvGrpSpPr>
          <p:grpSpPr bwMode="auto">
            <a:xfrm>
              <a:off x="1780282" y="1720308"/>
              <a:ext cx="8839882" cy="844106"/>
              <a:chOff x="1312697" y="1462957"/>
              <a:chExt cx="8839365" cy="844071"/>
            </a:xfrm>
          </p:grpSpPr>
          <p:sp>
            <p:nvSpPr>
              <p:cNvPr id="192524" name="Rectangle 4"/>
              <p:cNvSpPr>
                <a:spLocks noChangeArrowheads="1"/>
              </p:cNvSpPr>
              <p:nvPr/>
            </p:nvSpPr>
            <p:spPr bwMode="auto">
              <a:xfrm>
                <a:off x="1925365" y="1522198"/>
                <a:ext cx="822669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將兩變量 </a:t>
                </a:r>
                <a:r>
                  <a:rPr lang="en-US" altLang="zh-TW" sz="1300" i="1" dirty="0">
                    <a:solidFill>
                      <a:schemeClr val="tx1"/>
                    </a:solidFill>
                  </a:rPr>
                  <a:t>X</a:t>
                </a:r>
                <a:r>
                  <a:rPr lang="zh-TW" altLang="en-US" sz="1500" dirty="0">
                    <a:solidFill>
                      <a:schemeClr val="tx1"/>
                    </a:solidFill>
                  </a:rPr>
                  <a:t>、</a:t>
                </a:r>
                <a:r>
                  <a:rPr lang="en-US" altLang="zh-TW" sz="1300" i="1" dirty="0">
                    <a:solidFill>
                      <a:schemeClr val="tx1"/>
                    </a:solidFill>
                  </a:rPr>
                  <a:t>Y</a:t>
                </a:r>
                <a:r>
                  <a:rPr lang="en-US" altLang="zh-TW" sz="1500" dirty="0">
                    <a:solidFill>
                      <a:schemeClr val="tx1"/>
                    </a:solidFill>
                  </a:rPr>
                  <a:t> </a:t>
                </a:r>
                <a:r>
                  <a:rPr lang="zh-TW" altLang="en-US" sz="1500" dirty="0">
                    <a:solidFill>
                      <a:schemeClr val="tx1"/>
                    </a:solidFill>
                  </a:rPr>
                  <a:t>的實測值分別從小到大編秩，用 </a:t>
                </a:r>
                <a:r>
                  <a:rPr lang="en-US" altLang="zh-TW" sz="1300" i="1" dirty="0">
                    <a:solidFill>
                      <a:schemeClr val="tx1"/>
                    </a:solidFill>
                  </a:rPr>
                  <a:t>P</a:t>
                </a:r>
                <a:r>
                  <a:rPr lang="en-US" altLang="zh-TW" sz="1300" baseline="-25000" dirty="0">
                    <a:solidFill>
                      <a:schemeClr val="tx1"/>
                    </a:solidFill>
                  </a:rPr>
                  <a:t>i</a:t>
                </a:r>
                <a:r>
                  <a:rPr lang="en-US" altLang="zh-TW" sz="1500" dirty="0">
                    <a:solidFill>
                      <a:schemeClr val="tx1"/>
                    </a:solidFill>
                  </a:rPr>
                  <a:t> </a:t>
                </a:r>
                <a:r>
                  <a:rPr lang="zh-TW" altLang="en-US" sz="1500" dirty="0">
                    <a:solidFill>
                      <a:schemeClr val="tx1"/>
                    </a:solidFill>
                  </a:rPr>
                  <a:t>和 </a:t>
                </a:r>
                <a:r>
                  <a:rPr lang="en-US" altLang="zh-TW" i="1" dirty="0">
                    <a:solidFill>
                      <a:schemeClr val="tx1"/>
                    </a:solidFill>
                  </a:rPr>
                  <a:t>Q</a:t>
                </a:r>
                <a:r>
                  <a:rPr lang="en-US" altLang="zh-TW" baseline="-25000" dirty="0">
                    <a:solidFill>
                      <a:schemeClr val="tx1"/>
                    </a:solidFill>
                  </a:rPr>
                  <a:t>i</a:t>
                </a:r>
                <a:r>
                  <a:rPr lang="en-US" altLang="zh-TW" sz="1500" dirty="0">
                    <a:solidFill>
                      <a:schemeClr val="tx1"/>
                    </a:solidFill>
                  </a:rPr>
                  <a:t> </a:t>
                </a:r>
                <a:r>
                  <a:rPr lang="zh-TW" altLang="en-US" sz="1500" dirty="0">
                    <a:solidFill>
                      <a:schemeClr val="tx1"/>
                    </a:solidFill>
                  </a:rPr>
                  <a:t>表示，見上表第 </a:t>
                </a:r>
                <a:r>
                  <a:rPr lang="zh-TW" altLang="en-US" sz="1300" dirty="0">
                    <a:solidFill>
                      <a:schemeClr val="tx1"/>
                    </a:solidFill>
                  </a:rPr>
                  <a:t>⑶、⑸</a:t>
                </a:r>
                <a:r>
                  <a:rPr lang="zh-TW" altLang="en-US" sz="1500" dirty="0">
                    <a:solidFill>
                      <a:schemeClr val="tx1"/>
                    </a:solidFill>
                  </a:rPr>
                  <a:t> 欄，每個變量中若有觀察值相同則取平均秩，每對秩的差值 </a:t>
                </a:r>
                <a:r>
                  <a:rPr lang="en-US" altLang="zh-TW" sz="1300" i="1" dirty="0">
                    <a:solidFill>
                      <a:schemeClr val="tx1"/>
                    </a:solidFill>
                  </a:rPr>
                  <a:t>d</a:t>
                </a:r>
                <a:r>
                  <a:rPr lang="zh-TW" altLang="en-US" sz="1300" dirty="0">
                    <a:solidFill>
                      <a:schemeClr val="tx1"/>
                    </a:solidFill>
                  </a:rPr>
                  <a:t>、</a:t>
                </a:r>
                <a:r>
                  <a:rPr lang="en-US" altLang="zh-TW" sz="1300" i="1" dirty="0">
                    <a:solidFill>
                      <a:schemeClr val="tx1"/>
                    </a:solidFill>
                  </a:rPr>
                  <a:t>d </a:t>
                </a:r>
                <a:r>
                  <a:rPr lang="en-US" altLang="zh-TW" sz="1300" baseline="50000" dirty="0">
                    <a:solidFill>
                      <a:schemeClr val="tx1"/>
                    </a:solidFill>
                  </a:rPr>
                  <a:t>2</a:t>
                </a:r>
                <a:r>
                  <a:rPr lang="zh-TW" altLang="en-US" sz="1300" dirty="0">
                    <a:solidFill>
                      <a:schemeClr val="tx1"/>
                    </a:solidFill>
                  </a:rPr>
                  <a:t>、∑</a:t>
                </a:r>
                <a:r>
                  <a:rPr lang="en-US" altLang="zh-TW" sz="1300" i="1" dirty="0">
                    <a:solidFill>
                      <a:schemeClr val="tx1"/>
                    </a:solidFill>
                  </a:rPr>
                  <a:t>d </a:t>
                </a:r>
                <a:r>
                  <a:rPr lang="en-US" altLang="zh-TW" sz="1300" baseline="50000" dirty="0">
                    <a:solidFill>
                      <a:schemeClr val="tx1"/>
                    </a:solidFill>
                  </a:rPr>
                  <a:t>2</a:t>
                </a:r>
                <a:r>
                  <a:rPr lang="en-US" altLang="zh-TW" sz="1500" dirty="0">
                    <a:solidFill>
                      <a:schemeClr val="tx1"/>
                    </a:solidFill>
                  </a:rPr>
                  <a:t> </a:t>
                </a:r>
                <a:r>
                  <a:rPr lang="zh-TW" altLang="en-US" sz="1500" dirty="0">
                    <a:solidFill>
                      <a:schemeClr val="tx1"/>
                    </a:solidFill>
                  </a:rPr>
                  <a:t>見上表第 </a:t>
                </a:r>
                <a:r>
                  <a:rPr lang="zh-TW" altLang="en-US" sz="1300" dirty="0">
                    <a:solidFill>
                      <a:schemeClr val="tx1"/>
                    </a:solidFill>
                  </a:rPr>
                  <a:t>⑹、⑺</a:t>
                </a:r>
                <a:r>
                  <a:rPr lang="zh-TW" altLang="en-US" sz="1500" dirty="0">
                    <a:solidFill>
                      <a:schemeClr val="tx1"/>
                    </a:solidFill>
                  </a:rPr>
                  <a:t> 欄，計算統計量 </a:t>
                </a:r>
                <a:r>
                  <a:rPr lang="en-US" altLang="zh-CN" sz="1500" i="1" dirty="0" err="1">
                    <a:solidFill>
                      <a:schemeClr val="tx1"/>
                    </a:solidFill>
                    <a:latin typeface="Times New Roman" pitchFamily="18" charset="0"/>
                  </a:rPr>
                  <a:t>r</a:t>
                </a:r>
                <a:r>
                  <a:rPr lang="en-US" altLang="zh-CN" sz="1500" baseline="-25000" dirty="0" err="1">
                    <a:solidFill>
                      <a:schemeClr val="tx1"/>
                    </a:solidFill>
                  </a:rPr>
                  <a:t>s</a:t>
                </a:r>
                <a:r>
                  <a:rPr lang="en-US" altLang="zh-TW" sz="1500" dirty="0">
                    <a:solidFill>
                      <a:schemeClr val="tx1"/>
                    </a:solidFill>
                  </a:rPr>
                  <a:t> </a:t>
                </a:r>
                <a:r>
                  <a:rPr lang="zh-TW" altLang="en-US" sz="1500" dirty="0">
                    <a:solidFill>
                      <a:schemeClr val="tx1"/>
                    </a:solidFill>
                  </a:rPr>
                  <a:t>。</a:t>
                </a:r>
                <a:endParaRPr lang="en-US" altLang="zh-CN" sz="1500" baseline="-25000" dirty="0">
                  <a:solidFill>
                    <a:schemeClr val="tx1"/>
                  </a:solidFill>
                </a:endParaRPr>
              </a:p>
            </p:txBody>
          </p:sp>
          <p:sp>
            <p:nvSpPr>
              <p:cNvPr id="192525" name="矩形 9"/>
              <p:cNvSpPr>
                <a:spLocks noChangeArrowheads="1"/>
              </p:cNvSpPr>
              <p:nvPr/>
            </p:nvSpPr>
            <p:spPr bwMode="auto">
              <a:xfrm>
                <a:off x="1312697" y="1462957"/>
                <a:ext cx="6126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80000"/>
                  </a:lnSpc>
                </a:pPr>
                <a:r>
                  <a:rPr lang="en-US" altLang="zh-CN" sz="1500">
                    <a:solidFill>
                      <a:srgbClr val="000000"/>
                    </a:solidFill>
                  </a:rPr>
                  <a:t>(2)</a:t>
                </a:r>
                <a:r>
                  <a:rPr lang="zh-CN" altLang="en-US" sz="1500">
                    <a:solidFill>
                      <a:srgbClr val="000000"/>
                    </a:solidFill>
                  </a:rPr>
                  <a:t>、</a:t>
                </a:r>
                <a:endParaRPr lang="zh-CN" altLang="en-US"/>
              </a:p>
            </p:txBody>
          </p:sp>
        </p:grpSp>
        <p:graphicFrame>
          <p:nvGraphicFramePr>
            <p:cNvPr id="192520" name="对象 12"/>
            <p:cNvGraphicFramePr>
              <a:graphicFrameLocks noChangeAspect="1"/>
            </p:cNvGraphicFramePr>
            <p:nvPr/>
          </p:nvGraphicFramePr>
          <p:xfrm>
            <a:off x="3959327" y="2835531"/>
            <a:ext cx="4461136" cy="1006517"/>
          </p:xfrm>
          <a:graphic>
            <a:graphicData uri="http://schemas.openxmlformats.org/presentationml/2006/ole">
              <mc:AlternateContent xmlns:mc="http://schemas.openxmlformats.org/markup-compatibility/2006">
                <mc:Choice xmlns:v="urn:schemas-microsoft-com:vml" Requires="v">
                  <p:oleObj name="Equation" r:id="rId3" imgW="2984500" imgH="673100" progId="Equation.DSMT4">
                    <p:embed/>
                  </p:oleObj>
                </mc:Choice>
                <mc:Fallback>
                  <p:oleObj name="Equation" r:id="rId3" imgW="2984500" imgH="673100" progId="Equation.DSMT4">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9327" y="2835531"/>
                          <a:ext cx="4461136" cy="1006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92521" name="组合 15"/>
            <p:cNvGrpSpPr>
              <a:grpSpLocks/>
            </p:cNvGrpSpPr>
            <p:nvPr/>
          </p:nvGrpSpPr>
          <p:grpSpPr bwMode="auto">
            <a:xfrm>
              <a:off x="1780448" y="4132533"/>
              <a:ext cx="8839882" cy="844106"/>
              <a:chOff x="1312697" y="1462957"/>
              <a:chExt cx="8839365" cy="844071"/>
            </a:xfrm>
          </p:grpSpPr>
          <p:sp>
            <p:nvSpPr>
              <p:cNvPr id="192522" name="Rectangle 4"/>
              <p:cNvSpPr>
                <a:spLocks noChangeArrowheads="1"/>
              </p:cNvSpPr>
              <p:nvPr/>
            </p:nvSpPr>
            <p:spPr bwMode="auto">
              <a:xfrm>
                <a:off x="1925365" y="1522198"/>
                <a:ext cx="822669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本例，查 </a:t>
                </a:r>
                <a:r>
                  <a:rPr lang="en-US" altLang="zh-CN" sz="1500" i="1">
                    <a:solidFill>
                      <a:srgbClr val="000000"/>
                    </a:solidFill>
                    <a:latin typeface="Times New Roman" pitchFamily="18" charset="0"/>
                  </a:rPr>
                  <a:t>r</a:t>
                </a:r>
                <a:r>
                  <a:rPr lang="en-US" altLang="zh-CN" sz="1500" baseline="-25000">
                    <a:solidFill>
                      <a:srgbClr val="000000"/>
                    </a:solidFill>
                  </a:rPr>
                  <a:t>s</a:t>
                </a:r>
                <a:r>
                  <a:rPr lang="en-US" altLang="zh-CN" sz="1500">
                    <a:solidFill>
                      <a:srgbClr val="000000"/>
                    </a:solidFill>
                  </a:rPr>
                  <a:t> </a:t>
                </a:r>
                <a:r>
                  <a:rPr lang="zh-TW" altLang="en-US" sz="1500">
                    <a:solidFill>
                      <a:schemeClr val="tx1"/>
                    </a:solidFill>
                  </a:rPr>
                  <a:t>的界值表，得 </a:t>
                </a:r>
                <a:r>
                  <a:rPr lang="en-US" altLang="zh-TW" sz="1300" i="1">
                    <a:solidFill>
                      <a:schemeClr val="tx1"/>
                    </a:solidFill>
                  </a:rPr>
                  <a:t>P</a:t>
                </a:r>
                <a:r>
                  <a:rPr lang="en-US" altLang="zh-TW" sz="1300">
                    <a:solidFill>
                      <a:schemeClr val="tx1"/>
                    </a:solidFill>
                  </a:rPr>
                  <a:t> &lt; 0.01</a:t>
                </a:r>
                <a:r>
                  <a:rPr lang="zh-TW" altLang="en-US" sz="1500">
                    <a:solidFill>
                      <a:schemeClr val="tx1"/>
                    </a:solidFill>
                  </a:rPr>
                  <a:t>，按 </a:t>
                </a:r>
                <a:r>
                  <a:rPr lang="en-US" altLang="zh-TW" sz="1300" i="1">
                    <a:solidFill>
                      <a:schemeClr val="tx1"/>
                    </a:solidFill>
                  </a:rPr>
                  <a:t>α</a:t>
                </a:r>
                <a:r>
                  <a:rPr lang="en-US" altLang="zh-TW" sz="1300">
                    <a:solidFill>
                      <a:schemeClr val="tx1"/>
                    </a:solidFill>
                  </a:rPr>
                  <a:t> = 0.05</a:t>
                </a:r>
                <a:r>
                  <a:rPr lang="en-US" altLang="zh-TW" sz="1500">
                    <a:solidFill>
                      <a:schemeClr val="tx1"/>
                    </a:solidFill>
                  </a:rPr>
                  <a:t> </a:t>
                </a:r>
                <a:r>
                  <a:rPr lang="zh-TW" altLang="en-US" sz="1500">
                    <a:solidFill>
                      <a:schemeClr val="tx1"/>
                    </a:solidFill>
                  </a:rPr>
                  <a:t>水準拒絕 </a:t>
                </a:r>
                <a:r>
                  <a:rPr lang="en-US" altLang="zh-TW" sz="1300" i="1">
                    <a:solidFill>
                      <a:schemeClr val="tx1"/>
                    </a:solidFill>
                  </a:rPr>
                  <a:t>H</a:t>
                </a:r>
                <a:r>
                  <a:rPr lang="en-US" altLang="zh-TW" sz="1300" baseline="-25000">
                    <a:solidFill>
                      <a:schemeClr val="tx1"/>
                    </a:solidFill>
                  </a:rPr>
                  <a:t>0</a:t>
                </a:r>
                <a:r>
                  <a:rPr lang="en-US" altLang="zh-TW" sz="1300">
                    <a:solidFill>
                      <a:schemeClr val="tx1"/>
                    </a:solidFill>
                  </a:rPr>
                  <a:t> : ρs = 0</a:t>
                </a:r>
                <a:r>
                  <a:rPr lang="zh-TW" altLang="en-US" sz="1500">
                    <a:solidFill>
                      <a:schemeClr val="tx1"/>
                    </a:solidFill>
                  </a:rPr>
                  <a:t>，接受 </a:t>
                </a:r>
                <a:r>
                  <a:rPr lang="en-US" altLang="zh-TW" sz="1300" i="1">
                    <a:solidFill>
                      <a:schemeClr val="tx1"/>
                    </a:solidFill>
                  </a:rPr>
                  <a:t>H</a:t>
                </a:r>
                <a:r>
                  <a:rPr lang="en-US" altLang="zh-TW" sz="1300" baseline="-25000">
                    <a:solidFill>
                      <a:schemeClr val="tx1"/>
                    </a:solidFill>
                  </a:rPr>
                  <a:t>1</a:t>
                </a:r>
                <a:r>
                  <a:rPr lang="en-US" altLang="zh-TW" sz="1300">
                    <a:solidFill>
                      <a:schemeClr val="tx1"/>
                    </a:solidFill>
                  </a:rPr>
                  <a:t> : ρs ≠ 0</a:t>
                </a:r>
                <a:r>
                  <a:rPr lang="zh-TW" altLang="en-US" sz="1500">
                    <a:solidFill>
                      <a:schemeClr val="tx1"/>
                    </a:solidFill>
                  </a:rPr>
                  <a:t>，可認為當地居民死因的構成和各種死因導致的潛在壽命損失年數</a:t>
                </a:r>
                <a:r>
                  <a:rPr lang="en-US" altLang="zh-TW" sz="1500">
                    <a:solidFill>
                      <a:schemeClr val="tx1"/>
                    </a:solidFill>
                  </a:rPr>
                  <a:t>(</a:t>
                </a:r>
                <a:r>
                  <a:rPr lang="en-US" altLang="zh-TW" i="1">
                    <a:solidFill>
                      <a:schemeClr val="tx1"/>
                    </a:solidFill>
                  </a:rPr>
                  <a:t>YPLL</a:t>
                </a:r>
                <a:r>
                  <a:rPr lang="en-US" altLang="zh-TW" sz="1500">
                    <a:solidFill>
                      <a:schemeClr val="tx1"/>
                    </a:solidFill>
                  </a:rPr>
                  <a:t>)</a:t>
                </a:r>
                <a:r>
                  <a:rPr lang="zh-TW" altLang="en-US" sz="1500">
                    <a:solidFill>
                      <a:schemeClr val="tx1"/>
                    </a:solidFill>
                  </a:rPr>
                  <a:t>的構成存在正相關關係。</a:t>
                </a:r>
                <a:endParaRPr lang="en-US" altLang="zh-CN" sz="1500" baseline="-25000">
                  <a:solidFill>
                    <a:schemeClr val="tx1"/>
                  </a:solidFill>
                </a:endParaRPr>
              </a:p>
            </p:txBody>
          </p:sp>
          <p:sp>
            <p:nvSpPr>
              <p:cNvPr id="192523" name="矩形 17"/>
              <p:cNvSpPr>
                <a:spLocks noChangeArrowheads="1"/>
              </p:cNvSpPr>
              <p:nvPr/>
            </p:nvSpPr>
            <p:spPr bwMode="auto">
              <a:xfrm>
                <a:off x="1312697" y="1462957"/>
                <a:ext cx="612668"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180000"/>
                  </a:lnSpc>
                </a:pPr>
                <a:r>
                  <a:rPr lang="en-US" altLang="zh-CN" sz="1500">
                    <a:solidFill>
                      <a:srgbClr val="000000"/>
                    </a:solidFill>
                  </a:rPr>
                  <a:t>(3)</a:t>
                </a:r>
                <a:r>
                  <a:rPr lang="zh-CN" altLang="en-US" sz="1500">
                    <a:solidFill>
                      <a:srgbClr val="000000"/>
                    </a:solidFill>
                  </a:rPr>
                  <a:t>、</a:t>
                </a:r>
                <a:endParaRPr lang="zh-CN" altLang="en-US"/>
              </a:p>
            </p:txBody>
          </p:sp>
        </p:gr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50800" y="303213"/>
            <a:ext cx="4967288" cy="306387"/>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Spearman</a:t>
            </a:r>
            <a:r>
              <a:rPr lang="en-US" altLang="zh-TW" sz="1400" kern="0" dirty="0">
                <a:solidFill>
                  <a:srgbClr val="C7000B"/>
                </a:solidFill>
                <a:latin typeface="Arial"/>
                <a:cs typeface="+mj-cs"/>
              </a:rPr>
              <a:t> </a:t>
            </a:r>
            <a:r>
              <a:rPr lang="zh-TW" altLang="en-US" sz="1400" kern="0" dirty="0">
                <a:solidFill>
                  <a:srgbClr val="C7000B"/>
                </a:solidFill>
                <a:latin typeface="Arial"/>
                <a:cs typeface="+mj-cs"/>
              </a:rPr>
              <a:t>秩相關</a:t>
            </a:r>
          </a:p>
        </p:txBody>
      </p:sp>
      <p:sp>
        <p:nvSpPr>
          <p:cNvPr id="11" name="Rectangle 3"/>
          <p:cNvSpPr>
            <a:spLocks noChangeArrowheads="1"/>
          </p:cNvSpPr>
          <p:nvPr/>
        </p:nvSpPr>
        <p:spPr bwMode="auto">
          <a:xfrm>
            <a:off x="26988" y="25400"/>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grpSp>
        <p:nvGrpSpPr>
          <p:cNvPr id="193540" name="组合 7"/>
          <p:cNvGrpSpPr>
            <a:grpSpLocks/>
          </p:cNvGrpSpPr>
          <p:nvPr/>
        </p:nvGrpSpPr>
        <p:grpSpPr bwMode="auto">
          <a:xfrm>
            <a:off x="2740025" y="1114425"/>
            <a:ext cx="6777038" cy="4632325"/>
            <a:chOff x="2902879" y="1114498"/>
            <a:chExt cx="6777150" cy="4632217"/>
          </a:xfrm>
        </p:grpSpPr>
        <p:sp>
          <p:nvSpPr>
            <p:cNvPr id="193541" name="Rectangle 4"/>
            <p:cNvSpPr>
              <a:spLocks noChangeArrowheads="1"/>
            </p:cNvSpPr>
            <p:nvPr/>
          </p:nvSpPr>
          <p:spPr bwMode="auto">
            <a:xfrm>
              <a:off x="2902879" y="1114498"/>
              <a:ext cx="6777150" cy="484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700">
                  <a:solidFill>
                    <a:schemeClr val="tx1"/>
                  </a:solidFill>
                </a:rPr>
                <a:t>對 </a:t>
              </a:r>
              <a:r>
                <a:rPr lang="en-US" altLang="zh-TW" sz="1400">
                  <a:solidFill>
                    <a:schemeClr val="tx1"/>
                  </a:solidFill>
                </a:rPr>
                <a:t>X</a:t>
              </a:r>
              <a:r>
                <a:rPr lang="zh-TW" altLang="en-US" sz="1400">
                  <a:solidFill>
                    <a:schemeClr val="tx1"/>
                  </a:solidFill>
                </a:rPr>
                <a:t>、</a:t>
              </a:r>
              <a:r>
                <a:rPr lang="en-US" altLang="zh-TW" sz="1400">
                  <a:solidFill>
                    <a:schemeClr val="tx1"/>
                  </a:solidFill>
                </a:rPr>
                <a:t>Y</a:t>
              </a:r>
              <a:r>
                <a:rPr lang="en-US" altLang="zh-TW" sz="1700">
                  <a:solidFill>
                    <a:schemeClr val="tx1"/>
                  </a:solidFill>
                </a:rPr>
                <a:t> </a:t>
              </a:r>
              <a:r>
                <a:rPr lang="zh-TW" altLang="en-US" sz="1700">
                  <a:solidFill>
                    <a:schemeClr val="tx1"/>
                  </a:solidFill>
                </a:rPr>
                <a:t>排秩時，若相同秩較多，可用下式計算校正後的 </a:t>
              </a:r>
              <a:r>
                <a:rPr lang="en-US" altLang="zh-CN" sz="1700" i="1">
                  <a:solidFill>
                    <a:schemeClr val="tx1"/>
                  </a:solidFill>
                  <a:cs typeface="Times New Roman" pitchFamily="18" charset="0"/>
                </a:rPr>
                <a:t>r</a:t>
              </a:r>
              <a:r>
                <a:rPr lang="en-US" altLang="zh-CN" sz="1700" i="1" baseline="-25000">
                  <a:solidFill>
                    <a:schemeClr val="tx1"/>
                  </a:solidFill>
                  <a:cs typeface="Times New Roman" pitchFamily="18" charset="0"/>
                </a:rPr>
                <a:t>s</a:t>
              </a:r>
              <a:r>
                <a:rPr lang="en-US" altLang="zh-CN" sz="1700" i="1">
                  <a:solidFill>
                    <a:schemeClr val="tx1"/>
                  </a:solidFill>
                  <a:cs typeface="Times New Roman" pitchFamily="18" charset="0"/>
                </a:rPr>
                <a:t>’</a:t>
              </a:r>
              <a:r>
                <a:rPr lang="en-US" altLang="zh-CN" sz="1700">
                  <a:solidFill>
                    <a:schemeClr val="tx1"/>
                  </a:solidFill>
                  <a:cs typeface="Times New Roman" pitchFamily="18" charset="0"/>
                </a:rPr>
                <a:t> </a:t>
              </a:r>
              <a:r>
                <a:rPr lang="zh-TW" altLang="en-US" sz="1700">
                  <a:solidFill>
                    <a:schemeClr val="tx1"/>
                  </a:solidFill>
                </a:rPr>
                <a:t>；</a:t>
              </a:r>
              <a:endParaRPr lang="en-US" altLang="zh-CN" sz="1700" baseline="-25000">
                <a:solidFill>
                  <a:schemeClr val="tx1"/>
                </a:solidFill>
              </a:endParaRPr>
            </a:p>
          </p:txBody>
        </p:sp>
        <p:graphicFrame>
          <p:nvGraphicFramePr>
            <p:cNvPr id="193542" name="对象 1"/>
            <p:cNvGraphicFramePr>
              <a:graphicFrameLocks noChangeAspect="1"/>
            </p:cNvGraphicFramePr>
            <p:nvPr/>
          </p:nvGraphicFramePr>
          <p:xfrm>
            <a:off x="3073400" y="2133553"/>
            <a:ext cx="6348413" cy="1824037"/>
          </p:xfrm>
          <a:graphic>
            <a:graphicData uri="http://schemas.openxmlformats.org/presentationml/2006/ole">
              <mc:AlternateContent xmlns:mc="http://schemas.openxmlformats.org/markup-compatibility/2006">
                <mc:Choice xmlns:v="urn:schemas-microsoft-com:vml" Requires="v">
                  <p:oleObj name="Equation" r:id="rId3" imgW="3581400" imgH="1028700" progId="Equation.DSMT4">
                    <p:embed/>
                  </p:oleObj>
                </mc:Choice>
                <mc:Fallback>
                  <p:oleObj name="Equation" r:id="rId3" imgW="3581400" imgH="10287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3400" y="2133553"/>
                          <a:ext cx="6348413"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3543" name="Rectangle 4"/>
            <p:cNvSpPr>
              <a:spLocks noChangeArrowheads="1"/>
            </p:cNvSpPr>
            <p:nvPr/>
          </p:nvSpPr>
          <p:spPr bwMode="auto">
            <a:xfrm>
              <a:off x="3517732" y="4287597"/>
              <a:ext cx="570509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700">
                  <a:solidFill>
                    <a:schemeClr val="tx1"/>
                  </a:solidFill>
                </a:rPr>
                <a:t>式中</a:t>
              </a:r>
              <a:r>
                <a:rPr lang="en-US" altLang="zh-CN" sz="1700">
                  <a:solidFill>
                    <a:schemeClr val="tx1"/>
                  </a:solidFill>
                </a:rPr>
                <a:t> </a:t>
              </a:r>
              <a:r>
                <a:rPr lang="en-US" altLang="zh-CN" sz="1800" i="1">
                  <a:solidFill>
                    <a:schemeClr val="tx1"/>
                  </a:solidFill>
                  <a:latin typeface="Times New Roman" pitchFamily="18" charset="0"/>
                </a:rPr>
                <a:t>t</a:t>
              </a:r>
              <a:r>
                <a:rPr lang="en-US" altLang="zh-CN" sz="1800" i="1" baseline="-25000">
                  <a:solidFill>
                    <a:schemeClr val="tx1"/>
                  </a:solidFill>
                  <a:latin typeface="Times New Roman" pitchFamily="18" charset="0"/>
                </a:rPr>
                <a:t>x</a:t>
              </a:r>
              <a:r>
                <a:rPr lang="en-US" altLang="zh-CN" sz="1700">
                  <a:solidFill>
                    <a:schemeClr val="tx1"/>
                  </a:solidFill>
                </a:rPr>
                <a:t> </a:t>
              </a:r>
              <a:r>
                <a:rPr lang="zh-CN" altLang="en-US" sz="1700">
                  <a:solidFill>
                    <a:schemeClr val="tx1"/>
                  </a:solidFill>
                </a:rPr>
                <a:t>為 </a:t>
              </a:r>
              <a:r>
                <a:rPr lang="en-US" altLang="zh-CN" sz="1800" i="1">
                  <a:solidFill>
                    <a:schemeClr val="tx1"/>
                  </a:solidFill>
                  <a:latin typeface="Times New Roman" pitchFamily="18" charset="0"/>
                </a:rPr>
                <a:t>X</a:t>
              </a:r>
              <a:r>
                <a:rPr lang="en-US" altLang="zh-CN" sz="1700">
                  <a:solidFill>
                    <a:schemeClr val="tx1"/>
                  </a:solidFill>
                </a:rPr>
                <a:t> </a:t>
              </a:r>
              <a:r>
                <a:rPr lang="zh-CN" altLang="en-US" sz="1700">
                  <a:solidFill>
                    <a:schemeClr val="tx1"/>
                  </a:solidFill>
                </a:rPr>
                <a:t>中相同秩的個數；</a:t>
              </a:r>
              <a:endParaRPr lang="en-US" altLang="zh-CN" sz="1700" baseline="-25000">
                <a:solidFill>
                  <a:schemeClr val="tx1"/>
                </a:solidFill>
              </a:endParaRPr>
            </a:p>
          </p:txBody>
        </p:sp>
        <p:sp>
          <p:nvSpPr>
            <p:cNvPr id="193544" name="Rectangle 4"/>
            <p:cNvSpPr>
              <a:spLocks noChangeArrowheads="1"/>
            </p:cNvSpPr>
            <p:nvPr/>
          </p:nvSpPr>
          <p:spPr bwMode="auto">
            <a:xfrm>
              <a:off x="3517732" y="4795427"/>
              <a:ext cx="570509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700">
                  <a:solidFill>
                    <a:schemeClr val="tx1"/>
                  </a:solidFill>
                </a:rPr>
                <a:t>式中</a:t>
              </a:r>
              <a:r>
                <a:rPr lang="en-US" altLang="zh-CN" sz="1700">
                  <a:solidFill>
                    <a:schemeClr val="tx1"/>
                  </a:solidFill>
                </a:rPr>
                <a:t> </a:t>
              </a:r>
              <a:r>
                <a:rPr lang="en-US" altLang="zh-CN" sz="1800" i="1">
                  <a:solidFill>
                    <a:schemeClr val="tx1"/>
                  </a:solidFill>
                  <a:latin typeface="Times New Roman" pitchFamily="18" charset="0"/>
                </a:rPr>
                <a:t>t</a:t>
              </a:r>
              <a:r>
                <a:rPr lang="en-US" altLang="zh-CN" sz="1800" i="1" baseline="-25000">
                  <a:solidFill>
                    <a:schemeClr val="tx1"/>
                  </a:solidFill>
                  <a:latin typeface="Times New Roman" pitchFamily="18" charset="0"/>
                </a:rPr>
                <a:t>y</a:t>
              </a:r>
              <a:r>
                <a:rPr lang="en-US" altLang="zh-CN" sz="1700">
                  <a:solidFill>
                    <a:schemeClr val="tx1"/>
                  </a:solidFill>
                </a:rPr>
                <a:t> </a:t>
              </a:r>
              <a:r>
                <a:rPr lang="zh-CN" altLang="en-US" sz="1700">
                  <a:solidFill>
                    <a:schemeClr val="tx1"/>
                  </a:solidFill>
                </a:rPr>
                <a:t>為 </a:t>
              </a:r>
              <a:r>
                <a:rPr lang="en-US" altLang="zh-CN" sz="1800" i="1">
                  <a:solidFill>
                    <a:schemeClr val="tx1"/>
                  </a:solidFill>
                  <a:latin typeface="Times New Roman" pitchFamily="18" charset="0"/>
                </a:rPr>
                <a:t>Y</a:t>
              </a:r>
              <a:r>
                <a:rPr lang="en-US" altLang="zh-CN" sz="1700">
                  <a:solidFill>
                    <a:schemeClr val="tx1"/>
                  </a:solidFill>
                </a:rPr>
                <a:t> </a:t>
              </a:r>
              <a:r>
                <a:rPr lang="zh-CN" altLang="en-US" sz="1700">
                  <a:solidFill>
                    <a:schemeClr val="tx1"/>
                  </a:solidFill>
                </a:rPr>
                <a:t>中相同秩的個數；</a:t>
              </a:r>
              <a:endParaRPr lang="en-US" altLang="zh-CN" sz="1700" baseline="-25000">
                <a:solidFill>
                  <a:schemeClr val="tx1"/>
                </a:solidFill>
              </a:endParaRPr>
            </a:p>
          </p:txBody>
        </p:sp>
        <p:sp>
          <p:nvSpPr>
            <p:cNvPr id="21" name="Rectangle 4"/>
            <p:cNvSpPr>
              <a:spLocks noChangeArrowheads="1"/>
            </p:cNvSpPr>
            <p:nvPr/>
          </p:nvSpPr>
          <p:spPr bwMode="auto">
            <a:xfrm>
              <a:off x="3517252" y="5376837"/>
              <a:ext cx="5705569" cy="369878"/>
            </a:xfrm>
            <a:prstGeom prst="rect">
              <a:avLst/>
            </a:prstGeom>
            <a:noFill/>
            <a:ln>
              <a:noFill/>
            </a:ln>
            <a:effectLst/>
          </p:spPr>
          <p:txBody>
            <a:bodyPr anchor="ctr">
              <a:spAutoFit/>
            </a:bodyPr>
            <a:lstStyle/>
            <a:p>
              <a:pPr algn="just">
                <a:spcAft>
                  <a:spcPts val="0"/>
                </a:spcAft>
                <a:defRPr/>
              </a:pPr>
              <a:r>
                <a:rPr lang="zh-CN" altLang="zh-CN" sz="1700" kern="100" dirty="0">
                  <a:solidFill>
                    <a:schemeClr val="tx1"/>
                  </a:solidFill>
                  <a:latin typeface="Times New Roman"/>
                  <a:ea typeface="宋体"/>
                </a:rPr>
                <a:t>當 </a:t>
              </a:r>
              <a:r>
                <a:rPr lang="en-US" altLang="zh-CN" sz="1700" i="1" kern="100" dirty="0" err="1">
                  <a:solidFill>
                    <a:schemeClr val="tx1"/>
                  </a:solidFill>
                  <a:latin typeface="Times New Roman"/>
                  <a:ea typeface="宋体"/>
                </a:rPr>
                <a:t>t</a:t>
              </a:r>
              <a:r>
                <a:rPr lang="en-US" altLang="zh-CN" sz="1700" i="1" kern="100" baseline="-25000" dirty="0" err="1">
                  <a:solidFill>
                    <a:schemeClr val="tx1"/>
                  </a:solidFill>
                  <a:latin typeface="Times New Roman"/>
                  <a:ea typeface="宋体"/>
                </a:rPr>
                <a:t>x</a:t>
              </a:r>
              <a:r>
                <a:rPr lang="en-US" altLang="zh-CN" sz="1700" kern="100" dirty="0">
                  <a:solidFill>
                    <a:schemeClr val="tx1"/>
                  </a:solidFill>
                  <a:latin typeface="Times New Roman"/>
                  <a:ea typeface="宋体"/>
                </a:rPr>
                <a:t> = </a:t>
              </a:r>
              <a:r>
                <a:rPr lang="en-US" altLang="zh-CN" sz="1700" i="1" kern="100" dirty="0" err="1">
                  <a:solidFill>
                    <a:schemeClr val="tx1"/>
                  </a:solidFill>
                  <a:latin typeface="Times New Roman"/>
                  <a:ea typeface="宋体"/>
                </a:rPr>
                <a:t>t</a:t>
              </a:r>
              <a:r>
                <a:rPr lang="en-US" altLang="zh-CN" sz="1700" i="1" kern="100" baseline="-25000" dirty="0" err="1">
                  <a:solidFill>
                    <a:schemeClr val="tx1"/>
                  </a:solidFill>
                  <a:latin typeface="Times New Roman"/>
                  <a:ea typeface="宋体"/>
                </a:rPr>
                <a:t>y</a:t>
              </a:r>
              <a:r>
                <a:rPr lang="en-US" altLang="zh-CN" sz="1700" kern="100" dirty="0">
                  <a:solidFill>
                    <a:schemeClr val="tx1"/>
                  </a:solidFill>
                  <a:latin typeface="Times New Roman"/>
                  <a:ea typeface="宋体"/>
                </a:rPr>
                <a:t> = 0 </a:t>
              </a:r>
              <a:r>
                <a:rPr lang="zh-CN" altLang="zh-CN" sz="1700" kern="100" dirty="0">
                  <a:solidFill>
                    <a:schemeClr val="tx1"/>
                  </a:solidFill>
                  <a:latin typeface="Times New Roman"/>
                  <a:ea typeface="宋体"/>
                </a:rPr>
                <a:t>時，</a:t>
              </a:r>
              <a:r>
                <a:rPr lang="en-US" altLang="zh-CN" sz="1800" i="1" kern="100" dirty="0" err="1">
                  <a:solidFill>
                    <a:schemeClr val="tx1"/>
                  </a:solidFill>
                  <a:latin typeface="Times New Roman"/>
                  <a:ea typeface="宋体"/>
                </a:rPr>
                <a:t>r</a:t>
              </a:r>
              <a:r>
                <a:rPr lang="en-US" altLang="zh-CN" sz="1800" i="1" kern="100" baseline="-25000" dirty="0" err="1">
                  <a:solidFill>
                    <a:schemeClr val="tx1"/>
                  </a:solidFill>
                  <a:latin typeface="Times New Roman"/>
                  <a:ea typeface="宋体"/>
                </a:rPr>
                <a:t>s</a:t>
              </a:r>
              <a:r>
                <a:rPr lang="en-US" altLang="zh-CN" sz="1800" i="1" kern="100" dirty="0" err="1">
                  <a:solidFill>
                    <a:schemeClr val="tx1"/>
                  </a:solidFill>
                  <a:latin typeface="Times New Roman"/>
                  <a:ea typeface="宋体"/>
                </a:rPr>
                <a:t>’</a:t>
              </a:r>
              <a:r>
                <a:rPr lang="en-US" altLang="zh-CN" sz="1800" kern="100" dirty="0">
                  <a:solidFill>
                    <a:schemeClr val="tx1"/>
                  </a:solidFill>
                  <a:latin typeface="Times New Roman"/>
                  <a:ea typeface="宋体"/>
                </a:rPr>
                <a:t> = </a:t>
              </a:r>
              <a:r>
                <a:rPr lang="en-US" altLang="zh-CN" sz="1800" i="1" kern="100" dirty="0" err="1">
                  <a:solidFill>
                    <a:schemeClr val="tx1"/>
                  </a:solidFill>
                  <a:latin typeface="Times New Roman"/>
                  <a:ea typeface="宋体"/>
                </a:rPr>
                <a:t>r</a:t>
              </a:r>
              <a:r>
                <a:rPr lang="en-US" altLang="zh-CN" sz="1800" i="1" kern="100" baseline="-25000" dirty="0" err="1">
                  <a:solidFill>
                    <a:schemeClr val="tx1"/>
                  </a:solidFill>
                  <a:latin typeface="Times New Roman"/>
                  <a:ea typeface="宋体"/>
                </a:rPr>
                <a:t>s</a:t>
              </a:r>
              <a:r>
                <a:rPr lang="en-US" altLang="zh-CN" sz="1800" kern="100" dirty="0">
                  <a:solidFill>
                    <a:schemeClr val="tx1"/>
                  </a:solidFill>
                  <a:latin typeface="Times New Roman"/>
                  <a:ea typeface="宋体"/>
                </a:rPr>
                <a:t> </a:t>
              </a:r>
              <a:r>
                <a:rPr lang="zh-CN" altLang="zh-CN" sz="1800" kern="100" dirty="0">
                  <a:solidFill>
                    <a:schemeClr val="tx1"/>
                  </a:solidFill>
                  <a:latin typeface="Times New Roman"/>
                  <a:ea typeface="宋体"/>
                </a:rPr>
                <a:t>。</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28004" name="Rectangle 4"/>
          <p:cNvSpPr>
            <a:spLocks noChangeArrowheads="1"/>
          </p:cNvSpPr>
          <p:nvPr/>
        </p:nvSpPr>
        <p:spPr bwMode="auto">
          <a:xfrm>
            <a:off x="117475" y="517525"/>
            <a:ext cx="8356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單樣本的 </a:t>
            </a:r>
            <a:r>
              <a:rPr lang="en-US" altLang="zh-TW" sz="1500">
                <a:solidFill>
                  <a:schemeClr val="tx1"/>
                </a:solidFill>
              </a:rPr>
              <a:t>U </a:t>
            </a:r>
            <a:r>
              <a:rPr lang="zh-TW" altLang="en-US" sz="1500">
                <a:solidFill>
                  <a:schemeClr val="tx1"/>
                </a:solidFill>
              </a:rPr>
              <a:t>統計量：</a:t>
            </a:r>
            <a:endParaRPr lang="en-US" altLang="zh-CN" sz="1500">
              <a:solidFill>
                <a:schemeClr val="tx1"/>
              </a:solidFill>
            </a:endParaRPr>
          </a:p>
        </p:txBody>
      </p:sp>
      <p:sp>
        <p:nvSpPr>
          <p:cNvPr id="128005"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28006" name="组合 4"/>
          <p:cNvGrpSpPr>
            <a:grpSpLocks/>
          </p:cNvGrpSpPr>
          <p:nvPr/>
        </p:nvGrpSpPr>
        <p:grpSpPr bwMode="auto">
          <a:xfrm>
            <a:off x="1911350" y="1071563"/>
            <a:ext cx="8027988" cy="4465637"/>
            <a:chOff x="1911929" y="1071838"/>
            <a:chExt cx="8027720" cy="4465748"/>
          </a:xfrm>
        </p:grpSpPr>
        <p:sp>
          <p:nvSpPr>
            <p:cNvPr id="128007" name="Rectangle 4"/>
            <p:cNvSpPr>
              <a:spLocks noChangeArrowheads="1"/>
            </p:cNvSpPr>
            <p:nvPr/>
          </p:nvSpPr>
          <p:spPr bwMode="auto">
            <a:xfrm>
              <a:off x="1911930" y="1071838"/>
              <a:ext cx="802771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       設 </a:t>
              </a:r>
              <a:r>
                <a:rPr lang="zh-TW" altLang="en-US" i="1" dirty="0">
                  <a:solidFill>
                    <a:schemeClr val="tx1"/>
                  </a:solidFill>
                </a:rPr>
                <a:t>Ｆ</a:t>
              </a:r>
              <a:r>
                <a:rPr lang="zh-TW" altLang="en-US" sz="1500" dirty="0">
                  <a:solidFill>
                    <a:schemeClr val="tx1"/>
                  </a:solidFill>
                </a:rPr>
                <a:t> 為一個分布族且 </a:t>
              </a:r>
              <a:r>
                <a:rPr lang="en-US" altLang="zh-TW" i="1" dirty="0">
                  <a:solidFill>
                    <a:schemeClr val="tx1"/>
                  </a:solidFill>
                </a:rPr>
                <a:t>θ</a:t>
              </a:r>
              <a:r>
                <a:rPr lang="en-US" altLang="zh-TW" sz="1500" dirty="0">
                  <a:solidFill>
                    <a:schemeClr val="tx1"/>
                  </a:solidFill>
                </a:rPr>
                <a:t> </a:t>
              </a:r>
              <a:r>
                <a:rPr lang="zh-TW" altLang="en-US" sz="1500" dirty="0">
                  <a:solidFill>
                    <a:schemeClr val="tx1"/>
                  </a:solidFill>
                </a:rPr>
                <a:t>為分布 </a:t>
              </a:r>
              <a:r>
                <a:rPr lang="en-US" altLang="zh-TW" i="1" dirty="0">
                  <a:solidFill>
                    <a:schemeClr val="tx1"/>
                  </a:solidFill>
                </a:rPr>
                <a:t>F</a:t>
              </a:r>
              <a:r>
                <a:rPr lang="en-US" altLang="zh-TW" dirty="0">
                  <a:solidFill>
                    <a:schemeClr val="tx1"/>
                  </a:solidFill>
                </a:rPr>
                <a:t> ∈</a:t>
              </a:r>
              <a:r>
                <a:rPr lang="zh-TW" altLang="en-US" i="1" dirty="0">
                  <a:solidFill>
                    <a:schemeClr val="tx1"/>
                  </a:solidFill>
                </a:rPr>
                <a:t>Ｆ</a:t>
              </a:r>
              <a:r>
                <a:rPr lang="zh-TW" altLang="en-US" sz="1500" dirty="0">
                  <a:solidFill>
                    <a:schemeClr val="tx1"/>
                  </a:solidFill>
                </a:rPr>
                <a:t> 的參數，若存在樣本容量為 </a:t>
              </a:r>
              <a:r>
                <a:rPr lang="en-US" altLang="zh-TW" i="1" dirty="0">
                  <a:solidFill>
                    <a:schemeClr val="tx1"/>
                  </a:solidFill>
                </a:rPr>
                <a:t>m</a:t>
              </a:r>
              <a:r>
                <a:rPr lang="en-US" altLang="zh-TW" sz="1500" dirty="0">
                  <a:solidFill>
                    <a:schemeClr val="tx1"/>
                  </a:solidFill>
                </a:rPr>
                <a:t> </a:t>
              </a:r>
              <a:r>
                <a:rPr lang="zh-TW" altLang="en-US" sz="1500" dirty="0">
                  <a:solidFill>
                    <a:schemeClr val="tx1"/>
                  </a:solidFill>
                </a:rPr>
                <a:t>的樣本 </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m</a:t>
              </a:r>
              <a:r>
                <a:rPr lang="en-US" altLang="zh-TW" sz="1500" dirty="0">
                  <a:solidFill>
                    <a:schemeClr val="tx1"/>
                  </a:solidFill>
                </a:rPr>
                <a:t> </a:t>
              </a:r>
              <a:r>
                <a:rPr lang="zh-TW" altLang="en-US" sz="1500" dirty="0">
                  <a:solidFill>
                    <a:schemeClr val="tx1"/>
                  </a:solidFill>
                </a:rPr>
                <a:t>的統計量 </a:t>
              </a:r>
              <a:r>
                <a:rPr lang="en-US" altLang="zh-TW" i="1" dirty="0">
                  <a:solidFill>
                    <a:schemeClr val="tx1"/>
                  </a:solidFill>
                </a:rPr>
                <a:t>ф</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m</a:t>
              </a:r>
              <a:r>
                <a:rPr lang="en-US" altLang="zh-TW" dirty="0">
                  <a:solidFill>
                    <a:schemeClr val="tx1"/>
                  </a:solidFill>
                </a:rPr>
                <a:t>)</a:t>
              </a:r>
              <a:r>
                <a:rPr lang="zh-TW" altLang="en-US" sz="1500" dirty="0">
                  <a:solidFill>
                    <a:schemeClr val="tx1"/>
                  </a:solidFill>
                </a:rPr>
                <a:t>，使得對分布族 </a:t>
              </a:r>
              <a:r>
                <a:rPr lang="zh-TW" altLang="en-US" i="1" dirty="0">
                  <a:solidFill>
                    <a:schemeClr val="tx1"/>
                  </a:solidFill>
                </a:rPr>
                <a:t>Ｆ</a:t>
              </a:r>
              <a:r>
                <a:rPr lang="zh-TW" altLang="en-US" sz="1500" dirty="0">
                  <a:solidFill>
                    <a:schemeClr val="tx1"/>
                  </a:solidFill>
                </a:rPr>
                <a:t> 中的任意分布 </a:t>
              </a:r>
              <a:r>
                <a:rPr lang="en-US" altLang="zh-TW" i="1" dirty="0">
                  <a:solidFill>
                    <a:schemeClr val="tx1"/>
                  </a:solidFill>
                </a:rPr>
                <a:t>F</a:t>
              </a:r>
              <a:r>
                <a:rPr lang="en-US" altLang="zh-TW" sz="1500" dirty="0">
                  <a:solidFill>
                    <a:schemeClr val="tx1"/>
                  </a:solidFill>
                </a:rPr>
                <a:t> </a:t>
              </a:r>
              <a:r>
                <a:rPr lang="zh-TW" altLang="en-US" sz="1500" dirty="0">
                  <a:solidFill>
                    <a:schemeClr val="tx1"/>
                  </a:solidFill>
                </a:rPr>
                <a:t>都成立 </a:t>
              </a:r>
              <a:r>
                <a:rPr lang="en-US" altLang="zh-TW" i="1" dirty="0" err="1">
                  <a:solidFill>
                    <a:schemeClr val="tx1"/>
                  </a:solidFill>
                </a:rPr>
                <a:t>E</a:t>
              </a:r>
              <a:r>
                <a:rPr lang="en-US" altLang="zh-TW" baseline="-25000" dirty="0" err="1">
                  <a:solidFill>
                    <a:schemeClr val="tx1"/>
                  </a:solidFill>
                </a:rPr>
                <a:t>Fф</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m</a:t>
              </a:r>
              <a:r>
                <a:rPr lang="en-US" altLang="zh-TW" dirty="0">
                  <a:solidFill>
                    <a:schemeClr val="tx1"/>
                  </a:solidFill>
                </a:rPr>
                <a:t>) = </a:t>
              </a:r>
              <a:r>
                <a:rPr lang="en-US" altLang="zh-TW" i="1" dirty="0">
                  <a:solidFill>
                    <a:schemeClr val="tx1"/>
                  </a:solidFill>
                </a:rPr>
                <a:t>θ</a:t>
              </a:r>
              <a:r>
                <a:rPr lang="en-US" altLang="zh-TW" sz="1500" dirty="0">
                  <a:solidFill>
                    <a:schemeClr val="tx1"/>
                  </a:solidFill>
                </a:rPr>
                <a:t> ,</a:t>
              </a:r>
              <a:r>
                <a:rPr lang="zh-TW" altLang="en-US" sz="1500" dirty="0">
                  <a:solidFill>
                    <a:schemeClr val="tx1"/>
                  </a:solidFill>
                </a:rPr>
                <a:t>則稱 </a:t>
              </a:r>
              <a:r>
                <a:rPr lang="en-US" altLang="zh-TW" i="1" dirty="0">
                  <a:solidFill>
                    <a:srgbClr val="FF0000"/>
                  </a:solidFill>
                </a:rPr>
                <a:t>θ</a:t>
              </a:r>
              <a:r>
                <a:rPr lang="en-US" altLang="zh-TW" sz="1500" dirty="0">
                  <a:solidFill>
                    <a:srgbClr val="FF0000"/>
                  </a:solidFill>
                </a:rPr>
                <a:t> </a:t>
              </a:r>
              <a:r>
                <a:rPr lang="zh-TW" altLang="en-US" sz="1500" dirty="0">
                  <a:solidFill>
                    <a:srgbClr val="FF0000"/>
                  </a:solidFill>
                </a:rPr>
                <a:t>對 </a:t>
              </a:r>
              <a:r>
                <a:rPr lang="zh-TW" altLang="en-US" i="1" dirty="0">
                  <a:solidFill>
                    <a:srgbClr val="FF0000"/>
                  </a:solidFill>
                </a:rPr>
                <a:t>Ｆ</a:t>
              </a:r>
              <a:r>
                <a:rPr lang="zh-TW" altLang="en-US" sz="1500" dirty="0">
                  <a:solidFill>
                    <a:srgbClr val="FF0000"/>
                  </a:solidFill>
                </a:rPr>
                <a:t> 是 </a:t>
              </a:r>
              <a:r>
                <a:rPr lang="en-US" altLang="zh-TW" i="1" dirty="0">
                  <a:solidFill>
                    <a:srgbClr val="FF0000"/>
                  </a:solidFill>
                </a:rPr>
                <a:t>m</a:t>
              </a:r>
              <a:r>
                <a:rPr lang="en-US" altLang="zh-TW" sz="1500" dirty="0">
                  <a:solidFill>
                    <a:srgbClr val="FF0000"/>
                  </a:solidFill>
                </a:rPr>
                <a:t> </a:t>
              </a:r>
              <a:r>
                <a:rPr lang="zh-TW" altLang="en-US" sz="1500" dirty="0">
                  <a:solidFill>
                    <a:srgbClr val="FF0000"/>
                  </a:solidFill>
                </a:rPr>
                <a:t>可估的</a:t>
              </a:r>
              <a:r>
                <a:rPr lang="zh-TW" altLang="en-US" sz="1500" dirty="0">
                  <a:solidFill>
                    <a:schemeClr val="tx1"/>
                  </a:solidFill>
                </a:rPr>
                <a:t>。使得上述關係成立的最小樣本容量稱為參數 </a:t>
              </a:r>
              <a:r>
                <a:rPr lang="en-US" altLang="zh-TW" i="1" dirty="0">
                  <a:solidFill>
                    <a:schemeClr val="tx1"/>
                  </a:solidFill>
                </a:rPr>
                <a:t>θ</a:t>
              </a:r>
              <a:r>
                <a:rPr lang="en-US" altLang="zh-TW" sz="1500" dirty="0">
                  <a:solidFill>
                    <a:schemeClr val="tx1"/>
                  </a:solidFill>
                </a:rPr>
                <a:t> </a:t>
              </a:r>
              <a:r>
                <a:rPr lang="zh-TW" altLang="en-US" sz="1500" dirty="0">
                  <a:solidFill>
                    <a:schemeClr val="tx1"/>
                  </a:solidFill>
                </a:rPr>
                <a:t>的</a:t>
              </a:r>
              <a:r>
                <a:rPr lang="zh-TW" altLang="en-US" sz="1500" dirty="0">
                  <a:solidFill>
                    <a:srgbClr val="FF0000"/>
                  </a:solidFill>
                </a:rPr>
                <a:t>自由度</a:t>
              </a:r>
              <a:r>
                <a:rPr lang="zh-TW" altLang="en-US" sz="1500" dirty="0">
                  <a:solidFill>
                    <a:schemeClr val="tx1"/>
                  </a:solidFill>
                </a:rPr>
                <a:t>，並稱統計量 </a:t>
              </a:r>
              <a:r>
                <a:rPr lang="en-US" altLang="zh-TW" i="1" dirty="0">
                  <a:solidFill>
                    <a:schemeClr val="tx1"/>
                  </a:solidFill>
                </a:rPr>
                <a:t>ф</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1</a:t>
              </a:r>
              <a:r>
                <a:rPr lang="en-US" altLang="zh-TW" dirty="0">
                  <a:solidFill>
                    <a:schemeClr val="tx1"/>
                  </a:solidFill>
                </a:rPr>
                <a:t>,</a:t>
              </a:r>
              <a:r>
                <a:rPr lang="en-US" altLang="zh-TW" i="1" dirty="0">
                  <a:solidFill>
                    <a:schemeClr val="tx1"/>
                  </a:solidFill>
                </a:rPr>
                <a:t>X</a:t>
              </a:r>
              <a:r>
                <a:rPr lang="en-US" altLang="zh-TW" baseline="-25000" dirty="0">
                  <a:solidFill>
                    <a:schemeClr val="tx1"/>
                  </a:solidFill>
                </a:rPr>
                <a:t>2</a:t>
              </a:r>
              <a:r>
                <a:rPr lang="en-US" altLang="zh-TW" dirty="0">
                  <a:solidFill>
                    <a:schemeClr val="tx1"/>
                  </a:solidFill>
                </a:rPr>
                <a:t>,…</a:t>
              </a:r>
              <a:r>
                <a:rPr lang="en-US" altLang="zh-TW" i="1" dirty="0" err="1">
                  <a:solidFill>
                    <a:schemeClr val="tx1"/>
                  </a:solidFill>
                </a:rPr>
                <a:t>X</a:t>
              </a:r>
              <a:r>
                <a:rPr lang="en-US" altLang="zh-TW" baseline="-25000" dirty="0" err="1">
                  <a:solidFill>
                    <a:schemeClr val="tx1"/>
                  </a:solidFill>
                </a:rPr>
                <a:t>m</a:t>
              </a:r>
              <a:r>
                <a:rPr lang="en-US" altLang="zh-TW" dirty="0">
                  <a:solidFill>
                    <a:schemeClr val="tx1"/>
                  </a:solidFill>
                </a:rPr>
                <a:t>)</a:t>
              </a:r>
              <a:r>
                <a:rPr lang="en-US" altLang="zh-TW" sz="1500" dirty="0">
                  <a:solidFill>
                    <a:schemeClr val="tx1"/>
                  </a:solidFill>
                </a:rPr>
                <a:t> </a:t>
              </a:r>
              <a:r>
                <a:rPr lang="zh-TW" altLang="en-US" sz="1500" dirty="0">
                  <a:solidFill>
                    <a:schemeClr val="tx1"/>
                  </a:solidFill>
                </a:rPr>
                <a:t>為 </a:t>
              </a:r>
              <a:r>
                <a:rPr lang="en-US" altLang="zh-TW" i="1" dirty="0">
                  <a:solidFill>
                    <a:schemeClr val="tx1"/>
                  </a:solidFill>
                </a:rPr>
                <a:t>θ</a:t>
              </a:r>
              <a:r>
                <a:rPr lang="en-US" altLang="zh-TW" sz="1500" dirty="0">
                  <a:solidFill>
                    <a:schemeClr val="tx1"/>
                  </a:solidFill>
                </a:rPr>
                <a:t> </a:t>
              </a:r>
              <a:r>
                <a:rPr lang="zh-TW" altLang="en-US" sz="1500" dirty="0">
                  <a:solidFill>
                    <a:schemeClr val="tx1"/>
                  </a:solidFill>
                </a:rPr>
                <a:t>的</a:t>
              </a:r>
              <a:r>
                <a:rPr lang="zh-TW" altLang="en-US" sz="1500" dirty="0">
                  <a:solidFill>
                    <a:srgbClr val="FF0000"/>
                  </a:solidFill>
                </a:rPr>
                <a:t>核函數</a:t>
              </a:r>
              <a:r>
                <a:rPr lang="zh-TW" altLang="en-US" sz="1500" dirty="0">
                  <a:solidFill>
                    <a:schemeClr val="tx1"/>
                  </a:solidFill>
                </a:rPr>
                <a:t>。</a:t>
              </a:r>
              <a:endParaRPr lang="en-US" altLang="zh-CN" sz="1500" dirty="0">
                <a:solidFill>
                  <a:schemeClr val="tx1"/>
                </a:solidFill>
              </a:endParaRPr>
            </a:p>
          </p:txBody>
        </p:sp>
        <p:sp>
          <p:nvSpPr>
            <p:cNvPr id="128008" name="Rectangle 4"/>
            <p:cNvSpPr>
              <a:spLocks noChangeArrowheads="1"/>
            </p:cNvSpPr>
            <p:nvPr/>
          </p:nvSpPr>
          <p:spPr bwMode="auto">
            <a:xfrm>
              <a:off x="1911930" y="2562815"/>
              <a:ext cx="8027719" cy="11310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設 </a:t>
              </a:r>
              <a:r>
                <a:rPr lang="en-US" altLang="zh-TW" i="1">
                  <a:solidFill>
                    <a:schemeClr val="tx1"/>
                  </a:solidFill>
                </a:rPr>
                <a:t>X</a:t>
              </a:r>
              <a:r>
                <a:rPr lang="en-US" altLang="zh-TW">
                  <a:solidFill>
                    <a:schemeClr val="tx1"/>
                  </a:solidFill>
                </a:rPr>
                <a:t> = (</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n</a:t>
              </a:r>
              <a:r>
                <a:rPr lang="en-US" altLang="zh-TW">
                  <a:solidFill>
                    <a:schemeClr val="tx1"/>
                  </a:solidFill>
                </a:rPr>
                <a:t>)</a:t>
              </a:r>
              <a:r>
                <a:rPr lang="en-US" altLang="zh-TW" sz="1500">
                  <a:solidFill>
                    <a:schemeClr val="tx1"/>
                  </a:solidFill>
                </a:rPr>
                <a:t> </a:t>
              </a:r>
              <a:r>
                <a:rPr lang="zh-TW" altLang="en-US" sz="1500">
                  <a:solidFill>
                    <a:schemeClr val="tx1"/>
                  </a:solidFill>
                </a:rPr>
                <a:t>是總體 </a:t>
              </a:r>
              <a:r>
                <a:rPr lang="en-US" altLang="zh-TW" i="1">
                  <a:solidFill>
                    <a:schemeClr val="tx1"/>
                  </a:solidFill>
                </a:rPr>
                <a:t>F</a:t>
              </a:r>
              <a:r>
                <a:rPr lang="en-US" altLang="zh-TW">
                  <a:solidFill>
                    <a:schemeClr val="tx1"/>
                  </a:solidFill>
                </a:rPr>
                <a:t>(x;θ) ∈</a:t>
              </a:r>
              <a:r>
                <a:rPr lang="zh-TW" altLang="en-US" i="1">
                  <a:solidFill>
                    <a:schemeClr val="tx1"/>
                  </a:solidFill>
                </a:rPr>
                <a:t>Ｆ</a:t>
              </a:r>
              <a:r>
                <a:rPr lang="zh-TW" altLang="en-US" sz="1500">
                  <a:solidFill>
                    <a:schemeClr val="tx1"/>
                  </a:solidFill>
                </a:rPr>
                <a:t> 的樣本，並設自由度為 </a:t>
              </a:r>
              <a:r>
                <a:rPr lang="en-US" altLang="zh-TW" i="1">
                  <a:solidFill>
                    <a:schemeClr val="tx1"/>
                  </a:solidFill>
                </a:rPr>
                <a:t>m</a:t>
              </a:r>
              <a:r>
                <a:rPr lang="en-US" altLang="zh-TW">
                  <a:solidFill>
                    <a:schemeClr val="tx1"/>
                  </a:solidFill>
                </a:rPr>
                <a:t>(</a:t>
              </a:r>
              <a:r>
                <a:rPr lang="en-US" altLang="zh-TW" i="1">
                  <a:solidFill>
                    <a:schemeClr val="tx1"/>
                  </a:solidFill>
                </a:rPr>
                <a:t>m </a:t>
              </a:r>
              <a:r>
                <a:rPr lang="en-US" altLang="zh-TW">
                  <a:solidFill>
                    <a:schemeClr val="tx1"/>
                  </a:solidFill>
                </a:rPr>
                <a:t>≤ </a:t>
              </a:r>
              <a:r>
                <a:rPr lang="en-US" altLang="zh-TW" i="1">
                  <a:solidFill>
                    <a:schemeClr val="tx1"/>
                  </a:solidFill>
                </a:rPr>
                <a:t>n</a:t>
              </a:r>
              <a:r>
                <a:rPr lang="en-US" altLang="zh-TW">
                  <a:solidFill>
                    <a:schemeClr val="tx1"/>
                  </a:solidFill>
                </a:rPr>
                <a:t>)</a:t>
              </a:r>
              <a:r>
                <a:rPr lang="en-US" altLang="zh-TW" sz="1500">
                  <a:solidFill>
                    <a:schemeClr val="tx1"/>
                  </a:solidFill>
                </a:rPr>
                <a:t> </a:t>
              </a:r>
              <a:r>
                <a:rPr lang="zh-TW" altLang="en-US" sz="1500">
                  <a:solidFill>
                    <a:schemeClr val="tx1"/>
                  </a:solidFill>
                </a:rPr>
                <a:t>的可估參數 </a:t>
              </a:r>
              <a:r>
                <a:rPr lang="en-US" altLang="zh-TW" i="1">
                  <a:solidFill>
                    <a:schemeClr val="tx1"/>
                  </a:solidFill>
                </a:rPr>
                <a:t>θ</a:t>
              </a:r>
              <a:r>
                <a:rPr lang="en-US" altLang="zh-TW" sz="1500">
                  <a:solidFill>
                    <a:schemeClr val="tx1"/>
                  </a:solidFill>
                </a:rPr>
                <a:t> </a:t>
              </a:r>
              <a:r>
                <a:rPr lang="zh-TW" altLang="en-US" sz="1500">
                  <a:solidFill>
                    <a:schemeClr val="tx1"/>
                  </a:solidFill>
                </a:rPr>
                <a:t>有對稱的核函數 </a:t>
              </a:r>
              <a:r>
                <a:rPr lang="en-US" altLang="zh-TW" i="1">
                  <a:solidFill>
                    <a:schemeClr val="tx1"/>
                  </a:solidFill>
                </a:rPr>
                <a:t>ф</a:t>
              </a:r>
              <a:r>
                <a:rPr lang="en-US"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CN" altLang="en-US" sz="1500">
                  <a:solidFill>
                    <a:schemeClr val="tx1"/>
                  </a:solidFill>
                </a:rPr>
                <a:t>；</a:t>
              </a:r>
              <a:r>
                <a:rPr lang="en-US" altLang="zh-TW" sz="1500">
                  <a:solidFill>
                    <a:schemeClr val="tx1"/>
                  </a:solidFill>
                </a:rPr>
                <a:t>( </a:t>
              </a:r>
              <a:r>
                <a:rPr lang="zh-TW" altLang="en-US" sz="1300">
                  <a:solidFill>
                    <a:schemeClr val="tx1"/>
                  </a:solidFill>
                </a:rPr>
                <a:t>對稱性是指，對 </a:t>
              </a:r>
              <a:r>
                <a:rPr lang="en-US" altLang="zh-TW" sz="1300">
                  <a:solidFill>
                    <a:schemeClr val="tx1"/>
                  </a:solidFill>
                </a:rPr>
                <a:t>(</a:t>
              </a:r>
              <a:r>
                <a:rPr lang="en-US" altLang="zh-TW" sz="1300" i="1">
                  <a:solidFill>
                    <a:schemeClr val="tx1"/>
                  </a:solidFill>
                </a:rPr>
                <a:t>1,2,…,m</a:t>
              </a:r>
              <a:r>
                <a:rPr lang="en-US" altLang="zh-TW" sz="1300">
                  <a:solidFill>
                    <a:schemeClr val="tx1"/>
                  </a:solidFill>
                </a:rPr>
                <a:t>) </a:t>
              </a:r>
              <a:r>
                <a:rPr lang="zh-TW" altLang="en-US" sz="1300">
                  <a:solidFill>
                    <a:schemeClr val="tx1"/>
                  </a:solidFill>
                </a:rPr>
                <a:t>的任一排列 </a:t>
              </a:r>
              <a:r>
                <a:rPr lang="en-US" altLang="zh-TW" sz="1300">
                  <a:solidFill>
                    <a:schemeClr val="tx1"/>
                  </a:solidFill>
                </a:rPr>
                <a:t>(</a:t>
              </a:r>
              <a:r>
                <a:rPr lang="en-US" altLang="zh-TW" sz="1300" i="1">
                  <a:solidFill>
                    <a:schemeClr val="tx1"/>
                  </a:solidFill>
                </a:rPr>
                <a:t>α</a:t>
              </a:r>
              <a:r>
                <a:rPr lang="en-US" altLang="zh-TW" sz="1300" baseline="-25000">
                  <a:solidFill>
                    <a:schemeClr val="tx1"/>
                  </a:solidFill>
                </a:rPr>
                <a:t>1</a:t>
              </a:r>
              <a:r>
                <a:rPr lang="en-US" altLang="zh-TW" sz="1300">
                  <a:solidFill>
                    <a:schemeClr val="tx1"/>
                  </a:solidFill>
                </a:rPr>
                <a:t>,</a:t>
              </a:r>
              <a:r>
                <a:rPr lang="en-US" altLang="zh-TW" sz="1300" i="1">
                  <a:solidFill>
                    <a:schemeClr val="tx1"/>
                  </a:solidFill>
                </a:rPr>
                <a:t>α</a:t>
              </a:r>
              <a:r>
                <a:rPr lang="en-US" altLang="zh-TW" sz="1300" baseline="-25000">
                  <a:solidFill>
                    <a:schemeClr val="tx1"/>
                  </a:solidFill>
                </a:rPr>
                <a:t>2</a:t>
              </a:r>
              <a:r>
                <a:rPr lang="en-US" altLang="zh-TW" sz="1300">
                  <a:solidFill>
                    <a:schemeClr val="tx1"/>
                  </a:solidFill>
                </a:rPr>
                <a:t>,…,</a:t>
              </a:r>
              <a:r>
                <a:rPr lang="en-US" altLang="zh-TW" sz="1300" i="1">
                  <a:solidFill>
                    <a:schemeClr val="tx1"/>
                  </a:solidFill>
                </a:rPr>
                <a:t>α</a:t>
              </a:r>
              <a:r>
                <a:rPr lang="en-US" altLang="zh-TW" sz="1300" baseline="-25000">
                  <a:solidFill>
                    <a:schemeClr val="tx1"/>
                  </a:solidFill>
                </a:rPr>
                <a:t>m</a:t>
              </a:r>
              <a:r>
                <a:rPr lang="en-US" altLang="zh-TW" sz="1300">
                  <a:solidFill>
                    <a:schemeClr val="tx1"/>
                  </a:solidFill>
                </a:rPr>
                <a:t>) </a:t>
              </a:r>
              <a:r>
                <a:rPr lang="zh-TW" altLang="en-US" sz="1300">
                  <a:solidFill>
                    <a:schemeClr val="tx1"/>
                  </a:solidFill>
                </a:rPr>
                <a:t>都有 </a:t>
              </a:r>
              <a:r>
                <a:rPr lang="en-US" altLang="zh-TW" sz="1300" i="1">
                  <a:solidFill>
                    <a:schemeClr val="tx1"/>
                  </a:solidFill>
                </a:rPr>
                <a:t>ф</a:t>
              </a:r>
              <a:r>
                <a:rPr lang="en-US" altLang="zh-TW" sz="1300">
                  <a:solidFill>
                    <a:schemeClr val="tx1"/>
                  </a:solidFill>
                </a:rPr>
                <a:t>(</a:t>
              </a:r>
              <a:r>
                <a:rPr lang="en-US" altLang="zh-TW" sz="1300" i="1">
                  <a:solidFill>
                    <a:schemeClr val="tx1"/>
                  </a:solidFill>
                </a:rPr>
                <a:t>x</a:t>
              </a:r>
              <a:r>
                <a:rPr lang="en-US" altLang="zh-TW" sz="1300" baseline="-25000">
                  <a:solidFill>
                    <a:schemeClr val="tx1"/>
                  </a:solidFill>
                </a:rPr>
                <a:t>α1</a:t>
              </a:r>
              <a:r>
                <a:rPr lang="en-US" altLang="zh-TW" sz="1300">
                  <a:solidFill>
                    <a:schemeClr val="tx1"/>
                  </a:solidFill>
                </a:rPr>
                <a:t>,</a:t>
              </a:r>
              <a:r>
                <a:rPr lang="en-US" altLang="zh-TW" sz="1300" i="1">
                  <a:solidFill>
                    <a:schemeClr val="tx1"/>
                  </a:solidFill>
                </a:rPr>
                <a:t>x</a:t>
              </a:r>
              <a:r>
                <a:rPr lang="en-US" altLang="zh-TW" sz="1300" baseline="-25000">
                  <a:solidFill>
                    <a:schemeClr val="tx1"/>
                  </a:solidFill>
                </a:rPr>
                <a:t>α2</a:t>
              </a:r>
              <a:r>
                <a:rPr lang="en-US" altLang="zh-TW" sz="1300">
                  <a:solidFill>
                    <a:schemeClr val="tx1"/>
                  </a:solidFill>
                </a:rPr>
                <a:t>,…</a:t>
              </a:r>
              <a:r>
                <a:rPr lang="en-US" altLang="zh-TW" sz="1300" i="1">
                  <a:solidFill>
                    <a:schemeClr val="tx1"/>
                  </a:solidFill>
                </a:rPr>
                <a:t>x</a:t>
              </a:r>
              <a:r>
                <a:rPr lang="en-US" altLang="zh-TW" sz="1300" baseline="-25000">
                  <a:solidFill>
                    <a:schemeClr val="tx1"/>
                  </a:solidFill>
                </a:rPr>
                <a:t>αm</a:t>
              </a:r>
              <a:r>
                <a:rPr lang="en-US" altLang="zh-TW" sz="1300">
                  <a:solidFill>
                    <a:schemeClr val="tx1"/>
                  </a:solidFill>
                </a:rPr>
                <a:t>) = </a:t>
              </a:r>
              <a:r>
                <a:rPr lang="en-US" altLang="zh-TW" sz="1300" i="1">
                  <a:solidFill>
                    <a:schemeClr val="tx1"/>
                  </a:solidFill>
                </a:rPr>
                <a:t>ф</a:t>
              </a:r>
              <a:r>
                <a:rPr lang="en-US" altLang="zh-TW" sz="1300">
                  <a:solidFill>
                    <a:schemeClr val="tx1"/>
                  </a:solidFill>
                </a:rPr>
                <a:t>(</a:t>
              </a:r>
              <a:r>
                <a:rPr lang="en-US" altLang="zh-TW" sz="1300" i="1">
                  <a:solidFill>
                    <a:schemeClr val="tx1"/>
                  </a:solidFill>
                </a:rPr>
                <a:t>x</a:t>
              </a:r>
              <a:r>
                <a:rPr lang="en-US" altLang="zh-TW" sz="1300" baseline="-25000">
                  <a:solidFill>
                    <a:schemeClr val="tx1"/>
                  </a:solidFill>
                </a:rPr>
                <a:t>1</a:t>
              </a:r>
              <a:r>
                <a:rPr lang="en-US" altLang="zh-TW" sz="1300">
                  <a:solidFill>
                    <a:schemeClr val="tx1"/>
                  </a:solidFill>
                </a:rPr>
                <a:t>,</a:t>
              </a:r>
              <a:r>
                <a:rPr lang="en-US" altLang="zh-TW" sz="1300" i="1">
                  <a:solidFill>
                    <a:schemeClr val="tx1"/>
                  </a:solidFill>
                </a:rPr>
                <a:t>x</a:t>
              </a:r>
              <a:r>
                <a:rPr lang="en-US" altLang="zh-TW" sz="1300" baseline="-25000">
                  <a:solidFill>
                    <a:schemeClr val="tx1"/>
                  </a:solidFill>
                </a:rPr>
                <a:t>2</a:t>
              </a:r>
              <a:r>
                <a:rPr lang="en-US" altLang="zh-TW" sz="1300">
                  <a:solidFill>
                    <a:schemeClr val="tx1"/>
                  </a:solidFill>
                </a:rPr>
                <a:t>,…</a:t>
              </a:r>
              <a:r>
                <a:rPr lang="en-US" altLang="zh-TW" sz="1300" i="1">
                  <a:solidFill>
                    <a:schemeClr val="tx1"/>
                  </a:solidFill>
                </a:rPr>
                <a:t>x</a:t>
              </a:r>
              <a:r>
                <a:rPr lang="en-US" altLang="zh-TW" sz="1300" baseline="-25000">
                  <a:solidFill>
                    <a:schemeClr val="tx1"/>
                  </a:solidFill>
                </a:rPr>
                <a:t>m</a:t>
              </a:r>
              <a:r>
                <a:rPr lang="en-US" altLang="zh-TW" sz="1300">
                  <a:solidFill>
                    <a:schemeClr val="tx1"/>
                  </a:solidFill>
                </a:rPr>
                <a:t>)</a:t>
              </a:r>
              <a:r>
                <a:rPr lang="en-US" altLang="zh-TW" sz="1500">
                  <a:solidFill>
                    <a:schemeClr val="tx1"/>
                  </a:solidFill>
                </a:rPr>
                <a:t> )</a:t>
              </a:r>
              <a:r>
                <a:rPr lang="zh-TW" altLang="en-US" sz="1500">
                  <a:solidFill>
                    <a:schemeClr val="tx1"/>
                  </a:solidFill>
                </a:rPr>
                <a:t>，</a:t>
              </a:r>
              <a:endParaRPr lang="en-US" altLang="zh-CN" sz="1500">
                <a:solidFill>
                  <a:schemeClr val="tx1"/>
                </a:solidFill>
              </a:endParaRPr>
            </a:p>
          </p:txBody>
        </p:sp>
        <p:grpSp>
          <p:nvGrpSpPr>
            <p:cNvPr id="128009" name="组合 3"/>
            <p:cNvGrpSpPr>
              <a:grpSpLocks/>
            </p:cNvGrpSpPr>
            <p:nvPr/>
          </p:nvGrpSpPr>
          <p:grpSpPr bwMode="auto">
            <a:xfrm>
              <a:off x="1911930" y="3933267"/>
              <a:ext cx="8027719" cy="626850"/>
              <a:chOff x="1816930" y="3553267"/>
              <a:chExt cx="8027719" cy="626850"/>
            </a:xfrm>
          </p:grpSpPr>
          <p:sp>
            <p:nvSpPr>
              <p:cNvPr id="128011" name="Rectangle 4"/>
              <p:cNvSpPr>
                <a:spLocks noChangeArrowheads="1"/>
              </p:cNvSpPr>
              <p:nvPr/>
            </p:nvSpPr>
            <p:spPr bwMode="auto">
              <a:xfrm>
                <a:off x="1816930" y="3600767"/>
                <a:ext cx="80277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CN" altLang="en-US" sz="1500">
                    <a:solidFill>
                      <a:schemeClr val="tx1"/>
                    </a:solidFill>
                  </a:rPr>
                  <a:t>       令：                                                                                                   </a:t>
                </a:r>
                <a:r>
                  <a:rPr lang="en-US" altLang="zh-CN">
                    <a:solidFill>
                      <a:schemeClr val="tx1"/>
                    </a:solidFill>
                  </a:rPr>
                  <a:t>(10.1)</a:t>
                </a:r>
              </a:p>
            </p:txBody>
          </p:sp>
          <p:graphicFrame>
            <p:nvGraphicFramePr>
              <p:cNvPr id="128012" name="对象 2"/>
              <p:cNvGraphicFramePr>
                <a:graphicFrameLocks noChangeAspect="1"/>
              </p:cNvGraphicFramePr>
              <p:nvPr/>
            </p:nvGraphicFramePr>
            <p:xfrm>
              <a:off x="2848487" y="3553267"/>
              <a:ext cx="3896303" cy="626850"/>
            </p:xfrm>
            <a:graphic>
              <a:graphicData uri="http://schemas.openxmlformats.org/presentationml/2006/ole">
                <mc:AlternateContent xmlns:mc="http://schemas.openxmlformats.org/markup-compatibility/2006">
                  <mc:Choice xmlns:v="urn:schemas-microsoft-com:vml" Requires="v">
                    <p:oleObj name="Equation" r:id="rId3" imgW="3022600" imgH="482600" progId="Equation.DSMT4">
                      <p:embed/>
                    </p:oleObj>
                  </mc:Choice>
                  <mc:Fallback>
                    <p:oleObj name="Equation" r:id="rId3" imgW="3022600" imgH="482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8487" y="3553267"/>
                            <a:ext cx="3896303" cy="62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28010" name="Rectangle 4"/>
            <p:cNvSpPr>
              <a:spLocks noChangeArrowheads="1"/>
            </p:cNvSpPr>
            <p:nvPr/>
          </p:nvSpPr>
          <p:spPr bwMode="auto">
            <a:xfrm>
              <a:off x="1911929" y="4752756"/>
              <a:ext cx="802772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       其中 </a:t>
              </a:r>
              <a:r>
                <a:rPr lang="en-US" altLang="zh-TW" i="1">
                  <a:solidFill>
                    <a:schemeClr val="tx1"/>
                  </a:solidFill>
                </a:rPr>
                <a:t>1</a:t>
              </a:r>
              <a:r>
                <a:rPr lang="en-US" altLang="zh-TW">
                  <a:solidFill>
                    <a:schemeClr val="tx1"/>
                  </a:solidFill>
                </a:rPr>
                <a:t> ≤ </a:t>
              </a:r>
              <a:r>
                <a:rPr lang="en-US" altLang="zh-TW" i="1">
                  <a:solidFill>
                    <a:schemeClr val="tx1"/>
                  </a:solidFill>
                </a:rPr>
                <a:t>i</a:t>
              </a:r>
              <a:r>
                <a:rPr lang="en-US" altLang="zh-TW" baseline="-25000">
                  <a:solidFill>
                    <a:schemeClr val="tx1"/>
                  </a:solidFill>
                </a:rPr>
                <a:t>1</a:t>
              </a:r>
              <a:r>
                <a:rPr lang="en-US" altLang="zh-TW">
                  <a:solidFill>
                    <a:schemeClr val="tx1"/>
                  </a:solidFill>
                </a:rPr>
                <a:t> </a:t>
              </a:r>
              <a:r>
                <a:rPr lang="zh-TW" altLang="en-US">
                  <a:solidFill>
                    <a:schemeClr val="tx1"/>
                  </a:solidFill>
                </a:rPr>
                <a:t>＜ </a:t>
              </a:r>
              <a:r>
                <a:rPr lang="en-US" altLang="zh-TW">
                  <a:solidFill>
                    <a:schemeClr val="tx1"/>
                  </a:solidFill>
                </a:rPr>
                <a:t>… </a:t>
              </a:r>
              <a:r>
                <a:rPr lang="zh-TW" altLang="en-US">
                  <a:solidFill>
                    <a:schemeClr val="tx1"/>
                  </a:solidFill>
                </a:rPr>
                <a:t>＜ </a:t>
              </a:r>
              <a:r>
                <a:rPr lang="en-US" altLang="zh-TW" i="1">
                  <a:solidFill>
                    <a:schemeClr val="tx1"/>
                  </a:solidFill>
                </a:rPr>
                <a:t>i</a:t>
              </a:r>
              <a:r>
                <a:rPr lang="en-US" altLang="zh-TW" baseline="-25000">
                  <a:solidFill>
                    <a:schemeClr val="tx1"/>
                  </a:solidFill>
                </a:rPr>
                <a:t>m</a:t>
              </a:r>
              <a:r>
                <a:rPr lang="en-US" altLang="zh-TW">
                  <a:solidFill>
                    <a:schemeClr val="tx1"/>
                  </a:solidFill>
                </a:rPr>
                <a:t> ≤ </a:t>
              </a:r>
              <a:r>
                <a:rPr lang="en-US" altLang="zh-TW" i="1">
                  <a:solidFill>
                    <a:schemeClr val="tx1"/>
                  </a:solidFill>
                </a:rPr>
                <a:t>n</a:t>
              </a:r>
              <a:r>
                <a:rPr lang="en-US" altLang="zh-TW" sz="1500">
                  <a:solidFill>
                    <a:schemeClr val="tx1"/>
                  </a:solidFill>
                </a:rPr>
                <a:t> </a:t>
              </a:r>
              <a:r>
                <a:rPr lang="zh-TW" altLang="en-US" sz="1500">
                  <a:solidFill>
                    <a:schemeClr val="tx1"/>
                  </a:solidFill>
                </a:rPr>
                <a:t>，</a:t>
              </a:r>
              <a:r>
                <a:rPr lang="zh-TW" altLang="en-US" sz="1300">
                  <a:solidFill>
                    <a:schemeClr val="tx1"/>
                  </a:solidFill>
                </a:rPr>
                <a:t>∑</a:t>
              </a:r>
              <a:r>
                <a:rPr lang="zh-TW" altLang="en-US" sz="1500">
                  <a:solidFill>
                    <a:schemeClr val="tx1"/>
                  </a:solidFill>
                </a:rPr>
                <a:t> 是對所有組合 </a:t>
              </a:r>
              <a:r>
                <a:rPr lang="en-US" altLang="zh-TW">
                  <a:solidFill>
                    <a:schemeClr val="tx1"/>
                  </a:solidFill>
                </a:rPr>
                <a:t>(</a:t>
              </a:r>
              <a:r>
                <a:rPr lang="en-US" altLang="zh-TW" i="1">
                  <a:solidFill>
                    <a:schemeClr val="tx1"/>
                  </a:solidFill>
                </a:rPr>
                <a:t>i</a:t>
              </a:r>
              <a:r>
                <a:rPr lang="en-US" altLang="zh-TW" baseline="-25000">
                  <a:solidFill>
                    <a:schemeClr val="tx1"/>
                  </a:solidFill>
                </a:rPr>
                <a:t>1</a:t>
              </a:r>
              <a:r>
                <a:rPr lang="en-US" altLang="zh-TW">
                  <a:solidFill>
                    <a:schemeClr val="tx1"/>
                  </a:solidFill>
                </a:rPr>
                <a:t>,</a:t>
              </a:r>
              <a:r>
                <a:rPr lang="en-US" altLang="zh-TW" i="1">
                  <a:solidFill>
                    <a:schemeClr val="tx1"/>
                  </a:solidFill>
                </a:rPr>
                <a:t>i</a:t>
              </a:r>
              <a:r>
                <a:rPr lang="en-US" altLang="zh-TW" baseline="-25000">
                  <a:solidFill>
                    <a:schemeClr val="tx1"/>
                  </a:solidFill>
                </a:rPr>
                <a:t>2</a:t>
              </a:r>
              <a:r>
                <a:rPr lang="en-US" altLang="zh-TW">
                  <a:solidFill>
                    <a:schemeClr val="tx1"/>
                  </a:solidFill>
                </a:rPr>
                <a:t>,…,</a:t>
              </a:r>
              <a:r>
                <a:rPr lang="en-US" altLang="zh-TW" i="1">
                  <a:solidFill>
                    <a:schemeClr val="tx1"/>
                  </a:solidFill>
                </a:rPr>
                <a:t>i</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求和，則稱 </a:t>
              </a:r>
              <a:r>
                <a:rPr lang="en-US" altLang="zh-TW">
                  <a:solidFill>
                    <a:schemeClr val="tx1"/>
                  </a:solidFill>
                </a:rPr>
                <a:t>U</a:t>
              </a:r>
              <a:r>
                <a:rPr lang="en-US" altLang="zh-TW" sz="1500">
                  <a:solidFill>
                    <a:schemeClr val="tx1"/>
                  </a:solidFill>
                </a:rPr>
                <a:t> </a:t>
              </a:r>
              <a:r>
                <a:rPr lang="zh-TW" altLang="en-US" sz="1500">
                  <a:solidFill>
                    <a:schemeClr val="tx1"/>
                  </a:solidFill>
                </a:rPr>
                <a:t>為 </a:t>
              </a:r>
              <a:r>
                <a:rPr lang="en-US" altLang="zh-TW" i="1">
                  <a:solidFill>
                    <a:schemeClr val="tx1"/>
                  </a:solidFill>
                </a:rPr>
                <a:t>ф</a:t>
              </a:r>
              <a:r>
                <a:rPr lang="en-US"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為核函數參數 </a:t>
              </a:r>
              <a:r>
                <a:rPr lang="en-US" altLang="zh-TW" i="1">
                  <a:solidFill>
                    <a:schemeClr val="tx1"/>
                  </a:solidFill>
                </a:rPr>
                <a:t>θ</a:t>
              </a:r>
              <a:r>
                <a:rPr lang="en-US" altLang="zh-TW" sz="1500">
                  <a:solidFill>
                    <a:schemeClr val="tx1"/>
                  </a:solidFill>
                </a:rPr>
                <a:t> </a:t>
              </a:r>
              <a:r>
                <a:rPr lang="zh-TW" altLang="en-US" sz="1500">
                  <a:solidFill>
                    <a:schemeClr val="tx1"/>
                  </a:solidFill>
                </a:rPr>
                <a:t>的 </a:t>
              </a:r>
              <a:r>
                <a:rPr lang="en-US" altLang="zh-TW">
                  <a:solidFill>
                    <a:srgbClr val="FF0000"/>
                  </a:solidFill>
                </a:rPr>
                <a:t>U</a:t>
              </a:r>
              <a:r>
                <a:rPr lang="en-US" altLang="zh-TW" sz="1500">
                  <a:solidFill>
                    <a:srgbClr val="FF0000"/>
                  </a:solidFill>
                </a:rPr>
                <a:t> </a:t>
              </a:r>
              <a:r>
                <a:rPr lang="zh-TW" altLang="en-US" sz="1500">
                  <a:solidFill>
                    <a:srgbClr val="FF0000"/>
                  </a:solidFill>
                </a:rPr>
                <a:t>統計量</a:t>
              </a:r>
              <a:r>
                <a:rPr lang="zh-TW" altLang="en-US" sz="1500">
                  <a:solidFill>
                    <a:schemeClr val="tx1"/>
                  </a:solidFill>
                </a:rPr>
                <a:t>。</a:t>
              </a:r>
              <a:endParaRPr lang="en-US" altLang="zh-CN" sz="1500">
                <a:solidFill>
                  <a:schemeClr val="tx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3"/>
          <p:cNvSpPr>
            <a:spLocks noChangeArrowheads="1"/>
          </p:cNvSpPr>
          <p:nvPr/>
        </p:nvSpPr>
        <p:spPr bwMode="auto">
          <a:xfrm>
            <a:off x="117475" y="338138"/>
            <a:ext cx="4965700" cy="307975"/>
          </a:xfrm>
          <a:prstGeom prst="rect">
            <a:avLst/>
          </a:prstGeom>
          <a:noFill/>
          <a:ln>
            <a:noFill/>
          </a:ln>
          <a:effectLst/>
        </p:spPr>
        <p:txBody>
          <a:bodyPr anchor="ctr">
            <a:spAutoFit/>
          </a:bodyPr>
          <a:lstStyle/>
          <a:p>
            <a:pPr>
              <a:defRPr/>
            </a:pPr>
            <a:r>
              <a:rPr lang="en-US" altLang="zh-TW" sz="1300" kern="0" dirty="0">
                <a:solidFill>
                  <a:srgbClr val="C7000B"/>
                </a:solidFill>
                <a:latin typeface="Arial"/>
                <a:cs typeface="+mj-cs"/>
              </a:rPr>
              <a:t>Mann-Whitney </a:t>
            </a:r>
            <a:r>
              <a:rPr lang="en-US" altLang="zh-CN" sz="1300" kern="0" dirty="0">
                <a:solidFill>
                  <a:srgbClr val="C7000B"/>
                </a:solidFill>
                <a:latin typeface="Arial"/>
                <a:cs typeface="+mj-cs"/>
              </a:rPr>
              <a:t>U</a:t>
            </a:r>
            <a:r>
              <a:rPr lang="en-US" altLang="zh-CN" sz="1400" kern="0" dirty="0">
                <a:solidFill>
                  <a:srgbClr val="C7000B"/>
                </a:solidFill>
                <a:latin typeface="Arial"/>
                <a:cs typeface="+mj-cs"/>
              </a:rPr>
              <a:t> </a:t>
            </a:r>
            <a:r>
              <a:rPr lang="zh-CN" altLang="en-US" sz="1400" kern="0" dirty="0">
                <a:solidFill>
                  <a:srgbClr val="C7000B"/>
                </a:solidFill>
                <a:latin typeface="Arial"/>
                <a:cs typeface="+mj-cs"/>
              </a:rPr>
              <a:t>檢驗</a:t>
            </a:r>
          </a:p>
        </p:txBody>
      </p:sp>
      <p:sp>
        <p:nvSpPr>
          <p:cNvPr id="11" name="Rectangle 3"/>
          <p:cNvSpPr>
            <a:spLocks noChangeArrowheads="1"/>
          </p:cNvSpPr>
          <p:nvPr/>
        </p:nvSpPr>
        <p:spPr bwMode="auto">
          <a:xfrm>
            <a:off x="93663" y="60325"/>
            <a:ext cx="4419600" cy="338138"/>
          </a:xfrm>
          <a:prstGeom prst="rect">
            <a:avLst/>
          </a:prstGeom>
          <a:noFill/>
          <a:ln>
            <a:noFill/>
          </a:ln>
          <a:effectLst/>
        </p:spPr>
        <p:txBody>
          <a:bodyPr anchor="ctr">
            <a:spAutoFit/>
          </a:bodyPr>
          <a:lstStyle/>
          <a:p>
            <a:pPr>
              <a:defRPr/>
            </a:pPr>
            <a:r>
              <a:rPr lang="zh-CN" altLang="en-US" sz="1600" kern="0" dirty="0">
                <a:solidFill>
                  <a:srgbClr val="C7000B"/>
                </a:solidFill>
                <a:latin typeface="Arial"/>
                <a:cs typeface="+mj-cs"/>
              </a:rPr>
              <a:t>秩和檢驗</a:t>
            </a:r>
            <a:r>
              <a:rPr lang="zh-CN" altLang="en-US" sz="1100" kern="0" dirty="0">
                <a:solidFill>
                  <a:srgbClr val="C7000B"/>
                </a:solidFill>
                <a:latin typeface="Arial"/>
                <a:cs typeface="+mj-cs"/>
              </a:rPr>
              <a:t>（</a:t>
            </a:r>
            <a:r>
              <a:rPr lang="en-US" altLang="zh-CN" sz="1100" kern="0" dirty="0">
                <a:solidFill>
                  <a:srgbClr val="C7000B"/>
                </a:solidFill>
                <a:latin typeface="Arial"/>
                <a:cs typeface="+mj-cs"/>
              </a:rPr>
              <a:t>Rank-sum test</a:t>
            </a:r>
            <a:r>
              <a:rPr lang="zh-CN" altLang="en-US" sz="1100" kern="0" dirty="0">
                <a:solidFill>
                  <a:srgbClr val="C7000B"/>
                </a:solidFill>
                <a:latin typeface="Arial"/>
                <a:cs typeface="+mj-cs"/>
              </a:rPr>
              <a:t>）</a:t>
            </a:r>
            <a:endParaRPr lang="zh-CN" altLang="en-US" sz="1100" dirty="0">
              <a:solidFill>
                <a:schemeClr val="tx1"/>
              </a:solidFill>
              <a:latin typeface="Arial" pitchFamily="34" charset="0"/>
            </a:endParaRPr>
          </a:p>
        </p:txBody>
      </p:sp>
      <p:sp>
        <p:nvSpPr>
          <p:cNvPr id="129028" name="Rectangle 4"/>
          <p:cNvSpPr>
            <a:spLocks noChangeArrowheads="1"/>
          </p:cNvSpPr>
          <p:nvPr/>
        </p:nvSpPr>
        <p:spPr bwMode="auto">
          <a:xfrm>
            <a:off x="117475" y="517525"/>
            <a:ext cx="83566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單樣本的 </a:t>
            </a:r>
            <a:r>
              <a:rPr lang="en-US" altLang="zh-TW" sz="1500">
                <a:solidFill>
                  <a:schemeClr val="tx1"/>
                </a:solidFill>
              </a:rPr>
              <a:t>U </a:t>
            </a:r>
            <a:r>
              <a:rPr lang="zh-TW" altLang="en-US" sz="1500">
                <a:solidFill>
                  <a:schemeClr val="tx1"/>
                </a:solidFill>
              </a:rPr>
              <a:t>統計量：</a:t>
            </a:r>
            <a:endParaRPr lang="en-US" altLang="zh-CN" sz="1500">
              <a:solidFill>
                <a:schemeClr val="tx1"/>
              </a:solidFill>
            </a:endParaRPr>
          </a:p>
        </p:txBody>
      </p:sp>
      <p:sp>
        <p:nvSpPr>
          <p:cNvPr id="129029" name="Rectangle 21"/>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29030" name="Rectangle 4"/>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sp>
        <p:nvSpPr>
          <p:cNvPr id="129031" name="Rectangle 10"/>
          <p:cNvSpPr>
            <a:spLocks noChangeArrowheads="1"/>
          </p:cNvSpPr>
          <p:nvPr/>
        </p:nvSpPr>
        <p:spPr bwMode="auto">
          <a:xfrm>
            <a:off x="0" y="0"/>
            <a:ext cx="1152207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p>
            <a:pPr>
              <a:lnSpc>
                <a:spcPct val="180000"/>
              </a:lnSpc>
            </a:pPr>
            <a:endParaRPr lang="zh-CN" altLang="en-US"/>
          </a:p>
        </p:txBody>
      </p:sp>
      <p:grpSp>
        <p:nvGrpSpPr>
          <p:cNvPr id="129032" name="组合 16"/>
          <p:cNvGrpSpPr>
            <a:grpSpLocks/>
          </p:cNvGrpSpPr>
          <p:nvPr/>
        </p:nvGrpSpPr>
        <p:grpSpPr bwMode="auto">
          <a:xfrm>
            <a:off x="2160588" y="1190772"/>
            <a:ext cx="8040687" cy="4370241"/>
            <a:chOff x="2160955" y="1154722"/>
            <a:chExt cx="8039944" cy="4370989"/>
          </a:xfrm>
        </p:grpSpPr>
        <p:sp>
          <p:nvSpPr>
            <p:cNvPr id="129033" name="Rectangle 4"/>
            <p:cNvSpPr>
              <a:spLocks noChangeArrowheads="1"/>
            </p:cNvSpPr>
            <p:nvPr/>
          </p:nvSpPr>
          <p:spPr bwMode="auto">
            <a:xfrm>
              <a:off x="2173180" y="1784678"/>
              <a:ext cx="80277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為了簡化推導過程，不妨設 </a:t>
              </a:r>
              <a:r>
                <a:rPr lang="en-US" altLang="zh-TW" i="1">
                  <a:solidFill>
                    <a:schemeClr val="tx1"/>
                  </a:solidFill>
                </a:rPr>
                <a:t>Eф</a:t>
              </a:r>
              <a:r>
                <a:rPr lang="en-US"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 = 0</a:t>
              </a:r>
              <a:r>
                <a:rPr lang="zh-TW" altLang="en-US" sz="1500">
                  <a:solidFill>
                    <a:schemeClr val="tx1"/>
                  </a:solidFill>
                </a:rPr>
                <a:t>，否則用 </a:t>
              </a:r>
              <a:r>
                <a:rPr lang="en-US" altLang="zh-TW">
                  <a:solidFill>
                    <a:schemeClr val="tx1"/>
                  </a:solidFill>
                </a:rPr>
                <a:t>(</a:t>
              </a:r>
              <a:r>
                <a:rPr lang="en-US" altLang="zh-TW" i="1">
                  <a:solidFill>
                    <a:schemeClr val="tx1"/>
                  </a:solidFill>
                </a:rPr>
                <a:t>ф</a:t>
              </a:r>
              <a:r>
                <a:rPr lang="en-US"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 – </a:t>
              </a:r>
              <a:r>
                <a:rPr lang="en-US" altLang="zh-TW" i="1">
                  <a:solidFill>
                    <a:schemeClr val="tx1"/>
                  </a:solidFill>
                </a:rPr>
                <a:t>θ</a:t>
              </a:r>
              <a:r>
                <a:rPr lang="en-US" altLang="zh-TW">
                  <a:solidFill>
                    <a:schemeClr val="tx1"/>
                  </a:solidFill>
                </a:rPr>
                <a:t> )</a:t>
              </a:r>
              <a:r>
                <a:rPr lang="en-US" altLang="zh-TW" sz="1500">
                  <a:solidFill>
                    <a:schemeClr val="tx1"/>
                  </a:solidFill>
                </a:rPr>
                <a:t> </a:t>
              </a:r>
              <a:r>
                <a:rPr lang="zh-TW" altLang="en-US" sz="1500">
                  <a:solidFill>
                    <a:schemeClr val="tx1"/>
                  </a:solidFill>
                </a:rPr>
                <a:t>代替 </a:t>
              </a:r>
              <a:r>
                <a:rPr lang="en-US" altLang="zh-TW" i="1">
                  <a:solidFill>
                    <a:schemeClr val="tx1"/>
                  </a:solidFill>
                </a:rPr>
                <a:t>ф</a:t>
              </a:r>
              <a:r>
                <a:rPr lang="en-US" altLang="zh-TW">
                  <a:solidFill>
                    <a:schemeClr val="tx1"/>
                  </a:solidFill>
                </a:rPr>
                <a:t>(</a:t>
              </a:r>
              <a:r>
                <a:rPr lang="en-US" altLang="zh-TW" i="1">
                  <a:solidFill>
                    <a:schemeClr val="tx1"/>
                  </a:solidFill>
                </a:rPr>
                <a:t>X</a:t>
              </a:r>
              <a:r>
                <a:rPr lang="en-US" altLang="zh-TW" baseline="-25000">
                  <a:solidFill>
                    <a:schemeClr val="tx1"/>
                  </a:solidFill>
                </a:rPr>
                <a:t>1</a:t>
              </a:r>
              <a:r>
                <a:rPr lang="en-US" altLang="zh-TW">
                  <a:solidFill>
                    <a:schemeClr val="tx1"/>
                  </a:solidFill>
                </a:rPr>
                <a:t>,</a:t>
              </a:r>
              <a:r>
                <a:rPr lang="en-US" altLang="zh-TW" i="1">
                  <a:solidFill>
                    <a:schemeClr val="tx1"/>
                  </a:solidFill>
                </a:rPr>
                <a:t>X</a:t>
              </a:r>
              <a:r>
                <a:rPr lang="en-US" altLang="zh-TW" baseline="-25000">
                  <a:solidFill>
                    <a:schemeClr val="tx1"/>
                  </a:solidFill>
                </a:rPr>
                <a:t>2</a:t>
              </a:r>
              <a:r>
                <a:rPr lang="en-US" altLang="zh-TW">
                  <a:solidFill>
                    <a:schemeClr val="tx1"/>
                  </a:solidFill>
                </a:rPr>
                <a:t>,…</a:t>
              </a:r>
              <a:r>
                <a:rPr lang="en-US" altLang="zh-TW" i="1">
                  <a:solidFill>
                    <a:schemeClr val="tx1"/>
                  </a:solidFill>
                </a:rPr>
                <a:t>X</a:t>
              </a:r>
              <a:r>
                <a:rPr lang="en-US" altLang="zh-TW" baseline="-25000">
                  <a:solidFill>
                    <a:schemeClr val="tx1"/>
                  </a:solidFill>
                </a:rPr>
                <a:t>m</a:t>
              </a:r>
              <a:r>
                <a:rPr lang="en-US" altLang="zh-TW">
                  <a:solidFill>
                    <a:schemeClr val="tx1"/>
                  </a:solidFill>
                </a:rPr>
                <a:t>)</a:t>
              </a:r>
              <a:r>
                <a:rPr lang="zh-CN" altLang="en-US" sz="1500">
                  <a:solidFill>
                    <a:schemeClr val="tx1"/>
                  </a:solidFill>
                </a:rPr>
                <a:t>；</a:t>
              </a:r>
              <a:endParaRPr lang="en-US" altLang="zh-CN" sz="1500">
                <a:solidFill>
                  <a:schemeClr val="tx1"/>
                </a:solidFill>
              </a:endParaRPr>
            </a:p>
          </p:txBody>
        </p:sp>
        <p:sp>
          <p:nvSpPr>
            <p:cNvPr id="129034" name="Rectangle 4"/>
            <p:cNvSpPr>
              <a:spLocks noChangeArrowheads="1"/>
            </p:cNvSpPr>
            <p:nvPr/>
          </p:nvSpPr>
          <p:spPr bwMode="auto">
            <a:xfrm>
              <a:off x="2160955" y="1154722"/>
              <a:ext cx="8027719" cy="393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dirty="0">
                  <a:solidFill>
                    <a:schemeClr val="tx1"/>
                  </a:solidFill>
                </a:rPr>
                <a:t>考察 </a:t>
              </a:r>
              <a:r>
                <a:rPr lang="en-US" altLang="zh-TW" sz="1500" dirty="0">
                  <a:solidFill>
                    <a:schemeClr val="tx1"/>
                  </a:solidFill>
                </a:rPr>
                <a:t>U </a:t>
              </a:r>
              <a:r>
                <a:rPr lang="zh-TW" altLang="en-US" sz="1500" dirty="0">
                  <a:solidFill>
                    <a:schemeClr val="tx1"/>
                  </a:solidFill>
                </a:rPr>
                <a:t>統計量的漸進分布</a:t>
              </a:r>
              <a:r>
                <a:rPr lang="zh-CN" altLang="en-US" sz="1500" dirty="0">
                  <a:solidFill>
                    <a:schemeClr val="tx1"/>
                  </a:solidFill>
                </a:rPr>
                <a:t>；</a:t>
              </a:r>
              <a:endParaRPr lang="en-US" altLang="zh-CN" sz="1500" dirty="0">
                <a:solidFill>
                  <a:schemeClr val="tx1"/>
                </a:solidFill>
              </a:endParaRPr>
            </a:p>
          </p:txBody>
        </p:sp>
        <p:sp>
          <p:nvSpPr>
            <p:cNvPr id="129035" name="Rectangle 4"/>
            <p:cNvSpPr>
              <a:spLocks noChangeArrowheads="1"/>
            </p:cNvSpPr>
            <p:nvPr/>
          </p:nvSpPr>
          <p:spPr bwMode="auto">
            <a:xfrm>
              <a:off x="2160955" y="4740881"/>
              <a:ext cx="8027719"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且 </a:t>
              </a:r>
              <a:r>
                <a:rPr lang="en-US" altLang="zh-TW" i="1">
                  <a:solidFill>
                    <a:schemeClr val="tx1"/>
                  </a:solidFill>
                </a:rPr>
                <a:t>Q</a:t>
              </a:r>
              <a:r>
                <a:rPr lang="en-US" altLang="zh-TW">
                  <a:solidFill>
                    <a:schemeClr val="tx1"/>
                  </a:solidFill>
                </a:rPr>
                <a:t>(c)</a:t>
              </a:r>
              <a:r>
                <a:rPr lang="en-US" altLang="zh-TW" sz="1500">
                  <a:solidFill>
                    <a:schemeClr val="tx1"/>
                  </a:solidFill>
                </a:rPr>
                <a:t> </a:t>
              </a:r>
              <a:r>
                <a:rPr lang="zh-TW" altLang="en-US" sz="1500">
                  <a:solidFill>
                    <a:schemeClr val="tx1"/>
                  </a:solidFill>
                </a:rPr>
                <a:t>的求和表達式中的 </a:t>
              </a:r>
              <a:r>
                <a:rPr lang="zh-TW" altLang="en-US" sz="1300">
                  <a:solidFill>
                    <a:schemeClr val="tx1"/>
                  </a:solidFill>
                </a:rPr>
                <a:t>∑</a:t>
              </a:r>
              <a:r>
                <a:rPr lang="zh-TW" altLang="en-US" sz="1500">
                  <a:solidFill>
                    <a:schemeClr val="tx1"/>
                  </a:solidFill>
                </a:rPr>
                <a:t> 是對滿足條件“</a:t>
              </a:r>
              <a:r>
                <a:rPr lang="en-US" altLang="zh-TW">
                  <a:solidFill>
                    <a:schemeClr val="tx1"/>
                  </a:solidFill>
                </a:rPr>
                <a:t>{</a:t>
              </a:r>
              <a:r>
                <a:rPr lang="en-US" altLang="zh-TW" i="1">
                  <a:solidFill>
                    <a:schemeClr val="tx1"/>
                  </a:solidFill>
                </a:rPr>
                <a:t>i</a:t>
              </a:r>
              <a:r>
                <a:rPr lang="en-US" altLang="zh-TW" baseline="-25000">
                  <a:solidFill>
                    <a:schemeClr val="tx1"/>
                  </a:solidFill>
                </a:rPr>
                <a:t>1</a:t>
              </a:r>
              <a:r>
                <a:rPr lang="en-US" altLang="zh-TW">
                  <a:solidFill>
                    <a:schemeClr val="tx1"/>
                  </a:solidFill>
                </a:rPr>
                <a:t>,</a:t>
              </a:r>
              <a:r>
                <a:rPr lang="en-US" altLang="zh-TW" i="1">
                  <a:solidFill>
                    <a:schemeClr val="tx1"/>
                  </a:solidFill>
                </a:rPr>
                <a:t>i</a:t>
              </a:r>
              <a:r>
                <a:rPr lang="en-US" altLang="zh-TW" baseline="-25000">
                  <a:solidFill>
                    <a:schemeClr val="tx1"/>
                  </a:solidFill>
                </a:rPr>
                <a:t>2</a:t>
              </a:r>
              <a:r>
                <a:rPr lang="en-US" altLang="zh-TW">
                  <a:solidFill>
                    <a:schemeClr val="tx1"/>
                  </a:solidFill>
                </a:rPr>
                <a:t>…,</a:t>
              </a:r>
              <a:r>
                <a:rPr lang="en-US" altLang="zh-TW" i="1">
                  <a:solidFill>
                    <a:schemeClr val="tx1"/>
                  </a:solidFill>
                </a:rPr>
                <a:t>i</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和 </a:t>
              </a:r>
              <a:r>
                <a:rPr lang="en-US" altLang="zh-TW">
                  <a:solidFill>
                    <a:schemeClr val="tx1"/>
                  </a:solidFill>
                </a:rPr>
                <a:t>{</a:t>
              </a:r>
              <a:r>
                <a:rPr lang="en-US" altLang="zh-TW" i="1">
                  <a:solidFill>
                    <a:schemeClr val="tx1"/>
                  </a:solidFill>
                </a:rPr>
                <a:t>j</a:t>
              </a:r>
              <a:r>
                <a:rPr lang="en-US" altLang="zh-TW" baseline="-25000">
                  <a:solidFill>
                    <a:schemeClr val="tx1"/>
                  </a:solidFill>
                </a:rPr>
                <a:t>1</a:t>
              </a:r>
              <a:r>
                <a:rPr lang="en-US" altLang="zh-TW">
                  <a:solidFill>
                    <a:schemeClr val="tx1"/>
                  </a:solidFill>
                </a:rPr>
                <a:t>,</a:t>
              </a:r>
              <a:r>
                <a:rPr lang="en-US" altLang="zh-TW" i="1">
                  <a:solidFill>
                    <a:schemeClr val="tx1"/>
                  </a:solidFill>
                </a:rPr>
                <a:t>j</a:t>
              </a:r>
              <a:r>
                <a:rPr lang="en-US" altLang="zh-TW" baseline="-25000">
                  <a:solidFill>
                    <a:schemeClr val="tx1"/>
                  </a:solidFill>
                </a:rPr>
                <a:t>2</a:t>
              </a:r>
              <a:r>
                <a:rPr lang="en-US" altLang="zh-TW">
                  <a:solidFill>
                    <a:schemeClr val="tx1"/>
                  </a:solidFill>
                </a:rPr>
                <a:t>…,</a:t>
              </a:r>
              <a:r>
                <a:rPr lang="en-US" altLang="zh-TW" i="1">
                  <a:solidFill>
                    <a:schemeClr val="tx1"/>
                  </a:solidFill>
                </a:rPr>
                <a:t>j</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中恰有 </a:t>
              </a:r>
              <a:r>
                <a:rPr lang="en-US" altLang="zh-TW" i="1">
                  <a:solidFill>
                    <a:schemeClr val="tx1"/>
                  </a:solidFill>
                </a:rPr>
                <a:t>c</a:t>
              </a:r>
              <a:r>
                <a:rPr lang="en-US" altLang="zh-TW" sz="1500">
                  <a:solidFill>
                    <a:schemeClr val="tx1"/>
                  </a:solidFill>
                </a:rPr>
                <a:t> </a:t>
              </a:r>
              <a:r>
                <a:rPr lang="zh-TW" altLang="en-US" sz="1500">
                  <a:solidFill>
                    <a:schemeClr val="tx1"/>
                  </a:solidFill>
                </a:rPr>
                <a:t>個元素相同”的集合 </a:t>
              </a:r>
              <a:r>
                <a:rPr lang="en-US" altLang="zh-TW">
                  <a:solidFill>
                    <a:schemeClr val="tx1"/>
                  </a:solidFill>
                </a:rPr>
                <a:t>{</a:t>
              </a:r>
              <a:r>
                <a:rPr lang="en-US" altLang="zh-TW" i="1">
                  <a:solidFill>
                    <a:schemeClr val="tx1"/>
                  </a:solidFill>
                </a:rPr>
                <a:t>i</a:t>
              </a:r>
              <a:r>
                <a:rPr lang="en-US" altLang="zh-TW" baseline="-25000">
                  <a:solidFill>
                    <a:schemeClr val="tx1"/>
                  </a:solidFill>
                </a:rPr>
                <a:t>1</a:t>
              </a:r>
              <a:r>
                <a:rPr lang="en-US" altLang="zh-TW">
                  <a:solidFill>
                    <a:schemeClr val="tx1"/>
                  </a:solidFill>
                </a:rPr>
                <a:t>,</a:t>
              </a:r>
              <a:r>
                <a:rPr lang="en-US" altLang="zh-TW" i="1">
                  <a:solidFill>
                    <a:schemeClr val="tx1"/>
                  </a:solidFill>
                </a:rPr>
                <a:t>i</a:t>
              </a:r>
              <a:r>
                <a:rPr lang="en-US" altLang="zh-TW" baseline="-25000">
                  <a:solidFill>
                    <a:schemeClr val="tx1"/>
                  </a:solidFill>
                </a:rPr>
                <a:t>2</a:t>
              </a:r>
              <a:r>
                <a:rPr lang="en-US" altLang="zh-TW">
                  <a:solidFill>
                    <a:schemeClr val="tx1"/>
                  </a:solidFill>
                </a:rPr>
                <a:t>…,</a:t>
              </a:r>
              <a:r>
                <a:rPr lang="en-US" altLang="zh-TW" i="1">
                  <a:solidFill>
                    <a:schemeClr val="tx1"/>
                  </a:solidFill>
                </a:rPr>
                <a:t>i</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和 </a:t>
              </a:r>
              <a:r>
                <a:rPr lang="en-US" altLang="zh-TW">
                  <a:solidFill>
                    <a:schemeClr val="tx1"/>
                  </a:solidFill>
                </a:rPr>
                <a:t>{</a:t>
              </a:r>
              <a:r>
                <a:rPr lang="en-US" altLang="zh-TW" i="1">
                  <a:solidFill>
                    <a:schemeClr val="tx1"/>
                  </a:solidFill>
                </a:rPr>
                <a:t>j</a:t>
              </a:r>
              <a:r>
                <a:rPr lang="en-US" altLang="zh-TW" baseline="-25000">
                  <a:solidFill>
                    <a:schemeClr val="tx1"/>
                  </a:solidFill>
                </a:rPr>
                <a:t>1</a:t>
              </a:r>
              <a:r>
                <a:rPr lang="en-US" altLang="zh-TW">
                  <a:solidFill>
                    <a:schemeClr val="tx1"/>
                  </a:solidFill>
                </a:rPr>
                <a:t>,</a:t>
              </a:r>
              <a:r>
                <a:rPr lang="en-US" altLang="zh-TW" i="1">
                  <a:solidFill>
                    <a:schemeClr val="tx1"/>
                  </a:solidFill>
                </a:rPr>
                <a:t>j</a:t>
              </a:r>
              <a:r>
                <a:rPr lang="en-US" altLang="zh-TW" baseline="-25000">
                  <a:solidFill>
                    <a:schemeClr val="tx1"/>
                  </a:solidFill>
                </a:rPr>
                <a:t>2</a:t>
              </a:r>
              <a:r>
                <a:rPr lang="en-US" altLang="zh-TW">
                  <a:solidFill>
                    <a:schemeClr val="tx1"/>
                  </a:solidFill>
                </a:rPr>
                <a:t>…,</a:t>
              </a:r>
              <a:r>
                <a:rPr lang="en-US" altLang="zh-TW" i="1">
                  <a:solidFill>
                    <a:schemeClr val="tx1"/>
                  </a:solidFill>
                </a:rPr>
                <a:t>j</a:t>
              </a:r>
              <a:r>
                <a:rPr lang="en-US" altLang="zh-TW" baseline="-25000">
                  <a:solidFill>
                    <a:schemeClr val="tx1"/>
                  </a:solidFill>
                </a:rPr>
                <a:t>m</a:t>
              </a:r>
              <a:r>
                <a:rPr lang="en-US" altLang="zh-TW">
                  <a:solidFill>
                    <a:schemeClr val="tx1"/>
                  </a:solidFill>
                </a:rPr>
                <a:t>}</a:t>
              </a:r>
              <a:r>
                <a:rPr lang="en-US" altLang="zh-TW" sz="1500">
                  <a:solidFill>
                    <a:schemeClr val="tx1"/>
                  </a:solidFill>
                </a:rPr>
                <a:t> </a:t>
              </a:r>
              <a:r>
                <a:rPr lang="zh-TW" altLang="en-US" sz="1500">
                  <a:solidFill>
                    <a:schemeClr val="tx1"/>
                  </a:solidFill>
                </a:rPr>
                <a:t>而求和的。</a:t>
              </a:r>
              <a:endParaRPr lang="en-US" altLang="zh-CN" sz="1500">
                <a:solidFill>
                  <a:schemeClr val="tx1"/>
                </a:solidFill>
              </a:endParaRPr>
            </a:p>
          </p:txBody>
        </p:sp>
        <p:grpSp>
          <p:nvGrpSpPr>
            <p:cNvPr id="129036" name="组合 14"/>
            <p:cNvGrpSpPr>
              <a:grpSpLocks/>
            </p:cNvGrpSpPr>
            <p:nvPr/>
          </p:nvGrpSpPr>
          <p:grpSpPr bwMode="auto">
            <a:xfrm>
              <a:off x="2160955" y="2513888"/>
              <a:ext cx="8027719" cy="1856225"/>
              <a:chOff x="1899705" y="2169513"/>
              <a:chExt cx="8027719" cy="1856225"/>
            </a:xfrm>
          </p:grpSpPr>
          <p:grpSp>
            <p:nvGrpSpPr>
              <p:cNvPr id="129037" name="组合 7"/>
              <p:cNvGrpSpPr>
                <a:grpSpLocks/>
              </p:cNvGrpSpPr>
              <p:nvPr/>
            </p:nvGrpSpPr>
            <p:grpSpPr bwMode="auto">
              <a:xfrm>
                <a:off x="1899705" y="2169513"/>
                <a:ext cx="8027719" cy="1001194"/>
                <a:chOff x="1899705" y="2015138"/>
                <a:chExt cx="8027719" cy="1001194"/>
              </a:xfrm>
            </p:grpSpPr>
            <p:sp>
              <p:nvSpPr>
                <p:cNvPr id="129039" name="Rectangle 4"/>
                <p:cNvSpPr>
                  <a:spLocks noChangeArrowheads="1"/>
                </p:cNvSpPr>
                <p:nvPr/>
              </p:nvSpPr>
              <p:spPr bwMode="auto">
                <a:xfrm>
                  <a:off x="1899705" y="2330135"/>
                  <a:ext cx="8027719" cy="438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50000"/>
                    </a:lnSpc>
                  </a:pPr>
                  <a:r>
                    <a:rPr lang="zh-TW" altLang="en-US" sz="1500">
                      <a:solidFill>
                        <a:schemeClr val="tx1"/>
                      </a:solidFill>
                    </a:rPr>
                    <a:t>由</a:t>
                  </a:r>
                  <a:r>
                    <a:rPr lang="zh-TW" altLang="en-US">
                      <a:solidFill>
                        <a:schemeClr val="tx1"/>
                      </a:solidFill>
                    </a:rPr>
                    <a:t>（</a:t>
                  </a:r>
                  <a:r>
                    <a:rPr lang="en-US" altLang="zh-TW">
                      <a:solidFill>
                        <a:schemeClr val="tx1"/>
                      </a:solidFill>
                    </a:rPr>
                    <a:t>10.1</a:t>
                  </a:r>
                  <a:r>
                    <a:rPr lang="zh-TW" altLang="en-US">
                      <a:solidFill>
                        <a:schemeClr val="tx1"/>
                      </a:solidFill>
                    </a:rPr>
                    <a:t>）</a:t>
                  </a:r>
                  <a:r>
                    <a:rPr lang="zh-TW" altLang="en-US" sz="1500">
                      <a:solidFill>
                        <a:schemeClr val="tx1"/>
                      </a:solidFill>
                    </a:rPr>
                    <a:t>知 </a:t>
                  </a:r>
                  <a:endParaRPr lang="en-US" altLang="zh-CN" sz="1500">
                    <a:solidFill>
                      <a:schemeClr val="tx1"/>
                    </a:solidFill>
                  </a:endParaRPr>
                </a:p>
              </p:txBody>
            </p:sp>
            <p:graphicFrame>
              <p:nvGraphicFramePr>
                <p:cNvPr id="129040" name="对象 6"/>
                <p:cNvGraphicFramePr>
                  <a:graphicFrameLocks noChangeAspect="1"/>
                </p:cNvGraphicFramePr>
                <p:nvPr/>
              </p:nvGraphicFramePr>
              <p:xfrm>
                <a:off x="3158832" y="2015138"/>
                <a:ext cx="6171916" cy="1001194"/>
              </p:xfrm>
              <a:graphic>
                <a:graphicData uri="http://schemas.openxmlformats.org/presentationml/2006/ole">
                  <mc:AlternateContent xmlns:mc="http://schemas.openxmlformats.org/markup-compatibility/2006">
                    <mc:Choice xmlns:v="urn:schemas-microsoft-com:vml" Requires="v">
                      <p:oleObj name="Equation" r:id="rId3" imgW="4635500" imgH="749300" progId="Equation.DSMT4">
                        <p:embed/>
                      </p:oleObj>
                    </mc:Choice>
                    <mc:Fallback>
                      <p:oleObj name="Equation" r:id="rId3" imgW="4635500" imgH="7493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8832" y="2015138"/>
                              <a:ext cx="6171916" cy="100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29038" name="对象 11"/>
              <p:cNvGraphicFramePr>
                <a:graphicFrameLocks noChangeAspect="1"/>
              </p:cNvGraphicFramePr>
              <p:nvPr/>
            </p:nvGraphicFramePr>
            <p:xfrm>
              <a:off x="3277545" y="3550725"/>
              <a:ext cx="5700156" cy="475013"/>
            </p:xfrm>
            <a:graphic>
              <a:graphicData uri="http://schemas.openxmlformats.org/presentationml/2006/ole">
                <mc:AlternateContent xmlns:mc="http://schemas.openxmlformats.org/markup-compatibility/2006">
                  <mc:Choice xmlns:v="urn:schemas-microsoft-com:vml" Requires="v">
                    <p:oleObj name="Equation" r:id="rId5" imgW="3657600" imgH="304800" progId="Equation.DSMT4">
                      <p:embed/>
                    </p:oleObj>
                  </mc:Choice>
                  <mc:Fallback>
                    <p:oleObj name="Equation" r:id="rId5" imgW="3657600" imgH="3048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7545" y="3550725"/>
                            <a:ext cx="5700156" cy="47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spTree>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16097</TotalTime>
  <Pages>0</Pages>
  <Words>19537</Words>
  <Characters>0</Characters>
  <Application>Microsoft Office PowerPoint</Application>
  <DocSecurity>0</DocSecurity>
  <PresentationFormat>自定义</PresentationFormat>
  <Lines>0</Lines>
  <Paragraphs>689</Paragraphs>
  <Slides>71</Slides>
  <Notes>71</Notes>
  <HiddenSlides>0</HiddenSlides>
  <MMClips>0</MMClips>
  <ScaleCrop>false</ScaleCrop>
  <HeadingPairs>
    <vt:vector size="8" baseType="variant">
      <vt:variant>
        <vt:lpstr>已用的字体</vt:lpstr>
      </vt:variant>
      <vt:variant>
        <vt:i4>6</vt:i4>
      </vt:variant>
      <vt:variant>
        <vt:lpstr>主题</vt:lpstr>
      </vt:variant>
      <vt:variant>
        <vt:i4>8</vt:i4>
      </vt:variant>
      <vt:variant>
        <vt:lpstr>嵌入 OLE 服务器</vt:lpstr>
      </vt:variant>
      <vt:variant>
        <vt:i4>1</vt:i4>
      </vt:variant>
      <vt:variant>
        <vt:lpstr>幻灯片标题</vt:lpstr>
      </vt:variant>
      <vt:variant>
        <vt:i4>71</vt:i4>
      </vt:variant>
    </vt:vector>
  </HeadingPairs>
  <TitlesOfParts>
    <vt:vector size="86" baseType="lpstr">
      <vt:lpstr>方正兰亭黑3_GBK</vt:lpstr>
      <vt:lpstr>方正兰亭黑6_GBK</vt:lpstr>
      <vt:lpstr>宋体</vt:lpstr>
      <vt:lpstr>Arial</vt:lpstr>
      <vt:lpstr>Times New Roman</vt:lpstr>
      <vt:lpstr>Wingdings</vt:lpstr>
      <vt:lpstr>中文PPT模板2011 4.3</vt:lpstr>
      <vt:lpstr>自定义设计方案</vt:lpstr>
      <vt:lpstr>1_自定义设计方案</vt:lpstr>
      <vt:lpstr>2_自定义设计方案</vt:lpstr>
      <vt:lpstr>1_中文PPT模板2011 4.3</vt:lpstr>
      <vt:lpstr>3_自定义设计方案</vt:lpstr>
      <vt:lpstr>4_自定义设计方案</vt:lpstr>
      <vt:lpstr>5_自定义设计方案</vt:lpstr>
      <vt:lpstr>Equation</vt:lpstr>
      <vt:lpstr>PowerPoint 演示文稿</vt:lpstr>
      <vt:lpstr>PowerPoint 演示文稿</vt:lpstr>
      <vt:lpstr>PowerPoint 演示文稿</vt:lpstr>
      <vt:lpstr>PowerPoint 演示文稿</vt:lpstr>
      <vt:lpstr>PowerPoint 演示文稿</vt:lpstr>
      <vt:lpstr>PowerPoint 演示文稿</vt:lpstr>
      <vt:lpstr>秩和檢驗（Rank-sum test）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不同實驗次數 n 的兩樣本位置參數的秩和統計量分布用正態函數近似計算各點概率差異的平均效應示意圖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不同實驗次數 n 的兩樣本位置參數的秩和統計量分布用正態函數近似計算各點概率差異的平均效應示意圖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次序統計量（Order Statistic）秩檢驗（Rank-sum test ）</dc:title>
  <dc:subject>應用統計學（Applied Statistics）</dc:subject>
  <dc:creator/>
  <cp:keywords>統計（statistics）、概率（probability）、次序統計量（Order Statistic）、秩檢驗（Rank-sum test ）</cp:keywords>
  <dc:description>+8618604537694；
283640621@qq.com；</dc:description>
  <cp:lastModifiedBy>Admin</cp:lastModifiedBy>
  <cp:revision>1349</cp:revision>
  <dcterms:created xsi:type="dcterms:W3CDTF">2011-12-19T07:14:23Z</dcterms:created>
  <dcterms:modified xsi:type="dcterms:W3CDTF">2024-05-26T06:07:48Z</dcterms:modified>
</cp:coreProperties>
</file>