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 id="2147483856" r:id="rId5"/>
    <p:sldMasterId id="2147483857" r:id="rId6"/>
    <p:sldMasterId id="2147483858" r:id="rId7"/>
    <p:sldMasterId id="2147483859" r:id="rId8"/>
  </p:sldMasterIdLst>
  <p:notesMasterIdLst>
    <p:notesMasterId r:id="rId36"/>
  </p:notesMasterIdLst>
  <p:sldIdLst>
    <p:sldId id="341" r:id="rId9"/>
    <p:sldId id="317" r:id="rId10"/>
    <p:sldId id="337" r:id="rId11"/>
    <p:sldId id="336" r:id="rId12"/>
    <p:sldId id="314" r:id="rId13"/>
    <p:sldId id="315" r:id="rId14"/>
    <p:sldId id="316" r:id="rId15"/>
    <p:sldId id="321" r:id="rId16"/>
    <p:sldId id="320" r:id="rId17"/>
    <p:sldId id="318" r:id="rId18"/>
    <p:sldId id="319" r:id="rId19"/>
    <p:sldId id="323" r:id="rId20"/>
    <p:sldId id="322" r:id="rId21"/>
    <p:sldId id="324" r:id="rId22"/>
    <p:sldId id="325" r:id="rId23"/>
    <p:sldId id="326" r:id="rId24"/>
    <p:sldId id="327" r:id="rId25"/>
    <p:sldId id="328" r:id="rId26"/>
    <p:sldId id="330" r:id="rId27"/>
    <p:sldId id="329" r:id="rId28"/>
    <p:sldId id="331" r:id="rId29"/>
    <p:sldId id="334" r:id="rId30"/>
    <p:sldId id="333" r:id="rId31"/>
    <p:sldId id="332" r:id="rId32"/>
    <p:sldId id="559" r:id="rId33"/>
    <p:sldId id="562" r:id="rId34"/>
    <p:sldId id="386" r:id="rId35"/>
  </p:sldIdLst>
  <p:sldSz cx="11522075" cy="6480175"/>
  <p:notesSz cx="6858000" cy="9144000"/>
  <p:defaultTextStyle>
    <a:defPPr>
      <a:defRPr lang="zh-CN"/>
    </a:defPPr>
    <a:lvl1pPr algn="l" rtl="0" fontAlgn="base">
      <a:spcBef>
        <a:spcPct val="0"/>
      </a:spcBef>
      <a:spcAft>
        <a:spcPct val="0"/>
      </a:spcAft>
      <a:defRPr sz="1200" kern="1200">
        <a:solidFill>
          <a:srgbClr val="FF0915"/>
        </a:solidFill>
        <a:latin typeface="Arial" charset="0"/>
        <a:ea typeface="宋体" pitchFamily="2" charset="-122"/>
        <a:cs typeface="+mn-cs"/>
      </a:defRPr>
    </a:lvl1pPr>
    <a:lvl2pPr marL="457200" algn="l" rtl="0" fontAlgn="base">
      <a:spcBef>
        <a:spcPct val="0"/>
      </a:spcBef>
      <a:spcAft>
        <a:spcPct val="0"/>
      </a:spcAft>
      <a:defRPr sz="1200" kern="1200">
        <a:solidFill>
          <a:srgbClr val="FF0915"/>
        </a:solidFill>
        <a:latin typeface="Arial" charset="0"/>
        <a:ea typeface="宋体" pitchFamily="2" charset="-122"/>
        <a:cs typeface="+mn-cs"/>
      </a:defRPr>
    </a:lvl2pPr>
    <a:lvl3pPr marL="914400" algn="l" rtl="0" fontAlgn="base">
      <a:spcBef>
        <a:spcPct val="0"/>
      </a:spcBef>
      <a:spcAft>
        <a:spcPct val="0"/>
      </a:spcAft>
      <a:defRPr sz="1200" kern="1200">
        <a:solidFill>
          <a:srgbClr val="FF0915"/>
        </a:solidFill>
        <a:latin typeface="Arial" charset="0"/>
        <a:ea typeface="宋体" pitchFamily="2" charset="-122"/>
        <a:cs typeface="+mn-cs"/>
      </a:defRPr>
    </a:lvl3pPr>
    <a:lvl4pPr marL="1371600" algn="l" rtl="0" fontAlgn="base">
      <a:spcBef>
        <a:spcPct val="0"/>
      </a:spcBef>
      <a:spcAft>
        <a:spcPct val="0"/>
      </a:spcAft>
      <a:defRPr sz="1200" kern="1200">
        <a:solidFill>
          <a:srgbClr val="FF0915"/>
        </a:solidFill>
        <a:latin typeface="Arial" charset="0"/>
        <a:ea typeface="宋体" pitchFamily="2" charset="-122"/>
        <a:cs typeface="+mn-cs"/>
      </a:defRPr>
    </a:lvl4pPr>
    <a:lvl5pPr marL="1828800" algn="l" rtl="0" fontAlgn="base">
      <a:spcBef>
        <a:spcPct val="0"/>
      </a:spcBef>
      <a:spcAft>
        <a:spcPct val="0"/>
      </a:spcAft>
      <a:defRPr sz="1200" kern="1200">
        <a:solidFill>
          <a:srgbClr val="FF0915"/>
        </a:solidFill>
        <a:latin typeface="Arial" charset="0"/>
        <a:ea typeface="宋体" pitchFamily="2" charset="-122"/>
        <a:cs typeface="+mn-cs"/>
      </a:defRPr>
    </a:lvl5pPr>
    <a:lvl6pPr marL="2286000" algn="l" defTabSz="914400" rtl="0" eaLnBrk="1" latinLnBrk="0" hangingPunct="1">
      <a:defRPr sz="1200" kern="1200">
        <a:solidFill>
          <a:srgbClr val="FF0915"/>
        </a:solidFill>
        <a:latin typeface="Arial" charset="0"/>
        <a:ea typeface="宋体" pitchFamily="2" charset="-122"/>
        <a:cs typeface="+mn-cs"/>
      </a:defRPr>
    </a:lvl6pPr>
    <a:lvl7pPr marL="2743200" algn="l" defTabSz="914400" rtl="0" eaLnBrk="1" latinLnBrk="0" hangingPunct="1">
      <a:defRPr sz="1200" kern="1200">
        <a:solidFill>
          <a:srgbClr val="FF0915"/>
        </a:solidFill>
        <a:latin typeface="Arial" charset="0"/>
        <a:ea typeface="宋体" pitchFamily="2" charset="-122"/>
        <a:cs typeface="+mn-cs"/>
      </a:defRPr>
    </a:lvl7pPr>
    <a:lvl8pPr marL="3200400" algn="l" defTabSz="914400" rtl="0" eaLnBrk="1" latinLnBrk="0" hangingPunct="1">
      <a:defRPr sz="1200" kern="1200">
        <a:solidFill>
          <a:srgbClr val="FF0915"/>
        </a:solidFill>
        <a:latin typeface="Arial" charset="0"/>
        <a:ea typeface="宋体" pitchFamily="2" charset="-122"/>
        <a:cs typeface="+mn-cs"/>
      </a:defRPr>
    </a:lvl8pPr>
    <a:lvl9pPr marL="3657600" algn="l" defTabSz="914400" rtl="0" eaLnBrk="1" latinLnBrk="0" hangingPunct="1">
      <a:defRPr sz="1200" kern="1200">
        <a:solidFill>
          <a:srgbClr val="FF0915"/>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66">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915"/>
    <a:srgbClr val="C7000B"/>
    <a:srgbClr val="9900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85029" autoAdjust="0"/>
  </p:normalViewPr>
  <p:slideViewPr>
    <p:cSldViewPr snapToGrid="0">
      <p:cViewPr varScale="1">
        <p:scale>
          <a:sx n="89" d="100"/>
          <a:sy n="89" d="100"/>
        </p:scale>
        <p:origin x="662" y="72"/>
      </p:cViewPr>
      <p:guideLst>
        <p:guide orient="horz" pos="2066"/>
        <p:guide pos="3629"/>
      </p:guideLst>
    </p:cSldViewPr>
  </p:slideViewPr>
  <p:outlineViewPr>
    <p:cViewPr>
      <p:scale>
        <a:sx n="33" d="100"/>
        <a:sy n="33" d="100"/>
      </p:scale>
      <p:origin x="0" y="2394"/>
    </p:cViewPr>
  </p:outlineViewPr>
  <p:notesTextViewPr>
    <p:cViewPr>
      <p:scale>
        <a:sx n="100" d="100"/>
        <a:sy n="100" d="100"/>
      </p:scale>
      <p:origin x="0" y="0"/>
    </p:cViewPr>
  </p:notesTextViewPr>
  <p:sorterViewPr>
    <p:cViewPr>
      <p:scale>
        <a:sx n="66" d="100"/>
        <a:sy n="66" d="100"/>
      </p:scale>
      <p:origin x="0" y="156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a:solidFill>
                  <a:schemeClr val="tx1"/>
                </a:solidFill>
                <a:latin typeface="Arial" pitchFamily="34" charset="0"/>
              </a:defRPr>
            </a:lvl1pPr>
          </a:lstStyle>
          <a:p>
            <a:pPr>
              <a:defRPr/>
            </a:pPr>
            <a:endParaRPr lang="en-US"/>
          </a:p>
        </p:txBody>
      </p:sp>
      <p:sp>
        <p:nvSpPr>
          <p:cNvPr id="199684"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lnSpc>
                <a:spcPct val="100000"/>
              </a:lnSpc>
              <a:defRPr>
                <a:solidFill>
                  <a:schemeClr val="tx1"/>
                </a:solidFill>
                <a:latin typeface="Arial" pitchFamily="34" charset="0"/>
              </a:defRPr>
            </a:lvl1pPr>
          </a:lstStyle>
          <a:p>
            <a:pPr>
              <a:defRPr/>
            </a:pPr>
            <a:fld id="{A9A227CD-77FF-4221-A66D-8D2F247632CA}" type="slidenum">
              <a:rPr lang="en-US"/>
              <a:pPr>
                <a:defRPr/>
              </a:pPr>
              <a:t>‹#›</a:t>
            </a:fld>
            <a:endParaRPr lang="en-US"/>
          </a:p>
        </p:txBody>
      </p:sp>
    </p:spTree>
    <p:extLst>
      <p:ext uri="{BB962C8B-B14F-4D97-AF65-F5344CB8AC3E}">
        <p14:creationId xmlns:p14="http://schemas.microsoft.com/office/powerpoint/2010/main" val="1339898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998459.htm" TargetMode="External"/><Relationship Id="rId13" Type="http://schemas.openxmlformats.org/officeDocument/2006/relationships/hyperlink" Target="http://baike.baidu.com/view/79831.htm" TargetMode="External"/><Relationship Id="rId18" Type="http://schemas.openxmlformats.org/officeDocument/2006/relationships/hyperlink" Target="http://zh.wikipedia.org/wiki/%E4%B8%AD%E5%BF%83%E6%A5%B5%E9%99%90%E5%AE%9A%E7%90%86#.E6.A3.A3.E8.8E.AB.E4.BD.9B.EF.BC.8D.E6.8B.89.E6.99.AE.E6.8B.89.E6.96.AF.E5.AE.9A.E7.90.86" TargetMode="External"/><Relationship Id="rId26" Type="http://schemas.openxmlformats.org/officeDocument/2006/relationships/hyperlink" Target="http://zh.wikipedia.org/wiki/%E4%B8%AD%E5%BF%83%E6%A5%B5%E9%99%90%E5%AE%9A%E7%90%86" TargetMode="External"/><Relationship Id="rId3" Type="http://schemas.openxmlformats.org/officeDocument/2006/relationships/hyperlink" Target="http://baike.baidu.com/view/573667.htm" TargetMode="External"/><Relationship Id="rId21" Type="http://schemas.openxmlformats.org/officeDocument/2006/relationships/hyperlink" Target="http://zh.wikipedia.org/wiki/1805%E5%B9%B4" TargetMode="External"/><Relationship Id="rId34" Type="http://schemas.openxmlformats.org/officeDocument/2006/relationships/hyperlink" Target="http://zh.wikipedia.org/wiki/%E6%82%AC%E9%93%BE%E7%BA%BF" TargetMode="External"/><Relationship Id="rId7" Type="http://schemas.openxmlformats.org/officeDocument/2006/relationships/hyperlink" Target="http://baike.baidu.com/view/732227.htm" TargetMode="External"/><Relationship Id="rId12" Type="http://schemas.openxmlformats.org/officeDocument/2006/relationships/hyperlink" Target="http://baike.baidu.com/view/2134941.htm" TargetMode="External"/><Relationship Id="rId17" Type="http://schemas.openxmlformats.org/officeDocument/2006/relationships/hyperlink" Target="http://zh.wikipedia.org/wiki/%E6%8B%89%E6%99%AE%E6%8B%89%E6%96%AF" TargetMode="External"/><Relationship Id="rId25" Type="http://schemas.openxmlformats.org/officeDocument/2006/relationships/hyperlink" Target="http://zh.wikipedia.org/wiki/%E7%B5%B1%E8%A8%88%E7%8D%A8%E7%AB%8B" TargetMode="External"/><Relationship Id="rId33" Type="http://schemas.openxmlformats.org/officeDocument/2006/relationships/hyperlink" Target="http://zh.wikipedia.org/wiki/%E6%9E%81%E5%9D%90%E6%A0%87%E7%B3%BB" TargetMode="External"/><Relationship Id="rId38" Type="http://schemas.openxmlformats.org/officeDocument/2006/relationships/hyperlink" Target="http://zh.wikipedia.org/wiki/%E5%A4%A7%E6%95%B8%E5%AE%9A%E7%90%86" TargetMode="External"/><Relationship Id="rId2" Type="http://schemas.openxmlformats.org/officeDocument/2006/relationships/slide" Target="../slides/slide1.xml"/><Relationship Id="rId16" Type="http://schemas.openxmlformats.org/officeDocument/2006/relationships/hyperlink" Target="http://zh.wikipedia.org/wiki/%E4%BA%8C%E9%A0%85%E5%88%86%E4%BD%88" TargetMode="External"/><Relationship Id="rId20" Type="http://schemas.openxmlformats.org/officeDocument/2006/relationships/hyperlink" Target="http://zh.wikipedia.org/wiki/%E5%8B%92%E8%AE%93%E5%BE%B7" TargetMode="External"/><Relationship Id="rId29" Type="http://schemas.openxmlformats.org/officeDocument/2006/relationships/hyperlink" Target="http://baike.baidu.com/view/3762.htm" TargetMode="External"/><Relationship Id="rId1" Type="http://schemas.openxmlformats.org/officeDocument/2006/relationships/notesMaster" Target="../notesMasters/notesMaster1.xml"/><Relationship Id="rId6" Type="http://schemas.openxmlformats.org/officeDocument/2006/relationships/hyperlink" Target="http://baike.baidu.com/view/45329.htm" TargetMode="External"/><Relationship Id="rId11" Type="http://schemas.openxmlformats.org/officeDocument/2006/relationships/hyperlink" Target="http://baike.baidu.com/view/400.htm" TargetMode="External"/><Relationship Id="rId24" Type="http://schemas.openxmlformats.org/officeDocument/2006/relationships/hyperlink" Target="http://zh.wikipedia.org/wiki/1794%E5%B9%B4" TargetMode="External"/><Relationship Id="rId32" Type="http://schemas.openxmlformats.org/officeDocument/2006/relationships/hyperlink" Target="http://zh.wikipedia.org/wiki/%E7%A7%AF%E5%88%86" TargetMode="External"/><Relationship Id="rId37" Type="http://schemas.openxmlformats.org/officeDocument/2006/relationships/hyperlink" Target="http://zh.wikipedia.org/wiki/%E4%BC%AF%E5%8A%AA%E5%88%A9%E8%A9%A6%E9%A9%97" TargetMode="External"/><Relationship Id="rId5" Type="http://schemas.openxmlformats.org/officeDocument/2006/relationships/hyperlink" Target="http://baike.baidu.com/view/50313.htm" TargetMode="External"/><Relationship Id="rId15" Type="http://schemas.openxmlformats.org/officeDocument/2006/relationships/hyperlink" Target="http://zh.wikipedia.org/wiki/1734%E5%B9%B4" TargetMode="External"/><Relationship Id="rId23" Type="http://schemas.openxmlformats.org/officeDocument/2006/relationships/hyperlink" Target="http://zh.wikipedia.org/wiki/%E9%AB%98%E6%96%AF" TargetMode="External"/><Relationship Id="rId28" Type="http://schemas.openxmlformats.org/officeDocument/2006/relationships/hyperlink" Target="http://baike.baidu.com/view/231308.htm" TargetMode="External"/><Relationship Id="rId36" Type="http://schemas.openxmlformats.org/officeDocument/2006/relationships/hyperlink" Target="http://zh.wikipedia.org/wiki/%E6%A6%82%E7%8E%87%E8%AE%BA" TargetMode="External"/><Relationship Id="rId10" Type="http://schemas.openxmlformats.org/officeDocument/2006/relationships/hyperlink" Target="http://baike.baidu.com/view/78339.htm" TargetMode="External"/><Relationship Id="rId19" Type="http://schemas.openxmlformats.org/officeDocument/2006/relationships/hyperlink" Target="http://zh.wikipedia.org/w/index.php?title=%E8%AA%A4%E5%B7%AE%E5%88%86%E6%9E%90&amp;action=edit&amp;redlink=1" TargetMode="External"/><Relationship Id="rId31" Type="http://schemas.openxmlformats.org/officeDocument/2006/relationships/hyperlink" Target="http://zh.wikipedia.org/wiki/%E4%BC%AF%E5%8A%AA%E5%88%A9%E5%AE%B6%E6%97%8F" TargetMode="External"/><Relationship Id="rId4" Type="http://schemas.openxmlformats.org/officeDocument/2006/relationships/hyperlink" Target="http://baike.baidu.com/view/45320.htm" TargetMode="External"/><Relationship Id="rId9" Type="http://schemas.openxmlformats.org/officeDocument/2006/relationships/hyperlink" Target="http://baike.baidu.com/view/476035.htm" TargetMode="External"/><Relationship Id="rId14" Type="http://schemas.openxmlformats.org/officeDocument/2006/relationships/hyperlink" Target="http://baike.baidu.com/view/645857.htm" TargetMode="External"/><Relationship Id="rId22" Type="http://schemas.openxmlformats.org/officeDocument/2006/relationships/hyperlink" Target="http://zh.wikipedia.org/wiki/%E6%9C%80%E5%B0%8F%E4%BA%8C%E4%B9%98%E6%B3%95" TargetMode="External"/><Relationship Id="rId27" Type="http://schemas.openxmlformats.org/officeDocument/2006/relationships/hyperlink" Target="http://baike.baidu.com/view/349709.htm" TargetMode="External"/><Relationship Id="rId30" Type="http://schemas.openxmlformats.org/officeDocument/2006/relationships/hyperlink" Target="http://zh.wikipedia.org/wiki/%E5%BE%B7%E8%AF%AD" TargetMode="External"/><Relationship Id="rId35" Type="http://schemas.openxmlformats.org/officeDocument/2006/relationships/hyperlink" Target="http://zh.wikipedia.org/w/index.php?title=%E7%AD%89%E6%97%B6%E6%9B%B2%E7%BA%BF&amp;action=edit&amp;redlink=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9.xml"/><Relationship Id="rId5" Type="http://schemas.openxmlformats.org/officeDocument/2006/relationships/hyperlink" Target="http://zh.wikipedia.org/wiki/%E6%96%B9%E5%B7%AE" TargetMode="External"/><Relationship Id="rId4" Type="http://schemas.openxmlformats.org/officeDocument/2006/relationships/hyperlink" Target="http://zh.wikipedia.org/wiki/%E5%B9%B3%E5%9D%87%E5%80%BC"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zh.wikipedia.org/wiki/%E7%BE%85%E7%B4%8D%E5%BE%B7%C2%B7%E8%B2%BB%E9%9B%AA" TargetMode="External"/><Relationship Id="rId3" Type="http://schemas.openxmlformats.org/officeDocument/2006/relationships/slide" Target="../slides/slide23.xml"/><Relationship Id="rId7" Type="http://schemas.openxmlformats.org/officeDocument/2006/relationships/hyperlink" Target="http://zh.wikipedia.org/wiki/%E5%AD%A6%E7%94%9F" TargetMode="External"/><Relationship Id="rId2" Type="http://schemas.openxmlformats.org/officeDocument/2006/relationships/notesMaster" Target="../notesMasters/notesMaster1.xml"/><Relationship Id="rId1" Type="http://schemas.openxmlformats.org/officeDocument/2006/relationships/themeOverride" Target="../theme/themeOverride10.xml"/><Relationship Id="rId6" Type="http://schemas.openxmlformats.org/officeDocument/2006/relationships/hyperlink" Target="http://zh.wikipedia.org/wiki/%E5%81%A5%E5%8A%9B%E5%A3%AB" TargetMode="External"/><Relationship Id="rId5" Type="http://schemas.openxmlformats.org/officeDocument/2006/relationships/hyperlink" Target="http://zh.wikipedia.org/wiki/1908%E5%B9%B4" TargetMode="External"/><Relationship Id="rId10" Type="http://schemas.openxmlformats.org/officeDocument/2006/relationships/hyperlink" Target="http://baike.baidu.com/view/45379.htm" TargetMode="External"/><Relationship Id="rId4" Type="http://schemas.openxmlformats.org/officeDocument/2006/relationships/hyperlink" Target="http://zh.wikipedia.org/wiki/%E5%A8%81%E5%BB%89%C2%B7%E6%88%88%E5%A1%9E" TargetMode="External"/><Relationship Id="rId9" Type="http://schemas.openxmlformats.org/officeDocument/2006/relationships/hyperlink" Target="http://baike.baidu.com/view/928718.htm"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zh.wikipedia.org/wiki/F-%E5%88%86%E5%B8%83" TargetMode="External"/><Relationship Id="rId3" Type="http://schemas.openxmlformats.org/officeDocument/2006/relationships/slide" Target="../slides/slide24.xml"/><Relationship Id="rId7" Type="http://schemas.openxmlformats.org/officeDocument/2006/relationships/hyperlink" Target="http://zh.wikipedia.org/wiki/T%E6%AA%A2%E5%AE%9A" TargetMode="External"/><Relationship Id="rId12" Type="http://schemas.openxmlformats.org/officeDocument/2006/relationships/hyperlink" Target="http://en.wikipedia.org/wiki/Bonferroni_correction" TargetMode="External"/><Relationship Id="rId2" Type="http://schemas.openxmlformats.org/officeDocument/2006/relationships/notesMaster" Target="../notesMasters/notesMaster1.xml"/><Relationship Id="rId1" Type="http://schemas.openxmlformats.org/officeDocument/2006/relationships/themeOverride" Target="../theme/themeOverride11.xml"/><Relationship Id="rId6" Type="http://schemas.openxmlformats.org/officeDocument/2006/relationships/hyperlink" Target="http://zh.wikipedia.org/wiki/%E7%B5%B1%E8%A8%88" TargetMode="External"/><Relationship Id="rId11" Type="http://schemas.openxmlformats.org/officeDocument/2006/relationships/hyperlink" Target="http://en.wikipedia.org/wiki/Tukey-Kramer_method" TargetMode="External"/><Relationship Id="rId5" Type="http://schemas.openxmlformats.org/officeDocument/2006/relationships/hyperlink" Target="http://zh.wikipedia.org/wiki/Beta%E5%87%BD%E6%95%B0" TargetMode="External"/><Relationship Id="rId10" Type="http://schemas.openxmlformats.org/officeDocument/2006/relationships/hyperlink" Target="http://en.wikipedia.org/wiki/Scheff%C3%A9's_method" TargetMode="External"/><Relationship Id="rId4" Type="http://schemas.openxmlformats.org/officeDocument/2006/relationships/hyperlink" Target="http://zh.wikipedia.org/wiki/%E8%87%AA%E7%84%B6%E6%95%B0" TargetMode="External"/><Relationship Id="rId9" Type="http://schemas.openxmlformats.org/officeDocument/2006/relationships/hyperlink" Target="http://en.wikipedia.org/wiki/Post-hoc_analysi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zh.wikipedia.org/wiki/%E4%BF%A1%E6%81%AF%E7%86%B5" TargetMode="External"/><Relationship Id="rId13" Type="http://schemas.openxmlformats.org/officeDocument/2006/relationships/hyperlink" Target="http://zh.wikipedia.org/wiki/%E6%9C%9F%E6%9C%9B%E5%80%BC" TargetMode="External"/><Relationship Id="rId3" Type="http://schemas.openxmlformats.org/officeDocument/2006/relationships/slide" Target="../slides/slide2.xml"/><Relationship Id="rId7" Type="http://schemas.openxmlformats.org/officeDocument/2006/relationships/hyperlink" Target="http://zh.wikipedia.org/wiki/%E5%8F%8D%E6%9B%B2%E9%BB%9E" TargetMode="External"/><Relationship Id="rId12" Type="http://schemas.openxmlformats.org/officeDocument/2006/relationships/hyperlink" Target="http://zh.wikipedia.org/wiki/%E9%9A%A8%E6%A9%9F%E8%AE%8A%E6%95%B8" TargetMode="External"/><Relationship Id="rId2" Type="http://schemas.openxmlformats.org/officeDocument/2006/relationships/notesMaster" Target="../notesMasters/notesMaster1.xml"/><Relationship Id="rId1" Type="http://schemas.openxmlformats.org/officeDocument/2006/relationships/themeOverride" Target="../theme/themeOverride1.xml"/><Relationship Id="rId6" Type="http://schemas.openxmlformats.org/officeDocument/2006/relationships/hyperlink" Target="http://zh.wikipedia.org/wiki/%E6%A8%99%E6%BA%96%E5%B7%AE" TargetMode="External"/><Relationship Id="rId11" Type="http://schemas.openxmlformats.org/officeDocument/2006/relationships/hyperlink" Target="http://zh.wikipedia.org/wiki/%E4%BF%A1%E6%81%AF%E8%AE%BA" TargetMode="External"/><Relationship Id="rId5" Type="http://schemas.openxmlformats.org/officeDocument/2006/relationships/hyperlink" Target="http://zh.wikipedia.org/wiki/%E4%B8%AD%E4%BD%8D%E6%95%B8" TargetMode="External"/><Relationship Id="rId10" Type="http://schemas.openxmlformats.org/officeDocument/2006/relationships/hyperlink" Target="http://zh.wikipedia.org/wiki/%E6%96%B9%E5%B7%AE" TargetMode="External"/><Relationship Id="rId4" Type="http://schemas.openxmlformats.org/officeDocument/2006/relationships/hyperlink" Target="http://zh.wikipedia.org/wiki/%E4%BC%97%E6%95%B0_(%E6%95%B0%E5%AD%A6)" TargetMode="External"/><Relationship Id="rId9" Type="http://schemas.openxmlformats.org/officeDocument/2006/relationships/hyperlink" Target="http://zh.wikipedia.org/w/index.php?title=%E5%9D%87%E5%80%BC&amp;action=edit&amp;redlink=1" TargetMode="External"/><Relationship Id="rId14" Type="http://schemas.openxmlformats.org/officeDocument/2006/relationships/hyperlink" Target="http://zh.wikipedia.org/wiki/%E5%85%8B%E5%8A%B3%E5%BE%B7%C2%B7%E8%89%BE%E5%B0%94%E4%BC%8D%E5%BE%B7%C2%B7%E9%A6%99%E5%86%9C" TargetMode="Externa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baike.baidu.com/view/315109.htm" TargetMode="External"/><Relationship Id="rId13" Type="http://schemas.openxmlformats.org/officeDocument/2006/relationships/hyperlink" Target="http://baike.baidu.com/view/753748.htm" TargetMode="External"/><Relationship Id="rId18" Type="http://schemas.openxmlformats.org/officeDocument/2006/relationships/hyperlink" Target="http://baike.baidu.com/view/45320.htm" TargetMode="External"/><Relationship Id="rId3" Type="http://schemas.openxmlformats.org/officeDocument/2006/relationships/slide" Target="../slides/slide5.xml"/><Relationship Id="rId21" Type="http://schemas.openxmlformats.org/officeDocument/2006/relationships/hyperlink" Target="http://baike.baidu.com/view/1295039.htm" TargetMode="External"/><Relationship Id="rId7" Type="http://schemas.openxmlformats.org/officeDocument/2006/relationships/hyperlink" Target="http://baike.baidu.com/view/687354.htm" TargetMode="External"/><Relationship Id="rId12" Type="http://schemas.openxmlformats.org/officeDocument/2006/relationships/hyperlink" Target="http://baike.baidu.com/view/79815.htm" TargetMode="External"/><Relationship Id="rId17" Type="http://schemas.openxmlformats.org/officeDocument/2006/relationships/hyperlink" Target="http://baike.baidu.com/view/2134941.htm" TargetMode="External"/><Relationship Id="rId2" Type="http://schemas.openxmlformats.org/officeDocument/2006/relationships/notesMaster" Target="../notesMasters/notesMaster1.xml"/><Relationship Id="rId16" Type="http://schemas.openxmlformats.org/officeDocument/2006/relationships/hyperlink" Target="http://baike.baidu.com/view/45379.htm" TargetMode="External"/><Relationship Id="rId20" Type="http://schemas.openxmlformats.org/officeDocument/2006/relationships/hyperlink" Target="http://baike.baidu.com/view/1052684.htm" TargetMode="External"/><Relationship Id="rId1" Type="http://schemas.openxmlformats.org/officeDocument/2006/relationships/themeOverride" Target="../theme/themeOverride4.xml"/><Relationship Id="rId6" Type="http://schemas.openxmlformats.org/officeDocument/2006/relationships/hyperlink" Target="http://baike.baidu.com/view/229977.htm" TargetMode="External"/><Relationship Id="rId11" Type="http://schemas.openxmlformats.org/officeDocument/2006/relationships/hyperlink" Target="http://baike.baidu.com/view/705729.htm" TargetMode="External"/><Relationship Id="rId5" Type="http://schemas.openxmlformats.org/officeDocument/2006/relationships/hyperlink" Target="http://baike.baidu.com/view/33276.htm" TargetMode="External"/><Relationship Id="rId15" Type="http://schemas.openxmlformats.org/officeDocument/2006/relationships/hyperlink" Target="http://baike.baidu.com/view/79831.htm" TargetMode="External"/><Relationship Id="rId10" Type="http://schemas.openxmlformats.org/officeDocument/2006/relationships/hyperlink" Target="http://baike.baidu.com/view/2100256.htm" TargetMode="External"/><Relationship Id="rId19" Type="http://schemas.openxmlformats.org/officeDocument/2006/relationships/hyperlink" Target="http://baike.baidu.com/view/45329.htm" TargetMode="External"/><Relationship Id="rId4" Type="http://schemas.openxmlformats.org/officeDocument/2006/relationships/hyperlink" Target="http://baike.baidu.com/view/476035.htm" TargetMode="External"/><Relationship Id="rId9" Type="http://schemas.openxmlformats.org/officeDocument/2006/relationships/hyperlink" Target="http://baike.baidu.com/view/295737.htm" TargetMode="External"/><Relationship Id="rId14" Type="http://schemas.openxmlformats.org/officeDocument/2006/relationships/hyperlink" Target="http://baike.baidu.com/view/743082.htm"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baike.baidu.com/view/38378.htm" TargetMode="External"/><Relationship Id="rId3" Type="http://schemas.openxmlformats.org/officeDocument/2006/relationships/slide" Target="../slides/slide9.xml"/><Relationship Id="rId7" Type="http://schemas.openxmlformats.org/officeDocument/2006/relationships/hyperlink" Target="http://baike.baidu.com/view/21812.htm" TargetMode="External"/><Relationship Id="rId2" Type="http://schemas.openxmlformats.org/officeDocument/2006/relationships/notesMaster" Target="../notesMasters/notesMaster1.xml"/><Relationship Id="rId1" Type="http://schemas.openxmlformats.org/officeDocument/2006/relationships/themeOverride" Target="../theme/themeOverride5.xml"/><Relationship Id="rId6" Type="http://schemas.openxmlformats.org/officeDocument/2006/relationships/hyperlink" Target="http://baike.baidu.com/view/15102.htm" TargetMode="External"/><Relationship Id="rId5" Type="http://schemas.openxmlformats.org/officeDocument/2006/relationships/hyperlink" Target="http://baike.baidu.com/view/25440.htm" TargetMode="External"/><Relationship Id="rId10" Type="http://schemas.openxmlformats.org/officeDocument/2006/relationships/hyperlink" Target="http://baike.baidu.com/view/17644.htm" TargetMode="External"/><Relationship Id="rId4" Type="http://schemas.openxmlformats.org/officeDocument/2006/relationships/hyperlink" Target="http://baike.baidu.com/view/400.htm" TargetMode="External"/><Relationship Id="rId9" Type="http://schemas.openxmlformats.org/officeDocument/2006/relationships/hyperlink" Target="http://baike.baidu.com/view/1963580.htm"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zh.wikipedia.org/wiki/%E6%B3%B0%E5%8B%92%E7%BA%A7%E6%95%B0" TargetMode="External"/><Relationship Id="rId3" Type="http://schemas.openxmlformats.org/officeDocument/2006/relationships/slide" Target="../slides/slide11.xml"/><Relationship Id="rId7" Type="http://schemas.openxmlformats.org/officeDocument/2006/relationships/hyperlink" Target="http://zh.wikipedia.org/wiki/%E6%95%B8%E5%80%BC%E7%A9%8D%E5%88%86" TargetMode="External"/><Relationship Id="rId2" Type="http://schemas.openxmlformats.org/officeDocument/2006/relationships/notesMaster" Target="../notesMasters/notesMaster1.xml"/><Relationship Id="rId1" Type="http://schemas.openxmlformats.org/officeDocument/2006/relationships/themeOverride" Target="../theme/themeOverride6.xml"/><Relationship Id="rId6" Type="http://schemas.openxmlformats.org/officeDocument/2006/relationships/hyperlink" Target="http://zh.wikipedia.org/w/index.php?title=Probit&amp;action=edit&amp;redlink=1" TargetMode="External"/><Relationship Id="rId5" Type="http://schemas.openxmlformats.org/officeDocument/2006/relationships/hyperlink" Target="http://baike.baidu.com/view/46323.htm" TargetMode="External"/><Relationship Id="rId4" Type="http://schemas.openxmlformats.org/officeDocument/2006/relationships/hyperlink" Target="http://baike.baidu.com/view/2129.htm" TargetMode="External"/><Relationship Id="rId9" Type="http://schemas.openxmlformats.org/officeDocument/2006/relationships/hyperlink" Target="http://zh.wikipedia.org/w/index.php?title=%E6%BC%B8%E9%80%B2%E5%BA%8F%E5%88%97&amp;action=edit&amp;redlink=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charset="0"/>
              </a:rPr>
              <a:t>正態分布（</a:t>
            </a:r>
            <a:r>
              <a:rPr lang="en-US" altLang="zh-CN" dirty="0">
                <a:latin typeface="Arial" charset="0"/>
              </a:rPr>
              <a:t>normal distribution</a:t>
            </a:r>
            <a:r>
              <a:rPr lang="zh-CN" altLang="en-US" dirty="0">
                <a:latin typeface="Arial" charset="0"/>
              </a:rPr>
              <a:t>）又名</a:t>
            </a:r>
            <a:r>
              <a:rPr lang="zh-CN" altLang="en-US" dirty="0">
                <a:latin typeface="Arial" charset="0"/>
                <a:hlinkClick r:id="rId3"/>
              </a:rPr>
              <a:t>高斯分布</a:t>
            </a:r>
            <a:r>
              <a:rPr lang="zh-CN" altLang="en-US" dirty="0">
                <a:latin typeface="Arial" charset="0"/>
              </a:rPr>
              <a:t>（</a:t>
            </a:r>
            <a:r>
              <a:rPr lang="en-US" altLang="zh-CN" dirty="0">
                <a:latin typeface="Arial" charset="0"/>
              </a:rPr>
              <a:t>Gaussian distribution</a:t>
            </a:r>
            <a:r>
              <a:rPr lang="zh-CN" altLang="en-US" dirty="0">
                <a:latin typeface="Arial" charset="0"/>
              </a:rPr>
              <a:t>），是一個在數學、物理及工程等領域都非常重要的</a:t>
            </a:r>
            <a:r>
              <a:rPr lang="zh-CN" altLang="en-US" dirty="0">
                <a:latin typeface="Arial" charset="0"/>
                <a:hlinkClick r:id="rId4"/>
              </a:rPr>
              <a:t>概率</a:t>
            </a:r>
            <a:r>
              <a:rPr lang="zh-CN" altLang="en-US" dirty="0">
                <a:latin typeface="Arial" charset="0"/>
              </a:rPr>
              <a:t>分布，在</a:t>
            </a:r>
            <a:r>
              <a:rPr lang="zh-CN" altLang="en-US" dirty="0">
                <a:latin typeface="Arial" charset="0"/>
                <a:hlinkClick r:id="rId5"/>
              </a:rPr>
              <a:t>統計學</a:t>
            </a:r>
            <a:r>
              <a:rPr lang="zh-CN" altLang="en-US" dirty="0">
                <a:latin typeface="Arial" charset="0"/>
              </a:rPr>
              <a:t>的許多方面有著重大的影響力。若</a:t>
            </a:r>
            <a:r>
              <a:rPr lang="zh-CN" altLang="en-US" dirty="0">
                <a:latin typeface="Arial" charset="0"/>
                <a:hlinkClick r:id="rId6"/>
              </a:rPr>
              <a:t>隨機變數</a:t>
            </a:r>
            <a:r>
              <a:rPr lang="en-US" altLang="zh-CN" dirty="0">
                <a:latin typeface="Arial" charset="0"/>
              </a:rPr>
              <a:t>X</a:t>
            </a:r>
            <a:r>
              <a:rPr lang="zh-CN" altLang="en-US" dirty="0">
                <a:latin typeface="Arial" charset="0"/>
              </a:rPr>
              <a:t>服從一個數學期望為</a:t>
            </a:r>
            <a:r>
              <a:rPr lang="en-US" altLang="zh-CN" dirty="0">
                <a:latin typeface="Arial" charset="0"/>
              </a:rPr>
              <a:t>μ</a:t>
            </a:r>
            <a:r>
              <a:rPr lang="zh-CN" altLang="en-US" dirty="0">
                <a:latin typeface="Arial" charset="0"/>
              </a:rPr>
              <a:t>、</a:t>
            </a:r>
            <a:r>
              <a:rPr lang="zh-CN" altLang="en-US" dirty="0">
                <a:latin typeface="Arial" charset="0"/>
                <a:hlinkClick r:id="rId7"/>
              </a:rPr>
              <a:t>標準方差</a:t>
            </a:r>
            <a:r>
              <a:rPr lang="zh-CN" altLang="en-US" dirty="0">
                <a:latin typeface="Arial" charset="0"/>
              </a:rPr>
              <a:t>為</a:t>
            </a:r>
            <a:r>
              <a:rPr lang="en-US" altLang="zh-CN" dirty="0">
                <a:latin typeface="Arial" charset="0"/>
              </a:rPr>
              <a:t>σ2</a:t>
            </a:r>
            <a:r>
              <a:rPr lang="zh-CN" altLang="en-US" dirty="0">
                <a:latin typeface="Arial" charset="0"/>
              </a:rPr>
              <a:t>的高斯分布，記為：則其</a:t>
            </a:r>
            <a:r>
              <a:rPr lang="zh-CN" altLang="en-US" dirty="0">
                <a:latin typeface="Arial" charset="0"/>
                <a:hlinkClick r:id="rId8"/>
              </a:rPr>
              <a:t>概率密度函數</a:t>
            </a:r>
            <a:r>
              <a:rPr lang="zh-CN" altLang="en-US" dirty="0">
                <a:latin typeface="Arial" charset="0"/>
              </a:rPr>
              <a:t>為正態分布的</a:t>
            </a:r>
            <a:r>
              <a:rPr lang="zh-CN" altLang="en-US" dirty="0">
                <a:latin typeface="Arial" charset="0"/>
                <a:hlinkClick r:id="rId9"/>
              </a:rPr>
              <a:t>期望值</a:t>
            </a:r>
            <a:r>
              <a:rPr lang="en-US" altLang="zh-CN" dirty="0">
                <a:latin typeface="Arial" charset="0"/>
              </a:rPr>
              <a:t>μ</a:t>
            </a:r>
            <a:r>
              <a:rPr lang="zh-CN" altLang="en-US" dirty="0">
                <a:latin typeface="Arial" charset="0"/>
              </a:rPr>
              <a:t>決定了其位置，其</a:t>
            </a:r>
            <a:r>
              <a:rPr lang="zh-CN" altLang="en-US" dirty="0">
                <a:latin typeface="Arial" charset="0"/>
                <a:hlinkClick r:id="rId10"/>
              </a:rPr>
              <a:t>標準差</a:t>
            </a:r>
            <a:r>
              <a:rPr lang="en-US" altLang="zh-CN" dirty="0">
                <a:latin typeface="Arial" charset="0"/>
              </a:rPr>
              <a:t>σ</a:t>
            </a:r>
            <a:r>
              <a:rPr lang="zh-CN" altLang="en-US" dirty="0">
                <a:latin typeface="Arial" charset="0"/>
              </a:rPr>
              <a:t>決定了分布的幅度。因其</a:t>
            </a:r>
            <a:r>
              <a:rPr lang="zh-CN" altLang="en-US" dirty="0">
                <a:latin typeface="Arial" charset="0"/>
                <a:hlinkClick r:id="rId11"/>
              </a:rPr>
              <a:t>曲線</a:t>
            </a:r>
            <a:r>
              <a:rPr lang="zh-CN" altLang="en-US" dirty="0">
                <a:latin typeface="Arial" charset="0"/>
              </a:rPr>
              <a:t>呈鐘形，因此人們又經常稱之為鐘形曲線。我們通常所說的</a:t>
            </a:r>
            <a:r>
              <a:rPr lang="zh-CN" altLang="en-US" dirty="0">
                <a:latin typeface="Arial" charset="0"/>
                <a:hlinkClick r:id="rId12"/>
              </a:rPr>
              <a:t>標準正態分布</a:t>
            </a:r>
            <a:r>
              <a:rPr lang="zh-CN" altLang="en-US" dirty="0">
                <a:latin typeface="Arial" charset="0"/>
              </a:rPr>
              <a:t>是</a:t>
            </a:r>
            <a:r>
              <a:rPr lang="en-US" altLang="zh-CN" dirty="0">
                <a:latin typeface="Arial" charset="0"/>
              </a:rPr>
              <a:t>μ = 0,σ = 1</a:t>
            </a:r>
            <a:r>
              <a:rPr lang="zh-CN" altLang="en-US" dirty="0">
                <a:latin typeface="Arial" charset="0"/>
              </a:rPr>
              <a:t>的正態分布。 </a:t>
            </a:r>
          </a:p>
          <a:p>
            <a:pPr eaLnBrk="1" hangingPunct="1"/>
            <a:endParaRPr lang="zh-CN" altLang="en-US" dirty="0">
              <a:latin typeface="Arial" charset="0"/>
            </a:endParaRPr>
          </a:p>
          <a:p>
            <a:pPr eaLnBrk="1" hangingPunct="1"/>
            <a:r>
              <a:rPr lang="zh-CN" altLang="en-US" dirty="0">
                <a:latin typeface="Arial" charset="0"/>
              </a:rPr>
              <a:t>正態分布最早由</a:t>
            </a:r>
            <a:r>
              <a:rPr lang="en-US" altLang="zh-CN" b="1" dirty="0">
                <a:latin typeface="Arial" charset="0"/>
              </a:rPr>
              <a:t>A.</a:t>
            </a:r>
            <a:r>
              <a:rPr lang="zh-CN" altLang="en-US" b="1" dirty="0">
                <a:latin typeface="Arial" charset="0"/>
              </a:rPr>
              <a:t>棣莫弗</a:t>
            </a:r>
            <a:r>
              <a:rPr lang="zh-CN" altLang="en-US" dirty="0">
                <a:latin typeface="Arial" charset="0"/>
              </a:rPr>
              <a:t>在求</a:t>
            </a:r>
            <a:r>
              <a:rPr lang="zh-CN" altLang="en-US" dirty="0">
                <a:latin typeface="Arial" charset="0"/>
                <a:hlinkClick r:id="rId13"/>
              </a:rPr>
              <a:t>二項分布</a:t>
            </a:r>
            <a:r>
              <a:rPr lang="zh-CN" altLang="en-US" dirty="0">
                <a:latin typeface="Arial" charset="0"/>
              </a:rPr>
              <a:t>的漸近</a:t>
            </a:r>
            <a:r>
              <a:rPr lang="zh-CN" altLang="en-US" dirty="0">
                <a:latin typeface="Arial" charset="0"/>
                <a:hlinkClick r:id="rId14"/>
              </a:rPr>
              <a:t>公式</a:t>
            </a:r>
            <a:r>
              <a:rPr lang="zh-CN" altLang="en-US" dirty="0">
                <a:latin typeface="Arial" charset="0"/>
              </a:rPr>
              <a:t>中得到，在棣莫弗之後，</a:t>
            </a:r>
            <a:r>
              <a:rPr lang="en-US" altLang="zh-CN" dirty="0">
                <a:latin typeface="Arial" charset="0"/>
              </a:rPr>
              <a:t>P.S.</a:t>
            </a:r>
            <a:r>
              <a:rPr lang="zh-CN" altLang="en-US" dirty="0">
                <a:latin typeface="Arial" charset="0"/>
              </a:rPr>
              <a:t>拉普拉斯和高斯都曾研究過它的性質，</a:t>
            </a:r>
            <a:r>
              <a:rPr lang="en-US" altLang="zh-CN" dirty="0">
                <a:latin typeface="Arial" charset="0"/>
              </a:rPr>
              <a:t>C.F.</a:t>
            </a:r>
            <a:r>
              <a:rPr lang="zh-CN" altLang="en-US" dirty="0">
                <a:latin typeface="Arial" charset="0"/>
              </a:rPr>
              <a:t>高斯在研究測量誤差時從另一個角度匯出了正態分布的函數，並將其發揚光大，以至於後人以其名字命名正態，可見其影響之大。</a:t>
            </a:r>
          </a:p>
          <a:p>
            <a:pPr eaLnBrk="1" hangingPunct="1"/>
            <a:endParaRPr lang="zh-CN" altLang="en-US" dirty="0">
              <a:latin typeface="Arial" charset="0"/>
            </a:endParaRPr>
          </a:p>
          <a:p>
            <a:pPr eaLnBrk="1" hangingPunct="1"/>
            <a:r>
              <a:rPr lang="zh-CN" altLang="en-US" dirty="0">
                <a:latin typeface="Arial" charset="0"/>
              </a:rPr>
              <a:t>常態分布最早是</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zh-CN" altLang="en-US" dirty="0">
                <a:latin typeface="Arial" charset="0"/>
              </a:rPr>
              <a:t>）在</a:t>
            </a:r>
            <a:r>
              <a:rPr lang="en-US" altLang="zh-CN" dirty="0">
                <a:latin typeface="Arial" charset="0"/>
              </a:rPr>
              <a:t>1718</a:t>
            </a:r>
            <a:r>
              <a:rPr lang="zh-CN" altLang="en-US" dirty="0">
                <a:latin typeface="Arial" charset="0"/>
              </a:rPr>
              <a:t>年著作的書籍的（Doctrine of Change），及</a:t>
            </a:r>
            <a:r>
              <a:rPr lang="en-US" altLang="zh-CN" dirty="0">
                <a:latin typeface="Arial" charset="0"/>
                <a:hlinkClick r:id="rId15" tooltip="1734年"/>
              </a:rPr>
              <a:t>1734</a:t>
            </a:r>
            <a:r>
              <a:rPr lang="zh-CN" altLang="en-US" dirty="0">
                <a:latin typeface="Arial" charset="0"/>
                <a:hlinkClick r:id="rId15" tooltip="1734年"/>
              </a:rPr>
              <a:t>年</a:t>
            </a:r>
            <a:r>
              <a:rPr lang="zh-CN" altLang="en-US" dirty="0">
                <a:latin typeface="Arial" charset="0"/>
              </a:rPr>
              <a:t>發表的一篇關於</a:t>
            </a:r>
            <a:r>
              <a:rPr lang="zh-CN" altLang="en-US" dirty="0">
                <a:latin typeface="Arial" charset="0"/>
                <a:hlinkClick r:id="rId16" tooltip="二項分佈"/>
              </a:rPr>
              <a:t>二項分布</a:t>
            </a:r>
            <a:r>
              <a:rPr lang="zh-CN" altLang="en-US" dirty="0">
                <a:latin typeface="Arial" charset="0"/>
              </a:rPr>
              <a:t>文章中提出的，當二項隨機變數的位置參數</a:t>
            </a:r>
            <a:r>
              <a:rPr lang="en-US" altLang="zh-CN" dirty="0">
                <a:latin typeface="Arial" charset="0"/>
              </a:rPr>
              <a:t>n</a:t>
            </a:r>
            <a:r>
              <a:rPr lang="zh-CN" altLang="en-US" dirty="0">
                <a:latin typeface="Arial" charset="0"/>
              </a:rPr>
              <a:t>很大及形狀參數為</a:t>
            </a:r>
            <a:r>
              <a:rPr lang="en-US" altLang="zh-CN" dirty="0">
                <a:latin typeface="Arial" charset="0"/>
              </a:rPr>
              <a:t>1/2</a:t>
            </a:r>
            <a:r>
              <a:rPr lang="zh-CN" altLang="en-US" dirty="0">
                <a:latin typeface="Arial" charset="0"/>
              </a:rPr>
              <a:t>時，則所推導出二項分布的近似分布函數就是常態分布。</a:t>
            </a:r>
            <a:r>
              <a:rPr lang="zh-CN" altLang="en-US" b="1" dirty="0">
                <a:latin typeface="Arial" charset="0"/>
                <a:hlinkClick r:id="rId17" tooltip="拉普拉斯"/>
              </a:rPr>
              <a:t>拉普拉斯</a:t>
            </a:r>
            <a:r>
              <a:rPr lang="zh-CN" altLang="en-US" dirty="0">
                <a:latin typeface="Arial" charset="0"/>
              </a:rPr>
              <a:t>（</a:t>
            </a:r>
            <a:r>
              <a:rPr lang="en-US" altLang="zh-CN" dirty="0">
                <a:latin typeface="Arial" charset="0"/>
              </a:rPr>
              <a:t>Laplace</a:t>
            </a:r>
            <a:r>
              <a:rPr lang="zh-CN" altLang="en-US" dirty="0">
                <a:latin typeface="Arial" charset="0"/>
              </a:rPr>
              <a:t>）在</a:t>
            </a:r>
            <a:r>
              <a:rPr lang="en-US" altLang="zh-CN" dirty="0">
                <a:latin typeface="Arial" charset="0"/>
              </a:rPr>
              <a:t>1812</a:t>
            </a:r>
            <a:r>
              <a:rPr lang="zh-CN" altLang="en-US" dirty="0">
                <a:latin typeface="Arial" charset="0"/>
              </a:rPr>
              <a:t>年發表的</a:t>
            </a:r>
            <a:r>
              <a:rPr lang="en-US" altLang="zh-CN" dirty="0">
                <a:latin typeface="Arial" charset="0"/>
              </a:rPr>
              <a:t>《</a:t>
            </a:r>
            <a:r>
              <a:rPr lang="zh-CN" altLang="en-US" dirty="0">
                <a:latin typeface="Arial" charset="0"/>
              </a:rPr>
              <a:t>分析概率論</a:t>
            </a:r>
            <a:r>
              <a:rPr lang="en-US" altLang="zh-CN" dirty="0">
                <a:latin typeface="Arial" charset="0"/>
              </a:rPr>
              <a:t>》</a:t>
            </a:r>
            <a:r>
              <a:rPr lang="zh-CN" altLang="en-US" dirty="0">
                <a:latin typeface="Arial" charset="0"/>
              </a:rPr>
              <a:t>（</a:t>
            </a:r>
            <a:r>
              <a:rPr lang="fr-FR" altLang="en-US" dirty="0">
                <a:latin typeface="Arial" charset="0"/>
              </a:rPr>
              <a:t>Theorie Analytique des Probabilites</a:t>
            </a:r>
            <a:r>
              <a:rPr lang="zh-CN" altLang="en-US" dirty="0">
                <a:latin typeface="Arial" charset="0"/>
              </a:rPr>
              <a:t>）中對棣莫佛的結論作了擴展到二項分布的位置參數為</a:t>
            </a:r>
            <a:r>
              <a:rPr lang="en-US" altLang="zh-CN" dirty="0">
                <a:latin typeface="Arial" charset="0"/>
              </a:rPr>
              <a:t>n</a:t>
            </a:r>
            <a:r>
              <a:rPr lang="zh-CN" altLang="en-US" dirty="0">
                <a:latin typeface="Arial" charset="0"/>
              </a:rPr>
              <a:t>及形狀參數為</a:t>
            </a:r>
            <a:r>
              <a:rPr lang="en-US" altLang="zh-CN" dirty="0">
                <a:latin typeface="Arial" charset="0"/>
              </a:rPr>
              <a:t>p</a:t>
            </a:r>
            <a:r>
              <a:rPr lang="zh-CN" altLang="en-US" dirty="0">
                <a:latin typeface="Arial" charset="0"/>
              </a:rPr>
              <a:t>時。現在這一結論通常被稱為</a:t>
            </a:r>
            <a:r>
              <a:rPr lang="zh-CN" altLang="en-US" dirty="0">
                <a:latin typeface="Arial" charset="0"/>
                <a:hlinkClick r:id="rId18" tooltip="中心極限定理"/>
              </a:rPr>
              <a:t>棣莫佛－拉普拉斯定理</a:t>
            </a:r>
            <a:r>
              <a:rPr lang="zh-CN" altLang="en-US" dirty="0">
                <a:latin typeface="Arial" charset="0"/>
              </a:rPr>
              <a:t>。</a:t>
            </a:r>
          </a:p>
          <a:p>
            <a:pPr eaLnBrk="1" hangingPunct="1"/>
            <a:r>
              <a:rPr lang="zh-CN" altLang="en-US" b="1" dirty="0">
                <a:latin typeface="Arial" charset="0"/>
              </a:rPr>
              <a:t>拉普拉斯</a:t>
            </a:r>
            <a:r>
              <a:rPr lang="zh-CN" altLang="en-US" dirty="0">
                <a:latin typeface="Arial" charset="0"/>
              </a:rPr>
              <a:t>在</a:t>
            </a:r>
            <a:r>
              <a:rPr lang="zh-CN" altLang="en-US" dirty="0">
                <a:latin typeface="Arial" charset="0"/>
                <a:hlinkClick r:id="rId19" tooltip="誤差分析（页面不存在）"/>
              </a:rPr>
              <a:t>誤差分析</a:t>
            </a:r>
            <a:r>
              <a:rPr lang="zh-CN" altLang="en-US" dirty="0">
                <a:latin typeface="Arial" charset="0"/>
              </a:rPr>
              <a:t>試驗中使用了常態分布。</a:t>
            </a:r>
            <a:r>
              <a:rPr lang="zh-CN" altLang="en-US" b="1" dirty="0">
                <a:latin typeface="Arial" charset="0"/>
                <a:hlinkClick r:id="rId20" tooltip="勒讓德"/>
              </a:rPr>
              <a:t>勒讓德</a:t>
            </a:r>
            <a:r>
              <a:rPr lang="zh-CN" altLang="en-US" dirty="0">
                <a:latin typeface="Arial" charset="0"/>
              </a:rPr>
              <a:t>於</a:t>
            </a:r>
            <a:r>
              <a:rPr lang="en-US" altLang="zh-CN" dirty="0">
                <a:latin typeface="Arial" charset="0"/>
                <a:hlinkClick r:id="rId21" tooltip="1805年"/>
              </a:rPr>
              <a:t>1805</a:t>
            </a:r>
            <a:r>
              <a:rPr lang="zh-CN" altLang="en-US" dirty="0">
                <a:latin typeface="Arial" charset="0"/>
                <a:hlinkClick r:id="rId21" tooltip="1805年"/>
              </a:rPr>
              <a:t>年</a:t>
            </a:r>
            <a:r>
              <a:rPr lang="zh-CN" altLang="en-US" dirty="0">
                <a:latin typeface="Arial" charset="0"/>
              </a:rPr>
              <a:t>引入</a:t>
            </a:r>
            <a:r>
              <a:rPr lang="zh-CN" altLang="en-US" dirty="0">
                <a:latin typeface="Arial" charset="0"/>
                <a:hlinkClick r:id="rId22" tooltip="最小二乘法"/>
              </a:rPr>
              <a:t>最小二乘法</a:t>
            </a:r>
            <a:r>
              <a:rPr lang="zh-CN" altLang="en-US" dirty="0">
                <a:latin typeface="Arial" charset="0"/>
              </a:rPr>
              <a:t>這一重要方法；而</a:t>
            </a:r>
            <a:r>
              <a:rPr lang="zh-CN" altLang="en-US" dirty="0">
                <a:latin typeface="Arial" charset="0"/>
                <a:hlinkClick r:id="rId23" tooltip="高斯"/>
              </a:rPr>
              <a:t>高斯</a:t>
            </a:r>
            <a:r>
              <a:rPr lang="zh-CN" altLang="en-US" dirty="0">
                <a:latin typeface="Arial" charset="0"/>
              </a:rPr>
              <a:t>則宣稱他早在</a:t>
            </a:r>
            <a:r>
              <a:rPr lang="en-US" altLang="zh-CN" dirty="0">
                <a:latin typeface="Arial" charset="0"/>
                <a:hlinkClick r:id="rId24" tooltip="1794年"/>
              </a:rPr>
              <a:t>1794</a:t>
            </a:r>
            <a:r>
              <a:rPr lang="zh-CN" altLang="en-US" dirty="0">
                <a:latin typeface="Arial" charset="0"/>
                <a:hlinkClick r:id="rId24" tooltip="1794年"/>
              </a:rPr>
              <a:t>年</a:t>
            </a:r>
            <a:r>
              <a:rPr lang="zh-CN" altLang="en-US" dirty="0">
                <a:latin typeface="Arial" charset="0"/>
              </a:rPr>
              <a:t>就使用了該方法，並通過假設誤差服從常態分布給出了嚴格的證明。 </a:t>
            </a:r>
          </a:p>
          <a:p>
            <a:pPr eaLnBrk="1" hangingPunct="1"/>
            <a:endParaRPr lang="zh-CN" altLang="en-US" dirty="0">
              <a:latin typeface="Arial" charset="0"/>
            </a:endParaRPr>
          </a:p>
          <a:p>
            <a:pPr eaLnBrk="1" hangingPunct="1"/>
            <a:r>
              <a:rPr lang="zh-CN" altLang="en-US" dirty="0">
                <a:latin typeface="Arial" charset="0"/>
                <a:ea typeface="PMingLiU" pitchFamily="18" charset="-120"/>
              </a:rPr>
              <a:t>常態分布有一個非常重要的性質：在特定條件下，大量</a:t>
            </a:r>
            <a:r>
              <a:rPr lang="zh-CN" altLang="en-US" dirty="0">
                <a:latin typeface="Arial" charset="0"/>
                <a:ea typeface="PMingLiU" pitchFamily="18" charset="-120"/>
                <a:hlinkClick r:id="rId25" tooltip="統計獨立"/>
              </a:rPr>
              <a:t>統計獨立</a:t>
            </a:r>
            <a:r>
              <a:rPr lang="zh-CN" altLang="en-US" dirty="0">
                <a:latin typeface="Arial" charset="0"/>
                <a:ea typeface="PMingLiU" pitchFamily="18" charset="-120"/>
              </a:rPr>
              <a:t>的隨機變量的平均值的分布趨於正態分布，這就是</a:t>
            </a:r>
            <a:r>
              <a:rPr lang="zh-CN" altLang="en-US" dirty="0">
                <a:latin typeface="Arial" charset="0"/>
                <a:ea typeface="PMingLiU" pitchFamily="18" charset="-120"/>
                <a:hlinkClick r:id="rId26" tooltip="中心極限定理"/>
              </a:rPr>
              <a:t>中心極限定理</a:t>
            </a:r>
            <a:r>
              <a:rPr lang="zh-CN" altLang="en-US" dirty="0">
                <a:latin typeface="Arial" charset="0"/>
                <a:ea typeface="PMingLiU" pitchFamily="18" charset="-120"/>
              </a:rPr>
              <a:t>。中心極限定理的重要意義在於，根據這一定理的結論，其他概率分布可以用正態分布作為近似。</a:t>
            </a:r>
            <a:endParaRPr lang="zh-CN" altLang="en-US" dirty="0">
              <a:latin typeface="Arial" charset="0"/>
            </a:endParaRPr>
          </a:p>
          <a:p>
            <a:pPr eaLnBrk="1" hangingPunct="1"/>
            <a:endParaRPr lang="zh-CN" altLang="en-US" dirty="0">
              <a:latin typeface="Arial" charset="0"/>
            </a:endParaRPr>
          </a:p>
          <a:p>
            <a:pPr eaLnBrk="1" hangingPunct="1"/>
            <a:r>
              <a:rPr lang="zh-CN" altLang="en-US" b="1" dirty="0">
                <a:latin typeface="Arial" charset="0"/>
                <a:ea typeface="PMingLiU" pitchFamily="18" charset="-120"/>
              </a:rPr>
              <a:t>高斯</a:t>
            </a:r>
            <a:r>
              <a:rPr lang="zh-CN" altLang="en-US" dirty="0">
                <a:latin typeface="Arial" charset="0"/>
              </a:rPr>
              <a:t>（</a:t>
            </a:r>
            <a:r>
              <a:rPr lang="en-US" altLang="zh-CN" dirty="0">
                <a:latin typeface="Arial" charset="0"/>
              </a:rPr>
              <a:t>Johann Carl Friedrich Gauss</a:t>
            </a:r>
            <a:r>
              <a:rPr lang="zh-CN" altLang="en-US" dirty="0">
                <a:latin typeface="Arial" charset="0"/>
              </a:rPr>
              <a:t>）（</a:t>
            </a:r>
            <a:r>
              <a:rPr lang="en-US" altLang="zh-CN" dirty="0">
                <a:latin typeface="Arial" charset="0"/>
              </a:rPr>
              <a:t>1777</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30</a:t>
            </a:r>
            <a:r>
              <a:rPr lang="zh-CN" altLang="en-US" dirty="0">
                <a:latin typeface="Arial" charset="0"/>
              </a:rPr>
              <a:t>日－</a:t>
            </a:r>
            <a:r>
              <a:rPr lang="en-US" altLang="zh-CN" dirty="0">
                <a:latin typeface="Arial" charset="0"/>
              </a:rPr>
              <a:t>1855</a:t>
            </a:r>
            <a:r>
              <a:rPr lang="zh-CN" altLang="en-US" dirty="0">
                <a:latin typeface="Arial" charset="0"/>
              </a:rPr>
              <a:t>年</a:t>
            </a:r>
            <a:r>
              <a:rPr lang="en-US" altLang="zh-CN" dirty="0">
                <a:latin typeface="Arial" charset="0"/>
              </a:rPr>
              <a:t>2</a:t>
            </a:r>
            <a:r>
              <a:rPr lang="zh-CN" altLang="en-US" dirty="0">
                <a:latin typeface="Arial" charset="0"/>
              </a:rPr>
              <a:t>月</a:t>
            </a:r>
            <a:r>
              <a:rPr lang="en-US" altLang="zh-CN" dirty="0">
                <a:latin typeface="Arial" charset="0"/>
              </a:rPr>
              <a:t>23</a:t>
            </a:r>
            <a:r>
              <a:rPr lang="zh-CN" altLang="en-US" dirty="0">
                <a:latin typeface="Arial" charset="0"/>
              </a:rPr>
              <a:t>日），生於</a:t>
            </a:r>
            <a:r>
              <a:rPr lang="zh-CN" altLang="en-US" dirty="0">
                <a:latin typeface="Arial" charset="0"/>
                <a:hlinkClick r:id="rId27"/>
              </a:rPr>
              <a:t>不倫瑞克</a:t>
            </a:r>
            <a:r>
              <a:rPr lang="zh-CN" altLang="en-US" dirty="0">
                <a:latin typeface="Arial" charset="0"/>
              </a:rPr>
              <a:t>，卒於</a:t>
            </a:r>
            <a:r>
              <a:rPr lang="zh-CN" altLang="en-US" dirty="0">
                <a:latin typeface="Arial" charset="0"/>
                <a:hlinkClick r:id="rId28"/>
              </a:rPr>
              <a:t>哥廷根</a:t>
            </a:r>
            <a:r>
              <a:rPr lang="zh-CN" altLang="en-US" dirty="0">
                <a:latin typeface="Arial" charset="0"/>
              </a:rPr>
              <a:t>，</a:t>
            </a:r>
            <a:r>
              <a:rPr lang="zh-CN" altLang="en-US" dirty="0">
                <a:latin typeface="Arial" charset="0"/>
                <a:hlinkClick r:id="rId29"/>
              </a:rPr>
              <a:t>德國</a:t>
            </a:r>
            <a:r>
              <a:rPr lang="zh-CN" altLang="en-US" dirty="0">
                <a:latin typeface="Arial" charset="0"/>
              </a:rPr>
              <a:t>人。</a:t>
            </a:r>
          </a:p>
          <a:p>
            <a:pPr eaLnBrk="1" hangingPunct="1"/>
            <a:endParaRPr lang="en-US" altLang="zh-CN" dirty="0">
              <a:latin typeface="Arial" charset="0"/>
            </a:endParaRPr>
          </a:p>
          <a:p>
            <a:pPr eaLnBrk="1" hangingPunct="1"/>
            <a:r>
              <a:rPr lang="zh-CN" altLang="en-US" b="1" dirty="0">
                <a:latin typeface="Arial" charset="0"/>
              </a:rPr>
              <a:t>亞伯拉罕</a:t>
            </a:r>
            <a:r>
              <a:rPr lang="en-US" altLang="zh-CN" b="1" dirty="0">
                <a:latin typeface="Arial" charset="0"/>
              </a:rPr>
              <a:t>·</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en-US" altLang="zh-CN" dirty="0">
                <a:latin typeface="Arial" charset="0"/>
              </a:rPr>
              <a:t>)</a:t>
            </a:r>
            <a:r>
              <a:rPr lang="zh-CN" altLang="en-US" dirty="0">
                <a:latin typeface="Arial" charset="0"/>
              </a:rPr>
              <a:t>，</a:t>
            </a:r>
            <a:r>
              <a:rPr lang="en-US" altLang="zh-CN" dirty="0">
                <a:latin typeface="Arial" charset="0"/>
              </a:rPr>
              <a:t>1667</a:t>
            </a:r>
            <a:r>
              <a:rPr lang="zh-CN" altLang="en-US" dirty="0">
                <a:latin typeface="Arial" charset="0"/>
              </a:rPr>
              <a:t>年</a:t>
            </a:r>
            <a:r>
              <a:rPr lang="en-US" altLang="zh-CN" dirty="0">
                <a:latin typeface="Arial" charset="0"/>
              </a:rPr>
              <a:t>5</a:t>
            </a:r>
            <a:r>
              <a:rPr lang="zh-CN" altLang="en-US" dirty="0">
                <a:latin typeface="Arial" charset="0"/>
              </a:rPr>
              <a:t>月</a:t>
            </a:r>
            <a:r>
              <a:rPr lang="en-US" altLang="zh-CN" dirty="0">
                <a:latin typeface="Arial" charset="0"/>
              </a:rPr>
              <a:t>26</a:t>
            </a:r>
            <a:r>
              <a:rPr lang="zh-CN" altLang="en-US" dirty="0">
                <a:latin typeface="Arial" charset="0"/>
              </a:rPr>
              <a:t>日生於法國維特裡的弗朗索瓦；</a:t>
            </a:r>
            <a:r>
              <a:rPr lang="en-US" altLang="zh-CN" dirty="0">
                <a:latin typeface="Arial" charset="0"/>
              </a:rPr>
              <a:t>1754</a:t>
            </a:r>
            <a:r>
              <a:rPr lang="zh-CN" altLang="en-US" dirty="0">
                <a:latin typeface="Arial" charset="0"/>
              </a:rPr>
              <a:t>年</a:t>
            </a:r>
            <a:r>
              <a:rPr lang="en-US" altLang="zh-CN" dirty="0">
                <a:latin typeface="Arial" charset="0"/>
              </a:rPr>
              <a:t>11</a:t>
            </a:r>
            <a:r>
              <a:rPr lang="zh-CN" altLang="en-US" dirty="0">
                <a:latin typeface="Arial" charset="0"/>
              </a:rPr>
              <a:t>月</a:t>
            </a:r>
            <a:r>
              <a:rPr lang="en-US" altLang="zh-CN" dirty="0">
                <a:latin typeface="Arial" charset="0"/>
              </a:rPr>
              <a:t>27</a:t>
            </a:r>
            <a:r>
              <a:rPr lang="zh-CN" altLang="en-US" dirty="0">
                <a:latin typeface="Arial" charset="0"/>
              </a:rPr>
              <a:t>日卒於英國倫敦。分析三角及概率論的先驅，原為法國加爾文派教徒，在新舊教鬥爭中被投入監獄，獲釋後於</a:t>
            </a:r>
            <a:r>
              <a:rPr lang="en-US" altLang="zh-CN" dirty="0">
                <a:latin typeface="Arial" charset="0"/>
              </a:rPr>
              <a:t>1685</a:t>
            </a:r>
            <a:r>
              <a:rPr lang="zh-CN" altLang="en-US" dirty="0">
                <a:latin typeface="Arial" charset="0"/>
              </a:rPr>
              <a:t>年（一說</a:t>
            </a:r>
            <a:r>
              <a:rPr lang="en-US" altLang="zh-CN" dirty="0">
                <a:latin typeface="Arial" charset="0"/>
              </a:rPr>
              <a:t>1688</a:t>
            </a:r>
            <a:r>
              <a:rPr lang="zh-CN" altLang="en-US" dirty="0">
                <a:latin typeface="Arial" charset="0"/>
              </a:rPr>
              <a:t>）移居倫敦，在那裡以擔任家庭教師和保險事業顧問等職終其一生。他和</a:t>
            </a:r>
            <a:r>
              <a:rPr lang="en-US" altLang="zh-CN" dirty="0">
                <a:latin typeface="Arial" charset="0"/>
              </a:rPr>
              <a:t>I.</a:t>
            </a:r>
            <a:r>
              <a:rPr lang="zh-CN" altLang="en-US" dirty="0">
                <a:latin typeface="Arial" charset="0"/>
              </a:rPr>
              <a:t>牛頓及天文學家</a:t>
            </a:r>
            <a:r>
              <a:rPr lang="en-US" altLang="zh-CN" dirty="0">
                <a:latin typeface="Arial" charset="0"/>
              </a:rPr>
              <a:t>E.</a:t>
            </a:r>
            <a:r>
              <a:rPr lang="zh-CN" altLang="en-US" dirty="0">
                <a:latin typeface="Arial" charset="0"/>
              </a:rPr>
              <a:t>哈雷友善，諳熟牛頓的流數術，</a:t>
            </a:r>
            <a:r>
              <a:rPr lang="en-US" altLang="zh-CN" dirty="0">
                <a:latin typeface="Arial" charset="0"/>
              </a:rPr>
              <a:t>1697</a:t>
            </a:r>
            <a:r>
              <a:rPr lang="zh-CN" altLang="en-US" dirty="0">
                <a:latin typeface="Arial" charset="0"/>
              </a:rPr>
              <a:t>年被選入英國皇家學會。</a:t>
            </a:r>
            <a:r>
              <a:rPr lang="en-US" altLang="zh-CN" dirty="0">
                <a:latin typeface="Arial" charset="0"/>
              </a:rPr>
              <a:t>1718</a:t>
            </a:r>
            <a:r>
              <a:rPr lang="zh-CN" altLang="en-US" dirty="0">
                <a:latin typeface="Arial" charset="0"/>
              </a:rPr>
              <a:t>年出版</a:t>
            </a:r>
            <a:r>
              <a:rPr lang="en-US" altLang="zh-CN" dirty="0">
                <a:latin typeface="Arial" charset="0"/>
              </a:rPr>
              <a:t>《</a:t>
            </a:r>
            <a:r>
              <a:rPr lang="zh-CN" altLang="en-US" dirty="0">
                <a:latin typeface="Arial" charset="0"/>
              </a:rPr>
              <a:t>機遇論</a:t>
            </a:r>
            <a:r>
              <a:rPr lang="en-US" altLang="zh-CN" dirty="0">
                <a:latin typeface="Arial" charset="0"/>
              </a:rPr>
              <a:t>》</a:t>
            </a:r>
            <a:r>
              <a:rPr lang="zh-CN" altLang="en-US" dirty="0">
                <a:latin typeface="Arial" charset="0"/>
              </a:rPr>
              <a:t>，這是早期概率論的重要著作，其中第一次定義獨立事件的乘法定理。在</a:t>
            </a:r>
            <a:r>
              <a:rPr lang="en-US" altLang="zh-CN" dirty="0">
                <a:latin typeface="Arial" charset="0"/>
              </a:rPr>
              <a:t>《</a:t>
            </a:r>
            <a:r>
              <a:rPr lang="zh-CN" altLang="en-US" dirty="0">
                <a:latin typeface="Arial" charset="0"/>
              </a:rPr>
              <a:t>分析雜錄</a:t>
            </a:r>
            <a:r>
              <a:rPr lang="en-US" altLang="zh-CN" dirty="0">
                <a:latin typeface="Arial" charset="0"/>
              </a:rPr>
              <a:t>》(1730)</a:t>
            </a:r>
            <a:r>
              <a:rPr lang="zh-CN" altLang="en-US" dirty="0">
                <a:latin typeface="Arial" charset="0"/>
              </a:rPr>
              <a:t>中給出！的近似公式</a:t>
            </a:r>
            <a:r>
              <a:rPr lang="en-US" altLang="zh-CN" dirty="0">
                <a:latin typeface="Arial" charset="0"/>
              </a:rPr>
              <a:t>,</a:t>
            </a:r>
            <a:r>
              <a:rPr lang="zh-CN" altLang="en-US" dirty="0">
                <a:latin typeface="Arial" charset="0"/>
              </a:rPr>
              <a:t>實早於</a:t>
            </a:r>
            <a:r>
              <a:rPr lang="en-US" altLang="zh-CN" dirty="0">
                <a:latin typeface="Arial" charset="0"/>
              </a:rPr>
              <a:t>J.</a:t>
            </a:r>
            <a:r>
              <a:rPr lang="zh-CN" altLang="en-US" dirty="0">
                <a:latin typeface="Arial" charset="0"/>
              </a:rPr>
              <a:t>斯特林</a:t>
            </a:r>
            <a:r>
              <a:rPr lang="en-US" altLang="zh-CN" dirty="0">
                <a:latin typeface="Arial" charset="0"/>
              </a:rPr>
              <a:t>,</a:t>
            </a:r>
            <a:r>
              <a:rPr lang="zh-CN" altLang="en-US" dirty="0">
                <a:latin typeface="Arial" charset="0"/>
              </a:rPr>
              <a:t>現誤稱為“斯特林公式”。</a:t>
            </a:r>
            <a:r>
              <a:rPr lang="en-US" altLang="zh-CN" dirty="0">
                <a:latin typeface="Arial" charset="0"/>
              </a:rPr>
              <a:t>1733</a:t>
            </a:r>
            <a:r>
              <a:rPr lang="zh-CN" altLang="en-US" dirty="0">
                <a:latin typeface="Arial" charset="0"/>
              </a:rPr>
              <a:t>年棣莫弗在</a:t>
            </a:r>
            <a:r>
              <a:rPr lang="en-US" altLang="zh-CN" dirty="0">
                <a:latin typeface="Arial" charset="0"/>
              </a:rPr>
              <a:t>《</a:t>
            </a:r>
            <a:r>
              <a:rPr lang="zh-CN" altLang="en-US" dirty="0">
                <a:latin typeface="Arial" charset="0"/>
              </a:rPr>
              <a:t>分析雜錄</a:t>
            </a:r>
            <a:r>
              <a:rPr lang="en-US" altLang="zh-CN" dirty="0">
                <a:latin typeface="Arial" charset="0"/>
              </a:rPr>
              <a:t>》</a:t>
            </a:r>
            <a:r>
              <a:rPr lang="zh-CN" altLang="en-US" dirty="0">
                <a:latin typeface="Arial" charset="0"/>
              </a:rPr>
              <a:t>中給出 </a:t>
            </a:r>
            <a:r>
              <a:rPr lang="en-US" altLang="zh-CN" dirty="0">
                <a:latin typeface="Arial" charset="0"/>
              </a:rPr>
              <a:t>n! </a:t>
            </a:r>
            <a:r>
              <a:rPr lang="zh-CN" altLang="en-US" dirty="0">
                <a:latin typeface="Arial" charset="0"/>
              </a:rPr>
              <a:t>的近似公式。</a:t>
            </a:r>
            <a:r>
              <a:rPr lang="en-US" altLang="zh-CN" dirty="0">
                <a:latin typeface="Arial" charset="0"/>
              </a:rPr>
              <a:t>1733</a:t>
            </a:r>
            <a:r>
              <a:rPr lang="zh-CN" altLang="en-US" dirty="0">
                <a:latin typeface="Arial" charset="0"/>
              </a:rPr>
              <a:t>年棣莫弗用這個公式匯出正態分布的頻率曲線，作為二項分布的近似。他是最早給出棣莫弗公式</a:t>
            </a:r>
            <a:r>
              <a:rPr lang="en-US" altLang="zh-CN" dirty="0">
                <a:latin typeface="Arial" charset="0"/>
              </a:rPr>
              <a:t>(1722)</a:t>
            </a:r>
            <a:r>
              <a:rPr lang="zh-CN" altLang="en-US" dirty="0">
                <a:latin typeface="Arial" charset="0"/>
              </a:rPr>
              <a:t>的學者之一。英國數學家</a:t>
            </a:r>
            <a:r>
              <a:rPr lang="en-US" altLang="zh-CN" dirty="0">
                <a:latin typeface="Arial" charset="0"/>
              </a:rPr>
              <a:t>R.</a:t>
            </a:r>
            <a:r>
              <a:rPr lang="zh-CN" altLang="en-US" dirty="0">
                <a:latin typeface="Arial" charset="0"/>
              </a:rPr>
              <a:t>科茨同時也得到這一關係。</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皮埃爾</a:t>
            </a:r>
            <a:r>
              <a:rPr lang="en-US" altLang="zh-CN" b="1" dirty="0">
                <a:latin typeface="Arial" charset="0"/>
              </a:rPr>
              <a:t>-</a:t>
            </a:r>
            <a:r>
              <a:rPr lang="zh-CN" altLang="en-US" b="1" dirty="0">
                <a:latin typeface="Arial" charset="0"/>
              </a:rPr>
              <a:t>西蒙</a:t>
            </a:r>
            <a:r>
              <a:rPr lang="en-US" altLang="zh-CN" b="1" dirty="0">
                <a:latin typeface="Arial" charset="0"/>
              </a:rPr>
              <a:t>·</a:t>
            </a:r>
            <a:r>
              <a:rPr lang="zh-CN" altLang="en-US" b="1" dirty="0">
                <a:latin typeface="Arial" charset="0"/>
              </a:rPr>
              <a:t>拉普拉斯</a:t>
            </a:r>
            <a:r>
              <a:rPr lang="en-US" altLang="zh-CN" dirty="0">
                <a:latin typeface="Arial" charset="0"/>
              </a:rPr>
              <a:t>(</a:t>
            </a:r>
            <a:r>
              <a:rPr lang="en-US" altLang="zh-CN" dirty="0" err="1">
                <a:latin typeface="Arial" charset="0"/>
              </a:rPr>
              <a:t>Laplace,Pierre-Simon,marquisde</a:t>
            </a:r>
            <a:r>
              <a:rPr lang="en-US" altLang="zh-CN" dirty="0">
                <a:latin typeface="Arial" charset="0"/>
              </a:rPr>
              <a:t> 1749-1827)</a:t>
            </a:r>
            <a:r>
              <a:rPr lang="zh-CN" altLang="en-US" dirty="0">
                <a:latin typeface="Arial" charset="0"/>
              </a:rPr>
              <a:t>，</a:t>
            </a:r>
            <a:r>
              <a:rPr lang="en-US" altLang="zh-CN" dirty="0">
                <a:latin typeface="Arial" charset="0"/>
              </a:rPr>
              <a:t>1749</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23</a:t>
            </a:r>
            <a:r>
              <a:rPr lang="zh-CN" altLang="en-US" dirty="0">
                <a:latin typeface="Arial" charset="0"/>
              </a:rPr>
              <a:t>日生於法國西北部卡爾瓦多斯的博蒙昂諾日，曾任巴黎軍事學院數學教授。</a:t>
            </a:r>
            <a:r>
              <a:rPr lang="en-US" altLang="zh-CN" dirty="0">
                <a:latin typeface="Arial" charset="0"/>
              </a:rPr>
              <a:t>1795</a:t>
            </a:r>
            <a:r>
              <a:rPr lang="zh-CN" altLang="en-US" dirty="0">
                <a:latin typeface="Arial" charset="0"/>
              </a:rPr>
              <a:t>年任巴黎綜合工科學校教授，後又在高等師範學校任教授。</a:t>
            </a:r>
            <a:r>
              <a:rPr lang="en-US" altLang="zh-CN" dirty="0">
                <a:latin typeface="Arial" charset="0"/>
              </a:rPr>
              <a:t>1799</a:t>
            </a:r>
            <a:r>
              <a:rPr lang="zh-CN" altLang="en-US" dirty="0">
                <a:latin typeface="Arial" charset="0"/>
              </a:rPr>
              <a:t>年他還擔任過法國經度局局長，並在拿破崙政府中任過</a:t>
            </a:r>
            <a:r>
              <a:rPr lang="en-US" altLang="zh-CN" dirty="0">
                <a:latin typeface="Arial" charset="0"/>
              </a:rPr>
              <a:t>6</a:t>
            </a:r>
            <a:r>
              <a:rPr lang="zh-CN" altLang="en-US" dirty="0">
                <a:latin typeface="Arial" charset="0"/>
              </a:rPr>
              <a:t>個星期的內政部長。</a:t>
            </a:r>
            <a:r>
              <a:rPr lang="en-US" altLang="zh-CN" dirty="0">
                <a:latin typeface="Arial" charset="0"/>
              </a:rPr>
              <a:t>1816</a:t>
            </a:r>
            <a:r>
              <a:rPr lang="zh-CN" altLang="en-US" dirty="0">
                <a:latin typeface="Arial" charset="0"/>
              </a:rPr>
              <a:t>年被選為法蘭西學院院士，</a:t>
            </a:r>
            <a:r>
              <a:rPr lang="en-US" altLang="zh-CN" dirty="0">
                <a:latin typeface="Arial" charset="0"/>
              </a:rPr>
              <a:t>1817</a:t>
            </a:r>
            <a:r>
              <a:rPr lang="zh-CN" altLang="en-US" dirty="0">
                <a:latin typeface="Arial" charset="0"/>
              </a:rPr>
              <a:t>年任該院院長。</a:t>
            </a:r>
            <a:r>
              <a:rPr lang="en-US" altLang="zh-CN" dirty="0">
                <a:latin typeface="Arial" charset="0"/>
              </a:rPr>
              <a:t>1827</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5</a:t>
            </a:r>
            <a:r>
              <a:rPr lang="zh-CN" altLang="en-US" dirty="0">
                <a:latin typeface="Arial" charset="0"/>
              </a:rPr>
              <a:t>日卒於巴黎。</a:t>
            </a:r>
            <a:endParaRPr lang="en-US" altLang="zh-CN" dirty="0">
              <a:latin typeface="Arial" charset="0"/>
            </a:endParaRPr>
          </a:p>
          <a:p>
            <a:pPr eaLnBrk="1" hangingPunct="1"/>
            <a:r>
              <a:rPr lang="zh-CN" altLang="en-US" dirty="0">
                <a:latin typeface="Arial" charset="0"/>
              </a:rPr>
              <a:t>拉普拉斯把注意力主要集中在天體力學的研究上面，他把牛頓的萬有引力定律應用到整個太陽系，</a:t>
            </a:r>
            <a:r>
              <a:rPr lang="en-US" altLang="zh-CN" dirty="0">
                <a:latin typeface="Arial" charset="0"/>
              </a:rPr>
              <a:t>1773</a:t>
            </a:r>
            <a:r>
              <a:rPr lang="zh-CN" altLang="en-US" dirty="0">
                <a:latin typeface="Arial" charset="0"/>
              </a:rPr>
              <a:t>年解決了一個當時著名的難題：解釋木星軌道為什麼在不斷地收縮，而同時土星的軌道又在不斷地膨脹。拉普拉斯用數學方法證明行星平均運動的不變性，即行星的軌道大小只有週期性變化，並證明為偏心率和傾角的</a:t>
            </a:r>
            <a:r>
              <a:rPr lang="en-US" altLang="zh-CN" dirty="0">
                <a:latin typeface="Arial" charset="0"/>
              </a:rPr>
              <a:t>3</a:t>
            </a:r>
            <a:r>
              <a:rPr lang="zh-CN" altLang="en-US" dirty="0">
                <a:latin typeface="Arial" charset="0"/>
              </a:rPr>
              <a:t>次冪。這就是著名的拉普拉斯定理。</a:t>
            </a:r>
            <a:r>
              <a:rPr lang="en-US" altLang="zh-CN" dirty="0">
                <a:latin typeface="Arial" charset="0"/>
              </a:rPr>
              <a:t>1784</a:t>
            </a:r>
            <a:r>
              <a:rPr lang="zh-CN" altLang="en-US" dirty="0">
                <a:latin typeface="Arial" charset="0"/>
              </a:rPr>
              <a:t>～</a:t>
            </a:r>
            <a:r>
              <a:rPr lang="en-US" altLang="zh-CN" dirty="0">
                <a:latin typeface="Arial" charset="0"/>
              </a:rPr>
              <a:t>1785</a:t>
            </a:r>
            <a:r>
              <a:rPr lang="zh-CN" altLang="en-US" dirty="0">
                <a:latin typeface="Arial" charset="0"/>
              </a:rPr>
              <a:t>年，他求得天體對其外任一質點的引力分量可以用一個勢函數來表示，這個勢函數滿足一個偏微分方程，即著名的拉普拉斯方程。</a:t>
            </a:r>
            <a:r>
              <a:rPr lang="en-US" altLang="zh-CN" dirty="0">
                <a:latin typeface="Arial" charset="0"/>
              </a:rPr>
              <a:t>1786</a:t>
            </a:r>
            <a:r>
              <a:rPr lang="zh-CN" altLang="en-US" dirty="0">
                <a:latin typeface="Arial" charset="0"/>
              </a:rPr>
              <a:t>年證明行星軌道的偏心率和傾角總保持很小和恒定，能自動調整，即攝動效應是守恆和週期性的，不會積累也不會消解。拉普拉斯注意到木星的三個主要衛星的平均運動</a:t>
            </a:r>
            <a:r>
              <a:rPr lang="en-US" altLang="zh-CN" dirty="0">
                <a:latin typeface="Arial" charset="0"/>
              </a:rPr>
              <a:t>Z1</a:t>
            </a:r>
            <a:r>
              <a:rPr lang="zh-CN" altLang="en-US" dirty="0">
                <a:latin typeface="Arial" charset="0"/>
              </a:rPr>
              <a:t>，</a:t>
            </a:r>
            <a:r>
              <a:rPr lang="en-US" altLang="zh-CN" dirty="0">
                <a:latin typeface="Arial" charset="0"/>
              </a:rPr>
              <a:t>Z2</a:t>
            </a:r>
            <a:r>
              <a:rPr lang="zh-CN" altLang="en-US" dirty="0">
                <a:latin typeface="Arial" charset="0"/>
              </a:rPr>
              <a:t>，</a:t>
            </a:r>
            <a:r>
              <a:rPr lang="en-US" altLang="zh-CN" dirty="0">
                <a:latin typeface="Arial" charset="0"/>
              </a:rPr>
              <a:t>Z3</a:t>
            </a:r>
            <a:r>
              <a:rPr lang="zh-CN" altLang="en-US" dirty="0">
                <a:latin typeface="Arial" charset="0"/>
              </a:rPr>
              <a:t>服從下列關係式：</a:t>
            </a:r>
            <a:r>
              <a:rPr lang="en-US" altLang="zh-CN" dirty="0">
                <a:latin typeface="Arial" charset="0"/>
              </a:rPr>
              <a:t>Z1-3×Z2+2×Z3=0</a:t>
            </a:r>
            <a:r>
              <a:rPr lang="zh-CN" altLang="en-US" dirty="0">
                <a:latin typeface="Arial" charset="0"/>
              </a:rPr>
              <a:t>。同樣，土星的四個衛星的平均運動</a:t>
            </a:r>
            <a:r>
              <a:rPr lang="en-US" altLang="zh-CN" dirty="0">
                <a:latin typeface="Arial" charset="0"/>
              </a:rPr>
              <a:t>Y1</a:t>
            </a:r>
            <a:r>
              <a:rPr lang="zh-CN" altLang="en-US" dirty="0">
                <a:latin typeface="Arial" charset="0"/>
              </a:rPr>
              <a:t>，</a:t>
            </a:r>
            <a:r>
              <a:rPr lang="en-US" altLang="zh-CN" dirty="0">
                <a:latin typeface="Arial" charset="0"/>
              </a:rPr>
              <a:t>Y2</a:t>
            </a:r>
            <a:r>
              <a:rPr lang="zh-CN" altLang="en-US" dirty="0">
                <a:latin typeface="Arial" charset="0"/>
              </a:rPr>
              <a:t>，</a:t>
            </a:r>
            <a:r>
              <a:rPr lang="en-US" altLang="zh-CN" dirty="0">
                <a:latin typeface="Arial" charset="0"/>
              </a:rPr>
              <a:t>Y3</a:t>
            </a:r>
            <a:r>
              <a:rPr lang="zh-CN" altLang="en-US" dirty="0">
                <a:latin typeface="Arial" charset="0"/>
              </a:rPr>
              <a:t>，</a:t>
            </a:r>
            <a:r>
              <a:rPr lang="en-US" altLang="zh-CN" dirty="0">
                <a:latin typeface="Arial" charset="0"/>
              </a:rPr>
              <a:t>Y4</a:t>
            </a:r>
            <a:r>
              <a:rPr lang="zh-CN" altLang="en-US" dirty="0">
                <a:latin typeface="Arial" charset="0"/>
              </a:rPr>
              <a:t>也具有類似的關係：</a:t>
            </a:r>
            <a:r>
              <a:rPr lang="en-US" altLang="zh-CN" dirty="0">
                <a:latin typeface="Arial" charset="0"/>
              </a:rPr>
              <a:t>5×Y1-10×Y2+Y3+4×Y4=0</a:t>
            </a:r>
            <a:r>
              <a:rPr lang="zh-CN" altLang="en-US" dirty="0">
                <a:latin typeface="Arial" charset="0"/>
              </a:rPr>
              <a:t>。後人稱這些衛星之間存在可公度性，由此演變出時間之窗的概念。</a:t>
            </a:r>
            <a:r>
              <a:rPr lang="en-US" altLang="zh-CN" dirty="0">
                <a:latin typeface="Arial" charset="0"/>
              </a:rPr>
              <a:t>1787</a:t>
            </a:r>
            <a:r>
              <a:rPr lang="zh-CN" altLang="en-US" dirty="0">
                <a:latin typeface="Arial" charset="0"/>
              </a:rPr>
              <a:t>年發現月球的加速度同地球軌道的偏心率有關，從理論上解決了太陽系動態中觀測到的最後一個反常問題。</a:t>
            </a:r>
            <a:r>
              <a:rPr lang="en-US" altLang="zh-CN" dirty="0">
                <a:latin typeface="Arial" charset="0"/>
              </a:rPr>
              <a:t>1796</a:t>
            </a:r>
            <a:r>
              <a:rPr lang="zh-CN" altLang="en-US" dirty="0">
                <a:latin typeface="Arial" charset="0"/>
              </a:rPr>
              <a:t>年他的著作</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問世，書中提出了對後來有重大影響的關於行星起源的星雲假說。在這部書中，他獨立於康得，提出了第一個科學的太陽系起源理論</a:t>
            </a:r>
            <a:r>
              <a:rPr lang="en-US" altLang="zh-CN" dirty="0">
                <a:latin typeface="Arial" charset="0"/>
              </a:rPr>
              <a:t>——</a:t>
            </a:r>
            <a:r>
              <a:rPr lang="zh-CN" altLang="en-US" dirty="0">
                <a:latin typeface="Arial" charset="0"/>
              </a:rPr>
              <a:t>星雲說。康得的星雲說是從哲學角度提出的，而拉普拉斯則從數學、力學角度充實了星雲說，因此，人們常常把他們兩人的星雲說稱為“康得</a:t>
            </a:r>
            <a:r>
              <a:rPr lang="en-US" altLang="zh-CN" dirty="0">
                <a:latin typeface="Arial" charset="0"/>
              </a:rPr>
              <a:t>-</a:t>
            </a:r>
            <a:r>
              <a:rPr lang="zh-CN" altLang="en-US" dirty="0">
                <a:latin typeface="Arial" charset="0"/>
              </a:rPr>
              <a:t>拉普拉斯星雲說”。</a:t>
            </a:r>
            <a:r>
              <a:rPr lang="en-US" altLang="zh-CN" dirty="0">
                <a:latin typeface="Arial" charset="0"/>
              </a:rPr>
              <a:t>Laplace</a:t>
            </a:r>
            <a:r>
              <a:rPr lang="zh-CN" altLang="en-US" dirty="0">
                <a:latin typeface="Arial" charset="0"/>
              </a:rPr>
              <a:t>他長期從事大行星運動理論和月球運動理論方面的研究，尤其是他特別注意研究太陽系天體攝動，太陽系的普遍穩定性問題以及太陽系穩定性的動力學問題。在總結前人研究的基礎上取得大量重要成果，他的這些成果集中在</a:t>
            </a:r>
            <a:r>
              <a:rPr lang="en-US" altLang="zh-CN" dirty="0">
                <a:latin typeface="Arial" charset="0"/>
              </a:rPr>
              <a:t>1799</a:t>
            </a:r>
            <a:r>
              <a:rPr lang="zh-CN" altLang="en-US" dirty="0">
                <a:latin typeface="Arial" charset="0"/>
              </a:rPr>
              <a:t>～</a:t>
            </a:r>
            <a:r>
              <a:rPr lang="en-US" altLang="zh-CN" dirty="0">
                <a:latin typeface="Arial" charset="0"/>
              </a:rPr>
              <a:t>1825</a:t>
            </a:r>
            <a:r>
              <a:rPr lang="zh-CN" altLang="en-US" dirty="0">
                <a:latin typeface="Arial" charset="0"/>
              </a:rPr>
              <a:t>年出版的</a:t>
            </a:r>
            <a:r>
              <a:rPr lang="en-US" altLang="zh-CN" dirty="0">
                <a:latin typeface="Arial" charset="0"/>
              </a:rPr>
              <a:t>5</a:t>
            </a:r>
            <a:r>
              <a:rPr lang="zh-CN" altLang="en-US" dirty="0">
                <a:latin typeface="Arial" charset="0"/>
              </a:rPr>
              <a:t>卷</a:t>
            </a:r>
            <a:r>
              <a:rPr lang="en-US" altLang="zh-CN" dirty="0">
                <a:latin typeface="Arial" charset="0"/>
              </a:rPr>
              <a:t>16</a:t>
            </a:r>
            <a:r>
              <a:rPr lang="zh-CN" altLang="en-US" dirty="0">
                <a:latin typeface="Arial" charset="0"/>
              </a:rPr>
              <a:t>冊巨著</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之內。在這部著作中第一次提出天體力學這一名詞，是經典天體力學的代表作。因此他被譽為法國的牛頓和天體力學之父。 </a:t>
            </a:r>
            <a:r>
              <a:rPr lang="en-US" altLang="zh-CN" dirty="0">
                <a:latin typeface="Arial" charset="0"/>
              </a:rPr>
              <a:t>1814</a:t>
            </a:r>
            <a:r>
              <a:rPr lang="zh-CN" altLang="en-US" dirty="0">
                <a:latin typeface="Arial" charset="0"/>
              </a:rPr>
              <a:t>年拉普拉斯提出科學假設，假定如果有一個智慧生物能確定從最大天體到最輕原子的運動的現時狀態，就能按照力學規律推算出整個宇宙的過去狀態和未來狀態。後人把他所假定的智慧生物稱為拉普拉斯妖。他發表的天文學、數學和物理學的論文有</a:t>
            </a:r>
            <a:r>
              <a:rPr lang="en-US" altLang="zh-CN" dirty="0">
                <a:latin typeface="Arial" charset="0"/>
              </a:rPr>
              <a:t>270</a:t>
            </a:r>
            <a:r>
              <a:rPr lang="zh-CN" altLang="en-US" dirty="0">
                <a:latin typeface="Arial" charset="0"/>
              </a:rPr>
              <a:t>多篇，專著合計有</a:t>
            </a:r>
            <a:r>
              <a:rPr lang="en-US" altLang="zh-CN" dirty="0">
                <a:latin typeface="Arial" charset="0"/>
              </a:rPr>
              <a:t>4006</a:t>
            </a:r>
            <a:r>
              <a:rPr lang="zh-CN" altLang="en-US" dirty="0">
                <a:latin typeface="Arial" charset="0"/>
              </a:rPr>
              <a:t>多頁。其中最有代表性的專著有</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和</a:t>
            </a:r>
            <a:r>
              <a:rPr lang="en-US" altLang="zh-CN" dirty="0">
                <a:latin typeface="Arial" charset="0"/>
              </a:rPr>
              <a:t>《</a:t>
            </a:r>
            <a:r>
              <a:rPr lang="zh-CN" altLang="en-US" dirty="0">
                <a:latin typeface="Arial" charset="0"/>
              </a:rPr>
              <a:t>概率分析理論</a:t>
            </a:r>
            <a:r>
              <a:rPr lang="en-US" altLang="zh-CN" dirty="0">
                <a:latin typeface="Arial" charset="0"/>
              </a:rPr>
              <a:t>》</a:t>
            </a:r>
            <a:r>
              <a:rPr lang="zh-CN" altLang="en-US" dirty="0">
                <a:latin typeface="Arial" charset="0"/>
              </a:rPr>
              <a:t>（</a:t>
            </a:r>
            <a:r>
              <a:rPr lang="en-US" altLang="zh-CN" dirty="0">
                <a:latin typeface="Arial" charset="0"/>
              </a:rPr>
              <a:t>1812</a:t>
            </a:r>
            <a:r>
              <a:rPr lang="zh-CN" altLang="en-US" dirty="0">
                <a:latin typeface="Arial" charset="0"/>
              </a:rPr>
              <a:t>年發表）。</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西莫恩</a:t>
            </a:r>
            <a:r>
              <a:rPr lang="en-US" altLang="zh-CN" b="1" dirty="0">
                <a:latin typeface="Arial" charset="0"/>
              </a:rPr>
              <a:t>·</a:t>
            </a:r>
            <a:r>
              <a:rPr lang="zh-CN" altLang="en-US" b="1" dirty="0">
                <a:latin typeface="Arial" charset="0"/>
              </a:rPr>
              <a:t>德尼</a:t>
            </a:r>
            <a:r>
              <a:rPr lang="en-US" altLang="zh-CN" b="1" dirty="0">
                <a:latin typeface="Arial" charset="0"/>
              </a:rPr>
              <a:t>·</a:t>
            </a:r>
            <a:r>
              <a:rPr lang="zh-CN" altLang="en-US" b="1" dirty="0">
                <a:latin typeface="Arial" charset="0"/>
              </a:rPr>
              <a:t>泊松</a:t>
            </a:r>
            <a:r>
              <a:rPr lang="zh-CN" altLang="en-US" dirty="0">
                <a:latin typeface="Arial" charset="0"/>
              </a:rPr>
              <a:t>（</a:t>
            </a:r>
            <a:r>
              <a:rPr lang="en-US" altLang="zh-CN" dirty="0" err="1">
                <a:latin typeface="Arial" charset="0"/>
              </a:rPr>
              <a:t>Siméon</a:t>
            </a:r>
            <a:r>
              <a:rPr lang="en-US" altLang="zh-CN" dirty="0">
                <a:latin typeface="Arial" charset="0"/>
              </a:rPr>
              <a:t> Denis Poisson</a:t>
            </a:r>
            <a:r>
              <a:rPr lang="zh-CN" altLang="en-US" dirty="0">
                <a:latin typeface="Arial" charset="0"/>
              </a:rPr>
              <a:t>，法語發音：發音為 </a:t>
            </a:r>
            <a:r>
              <a:rPr lang="en-US" altLang="zh-CN" dirty="0">
                <a:latin typeface="Arial" charset="0"/>
              </a:rPr>
              <a:t>/</a:t>
            </a:r>
            <a:r>
              <a:rPr lang="en-US" altLang="zh-CN" dirty="0" err="1">
                <a:latin typeface="Arial" charset="0"/>
              </a:rPr>
              <a:t>simeõ</a:t>
            </a:r>
            <a:r>
              <a:rPr lang="en-US" altLang="zh-CN" dirty="0">
                <a:latin typeface="Arial" charset="0"/>
              </a:rPr>
              <a:t> </a:t>
            </a:r>
            <a:r>
              <a:rPr lang="en-US" altLang="zh-CN" dirty="0" err="1">
                <a:latin typeface="Arial" charset="0"/>
              </a:rPr>
              <a:t>d̪əni</a:t>
            </a:r>
            <a:r>
              <a:rPr lang="en-US" altLang="zh-CN" dirty="0">
                <a:latin typeface="Arial" charset="0"/>
              </a:rPr>
              <a:t> </a:t>
            </a:r>
            <a:r>
              <a:rPr lang="en-US" altLang="zh-CN" dirty="0" err="1">
                <a:latin typeface="Arial" charset="0"/>
              </a:rPr>
              <a:t>pwasõ</a:t>
            </a:r>
            <a:r>
              <a:rPr lang="en-US" altLang="zh-CN" dirty="0">
                <a:latin typeface="Arial" charset="0"/>
              </a:rPr>
              <a:t>/</a:t>
            </a:r>
            <a:r>
              <a:rPr lang="zh-CN" altLang="en-US" dirty="0">
                <a:latin typeface="Arial" charset="0"/>
              </a:rPr>
              <a:t>，</a:t>
            </a:r>
            <a:r>
              <a:rPr lang="en-US" altLang="zh-CN" dirty="0">
                <a:latin typeface="Arial" charset="0"/>
              </a:rPr>
              <a:t>1781</a:t>
            </a:r>
            <a:r>
              <a:rPr lang="zh-CN" altLang="en-US" dirty="0">
                <a:latin typeface="Arial" charset="0"/>
              </a:rPr>
              <a:t>年</a:t>
            </a:r>
            <a:r>
              <a:rPr lang="en-US" altLang="zh-CN" dirty="0">
                <a:latin typeface="Arial" charset="0"/>
              </a:rPr>
              <a:t>6</a:t>
            </a:r>
            <a:r>
              <a:rPr lang="zh-CN" altLang="en-US" dirty="0">
                <a:latin typeface="Arial" charset="0"/>
              </a:rPr>
              <a:t>月</a:t>
            </a:r>
            <a:r>
              <a:rPr lang="en-US" altLang="zh-CN" dirty="0">
                <a:latin typeface="Arial" charset="0"/>
              </a:rPr>
              <a:t>21</a:t>
            </a:r>
            <a:r>
              <a:rPr lang="zh-CN" altLang="en-US" dirty="0">
                <a:latin typeface="Arial" charset="0"/>
              </a:rPr>
              <a:t>日－</a:t>
            </a:r>
            <a:r>
              <a:rPr lang="en-US" altLang="zh-CN" dirty="0">
                <a:latin typeface="Arial" charset="0"/>
              </a:rPr>
              <a:t>1840</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25</a:t>
            </a:r>
            <a:r>
              <a:rPr lang="zh-CN" altLang="en-US" dirty="0">
                <a:latin typeface="Arial" charset="0"/>
              </a:rPr>
              <a:t>日），是法國數學家、幾何學家和物理學家。</a:t>
            </a:r>
            <a:r>
              <a:rPr lang="en-US" altLang="zh-CN" dirty="0">
                <a:latin typeface="Arial" charset="0"/>
              </a:rPr>
              <a:t>1798</a:t>
            </a:r>
            <a:r>
              <a:rPr lang="zh-CN" altLang="en-US" dirty="0">
                <a:latin typeface="Arial" charset="0"/>
              </a:rPr>
              <a:t>年，他以當年第一名成績進入巴黎綜合理工學院，在</a:t>
            </a:r>
            <a:r>
              <a:rPr lang="en-US" altLang="zh-CN" dirty="0">
                <a:latin typeface="Arial" charset="0"/>
              </a:rPr>
              <a:t>1800</a:t>
            </a:r>
            <a:r>
              <a:rPr lang="zh-CN" altLang="en-US" dirty="0">
                <a:latin typeface="Arial" charset="0"/>
              </a:rPr>
              <a:t>年，不到入學兩年，他已經發表了兩本備忘錄，一本關於艾蒂安</a:t>
            </a:r>
            <a:r>
              <a:rPr lang="en-US" altLang="zh-CN" dirty="0">
                <a:latin typeface="Arial" charset="0"/>
              </a:rPr>
              <a:t>·</a:t>
            </a:r>
            <a:r>
              <a:rPr lang="zh-CN" altLang="en-US" dirty="0">
                <a:latin typeface="Arial" charset="0"/>
              </a:rPr>
              <a:t>貝祖的消去法，另外一個關於有限差分方程的積分的個數。後一本備忘錄由西爾韋斯特</a:t>
            </a:r>
            <a:r>
              <a:rPr lang="en-US" altLang="zh-CN" dirty="0">
                <a:latin typeface="Arial" charset="0"/>
              </a:rPr>
              <a:t>·</a:t>
            </a:r>
            <a:r>
              <a:rPr lang="zh-CN" altLang="en-US" dirty="0">
                <a:latin typeface="Arial" charset="0"/>
              </a:rPr>
              <a:t>弗朗索瓦</a:t>
            </a:r>
            <a:r>
              <a:rPr lang="en-US" altLang="zh-CN" dirty="0">
                <a:latin typeface="Arial" charset="0"/>
              </a:rPr>
              <a:t>·</a:t>
            </a:r>
            <a:r>
              <a:rPr lang="zh-CN" altLang="en-US" dirty="0">
                <a:latin typeface="Arial" charset="0"/>
              </a:rPr>
              <a:t>拉克魯瓦和阿德里安</a:t>
            </a:r>
            <a:r>
              <a:rPr lang="en-US" altLang="zh-CN" dirty="0">
                <a:latin typeface="Arial" charset="0"/>
              </a:rPr>
              <a:t>-</a:t>
            </a:r>
            <a:r>
              <a:rPr lang="zh-CN" altLang="en-US" dirty="0">
                <a:latin typeface="Arial" charset="0"/>
              </a:rPr>
              <a:t>馬里</a:t>
            </a:r>
            <a:r>
              <a:rPr lang="en-US" altLang="zh-CN" dirty="0">
                <a:latin typeface="Arial" charset="0"/>
              </a:rPr>
              <a:t>·</a:t>
            </a:r>
            <a:r>
              <a:rPr lang="zh-CN" altLang="en-US" dirty="0">
                <a:latin typeface="Arial" charset="0"/>
              </a:rPr>
              <a:t>勒讓德檢驗，他們推薦將它發表於</a:t>
            </a:r>
            <a:r>
              <a:rPr lang="en-US" altLang="zh-CN" dirty="0">
                <a:latin typeface="Arial" charset="0"/>
              </a:rPr>
              <a:t>《</a:t>
            </a:r>
            <a:r>
              <a:rPr lang="zh-CN" altLang="en-US" dirty="0">
                <a:latin typeface="Arial" charset="0"/>
              </a:rPr>
              <a:t>陌生學者集</a:t>
            </a:r>
            <a:r>
              <a:rPr lang="en-US" altLang="zh-CN" dirty="0">
                <a:latin typeface="Arial" charset="0"/>
              </a:rPr>
              <a:t>》</a:t>
            </a:r>
            <a:r>
              <a:rPr lang="zh-CN" altLang="en-US" dirty="0">
                <a:latin typeface="Arial" charset="0"/>
              </a:rPr>
              <a:t>（</a:t>
            </a:r>
            <a:r>
              <a:rPr lang="en-US" altLang="zh-CN" dirty="0" err="1">
                <a:latin typeface="Arial" charset="0"/>
              </a:rPr>
              <a:t>Recueil</a:t>
            </a:r>
            <a:r>
              <a:rPr lang="en-US" altLang="zh-CN" dirty="0">
                <a:latin typeface="Arial" charset="0"/>
              </a:rPr>
              <a:t> des savants étrangers</a:t>
            </a:r>
            <a:r>
              <a:rPr lang="zh-CN" altLang="en-US" dirty="0">
                <a:latin typeface="Arial" charset="0"/>
              </a:rPr>
              <a:t>），對於</a:t>
            </a:r>
            <a:r>
              <a:rPr lang="en-US" altLang="zh-CN" dirty="0">
                <a:latin typeface="Arial" charset="0"/>
              </a:rPr>
              <a:t>18</a:t>
            </a:r>
            <a:r>
              <a:rPr lang="zh-CN" altLang="en-US" dirty="0">
                <a:latin typeface="Arial" charset="0"/>
              </a:rPr>
              <a:t>歲的青年來講這是無上的榮譽。他在理工學院上過拉格朗日函數理論的課，拉格朗日很早認識到他的才華，並與他成為朋友；泊松追隨了拉普拉斯的足跡，後者將他幾乎當作兒子看待。終其職業生涯，也即直至他於巴黎郊外的索鎮去世，他幾乎一直在寫作和發表他的數量巨大的著作，並承擔了他後來所擔任的各種教職。在理工學院完成業之後被聘為複講員，在</a:t>
            </a:r>
            <a:r>
              <a:rPr lang="en-US" altLang="zh-CN" dirty="0">
                <a:latin typeface="Arial" charset="0"/>
              </a:rPr>
              <a:t>1802</a:t>
            </a:r>
            <a:r>
              <a:rPr lang="zh-CN" altLang="en-US" dirty="0">
                <a:latin typeface="Arial" charset="0"/>
              </a:rPr>
              <a:t>年成為代課教授（</a:t>
            </a:r>
            <a:r>
              <a:rPr lang="en-US" altLang="zh-CN" dirty="0" err="1">
                <a:latin typeface="Arial" charset="0"/>
              </a:rPr>
              <a:t>professeur</a:t>
            </a:r>
            <a:r>
              <a:rPr lang="en-US" altLang="zh-CN" dirty="0">
                <a:latin typeface="Arial" charset="0"/>
              </a:rPr>
              <a:t> </a:t>
            </a:r>
            <a:r>
              <a:rPr lang="en-US" altLang="zh-CN" dirty="0" err="1">
                <a:latin typeface="Arial" charset="0"/>
              </a:rPr>
              <a:t>suppléant</a:t>
            </a:r>
            <a:r>
              <a:rPr lang="zh-CN" altLang="en-US" dirty="0">
                <a:latin typeface="Arial" charset="0"/>
              </a:rPr>
              <a:t>），並於</a:t>
            </a:r>
            <a:r>
              <a:rPr lang="en-US" altLang="zh-CN" dirty="0">
                <a:latin typeface="Arial" charset="0"/>
              </a:rPr>
              <a:t>1806</a:t>
            </a:r>
            <a:r>
              <a:rPr lang="zh-CN" altLang="en-US" dirty="0">
                <a:latin typeface="Arial" charset="0"/>
              </a:rPr>
              <a:t>年成為正教授，接替傅立葉，因為拿破崙把後者送去格勒諾布爾。</a:t>
            </a:r>
            <a:r>
              <a:rPr lang="en-US" altLang="zh-CN" dirty="0">
                <a:latin typeface="Arial" charset="0"/>
              </a:rPr>
              <a:t>1808</a:t>
            </a:r>
            <a:r>
              <a:rPr lang="zh-CN" altLang="en-US" dirty="0">
                <a:latin typeface="Arial" charset="0"/>
              </a:rPr>
              <a:t>年，他成為子午線局的天文學家；當</a:t>
            </a:r>
            <a:r>
              <a:rPr lang="en-US" altLang="zh-CN" dirty="0">
                <a:latin typeface="Arial" charset="0"/>
              </a:rPr>
              <a:t>1809</a:t>
            </a:r>
            <a:r>
              <a:rPr lang="zh-CN" altLang="en-US" dirty="0">
                <a:latin typeface="Arial" charset="0"/>
              </a:rPr>
              <a:t>年，科學教員團體建立時，他被聘為理論力學教授。他於</a:t>
            </a:r>
            <a:r>
              <a:rPr lang="en-US" altLang="zh-CN" dirty="0">
                <a:latin typeface="Arial" charset="0"/>
              </a:rPr>
              <a:t>1812</a:t>
            </a:r>
            <a:r>
              <a:rPr lang="zh-CN" altLang="en-US" dirty="0">
                <a:latin typeface="Arial" charset="0"/>
              </a:rPr>
              <a:t>年成為學院的會員，于</a:t>
            </a:r>
            <a:r>
              <a:rPr lang="en-US" altLang="zh-CN" dirty="0">
                <a:latin typeface="Arial" charset="0"/>
              </a:rPr>
              <a:t>1815</a:t>
            </a:r>
            <a:r>
              <a:rPr lang="zh-CN" altLang="en-US" dirty="0">
                <a:latin typeface="Arial" charset="0"/>
              </a:rPr>
              <a:t>年成為聖西爾軍事專科學校的檢查員，於</a:t>
            </a:r>
            <a:r>
              <a:rPr lang="en-US" altLang="zh-CN" dirty="0">
                <a:latin typeface="Arial" charset="0"/>
              </a:rPr>
              <a:t>1816</a:t>
            </a:r>
            <a:r>
              <a:rPr lang="zh-CN" altLang="en-US" dirty="0">
                <a:latin typeface="Arial" charset="0"/>
              </a:rPr>
              <a:t>年離開理工學院的檢查員職位，於</a:t>
            </a:r>
            <a:r>
              <a:rPr lang="en-US" altLang="zh-CN" dirty="0">
                <a:latin typeface="Arial" charset="0"/>
              </a:rPr>
              <a:t>1820</a:t>
            </a:r>
            <a:r>
              <a:rPr lang="zh-CN" altLang="en-US" dirty="0">
                <a:latin typeface="Arial" charset="0"/>
              </a:rPr>
              <a:t>年成為大學的顧問，並于</a:t>
            </a:r>
            <a:r>
              <a:rPr lang="en-US" altLang="zh-CN" dirty="0">
                <a:latin typeface="Arial" charset="0"/>
              </a:rPr>
              <a:t>1827</a:t>
            </a:r>
            <a:r>
              <a:rPr lang="zh-CN" altLang="en-US" dirty="0">
                <a:latin typeface="Arial" charset="0"/>
              </a:rPr>
              <a:t>年繼拉普拉斯之後成為子午線局的幾何學家，</a:t>
            </a:r>
            <a:r>
              <a:rPr lang="en-US" altLang="zh-CN" dirty="0">
                <a:latin typeface="Arial" charset="0"/>
              </a:rPr>
              <a:t>1817</a:t>
            </a:r>
            <a:r>
              <a:rPr lang="zh-CN" altLang="en-US" dirty="0">
                <a:latin typeface="Arial" charset="0"/>
              </a:rPr>
              <a:t>年，他娶了南茜</a:t>
            </a:r>
            <a:r>
              <a:rPr lang="en-US" altLang="zh-CN" dirty="0">
                <a:latin typeface="Arial" charset="0"/>
              </a:rPr>
              <a:t>·</a:t>
            </a:r>
            <a:r>
              <a:rPr lang="zh-CN" altLang="en-US" dirty="0">
                <a:latin typeface="Arial" charset="0"/>
              </a:rPr>
              <a:t>德巴迪。和當時許多科學家一樣，</a:t>
            </a:r>
            <a:r>
              <a:rPr lang="en-US" altLang="zh-CN" dirty="0">
                <a:latin typeface="Arial" charset="0"/>
              </a:rPr>
              <a:t>Poisson</a:t>
            </a:r>
            <a:r>
              <a:rPr lang="zh-CN" altLang="en-US" dirty="0">
                <a:latin typeface="Arial" charset="0"/>
              </a:rPr>
              <a:t>是一個無神論者。作為數學教師，泊松不是一般的成功，就如他早年成功擔任理工學院的複講員時所預示的那樣。作為科學工作者，他的成就罕有匹敵。在眾多的教職工作之余，他擠出時間發表了</a:t>
            </a:r>
            <a:r>
              <a:rPr lang="en-US" altLang="zh-CN" dirty="0">
                <a:latin typeface="Arial" charset="0"/>
              </a:rPr>
              <a:t>300</a:t>
            </a:r>
            <a:r>
              <a:rPr lang="zh-CN" altLang="en-US" dirty="0">
                <a:latin typeface="Arial" charset="0"/>
              </a:rPr>
              <a:t>餘篇作品，有些是完整的論述，很多是處理純數學、應用數學、數學物理、和理論力學的最艱深的問題的備忘錄。有句通常歸於他名下的話：“人生只有兩樣美好的事情：發現數學和教數學。”（</a:t>
            </a:r>
            <a:r>
              <a:rPr lang="en-US" altLang="zh-CN" dirty="0">
                <a:latin typeface="Arial" charset="0"/>
              </a:rPr>
              <a:t>La vie </a:t>
            </a:r>
            <a:r>
              <a:rPr lang="en-US" altLang="zh-CN" dirty="0" err="1">
                <a:latin typeface="Arial" charset="0"/>
              </a:rPr>
              <a:t>n'est</a:t>
            </a:r>
            <a:r>
              <a:rPr lang="en-US" altLang="zh-CN" dirty="0">
                <a:latin typeface="Arial" charset="0"/>
              </a:rPr>
              <a:t> bonne </a:t>
            </a:r>
            <a:r>
              <a:rPr lang="en-US" altLang="zh-CN" dirty="0" err="1">
                <a:latin typeface="Arial" charset="0"/>
              </a:rPr>
              <a:t>qu'à</a:t>
            </a:r>
            <a:r>
              <a:rPr lang="en-US" altLang="zh-CN" dirty="0">
                <a:latin typeface="Arial" charset="0"/>
              </a:rPr>
              <a:t> deux choses: </a:t>
            </a:r>
            <a:r>
              <a:rPr lang="en-US" altLang="zh-CN" dirty="0" err="1">
                <a:latin typeface="Arial" charset="0"/>
              </a:rPr>
              <a:t>découvrir</a:t>
            </a:r>
            <a:r>
              <a:rPr lang="en-US" altLang="zh-CN" dirty="0">
                <a:latin typeface="Arial" charset="0"/>
              </a:rPr>
              <a:t> les </a:t>
            </a:r>
            <a:r>
              <a:rPr lang="en-US" altLang="zh-CN" dirty="0" err="1">
                <a:latin typeface="Arial" charset="0"/>
              </a:rPr>
              <a:t>mathématiques</a:t>
            </a:r>
            <a:r>
              <a:rPr lang="en-US" altLang="zh-CN" dirty="0">
                <a:latin typeface="Arial" charset="0"/>
              </a:rPr>
              <a:t> et </a:t>
            </a:r>
            <a:r>
              <a:rPr lang="en-US" altLang="zh-CN" dirty="0" err="1">
                <a:latin typeface="Arial" charset="0"/>
              </a:rPr>
              <a:t>enseigner</a:t>
            </a:r>
            <a:r>
              <a:rPr lang="en-US" altLang="zh-CN" dirty="0">
                <a:latin typeface="Arial" charset="0"/>
              </a:rPr>
              <a:t> les </a:t>
            </a:r>
            <a:r>
              <a:rPr lang="en-US" altLang="zh-CN" dirty="0" err="1">
                <a:latin typeface="Arial" charset="0"/>
              </a:rPr>
              <a:t>mathématiques</a:t>
            </a:r>
            <a:r>
              <a:rPr lang="en-US" altLang="zh-CN" dirty="0">
                <a:latin typeface="Arial" charset="0"/>
              </a:rPr>
              <a:t>.</a:t>
            </a:r>
            <a:r>
              <a:rPr lang="zh-CN" altLang="en-US" dirty="0">
                <a:latin typeface="Arial" charset="0"/>
              </a:rPr>
              <a:t>）</a:t>
            </a:r>
          </a:p>
          <a:p>
            <a:pPr eaLnBrk="1" hangingPunct="1"/>
            <a:endParaRPr lang="en-US" altLang="zh-CN" dirty="0">
              <a:latin typeface="Arial" charset="0"/>
            </a:endParaRPr>
          </a:p>
          <a:p>
            <a:pPr eaLnBrk="1" hangingPunct="1"/>
            <a:r>
              <a:rPr lang="zh-CN" altLang="en-US" b="1" dirty="0">
                <a:latin typeface="Arial" charset="0"/>
              </a:rPr>
              <a:t>雅各·伯努利</a:t>
            </a:r>
            <a:r>
              <a:rPr lang="zh-CN" altLang="en-US" dirty="0">
                <a:latin typeface="Arial" charset="0"/>
              </a:rPr>
              <a:t>（</a:t>
            </a:r>
            <a:r>
              <a:rPr lang="zh-CN" altLang="en-US" dirty="0">
                <a:latin typeface="Arial" charset="0"/>
                <a:hlinkClick r:id="rId30" action="ppaction://hlinkfile" tooltip="德语"/>
              </a:rPr>
              <a:t>德語</a:t>
            </a:r>
            <a:r>
              <a:rPr lang="zh-CN" altLang="en-US" dirty="0">
                <a:latin typeface="Arial" charset="0"/>
              </a:rPr>
              <a:t>：</a:t>
            </a:r>
            <a:r>
              <a:rPr lang="de-DE" altLang="en-US" dirty="0">
                <a:latin typeface="Arial" charset="0"/>
              </a:rPr>
              <a:t>Jakob I. Bernoulli</a:t>
            </a:r>
            <a:r>
              <a:rPr lang="zh-CN" altLang="en-US" dirty="0">
                <a:latin typeface="Arial" charset="0"/>
              </a:rPr>
              <a:t>，1654年12月27日－1705年8月16日）</a:t>
            </a:r>
            <a:r>
              <a:rPr lang="zh-CN" altLang="en-US" dirty="0">
                <a:latin typeface="Arial" charset="0"/>
                <a:hlinkClick r:id="rId31" action="ppaction://hlinkfile" tooltip="伯努利家族"/>
              </a:rPr>
              <a:t>伯努利家族</a:t>
            </a:r>
            <a:r>
              <a:rPr lang="zh-CN" altLang="en-US" dirty="0">
                <a:latin typeface="Arial" charset="0"/>
              </a:rPr>
              <a:t>代表人物之一，數學家。他是最早使用“</a:t>
            </a:r>
            <a:r>
              <a:rPr lang="zh-CN" altLang="en-US" dirty="0">
                <a:latin typeface="Arial" charset="0"/>
                <a:hlinkClick r:id="rId32" action="ppaction://hlinkfile" tooltip="积分"/>
              </a:rPr>
              <a:t>積分</a:t>
            </a:r>
            <a:r>
              <a:rPr lang="zh-CN" altLang="en-US" dirty="0">
                <a:latin typeface="Arial" charset="0"/>
              </a:rPr>
              <a:t>”這個術語的人，也是較早使用</a:t>
            </a:r>
            <a:r>
              <a:rPr lang="zh-CN" altLang="en-US" dirty="0">
                <a:latin typeface="Arial" charset="0"/>
                <a:hlinkClick r:id="rId33" action="ppaction://hlinkfile" tooltip="极坐标系"/>
              </a:rPr>
              <a:t>極座標系</a:t>
            </a:r>
            <a:r>
              <a:rPr lang="zh-CN" altLang="en-US" dirty="0">
                <a:latin typeface="Arial" charset="0"/>
              </a:rPr>
              <a:t>的數學家之一。他研究了</a:t>
            </a:r>
            <a:r>
              <a:rPr lang="zh-CN" altLang="en-US" dirty="0">
                <a:latin typeface="Arial" charset="0"/>
                <a:hlinkClick r:id="rId34" action="ppaction://hlinkfile" tooltip="悬链线"/>
              </a:rPr>
              <a:t>懸鏈線</a:t>
            </a:r>
            <a:r>
              <a:rPr lang="zh-CN" altLang="en-US" dirty="0">
                <a:latin typeface="Arial" charset="0"/>
              </a:rPr>
              <a:t>，還確定了</a:t>
            </a:r>
            <a:r>
              <a:rPr lang="zh-CN" altLang="en-US" dirty="0">
                <a:latin typeface="Arial" charset="0"/>
                <a:hlinkClick r:id="rId35" action="ppaction://hlinkfile" tooltip="等时曲线（页面不存在）"/>
              </a:rPr>
              <a:t>等時曲線</a:t>
            </a:r>
            <a:r>
              <a:rPr lang="zh-CN" altLang="en-US" dirty="0">
                <a:latin typeface="Arial" charset="0"/>
              </a:rPr>
              <a:t>的方程。</a:t>
            </a:r>
            <a:r>
              <a:rPr lang="zh-CN" altLang="en-US" dirty="0">
                <a:latin typeface="Arial" charset="0"/>
                <a:hlinkClick r:id="rId36" action="ppaction://hlinkfile" tooltip="概率论"/>
              </a:rPr>
              <a:t>概率論</a:t>
            </a:r>
            <a:r>
              <a:rPr lang="zh-CN" altLang="en-US" dirty="0">
                <a:latin typeface="Arial" charset="0"/>
              </a:rPr>
              <a:t>中的</a:t>
            </a:r>
            <a:r>
              <a:rPr lang="zh-CN" altLang="en-US" dirty="0">
                <a:latin typeface="Arial" charset="0"/>
                <a:hlinkClick r:id="rId37" action="ppaction://hlinkfile" tooltip="伯努利试验"/>
              </a:rPr>
              <a:t>伯努利試驗</a:t>
            </a:r>
            <a:r>
              <a:rPr lang="zh-CN" altLang="en-US" dirty="0">
                <a:latin typeface="Arial" charset="0"/>
              </a:rPr>
              <a:t>與</a:t>
            </a:r>
            <a:r>
              <a:rPr lang="zh-CN" altLang="en-US" dirty="0">
                <a:latin typeface="Arial" charset="0"/>
                <a:hlinkClick r:id="rId38" action="ppaction://hlinkfile" tooltip="大数定理"/>
              </a:rPr>
              <a:t>大數定理</a:t>
            </a:r>
            <a:r>
              <a:rPr lang="zh-CN" altLang="en-US" dirty="0">
                <a:latin typeface="Arial" charset="0"/>
              </a:rPr>
              <a:t>也是他提出來的。</a:t>
            </a:r>
            <a:r>
              <a:rPr lang="en-US" altLang="zh-CN" dirty="0">
                <a:latin typeface="Arial" charset="0"/>
              </a:rPr>
              <a:t>1699</a:t>
            </a:r>
            <a:r>
              <a:rPr lang="zh-CN" altLang="en-US" dirty="0">
                <a:latin typeface="Arial" charset="0"/>
              </a:rPr>
              <a:t>年，雅各當選為巴黎科學院外籍院士；</a:t>
            </a:r>
            <a:r>
              <a:rPr lang="en-US" altLang="zh-CN" dirty="0">
                <a:latin typeface="Arial" charset="0"/>
              </a:rPr>
              <a:t>1701</a:t>
            </a:r>
            <a:r>
              <a:rPr lang="zh-CN" altLang="en-US" dirty="0">
                <a:latin typeface="Arial" charset="0"/>
              </a:rPr>
              <a:t>年被柏林科學協會（後為柏林科學院）接納為會員。　許多數學成果與雅各的名字相聯繫。例如懸鏈線問題（</a:t>
            </a:r>
            <a:r>
              <a:rPr lang="en-US" altLang="zh-CN" dirty="0">
                <a:latin typeface="Arial" charset="0"/>
              </a:rPr>
              <a:t>1690</a:t>
            </a:r>
            <a:r>
              <a:rPr lang="zh-CN" altLang="en-US" dirty="0">
                <a:latin typeface="Arial" charset="0"/>
              </a:rPr>
              <a:t>年），曲率半徑公式（</a:t>
            </a:r>
            <a:r>
              <a:rPr lang="en-US" altLang="zh-CN" dirty="0">
                <a:latin typeface="Arial" charset="0"/>
              </a:rPr>
              <a:t>1694</a:t>
            </a:r>
            <a:r>
              <a:rPr lang="zh-CN" altLang="en-US" dirty="0">
                <a:latin typeface="Arial" charset="0"/>
              </a:rPr>
              <a:t>年），“伯努利雙紐線”（</a:t>
            </a:r>
            <a:r>
              <a:rPr lang="en-US" altLang="zh-CN" dirty="0">
                <a:latin typeface="Arial" charset="0"/>
              </a:rPr>
              <a:t>1694</a:t>
            </a:r>
            <a:r>
              <a:rPr lang="zh-CN" altLang="en-US" dirty="0">
                <a:latin typeface="Arial" charset="0"/>
              </a:rPr>
              <a:t>年），“伯努利微分方程”（</a:t>
            </a:r>
            <a:r>
              <a:rPr lang="en-US" altLang="zh-CN" dirty="0">
                <a:latin typeface="Arial" charset="0"/>
              </a:rPr>
              <a:t>1695</a:t>
            </a:r>
            <a:r>
              <a:rPr lang="zh-CN" altLang="en-US" dirty="0">
                <a:latin typeface="Arial" charset="0"/>
              </a:rPr>
              <a:t>年），“等周問題”（</a:t>
            </a:r>
            <a:r>
              <a:rPr lang="en-US" altLang="zh-CN" dirty="0">
                <a:latin typeface="Arial" charset="0"/>
              </a:rPr>
              <a:t>1700</a:t>
            </a:r>
            <a:r>
              <a:rPr lang="zh-CN" altLang="en-US" dirty="0">
                <a:latin typeface="Arial" charset="0"/>
              </a:rPr>
              <a:t>年）等。最為人們津津樂道的軼事之一，是雅各醉心於研究對數螺線，這項研究從</a:t>
            </a:r>
            <a:r>
              <a:rPr lang="en-US" altLang="zh-CN" dirty="0">
                <a:latin typeface="Arial" charset="0"/>
              </a:rPr>
              <a:t>1691</a:t>
            </a:r>
            <a:r>
              <a:rPr lang="zh-CN" altLang="en-US" dirty="0">
                <a:latin typeface="Arial" charset="0"/>
              </a:rPr>
              <a:t>年就開始了。他發現，對數螺線經過各種變換後仍然是對數螺線，如它的漸屈線和漸伸線是對數螺線，自極點至切線的垂足的軌跡，以極點為發光點經對數螺線反射後得到的反射線，以及與所有這些反射線相切的曲線（回光線）都是對數螺線。他驚歎這種曲線的神奇，竟在遺囑裡要求後人將對數螺線刻在自己的墓碑上，並附以頌詞“縱然變化，依然故我”，用以象徵死後永生不朽。二項分布是其在</a:t>
            </a:r>
            <a:r>
              <a:rPr lang="en-US" altLang="zh-CN" dirty="0">
                <a:latin typeface="Arial" charset="0"/>
              </a:rPr>
              <a:t>1713</a:t>
            </a:r>
            <a:r>
              <a:rPr lang="zh-CN" altLang="en-US" dirty="0">
                <a:latin typeface="Arial" charset="0"/>
              </a:rPr>
              <a:t>年出版的專著</a:t>
            </a:r>
            <a:r>
              <a:rPr lang="en-US" altLang="zh-CN" dirty="0">
                <a:latin typeface="Arial" charset="0"/>
              </a:rPr>
              <a:t>《</a:t>
            </a:r>
            <a:r>
              <a:rPr lang="zh-CN" altLang="en-US" dirty="0">
                <a:latin typeface="Arial" charset="0"/>
              </a:rPr>
              <a:t>猜度術</a:t>
            </a:r>
            <a:r>
              <a:rPr lang="en-US" altLang="zh-CN" dirty="0">
                <a:latin typeface="Arial" charset="0"/>
              </a:rPr>
              <a:t>》</a:t>
            </a:r>
            <a:r>
              <a:rPr lang="zh-CN" altLang="en-US" dirty="0">
                <a:latin typeface="Arial" charset="0"/>
              </a:rPr>
              <a:t>提出的。</a:t>
            </a:r>
          </a:p>
          <a:p>
            <a:pPr eaLnBrk="1" hangingPunct="1"/>
            <a:endParaRPr lang="zh-CN" altLang="en-US" dirty="0">
              <a:latin typeface="Arial" charset="0"/>
            </a:endParaRPr>
          </a:p>
          <a:p>
            <a:pPr eaLnBrk="1" hangingPunct="1"/>
            <a:r>
              <a:rPr lang="zh-CN" altLang="en-US" b="1" dirty="0">
                <a:latin typeface="Arial" charset="0"/>
              </a:rPr>
              <a:t>卡爾·皮爾森</a:t>
            </a:r>
            <a:r>
              <a:rPr lang="zh-CN" altLang="en-US" dirty="0">
                <a:latin typeface="Arial" charset="0"/>
              </a:rPr>
              <a:t> </a:t>
            </a:r>
            <a:r>
              <a:rPr lang="en-US" altLang="zh-CN" dirty="0" err="1">
                <a:latin typeface="Arial" charset="0"/>
              </a:rPr>
              <a:t>K.Pearson</a:t>
            </a:r>
            <a:r>
              <a:rPr lang="zh-CN" altLang="en-US" dirty="0">
                <a:latin typeface="Arial" charset="0"/>
              </a:rPr>
              <a:t>（</a:t>
            </a:r>
            <a:r>
              <a:rPr lang="en-US" altLang="zh-CN" dirty="0">
                <a:latin typeface="Arial" charset="0"/>
              </a:rPr>
              <a:t>1857-1936</a:t>
            </a:r>
            <a:r>
              <a:rPr lang="zh-CN" altLang="en-US" dirty="0">
                <a:latin typeface="Arial" charset="0"/>
              </a:rPr>
              <a:t>）是一位英國統計學家數學物理學家，也許是達爾文（</a:t>
            </a:r>
            <a:r>
              <a:rPr lang="en-US" altLang="zh-CN" dirty="0">
                <a:latin typeface="Arial" charset="0"/>
              </a:rPr>
              <a:t>Darwin</a:t>
            </a:r>
            <a:r>
              <a:rPr lang="zh-CN" altLang="en-US" dirty="0">
                <a:latin typeface="Arial" charset="0"/>
              </a:rPr>
              <a:t>）的進化論激起了他將數學方法用之於生物學研究的熱衷，他幾乎花費了半個世紀的時間從事生物統計與數理統計研究，並作出了卓越貢獻。</a:t>
            </a:r>
            <a:r>
              <a:rPr lang="en-US" altLang="zh-CN" dirty="0">
                <a:latin typeface="Arial" charset="0"/>
              </a:rPr>
              <a:t>1893</a:t>
            </a:r>
            <a:r>
              <a:rPr lang="zh-CN" altLang="en-US" dirty="0">
                <a:latin typeface="Arial" charset="0"/>
              </a:rPr>
              <a:t>年他提出了描述生物變異的指標“標準差”（</a:t>
            </a:r>
            <a:r>
              <a:rPr lang="en-US" altLang="zh-CN" dirty="0">
                <a:latin typeface="Arial" charset="0"/>
              </a:rPr>
              <a:t>standard deviation</a:t>
            </a:r>
            <a:r>
              <a:rPr lang="zh-CN" altLang="en-US" dirty="0">
                <a:latin typeface="Arial" charset="0"/>
              </a:rPr>
              <a:t>）；</a:t>
            </a:r>
            <a:r>
              <a:rPr lang="en-US" altLang="zh-CN" dirty="0">
                <a:latin typeface="Arial" charset="0"/>
              </a:rPr>
              <a:t>1900</a:t>
            </a:r>
            <a:r>
              <a:rPr lang="zh-CN" altLang="en-US" dirty="0">
                <a:latin typeface="Arial" charset="0"/>
              </a:rPr>
              <a:t>年他提出了最早的假設檢驗方法</a:t>
            </a:r>
            <a:r>
              <a:rPr lang="en-US" altLang="zh-CN" dirty="0">
                <a:latin typeface="Arial" charset="0"/>
              </a:rPr>
              <a:t>—</a:t>
            </a:r>
            <a:r>
              <a:rPr lang="zh-CN" altLang="en-US" dirty="0">
                <a:latin typeface="Arial" charset="0"/>
              </a:rPr>
              <a:t>卡平方</a:t>
            </a:r>
            <a:r>
              <a:rPr lang="en-US" altLang="zh-CN" dirty="0">
                <a:latin typeface="Arial" charset="0"/>
              </a:rPr>
              <a:t>X2</a:t>
            </a:r>
            <a:r>
              <a:rPr lang="zh-CN" altLang="en-US" dirty="0">
                <a:latin typeface="Arial" charset="0"/>
              </a:rPr>
              <a:t>檢驗；他創始了世界上最權威的生物統計雜誌“</a:t>
            </a:r>
            <a:r>
              <a:rPr lang="en-US" altLang="zh-CN" dirty="0" err="1">
                <a:latin typeface="Arial" charset="0"/>
              </a:rPr>
              <a:t>Bionmetrika</a:t>
            </a:r>
            <a:r>
              <a:rPr lang="en-US" altLang="zh-CN" dirty="0">
                <a:latin typeface="Arial" charset="0"/>
              </a:rPr>
              <a:t>”</a:t>
            </a:r>
            <a:r>
              <a:rPr lang="zh-CN" altLang="en-US" dirty="0">
                <a:latin typeface="Arial" charset="0"/>
              </a:rPr>
              <a:t>；創辦了世界上第一所統計學校，正式他的這些努力，為</a:t>
            </a:r>
            <a:r>
              <a:rPr lang="en-US" altLang="zh-CN" dirty="0">
                <a:latin typeface="Arial" charset="0"/>
              </a:rPr>
              <a:t>20</a:t>
            </a:r>
            <a:r>
              <a:rPr lang="zh-CN" altLang="en-US" dirty="0">
                <a:latin typeface="Arial" charset="0"/>
              </a:rPr>
              <a:t>世紀數理統計學與生物統計學的發展奠定了基礎。</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羅奈爾得</a:t>
            </a:r>
            <a:r>
              <a:rPr lang="en-US" altLang="zh-CN" b="1" dirty="0">
                <a:latin typeface="Arial" charset="0"/>
              </a:rPr>
              <a:t>·</a:t>
            </a:r>
            <a:r>
              <a:rPr lang="zh-CN" altLang="en-US" b="1" dirty="0">
                <a:latin typeface="Arial" charset="0"/>
              </a:rPr>
              <a:t>費舍爾</a:t>
            </a:r>
            <a:r>
              <a:rPr lang="zh-CN" altLang="en-US" dirty="0">
                <a:latin typeface="Arial" charset="0"/>
              </a:rPr>
              <a:t>（</a:t>
            </a:r>
            <a:r>
              <a:rPr lang="en-US" altLang="zh-CN" dirty="0">
                <a:latin typeface="Arial" charset="0"/>
              </a:rPr>
              <a:t>1890</a:t>
            </a:r>
            <a:r>
              <a:rPr lang="zh-CN" altLang="en-US" dirty="0">
                <a:latin typeface="Arial" charset="0"/>
              </a:rPr>
              <a:t>～</a:t>
            </a:r>
            <a:r>
              <a:rPr lang="en-US" altLang="zh-CN" dirty="0">
                <a:latin typeface="Arial" charset="0"/>
              </a:rPr>
              <a:t>1962</a:t>
            </a:r>
            <a:r>
              <a:rPr lang="zh-CN" altLang="en-US" dirty="0">
                <a:latin typeface="Arial" charset="0"/>
              </a:rPr>
              <a:t>），生於倫敦，卒於 </a:t>
            </a:r>
            <a:r>
              <a:rPr lang="en-US" altLang="zh-CN" dirty="0" err="1">
                <a:latin typeface="Arial" charset="0"/>
              </a:rPr>
              <a:t>Adleaide</a:t>
            </a:r>
            <a:r>
              <a:rPr lang="zh-CN" altLang="en-US" dirty="0">
                <a:latin typeface="Arial" charset="0"/>
              </a:rPr>
              <a:t>（澳洲）。英國統計與遺傳學家，現代統計科學的奠基人之一，並對達爾文演化論作了基礎澄清的工作。</a:t>
            </a:r>
            <a:r>
              <a:rPr lang="en-US" altLang="zh-CN" dirty="0">
                <a:latin typeface="Arial" charset="0"/>
              </a:rPr>
              <a:t>Fisher </a:t>
            </a:r>
            <a:r>
              <a:rPr lang="zh-CN" altLang="en-US" dirty="0">
                <a:latin typeface="Arial" charset="0"/>
              </a:rPr>
              <a:t>以天文學學士畢業于劍橋大學，也因對天文觀測誤差的分析，使他開始探討統計的問題。畢業後幾年，他曾到加拿大務農，工作於投資公司，也當過私立學校的老師。並在</a:t>
            </a:r>
            <a:r>
              <a:rPr lang="en-US" altLang="zh-CN" dirty="0">
                <a:latin typeface="Arial" charset="0"/>
              </a:rPr>
              <a:t>1915</a:t>
            </a:r>
            <a:r>
              <a:rPr lang="zh-CN" altLang="en-US" dirty="0">
                <a:latin typeface="Arial" charset="0"/>
              </a:rPr>
              <a:t>，</a:t>
            </a:r>
            <a:r>
              <a:rPr lang="en-US" altLang="zh-CN" dirty="0">
                <a:latin typeface="Arial" charset="0"/>
              </a:rPr>
              <a:t>1918</a:t>
            </a:r>
            <a:r>
              <a:rPr lang="zh-CN" altLang="en-US" dirty="0">
                <a:latin typeface="Arial" charset="0"/>
              </a:rPr>
              <a:t>發表兩篇重要文章，前者探討相關係數的分布；後者證明遺傳上的連續變異，可用許多遵守孟德爾律的基因變異所疊加來解釋。</a:t>
            </a:r>
            <a:r>
              <a:rPr lang="en-US" altLang="zh-CN" dirty="0">
                <a:latin typeface="Arial" charset="0"/>
              </a:rPr>
              <a:t>1919</a:t>
            </a:r>
            <a:r>
              <a:rPr lang="zh-CN" altLang="en-US" dirty="0">
                <a:latin typeface="Arial" charset="0"/>
              </a:rPr>
              <a:t>年他拒絕在 </a:t>
            </a:r>
            <a:r>
              <a:rPr lang="en-US" altLang="zh-CN" dirty="0">
                <a:latin typeface="Arial" charset="0"/>
              </a:rPr>
              <a:t>K. Pearson </a:t>
            </a:r>
            <a:r>
              <a:rPr lang="zh-CN" altLang="en-US" dirty="0">
                <a:latin typeface="Arial" charset="0"/>
              </a:rPr>
              <a:t>下工作，任職於 </a:t>
            </a:r>
            <a:r>
              <a:rPr lang="en-US" altLang="zh-CN" dirty="0">
                <a:latin typeface="Arial" charset="0"/>
              </a:rPr>
              <a:t>Rothamsted </a:t>
            </a:r>
            <a:r>
              <a:rPr lang="zh-CN" altLang="en-US" dirty="0">
                <a:latin typeface="Arial" charset="0"/>
              </a:rPr>
              <a:t>農業實驗場。</a:t>
            </a:r>
            <a:r>
              <a:rPr lang="en-US" altLang="zh-CN" dirty="0">
                <a:latin typeface="Arial" charset="0"/>
              </a:rPr>
              <a:t>Fisher </a:t>
            </a:r>
            <a:r>
              <a:rPr lang="zh-CN" altLang="en-US" dirty="0">
                <a:latin typeface="Arial" charset="0"/>
              </a:rPr>
              <a:t>在這裡發展他的變異數分析理論，研究假說測試，並且提出實驗設計的隨機化原則，使得科學試驗可以同時進行多參數之檢測，並減少樣本偏差。他在</a:t>
            </a:r>
            <a:r>
              <a:rPr lang="en-US" altLang="zh-CN" dirty="0">
                <a:latin typeface="Arial" charset="0"/>
              </a:rPr>
              <a:t>1925</a:t>
            </a:r>
            <a:r>
              <a:rPr lang="zh-CN" altLang="en-US" dirty="0">
                <a:latin typeface="Arial" charset="0"/>
              </a:rPr>
              <a:t>所著</a:t>
            </a:r>
            <a:r>
              <a:rPr lang="en-US" altLang="zh-CN" dirty="0">
                <a:latin typeface="Arial" charset="0"/>
              </a:rPr>
              <a:t>《</a:t>
            </a:r>
            <a:r>
              <a:rPr lang="zh-CN" altLang="en-US" dirty="0">
                <a:latin typeface="Arial" charset="0"/>
              </a:rPr>
              <a:t>研究工作者的統計方法</a:t>
            </a:r>
            <a:r>
              <a:rPr lang="en-US" altLang="zh-CN" dirty="0">
                <a:latin typeface="Arial" charset="0"/>
              </a:rPr>
              <a:t>》</a:t>
            </a:r>
            <a:r>
              <a:rPr lang="zh-CN" altLang="en-US" dirty="0">
                <a:latin typeface="Arial" charset="0"/>
              </a:rPr>
              <a:t>影響力超過半世紀，遍及全世界。而他在 </a:t>
            </a:r>
            <a:r>
              <a:rPr lang="en-US" altLang="zh-CN" dirty="0">
                <a:latin typeface="Arial" charset="0"/>
              </a:rPr>
              <a:t>Rothamsted </a:t>
            </a:r>
            <a:r>
              <a:rPr lang="zh-CN" altLang="en-US" dirty="0">
                <a:latin typeface="Arial" charset="0"/>
              </a:rPr>
              <a:t>的工作結晶，同時也表現在為達爾文演化論澄清迷霧的巨著</a:t>
            </a:r>
            <a:r>
              <a:rPr lang="en-US" altLang="zh-CN" dirty="0">
                <a:latin typeface="Arial" charset="0"/>
              </a:rPr>
              <a:t>《</a:t>
            </a:r>
            <a:r>
              <a:rPr lang="zh-CN" altLang="en-US" dirty="0">
                <a:latin typeface="Arial" charset="0"/>
              </a:rPr>
              <a:t>天擇的遺傳理論</a:t>
            </a:r>
            <a:r>
              <a:rPr lang="en-US" altLang="zh-CN" dirty="0">
                <a:latin typeface="Arial" charset="0"/>
              </a:rPr>
              <a:t>》(1930)</a:t>
            </a:r>
            <a:r>
              <a:rPr lang="zh-CN" altLang="en-US" dirty="0">
                <a:latin typeface="Arial" charset="0"/>
              </a:rPr>
              <a:t>中，說明孟德爾的遺傳定律與達爾文的理論並不像當時部份學者認為的互相矛盾，而是相輔相成的。並且認為演化的驅力主要來自選擇的因素遠重於突變的因素。這本著作將統計分析的方法帶入演化論的研究。為解釋現代生物學的核心理論打下堅實的基礎。也因這本著作，</a:t>
            </a:r>
            <a:r>
              <a:rPr lang="en-US" altLang="zh-CN" dirty="0">
                <a:latin typeface="Arial" charset="0"/>
              </a:rPr>
              <a:t>Fisher 1933</a:t>
            </a:r>
            <a:r>
              <a:rPr lang="zh-CN" altLang="en-US" dirty="0">
                <a:latin typeface="Arial" charset="0"/>
              </a:rPr>
              <a:t>年獲得倫敦大學的職位，從事 </a:t>
            </a:r>
            <a:r>
              <a:rPr lang="en-US" altLang="zh-CN" dirty="0">
                <a:latin typeface="Arial" charset="0"/>
              </a:rPr>
              <a:t>RH </a:t>
            </a:r>
            <a:r>
              <a:rPr lang="zh-CN" altLang="en-US" dirty="0">
                <a:latin typeface="Arial" charset="0"/>
              </a:rPr>
              <a:t>血型的研究。</a:t>
            </a:r>
            <a:r>
              <a:rPr lang="en-US" altLang="zh-CN" dirty="0">
                <a:latin typeface="Arial" charset="0"/>
              </a:rPr>
              <a:t>1943</a:t>
            </a:r>
            <a:r>
              <a:rPr lang="zh-CN" altLang="en-US" dirty="0">
                <a:latin typeface="Arial" charset="0"/>
              </a:rPr>
              <a:t>至</a:t>
            </a:r>
            <a:r>
              <a:rPr lang="en-US" altLang="zh-CN" dirty="0">
                <a:latin typeface="Arial" charset="0"/>
              </a:rPr>
              <a:t>1957</a:t>
            </a:r>
            <a:r>
              <a:rPr lang="zh-CN" altLang="en-US" dirty="0">
                <a:latin typeface="Arial" charset="0"/>
              </a:rPr>
              <a:t>年他回劍橋大學任教，</a:t>
            </a:r>
            <a:r>
              <a:rPr lang="en-US" altLang="zh-CN" dirty="0">
                <a:latin typeface="Arial" charset="0"/>
              </a:rPr>
              <a:t>1952</a:t>
            </a:r>
            <a:r>
              <a:rPr lang="zh-CN" altLang="en-US" dirty="0">
                <a:latin typeface="Arial" charset="0"/>
              </a:rPr>
              <a:t>年受封爵士，</a:t>
            </a:r>
            <a:r>
              <a:rPr lang="en-US" altLang="zh-CN" dirty="0">
                <a:latin typeface="Arial" charset="0"/>
              </a:rPr>
              <a:t>1956</a:t>
            </a:r>
            <a:r>
              <a:rPr lang="zh-CN" altLang="en-US" dirty="0">
                <a:latin typeface="Arial" charset="0"/>
              </a:rPr>
              <a:t>年出版</a:t>
            </a:r>
            <a:r>
              <a:rPr lang="en-US" altLang="zh-CN" dirty="0">
                <a:latin typeface="Arial" charset="0"/>
              </a:rPr>
              <a:t>《</a:t>
            </a:r>
            <a:r>
              <a:rPr lang="zh-CN" altLang="en-US" dirty="0">
                <a:latin typeface="Arial" charset="0"/>
              </a:rPr>
              <a:t>統計方法與科學推，最後三年，則在澳洲為國協科技研究組織 </a:t>
            </a:r>
            <a:r>
              <a:rPr lang="en-US" altLang="zh-CN" dirty="0">
                <a:latin typeface="Arial" charset="0"/>
              </a:rPr>
              <a:t>(CSTRO) </a:t>
            </a:r>
            <a:r>
              <a:rPr lang="zh-CN" altLang="en-US" dirty="0">
                <a:latin typeface="Arial" charset="0"/>
              </a:rPr>
              <a:t>工作，並卒於任上。</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威廉</a:t>
            </a:r>
            <a:r>
              <a:rPr lang="en-US" altLang="zh-CN" b="1" dirty="0">
                <a:latin typeface="Arial" charset="0"/>
              </a:rPr>
              <a:t>·</a:t>
            </a:r>
            <a:r>
              <a:rPr lang="zh-CN" altLang="en-US" b="1" dirty="0">
                <a:latin typeface="Arial" charset="0"/>
              </a:rPr>
              <a:t>戈塞</a:t>
            </a:r>
            <a:r>
              <a:rPr lang="en-US" altLang="zh-CN" dirty="0">
                <a:latin typeface="Arial" charset="0"/>
              </a:rPr>
              <a:t>(William Sealey </a:t>
            </a:r>
            <a:r>
              <a:rPr lang="en-US" altLang="zh-CN" dirty="0" err="1">
                <a:latin typeface="Arial" charset="0"/>
              </a:rPr>
              <a:t>Gosset</a:t>
            </a:r>
            <a:r>
              <a:rPr lang="en-US" altLang="zh-CN" dirty="0">
                <a:latin typeface="Arial" charset="0"/>
              </a:rPr>
              <a:t>)</a:t>
            </a:r>
            <a:r>
              <a:rPr lang="zh-CN" altLang="en-US" dirty="0">
                <a:latin typeface="Arial" charset="0"/>
              </a:rPr>
              <a:t>出生於英國肯特郡坎特伯雷市，求學於曼徹斯特學院和牛津大學，主要學習化學和數學。</a:t>
            </a:r>
            <a:r>
              <a:rPr lang="en-US" altLang="zh-CN" dirty="0">
                <a:latin typeface="Arial" charset="0"/>
              </a:rPr>
              <a:t>1899</a:t>
            </a:r>
            <a:r>
              <a:rPr lang="zh-CN" altLang="en-US" dirty="0">
                <a:latin typeface="Arial" charset="0"/>
              </a:rPr>
              <a:t>年，戈塞進入都柏林的</a:t>
            </a:r>
            <a:r>
              <a:rPr lang="en-US" altLang="zh-CN" dirty="0">
                <a:latin typeface="Arial" charset="0"/>
              </a:rPr>
              <a:t>A.</a:t>
            </a:r>
            <a:r>
              <a:rPr lang="zh-CN" altLang="en-US" dirty="0">
                <a:latin typeface="Arial" charset="0"/>
              </a:rPr>
              <a:t>吉尼斯父子釀酒廠，在那裡於</a:t>
            </a:r>
            <a:r>
              <a:rPr lang="en-US" altLang="zh-CN" dirty="0">
                <a:latin typeface="Arial" charset="0"/>
              </a:rPr>
              <a:t>1904</a:t>
            </a:r>
            <a:r>
              <a:rPr lang="zh-CN" altLang="en-US" dirty="0">
                <a:latin typeface="Arial" charset="0"/>
              </a:rPr>
              <a:t>年寫成第一篇報告</a:t>
            </a:r>
            <a:r>
              <a:rPr lang="en-US" altLang="zh-CN" dirty="0">
                <a:latin typeface="Arial" charset="0"/>
              </a:rPr>
              <a:t>《</a:t>
            </a:r>
            <a:r>
              <a:rPr lang="zh-CN" altLang="en-US" dirty="0">
                <a:latin typeface="Arial" charset="0"/>
              </a:rPr>
              <a:t>誤差法則應用</a:t>
            </a:r>
            <a:r>
              <a:rPr lang="en-US" altLang="zh-CN" dirty="0">
                <a:latin typeface="Arial" charset="0"/>
              </a:rPr>
              <a:t>》</a:t>
            </a:r>
            <a:r>
              <a:rPr lang="zh-CN" altLang="en-US" dirty="0">
                <a:latin typeface="Arial" charset="0"/>
              </a:rPr>
              <a:t>。</a:t>
            </a:r>
            <a:r>
              <a:rPr lang="en-US" altLang="zh-CN" dirty="0" err="1">
                <a:latin typeface="Arial" charset="0"/>
              </a:rPr>
              <a:t>Gosset</a:t>
            </a:r>
            <a:r>
              <a:rPr lang="zh-CN" altLang="en-US" dirty="0">
                <a:latin typeface="Arial" charset="0"/>
              </a:rPr>
              <a:t>是英國現代統計方法發展的先驅，由他匯出的統計學</a:t>
            </a:r>
            <a:r>
              <a:rPr lang="en-US" altLang="zh-CN" dirty="0">
                <a:latin typeface="Arial" charset="0"/>
              </a:rPr>
              <a:t>T</a:t>
            </a:r>
            <a:r>
              <a:rPr lang="zh-CN" altLang="en-US" dirty="0">
                <a:latin typeface="Arial" charset="0"/>
              </a:rPr>
              <a:t>檢驗廣泛運用於小樣本平均數之間的差別測試。他曾在倫敦大學</a:t>
            </a:r>
            <a:r>
              <a:rPr lang="en-US" altLang="zh-CN" dirty="0">
                <a:latin typeface="Arial" charset="0"/>
              </a:rPr>
              <a:t>K.</a:t>
            </a:r>
            <a:r>
              <a:rPr lang="zh-CN" altLang="en-US" dirty="0">
                <a:latin typeface="Arial" charset="0"/>
              </a:rPr>
              <a:t>皮爾遜生物統計學驗室從事研究（</a:t>
            </a:r>
            <a:r>
              <a:rPr lang="en-US" altLang="zh-CN" dirty="0">
                <a:latin typeface="Arial" charset="0"/>
              </a:rPr>
              <a:t>1906-1907</a:t>
            </a:r>
            <a:r>
              <a:rPr lang="zh-CN" altLang="en-US" dirty="0">
                <a:latin typeface="Arial" charset="0"/>
              </a:rPr>
              <a:t>），對統計理論的最顯著貢獻是</a:t>
            </a:r>
            <a:r>
              <a:rPr lang="en-US" altLang="zh-CN" dirty="0">
                <a:latin typeface="Arial" charset="0"/>
              </a:rPr>
              <a:t>《</a:t>
            </a:r>
            <a:r>
              <a:rPr lang="zh-CN" altLang="en-US" dirty="0">
                <a:latin typeface="Arial" charset="0"/>
              </a:rPr>
              <a:t>平均數的概率誤差</a:t>
            </a:r>
            <a:r>
              <a:rPr lang="en-US" altLang="zh-CN" dirty="0">
                <a:latin typeface="Arial" charset="0"/>
              </a:rPr>
              <a:t>》</a:t>
            </a:r>
            <a:r>
              <a:rPr lang="zh-CN" altLang="en-US" dirty="0">
                <a:latin typeface="Arial" charset="0"/>
              </a:rPr>
              <a:t>（</a:t>
            </a:r>
            <a:r>
              <a:rPr lang="en-US" altLang="zh-CN" dirty="0">
                <a:latin typeface="Arial" charset="0"/>
              </a:rPr>
              <a:t>1908</a:t>
            </a:r>
            <a:r>
              <a:rPr lang="zh-CN" altLang="en-US" dirty="0">
                <a:latin typeface="Arial" charset="0"/>
              </a:rPr>
              <a:t>）。這篇論文闡明，如果是小樣本，那麼平均數比例對其標準誤差的分布不遵循正態曲線。由於吉尼斯釀酒廠的規定禁止戈塞發表關於釀酒過程變化性的研究成果，因此戈塞不得不於</a:t>
            </a:r>
            <a:r>
              <a:rPr lang="en-US" altLang="zh-CN" dirty="0">
                <a:latin typeface="Arial" charset="0"/>
              </a:rPr>
              <a:t>1908</a:t>
            </a:r>
            <a:r>
              <a:rPr lang="zh-CN" altLang="en-US" dirty="0">
                <a:latin typeface="Arial" charset="0"/>
              </a:rPr>
              <a:t>年以“學生”的筆名發表他的論文，導致該統計被稱為“學生”的筆名發表他的論文，導致該統計被稱為“學生的</a:t>
            </a:r>
            <a:r>
              <a:rPr lang="en-US" altLang="zh-CN" dirty="0">
                <a:latin typeface="Arial" charset="0"/>
              </a:rPr>
              <a:t>T</a:t>
            </a:r>
            <a:r>
              <a:rPr lang="zh-CN" altLang="en-US" dirty="0">
                <a:latin typeface="Arial" charset="0"/>
              </a:rPr>
              <a:t>檢驗”；</a:t>
            </a:r>
            <a:r>
              <a:rPr lang="en-US" altLang="zh-CN" dirty="0" err="1">
                <a:latin typeface="Arial" charset="0"/>
              </a:rPr>
              <a:t>Gosset</a:t>
            </a:r>
            <a:r>
              <a:rPr lang="zh-CN" altLang="en-US" dirty="0">
                <a:latin typeface="Arial" charset="0"/>
              </a:rPr>
              <a:t>在文章中使用</a:t>
            </a:r>
            <a:r>
              <a:rPr lang="en-US" altLang="zh-CN" dirty="0">
                <a:latin typeface="Arial" charset="0"/>
              </a:rPr>
              <a:t>Z</a:t>
            </a:r>
            <a:r>
              <a:rPr lang="zh-CN" altLang="en-US" dirty="0">
                <a:latin typeface="Arial" charset="0"/>
              </a:rPr>
              <a:t>統計量來檢驗常態分配母群的平均數。由於這篇文章提供了“學生</a:t>
            </a:r>
            <a:r>
              <a:rPr lang="en-US" altLang="zh-CN" dirty="0">
                <a:latin typeface="Arial" charset="0"/>
              </a:rPr>
              <a:t>t</a:t>
            </a:r>
            <a:r>
              <a:rPr lang="zh-CN" altLang="en-US" dirty="0">
                <a:latin typeface="Arial" charset="0"/>
              </a:rPr>
              <a:t>檢驗”的基礎，為此，許多統計學家把</a:t>
            </a:r>
            <a:r>
              <a:rPr lang="en-US" altLang="zh-CN" dirty="0">
                <a:latin typeface="Arial" charset="0"/>
              </a:rPr>
              <a:t>1908</a:t>
            </a:r>
            <a:r>
              <a:rPr lang="zh-CN" altLang="en-US" dirty="0">
                <a:latin typeface="Arial" charset="0"/>
              </a:rPr>
              <a:t>年看作是統計推斷理論發展史上的里程碑。</a:t>
            </a:r>
            <a:r>
              <a:rPr lang="en-US" altLang="zh-CN" dirty="0" err="1">
                <a:latin typeface="Arial" charset="0"/>
              </a:rPr>
              <a:t>Gosset</a:t>
            </a:r>
            <a:r>
              <a:rPr lang="zh-CN" altLang="en-US" dirty="0">
                <a:latin typeface="Arial" charset="0"/>
              </a:rPr>
              <a:t>又連續發表了“相關係數的概率誤差” </a:t>
            </a:r>
            <a:r>
              <a:rPr lang="en-US" altLang="zh-CN" dirty="0">
                <a:latin typeface="Arial" charset="0"/>
              </a:rPr>
              <a:t>(1909)</a:t>
            </a:r>
            <a:r>
              <a:rPr lang="zh-CN" altLang="en-US" dirty="0">
                <a:latin typeface="Arial" charset="0"/>
              </a:rPr>
              <a:t>、“非隨機抽樣的樣本平均數分布”</a:t>
            </a:r>
            <a:r>
              <a:rPr lang="en-US" altLang="zh-CN" dirty="0">
                <a:latin typeface="Arial" charset="0"/>
              </a:rPr>
              <a:t>(1909)</a:t>
            </a:r>
            <a:r>
              <a:rPr lang="zh-CN" altLang="en-US" dirty="0">
                <a:latin typeface="Arial" charset="0"/>
              </a:rPr>
              <a:t>、“從無限總體隨機抽樣平均數的概率估算表”</a:t>
            </a:r>
            <a:r>
              <a:rPr lang="en-US" altLang="zh-CN" dirty="0">
                <a:latin typeface="Arial" charset="0"/>
              </a:rPr>
              <a:t>(1917)</a:t>
            </a:r>
            <a:r>
              <a:rPr lang="zh-CN" altLang="en-US" dirty="0">
                <a:latin typeface="Arial" charset="0"/>
              </a:rPr>
              <a:t>，等，</a:t>
            </a:r>
            <a:r>
              <a:rPr lang="en-US" altLang="zh-CN" dirty="0">
                <a:latin typeface="Arial" charset="0"/>
              </a:rPr>
              <a:t>1907-1937</a:t>
            </a:r>
            <a:r>
              <a:rPr lang="zh-CN" altLang="en-US" dirty="0">
                <a:latin typeface="Arial" charset="0"/>
              </a:rPr>
              <a:t>年間，戈塞發表了</a:t>
            </a:r>
            <a:r>
              <a:rPr lang="en-US" altLang="zh-CN" dirty="0">
                <a:latin typeface="Arial" charset="0"/>
              </a:rPr>
              <a:t>22</a:t>
            </a:r>
            <a:r>
              <a:rPr lang="zh-CN" altLang="en-US" dirty="0">
                <a:latin typeface="Arial" charset="0"/>
              </a:rPr>
              <a:t>篇統計學論文，這些論文於</a:t>
            </a:r>
            <a:r>
              <a:rPr lang="en-US" altLang="zh-CN" dirty="0">
                <a:latin typeface="Arial" charset="0"/>
              </a:rPr>
              <a:t>1942</a:t>
            </a:r>
            <a:r>
              <a:rPr lang="zh-CN" altLang="en-US" dirty="0">
                <a:latin typeface="Arial" charset="0"/>
              </a:rPr>
              <a:t>年以</a:t>
            </a:r>
            <a:r>
              <a:rPr lang="en-US" altLang="zh-CN" dirty="0">
                <a:latin typeface="Arial" charset="0"/>
              </a:rPr>
              <a:t>《“</a:t>
            </a:r>
            <a:r>
              <a:rPr lang="zh-CN" altLang="en-US" dirty="0">
                <a:latin typeface="Arial" charset="0"/>
              </a:rPr>
              <a:t>學生”論文集</a:t>
            </a:r>
            <a:r>
              <a:rPr lang="en-US" altLang="zh-CN" dirty="0">
                <a:latin typeface="Arial" charset="0"/>
              </a:rPr>
              <a:t>》</a:t>
            </a:r>
            <a:r>
              <a:rPr lang="zh-CN" altLang="en-US" dirty="0">
                <a:latin typeface="Arial" charset="0"/>
              </a:rPr>
              <a:t>為書名重新發行。</a:t>
            </a:r>
            <a:endParaRPr lang="en-US" altLang="zh-CN" dirty="0">
              <a:latin typeface="Arial" charset="0"/>
            </a:endParaRPr>
          </a:p>
          <a:p>
            <a:pPr eaLnBrk="1" hangingPunct="1"/>
            <a:r>
              <a:rPr lang="zh-CN" altLang="en-US" dirty="0">
                <a:latin typeface="Arial" charset="0"/>
              </a:rPr>
              <a:t>戈塞是小樣本統計理論的開創者，戈塞在釀酒公司工作中發現，供釀酒的每批麥子品質相差很大，而同一批麥子中能抽樣供試驗的麥子又很少，每批樣本在不同的溫度下做實驗，其結果相差很大，這樣一來，實際上取得的麥子樣本，不可能是大樣本，只能是小樣本。可是，從小樣本來分析資料是否可靠？誤差有多大？小樣本理論就在這樣的背景下應運而生。</a:t>
            </a:r>
            <a:r>
              <a:rPr lang="en-US" altLang="zh-CN" dirty="0">
                <a:latin typeface="Arial" charset="0"/>
              </a:rPr>
              <a:t>1905</a:t>
            </a:r>
            <a:r>
              <a:rPr lang="zh-CN" altLang="en-US" dirty="0">
                <a:latin typeface="Arial" charset="0"/>
              </a:rPr>
              <a:t>年，戈塞利用酒廠裡大量的小樣本資料寫了第一篇論文</a:t>
            </a:r>
            <a:r>
              <a:rPr lang="en-US" altLang="zh-CN" dirty="0">
                <a:latin typeface="Arial" charset="0"/>
              </a:rPr>
              <a:t>《</a:t>
            </a:r>
            <a:r>
              <a:rPr lang="zh-CN" altLang="en-US" dirty="0">
                <a:latin typeface="Arial" charset="0"/>
              </a:rPr>
              <a:t>誤差法則在釀酒過程中的應用</a:t>
            </a:r>
            <a:r>
              <a:rPr lang="en-US" altLang="zh-CN" dirty="0">
                <a:latin typeface="Arial" charset="0"/>
              </a:rPr>
              <a:t>》</a:t>
            </a:r>
            <a:r>
              <a:rPr lang="zh-CN" altLang="en-US" dirty="0">
                <a:latin typeface="Arial" charset="0"/>
              </a:rPr>
              <a:t>，在此基礎上，</a:t>
            </a:r>
            <a:r>
              <a:rPr lang="en-US" altLang="zh-CN" dirty="0">
                <a:latin typeface="Arial" charset="0"/>
              </a:rPr>
              <a:t>1907</a:t>
            </a:r>
            <a:r>
              <a:rPr lang="zh-CN" altLang="en-US" dirty="0">
                <a:latin typeface="Arial" charset="0"/>
              </a:rPr>
              <a:t>年戈塞決心把小樣本和大樣本之間的差別搞清楚。為此，他試圖把一個總體中的所有小樣本的平均數的分布刻畫出來，做法是，在一個大容器裡放了一批紙牌，把它們弄亂，隨機地抽若干張，對這一樣本做實驗記錄觀察值，然後再把紙牌弄亂，抽出幾張，對相應的樣本再做實驗觀察，記錄觀察值，大量地記錄這種隨機抽樣的小樣本觀察值，就可藉以獲得小樣本觀察值的分布函數，若觀察值是平均數，戈塞把它叫做</a:t>
            </a:r>
            <a:r>
              <a:rPr lang="en-US" altLang="zh-CN" dirty="0">
                <a:latin typeface="Arial" charset="0"/>
              </a:rPr>
              <a:t>t</a:t>
            </a:r>
            <a:r>
              <a:rPr lang="zh-CN" altLang="en-US" dirty="0">
                <a:latin typeface="Arial" charset="0"/>
              </a:rPr>
              <a:t>分布函數。</a:t>
            </a:r>
          </a:p>
          <a:p>
            <a:pPr eaLnBrk="1" hangingPunct="1"/>
            <a:endParaRPr lang="en-US" altLang="zh-CN" dirty="0">
              <a:latin typeface="Arial" charset="0"/>
            </a:endParaRPr>
          </a:p>
          <a:p>
            <a:pPr eaLnBrk="1" hangingPunct="1"/>
            <a:r>
              <a:rPr lang="zh-CN" altLang="en-US" b="1" dirty="0">
                <a:latin typeface="Arial" charset="0"/>
              </a:rPr>
              <a:t>查理斯</a:t>
            </a:r>
            <a:r>
              <a:rPr lang="en-US" altLang="zh-CN" b="1" dirty="0">
                <a:latin typeface="Arial" charset="0"/>
              </a:rPr>
              <a:t>·</a:t>
            </a:r>
            <a:r>
              <a:rPr lang="zh-CN" altLang="en-US" b="1" dirty="0">
                <a:latin typeface="Arial" charset="0"/>
              </a:rPr>
              <a:t>愛德華</a:t>
            </a:r>
            <a:r>
              <a:rPr lang="en-US" altLang="zh-CN" b="1" dirty="0">
                <a:latin typeface="Arial" charset="0"/>
              </a:rPr>
              <a:t>·</a:t>
            </a:r>
            <a:r>
              <a:rPr lang="zh-CN" altLang="en-US" b="1" dirty="0">
                <a:latin typeface="Arial" charset="0"/>
              </a:rPr>
              <a:t>斯皮爾曼</a:t>
            </a:r>
            <a:r>
              <a:rPr lang="zh-CN" altLang="en-US" dirty="0">
                <a:latin typeface="Arial" charset="0"/>
              </a:rPr>
              <a:t>（</a:t>
            </a:r>
            <a:r>
              <a:rPr lang="en-US" altLang="zh-CN" dirty="0">
                <a:latin typeface="Arial" charset="0"/>
              </a:rPr>
              <a:t>Charles Edward Spearman</a:t>
            </a:r>
            <a:r>
              <a:rPr lang="zh-CN" altLang="en-US" dirty="0">
                <a:latin typeface="Arial" charset="0"/>
              </a:rPr>
              <a:t>）（</a:t>
            </a:r>
            <a:r>
              <a:rPr lang="en-US" altLang="zh-CN" dirty="0">
                <a:latin typeface="Arial" charset="0"/>
              </a:rPr>
              <a:t>1863</a:t>
            </a:r>
            <a:r>
              <a:rPr lang="zh-CN" altLang="en-US" dirty="0">
                <a:latin typeface="Arial" charset="0"/>
              </a:rPr>
              <a:t>～</a:t>
            </a:r>
            <a:r>
              <a:rPr lang="en-US" altLang="zh-CN" dirty="0">
                <a:latin typeface="Arial" charset="0"/>
              </a:rPr>
              <a:t>1945</a:t>
            </a:r>
            <a:r>
              <a:rPr lang="zh-CN" altLang="en-US" dirty="0">
                <a:latin typeface="Arial" charset="0"/>
              </a:rPr>
              <a:t>）</a:t>
            </a:r>
            <a:r>
              <a:rPr lang="en-US" altLang="zh-CN" dirty="0">
                <a:latin typeface="Arial" charset="0"/>
              </a:rPr>
              <a:t>:</a:t>
            </a:r>
            <a:r>
              <a:rPr lang="zh-CN" altLang="en-US" dirty="0">
                <a:latin typeface="Arial" charset="0"/>
              </a:rPr>
              <a:t>英國理論和實驗心理學家，</a:t>
            </a:r>
            <a:r>
              <a:rPr lang="en-US" altLang="zh-CN" dirty="0">
                <a:latin typeface="Arial" charset="0"/>
              </a:rPr>
              <a:t>1863</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10</a:t>
            </a:r>
            <a:r>
              <a:rPr lang="zh-CN" altLang="en-US" dirty="0">
                <a:latin typeface="Arial" charset="0"/>
              </a:rPr>
              <a:t>日生於倫敦，</a:t>
            </a:r>
            <a:r>
              <a:rPr lang="en-US" altLang="zh-CN" dirty="0">
                <a:latin typeface="Arial" charset="0"/>
              </a:rPr>
              <a:t>1945</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7</a:t>
            </a:r>
            <a:r>
              <a:rPr lang="zh-CN" altLang="en-US" dirty="0">
                <a:latin typeface="Arial" charset="0"/>
              </a:rPr>
              <a:t>日卒於倫敦。他大器晚成，</a:t>
            </a:r>
            <a:r>
              <a:rPr lang="en-US" altLang="zh-CN" dirty="0">
                <a:latin typeface="Arial" charset="0"/>
              </a:rPr>
              <a:t>1906</a:t>
            </a:r>
            <a:r>
              <a:rPr lang="zh-CN" altLang="en-US" dirty="0">
                <a:latin typeface="Arial" charset="0"/>
              </a:rPr>
              <a:t>年在德國萊比錫獲博士學位，時年</a:t>
            </a:r>
            <a:r>
              <a:rPr lang="en-US" altLang="zh-CN" dirty="0">
                <a:latin typeface="Arial" charset="0"/>
              </a:rPr>
              <a:t>48</a:t>
            </a:r>
            <a:r>
              <a:rPr lang="zh-CN" altLang="en-US" dirty="0">
                <a:latin typeface="Arial" charset="0"/>
              </a:rPr>
              <a:t>歲。回國後，</a:t>
            </a:r>
            <a:r>
              <a:rPr lang="en-US" altLang="zh-CN" dirty="0">
                <a:latin typeface="Arial" charset="0"/>
              </a:rPr>
              <a:t>1911</a:t>
            </a:r>
            <a:r>
              <a:rPr lang="zh-CN" altLang="en-US" dirty="0">
                <a:latin typeface="Arial" charset="0"/>
              </a:rPr>
              <a:t>年任倫敦大學心理學、邏輯學教授。</a:t>
            </a:r>
            <a:r>
              <a:rPr lang="en-US" altLang="zh-CN" dirty="0">
                <a:latin typeface="Arial" charset="0"/>
              </a:rPr>
              <a:t>1923</a:t>
            </a:r>
            <a:r>
              <a:rPr lang="zh-CN" altLang="en-US" dirty="0">
                <a:latin typeface="Arial" charset="0"/>
              </a:rPr>
              <a:t>至</a:t>
            </a:r>
            <a:r>
              <a:rPr lang="en-US" altLang="zh-CN" dirty="0">
                <a:latin typeface="Arial" charset="0"/>
              </a:rPr>
              <a:t>1926</a:t>
            </a:r>
            <a:r>
              <a:rPr lang="zh-CN" altLang="en-US" dirty="0">
                <a:latin typeface="Arial" charset="0"/>
              </a:rPr>
              <a:t>期間年任英國心理學會主席，</a:t>
            </a:r>
            <a:r>
              <a:rPr lang="en-US" altLang="zh-CN" dirty="0">
                <a:latin typeface="Arial" charset="0"/>
              </a:rPr>
              <a:t>1924</a:t>
            </a:r>
            <a:r>
              <a:rPr lang="zh-CN" altLang="en-US" dirty="0">
                <a:latin typeface="Arial" charset="0"/>
              </a:rPr>
              <a:t>年當選為英國皇家學會院士。</a:t>
            </a:r>
          </a:p>
          <a:p>
            <a:pPr eaLnBrk="1" hangingPunct="1"/>
            <a:r>
              <a:rPr lang="zh-CN" altLang="en-US" dirty="0">
                <a:latin typeface="Arial" charset="0"/>
              </a:rPr>
              <a:t>作為實驗心理學的先驅，斯皮爾曼對心理統計的發展做了大量的研究，他對相關係數概念進行了延伸，匯出了等級相關的計算方法。他還創立因素分析的方法，這是他學術上最偉大的成就。他還將之與智力研究相結合，從而於</a:t>
            </a:r>
            <a:r>
              <a:rPr lang="en-US" altLang="zh-CN" dirty="0">
                <a:latin typeface="Arial" charset="0"/>
              </a:rPr>
              <a:t>1904</a:t>
            </a:r>
            <a:r>
              <a:rPr lang="zh-CN" altLang="en-US" dirty="0">
                <a:latin typeface="Arial" charset="0"/>
              </a:rPr>
              <a:t>年提出智力結構的“二因素說”，即‘</a:t>
            </a:r>
            <a:r>
              <a:rPr lang="en-US" altLang="zh-CN" dirty="0">
                <a:latin typeface="Arial" charset="0"/>
              </a:rPr>
              <a:t>G’</a:t>
            </a:r>
            <a:r>
              <a:rPr lang="zh-CN" altLang="en-US" dirty="0">
                <a:latin typeface="Arial" charset="0"/>
              </a:rPr>
              <a:t>因素（一般因素）和‘</a:t>
            </a:r>
            <a:r>
              <a:rPr lang="en-US" altLang="zh-CN" dirty="0">
                <a:latin typeface="Arial" charset="0"/>
              </a:rPr>
              <a:t>S’</a:t>
            </a:r>
            <a:r>
              <a:rPr lang="zh-CN" altLang="en-US" dirty="0">
                <a:latin typeface="Arial" charset="0"/>
              </a:rPr>
              <a:t>因素（特殊因素）。可以毫不誇張地說，斯皮爾曼的名字幾乎成了‘</a:t>
            </a:r>
            <a:r>
              <a:rPr lang="en-US" altLang="zh-CN" dirty="0">
                <a:latin typeface="Arial" charset="0"/>
              </a:rPr>
              <a:t>G’</a:t>
            </a:r>
            <a:r>
              <a:rPr lang="zh-CN" altLang="en-US" dirty="0">
                <a:latin typeface="Arial" charset="0"/>
              </a:rPr>
              <a:t>因素或‘</a:t>
            </a:r>
            <a:r>
              <a:rPr lang="en-US" altLang="zh-CN" dirty="0">
                <a:latin typeface="Arial" charset="0"/>
              </a:rPr>
              <a:t>S</a:t>
            </a:r>
            <a:r>
              <a:rPr lang="zh-CN" altLang="en-US" dirty="0">
                <a:latin typeface="Arial" charset="0"/>
              </a:rPr>
              <a:t>因素’的代名詞。他反對聯想理論，著有</a:t>
            </a:r>
            <a:r>
              <a:rPr lang="en-US" altLang="zh-CN" dirty="0">
                <a:latin typeface="Arial" charset="0"/>
              </a:rPr>
              <a:t>《</a:t>
            </a:r>
            <a:r>
              <a:rPr lang="zh-CN" altLang="en-US" dirty="0">
                <a:latin typeface="Arial" charset="0"/>
              </a:rPr>
              <a:t>智力的性質和認知的原理</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人的能力</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創造的心</a:t>
            </a:r>
            <a:r>
              <a:rPr lang="en-US" altLang="zh-CN" dirty="0">
                <a:latin typeface="Arial" charset="0"/>
              </a:rPr>
              <a:t>》</a:t>
            </a:r>
            <a:r>
              <a:rPr lang="zh-CN" altLang="en-US" dirty="0">
                <a:latin typeface="Arial" charset="0"/>
              </a:rPr>
              <a:t>等。</a:t>
            </a:r>
            <a:endParaRPr lang="en-US" altLang="zh-CN" dirty="0">
              <a:latin typeface="Arial" charset="0"/>
            </a:endParaRPr>
          </a:p>
        </p:txBody>
      </p:sp>
      <p:sp>
        <p:nvSpPr>
          <p:cNvPr id="4" name="灯片编号占位符 3"/>
          <p:cNvSpPr>
            <a:spLocks noGrp="1"/>
          </p:cNvSpPr>
          <p:nvPr>
            <p:ph type="sldNum" sz="quarter" idx="5"/>
          </p:nvPr>
        </p:nvSpPr>
        <p:spPr/>
        <p:txBody>
          <a:bodyPr/>
          <a:lstStyle/>
          <a:p>
            <a:pPr>
              <a:defRPr/>
            </a:pPr>
            <a:fld id="{A9A227CD-77FF-4221-A66D-8D2F247632CA}" type="slidenum">
              <a:rPr lang="en-US" smtClean="0"/>
              <a:pPr>
                <a:defRPr/>
              </a:pPr>
              <a:t>1</a:t>
            </a:fld>
            <a:endParaRPr lang="en-US"/>
          </a:p>
        </p:txBody>
      </p:sp>
    </p:spTree>
    <p:extLst>
      <p:ext uri="{BB962C8B-B14F-4D97-AF65-F5344CB8AC3E}">
        <p14:creationId xmlns:p14="http://schemas.microsoft.com/office/powerpoint/2010/main" val="199321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99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6EEB4827-72AB-4B64-86DD-6CA26BEB7071}" type="slidenum">
              <a:rPr lang="en-US" altLang="zh-CN">
                <a:solidFill>
                  <a:schemeClr val="tx1"/>
                </a:solidFill>
              </a:rPr>
              <a:pPr algn="r" eaLnBrk="1" hangingPunct="1"/>
              <a:t>22</a:t>
            </a:fld>
            <a:endParaRPr lang="en-US" altLang="zh-CN">
              <a:solidFill>
                <a:schemeClr val="tx1"/>
              </a:solidFill>
            </a:endParaRPr>
          </a:p>
        </p:txBody>
      </p:sp>
      <p:sp>
        <p:nvSpPr>
          <p:cNvPr id="209923"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上數第一式為 連續型卡平方 定義式；上數第二式為 計數型卡平方定義式；上數第三式為 卡平方 概率密度函數式。</a:t>
            </a:r>
          </a:p>
          <a:p>
            <a:pPr eaLnBrk="1" hangingPunct="1"/>
            <a:endParaRPr lang="zh-CN" altLang="en-US" dirty="0">
              <a:latin typeface="Arial" charset="0"/>
            </a:endParaRPr>
          </a:p>
          <a:p>
            <a:pPr eaLnBrk="1" hangingPunct="1"/>
            <a:r>
              <a:rPr lang="zh-CN" altLang="en-US" dirty="0">
                <a:latin typeface="Arial" charset="0"/>
              </a:rPr>
              <a:t>卡平方（</a:t>
            </a:r>
            <a:r>
              <a:rPr lang="en-US" altLang="zh-CN" dirty="0">
                <a:latin typeface="Arial" charset="0"/>
              </a:rPr>
              <a:t>χ</a:t>
            </a:r>
            <a:r>
              <a:rPr lang="en-US" altLang="zh-CN" baseline="30000" dirty="0">
                <a:latin typeface="Arial" charset="0"/>
              </a:rPr>
              <a:t>2</a:t>
            </a:r>
            <a:r>
              <a:rPr lang="zh-CN" altLang="en-US" dirty="0">
                <a:latin typeface="Arial" charset="0"/>
              </a:rPr>
              <a:t>）定義為：</a:t>
            </a:r>
            <a:r>
              <a:rPr lang="en-US" altLang="zh-CN" dirty="0">
                <a:latin typeface="Arial" charset="0"/>
              </a:rPr>
              <a:t>n</a:t>
            </a:r>
            <a:r>
              <a:rPr lang="zh-CN" altLang="en-US" dirty="0">
                <a:latin typeface="Arial" charset="0"/>
              </a:rPr>
              <a:t>個獨立的</a:t>
            </a:r>
            <a:r>
              <a:rPr lang="en-US" altLang="zh-CN" dirty="0">
                <a:latin typeface="Arial" charset="0"/>
              </a:rPr>
              <a:t>u </a:t>
            </a:r>
            <a:r>
              <a:rPr lang="en-US" altLang="zh-CN" baseline="30000" dirty="0">
                <a:latin typeface="Arial" charset="0"/>
              </a:rPr>
              <a:t>2</a:t>
            </a:r>
            <a:r>
              <a:rPr lang="zh-CN" altLang="en-US" dirty="0">
                <a:latin typeface="Arial" charset="0"/>
              </a:rPr>
              <a:t>之和，或稱作相互獨立的多個正態離差平方值的總和。</a:t>
            </a:r>
          </a:p>
          <a:p>
            <a:pPr eaLnBrk="1" hangingPunct="1"/>
            <a:endParaRPr lang="zh-CN" altLang="en-US" dirty="0">
              <a:latin typeface="Arial" charset="0"/>
            </a:endParaRPr>
          </a:p>
          <a:p>
            <a:pPr eaLnBrk="1" hangingPunct="1"/>
            <a:r>
              <a:rPr lang="en-US" altLang="zh-CN" dirty="0">
                <a:latin typeface="Arial" charset="0"/>
              </a:rPr>
              <a:t>Γ </a:t>
            </a:r>
            <a:r>
              <a:rPr lang="zh-CN" altLang="en-US" dirty="0">
                <a:latin typeface="Arial" charset="0"/>
              </a:rPr>
              <a:t>是 伽馬函數，定義為 </a:t>
            </a:r>
            <a:r>
              <a:rPr lang="en-US" altLang="zh-CN" dirty="0">
                <a:latin typeface="Arial" charset="0"/>
              </a:rPr>
              <a:t>x</a:t>
            </a:r>
            <a:r>
              <a:rPr lang="zh-CN" altLang="en-US" dirty="0">
                <a:latin typeface="Arial" charset="0"/>
              </a:rPr>
              <a:t>！＝</a:t>
            </a:r>
            <a:r>
              <a:rPr lang="en-US" altLang="zh-CN" dirty="0">
                <a:latin typeface="Arial" charset="0"/>
              </a:rPr>
              <a:t>Γ(x+1)</a:t>
            </a:r>
            <a:r>
              <a:rPr lang="zh-CN" altLang="en-US" dirty="0">
                <a:latin typeface="Arial" charset="0"/>
              </a:rPr>
              <a:t>， 另  </a:t>
            </a:r>
            <a:r>
              <a:rPr lang="en-US" altLang="zh-CN" dirty="0">
                <a:latin typeface="Arial" charset="0"/>
              </a:rPr>
              <a:t>1</a:t>
            </a:r>
            <a:r>
              <a:rPr lang="zh-CN" altLang="en-US" dirty="0">
                <a:latin typeface="Arial" charset="0"/>
              </a:rPr>
              <a:t>！ </a:t>
            </a:r>
            <a:r>
              <a:rPr lang="en-US" altLang="zh-CN" dirty="0">
                <a:latin typeface="Arial" charset="0"/>
              </a:rPr>
              <a:t>= 1 </a:t>
            </a:r>
            <a:r>
              <a:rPr lang="zh-CN" altLang="en-US" dirty="0">
                <a:latin typeface="Arial" charset="0"/>
              </a:rPr>
              <a:t>， </a:t>
            </a:r>
            <a:r>
              <a:rPr lang="en-US" altLang="zh-CN" dirty="0">
                <a:latin typeface="Arial" charset="0"/>
              </a:rPr>
              <a:t>0</a:t>
            </a:r>
            <a:r>
              <a:rPr lang="zh-CN" altLang="en-US" dirty="0">
                <a:latin typeface="Arial" charset="0"/>
              </a:rPr>
              <a:t>！</a:t>
            </a:r>
            <a:r>
              <a:rPr lang="en-US" altLang="zh-CN" dirty="0">
                <a:latin typeface="Arial" charset="0"/>
              </a:rPr>
              <a:t>= 1 </a:t>
            </a:r>
            <a:r>
              <a:rPr lang="zh-CN" altLang="en-US" dirty="0">
                <a:latin typeface="Arial" charset="0"/>
              </a:rPr>
              <a:t>。</a:t>
            </a:r>
          </a:p>
          <a:p>
            <a:pPr eaLnBrk="1" hangingPunct="1"/>
            <a:endParaRPr lang="zh-CN" altLang="en-US" dirty="0">
              <a:latin typeface="Arial" charset="0"/>
            </a:endParaRPr>
          </a:p>
          <a:p>
            <a:pPr eaLnBrk="1" hangingPunct="1"/>
            <a:r>
              <a:rPr lang="zh-CN" altLang="en-US" dirty="0">
                <a:latin typeface="Arial" charset="0"/>
              </a:rPr>
              <a:t>卡平方分布的幾個特點：</a:t>
            </a:r>
            <a:br>
              <a:rPr lang="zh-CN" altLang="en-US" dirty="0">
                <a:latin typeface="Arial" charset="0"/>
              </a:rPr>
            </a:br>
            <a:br>
              <a:rPr lang="zh-CN" altLang="en-US" dirty="0">
                <a:latin typeface="Arial" charset="0"/>
              </a:rPr>
            </a:br>
            <a:r>
              <a:rPr lang="zh-CN" altLang="en-US" dirty="0">
                <a:latin typeface="Arial" charset="0"/>
              </a:rPr>
              <a:t>（</a:t>
            </a:r>
            <a:r>
              <a:rPr lang="en-US" altLang="zh-CN" dirty="0">
                <a:latin typeface="Arial" charset="0"/>
              </a:rPr>
              <a:t>1</a:t>
            </a:r>
            <a:r>
              <a:rPr lang="zh-CN" altLang="en-US" dirty="0">
                <a:latin typeface="Arial" charset="0"/>
              </a:rPr>
              <a:t>）其概率密度函數圖是非對稱的，與自由度有關。</a:t>
            </a:r>
            <a:br>
              <a:rPr lang="zh-CN" altLang="en-US" dirty="0">
                <a:latin typeface="Arial" charset="0"/>
              </a:rPr>
            </a:br>
            <a:br>
              <a:rPr lang="zh-CN" altLang="en-US" dirty="0">
                <a:latin typeface="Arial" charset="0"/>
              </a:rPr>
            </a:br>
            <a:r>
              <a:rPr lang="zh-CN" altLang="en-US" dirty="0">
                <a:latin typeface="Arial" charset="0"/>
              </a:rPr>
              <a:t>（</a:t>
            </a:r>
            <a:r>
              <a:rPr lang="en-US" altLang="zh-CN" dirty="0">
                <a:latin typeface="Arial" charset="0"/>
              </a:rPr>
              <a:t>2</a:t>
            </a:r>
            <a:r>
              <a:rPr lang="zh-CN" altLang="en-US" dirty="0">
                <a:latin typeface="Arial" charset="0"/>
              </a:rPr>
              <a:t>）函數曲線與</a:t>
            </a:r>
            <a:r>
              <a:rPr lang="en-US" altLang="zh-CN" dirty="0">
                <a:latin typeface="Arial" charset="0"/>
              </a:rPr>
              <a:t>x2</a:t>
            </a:r>
            <a:r>
              <a:rPr lang="zh-CN" altLang="en-US" dirty="0">
                <a:latin typeface="Arial" charset="0"/>
              </a:rPr>
              <a:t>軸間的面積為</a:t>
            </a:r>
            <a:r>
              <a:rPr lang="en-US" altLang="zh-CN" dirty="0">
                <a:latin typeface="Arial" charset="0"/>
              </a:rPr>
              <a:t>1</a:t>
            </a:r>
            <a:r>
              <a:rPr lang="zh-CN" altLang="en-US" dirty="0">
                <a:latin typeface="Arial" charset="0"/>
              </a:rPr>
              <a:t>。</a:t>
            </a:r>
            <a:br>
              <a:rPr lang="zh-CN" altLang="en-US" dirty="0">
                <a:latin typeface="Arial" charset="0"/>
              </a:rPr>
            </a:br>
            <a:br>
              <a:rPr lang="zh-CN" altLang="en-US" dirty="0">
                <a:latin typeface="Arial" charset="0"/>
              </a:rPr>
            </a:br>
            <a:r>
              <a:rPr lang="zh-CN" altLang="en-US" dirty="0">
                <a:latin typeface="Arial" charset="0"/>
              </a:rPr>
              <a:t>（</a:t>
            </a:r>
            <a:r>
              <a:rPr lang="en-US" altLang="zh-CN" dirty="0">
                <a:latin typeface="Arial" charset="0"/>
              </a:rPr>
              <a:t>3</a:t>
            </a:r>
            <a:r>
              <a:rPr lang="zh-CN" altLang="en-US" dirty="0">
                <a:latin typeface="Arial" charset="0"/>
              </a:rPr>
              <a:t>）</a:t>
            </a:r>
            <a:r>
              <a:rPr lang="en-US" altLang="zh-CN" dirty="0">
                <a:latin typeface="Arial" charset="0"/>
              </a:rPr>
              <a:t>χ2</a:t>
            </a:r>
            <a:r>
              <a:rPr lang="zh-CN" altLang="en-US" dirty="0">
                <a:latin typeface="Arial" charset="0"/>
              </a:rPr>
              <a:t>值落在區間</a:t>
            </a:r>
            <a:r>
              <a:rPr lang="en-US" altLang="zh-CN" dirty="0">
                <a:latin typeface="Arial" charset="0"/>
              </a:rPr>
              <a:t>【a</a:t>
            </a:r>
            <a:r>
              <a:rPr lang="zh-CN" altLang="en-US" dirty="0">
                <a:latin typeface="Arial" charset="0"/>
              </a:rPr>
              <a:t>，＋∞</a:t>
            </a:r>
            <a:r>
              <a:rPr lang="en-US" altLang="zh-CN" dirty="0">
                <a:latin typeface="Arial" charset="0"/>
              </a:rPr>
              <a:t>】</a:t>
            </a:r>
            <a:r>
              <a:rPr lang="zh-CN" altLang="en-US" dirty="0">
                <a:latin typeface="Arial" charset="0"/>
              </a:rPr>
              <a:t>中的概率為</a:t>
            </a:r>
            <a:r>
              <a:rPr lang="en-US" altLang="zh-CN" dirty="0">
                <a:latin typeface="Arial" charset="0"/>
              </a:rPr>
              <a:t>α</a:t>
            </a:r>
            <a:r>
              <a:rPr lang="zh-CN" altLang="en-US" dirty="0">
                <a:latin typeface="Arial" charset="0"/>
              </a:rPr>
              <a:t>。最小為</a:t>
            </a:r>
            <a:r>
              <a:rPr lang="en-US" altLang="zh-CN" dirty="0">
                <a:latin typeface="Arial" charset="0"/>
              </a:rPr>
              <a:t>0</a:t>
            </a:r>
            <a:r>
              <a:rPr lang="zh-CN" altLang="en-US" dirty="0">
                <a:latin typeface="Arial" charset="0"/>
              </a:rPr>
              <a:t>，最大為</a:t>
            </a:r>
            <a:r>
              <a:rPr lang="en-US" altLang="zh-CN" dirty="0">
                <a:latin typeface="Arial" charset="0"/>
              </a:rPr>
              <a:t>+∞</a:t>
            </a:r>
            <a:r>
              <a:rPr lang="zh-CN" altLang="en-US" dirty="0">
                <a:latin typeface="Arial" charset="0"/>
              </a:rPr>
              <a:t>。 </a:t>
            </a:r>
            <a:br>
              <a:rPr lang="zh-CN" altLang="en-US" dirty="0">
                <a:latin typeface="Arial" charset="0"/>
              </a:rPr>
            </a:br>
            <a:br>
              <a:rPr lang="zh-CN" altLang="en-US" dirty="0">
                <a:latin typeface="Arial" charset="0"/>
              </a:rPr>
            </a:br>
            <a:r>
              <a:rPr lang="zh-CN" altLang="en-US" dirty="0">
                <a:latin typeface="Arial" charset="0"/>
              </a:rPr>
              <a:t>（</a:t>
            </a:r>
            <a:r>
              <a:rPr lang="en-US" altLang="zh-CN" dirty="0">
                <a:latin typeface="Arial" charset="0"/>
              </a:rPr>
              <a:t>4</a:t>
            </a:r>
            <a:r>
              <a:rPr lang="zh-CN" altLang="en-US" dirty="0">
                <a:latin typeface="Arial" charset="0"/>
              </a:rPr>
              <a:t>）自由度小時呈偏態，隨著自由度增加，偏度降低，至∞時呈對稱分布。</a:t>
            </a:r>
          </a:p>
          <a:p>
            <a:pPr eaLnBrk="1" hangingPunct="1"/>
            <a:endParaRPr lang="zh-CN" altLang="en-US" dirty="0">
              <a:latin typeface="Arial" charset="0"/>
            </a:endParaRPr>
          </a:p>
          <a:p>
            <a:pPr eaLnBrk="1" hangingPunct="1"/>
            <a:r>
              <a:rPr lang="zh-CN" altLang="en-US" dirty="0">
                <a:latin typeface="Arial" charset="0"/>
              </a:rPr>
              <a:t>自由度為</a:t>
            </a:r>
            <a:r>
              <a:rPr lang="en-US" altLang="zh-CN" i="1" dirty="0">
                <a:latin typeface="Arial" charset="0"/>
              </a:rPr>
              <a:t>k</a:t>
            </a:r>
            <a:r>
              <a:rPr lang="zh-CN" altLang="en-US" dirty="0">
                <a:latin typeface="Arial" charset="0"/>
              </a:rPr>
              <a:t>的卡方變數的</a:t>
            </a:r>
            <a:r>
              <a:rPr lang="zh-CN" altLang="en-US" dirty="0">
                <a:latin typeface="Arial" charset="0"/>
                <a:hlinkClick r:id="rId4" tooltip="平均值"/>
              </a:rPr>
              <a:t>平均值</a:t>
            </a:r>
            <a:r>
              <a:rPr lang="zh-CN" altLang="en-US" dirty="0">
                <a:latin typeface="Arial" charset="0"/>
              </a:rPr>
              <a:t>是</a:t>
            </a:r>
            <a:r>
              <a:rPr lang="en-US" altLang="zh-CN" i="1" dirty="0">
                <a:latin typeface="Arial" charset="0"/>
              </a:rPr>
              <a:t>k</a:t>
            </a:r>
            <a:r>
              <a:rPr lang="zh-CN" altLang="en-US" dirty="0">
                <a:latin typeface="Arial" charset="0"/>
              </a:rPr>
              <a:t>，</a:t>
            </a:r>
            <a:r>
              <a:rPr lang="zh-CN" altLang="en-US" dirty="0">
                <a:latin typeface="Arial" charset="0"/>
                <a:hlinkClick r:id="rId5" tooltip="方差"/>
              </a:rPr>
              <a:t>方差</a:t>
            </a:r>
            <a:r>
              <a:rPr lang="zh-CN" altLang="en-US" dirty="0">
                <a:latin typeface="Arial" charset="0"/>
              </a:rPr>
              <a:t>是</a:t>
            </a:r>
            <a:r>
              <a:rPr lang="en-US" altLang="zh-CN" i="1" dirty="0">
                <a:latin typeface="Arial" charset="0"/>
              </a:rPr>
              <a:t>2k</a:t>
            </a:r>
            <a:r>
              <a:rPr lang="en-US" altLang="zh-CN" dirty="0">
                <a:latin typeface="Arial" charset="0"/>
              </a:rPr>
              <a:t> </a:t>
            </a:r>
          </a:p>
          <a:p>
            <a:pPr eaLnBrk="1" hangingPunct="1"/>
            <a:endParaRPr lang="en-US" altLang="zh-CN" dirty="0">
              <a:latin typeface="Arial" charset="0"/>
            </a:endParaRPr>
          </a:p>
          <a:p>
            <a:pPr eaLnBrk="1" hangingPunct="1"/>
            <a:r>
              <a:rPr lang="zh-CN" altLang="en-US" dirty="0">
                <a:latin typeface="Arial" charset="0"/>
              </a:rPr>
              <a:t>英國統計學家 </a:t>
            </a:r>
            <a:r>
              <a:rPr lang="en-US" altLang="zh-CN" dirty="0" err="1">
                <a:latin typeface="Arial" charset="0"/>
              </a:rPr>
              <a:t>K.Pearson</a:t>
            </a:r>
            <a:r>
              <a:rPr lang="zh-CN" altLang="en-US" dirty="0">
                <a:latin typeface="Arial" charset="0"/>
              </a:rPr>
              <a:t>（</a:t>
            </a:r>
            <a:r>
              <a:rPr lang="en-US" altLang="zh-CN" dirty="0">
                <a:latin typeface="Arial" charset="0"/>
              </a:rPr>
              <a:t>1857-1936</a:t>
            </a:r>
            <a:r>
              <a:rPr lang="zh-CN" altLang="en-US" dirty="0">
                <a:latin typeface="Arial" charset="0"/>
              </a:rPr>
              <a:t>）是一位數學物理學家，也許是達爾文（</a:t>
            </a:r>
            <a:r>
              <a:rPr lang="en-US" altLang="zh-CN" dirty="0">
                <a:latin typeface="Arial" charset="0"/>
              </a:rPr>
              <a:t>Darwin</a:t>
            </a:r>
            <a:r>
              <a:rPr lang="zh-CN" altLang="en-US" dirty="0">
                <a:latin typeface="Arial" charset="0"/>
              </a:rPr>
              <a:t>）的進化論激起了他將數學方法用之於生物學研究的熱衷，他幾乎花費了半個世紀的時間從事生物統計與數理統計研究，並作出了卓越貢獻。</a:t>
            </a:r>
            <a:r>
              <a:rPr lang="en-US" altLang="zh-CN" dirty="0">
                <a:latin typeface="Arial" charset="0"/>
              </a:rPr>
              <a:t>1893</a:t>
            </a:r>
            <a:r>
              <a:rPr lang="zh-CN" altLang="en-US" dirty="0">
                <a:latin typeface="Arial" charset="0"/>
              </a:rPr>
              <a:t>年他提出了描述生物變異的指標“標準差”（</a:t>
            </a:r>
            <a:r>
              <a:rPr lang="en-US" altLang="zh-CN" dirty="0">
                <a:latin typeface="Arial" charset="0"/>
              </a:rPr>
              <a:t>standard deviation</a:t>
            </a:r>
            <a:r>
              <a:rPr lang="zh-CN" altLang="en-US" dirty="0">
                <a:latin typeface="Arial" charset="0"/>
              </a:rPr>
              <a:t>）；</a:t>
            </a:r>
            <a:r>
              <a:rPr lang="en-US" altLang="zh-CN" dirty="0">
                <a:latin typeface="Arial" charset="0"/>
              </a:rPr>
              <a:t>1900</a:t>
            </a:r>
            <a:r>
              <a:rPr lang="zh-CN" altLang="en-US" dirty="0">
                <a:latin typeface="Arial" charset="0"/>
              </a:rPr>
              <a:t>年他提出了最早的假設檢驗方法</a:t>
            </a:r>
            <a:r>
              <a:rPr lang="en-US" altLang="zh-CN" dirty="0">
                <a:latin typeface="Arial" charset="0"/>
              </a:rPr>
              <a:t>—</a:t>
            </a:r>
            <a:r>
              <a:rPr lang="zh-CN" altLang="en-US" dirty="0">
                <a:latin typeface="Arial" charset="0"/>
              </a:rPr>
              <a:t>卡平方</a:t>
            </a:r>
            <a:r>
              <a:rPr lang="en-US" altLang="zh-CN" dirty="0">
                <a:latin typeface="Arial" charset="0"/>
              </a:rPr>
              <a:t>X2</a:t>
            </a:r>
            <a:r>
              <a:rPr lang="zh-CN" altLang="en-US" dirty="0">
                <a:latin typeface="Arial" charset="0"/>
              </a:rPr>
              <a:t>檢驗；他創始了世界上最權威的生物統計雜誌“</a:t>
            </a:r>
            <a:r>
              <a:rPr lang="en-US" altLang="zh-CN" dirty="0" err="1">
                <a:latin typeface="Arial" charset="0"/>
              </a:rPr>
              <a:t>Bionmetrika</a:t>
            </a:r>
            <a:r>
              <a:rPr lang="en-US" altLang="zh-CN" dirty="0">
                <a:latin typeface="Arial" charset="0"/>
              </a:rPr>
              <a:t>”</a:t>
            </a:r>
            <a:r>
              <a:rPr lang="zh-CN" altLang="en-US" dirty="0">
                <a:latin typeface="Arial" charset="0"/>
              </a:rPr>
              <a:t>；創辦了世界上第一所統計學校，正式他的這些努力，為</a:t>
            </a:r>
            <a:r>
              <a:rPr lang="en-US" altLang="zh-CN" dirty="0">
                <a:latin typeface="Arial" charset="0"/>
              </a:rPr>
              <a:t>20</a:t>
            </a:r>
            <a:r>
              <a:rPr lang="zh-CN" altLang="en-US" dirty="0">
                <a:latin typeface="Arial" charset="0"/>
              </a:rPr>
              <a:t>世紀數理統計學與生物統計學的發展奠定了基礎。</a:t>
            </a:r>
          </a:p>
        </p:txBody>
      </p:sp>
    </p:spTree>
    <p:extLst>
      <p:ext uri="{BB962C8B-B14F-4D97-AF65-F5344CB8AC3E}">
        <p14:creationId xmlns:p14="http://schemas.microsoft.com/office/powerpoint/2010/main" val="2784859202"/>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09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64642D54-DFC4-46DC-8E25-2D4C23907B06}" type="slidenum">
              <a:rPr lang="en-US" altLang="zh-CN">
                <a:solidFill>
                  <a:schemeClr val="tx1"/>
                </a:solidFill>
              </a:rPr>
              <a:pPr algn="r" eaLnBrk="1" hangingPunct="1"/>
              <a:t>23</a:t>
            </a:fld>
            <a:endParaRPr lang="en-US" altLang="zh-CN">
              <a:solidFill>
                <a:schemeClr val="tx1"/>
              </a:solidFill>
            </a:endParaRPr>
          </a:p>
        </p:txBody>
      </p:sp>
      <p:sp>
        <p:nvSpPr>
          <p:cNvPr id="210947" name="Rectangle 2"/>
          <p:cNvSpPr>
            <a:spLocks noGrp="1" noRot="1" noChangeAspect="1" noChangeArrowheads="1" noTextEdit="1"/>
          </p:cNvSpPr>
          <p:nvPr>
            <p:ph type="sldImg"/>
          </p:nvPr>
        </p:nvSpPr>
        <p:spPr/>
      </p:sp>
      <p:sp>
        <p:nvSpPr>
          <p:cNvPr id="210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上數第一式為 </a:t>
            </a:r>
            <a:r>
              <a:rPr lang="en-US" altLang="zh-CN" dirty="0">
                <a:latin typeface="Arial" charset="0"/>
              </a:rPr>
              <a:t>t</a:t>
            </a:r>
            <a:r>
              <a:rPr lang="zh-CN" altLang="en-US" dirty="0">
                <a:latin typeface="Arial" charset="0"/>
              </a:rPr>
              <a:t>檢驗 定義式；上數第二式為 </a:t>
            </a:r>
            <a:r>
              <a:rPr lang="en-US" altLang="zh-CN" dirty="0">
                <a:latin typeface="Arial" charset="0"/>
              </a:rPr>
              <a:t>t</a:t>
            </a:r>
            <a:r>
              <a:rPr lang="zh-CN" altLang="en-US" dirty="0">
                <a:latin typeface="Arial" charset="0"/>
              </a:rPr>
              <a:t>分布 概率密度函數式。</a:t>
            </a:r>
          </a:p>
          <a:p>
            <a:pPr eaLnBrk="1" hangingPunct="1"/>
            <a:endParaRPr lang="zh-CN" altLang="en-US" dirty="0">
              <a:latin typeface="Arial" charset="0"/>
            </a:endParaRPr>
          </a:p>
          <a:p>
            <a:pPr eaLnBrk="1" hangingPunct="1"/>
            <a:r>
              <a:rPr lang="zh-CN" altLang="en-US" dirty="0">
                <a:latin typeface="Arial" charset="0"/>
              </a:rPr>
              <a:t>定義：</a:t>
            </a:r>
            <a:r>
              <a:rPr lang="en-US" altLang="zh-CN" dirty="0">
                <a:latin typeface="Arial" charset="0"/>
              </a:rPr>
              <a:t>X</a:t>
            </a:r>
            <a:r>
              <a:rPr lang="zh-CN" altLang="en-US" dirty="0">
                <a:latin typeface="Arial" charset="0"/>
              </a:rPr>
              <a:t>服從標準正態分布</a:t>
            </a:r>
            <a:r>
              <a:rPr lang="en-US" altLang="zh-CN" dirty="0">
                <a:latin typeface="Arial" charset="0"/>
              </a:rPr>
              <a:t>N</a:t>
            </a:r>
            <a:r>
              <a:rPr lang="zh-CN" altLang="en-US" dirty="0">
                <a:latin typeface="Arial" charset="0"/>
              </a:rPr>
              <a:t>（</a:t>
            </a:r>
            <a:r>
              <a:rPr lang="en-US" altLang="zh-CN" dirty="0">
                <a:latin typeface="Arial" charset="0"/>
              </a:rPr>
              <a:t>0,1</a:t>
            </a:r>
            <a:r>
              <a:rPr lang="zh-CN" altLang="en-US" dirty="0">
                <a:latin typeface="Arial" charset="0"/>
              </a:rPr>
              <a:t>），</a:t>
            </a:r>
            <a:r>
              <a:rPr lang="en-US" altLang="zh-CN" dirty="0">
                <a:latin typeface="Arial" charset="0"/>
              </a:rPr>
              <a:t>Y</a:t>
            </a:r>
            <a:r>
              <a:rPr lang="zh-CN" altLang="en-US" dirty="0">
                <a:latin typeface="Arial" charset="0"/>
              </a:rPr>
              <a:t>服從 </a:t>
            </a:r>
            <a:r>
              <a:rPr lang="en-US" altLang="zh-CN" dirty="0">
                <a:latin typeface="Arial" charset="0"/>
              </a:rPr>
              <a:t>χ</a:t>
            </a:r>
            <a:r>
              <a:rPr lang="en-US" altLang="zh-CN" baseline="30000" dirty="0">
                <a:latin typeface="Arial" charset="0"/>
              </a:rPr>
              <a:t>2</a:t>
            </a:r>
            <a:r>
              <a:rPr lang="zh-CN" altLang="en-US" dirty="0">
                <a:latin typeface="Arial" charset="0"/>
              </a:rPr>
              <a:t>（</a:t>
            </a:r>
            <a:r>
              <a:rPr lang="en-US" altLang="zh-CN" dirty="0">
                <a:latin typeface="Arial" charset="0"/>
              </a:rPr>
              <a:t>n</a:t>
            </a:r>
            <a:r>
              <a:rPr lang="zh-CN" altLang="en-US" dirty="0">
                <a:latin typeface="Arial" charset="0"/>
              </a:rPr>
              <a:t>）分布，那麼 </a:t>
            </a:r>
            <a:r>
              <a:rPr lang="en-US" altLang="zh-CN" dirty="0">
                <a:latin typeface="Arial" charset="0"/>
              </a:rPr>
              <a:t>Z = X / (Y/n)½  </a:t>
            </a:r>
            <a:r>
              <a:rPr lang="zh-CN" altLang="en-US" dirty="0">
                <a:latin typeface="Arial" charset="0"/>
              </a:rPr>
              <a:t>服從，自由度 為</a:t>
            </a:r>
            <a:r>
              <a:rPr lang="en-US" altLang="zh-CN" dirty="0">
                <a:latin typeface="Arial" charset="0"/>
              </a:rPr>
              <a:t>n </a:t>
            </a:r>
            <a:r>
              <a:rPr lang="zh-CN" altLang="en-US" dirty="0">
                <a:latin typeface="Arial" charset="0"/>
              </a:rPr>
              <a:t>的 </a:t>
            </a:r>
            <a:r>
              <a:rPr lang="en-US" altLang="zh-CN" dirty="0">
                <a:latin typeface="Arial" charset="0"/>
              </a:rPr>
              <a:t>t</a:t>
            </a:r>
            <a:r>
              <a:rPr lang="zh-CN" altLang="en-US" dirty="0">
                <a:latin typeface="Arial" charset="0"/>
              </a:rPr>
              <a:t>分布，記為 </a:t>
            </a:r>
            <a:r>
              <a:rPr lang="en-US" altLang="zh-CN" dirty="0">
                <a:latin typeface="Arial" charset="0"/>
              </a:rPr>
              <a:t>t(n) </a:t>
            </a:r>
            <a:r>
              <a:rPr lang="zh-CN" altLang="en-US" dirty="0">
                <a:latin typeface="Arial" charset="0"/>
              </a:rPr>
              <a:t>。</a:t>
            </a:r>
          </a:p>
          <a:p>
            <a:pPr eaLnBrk="1" hangingPunct="1"/>
            <a:endParaRPr lang="zh-CN" altLang="en-US" dirty="0">
              <a:latin typeface="Arial" charset="0"/>
            </a:endParaRPr>
          </a:p>
          <a:p>
            <a:pPr eaLnBrk="1" hangingPunct="1"/>
            <a:r>
              <a:rPr lang="en-US" altLang="zh-CN" dirty="0">
                <a:latin typeface="Arial" charset="0"/>
              </a:rPr>
              <a:t>t</a:t>
            </a:r>
            <a:r>
              <a:rPr lang="zh-CN" altLang="en-US" dirty="0">
                <a:latin typeface="Arial" charset="0"/>
              </a:rPr>
              <a:t>分布是 </a:t>
            </a:r>
            <a:r>
              <a:rPr lang="zh-CN" altLang="en-US" dirty="0">
                <a:latin typeface="Arial" charset="0"/>
                <a:hlinkClick r:id="rId4"/>
              </a:rPr>
              <a:t>威廉</a:t>
            </a:r>
            <a:r>
              <a:rPr lang="en-US" altLang="zh-CN" dirty="0">
                <a:latin typeface="Arial" charset="0"/>
                <a:hlinkClick r:id="rId4"/>
              </a:rPr>
              <a:t>·</a:t>
            </a:r>
            <a:r>
              <a:rPr lang="zh-CN" altLang="en-US" dirty="0">
                <a:latin typeface="Arial" charset="0"/>
                <a:hlinkClick r:id="rId4"/>
              </a:rPr>
              <a:t>戈塞</a:t>
            </a:r>
            <a:r>
              <a:rPr lang="zh-CN" altLang="en-US" dirty="0">
                <a:latin typeface="Arial" charset="0"/>
              </a:rPr>
              <a:t>（</a:t>
            </a:r>
            <a:r>
              <a:rPr lang="en-US" altLang="zh-CN" dirty="0">
                <a:latin typeface="Arial" charset="0"/>
              </a:rPr>
              <a:t>William Sealy </a:t>
            </a:r>
            <a:r>
              <a:rPr lang="en-US" altLang="zh-CN" dirty="0" err="1">
                <a:latin typeface="Arial" charset="0"/>
              </a:rPr>
              <a:t>Gosset</a:t>
            </a:r>
            <a:r>
              <a:rPr lang="zh-CN" altLang="en-US" dirty="0">
                <a:latin typeface="Arial" charset="0"/>
              </a:rPr>
              <a:t>，</a:t>
            </a:r>
            <a:r>
              <a:rPr lang="en-US" altLang="zh-CN" dirty="0">
                <a:latin typeface="Arial" charset="0"/>
              </a:rPr>
              <a:t>1876.6.13</a:t>
            </a:r>
            <a:r>
              <a:rPr lang="zh-CN" altLang="en-US" dirty="0">
                <a:latin typeface="Arial" charset="0"/>
              </a:rPr>
              <a:t>－</a:t>
            </a:r>
            <a:r>
              <a:rPr lang="en-US" altLang="zh-CN" dirty="0">
                <a:latin typeface="Arial" charset="0"/>
              </a:rPr>
              <a:t>1937.10.16</a:t>
            </a:r>
            <a:r>
              <a:rPr lang="zh-CN" altLang="en-US" dirty="0">
                <a:latin typeface="Arial" charset="0"/>
              </a:rPr>
              <a:t>）</a:t>
            </a:r>
            <a:r>
              <a:rPr lang="en-US" altLang="zh-CN" dirty="0">
                <a:latin typeface="Arial" charset="0"/>
                <a:hlinkClick r:id="rId5"/>
              </a:rPr>
              <a:t>1908</a:t>
            </a:r>
            <a:r>
              <a:rPr lang="zh-CN" altLang="en-US" dirty="0">
                <a:latin typeface="Arial" charset="0"/>
                <a:hlinkClick r:id="rId5"/>
              </a:rPr>
              <a:t>年</a:t>
            </a:r>
            <a:r>
              <a:rPr lang="zh-CN" altLang="en-US" dirty="0">
                <a:latin typeface="Arial" charset="0"/>
              </a:rPr>
              <a:t> 首先發表，當時他還在都柏林的</a:t>
            </a:r>
            <a:r>
              <a:rPr lang="zh-CN" altLang="en-US" dirty="0">
                <a:latin typeface="Arial" charset="0"/>
                <a:hlinkClick r:id="rId6"/>
              </a:rPr>
              <a:t>健力士</a:t>
            </a:r>
            <a:r>
              <a:rPr lang="zh-CN" altLang="en-US" dirty="0">
                <a:latin typeface="Arial" charset="0"/>
              </a:rPr>
              <a:t>釀酒廠工作。因為不能以他本人的名義發表，所以論文使用了</a:t>
            </a:r>
            <a:r>
              <a:rPr lang="zh-CN" altLang="en-US" i="1" dirty="0">
                <a:latin typeface="Arial" charset="0"/>
                <a:hlinkClick r:id="rId7"/>
              </a:rPr>
              <a:t>學生</a:t>
            </a:r>
            <a:r>
              <a:rPr lang="zh-CN" altLang="en-US" dirty="0">
                <a:latin typeface="Arial" charset="0"/>
              </a:rPr>
              <a:t>（</a:t>
            </a:r>
            <a:r>
              <a:rPr lang="en-US" altLang="zh-CN" dirty="0">
                <a:latin typeface="Arial" charset="0"/>
              </a:rPr>
              <a:t>Student</a:t>
            </a:r>
            <a:r>
              <a:rPr lang="zh-CN" altLang="en-US" dirty="0">
                <a:latin typeface="Arial" charset="0"/>
              </a:rPr>
              <a:t>）這一筆名。後 </a:t>
            </a:r>
            <a:r>
              <a:rPr lang="en-US" altLang="zh-CN" i="1" dirty="0">
                <a:latin typeface="Arial" charset="0"/>
              </a:rPr>
              <a:t>t </a:t>
            </a:r>
            <a:r>
              <a:rPr lang="zh-CN" altLang="en-US" dirty="0">
                <a:latin typeface="Arial" charset="0"/>
              </a:rPr>
              <a:t>檢驗的相關理論經 </a:t>
            </a:r>
            <a:r>
              <a:rPr lang="zh-CN" altLang="en-US" dirty="0">
                <a:latin typeface="Arial" charset="0"/>
                <a:hlinkClick r:id="rId8"/>
              </a:rPr>
              <a:t>羅納德</a:t>
            </a:r>
            <a:r>
              <a:rPr lang="en-US" altLang="zh-CN" dirty="0">
                <a:latin typeface="Arial" charset="0"/>
                <a:hlinkClick r:id="rId8"/>
              </a:rPr>
              <a:t>·</a:t>
            </a:r>
            <a:r>
              <a:rPr lang="zh-CN" altLang="en-US" dirty="0">
                <a:latin typeface="Arial" charset="0"/>
                <a:hlinkClick r:id="rId8"/>
              </a:rPr>
              <a:t>費雪</a:t>
            </a:r>
            <a:r>
              <a:rPr lang="zh-CN" altLang="en-US" dirty="0">
                <a:latin typeface="Arial" charset="0"/>
              </a:rPr>
              <a:t> 發揚光大，正是羅奈爾得</a:t>
            </a:r>
            <a:r>
              <a:rPr lang="en-US" altLang="zh-CN" dirty="0">
                <a:latin typeface="Arial" charset="0"/>
              </a:rPr>
              <a:t>·</a:t>
            </a:r>
            <a:r>
              <a:rPr lang="zh-CN" altLang="en-US" dirty="0">
                <a:latin typeface="Arial" charset="0"/>
              </a:rPr>
              <a:t>費雪將此分布定名為 學生分布。</a:t>
            </a:r>
          </a:p>
          <a:p>
            <a:pPr eaLnBrk="1" hangingPunct="1"/>
            <a:endParaRPr lang="zh-CN" altLang="en-US" dirty="0">
              <a:latin typeface="Arial" charset="0"/>
            </a:endParaRPr>
          </a:p>
          <a:p>
            <a:pPr eaLnBrk="1" hangingPunct="1"/>
            <a:r>
              <a:rPr lang="zh-CN" altLang="en-US" dirty="0">
                <a:latin typeface="Arial" charset="0"/>
                <a:hlinkClick r:id="rId8"/>
              </a:rPr>
              <a:t>羅奈爾得</a:t>
            </a:r>
            <a:r>
              <a:rPr lang="en-US" altLang="zh-CN" dirty="0">
                <a:latin typeface="Arial" charset="0"/>
                <a:hlinkClick r:id="rId8"/>
              </a:rPr>
              <a:t>·</a:t>
            </a:r>
            <a:r>
              <a:rPr lang="zh-CN" altLang="en-US" dirty="0">
                <a:latin typeface="Arial" charset="0"/>
                <a:hlinkClick r:id="rId8"/>
              </a:rPr>
              <a:t>費雪</a:t>
            </a:r>
            <a:r>
              <a:rPr lang="zh-CN" altLang="en-US" dirty="0">
                <a:latin typeface="Arial" charset="0"/>
              </a:rPr>
              <a:t>（</a:t>
            </a:r>
            <a:r>
              <a:rPr lang="en-US" altLang="zh-CN" dirty="0">
                <a:latin typeface="Arial" charset="0"/>
              </a:rPr>
              <a:t>Sir Ronald Aylmer Fisher, FRS</a:t>
            </a:r>
            <a:r>
              <a:rPr lang="zh-CN" altLang="en-US" dirty="0">
                <a:latin typeface="Arial" charset="0"/>
              </a:rPr>
              <a:t>，</a:t>
            </a:r>
            <a:r>
              <a:rPr lang="en-US" altLang="zh-CN" dirty="0">
                <a:latin typeface="Arial" charset="0"/>
              </a:rPr>
              <a:t>1890.2.17</a:t>
            </a:r>
            <a:r>
              <a:rPr lang="zh-CN" altLang="en-US" dirty="0">
                <a:latin typeface="Arial" charset="0"/>
              </a:rPr>
              <a:t>－</a:t>
            </a:r>
            <a:r>
              <a:rPr lang="en-US" altLang="zh-CN" dirty="0">
                <a:latin typeface="Arial" charset="0"/>
              </a:rPr>
              <a:t>1962.7.29</a:t>
            </a:r>
            <a:r>
              <a:rPr lang="zh-CN" altLang="en-US" dirty="0">
                <a:latin typeface="Arial" charset="0"/>
              </a:rPr>
              <a:t>）發表了許多與遺傳學統計相關的論文，比如</a:t>
            </a:r>
            <a:r>
              <a:rPr lang="en-US" altLang="zh-CN" dirty="0">
                <a:latin typeface="Arial" charset="0"/>
              </a:rPr>
              <a:t>《</a:t>
            </a:r>
            <a:r>
              <a:rPr lang="zh-CN" altLang="en-US" dirty="0">
                <a:latin typeface="Arial" charset="0"/>
              </a:rPr>
              <a:t>孟德爾遺傳假定下的親戚之間的相關性</a:t>
            </a:r>
            <a:r>
              <a:rPr lang="en-US" altLang="zh-CN" dirty="0">
                <a:latin typeface="Arial" charset="0"/>
              </a:rPr>
              <a:t>》</a:t>
            </a:r>
            <a:r>
              <a:rPr lang="zh-CN" altLang="en-US" dirty="0">
                <a:latin typeface="Arial" charset="0"/>
              </a:rPr>
              <a:t>（</a:t>
            </a:r>
            <a:r>
              <a:rPr lang="en-US" altLang="zh-CN" dirty="0">
                <a:latin typeface="Arial" charset="0"/>
              </a:rPr>
              <a:t>The Correlation Between Relatives on the Supposition of Mendelian Inheritance</a:t>
            </a:r>
            <a:r>
              <a:rPr lang="zh-CN" altLang="en-US" dirty="0">
                <a:latin typeface="Arial" charset="0"/>
              </a:rPr>
              <a:t>）。這篇論文在</a:t>
            </a:r>
            <a:r>
              <a:rPr lang="en-US" altLang="zh-CN" dirty="0">
                <a:latin typeface="Arial" charset="0"/>
              </a:rPr>
              <a:t>1916</a:t>
            </a:r>
            <a:r>
              <a:rPr lang="zh-CN" altLang="en-US" dirty="0">
                <a:latin typeface="Arial" charset="0"/>
              </a:rPr>
              <a:t>年完成，並在</a:t>
            </a:r>
            <a:r>
              <a:rPr lang="en-US" altLang="zh-CN" dirty="0">
                <a:latin typeface="Arial" charset="0"/>
              </a:rPr>
              <a:t>1918</a:t>
            </a:r>
            <a:r>
              <a:rPr lang="zh-CN" altLang="en-US" dirty="0">
                <a:latin typeface="Arial" charset="0"/>
              </a:rPr>
              <a:t>年發表，標誌著以統計學為基礎的遺傳學正式建立。著名的變異數分析方法（</a:t>
            </a:r>
            <a:r>
              <a:rPr lang="en-US" altLang="zh-CN" dirty="0">
                <a:latin typeface="Arial" charset="0"/>
              </a:rPr>
              <a:t>analysis of variance</a:t>
            </a:r>
            <a:r>
              <a:rPr lang="zh-CN" altLang="en-US" dirty="0">
                <a:latin typeface="Arial" charset="0"/>
              </a:rPr>
              <a:t>，簡寫為</a:t>
            </a:r>
            <a:r>
              <a:rPr lang="en-US" altLang="zh-CN" dirty="0">
                <a:latin typeface="Arial" charset="0"/>
              </a:rPr>
              <a:t>ANOVA</a:t>
            </a:r>
            <a:r>
              <a:rPr lang="zh-CN" altLang="en-US" dirty="0">
                <a:latin typeface="Arial" charset="0"/>
              </a:rPr>
              <a:t>，也稱方差分析）也是由羅奈爾得</a:t>
            </a:r>
            <a:r>
              <a:rPr lang="en-US" altLang="zh-CN" dirty="0">
                <a:latin typeface="Arial" charset="0"/>
              </a:rPr>
              <a:t>·</a:t>
            </a:r>
            <a:r>
              <a:rPr lang="zh-CN" altLang="en-US" dirty="0">
                <a:latin typeface="Arial" charset="0"/>
              </a:rPr>
              <a:t>費雪首先發表建立的，並由他姓氏首字母 </a:t>
            </a:r>
            <a:r>
              <a:rPr lang="en-US" altLang="zh-CN" dirty="0">
                <a:latin typeface="Arial" charset="0"/>
              </a:rPr>
              <a:t>F </a:t>
            </a:r>
            <a:r>
              <a:rPr lang="zh-CN" altLang="en-US" dirty="0">
                <a:latin typeface="Arial" charset="0"/>
              </a:rPr>
              <a:t>代表。</a:t>
            </a:r>
          </a:p>
          <a:p>
            <a:pPr eaLnBrk="1" hangingPunct="1"/>
            <a:endParaRPr lang="zh-CN" altLang="en-US" dirty="0">
              <a:latin typeface="Arial" charset="0"/>
            </a:endParaRPr>
          </a:p>
          <a:p>
            <a:pPr eaLnBrk="1" hangingPunct="1"/>
            <a:r>
              <a:rPr lang="en-US" altLang="zh-CN" dirty="0">
                <a:latin typeface="Arial" charset="0"/>
              </a:rPr>
              <a:t>t </a:t>
            </a:r>
            <a:r>
              <a:rPr lang="zh-CN" altLang="en-US" dirty="0">
                <a:latin typeface="Arial" charset="0"/>
              </a:rPr>
              <a:t>檢驗的適用範圍：主要用於樣本含量較小（例如</a:t>
            </a:r>
            <a:r>
              <a:rPr lang="en-US" altLang="zh-CN" dirty="0">
                <a:latin typeface="Arial" charset="0"/>
              </a:rPr>
              <a:t>n&lt;30</a:t>
            </a:r>
            <a:r>
              <a:rPr lang="zh-CN" altLang="en-US" dirty="0">
                <a:latin typeface="Arial" charset="0"/>
              </a:rPr>
              <a:t>），</a:t>
            </a:r>
            <a:r>
              <a:rPr lang="zh-CN" altLang="en-US" dirty="0">
                <a:latin typeface="Arial" charset="0"/>
                <a:hlinkClick r:id="rId9"/>
              </a:rPr>
              <a:t>總體標準差</a:t>
            </a:r>
            <a:r>
              <a:rPr lang="en-US" altLang="zh-CN" dirty="0">
                <a:latin typeface="Arial" charset="0"/>
              </a:rPr>
              <a:t>σ</a:t>
            </a:r>
            <a:r>
              <a:rPr lang="zh-CN" altLang="en-US" dirty="0">
                <a:latin typeface="Arial" charset="0"/>
              </a:rPr>
              <a:t>未知的</a:t>
            </a:r>
            <a:r>
              <a:rPr lang="zh-CN" altLang="en-US" dirty="0">
                <a:latin typeface="Arial" charset="0"/>
                <a:hlinkClick r:id="rId10"/>
              </a:rPr>
              <a:t>正態分布</a:t>
            </a:r>
            <a:r>
              <a:rPr lang="zh-CN" altLang="en-US" dirty="0">
                <a:latin typeface="Arial" charset="0"/>
              </a:rPr>
              <a:t>資料 </a:t>
            </a:r>
          </a:p>
          <a:p>
            <a:pPr eaLnBrk="1" hangingPunct="1"/>
            <a:r>
              <a:rPr lang="zh-CN" altLang="en-US" dirty="0">
                <a:latin typeface="Arial" charset="0"/>
              </a:rPr>
              <a:t>　　</a:t>
            </a:r>
            <a:r>
              <a:rPr lang="en-US" altLang="zh-CN" dirty="0">
                <a:latin typeface="Arial" charset="0"/>
              </a:rPr>
              <a:t>(1) </a:t>
            </a:r>
            <a:r>
              <a:rPr lang="zh-CN" altLang="en-US" dirty="0">
                <a:latin typeface="Arial" charset="0"/>
              </a:rPr>
              <a:t>已知一個總體均數； </a:t>
            </a:r>
          </a:p>
          <a:p>
            <a:pPr eaLnBrk="1" hangingPunct="1"/>
            <a:r>
              <a:rPr lang="zh-CN" altLang="en-US" dirty="0">
                <a:latin typeface="Arial" charset="0"/>
              </a:rPr>
              <a:t>　　</a:t>
            </a:r>
            <a:r>
              <a:rPr lang="en-US" altLang="zh-CN" dirty="0">
                <a:latin typeface="Arial" charset="0"/>
              </a:rPr>
              <a:t>(2) </a:t>
            </a:r>
            <a:r>
              <a:rPr lang="zh-CN" altLang="en-US" dirty="0">
                <a:latin typeface="Arial" charset="0"/>
              </a:rPr>
              <a:t>可得到一個樣本均數及該樣本標準差； </a:t>
            </a:r>
          </a:p>
          <a:p>
            <a:pPr eaLnBrk="1" hangingPunct="1"/>
            <a:r>
              <a:rPr lang="zh-CN" altLang="en-US" dirty="0">
                <a:latin typeface="Arial" charset="0"/>
              </a:rPr>
              <a:t>　　</a:t>
            </a:r>
            <a:r>
              <a:rPr lang="en-US" altLang="zh-CN" dirty="0">
                <a:latin typeface="Arial" charset="0"/>
              </a:rPr>
              <a:t>(3) </a:t>
            </a:r>
            <a:r>
              <a:rPr lang="zh-CN" altLang="en-US" dirty="0">
                <a:latin typeface="Arial" charset="0"/>
              </a:rPr>
              <a:t>樣本來自正態或近似正態總體。 </a:t>
            </a:r>
          </a:p>
          <a:p>
            <a:pPr eaLnBrk="1" hangingPunct="1"/>
            <a:endParaRPr lang="zh-CN" altLang="en-US" dirty="0">
              <a:latin typeface="Arial" charset="0"/>
            </a:endParaRPr>
          </a:p>
          <a:p>
            <a:pPr eaLnBrk="1" hangingPunct="1"/>
            <a:endParaRPr lang="en-US" altLang="zh-CN" dirty="0">
              <a:latin typeface="Arial" charset="0"/>
            </a:endParaRPr>
          </a:p>
        </p:txBody>
      </p:sp>
    </p:spTree>
    <p:extLst>
      <p:ext uri="{BB962C8B-B14F-4D97-AF65-F5344CB8AC3E}">
        <p14:creationId xmlns:p14="http://schemas.microsoft.com/office/powerpoint/2010/main" val="30948844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19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FC5134A-DE17-4CB3-9AF2-AB46BE7ADDDD}" type="slidenum">
              <a:rPr lang="en-US" altLang="zh-CN">
                <a:solidFill>
                  <a:schemeClr val="tx1"/>
                </a:solidFill>
              </a:rPr>
              <a:pPr algn="r" eaLnBrk="1" hangingPunct="1"/>
              <a:t>24</a:t>
            </a:fld>
            <a:endParaRPr lang="en-US" altLang="zh-CN">
              <a:solidFill>
                <a:schemeClr val="tx1"/>
              </a:solidFill>
            </a:endParaRPr>
          </a:p>
        </p:txBody>
      </p:sp>
      <p:sp>
        <p:nvSpPr>
          <p:cNvPr id="211971" name="Rectangle 2"/>
          <p:cNvSpPr>
            <a:spLocks noGrp="1" noRot="1" noChangeAspect="1" noChangeArrowheads="1" noTextEdit="1"/>
          </p:cNvSpPr>
          <p:nvPr>
            <p:ph type="sldImg"/>
          </p:nvPr>
        </p:nvSpPr>
        <p:spPr/>
      </p:sp>
      <p:sp>
        <p:nvSpPr>
          <p:cNvPr id="211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80000"/>
              </a:lnSpc>
            </a:pPr>
            <a:r>
              <a:rPr lang="zh-CN" altLang="en-US" sz="800" dirty="0">
                <a:latin typeface="Arial" charset="0"/>
              </a:rPr>
              <a:t>上數第一式為 </a:t>
            </a:r>
            <a:r>
              <a:rPr lang="en-US" altLang="zh-CN" sz="800" dirty="0">
                <a:latin typeface="Arial" charset="0"/>
              </a:rPr>
              <a:t>F</a:t>
            </a:r>
            <a:r>
              <a:rPr lang="zh-CN" altLang="en-US" sz="800" dirty="0">
                <a:latin typeface="Arial" charset="0"/>
              </a:rPr>
              <a:t>檢驗 定義式；上數第二式為 </a:t>
            </a:r>
            <a:r>
              <a:rPr lang="en-US" altLang="zh-CN" sz="800" dirty="0">
                <a:latin typeface="Arial" charset="0"/>
              </a:rPr>
              <a:t>F</a:t>
            </a:r>
            <a:r>
              <a:rPr lang="zh-CN" altLang="en-US" sz="800" dirty="0">
                <a:latin typeface="Arial" charset="0"/>
              </a:rPr>
              <a:t>分布 概率密度函數式；上數第三式為 </a:t>
            </a:r>
            <a:r>
              <a:rPr lang="en-US" altLang="zh-CN" sz="800" dirty="0">
                <a:latin typeface="Arial" charset="0"/>
              </a:rPr>
              <a:t>F</a:t>
            </a:r>
            <a:r>
              <a:rPr lang="zh-CN" altLang="en-US" sz="800" dirty="0">
                <a:latin typeface="Arial" charset="0"/>
              </a:rPr>
              <a:t>分布 累計概率密度函數式。</a:t>
            </a:r>
          </a:p>
          <a:p>
            <a:pPr eaLnBrk="1" hangingPunct="1">
              <a:lnSpc>
                <a:spcPct val="80000"/>
              </a:lnSpc>
            </a:pPr>
            <a:endParaRPr lang="zh-CN" altLang="en-US" sz="800" dirty="0">
              <a:latin typeface="Arial" charset="0"/>
            </a:endParaRPr>
          </a:p>
          <a:p>
            <a:pPr eaLnBrk="1" hangingPunct="1">
              <a:lnSpc>
                <a:spcPct val="80000"/>
              </a:lnSpc>
            </a:pPr>
            <a:r>
              <a:rPr lang="zh-CN" altLang="en-US" sz="800" dirty="0">
                <a:latin typeface="Arial" charset="0"/>
              </a:rPr>
              <a:t>上式 </a:t>
            </a:r>
            <a:r>
              <a:rPr lang="en-US" altLang="zh-CN" sz="800" dirty="0">
                <a:latin typeface="Arial" charset="0"/>
              </a:rPr>
              <a:t>k1 </a:t>
            </a:r>
            <a:r>
              <a:rPr lang="zh-CN" altLang="en-US" sz="800" dirty="0">
                <a:latin typeface="Arial" charset="0"/>
              </a:rPr>
              <a:t>和 </a:t>
            </a:r>
            <a:r>
              <a:rPr lang="en-US" altLang="zh-CN" sz="800" dirty="0">
                <a:latin typeface="Arial" charset="0"/>
              </a:rPr>
              <a:t>k2 </a:t>
            </a:r>
            <a:r>
              <a:rPr lang="zh-CN" altLang="en-US" sz="800" dirty="0">
                <a:latin typeface="Arial" charset="0"/>
              </a:rPr>
              <a:t>為自由度，取</a:t>
            </a:r>
            <a:r>
              <a:rPr lang="zh-CN" altLang="en-US" sz="800" dirty="0">
                <a:latin typeface="Arial" charset="0"/>
                <a:hlinkClick r:id="rId4" tooltip="自然数"/>
              </a:rPr>
              <a:t>正整數</a:t>
            </a:r>
            <a:r>
              <a:rPr lang="zh-CN" altLang="en-US" sz="800" dirty="0">
                <a:latin typeface="Arial" charset="0"/>
              </a:rPr>
              <a:t>。</a:t>
            </a:r>
          </a:p>
          <a:p>
            <a:pPr eaLnBrk="1" hangingPunct="1">
              <a:lnSpc>
                <a:spcPct val="80000"/>
              </a:lnSpc>
            </a:pPr>
            <a:r>
              <a:rPr lang="en-US" altLang="zh-CN" sz="800" dirty="0">
                <a:latin typeface="Arial" charset="0"/>
              </a:rPr>
              <a:t>B  </a:t>
            </a:r>
            <a:r>
              <a:rPr lang="zh-CN" altLang="en-US" sz="800" dirty="0">
                <a:latin typeface="Arial" charset="0"/>
              </a:rPr>
              <a:t>是 </a:t>
            </a:r>
            <a:r>
              <a:rPr lang="en-US" altLang="zh-CN" sz="800" dirty="0">
                <a:latin typeface="Arial" charset="0"/>
                <a:hlinkClick r:id="rId5" tooltip="Beta函数"/>
              </a:rPr>
              <a:t>Beta </a:t>
            </a:r>
            <a:r>
              <a:rPr lang="zh-CN" altLang="en-US" sz="800" dirty="0">
                <a:latin typeface="Arial" charset="0"/>
                <a:hlinkClick r:id="rId5" tooltip="Beta函数"/>
              </a:rPr>
              <a:t>函數</a:t>
            </a:r>
            <a:r>
              <a:rPr lang="zh-CN" altLang="en-US" sz="800" dirty="0">
                <a:latin typeface="Arial" charset="0"/>
              </a:rPr>
              <a:t>（</a:t>
            </a:r>
            <a:r>
              <a:rPr lang="en-US" altLang="zh-CN" sz="800" dirty="0">
                <a:latin typeface="Arial" charset="0"/>
              </a:rPr>
              <a:t>beta function</a:t>
            </a:r>
            <a:r>
              <a:rPr lang="zh-CN" altLang="en-US" sz="800" dirty="0">
                <a:latin typeface="Arial" charset="0"/>
              </a:rPr>
              <a:t>）。</a:t>
            </a:r>
          </a:p>
          <a:p>
            <a:pPr eaLnBrk="1" hangingPunct="1">
              <a:lnSpc>
                <a:spcPct val="80000"/>
              </a:lnSpc>
            </a:pPr>
            <a:r>
              <a:rPr lang="en-US" altLang="zh-CN" sz="800" dirty="0">
                <a:latin typeface="Arial" charset="0"/>
              </a:rPr>
              <a:t>I  </a:t>
            </a:r>
            <a:r>
              <a:rPr lang="zh-CN" altLang="en-US" sz="800" dirty="0">
                <a:latin typeface="Arial" charset="0"/>
              </a:rPr>
              <a:t>是 不完全 </a:t>
            </a:r>
            <a:r>
              <a:rPr lang="en-US" altLang="zh-CN" sz="800" dirty="0">
                <a:latin typeface="Arial" charset="0"/>
              </a:rPr>
              <a:t>Beta </a:t>
            </a:r>
            <a:r>
              <a:rPr lang="zh-CN" altLang="en-US" sz="800" dirty="0">
                <a:latin typeface="Arial" charset="0"/>
              </a:rPr>
              <a:t>函數。 </a:t>
            </a:r>
          </a:p>
          <a:p>
            <a:pPr eaLnBrk="1" hangingPunct="1">
              <a:lnSpc>
                <a:spcPct val="80000"/>
              </a:lnSpc>
            </a:pPr>
            <a:endParaRPr lang="zh-CN" altLang="en-US" sz="800" dirty="0">
              <a:latin typeface="Arial" charset="0"/>
            </a:endParaRPr>
          </a:p>
          <a:p>
            <a:pPr eaLnBrk="1" hangingPunct="1">
              <a:lnSpc>
                <a:spcPct val="80000"/>
              </a:lnSpc>
            </a:pPr>
            <a:r>
              <a:rPr lang="zh-CN" altLang="en-US" sz="800" dirty="0">
                <a:latin typeface="Arial" charset="0"/>
              </a:rPr>
              <a:t>方差分析（</a:t>
            </a:r>
            <a:r>
              <a:rPr lang="en-US" altLang="zh-CN" sz="800" dirty="0">
                <a:latin typeface="Arial" charset="0"/>
              </a:rPr>
              <a:t>ANOVA - </a:t>
            </a:r>
            <a:r>
              <a:rPr lang="en-US" altLang="zh-CN" sz="800" dirty="0" err="1">
                <a:latin typeface="Arial" charset="0"/>
              </a:rPr>
              <a:t>ANalysis</a:t>
            </a:r>
            <a:r>
              <a:rPr lang="en-US" altLang="zh-CN" sz="800" dirty="0">
                <a:latin typeface="Arial" charset="0"/>
              </a:rPr>
              <a:t> Of Variance</a:t>
            </a:r>
            <a:r>
              <a:rPr lang="zh-CN" altLang="en-US" sz="800" dirty="0">
                <a:latin typeface="Arial" charset="0"/>
              </a:rPr>
              <a:t>）又稱“變異數分析”或“</a:t>
            </a:r>
            <a:r>
              <a:rPr lang="en-US" altLang="zh-CN" sz="800" dirty="0">
                <a:latin typeface="Arial" charset="0"/>
              </a:rPr>
              <a:t>F</a:t>
            </a:r>
            <a:r>
              <a:rPr lang="zh-CN" altLang="en-US" sz="800" dirty="0">
                <a:latin typeface="Arial" charset="0"/>
              </a:rPr>
              <a:t>檢驗”</a:t>
            </a:r>
          </a:p>
          <a:p>
            <a:pPr eaLnBrk="1" hangingPunct="1">
              <a:lnSpc>
                <a:spcPct val="80000"/>
              </a:lnSpc>
            </a:pPr>
            <a:r>
              <a:rPr lang="zh-CN" altLang="en-US" sz="800" dirty="0">
                <a:latin typeface="Arial" charset="0"/>
              </a:rPr>
              <a:t>是</a:t>
            </a:r>
            <a:r>
              <a:rPr lang="en-US" altLang="zh-CN" sz="800" dirty="0" err="1">
                <a:latin typeface="Arial" charset="0"/>
              </a:rPr>
              <a:t>R.A.Fister</a:t>
            </a:r>
            <a:r>
              <a:rPr lang="zh-CN" altLang="en-US" sz="800" dirty="0">
                <a:latin typeface="Arial" charset="0"/>
              </a:rPr>
              <a:t>發明的，用於兩個及兩個以上樣本均數差別的顯著性檢驗，以統計學家</a:t>
            </a:r>
            <a:r>
              <a:rPr lang="en-US" altLang="zh-CN" sz="800" dirty="0" err="1">
                <a:latin typeface="Arial" charset="0"/>
              </a:rPr>
              <a:t>R.A.Fisher</a:t>
            </a:r>
            <a:r>
              <a:rPr lang="zh-CN" altLang="en-US" sz="800" dirty="0">
                <a:latin typeface="Arial" charset="0"/>
              </a:rPr>
              <a:t>姓氏的第一個字母命名</a:t>
            </a:r>
          </a:p>
          <a:p>
            <a:pPr eaLnBrk="1" hangingPunct="1">
              <a:lnSpc>
                <a:spcPct val="80000"/>
              </a:lnSpc>
            </a:pPr>
            <a:endParaRPr lang="zh-CN" altLang="en-US" sz="800" dirty="0">
              <a:latin typeface="Arial" charset="0"/>
            </a:endParaRPr>
          </a:p>
          <a:p>
            <a:pPr eaLnBrk="1" hangingPunct="1">
              <a:lnSpc>
                <a:spcPct val="80000"/>
              </a:lnSpc>
            </a:pPr>
            <a:r>
              <a:rPr lang="en-US" altLang="zh-CN" sz="800" dirty="0">
                <a:latin typeface="Arial" charset="0"/>
              </a:rPr>
              <a:t>F</a:t>
            </a:r>
            <a:r>
              <a:rPr lang="zh-CN" altLang="en-US" sz="800" dirty="0">
                <a:latin typeface="Arial" charset="0"/>
              </a:rPr>
              <a:t>分布的性質 </a:t>
            </a:r>
          </a:p>
          <a:p>
            <a:pPr eaLnBrk="1" hangingPunct="1">
              <a:lnSpc>
                <a:spcPct val="80000"/>
              </a:lnSpc>
            </a:pPr>
            <a:r>
              <a:rPr lang="zh-CN" altLang="en-US" sz="800" dirty="0">
                <a:latin typeface="Arial" charset="0"/>
              </a:rPr>
              <a:t>　　</a:t>
            </a:r>
            <a:r>
              <a:rPr lang="en-US" altLang="zh-CN" sz="800" dirty="0">
                <a:latin typeface="Arial" charset="0"/>
              </a:rPr>
              <a:t>1</a:t>
            </a:r>
            <a:r>
              <a:rPr lang="zh-CN" altLang="en-US" sz="800" dirty="0">
                <a:latin typeface="Arial" charset="0"/>
              </a:rPr>
              <a:t>、它是一種非對稱分布； </a:t>
            </a:r>
          </a:p>
          <a:p>
            <a:pPr eaLnBrk="1" hangingPunct="1">
              <a:lnSpc>
                <a:spcPct val="80000"/>
              </a:lnSpc>
            </a:pPr>
            <a:r>
              <a:rPr lang="zh-CN" altLang="en-US" sz="800" dirty="0">
                <a:latin typeface="Arial" charset="0"/>
              </a:rPr>
              <a:t>　　</a:t>
            </a:r>
            <a:r>
              <a:rPr lang="en-US" altLang="zh-CN" sz="800" dirty="0">
                <a:latin typeface="Arial" charset="0"/>
              </a:rPr>
              <a:t>2</a:t>
            </a:r>
            <a:r>
              <a:rPr lang="zh-CN" altLang="en-US" sz="800" dirty="0">
                <a:latin typeface="Arial" charset="0"/>
              </a:rPr>
              <a:t>、它有兩個自由度，即</a:t>
            </a:r>
            <a:r>
              <a:rPr lang="en-US" altLang="zh-CN" sz="800" dirty="0">
                <a:latin typeface="Arial" charset="0"/>
              </a:rPr>
              <a:t>n -1</a:t>
            </a:r>
            <a:r>
              <a:rPr lang="zh-CN" altLang="en-US" sz="800" dirty="0">
                <a:latin typeface="Arial" charset="0"/>
              </a:rPr>
              <a:t>和</a:t>
            </a:r>
            <a:r>
              <a:rPr lang="en-US" altLang="zh-CN" sz="800" dirty="0">
                <a:latin typeface="Arial" charset="0"/>
              </a:rPr>
              <a:t>m-1</a:t>
            </a:r>
            <a:r>
              <a:rPr lang="zh-CN" altLang="en-US" sz="800" dirty="0">
                <a:latin typeface="Arial" charset="0"/>
              </a:rPr>
              <a:t>，相應的分布記為</a:t>
            </a:r>
            <a:r>
              <a:rPr lang="en-US" altLang="zh-CN" sz="800" dirty="0">
                <a:latin typeface="Arial" charset="0"/>
              </a:rPr>
              <a:t>F</a:t>
            </a:r>
            <a:r>
              <a:rPr lang="zh-CN" altLang="en-US" sz="800" dirty="0">
                <a:latin typeface="Arial" charset="0"/>
              </a:rPr>
              <a:t>（ </a:t>
            </a:r>
            <a:r>
              <a:rPr lang="en-US" altLang="zh-CN" sz="800" dirty="0">
                <a:latin typeface="Arial" charset="0"/>
              </a:rPr>
              <a:t>n –1</a:t>
            </a:r>
            <a:r>
              <a:rPr lang="zh-CN" altLang="en-US" sz="800" dirty="0">
                <a:latin typeface="Arial" charset="0"/>
              </a:rPr>
              <a:t>， </a:t>
            </a:r>
            <a:r>
              <a:rPr lang="en-US" altLang="zh-CN" sz="800" dirty="0">
                <a:latin typeface="Arial" charset="0"/>
              </a:rPr>
              <a:t>m-1</a:t>
            </a:r>
            <a:r>
              <a:rPr lang="zh-CN" altLang="en-US" sz="800" dirty="0">
                <a:latin typeface="Arial" charset="0"/>
              </a:rPr>
              <a:t>）， </a:t>
            </a:r>
            <a:r>
              <a:rPr lang="en-US" altLang="zh-CN" sz="800" dirty="0">
                <a:latin typeface="Arial" charset="0"/>
              </a:rPr>
              <a:t>n –1</a:t>
            </a:r>
            <a:r>
              <a:rPr lang="zh-CN" altLang="en-US" sz="800" dirty="0">
                <a:latin typeface="Arial" charset="0"/>
              </a:rPr>
              <a:t>通常稱為分子自由度， </a:t>
            </a:r>
            <a:r>
              <a:rPr lang="en-US" altLang="zh-CN" sz="800" dirty="0">
                <a:latin typeface="Arial" charset="0"/>
              </a:rPr>
              <a:t>m-1</a:t>
            </a:r>
            <a:r>
              <a:rPr lang="zh-CN" altLang="en-US" sz="800" dirty="0">
                <a:latin typeface="Arial" charset="0"/>
              </a:rPr>
              <a:t>通常稱為分母自由度； </a:t>
            </a:r>
          </a:p>
          <a:p>
            <a:pPr eaLnBrk="1" hangingPunct="1">
              <a:lnSpc>
                <a:spcPct val="80000"/>
              </a:lnSpc>
            </a:pPr>
            <a:r>
              <a:rPr lang="zh-CN" altLang="en-US" sz="800" dirty="0">
                <a:latin typeface="Arial" charset="0"/>
              </a:rPr>
              <a:t>　　</a:t>
            </a:r>
            <a:r>
              <a:rPr lang="en-US" altLang="zh-CN" sz="800" dirty="0">
                <a:latin typeface="Arial" charset="0"/>
              </a:rPr>
              <a:t>3</a:t>
            </a:r>
            <a:r>
              <a:rPr lang="zh-CN" altLang="en-US" sz="800" dirty="0">
                <a:latin typeface="Arial" charset="0"/>
              </a:rPr>
              <a:t>、</a:t>
            </a:r>
            <a:r>
              <a:rPr lang="en-US" altLang="zh-CN" sz="800" dirty="0">
                <a:latin typeface="Arial" charset="0"/>
              </a:rPr>
              <a:t>F</a:t>
            </a:r>
            <a:r>
              <a:rPr lang="zh-CN" altLang="en-US" sz="800" dirty="0">
                <a:latin typeface="Arial" charset="0"/>
              </a:rPr>
              <a:t>分布是一個以自由度</a:t>
            </a:r>
            <a:r>
              <a:rPr lang="en-US" altLang="zh-CN" sz="800" dirty="0">
                <a:latin typeface="Arial" charset="0"/>
              </a:rPr>
              <a:t>n –1</a:t>
            </a:r>
            <a:r>
              <a:rPr lang="zh-CN" altLang="en-US" sz="800" dirty="0">
                <a:latin typeface="Arial" charset="0"/>
              </a:rPr>
              <a:t>和</a:t>
            </a:r>
            <a:r>
              <a:rPr lang="en-US" altLang="zh-CN" sz="800" dirty="0">
                <a:latin typeface="Arial" charset="0"/>
              </a:rPr>
              <a:t>m-1</a:t>
            </a:r>
            <a:r>
              <a:rPr lang="zh-CN" altLang="en-US" sz="800" dirty="0">
                <a:latin typeface="Arial" charset="0"/>
              </a:rPr>
              <a:t>為參數的分布族，不同的自由度決定了</a:t>
            </a:r>
            <a:r>
              <a:rPr lang="en-US" altLang="zh-CN" sz="800" dirty="0">
                <a:latin typeface="Arial" charset="0"/>
              </a:rPr>
              <a:t>F </a:t>
            </a:r>
            <a:r>
              <a:rPr lang="zh-CN" altLang="en-US" sz="800" dirty="0">
                <a:latin typeface="Arial" charset="0"/>
              </a:rPr>
              <a:t>分布的形狀。 </a:t>
            </a:r>
          </a:p>
          <a:p>
            <a:pPr eaLnBrk="1" hangingPunct="1">
              <a:lnSpc>
                <a:spcPct val="80000"/>
              </a:lnSpc>
            </a:pPr>
            <a:r>
              <a:rPr lang="zh-CN" altLang="en-US" sz="800" dirty="0">
                <a:latin typeface="Arial" charset="0"/>
              </a:rPr>
              <a:t>　　</a:t>
            </a:r>
            <a:r>
              <a:rPr lang="en-US" altLang="zh-CN" sz="800" dirty="0">
                <a:latin typeface="Arial" charset="0"/>
              </a:rPr>
              <a:t>4</a:t>
            </a:r>
            <a:r>
              <a:rPr lang="zh-CN" altLang="en-US" sz="800" dirty="0">
                <a:latin typeface="Arial" charset="0"/>
              </a:rPr>
              <a:t>、</a:t>
            </a:r>
            <a:r>
              <a:rPr lang="en-US" altLang="zh-CN" sz="800" dirty="0">
                <a:latin typeface="Arial" charset="0"/>
              </a:rPr>
              <a:t>F</a:t>
            </a:r>
            <a:r>
              <a:rPr lang="zh-CN" altLang="en-US" sz="800" dirty="0">
                <a:latin typeface="Arial" charset="0"/>
              </a:rPr>
              <a:t>分布的倒數性質：</a:t>
            </a:r>
            <a:r>
              <a:rPr lang="en-US" altLang="zh-CN" sz="800" dirty="0">
                <a:latin typeface="Arial" charset="0"/>
              </a:rPr>
              <a:t>F</a:t>
            </a:r>
            <a:r>
              <a:rPr lang="en-US" altLang="zh-CN" sz="800" i="1" dirty="0">
                <a:latin typeface="Arial" charset="0"/>
              </a:rPr>
              <a:t>α,df1,df2 </a:t>
            </a:r>
            <a:r>
              <a:rPr lang="en-US" altLang="zh-CN" sz="800" dirty="0">
                <a:latin typeface="Arial" charset="0"/>
              </a:rPr>
              <a:t>= 1/F</a:t>
            </a:r>
            <a:r>
              <a:rPr lang="en-US" altLang="zh-CN" sz="800" i="1" dirty="0">
                <a:latin typeface="Arial" charset="0"/>
              </a:rPr>
              <a:t>1-α,df2,df1</a:t>
            </a:r>
            <a:r>
              <a:rPr lang="en-US" altLang="zh-CN" sz="800" dirty="0">
                <a:latin typeface="Arial" charset="0"/>
              </a:rPr>
              <a:t> </a:t>
            </a:r>
          </a:p>
          <a:p>
            <a:pPr eaLnBrk="1" hangingPunct="1">
              <a:lnSpc>
                <a:spcPct val="80000"/>
              </a:lnSpc>
            </a:pPr>
            <a:endParaRPr lang="en-US" altLang="zh-CN" sz="800" dirty="0">
              <a:latin typeface="Arial" charset="0"/>
            </a:endParaRPr>
          </a:p>
          <a:p>
            <a:pPr eaLnBrk="1" hangingPunct="1">
              <a:lnSpc>
                <a:spcPct val="80000"/>
              </a:lnSpc>
            </a:pPr>
            <a:r>
              <a:rPr lang="zh-CN" altLang="en-US" sz="800" b="1" dirty="0">
                <a:latin typeface="Arial" charset="0"/>
              </a:rPr>
              <a:t>方差分析</a:t>
            </a:r>
            <a:r>
              <a:rPr lang="zh-CN" altLang="en-US" sz="800" dirty="0">
                <a:latin typeface="Arial" charset="0"/>
              </a:rPr>
              <a:t>（</a:t>
            </a:r>
            <a:r>
              <a:rPr lang="en-US" altLang="zh-CN" sz="800" b="1" dirty="0">
                <a:latin typeface="Arial" charset="0"/>
              </a:rPr>
              <a:t>Analysis of variance</a:t>
            </a:r>
            <a:r>
              <a:rPr lang="zh-CN" altLang="en-US" sz="800" dirty="0">
                <a:latin typeface="Arial" charset="0"/>
              </a:rPr>
              <a:t>，簡稱</a:t>
            </a:r>
            <a:r>
              <a:rPr lang="en-US" altLang="zh-CN" sz="800" b="1" dirty="0">
                <a:latin typeface="Arial" charset="0"/>
              </a:rPr>
              <a:t>ANOVA</a:t>
            </a:r>
            <a:r>
              <a:rPr lang="zh-CN" altLang="en-US" sz="800" dirty="0">
                <a:latin typeface="Arial" charset="0"/>
              </a:rPr>
              <a:t>）為資料分析中常見的</a:t>
            </a:r>
            <a:r>
              <a:rPr lang="zh-CN" altLang="en-US" sz="800" dirty="0">
                <a:latin typeface="Arial" charset="0"/>
                <a:hlinkClick r:id="rId6" tooltip="统计"/>
              </a:rPr>
              <a:t>統計</a:t>
            </a:r>
            <a:r>
              <a:rPr lang="zh-CN" altLang="en-US" sz="800" dirty="0">
                <a:latin typeface="Arial" charset="0"/>
              </a:rPr>
              <a:t>模型，主要為探討連續型（</a:t>
            </a:r>
            <a:r>
              <a:rPr lang="en-US" altLang="zh-CN" sz="800" dirty="0">
                <a:latin typeface="Arial" charset="0"/>
              </a:rPr>
              <a:t>Continuous</a:t>
            </a:r>
            <a:r>
              <a:rPr lang="zh-CN" altLang="en-US" sz="800" dirty="0">
                <a:latin typeface="Arial" charset="0"/>
              </a:rPr>
              <a:t>）資料型態之依變項（</a:t>
            </a:r>
            <a:r>
              <a:rPr lang="en-US" altLang="zh-CN" sz="800" dirty="0">
                <a:latin typeface="Arial" charset="0"/>
              </a:rPr>
              <a:t>Dependent variable</a:t>
            </a:r>
            <a:r>
              <a:rPr lang="zh-CN" altLang="en-US" sz="800" dirty="0">
                <a:latin typeface="Arial" charset="0"/>
              </a:rPr>
              <a:t>）與類別型資料型態之自變項（</a:t>
            </a:r>
            <a:r>
              <a:rPr lang="en-US" altLang="zh-CN" sz="800" dirty="0">
                <a:latin typeface="Arial" charset="0"/>
              </a:rPr>
              <a:t>Independent variable</a:t>
            </a:r>
            <a:r>
              <a:rPr lang="zh-CN" altLang="en-US" sz="800" dirty="0">
                <a:latin typeface="Arial" charset="0"/>
              </a:rPr>
              <a:t>）的關係，當自變項的因數中包含等於或超過三個類別情況下，檢定其各類別間平均數是否相等的統計模式，廣義上可將</a:t>
            </a:r>
            <a:r>
              <a:rPr lang="en-US" altLang="zh-CN" sz="800" dirty="0">
                <a:latin typeface="Arial" charset="0"/>
                <a:hlinkClick r:id="rId7" tooltip="T检定"/>
              </a:rPr>
              <a:t>T</a:t>
            </a:r>
            <a:r>
              <a:rPr lang="zh-CN" altLang="en-US" sz="800" dirty="0">
                <a:latin typeface="Arial" charset="0"/>
                <a:hlinkClick r:id="rId7" tooltip="T检定"/>
              </a:rPr>
              <a:t>檢定</a:t>
            </a:r>
            <a:r>
              <a:rPr lang="zh-CN" altLang="en-US" sz="800" dirty="0">
                <a:latin typeface="Arial" charset="0"/>
              </a:rPr>
              <a:t>中變異數相等（</a:t>
            </a:r>
            <a:r>
              <a:rPr lang="en-US" altLang="zh-CN" sz="800" dirty="0">
                <a:latin typeface="Arial" charset="0"/>
              </a:rPr>
              <a:t>Equality of variance</a:t>
            </a:r>
            <a:r>
              <a:rPr lang="zh-CN" altLang="en-US" sz="800" dirty="0">
                <a:latin typeface="Arial" charset="0"/>
              </a:rPr>
              <a:t>）的合併</a:t>
            </a:r>
            <a:r>
              <a:rPr lang="en-US" altLang="zh-CN" sz="800" dirty="0">
                <a:latin typeface="Arial" charset="0"/>
              </a:rPr>
              <a:t>T</a:t>
            </a:r>
            <a:r>
              <a:rPr lang="zh-CN" altLang="en-US" sz="800" dirty="0">
                <a:latin typeface="Arial" charset="0"/>
              </a:rPr>
              <a:t>檢定（</a:t>
            </a:r>
            <a:r>
              <a:rPr lang="en-US" altLang="zh-CN" sz="800" dirty="0">
                <a:latin typeface="Arial" charset="0"/>
              </a:rPr>
              <a:t>Pooled T-test</a:t>
            </a:r>
            <a:r>
              <a:rPr lang="zh-CN" altLang="en-US" sz="800" dirty="0">
                <a:latin typeface="Arial" charset="0"/>
              </a:rPr>
              <a:t>）視為是方差分析的一種，基於</a:t>
            </a:r>
            <a:r>
              <a:rPr lang="en-US" altLang="zh-CN" sz="800" dirty="0">
                <a:latin typeface="Arial" charset="0"/>
                <a:hlinkClick r:id="rId7" tooltip="T检定"/>
              </a:rPr>
              <a:t>T</a:t>
            </a:r>
            <a:r>
              <a:rPr lang="zh-CN" altLang="en-US" sz="800" dirty="0">
                <a:latin typeface="Arial" charset="0"/>
                <a:hlinkClick r:id="rId7" tooltip="T检定"/>
              </a:rPr>
              <a:t>檢定</a:t>
            </a:r>
            <a:r>
              <a:rPr lang="zh-CN" altLang="en-US" sz="800" dirty="0">
                <a:latin typeface="Arial" charset="0"/>
              </a:rPr>
              <a:t>為分析兩組平均數是否相等，並且採用相同的計算概念，而實際上當方差分析套用在合併</a:t>
            </a:r>
            <a:r>
              <a:rPr lang="en-US" altLang="zh-CN" sz="800" dirty="0">
                <a:latin typeface="Arial" charset="0"/>
              </a:rPr>
              <a:t>T</a:t>
            </a:r>
            <a:r>
              <a:rPr lang="zh-CN" altLang="en-US" sz="800" dirty="0">
                <a:latin typeface="Arial" charset="0"/>
              </a:rPr>
              <a:t>檢定的分析上時，產生的</a:t>
            </a:r>
            <a:r>
              <a:rPr lang="en-US" altLang="zh-CN" sz="800" dirty="0">
                <a:latin typeface="Arial" charset="0"/>
              </a:rPr>
              <a:t>F</a:t>
            </a:r>
            <a:r>
              <a:rPr lang="zh-CN" altLang="en-US" sz="800" dirty="0">
                <a:latin typeface="Arial" charset="0"/>
              </a:rPr>
              <a:t>值則會等於</a:t>
            </a:r>
            <a:r>
              <a:rPr lang="en-US" altLang="zh-CN" sz="800" dirty="0">
                <a:latin typeface="Arial" charset="0"/>
                <a:hlinkClick r:id="rId7" tooltip="T检定"/>
              </a:rPr>
              <a:t>T</a:t>
            </a:r>
            <a:r>
              <a:rPr lang="zh-CN" altLang="en-US" sz="800" dirty="0">
                <a:latin typeface="Arial" charset="0"/>
                <a:hlinkClick r:id="rId7" tooltip="T检定"/>
              </a:rPr>
              <a:t>檢定</a:t>
            </a:r>
            <a:r>
              <a:rPr lang="zh-CN" altLang="en-US" sz="800" dirty="0">
                <a:latin typeface="Arial" charset="0"/>
              </a:rPr>
              <a:t>的平方項。</a:t>
            </a:r>
          </a:p>
          <a:p>
            <a:pPr eaLnBrk="1" hangingPunct="1">
              <a:lnSpc>
                <a:spcPct val="80000"/>
              </a:lnSpc>
            </a:pPr>
            <a:r>
              <a:rPr lang="zh-CN" altLang="en-US" sz="800" dirty="0">
                <a:latin typeface="Arial" charset="0"/>
              </a:rPr>
              <a:t>方差分析依靠</a:t>
            </a:r>
            <a:r>
              <a:rPr lang="en-US" altLang="zh-CN" sz="800" dirty="0">
                <a:latin typeface="Arial" charset="0"/>
                <a:hlinkClick r:id="rId8" tooltip="F-分布"/>
              </a:rPr>
              <a:t>F-</a:t>
            </a:r>
            <a:r>
              <a:rPr lang="zh-CN" altLang="en-US" sz="800" dirty="0">
                <a:latin typeface="Arial" charset="0"/>
                <a:hlinkClick r:id="rId8" tooltip="F-分布"/>
              </a:rPr>
              <a:t>分布</a:t>
            </a:r>
            <a:r>
              <a:rPr lang="zh-CN" altLang="en-US" sz="800" dirty="0">
                <a:latin typeface="Arial" charset="0"/>
              </a:rPr>
              <a:t>為機率分布的依據，利用平方和（</a:t>
            </a:r>
            <a:r>
              <a:rPr lang="en-US" altLang="zh-CN" sz="800" dirty="0">
                <a:latin typeface="Arial" charset="0"/>
              </a:rPr>
              <a:t>Sum of square</a:t>
            </a:r>
            <a:r>
              <a:rPr lang="zh-CN" altLang="en-US" sz="800" dirty="0">
                <a:latin typeface="Arial" charset="0"/>
              </a:rPr>
              <a:t>）與自由度（</a:t>
            </a:r>
            <a:r>
              <a:rPr lang="en-US" altLang="zh-CN" sz="800" dirty="0">
                <a:latin typeface="Arial" charset="0"/>
              </a:rPr>
              <a:t>Degree of freedom</a:t>
            </a:r>
            <a:r>
              <a:rPr lang="zh-CN" altLang="en-US" sz="800" dirty="0">
                <a:latin typeface="Arial" charset="0"/>
              </a:rPr>
              <a:t>）所計算的組間與組內均方（</a:t>
            </a:r>
            <a:r>
              <a:rPr lang="en-US" altLang="zh-CN" sz="800" dirty="0">
                <a:latin typeface="Arial" charset="0"/>
              </a:rPr>
              <a:t>Mean of square</a:t>
            </a:r>
            <a:r>
              <a:rPr lang="zh-CN" altLang="en-US" sz="800" dirty="0">
                <a:latin typeface="Arial" charset="0"/>
              </a:rPr>
              <a:t>）估計出</a:t>
            </a:r>
            <a:r>
              <a:rPr lang="en-US" altLang="zh-CN" sz="800" dirty="0">
                <a:latin typeface="Arial" charset="0"/>
              </a:rPr>
              <a:t>F</a:t>
            </a:r>
            <a:r>
              <a:rPr lang="zh-CN" altLang="en-US" sz="800" dirty="0">
                <a:latin typeface="Arial" charset="0"/>
              </a:rPr>
              <a:t>值，若有顯著差異則考量進行</a:t>
            </a:r>
            <a:r>
              <a:rPr lang="zh-CN" altLang="en-US" sz="800" dirty="0">
                <a:latin typeface="Arial" charset="0"/>
                <a:hlinkClick r:id="rId9" tooltip="en:Post-hoc analysis"/>
              </a:rPr>
              <a:t>事後比較</a:t>
            </a:r>
            <a:r>
              <a:rPr lang="zh-CN" altLang="en-US" sz="800" dirty="0">
                <a:latin typeface="Arial" charset="0"/>
              </a:rPr>
              <a:t>或稱多重比較</a:t>
            </a:r>
            <a:r>
              <a:rPr lang="en-US" altLang="zh-CN" sz="800" dirty="0">
                <a:latin typeface="Arial" charset="0"/>
              </a:rPr>
              <a:t>(Multiple comparison)</a:t>
            </a:r>
            <a:r>
              <a:rPr lang="zh-CN" altLang="en-US" sz="800" dirty="0">
                <a:latin typeface="Arial" charset="0"/>
              </a:rPr>
              <a:t>，較常見的為</a:t>
            </a:r>
            <a:r>
              <a:rPr lang="en-US" altLang="zh-CN" sz="800" dirty="0" err="1">
                <a:latin typeface="Arial" charset="0"/>
                <a:hlinkClick r:id="rId10" tooltip="en:Scheffé's method"/>
              </a:rPr>
              <a:t>Scheffé's</a:t>
            </a:r>
            <a:r>
              <a:rPr lang="en-US" altLang="zh-CN" sz="800" dirty="0">
                <a:latin typeface="Arial" charset="0"/>
                <a:hlinkClick r:id="rId10" tooltip="en:Scheffé's method"/>
              </a:rPr>
              <a:t> method</a:t>
            </a:r>
            <a:r>
              <a:rPr lang="zh-CN" altLang="en-US" sz="800" dirty="0">
                <a:latin typeface="Arial" charset="0"/>
              </a:rPr>
              <a:t>、</a:t>
            </a:r>
            <a:r>
              <a:rPr lang="en-US" altLang="zh-CN" sz="800" dirty="0">
                <a:latin typeface="Arial" charset="0"/>
                <a:hlinkClick r:id="rId11" tooltip="en:Tukey-Kramer method"/>
              </a:rPr>
              <a:t>Tukey-Kramer method</a:t>
            </a:r>
            <a:r>
              <a:rPr lang="zh-CN" altLang="en-US" sz="800" dirty="0">
                <a:latin typeface="Arial" charset="0"/>
              </a:rPr>
              <a:t>與</a:t>
            </a:r>
            <a:r>
              <a:rPr lang="en-US" altLang="zh-CN" sz="800" dirty="0">
                <a:latin typeface="Arial" charset="0"/>
                <a:hlinkClick r:id="rId12" tooltip="en:Bonferroni correction"/>
              </a:rPr>
              <a:t>Bonferroni correction</a:t>
            </a:r>
            <a:r>
              <a:rPr lang="zh-CN" altLang="en-US" sz="800" dirty="0">
                <a:latin typeface="Arial" charset="0"/>
              </a:rPr>
              <a:t>，用於探討其各組之間的差異為何。</a:t>
            </a:r>
          </a:p>
          <a:p>
            <a:pPr eaLnBrk="1" hangingPunct="1">
              <a:lnSpc>
                <a:spcPct val="80000"/>
              </a:lnSpc>
            </a:pPr>
            <a:r>
              <a:rPr lang="zh-CN" altLang="en-US" sz="800" dirty="0">
                <a:latin typeface="Arial" charset="0"/>
              </a:rPr>
              <a:t>在方差分析的基本運算概念下，依照所感興趣的因數數量而可分為單因數方差分析、雙因數方差分析、多因數方差分析三大類，依照因數的特性不同而有三種型態，固定效應方差分析</a:t>
            </a:r>
            <a:r>
              <a:rPr lang="en-US" altLang="zh-CN" sz="800" dirty="0">
                <a:latin typeface="Arial" charset="0"/>
              </a:rPr>
              <a:t>(fix-effect analysis of variance)</a:t>
            </a:r>
            <a:r>
              <a:rPr lang="zh-CN" altLang="en-US" sz="800" dirty="0">
                <a:latin typeface="Arial" charset="0"/>
              </a:rPr>
              <a:t>、隨機效應方差分析</a:t>
            </a:r>
            <a:r>
              <a:rPr lang="en-US" altLang="zh-CN" sz="800" dirty="0">
                <a:latin typeface="Arial" charset="0"/>
              </a:rPr>
              <a:t>(random-effect analysis of variance)</a:t>
            </a:r>
            <a:r>
              <a:rPr lang="zh-CN" altLang="en-US" sz="800" dirty="0">
                <a:latin typeface="Arial" charset="0"/>
              </a:rPr>
              <a:t>與混合效應方差分析</a:t>
            </a:r>
            <a:r>
              <a:rPr lang="en-US" altLang="zh-CN" sz="800" dirty="0">
                <a:latin typeface="Arial" charset="0"/>
              </a:rPr>
              <a:t>(Mixed-effect </a:t>
            </a:r>
            <a:r>
              <a:rPr lang="en-US" altLang="zh-CN" sz="800" dirty="0" err="1">
                <a:latin typeface="Arial" charset="0"/>
              </a:rPr>
              <a:t>analaysis</a:t>
            </a:r>
            <a:r>
              <a:rPr lang="en-US" altLang="zh-CN" sz="800" dirty="0">
                <a:latin typeface="Arial" charset="0"/>
              </a:rPr>
              <a:t> of variance)</a:t>
            </a:r>
            <a:r>
              <a:rPr lang="zh-CN" altLang="en-US" sz="800" dirty="0">
                <a:latin typeface="Arial" charset="0"/>
              </a:rPr>
              <a:t>，然而第三種型態在後期發展上被認為是</a:t>
            </a:r>
            <a:r>
              <a:rPr lang="en-US" altLang="zh-CN" sz="800" dirty="0">
                <a:latin typeface="Arial" charset="0"/>
              </a:rPr>
              <a:t>Mixed model</a:t>
            </a:r>
            <a:r>
              <a:rPr lang="zh-CN" altLang="en-US" sz="800" dirty="0">
                <a:latin typeface="Arial" charset="0"/>
              </a:rPr>
              <a:t>的分支，關於更進一步的探討可參考</a:t>
            </a:r>
            <a:r>
              <a:rPr lang="en-US" altLang="zh-CN" sz="800" dirty="0">
                <a:latin typeface="Arial" charset="0"/>
              </a:rPr>
              <a:t>Mixed model</a:t>
            </a:r>
            <a:r>
              <a:rPr lang="zh-CN" altLang="en-US" sz="800" dirty="0">
                <a:latin typeface="Arial" charset="0"/>
              </a:rPr>
              <a:t>的部份。</a:t>
            </a:r>
          </a:p>
          <a:p>
            <a:pPr eaLnBrk="1" hangingPunct="1">
              <a:lnSpc>
                <a:spcPct val="80000"/>
              </a:lnSpc>
            </a:pPr>
            <a:r>
              <a:rPr lang="zh-CN" altLang="en-US" sz="800" dirty="0">
                <a:latin typeface="Arial" charset="0"/>
              </a:rPr>
              <a:t>方差分析優於兩組比較的</a:t>
            </a:r>
            <a:r>
              <a:rPr lang="en-US" altLang="zh-CN" sz="800" dirty="0">
                <a:latin typeface="Arial" charset="0"/>
                <a:hlinkClick r:id="rId7" tooltip="T检定"/>
              </a:rPr>
              <a:t>T</a:t>
            </a:r>
            <a:r>
              <a:rPr lang="zh-CN" altLang="en-US" sz="800" dirty="0">
                <a:latin typeface="Arial" charset="0"/>
                <a:hlinkClick r:id="rId7" tooltip="T检定"/>
              </a:rPr>
              <a:t>檢定</a:t>
            </a:r>
            <a:r>
              <a:rPr lang="zh-CN" altLang="en-US" sz="800" dirty="0">
                <a:latin typeface="Arial" charset="0"/>
              </a:rPr>
              <a:t>之處，在於後者會導致多重比較（</a:t>
            </a:r>
            <a:r>
              <a:rPr lang="en-US" altLang="zh-CN" sz="800" dirty="0">
                <a:latin typeface="Arial" charset="0"/>
              </a:rPr>
              <a:t>multiple comparisons</a:t>
            </a:r>
            <a:r>
              <a:rPr lang="zh-CN" altLang="en-US" sz="800" dirty="0">
                <a:latin typeface="Arial" charset="0"/>
              </a:rPr>
              <a:t>）的問題而致使第一型錯誤（</a:t>
            </a:r>
            <a:r>
              <a:rPr lang="en-US" altLang="zh-CN" sz="800" dirty="0">
                <a:latin typeface="Arial" charset="0"/>
              </a:rPr>
              <a:t>Type one error</a:t>
            </a:r>
            <a:r>
              <a:rPr lang="zh-CN" altLang="en-US" sz="800" dirty="0">
                <a:latin typeface="Arial" charset="0"/>
              </a:rPr>
              <a:t>）的機會增高。因此比較多組平均數是否有差異則是方差分析的主要命題。 </a:t>
            </a:r>
          </a:p>
        </p:txBody>
      </p:sp>
    </p:spTree>
    <p:extLst>
      <p:ext uri="{BB962C8B-B14F-4D97-AF65-F5344CB8AC3E}">
        <p14:creationId xmlns:p14="http://schemas.microsoft.com/office/powerpoint/2010/main" val="488022035"/>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p:sp>
      <p:sp>
        <p:nvSpPr>
          <p:cNvPr id="212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charset="0"/>
            </a:endParaRPr>
          </a:p>
        </p:txBody>
      </p:sp>
      <p:sp>
        <p:nvSpPr>
          <p:cNvPr id="2129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fld id="{9F8886F2-2893-4968-A0A0-D6BCF300BD62}" type="slidenum">
              <a:rPr lang="en-US" altLang="zh-CN" smtClean="0">
                <a:solidFill>
                  <a:schemeClr val="tx1"/>
                </a:solidFill>
              </a:rPr>
              <a:pPr eaLnBrk="1" hangingPunct="1"/>
              <a:t>26</a:t>
            </a:fld>
            <a:endParaRPr lang="en-US" altLang="zh-CN">
              <a:solidFill>
                <a:schemeClr val="tx1"/>
              </a:solidFill>
            </a:endParaRPr>
          </a:p>
        </p:txBody>
      </p:sp>
    </p:spTree>
    <p:extLst>
      <p:ext uri="{BB962C8B-B14F-4D97-AF65-F5344CB8AC3E}">
        <p14:creationId xmlns:p14="http://schemas.microsoft.com/office/powerpoint/2010/main" val="342778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nchor="t"/>
          <a:lstStyle/>
          <a:p>
            <a:pPr lvl="1">
              <a:defRPr/>
            </a:pPr>
            <a:r>
              <a:rPr lang="zh-CN" altLang="en-US" dirty="0">
                <a:effectLst>
                  <a:outerShdw blurRad="38100" dist="38100" dir="2700000" algn="tl">
                    <a:srgbClr val="C0C0C0"/>
                  </a:outerShdw>
                </a:effectLst>
              </a:rPr>
              <a:t>此例題屬於 配對設計的率比較樣本含量估計 的類型，目的是計算求得在有效檢驗效能下 所需要的最小樣本含量。</a:t>
            </a:r>
            <a:endParaRPr lang="en-US" dirty="0">
              <a:sym typeface="Symbol" pitchFamily="18" charset="2"/>
            </a:endParaRPr>
          </a:p>
          <a:p>
            <a:pPr lvl="1">
              <a:defRPr/>
            </a:pPr>
            <a:r>
              <a:rPr lang="en-US" dirty="0">
                <a:sym typeface="Symbol" pitchFamily="18" charset="2"/>
              </a:rPr>
              <a:t>n – </a:t>
            </a:r>
            <a:r>
              <a:rPr lang="zh-CN" altLang="en-US" dirty="0">
                <a:sym typeface="Symbol" pitchFamily="18" charset="2"/>
              </a:rPr>
              <a:t>最小樣本含量 </a:t>
            </a:r>
          </a:p>
          <a:p>
            <a:pPr lvl="1">
              <a:defRPr/>
            </a:pPr>
            <a:r>
              <a:rPr lang="zh-CN" altLang="en-US" dirty="0">
                <a:sym typeface="Symbol" pitchFamily="18" charset="2"/>
              </a:rPr>
              <a:t></a:t>
            </a:r>
            <a:r>
              <a:rPr lang="en-US" dirty="0"/>
              <a:t> - I</a:t>
            </a:r>
            <a:r>
              <a:rPr lang="zh-CN" altLang="en-US" dirty="0"/>
              <a:t>型錯誤概率</a:t>
            </a:r>
            <a:r>
              <a:rPr lang="zh-CN" altLang="en-US" dirty="0">
                <a:sym typeface="Symbol" pitchFamily="18" charset="2"/>
              </a:rPr>
              <a:t>，一般取</a:t>
            </a:r>
            <a:r>
              <a:rPr lang="en-US" dirty="0">
                <a:sym typeface="Symbol" pitchFamily="18" charset="2"/>
              </a:rPr>
              <a:t>0.05</a:t>
            </a:r>
            <a:r>
              <a:rPr lang="zh-CN" altLang="en-US" dirty="0">
                <a:sym typeface="Symbol" pitchFamily="18" charset="2"/>
              </a:rPr>
              <a:t>（注意單雙側）</a:t>
            </a:r>
          </a:p>
          <a:p>
            <a:pPr lvl="1">
              <a:defRPr/>
            </a:pPr>
            <a:r>
              <a:rPr lang="zh-CN" altLang="en-US" dirty="0">
                <a:sym typeface="Symbol" pitchFamily="18" charset="2"/>
              </a:rPr>
              <a:t></a:t>
            </a:r>
            <a:r>
              <a:rPr lang="en-US" dirty="0"/>
              <a:t> - II</a:t>
            </a:r>
            <a:r>
              <a:rPr lang="zh-CN" altLang="en-US" dirty="0"/>
              <a:t>型錯誤概率</a:t>
            </a:r>
            <a:r>
              <a:rPr lang="zh-CN" altLang="en-US" dirty="0">
                <a:sym typeface="Symbol" pitchFamily="18" charset="2"/>
              </a:rPr>
              <a:t>，一般取</a:t>
            </a:r>
            <a:r>
              <a:rPr lang="en-US" dirty="0">
                <a:sym typeface="Symbol" pitchFamily="18" charset="2"/>
              </a:rPr>
              <a:t>0.1</a:t>
            </a:r>
            <a:r>
              <a:rPr lang="zh-CN" altLang="en-US" dirty="0">
                <a:sym typeface="Symbol" pitchFamily="18" charset="2"/>
              </a:rPr>
              <a:t>或</a:t>
            </a:r>
            <a:r>
              <a:rPr lang="en-US" dirty="0">
                <a:sym typeface="Symbol" pitchFamily="18" charset="2"/>
              </a:rPr>
              <a:t>0.2</a:t>
            </a:r>
          </a:p>
          <a:p>
            <a:pPr lvl="1">
              <a:defRPr/>
            </a:pPr>
            <a:r>
              <a:rPr lang="zh-CN" altLang="en-US" dirty="0">
                <a:sym typeface="Symbol" pitchFamily="18" charset="2"/>
              </a:rPr>
              <a:t> </a:t>
            </a:r>
            <a:r>
              <a:rPr lang="en-US" dirty="0">
                <a:sym typeface="Symbol" pitchFamily="18" charset="2"/>
              </a:rPr>
              <a:t>- </a:t>
            </a:r>
            <a:r>
              <a:rPr lang="zh-CN" altLang="en-US" dirty="0">
                <a:sym typeface="Symbol" pitchFamily="18" charset="2"/>
              </a:rPr>
              <a:t>接受標準</a:t>
            </a:r>
          </a:p>
          <a:p>
            <a:pPr lvl="1">
              <a:buFont typeface="Symbol" pitchFamily="18" charset="2"/>
              <a:buNone/>
              <a:defRPr/>
            </a:pPr>
            <a:r>
              <a:rPr lang="en-US" dirty="0">
                <a:sym typeface="Symbol" pitchFamily="18" charset="2"/>
              </a:rPr>
              <a:t> - </a:t>
            </a:r>
            <a:r>
              <a:rPr lang="zh-CN" altLang="en-US" dirty="0">
                <a:sym typeface="Symbol" pitchFamily="18" charset="2"/>
              </a:rPr>
              <a:t>總體標準差</a:t>
            </a:r>
          </a:p>
          <a:p>
            <a:pPr lvl="1">
              <a:buFont typeface="Symbol" pitchFamily="18" charset="2"/>
              <a:buNone/>
              <a:defRPr/>
            </a:pPr>
            <a:r>
              <a:rPr lang="en-US" dirty="0">
                <a:sym typeface="Symbol" pitchFamily="18" charset="2"/>
              </a:rPr>
              <a:t>Z – </a:t>
            </a:r>
            <a:r>
              <a:rPr lang="zh-CN" altLang="en-US" dirty="0">
                <a:sym typeface="Symbol" pitchFamily="18" charset="2"/>
              </a:rPr>
              <a:t>標準正態分布函數在所取概率處的函數值（又叫離差值）</a:t>
            </a:r>
            <a:endParaRPr lang="en-US" dirty="0">
              <a:sym typeface="Symbol" pitchFamily="18" charset="2"/>
            </a:endParaRPr>
          </a:p>
          <a:p>
            <a:pPr>
              <a:defRPr/>
            </a:pPr>
            <a:r>
              <a:rPr lang="zh-CN" altLang="en-US" dirty="0"/>
              <a:t>       </a:t>
            </a:r>
          </a:p>
          <a:p>
            <a:pPr>
              <a:defRPr/>
            </a:pPr>
            <a:endParaRPr lang="zh-CN" altLang="en-US" dirty="0"/>
          </a:p>
        </p:txBody>
      </p:sp>
    </p:spTree>
    <p:extLst>
      <p:ext uri="{BB962C8B-B14F-4D97-AF65-F5344CB8AC3E}">
        <p14:creationId xmlns:p14="http://schemas.microsoft.com/office/powerpoint/2010/main" val="2535172849"/>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17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1159585B-50E4-4539-B4B2-5850EDAB1095}" type="slidenum">
              <a:rPr lang="en-US" altLang="zh-CN">
                <a:solidFill>
                  <a:schemeClr val="tx1"/>
                </a:solidFill>
              </a:rPr>
              <a:pPr algn="r" eaLnBrk="1" hangingPunct="1"/>
              <a:t>2</a:t>
            </a:fld>
            <a:endParaRPr lang="en-US" altLang="zh-CN">
              <a:solidFill>
                <a:schemeClr val="tx1"/>
              </a:solidFill>
            </a:endParaRPr>
          </a:p>
        </p:txBody>
      </p:sp>
      <p:sp>
        <p:nvSpPr>
          <p:cNvPr id="201731" name="Rectangle 2"/>
          <p:cNvSpPr>
            <a:spLocks noGrp="1" noRot="1" noChangeAspect="1" noChangeArrowheads="1" noTextEdit="1"/>
          </p:cNvSpPr>
          <p:nvPr>
            <p:ph type="sldImg"/>
          </p:nvPr>
        </p:nvSpPr>
        <p:spPr/>
      </p:sp>
      <p:sp>
        <p:nvSpPr>
          <p:cNvPr id="201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橫坐標為抽樣值，縱坐標為概率密度。</a:t>
            </a:r>
          </a:p>
          <a:p>
            <a:pPr eaLnBrk="1" hangingPunct="1"/>
            <a:endParaRPr lang="zh-CN" altLang="en-US" dirty="0">
              <a:latin typeface="Arial" charset="0"/>
            </a:endParaRPr>
          </a:p>
          <a:p>
            <a:pPr eaLnBrk="1" hangingPunct="1"/>
            <a:r>
              <a:rPr lang="zh-CN" altLang="en-US" dirty="0">
                <a:latin typeface="Arial" charset="0"/>
              </a:rPr>
              <a:t>正態分布中一些值得注意的量：</a:t>
            </a:r>
          </a:p>
          <a:p>
            <a:pPr eaLnBrk="1" hangingPunct="1"/>
            <a:r>
              <a:rPr lang="zh-CN" altLang="en-US" dirty="0">
                <a:latin typeface="Arial" charset="0"/>
              </a:rPr>
              <a:t>平均值為極值點，</a:t>
            </a:r>
            <a:r>
              <a:rPr lang="en-US" altLang="zh-CN" dirty="0">
                <a:latin typeface="Arial" charset="0"/>
              </a:rPr>
              <a:t>X </a:t>
            </a:r>
            <a:r>
              <a:rPr lang="zh-CN" altLang="en-US" dirty="0">
                <a:latin typeface="Arial" charset="0"/>
              </a:rPr>
              <a:t>軸為漸近線。</a:t>
            </a:r>
          </a:p>
          <a:p>
            <a:pPr eaLnBrk="1" hangingPunct="1"/>
            <a:r>
              <a:rPr lang="zh-CN" altLang="en-US" dirty="0">
                <a:latin typeface="Arial" charset="0"/>
              </a:rPr>
              <a:t>密度函數關於平均值對稱 </a:t>
            </a:r>
          </a:p>
          <a:p>
            <a:pPr eaLnBrk="1" hangingPunct="1"/>
            <a:r>
              <a:rPr lang="zh-CN" altLang="en-US" dirty="0">
                <a:latin typeface="Arial" charset="0"/>
              </a:rPr>
              <a:t>平均值與它的</a:t>
            </a:r>
            <a:r>
              <a:rPr lang="zh-CN" altLang="en-US" dirty="0">
                <a:latin typeface="Arial" charset="0"/>
                <a:hlinkClick r:id="rId4" tooltip="众数 (数学)"/>
              </a:rPr>
              <a:t>眾數</a:t>
            </a:r>
            <a:r>
              <a:rPr lang="zh-CN" altLang="en-US" dirty="0">
                <a:latin typeface="Arial" charset="0"/>
              </a:rPr>
              <a:t>（</a:t>
            </a:r>
            <a:r>
              <a:rPr lang="en-US" altLang="zh-CN" dirty="0">
                <a:latin typeface="Arial" charset="0"/>
              </a:rPr>
              <a:t>statistical mode</a:t>
            </a:r>
            <a:r>
              <a:rPr lang="zh-CN" altLang="en-US" dirty="0">
                <a:latin typeface="Arial" charset="0"/>
              </a:rPr>
              <a:t>）以及</a:t>
            </a:r>
            <a:r>
              <a:rPr lang="zh-CN" altLang="en-US" dirty="0">
                <a:latin typeface="Arial" charset="0"/>
                <a:hlinkClick r:id="rId5" tooltip="中位數"/>
              </a:rPr>
              <a:t>中位數</a:t>
            </a:r>
            <a:r>
              <a:rPr lang="zh-CN" altLang="en-US" dirty="0">
                <a:latin typeface="Arial" charset="0"/>
              </a:rPr>
              <a:t>（</a:t>
            </a:r>
            <a:r>
              <a:rPr lang="en-US" altLang="zh-CN" dirty="0">
                <a:latin typeface="Arial" charset="0"/>
              </a:rPr>
              <a:t>median</a:t>
            </a:r>
            <a:r>
              <a:rPr lang="zh-CN" altLang="en-US" dirty="0">
                <a:latin typeface="Arial" charset="0"/>
              </a:rPr>
              <a:t>）同一數值。 </a:t>
            </a:r>
          </a:p>
          <a:p>
            <a:pPr eaLnBrk="1" hangingPunct="1"/>
            <a:r>
              <a:rPr lang="zh-CN" altLang="en-US" dirty="0">
                <a:latin typeface="Arial" charset="0"/>
              </a:rPr>
              <a:t>函數曲線下</a:t>
            </a:r>
            <a:r>
              <a:rPr lang="en-US" altLang="zh-CN" dirty="0">
                <a:latin typeface="Arial" charset="0"/>
              </a:rPr>
              <a:t>68.268949%</a:t>
            </a:r>
            <a:r>
              <a:rPr lang="zh-CN" altLang="en-US" dirty="0">
                <a:latin typeface="Arial" charset="0"/>
              </a:rPr>
              <a:t>的面積在平均數左右的一個</a:t>
            </a:r>
            <a:r>
              <a:rPr lang="zh-CN" altLang="en-US" dirty="0">
                <a:latin typeface="Arial" charset="0"/>
                <a:hlinkClick r:id="rId6" tooltip="標準差"/>
              </a:rPr>
              <a:t>標準差</a:t>
            </a:r>
            <a:r>
              <a:rPr lang="zh-CN" altLang="en-US" dirty="0">
                <a:latin typeface="Arial" charset="0"/>
              </a:rPr>
              <a:t>範圍內。 </a:t>
            </a:r>
          </a:p>
          <a:p>
            <a:pPr eaLnBrk="1" hangingPunct="1"/>
            <a:r>
              <a:rPr lang="en-US" altLang="zh-CN" dirty="0">
                <a:latin typeface="Arial" charset="0"/>
              </a:rPr>
              <a:t>95.449974%</a:t>
            </a:r>
            <a:r>
              <a:rPr lang="zh-CN" altLang="en-US" dirty="0">
                <a:latin typeface="Arial" charset="0"/>
              </a:rPr>
              <a:t>的面積在平均數左右兩個標準差的範圍內。 </a:t>
            </a:r>
          </a:p>
          <a:p>
            <a:pPr eaLnBrk="1" hangingPunct="1"/>
            <a:r>
              <a:rPr lang="en-US" altLang="zh-CN" dirty="0">
                <a:latin typeface="Arial" charset="0"/>
              </a:rPr>
              <a:t>99.730020%</a:t>
            </a:r>
            <a:r>
              <a:rPr lang="zh-CN" altLang="en-US" dirty="0">
                <a:latin typeface="Arial" charset="0"/>
              </a:rPr>
              <a:t>的面積在平均數左右三個標準差的範圍內。 </a:t>
            </a:r>
          </a:p>
          <a:p>
            <a:pPr eaLnBrk="1" hangingPunct="1"/>
            <a:r>
              <a:rPr lang="en-US" altLang="zh-CN" dirty="0">
                <a:latin typeface="Arial" charset="0"/>
              </a:rPr>
              <a:t>99.993666%</a:t>
            </a:r>
            <a:r>
              <a:rPr lang="zh-CN" altLang="en-US" dirty="0">
                <a:latin typeface="Arial" charset="0"/>
              </a:rPr>
              <a:t>的面積在平均數左右四個標準差的範圍內。 </a:t>
            </a:r>
          </a:p>
          <a:p>
            <a:pPr eaLnBrk="1" hangingPunct="1"/>
            <a:r>
              <a:rPr lang="zh-CN" altLang="en-US" dirty="0">
                <a:latin typeface="Arial" charset="0"/>
              </a:rPr>
              <a:t>函數曲線的</a:t>
            </a:r>
            <a:r>
              <a:rPr lang="zh-CN" altLang="en-US" dirty="0">
                <a:latin typeface="Arial" charset="0"/>
                <a:hlinkClick r:id="rId7" tooltip="反曲點"/>
              </a:rPr>
              <a:t>反曲點</a:t>
            </a:r>
            <a:r>
              <a:rPr lang="zh-CN" altLang="en-US" dirty="0">
                <a:latin typeface="Arial" charset="0"/>
              </a:rPr>
              <a:t>（</a:t>
            </a:r>
            <a:r>
              <a:rPr lang="en-US" altLang="zh-CN" dirty="0">
                <a:latin typeface="Arial" charset="0"/>
              </a:rPr>
              <a:t>inflection point</a:t>
            </a:r>
            <a:r>
              <a:rPr lang="zh-CN" altLang="en-US" dirty="0">
                <a:latin typeface="Arial" charset="0"/>
              </a:rPr>
              <a:t>）為離平均數一個標準差距離的位置。 </a:t>
            </a:r>
          </a:p>
          <a:p>
            <a:pPr eaLnBrk="1" hangingPunct="1"/>
            <a:endParaRPr lang="zh-CN" altLang="en-US" dirty="0">
              <a:latin typeface="Arial" charset="0"/>
            </a:endParaRPr>
          </a:p>
          <a:p>
            <a:pPr eaLnBrk="1" hangingPunct="1"/>
            <a:r>
              <a:rPr lang="zh-CN" altLang="en-US" dirty="0">
                <a:latin typeface="Arial" charset="0"/>
                <a:ea typeface="PMingLiU" pitchFamily="18" charset="-120"/>
              </a:rPr>
              <a:t>常態分布</a:t>
            </a:r>
            <a:r>
              <a:rPr lang="zh-CN" altLang="en-US" dirty="0">
                <a:latin typeface="Arial" charset="0"/>
                <a:ea typeface="PMingLiU" pitchFamily="18" charset="-120"/>
                <a:hlinkClick r:id="rId8" tooltip="信息熵"/>
              </a:rPr>
              <a:t>信息熵</a:t>
            </a:r>
            <a:r>
              <a:rPr lang="zh-CN" altLang="en-US" dirty="0">
                <a:latin typeface="Arial" charset="0"/>
                <a:ea typeface="PMingLiU" pitchFamily="18" charset="-120"/>
              </a:rPr>
              <a:t>在所有的已知均值及方差的分布中最大，這使得它作為一種</a:t>
            </a:r>
            <a:r>
              <a:rPr lang="zh-CN" altLang="en-US" dirty="0">
                <a:latin typeface="Arial" charset="0"/>
                <a:ea typeface="PMingLiU" pitchFamily="18" charset="-120"/>
                <a:hlinkClick r:id="rId9" tooltip="均值（页面不存在）"/>
              </a:rPr>
              <a:t>均值</a:t>
            </a:r>
            <a:r>
              <a:rPr lang="zh-CN" altLang="en-US" dirty="0">
                <a:latin typeface="Arial" charset="0"/>
                <a:ea typeface="PMingLiU" pitchFamily="18" charset="-120"/>
              </a:rPr>
              <a:t>以及</a:t>
            </a:r>
            <a:r>
              <a:rPr lang="zh-CN" altLang="en-US" dirty="0">
                <a:latin typeface="Arial" charset="0"/>
                <a:ea typeface="PMingLiU" pitchFamily="18" charset="-120"/>
                <a:hlinkClick r:id="rId10" tooltip="方差"/>
              </a:rPr>
              <a:t>方差</a:t>
            </a:r>
            <a:r>
              <a:rPr lang="zh-CN" altLang="en-US" dirty="0">
                <a:latin typeface="Arial" charset="0"/>
                <a:ea typeface="PMingLiU" pitchFamily="18" charset="-120"/>
              </a:rPr>
              <a:t>已知的分布的自然選擇</a:t>
            </a:r>
            <a:r>
              <a:rPr lang="zh-CN" altLang="en-US" dirty="0">
                <a:latin typeface="Arial" charset="0"/>
              </a:rPr>
              <a:t> 。</a:t>
            </a:r>
          </a:p>
          <a:p>
            <a:pPr eaLnBrk="1" hangingPunct="1"/>
            <a:endParaRPr lang="zh-CN" altLang="en-US" dirty="0">
              <a:latin typeface="Arial" charset="0"/>
            </a:endParaRPr>
          </a:p>
          <a:p>
            <a:pPr eaLnBrk="1" hangingPunct="1"/>
            <a:r>
              <a:rPr lang="zh-CN" altLang="en-US" dirty="0">
                <a:latin typeface="Arial" charset="0"/>
              </a:rPr>
              <a:t>熵的概念最早起源於物理學，用於度量一個熱力學系統的無序程度。在</a:t>
            </a:r>
            <a:r>
              <a:rPr lang="zh-CN" altLang="en-US" dirty="0">
                <a:latin typeface="Arial" charset="0"/>
                <a:hlinkClick r:id="rId11" tooltip="信息论"/>
              </a:rPr>
              <a:t>資訊理論</a:t>
            </a:r>
            <a:r>
              <a:rPr lang="zh-CN" altLang="en-US" dirty="0">
                <a:latin typeface="Arial" charset="0"/>
              </a:rPr>
              <a:t>中，</a:t>
            </a:r>
            <a:r>
              <a:rPr lang="zh-CN" altLang="en-US" b="1" dirty="0">
                <a:latin typeface="Arial" charset="0"/>
              </a:rPr>
              <a:t>熵</a:t>
            </a:r>
            <a:r>
              <a:rPr lang="zh-CN" altLang="en-US" dirty="0">
                <a:latin typeface="Arial" charset="0"/>
              </a:rPr>
              <a:t>是對不確定性的測量，被用來衡量一個</a:t>
            </a:r>
            <a:r>
              <a:rPr lang="zh-CN" altLang="en-US" dirty="0">
                <a:latin typeface="Arial" charset="0"/>
                <a:hlinkClick r:id="rId12" tooltip="随机变量"/>
              </a:rPr>
              <a:t>隨機變數</a:t>
            </a:r>
            <a:r>
              <a:rPr lang="zh-CN" altLang="en-US" dirty="0">
                <a:latin typeface="Arial" charset="0"/>
              </a:rPr>
              <a:t>出現的</a:t>
            </a:r>
            <a:r>
              <a:rPr lang="zh-CN" altLang="en-US" dirty="0">
                <a:latin typeface="Arial" charset="0"/>
                <a:hlinkClick r:id="rId13" tooltip="期望值"/>
              </a:rPr>
              <a:t>期望值</a:t>
            </a:r>
            <a:r>
              <a:rPr lang="zh-CN" altLang="en-US" dirty="0">
                <a:latin typeface="Arial" charset="0"/>
              </a:rPr>
              <a:t>。它代表了在被接收之前，信號傳輸過程中損失的信息量，又被稱為</a:t>
            </a:r>
            <a:r>
              <a:rPr lang="zh-CN" altLang="en-US" b="1" dirty="0">
                <a:latin typeface="Arial" charset="0"/>
              </a:rPr>
              <a:t>信息熵</a:t>
            </a:r>
            <a:r>
              <a:rPr lang="zh-CN" altLang="en-US" dirty="0">
                <a:latin typeface="Arial" charset="0"/>
              </a:rPr>
              <a:t>。信息熵也稱</a:t>
            </a:r>
            <a:r>
              <a:rPr lang="zh-CN" altLang="en-US" b="1" dirty="0">
                <a:latin typeface="Arial" charset="0"/>
              </a:rPr>
              <a:t>信源熵</a:t>
            </a:r>
            <a:r>
              <a:rPr lang="zh-CN" altLang="en-US" dirty="0">
                <a:latin typeface="Arial" charset="0"/>
              </a:rPr>
              <a:t>、</a:t>
            </a:r>
            <a:r>
              <a:rPr lang="zh-CN" altLang="en-US" b="1" dirty="0">
                <a:latin typeface="Arial" charset="0"/>
              </a:rPr>
              <a:t>平均自信息量</a:t>
            </a:r>
            <a:r>
              <a:rPr lang="zh-CN" altLang="en-US" dirty="0">
                <a:latin typeface="Arial" charset="0"/>
              </a:rPr>
              <a:t>。在</a:t>
            </a:r>
            <a:r>
              <a:rPr lang="en-US" altLang="zh-CN" dirty="0">
                <a:latin typeface="Arial" charset="0"/>
              </a:rPr>
              <a:t>1948</a:t>
            </a:r>
            <a:r>
              <a:rPr lang="zh-CN" altLang="en-US" dirty="0">
                <a:latin typeface="Arial" charset="0"/>
              </a:rPr>
              <a:t>年，</a:t>
            </a:r>
            <a:r>
              <a:rPr lang="zh-CN" altLang="en-US" dirty="0">
                <a:latin typeface="Arial" charset="0"/>
                <a:hlinkClick r:id="rId14" tooltip="克劳德·艾尔伍德·香农"/>
              </a:rPr>
              <a:t>克勞德</a:t>
            </a:r>
            <a:r>
              <a:rPr lang="en-US" altLang="zh-CN" dirty="0">
                <a:latin typeface="Arial" charset="0"/>
                <a:hlinkClick r:id="rId14" tooltip="克劳德·艾尔伍德·香农"/>
              </a:rPr>
              <a:t>·</a:t>
            </a:r>
            <a:r>
              <a:rPr lang="zh-CN" altLang="en-US" dirty="0">
                <a:latin typeface="Arial" charset="0"/>
                <a:hlinkClick r:id="rId14" tooltip="克劳德·艾尔伍德·香农"/>
              </a:rPr>
              <a:t>艾爾伍德</a:t>
            </a:r>
            <a:r>
              <a:rPr lang="en-US" altLang="zh-CN" dirty="0">
                <a:latin typeface="Arial" charset="0"/>
                <a:hlinkClick r:id="rId14" tooltip="克劳德·艾尔伍德·香农"/>
              </a:rPr>
              <a:t>·</a:t>
            </a:r>
            <a:r>
              <a:rPr lang="zh-CN" altLang="en-US" dirty="0">
                <a:latin typeface="Arial" charset="0"/>
                <a:hlinkClick r:id="rId14" tooltip="克劳德·艾尔伍德·香农"/>
              </a:rPr>
              <a:t>香農</a:t>
            </a:r>
            <a:r>
              <a:rPr lang="zh-CN" altLang="en-US" dirty="0">
                <a:latin typeface="Arial" charset="0"/>
              </a:rPr>
              <a:t>（</a:t>
            </a:r>
            <a:r>
              <a:rPr lang="en-US" altLang="zh-CN" dirty="0">
                <a:latin typeface="Arial" charset="0"/>
              </a:rPr>
              <a:t>Claude E. Shannon </a:t>
            </a:r>
            <a:r>
              <a:rPr lang="zh-CN" altLang="en-US" dirty="0">
                <a:latin typeface="Arial" charset="0"/>
              </a:rPr>
              <a:t>）將熱力學的熵，引入到</a:t>
            </a:r>
            <a:r>
              <a:rPr lang="zh-CN" altLang="en-US" dirty="0">
                <a:latin typeface="Arial" charset="0"/>
                <a:hlinkClick r:id="rId11" tooltip="信息论"/>
              </a:rPr>
              <a:t>資訊理論</a:t>
            </a:r>
            <a:r>
              <a:rPr lang="zh-CN" altLang="en-US" dirty="0">
                <a:latin typeface="Arial" charset="0"/>
              </a:rPr>
              <a:t>，因此它又被稱為</a:t>
            </a:r>
            <a:r>
              <a:rPr lang="zh-CN" altLang="en-US" b="1" dirty="0">
                <a:latin typeface="Arial" charset="0"/>
              </a:rPr>
              <a:t>香農熵</a:t>
            </a:r>
            <a:r>
              <a:rPr lang="zh-CN" altLang="en-US" dirty="0">
                <a:latin typeface="Arial" charset="0"/>
              </a:rPr>
              <a:t>。在資訊世界，熵越高，則能傳輸越多的資訊，熵越低，則意味著傳輸的資訊越少。</a:t>
            </a:r>
          </a:p>
          <a:p>
            <a:pPr eaLnBrk="1" hangingPunct="1"/>
            <a:endParaRPr lang="en-US" dirty="0">
              <a:latin typeface="Arial" charset="0"/>
            </a:endParaRPr>
          </a:p>
        </p:txBody>
      </p:sp>
    </p:spTree>
    <p:extLst>
      <p:ext uri="{BB962C8B-B14F-4D97-AF65-F5344CB8AC3E}">
        <p14:creationId xmlns:p14="http://schemas.microsoft.com/office/powerpoint/2010/main" val="2590377588"/>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CB8F151-72E2-469F-8D04-69D0EE6CCBB7}" type="slidenum">
              <a:rPr lang="en-US" altLang="zh-CN">
                <a:solidFill>
                  <a:schemeClr val="tx1"/>
                </a:solidFill>
              </a:rPr>
              <a:pPr algn="r" eaLnBrk="1" hangingPunct="1"/>
              <a:t>3</a:t>
            </a:fld>
            <a:endParaRPr lang="en-US" altLang="zh-CN">
              <a:solidFill>
                <a:schemeClr val="tx1"/>
              </a:solidFill>
            </a:endParaRPr>
          </a:p>
        </p:txBody>
      </p:sp>
      <p:sp>
        <p:nvSpPr>
          <p:cNvPr id="202755" name="Rectangle 2"/>
          <p:cNvSpPr>
            <a:spLocks noGrp="1" noRot="1" noChangeAspect="1" noChangeArrowheads="1" noTextEdit="1"/>
          </p:cNvSpPr>
          <p:nvPr>
            <p:ph type="sldImg"/>
          </p:nvPr>
        </p:nvSpPr>
        <p:spPr/>
      </p:sp>
      <p:sp>
        <p:nvSpPr>
          <p:cNvPr id="2027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latin typeface="Arial" charset="0"/>
              </a:rPr>
              <a:t>均值決定位置，方差決定胖瘦高矮。</a:t>
            </a:r>
          </a:p>
          <a:p>
            <a:pPr eaLnBrk="1" hangingPunct="1"/>
            <a:endParaRPr lang="en-US" altLang="zh-CN">
              <a:latin typeface="Arial" charset="0"/>
            </a:endParaRPr>
          </a:p>
        </p:txBody>
      </p:sp>
    </p:spTree>
    <p:extLst>
      <p:ext uri="{BB962C8B-B14F-4D97-AF65-F5344CB8AC3E}">
        <p14:creationId xmlns:p14="http://schemas.microsoft.com/office/powerpoint/2010/main" val="3361322499"/>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37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26C34E31-D5E6-4C13-84C8-74F8A400F877}" type="slidenum">
              <a:rPr lang="en-US" altLang="zh-CN">
                <a:solidFill>
                  <a:schemeClr val="tx1"/>
                </a:solidFill>
              </a:rPr>
              <a:pPr algn="r" eaLnBrk="1" hangingPunct="1"/>
              <a:t>4</a:t>
            </a:fld>
            <a:endParaRPr lang="en-US" altLang="zh-CN">
              <a:solidFill>
                <a:schemeClr val="tx1"/>
              </a:solidFill>
            </a:endParaRPr>
          </a:p>
        </p:txBody>
      </p:sp>
      <p:sp>
        <p:nvSpPr>
          <p:cNvPr id="203779" name="Rectangle 2"/>
          <p:cNvSpPr>
            <a:spLocks noGrp="1" noRot="1" noChangeAspect="1" noChangeArrowheads="1" noTextEdit="1"/>
          </p:cNvSpPr>
          <p:nvPr>
            <p:ph type="sldImg"/>
          </p:nvPr>
        </p:nvSpPr>
        <p:spPr/>
      </p:sp>
      <p:sp>
        <p:nvSpPr>
          <p:cNvPr id="203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latin typeface="Arial" charset="0"/>
              </a:rPr>
              <a:t>函數曲線下</a:t>
            </a:r>
            <a:r>
              <a:rPr lang="en-US" altLang="zh-CN">
                <a:latin typeface="Arial" charset="0"/>
              </a:rPr>
              <a:t>68.268949%</a:t>
            </a:r>
            <a:r>
              <a:rPr lang="zh-CN" altLang="en-US">
                <a:latin typeface="Arial" charset="0"/>
              </a:rPr>
              <a:t>的面積在平均數左右的一個標準差範圍內。 </a:t>
            </a:r>
          </a:p>
          <a:p>
            <a:pPr eaLnBrk="1" hangingPunct="1"/>
            <a:r>
              <a:rPr lang="en-US" altLang="zh-CN">
                <a:latin typeface="Arial" charset="0"/>
              </a:rPr>
              <a:t>95.449974%</a:t>
            </a:r>
            <a:r>
              <a:rPr lang="zh-CN" altLang="en-US">
                <a:latin typeface="Arial" charset="0"/>
              </a:rPr>
              <a:t>的面積在平均數左右兩個標準差的範圍內。 </a:t>
            </a:r>
          </a:p>
          <a:p>
            <a:pPr eaLnBrk="1" hangingPunct="1"/>
            <a:r>
              <a:rPr lang="en-US" altLang="zh-CN">
                <a:latin typeface="Arial" charset="0"/>
              </a:rPr>
              <a:t>99.730020%</a:t>
            </a:r>
            <a:r>
              <a:rPr lang="zh-CN" altLang="en-US">
                <a:latin typeface="Arial" charset="0"/>
              </a:rPr>
              <a:t>的面積在平均數左右三個標準差的範圍內。 </a:t>
            </a:r>
          </a:p>
          <a:p>
            <a:pPr eaLnBrk="1" hangingPunct="1"/>
            <a:r>
              <a:rPr lang="en-US" altLang="zh-CN">
                <a:latin typeface="Arial" charset="0"/>
              </a:rPr>
              <a:t>99.993666%</a:t>
            </a:r>
            <a:r>
              <a:rPr lang="zh-CN" altLang="en-US">
                <a:latin typeface="Arial" charset="0"/>
              </a:rPr>
              <a:t>的面積在平均數左右四個標準差的範圍內。 </a:t>
            </a:r>
          </a:p>
          <a:p>
            <a:pPr eaLnBrk="1" hangingPunct="1"/>
            <a:endParaRPr lang="en-US" altLang="zh-CN">
              <a:latin typeface="Arial" charset="0"/>
            </a:endParaRPr>
          </a:p>
        </p:txBody>
      </p:sp>
    </p:spTree>
    <p:extLst>
      <p:ext uri="{BB962C8B-B14F-4D97-AF65-F5344CB8AC3E}">
        <p14:creationId xmlns:p14="http://schemas.microsoft.com/office/powerpoint/2010/main" val="3652090451"/>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C9A933C0-0069-46D6-AE86-A849D9E97680}" type="slidenum">
              <a:rPr lang="en-US" altLang="zh-CN">
                <a:solidFill>
                  <a:schemeClr val="tx1"/>
                </a:solidFill>
              </a:rPr>
              <a:pPr algn="r" eaLnBrk="1" hangingPunct="1"/>
              <a:t>5</a:t>
            </a:fld>
            <a:endParaRPr lang="en-US" altLang="zh-CN">
              <a:solidFill>
                <a:schemeClr val="tx1"/>
              </a:solidFill>
            </a:endParaRPr>
          </a:p>
        </p:txBody>
      </p:sp>
      <p:sp>
        <p:nvSpPr>
          <p:cNvPr id="204803" name="Rectangle 2"/>
          <p:cNvSpPr>
            <a:spLocks noGrp="1" noRot="1" noChangeAspect="1" noChangeArrowheads="1" noTextEdit="1"/>
          </p:cNvSpPr>
          <p:nvPr>
            <p:ph type="sldImg"/>
          </p:nvPr>
        </p:nvSpPr>
        <p:spPr/>
      </p:sp>
      <p:sp>
        <p:nvSpPr>
          <p:cNvPr id="204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方差的概念：</a:t>
            </a:r>
          </a:p>
          <a:p>
            <a:pPr eaLnBrk="1" hangingPunct="1"/>
            <a:endParaRPr lang="zh-CN" altLang="en-US" dirty="0">
              <a:latin typeface="Arial" charset="0"/>
            </a:endParaRPr>
          </a:p>
          <a:p>
            <a:pPr eaLnBrk="1" hangingPunct="1"/>
            <a:r>
              <a:rPr lang="zh-CN" altLang="en-US" dirty="0">
                <a:latin typeface="Arial" charset="0"/>
              </a:rPr>
              <a:t>方差是各個資料與平均數之差的平方的平均數，可以定義為是實際值與</a:t>
            </a:r>
            <a:r>
              <a:rPr lang="zh-CN" altLang="en-US" dirty="0">
                <a:latin typeface="Arial" charset="0"/>
                <a:hlinkClick r:id="rId4"/>
              </a:rPr>
              <a:t>期望值</a:t>
            </a:r>
            <a:r>
              <a:rPr lang="zh-CN" altLang="en-US" dirty="0">
                <a:latin typeface="Arial" charset="0"/>
              </a:rPr>
              <a:t>之差</a:t>
            </a:r>
            <a:r>
              <a:rPr lang="zh-CN" altLang="en-US" dirty="0">
                <a:latin typeface="Arial" charset="0"/>
                <a:hlinkClick r:id="rId5"/>
              </a:rPr>
              <a:t>平方</a:t>
            </a:r>
            <a:r>
              <a:rPr lang="zh-CN" altLang="en-US" dirty="0">
                <a:latin typeface="Arial" charset="0"/>
              </a:rPr>
              <a:t>的期望值，而標準差是方差算術</a:t>
            </a:r>
            <a:r>
              <a:rPr lang="zh-CN" altLang="en-US" dirty="0">
                <a:latin typeface="Arial" charset="0"/>
                <a:hlinkClick r:id="rId6"/>
              </a:rPr>
              <a:t>平方根</a:t>
            </a:r>
            <a:r>
              <a:rPr lang="zh-CN" altLang="en-US" dirty="0">
                <a:latin typeface="Arial" charset="0"/>
              </a:rPr>
              <a:t>。 在實際計算中，方差是各個資料與</a:t>
            </a:r>
            <a:r>
              <a:rPr lang="zh-CN" altLang="en-US" dirty="0">
                <a:latin typeface="Arial" charset="0"/>
                <a:hlinkClick r:id="rId7"/>
              </a:rPr>
              <a:t>平均數</a:t>
            </a:r>
            <a:r>
              <a:rPr lang="zh-CN" altLang="en-US" dirty="0">
                <a:latin typeface="Arial" charset="0"/>
              </a:rPr>
              <a:t>之差的平方的平均數</a:t>
            </a:r>
            <a:r>
              <a:rPr lang="en-US" altLang="zh-CN" dirty="0">
                <a:latin typeface="Arial" charset="0"/>
              </a:rPr>
              <a:t>,</a:t>
            </a:r>
            <a:r>
              <a:rPr lang="zh-CN" altLang="en-US" dirty="0">
                <a:latin typeface="Arial" charset="0"/>
              </a:rPr>
              <a:t>即</a:t>
            </a:r>
            <a:r>
              <a:rPr lang="en-US" altLang="zh-CN" dirty="0">
                <a:latin typeface="Arial" charset="0"/>
              </a:rPr>
              <a:t>s^2=(1/n)[(x1-x_)^2+(x2-x_)^2+...+(</a:t>
            </a:r>
            <a:r>
              <a:rPr lang="en-US" altLang="zh-CN" dirty="0" err="1">
                <a:latin typeface="Arial" charset="0"/>
              </a:rPr>
              <a:t>xn</a:t>
            </a:r>
            <a:r>
              <a:rPr lang="en-US" altLang="zh-CN" dirty="0">
                <a:latin typeface="Arial" charset="0"/>
              </a:rPr>
              <a:t>-x_)^2]</a:t>
            </a:r>
            <a:r>
              <a:rPr lang="zh-CN" altLang="en-US" dirty="0">
                <a:latin typeface="Arial" charset="0"/>
              </a:rPr>
              <a:t>，其中，</a:t>
            </a:r>
            <a:r>
              <a:rPr lang="en-US" altLang="zh-CN" dirty="0">
                <a:latin typeface="Arial" charset="0"/>
              </a:rPr>
              <a:t>x_</a:t>
            </a:r>
            <a:r>
              <a:rPr lang="zh-CN" altLang="en-US" dirty="0">
                <a:latin typeface="Arial" charset="0"/>
              </a:rPr>
              <a:t>表示</a:t>
            </a:r>
            <a:r>
              <a:rPr lang="zh-CN" altLang="en-US" dirty="0">
                <a:latin typeface="Arial" charset="0"/>
                <a:hlinkClick r:id="rId8"/>
              </a:rPr>
              <a:t>樣本</a:t>
            </a:r>
            <a:r>
              <a:rPr lang="zh-CN" altLang="en-US" dirty="0">
                <a:latin typeface="Arial" charset="0"/>
              </a:rPr>
              <a:t>的平均數，</a:t>
            </a:r>
            <a:r>
              <a:rPr lang="en-US" altLang="zh-CN" dirty="0">
                <a:latin typeface="Arial" charset="0"/>
              </a:rPr>
              <a:t>n</a:t>
            </a:r>
            <a:r>
              <a:rPr lang="zh-CN" altLang="en-US" dirty="0">
                <a:latin typeface="Arial" charset="0"/>
              </a:rPr>
              <a:t>表示樣本的數量，</a:t>
            </a:r>
            <a:r>
              <a:rPr lang="en-US" altLang="zh-CN" dirty="0" err="1">
                <a:latin typeface="Arial" charset="0"/>
              </a:rPr>
              <a:t>xn</a:t>
            </a:r>
            <a:r>
              <a:rPr lang="zh-CN" altLang="en-US" dirty="0">
                <a:latin typeface="Arial" charset="0"/>
              </a:rPr>
              <a:t>表示個體，而</a:t>
            </a:r>
            <a:r>
              <a:rPr lang="en-US" altLang="zh-CN" dirty="0">
                <a:latin typeface="Arial" charset="0"/>
              </a:rPr>
              <a:t>s^2</a:t>
            </a:r>
            <a:r>
              <a:rPr lang="zh-CN" altLang="en-US" dirty="0">
                <a:latin typeface="Arial" charset="0"/>
              </a:rPr>
              <a:t>就表示方差。</a:t>
            </a:r>
          </a:p>
          <a:p>
            <a:pPr eaLnBrk="1" hangingPunct="1"/>
            <a:r>
              <a:rPr lang="zh-CN" altLang="en-US" dirty="0">
                <a:latin typeface="Arial" charset="0"/>
              </a:rPr>
              <a:t>而當用</a:t>
            </a:r>
            <a:r>
              <a:rPr lang="en-US" altLang="zh-CN" dirty="0">
                <a:latin typeface="Arial" charset="0"/>
              </a:rPr>
              <a:t>(1/n)[(x1-x_)^2+(x2-x_)^2+...+(</a:t>
            </a:r>
            <a:r>
              <a:rPr lang="en-US" altLang="zh-CN" dirty="0" err="1">
                <a:latin typeface="Arial" charset="0"/>
              </a:rPr>
              <a:t>xn</a:t>
            </a:r>
            <a:r>
              <a:rPr lang="en-US" altLang="zh-CN" dirty="0">
                <a:latin typeface="Arial" charset="0"/>
              </a:rPr>
              <a:t>-x_)^2]</a:t>
            </a:r>
            <a:r>
              <a:rPr lang="zh-CN" altLang="en-US" dirty="0">
                <a:latin typeface="Arial" charset="0"/>
              </a:rPr>
              <a:t>作為樣本</a:t>
            </a:r>
            <a:r>
              <a:rPr lang="en-US" altLang="zh-CN" dirty="0">
                <a:latin typeface="Arial" charset="0"/>
              </a:rPr>
              <a:t>X</a:t>
            </a:r>
            <a:r>
              <a:rPr lang="zh-CN" altLang="en-US" dirty="0">
                <a:latin typeface="Arial" charset="0"/>
              </a:rPr>
              <a:t>的方差的估計時，發現其</a:t>
            </a:r>
            <a:r>
              <a:rPr lang="zh-CN" altLang="en-US" dirty="0">
                <a:latin typeface="Arial" charset="0"/>
                <a:hlinkClick r:id="rId9"/>
              </a:rPr>
              <a:t>數學期望</a:t>
            </a:r>
            <a:r>
              <a:rPr lang="zh-CN" altLang="en-US" dirty="0">
                <a:latin typeface="Arial" charset="0"/>
              </a:rPr>
              <a:t>並不是</a:t>
            </a:r>
            <a:r>
              <a:rPr lang="en-US" altLang="zh-CN" dirty="0">
                <a:latin typeface="Arial" charset="0"/>
              </a:rPr>
              <a:t>X</a:t>
            </a:r>
            <a:r>
              <a:rPr lang="zh-CN" altLang="en-US" dirty="0">
                <a:latin typeface="Arial" charset="0"/>
              </a:rPr>
              <a:t>的方差，而是</a:t>
            </a:r>
            <a:r>
              <a:rPr lang="en-US" altLang="zh-CN" dirty="0">
                <a:latin typeface="Arial" charset="0"/>
              </a:rPr>
              <a:t>X</a:t>
            </a:r>
            <a:r>
              <a:rPr lang="zh-CN" altLang="en-US" dirty="0">
                <a:latin typeface="Arial" charset="0"/>
              </a:rPr>
              <a:t>方差的</a:t>
            </a:r>
            <a:r>
              <a:rPr lang="en-US" altLang="zh-CN" dirty="0">
                <a:latin typeface="Arial" charset="0"/>
              </a:rPr>
              <a:t>(n-1)/n</a:t>
            </a:r>
            <a:r>
              <a:rPr lang="zh-CN" altLang="en-US" dirty="0">
                <a:latin typeface="Arial" charset="0"/>
              </a:rPr>
              <a:t>倍，</a:t>
            </a:r>
            <a:r>
              <a:rPr lang="en-US" altLang="zh-CN" dirty="0">
                <a:latin typeface="Arial" charset="0"/>
              </a:rPr>
              <a:t>[1/(n-1)][(x1-x_)^2+(x2-x_)^2+...+(</a:t>
            </a:r>
            <a:r>
              <a:rPr lang="en-US" altLang="zh-CN" dirty="0" err="1">
                <a:latin typeface="Arial" charset="0"/>
              </a:rPr>
              <a:t>xn</a:t>
            </a:r>
            <a:r>
              <a:rPr lang="en-US" altLang="zh-CN" dirty="0">
                <a:latin typeface="Arial" charset="0"/>
              </a:rPr>
              <a:t>-x_)^2]</a:t>
            </a:r>
            <a:r>
              <a:rPr lang="zh-CN" altLang="en-US" dirty="0">
                <a:latin typeface="Arial" charset="0"/>
              </a:rPr>
              <a:t>的數學期望才是</a:t>
            </a:r>
            <a:r>
              <a:rPr lang="en-US" altLang="zh-CN" dirty="0">
                <a:latin typeface="Arial" charset="0"/>
              </a:rPr>
              <a:t>X</a:t>
            </a:r>
            <a:r>
              <a:rPr lang="zh-CN" altLang="en-US" dirty="0">
                <a:latin typeface="Arial" charset="0"/>
              </a:rPr>
              <a:t>的方差，用它作為</a:t>
            </a:r>
            <a:r>
              <a:rPr lang="en-US" altLang="zh-CN" dirty="0">
                <a:latin typeface="Arial" charset="0"/>
              </a:rPr>
              <a:t>X</a:t>
            </a:r>
            <a:r>
              <a:rPr lang="zh-CN" altLang="en-US" dirty="0">
                <a:latin typeface="Arial" charset="0"/>
              </a:rPr>
              <a:t>的方差的估計具有“無偏性”，所以我們總是用</a:t>
            </a:r>
            <a:r>
              <a:rPr lang="en-US" altLang="zh-CN" dirty="0">
                <a:latin typeface="Arial" charset="0"/>
              </a:rPr>
              <a:t>[1/(n-1)]∑(xi-X~)^2</a:t>
            </a:r>
            <a:r>
              <a:rPr lang="zh-CN" altLang="en-US" dirty="0">
                <a:latin typeface="Arial" charset="0"/>
              </a:rPr>
              <a:t>來估計</a:t>
            </a:r>
            <a:r>
              <a:rPr lang="en-US" altLang="zh-CN" dirty="0">
                <a:latin typeface="Arial" charset="0"/>
              </a:rPr>
              <a:t>X</a:t>
            </a:r>
            <a:r>
              <a:rPr lang="zh-CN" altLang="en-US" dirty="0">
                <a:latin typeface="Arial" charset="0"/>
              </a:rPr>
              <a:t>的方差，並且把它叫做“</a:t>
            </a:r>
            <a:r>
              <a:rPr lang="zh-CN" altLang="en-US" dirty="0">
                <a:latin typeface="Arial" charset="0"/>
                <a:hlinkClick r:id="rId10"/>
              </a:rPr>
              <a:t>樣本方差</a:t>
            </a:r>
            <a:r>
              <a:rPr lang="zh-CN" altLang="en-US" dirty="0">
                <a:latin typeface="Arial" charset="0"/>
              </a:rPr>
              <a:t>”。 在</a:t>
            </a:r>
            <a:r>
              <a:rPr lang="zh-CN" altLang="en-US" dirty="0">
                <a:latin typeface="Arial" charset="0"/>
                <a:hlinkClick r:id="rId11"/>
              </a:rPr>
              <a:t>樣本容量</a:t>
            </a:r>
            <a:r>
              <a:rPr lang="zh-CN" altLang="en-US" dirty="0">
                <a:latin typeface="Arial" charset="0"/>
              </a:rPr>
              <a:t>相同的情況下，方差越大，說明資料的波動越大，越不穩定。</a:t>
            </a:r>
          </a:p>
          <a:p>
            <a:pPr eaLnBrk="1" hangingPunct="1"/>
            <a:r>
              <a:rPr lang="zh-CN" altLang="en-US" dirty="0">
                <a:latin typeface="Arial" charset="0"/>
              </a:rPr>
              <a:t>隨機變數</a:t>
            </a:r>
            <a:r>
              <a:rPr lang="en-US" altLang="zh-CN" dirty="0">
                <a:latin typeface="Arial" charset="0"/>
              </a:rPr>
              <a:t>X</a:t>
            </a:r>
            <a:r>
              <a:rPr lang="zh-CN" altLang="en-US" dirty="0">
                <a:latin typeface="Arial" charset="0"/>
              </a:rPr>
              <a:t>。 </a:t>
            </a:r>
          </a:p>
          <a:p>
            <a:pPr eaLnBrk="1" hangingPunct="1"/>
            <a:r>
              <a:rPr lang="zh-CN" altLang="en-US" dirty="0">
                <a:latin typeface="Arial" charset="0"/>
              </a:rPr>
              <a:t>　　</a:t>
            </a:r>
            <a:r>
              <a:rPr lang="en-US" altLang="zh-CN" dirty="0">
                <a:latin typeface="Arial" charset="0"/>
              </a:rPr>
              <a:t>X</a:t>
            </a:r>
            <a:r>
              <a:rPr lang="zh-CN" altLang="en-US" dirty="0">
                <a:latin typeface="Arial" charset="0"/>
              </a:rPr>
              <a:t>服從</a:t>
            </a:r>
            <a:r>
              <a:rPr lang="en-US" altLang="zh-CN" dirty="0">
                <a:latin typeface="Arial" charset="0"/>
              </a:rPr>
              <a:t>(0—1)</a:t>
            </a:r>
            <a:r>
              <a:rPr lang="zh-CN" altLang="en-US" dirty="0">
                <a:latin typeface="Arial" charset="0"/>
              </a:rPr>
              <a:t>分布，則</a:t>
            </a:r>
            <a:r>
              <a:rPr lang="en-US" altLang="zh-CN" dirty="0">
                <a:latin typeface="Arial" charset="0"/>
              </a:rPr>
              <a:t>E(X)=p D(X)=p(1-p) </a:t>
            </a:r>
          </a:p>
          <a:p>
            <a:pPr eaLnBrk="1" hangingPunct="1"/>
            <a:r>
              <a:rPr lang="zh-CN" altLang="en-US" dirty="0">
                <a:latin typeface="Arial" charset="0"/>
              </a:rPr>
              <a:t>　　</a:t>
            </a:r>
            <a:r>
              <a:rPr lang="en-US" altLang="zh-CN" dirty="0">
                <a:latin typeface="Arial" charset="0"/>
              </a:rPr>
              <a:t>X</a:t>
            </a:r>
            <a:r>
              <a:rPr lang="zh-CN" altLang="en-US" dirty="0">
                <a:latin typeface="Arial" charset="0"/>
              </a:rPr>
              <a:t>服從</a:t>
            </a:r>
            <a:r>
              <a:rPr lang="zh-CN" altLang="en-US" dirty="0">
                <a:latin typeface="Arial" charset="0"/>
                <a:hlinkClick r:id="rId12"/>
              </a:rPr>
              <a:t>泊松分布</a:t>
            </a:r>
            <a:r>
              <a:rPr lang="zh-CN" altLang="en-US" dirty="0">
                <a:latin typeface="Arial" charset="0"/>
              </a:rPr>
              <a:t>，即</a:t>
            </a:r>
            <a:r>
              <a:rPr lang="en-US" altLang="zh-CN" dirty="0">
                <a:latin typeface="Arial" charset="0"/>
              </a:rPr>
              <a:t>X~ π(λ),</a:t>
            </a:r>
            <a:r>
              <a:rPr lang="zh-CN" altLang="en-US" dirty="0">
                <a:latin typeface="Arial" charset="0"/>
              </a:rPr>
              <a:t>則 </a:t>
            </a:r>
            <a:r>
              <a:rPr lang="en-US" altLang="zh-CN" dirty="0">
                <a:latin typeface="Arial" charset="0"/>
              </a:rPr>
              <a:t>E(X)= λ</a:t>
            </a:r>
            <a:r>
              <a:rPr lang="zh-CN" altLang="en-US" dirty="0">
                <a:latin typeface="Arial" charset="0"/>
              </a:rPr>
              <a:t>，</a:t>
            </a:r>
            <a:r>
              <a:rPr lang="en-US" altLang="zh-CN" dirty="0">
                <a:latin typeface="Arial" charset="0"/>
              </a:rPr>
              <a:t>D(X)= λ </a:t>
            </a:r>
          </a:p>
          <a:p>
            <a:pPr eaLnBrk="1" hangingPunct="1"/>
            <a:r>
              <a:rPr lang="zh-CN" altLang="en-US" dirty="0">
                <a:latin typeface="Arial" charset="0"/>
              </a:rPr>
              <a:t>　　</a:t>
            </a:r>
            <a:r>
              <a:rPr lang="en-US" altLang="zh-CN" dirty="0">
                <a:latin typeface="Arial" charset="0"/>
              </a:rPr>
              <a:t>X</a:t>
            </a:r>
            <a:r>
              <a:rPr lang="zh-CN" altLang="en-US" dirty="0">
                <a:latin typeface="Arial" charset="0"/>
              </a:rPr>
              <a:t>服從</a:t>
            </a:r>
            <a:r>
              <a:rPr lang="zh-CN" altLang="en-US" dirty="0">
                <a:latin typeface="Arial" charset="0"/>
                <a:hlinkClick r:id="rId13"/>
              </a:rPr>
              <a:t>均勻分布</a:t>
            </a:r>
            <a:r>
              <a:rPr lang="zh-CN" altLang="en-US" dirty="0">
                <a:latin typeface="Arial" charset="0"/>
              </a:rPr>
              <a:t>，即</a:t>
            </a:r>
            <a:r>
              <a:rPr lang="en-US" altLang="zh-CN" dirty="0">
                <a:latin typeface="Arial" charset="0"/>
              </a:rPr>
              <a:t>X~U(a</a:t>
            </a:r>
            <a:r>
              <a:rPr lang="zh-CN" altLang="en-US" dirty="0">
                <a:latin typeface="Arial" charset="0"/>
              </a:rPr>
              <a:t>，</a:t>
            </a:r>
            <a:r>
              <a:rPr lang="en-US" altLang="zh-CN" dirty="0">
                <a:latin typeface="Arial" charset="0"/>
              </a:rPr>
              <a:t>b),</a:t>
            </a:r>
            <a:r>
              <a:rPr lang="zh-CN" altLang="en-US" dirty="0">
                <a:latin typeface="Arial" charset="0"/>
              </a:rPr>
              <a:t>則</a:t>
            </a:r>
            <a:r>
              <a:rPr lang="en-US" altLang="zh-CN" dirty="0">
                <a:latin typeface="Arial" charset="0"/>
              </a:rPr>
              <a:t>E(X)=(</a:t>
            </a:r>
            <a:r>
              <a:rPr lang="en-US" altLang="zh-CN" dirty="0" err="1">
                <a:latin typeface="Arial" charset="0"/>
              </a:rPr>
              <a:t>a+b</a:t>
            </a:r>
            <a:r>
              <a:rPr lang="en-US" altLang="zh-CN" dirty="0">
                <a:latin typeface="Arial" charset="0"/>
              </a:rPr>
              <a:t>)/2, D(X)=(b-a)^2/12 </a:t>
            </a:r>
          </a:p>
          <a:p>
            <a:pPr eaLnBrk="1" hangingPunct="1"/>
            <a:r>
              <a:rPr lang="zh-CN" altLang="en-US" dirty="0">
                <a:latin typeface="Arial" charset="0"/>
              </a:rPr>
              <a:t>　　</a:t>
            </a:r>
            <a:r>
              <a:rPr lang="en-US" altLang="zh-CN" dirty="0">
                <a:latin typeface="Arial" charset="0"/>
              </a:rPr>
              <a:t>X</a:t>
            </a:r>
            <a:r>
              <a:rPr lang="zh-CN" altLang="en-US" dirty="0">
                <a:latin typeface="Arial" charset="0"/>
              </a:rPr>
              <a:t>服從</a:t>
            </a:r>
            <a:r>
              <a:rPr lang="zh-CN" altLang="en-US" dirty="0">
                <a:latin typeface="Arial" charset="0"/>
                <a:hlinkClick r:id="rId14"/>
              </a:rPr>
              <a:t>指數分布</a:t>
            </a:r>
            <a:r>
              <a:rPr lang="zh-CN" altLang="en-US" dirty="0">
                <a:latin typeface="Arial" charset="0"/>
              </a:rPr>
              <a:t>，即</a:t>
            </a:r>
            <a:r>
              <a:rPr lang="en-US" altLang="zh-CN" dirty="0" err="1">
                <a:latin typeface="Arial" charset="0"/>
              </a:rPr>
              <a:t>X~e</a:t>
            </a:r>
            <a:r>
              <a:rPr lang="en-US" altLang="zh-CN" dirty="0">
                <a:latin typeface="Arial" charset="0"/>
              </a:rPr>
              <a:t>(λ), E(X)= λ^(-1)</a:t>
            </a:r>
            <a:r>
              <a:rPr lang="zh-CN" altLang="en-US" dirty="0">
                <a:latin typeface="Arial" charset="0"/>
              </a:rPr>
              <a:t>，</a:t>
            </a:r>
            <a:r>
              <a:rPr lang="en-US" altLang="zh-CN" dirty="0">
                <a:latin typeface="Arial" charset="0"/>
              </a:rPr>
              <a:t>D(X)= λ^(-2) </a:t>
            </a:r>
          </a:p>
          <a:p>
            <a:pPr eaLnBrk="1" hangingPunct="1"/>
            <a:r>
              <a:rPr lang="zh-CN" altLang="en-US" dirty="0">
                <a:latin typeface="Arial" charset="0"/>
              </a:rPr>
              <a:t>　　</a:t>
            </a:r>
            <a:r>
              <a:rPr lang="en-US" altLang="zh-CN" dirty="0">
                <a:latin typeface="Arial" charset="0"/>
              </a:rPr>
              <a:t>X</a:t>
            </a:r>
            <a:r>
              <a:rPr lang="zh-CN" altLang="en-US" dirty="0">
                <a:latin typeface="Arial" charset="0"/>
              </a:rPr>
              <a:t>服從</a:t>
            </a:r>
            <a:r>
              <a:rPr lang="zh-CN" altLang="en-US" dirty="0">
                <a:latin typeface="Arial" charset="0"/>
                <a:hlinkClick r:id="rId15"/>
              </a:rPr>
              <a:t>二項分布</a:t>
            </a:r>
            <a:r>
              <a:rPr lang="zh-CN" altLang="en-US" dirty="0">
                <a:latin typeface="Arial" charset="0"/>
              </a:rPr>
              <a:t>，即</a:t>
            </a:r>
            <a:r>
              <a:rPr lang="en-US" altLang="zh-CN" dirty="0">
                <a:latin typeface="Arial" charset="0"/>
              </a:rPr>
              <a:t>X~B(</a:t>
            </a:r>
            <a:r>
              <a:rPr lang="en-US" altLang="zh-CN" dirty="0" err="1">
                <a:latin typeface="Arial" charset="0"/>
              </a:rPr>
              <a:t>n,p</a:t>
            </a:r>
            <a:r>
              <a:rPr lang="en-US" altLang="zh-CN" dirty="0">
                <a:latin typeface="Arial" charset="0"/>
              </a:rPr>
              <a:t>)</a:t>
            </a:r>
            <a:r>
              <a:rPr lang="zh-CN" altLang="en-US" dirty="0">
                <a:latin typeface="Arial" charset="0"/>
              </a:rPr>
              <a:t>，則</a:t>
            </a:r>
            <a:r>
              <a:rPr lang="en-US" altLang="zh-CN" dirty="0">
                <a:latin typeface="Arial" charset="0"/>
              </a:rPr>
              <a:t>E(x)=np, D(X)=np(1-p) </a:t>
            </a:r>
          </a:p>
          <a:p>
            <a:pPr eaLnBrk="1" hangingPunct="1"/>
            <a:r>
              <a:rPr lang="zh-CN" altLang="en-US" dirty="0">
                <a:latin typeface="Arial" charset="0"/>
              </a:rPr>
              <a:t>　　</a:t>
            </a:r>
            <a:r>
              <a:rPr lang="en-US" altLang="zh-CN" dirty="0">
                <a:latin typeface="Arial" charset="0"/>
              </a:rPr>
              <a:t>X </a:t>
            </a:r>
            <a:r>
              <a:rPr lang="zh-CN" altLang="en-US" dirty="0">
                <a:latin typeface="Arial" charset="0"/>
              </a:rPr>
              <a:t>服從</a:t>
            </a:r>
            <a:r>
              <a:rPr lang="zh-CN" altLang="en-US" dirty="0">
                <a:latin typeface="Arial" charset="0"/>
                <a:hlinkClick r:id="rId16"/>
              </a:rPr>
              <a:t>正態分布</a:t>
            </a:r>
            <a:r>
              <a:rPr lang="zh-CN" altLang="en-US" dirty="0">
                <a:latin typeface="Arial" charset="0"/>
              </a:rPr>
              <a:t>，即</a:t>
            </a:r>
            <a:r>
              <a:rPr lang="en-US" altLang="zh-CN" dirty="0">
                <a:latin typeface="Arial" charset="0"/>
              </a:rPr>
              <a:t>X~N(μ</a:t>
            </a:r>
            <a:r>
              <a:rPr lang="zh-CN" altLang="en-US" dirty="0">
                <a:latin typeface="Arial" charset="0"/>
              </a:rPr>
              <a:t>，</a:t>
            </a:r>
            <a:r>
              <a:rPr lang="en-US" altLang="zh-CN" dirty="0">
                <a:latin typeface="Arial" charset="0"/>
              </a:rPr>
              <a:t>σ^2), </a:t>
            </a:r>
            <a:r>
              <a:rPr lang="zh-CN" altLang="en-US" dirty="0">
                <a:latin typeface="Arial" charset="0"/>
              </a:rPr>
              <a:t>則</a:t>
            </a:r>
            <a:r>
              <a:rPr lang="en-US" altLang="zh-CN" dirty="0">
                <a:latin typeface="Arial" charset="0"/>
              </a:rPr>
              <a:t>E(x)=μ</a:t>
            </a:r>
            <a:r>
              <a:rPr lang="zh-CN" altLang="en-US" dirty="0">
                <a:latin typeface="Arial" charset="0"/>
              </a:rPr>
              <a:t>， </a:t>
            </a:r>
            <a:r>
              <a:rPr lang="en-US" altLang="zh-CN" dirty="0">
                <a:latin typeface="Arial" charset="0"/>
              </a:rPr>
              <a:t>D(X)=σ^2 </a:t>
            </a:r>
          </a:p>
          <a:p>
            <a:pPr eaLnBrk="1" hangingPunct="1"/>
            <a:r>
              <a:rPr lang="zh-CN" altLang="en-US" dirty="0">
                <a:latin typeface="Arial" charset="0"/>
              </a:rPr>
              <a:t>　　</a:t>
            </a:r>
            <a:r>
              <a:rPr lang="en-US" altLang="zh-CN" dirty="0">
                <a:latin typeface="Arial" charset="0"/>
              </a:rPr>
              <a:t>X </a:t>
            </a:r>
            <a:r>
              <a:rPr lang="zh-CN" altLang="en-US" dirty="0">
                <a:latin typeface="Arial" charset="0"/>
              </a:rPr>
              <a:t>服從</a:t>
            </a:r>
            <a:r>
              <a:rPr lang="zh-CN" altLang="en-US" dirty="0">
                <a:latin typeface="Arial" charset="0"/>
                <a:hlinkClick r:id="rId17"/>
              </a:rPr>
              <a:t>標準正態分布</a:t>
            </a:r>
            <a:r>
              <a:rPr lang="zh-CN" altLang="en-US" dirty="0">
                <a:latin typeface="Arial" charset="0"/>
              </a:rPr>
              <a:t>，即</a:t>
            </a:r>
            <a:r>
              <a:rPr lang="en-US" altLang="zh-CN" dirty="0">
                <a:latin typeface="Arial" charset="0"/>
              </a:rPr>
              <a:t>X~N(0,1), </a:t>
            </a:r>
            <a:r>
              <a:rPr lang="zh-CN" altLang="en-US" dirty="0">
                <a:latin typeface="Arial" charset="0"/>
              </a:rPr>
              <a:t>則</a:t>
            </a:r>
            <a:r>
              <a:rPr lang="en-US" altLang="zh-CN" dirty="0">
                <a:latin typeface="Arial" charset="0"/>
              </a:rPr>
              <a:t>E(x)=0, D(X)=1 </a:t>
            </a:r>
          </a:p>
          <a:p>
            <a:pPr eaLnBrk="1" hangingPunct="1"/>
            <a:r>
              <a:rPr lang="en-US" dirty="0">
                <a:latin typeface="Arial" charset="0"/>
              </a:rPr>
              <a:t>      </a:t>
            </a:r>
            <a:r>
              <a:rPr lang="zh-CN" altLang="en-US" dirty="0">
                <a:latin typeface="Arial" charset="0"/>
              </a:rPr>
              <a:t>隨機變數求方差的通用公式，即</a:t>
            </a:r>
            <a:r>
              <a:rPr lang="en-US" altLang="zh-CN" dirty="0">
                <a:latin typeface="Arial" charset="0"/>
              </a:rPr>
              <a:t>D(X)=E(X^2)-[E(X)]^2</a:t>
            </a:r>
          </a:p>
          <a:p>
            <a:pPr eaLnBrk="1" hangingPunct="1"/>
            <a:endParaRPr lang="en-US" dirty="0">
              <a:latin typeface="Arial" charset="0"/>
            </a:endParaRPr>
          </a:p>
          <a:p>
            <a:pPr eaLnBrk="1" hangingPunct="1"/>
            <a:r>
              <a:rPr lang="zh-CN" altLang="en-US" dirty="0">
                <a:latin typeface="Arial" charset="0"/>
              </a:rPr>
              <a:t>數學期望的概念：</a:t>
            </a:r>
          </a:p>
          <a:p>
            <a:pPr eaLnBrk="1" hangingPunct="1"/>
            <a:endParaRPr lang="zh-CN" altLang="en-US" dirty="0">
              <a:latin typeface="Arial" charset="0"/>
            </a:endParaRPr>
          </a:p>
          <a:p>
            <a:pPr eaLnBrk="1" hangingPunct="1"/>
            <a:r>
              <a:rPr lang="zh-CN" altLang="en-US" dirty="0">
                <a:latin typeface="Arial" charset="0"/>
              </a:rPr>
              <a:t>離散型隨機變數的一切可能的取值</a:t>
            </a:r>
            <a:r>
              <a:rPr lang="en-US" altLang="zh-CN" dirty="0">
                <a:latin typeface="Arial" charset="0"/>
              </a:rPr>
              <a:t>xi</a:t>
            </a:r>
            <a:r>
              <a:rPr lang="zh-CN" altLang="en-US" dirty="0">
                <a:latin typeface="Arial" charset="0"/>
              </a:rPr>
              <a:t>與對應的</a:t>
            </a:r>
            <a:r>
              <a:rPr lang="zh-CN" altLang="en-US" dirty="0">
                <a:latin typeface="Arial" charset="0"/>
                <a:hlinkClick r:id="rId18"/>
              </a:rPr>
              <a:t>概率</a:t>
            </a:r>
            <a:r>
              <a:rPr lang="en-US" altLang="zh-CN" dirty="0">
                <a:latin typeface="Arial" charset="0"/>
              </a:rPr>
              <a:t>Pi(=xi)</a:t>
            </a:r>
            <a:r>
              <a:rPr lang="zh-CN" altLang="en-US" dirty="0">
                <a:latin typeface="Arial" charset="0"/>
              </a:rPr>
              <a:t>之積的和稱為該離散型隨機變數的數學期望（設級數絕對收斂），記為</a:t>
            </a:r>
            <a:r>
              <a:rPr lang="en-US" altLang="zh-CN" dirty="0">
                <a:latin typeface="Arial" charset="0"/>
              </a:rPr>
              <a:t>E</a:t>
            </a:r>
            <a:r>
              <a:rPr lang="zh-CN" altLang="en-US" dirty="0">
                <a:latin typeface="Arial" charset="0"/>
              </a:rPr>
              <a:t>（</a:t>
            </a:r>
            <a:r>
              <a:rPr lang="en-US" altLang="zh-CN" dirty="0">
                <a:latin typeface="Arial" charset="0"/>
              </a:rPr>
              <a:t>x</a:t>
            </a:r>
            <a:r>
              <a:rPr lang="zh-CN" altLang="en-US" dirty="0">
                <a:latin typeface="Arial" charset="0"/>
              </a:rPr>
              <a:t>）。</a:t>
            </a:r>
            <a:r>
              <a:rPr lang="zh-CN" altLang="en-US" dirty="0">
                <a:latin typeface="Arial" charset="0"/>
                <a:hlinkClick r:id="rId19"/>
              </a:rPr>
              <a:t>隨機變數</a:t>
            </a:r>
            <a:r>
              <a:rPr lang="zh-CN" altLang="en-US" dirty="0">
                <a:latin typeface="Arial" charset="0"/>
              </a:rPr>
              <a:t>最基本的數學特徵之一。它反映隨機變數平均取值的大小。又稱期望或</a:t>
            </a:r>
            <a:r>
              <a:rPr lang="zh-CN" altLang="en-US" dirty="0">
                <a:latin typeface="Arial" charset="0"/>
                <a:hlinkClick r:id="rId20"/>
              </a:rPr>
              <a:t>均值</a:t>
            </a:r>
            <a:r>
              <a:rPr lang="zh-CN" altLang="en-US" dirty="0">
                <a:latin typeface="Arial" charset="0"/>
              </a:rPr>
              <a:t>。如果隨機變數只取得有限個值，稱之為離散型隨機變數的數學期望。它是簡單算術平均的一種推廣，類似</a:t>
            </a:r>
            <a:r>
              <a:rPr lang="zh-CN" altLang="en-US" dirty="0">
                <a:latin typeface="Arial" charset="0"/>
                <a:hlinkClick r:id="rId21"/>
              </a:rPr>
              <a:t>加權平均</a:t>
            </a:r>
            <a:r>
              <a:rPr lang="zh-CN" altLang="en-US" dirty="0">
                <a:latin typeface="Arial" charset="0"/>
              </a:rPr>
              <a:t>。</a:t>
            </a:r>
          </a:p>
          <a:p>
            <a:pPr eaLnBrk="1" hangingPunct="1"/>
            <a:endParaRPr lang="zh-CN" altLang="en-US" dirty="0">
              <a:latin typeface="Arial" charset="0"/>
            </a:endParaRPr>
          </a:p>
          <a:p>
            <a:pPr eaLnBrk="1" hangingPunct="1"/>
            <a:r>
              <a:rPr lang="zh-CN" altLang="en-US" dirty="0">
                <a:latin typeface="Arial" charset="0"/>
              </a:rPr>
              <a:t>能按一定次序一一列出，其值域為一個或若干個有限或無限區間，這樣的隨機變數稱為離散型隨機變數。</a:t>
            </a:r>
          </a:p>
          <a:p>
            <a:pPr eaLnBrk="1" hangingPunct="1"/>
            <a:endParaRPr lang="zh-CN" altLang="en-US" dirty="0">
              <a:latin typeface="Arial" charset="0"/>
            </a:endParaRPr>
          </a:p>
          <a:p>
            <a:pPr eaLnBrk="1" hangingPunct="1"/>
            <a:r>
              <a:rPr lang="zh-CN" altLang="en-US" dirty="0">
                <a:latin typeface="Arial" charset="0"/>
              </a:rPr>
              <a:t>如果變數可以在某個區間內取任一實數，即變數的取值可以是連續的，這隨機變數就稱為連續型隨機變數。</a:t>
            </a:r>
          </a:p>
        </p:txBody>
      </p:sp>
    </p:spTree>
    <p:extLst>
      <p:ext uri="{BB962C8B-B14F-4D97-AF65-F5344CB8AC3E}">
        <p14:creationId xmlns:p14="http://schemas.microsoft.com/office/powerpoint/2010/main" val="3543158070"/>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58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14F665BC-C514-44FC-AFB6-2B19D8A2EEED}" type="slidenum">
              <a:rPr lang="en-US" altLang="zh-CN">
                <a:solidFill>
                  <a:schemeClr val="tx1"/>
                </a:solidFill>
              </a:rPr>
              <a:pPr algn="r" eaLnBrk="1" hangingPunct="1"/>
              <a:t>9</a:t>
            </a:fld>
            <a:endParaRPr lang="en-US" altLang="zh-CN">
              <a:solidFill>
                <a:schemeClr val="tx1"/>
              </a:solidFill>
            </a:endParaRPr>
          </a:p>
        </p:txBody>
      </p:sp>
      <p:sp>
        <p:nvSpPr>
          <p:cNvPr id="205827" name="Rectangle 2"/>
          <p:cNvSpPr>
            <a:spLocks noGrp="1" noRot="1" noChangeAspect="1" noChangeArrowheads="1" noTextEdit="1"/>
          </p:cNvSpPr>
          <p:nvPr>
            <p:ph type="sldImg"/>
          </p:nvPr>
        </p:nvSpPr>
        <p:spPr/>
      </p:sp>
      <p:sp>
        <p:nvSpPr>
          <p:cNvPr id="205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latin typeface="Arial" charset="0"/>
              </a:rPr>
              <a:t>漸近線的定義：當</a:t>
            </a:r>
            <a:r>
              <a:rPr lang="zh-CN" altLang="en-US">
                <a:latin typeface="Arial" charset="0"/>
                <a:hlinkClick r:id="rId4"/>
              </a:rPr>
              <a:t>曲線</a:t>
            </a:r>
            <a:r>
              <a:rPr lang="zh-CN" altLang="en-US">
                <a:latin typeface="Arial" charset="0"/>
              </a:rPr>
              <a:t>上一點</a:t>
            </a:r>
            <a:r>
              <a:rPr lang="en-US" altLang="zh-CN" i="1">
                <a:latin typeface="Arial" charset="0"/>
              </a:rPr>
              <a:t>M</a:t>
            </a:r>
            <a:r>
              <a:rPr lang="zh-CN" altLang="en-US">
                <a:latin typeface="Arial" charset="0"/>
              </a:rPr>
              <a:t>沿曲線無限遠離</a:t>
            </a:r>
            <a:r>
              <a:rPr lang="zh-CN" altLang="en-US">
                <a:latin typeface="Arial" charset="0"/>
                <a:hlinkClick r:id="rId5"/>
              </a:rPr>
              <a:t>原點</a:t>
            </a:r>
            <a:r>
              <a:rPr lang="zh-CN" altLang="en-US">
                <a:latin typeface="Arial" charset="0"/>
              </a:rPr>
              <a:t>時，如果</a:t>
            </a:r>
            <a:r>
              <a:rPr lang="en-US" altLang="zh-CN" i="1">
                <a:latin typeface="Arial" charset="0"/>
              </a:rPr>
              <a:t>M</a:t>
            </a:r>
            <a:r>
              <a:rPr lang="zh-CN" altLang="en-US">
                <a:latin typeface="Arial" charset="0"/>
              </a:rPr>
              <a:t>到一條</a:t>
            </a:r>
            <a:r>
              <a:rPr lang="zh-CN" altLang="en-US">
                <a:latin typeface="Arial" charset="0"/>
                <a:hlinkClick r:id="rId6"/>
              </a:rPr>
              <a:t>直線</a:t>
            </a:r>
            <a:r>
              <a:rPr lang="zh-CN" altLang="en-US">
                <a:latin typeface="Arial" charset="0"/>
              </a:rPr>
              <a:t>的</a:t>
            </a:r>
            <a:r>
              <a:rPr lang="zh-CN" altLang="en-US">
                <a:latin typeface="Arial" charset="0"/>
                <a:hlinkClick r:id="rId7"/>
              </a:rPr>
              <a:t>距離</a:t>
            </a:r>
            <a:r>
              <a:rPr lang="zh-CN" altLang="en-US">
                <a:latin typeface="Arial" charset="0"/>
                <a:hlinkClick r:id="rId8"/>
              </a:rPr>
              <a:t>無限</a:t>
            </a:r>
            <a:r>
              <a:rPr lang="zh-CN" altLang="en-US">
                <a:latin typeface="Arial" charset="0"/>
                <a:hlinkClick r:id="rId9"/>
              </a:rPr>
              <a:t>趨近</a:t>
            </a:r>
            <a:r>
              <a:rPr lang="zh-CN" altLang="en-US">
                <a:latin typeface="Arial" charset="0"/>
              </a:rPr>
              <a:t>於零，那麼這條直線稱為這條曲線的</a:t>
            </a:r>
            <a:r>
              <a:rPr lang="zh-CN" altLang="en-US" b="1">
                <a:latin typeface="Arial" charset="0"/>
              </a:rPr>
              <a:t>漸近線</a:t>
            </a:r>
            <a:r>
              <a:rPr lang="zh-CN" altLang="en-US">
                <a:latin typeface="Arial" charset="0"/>
              </a:rPr>
              <a:t>。 </a:t>
            </a:r>
          </a:p>
          <a:p>
            <a:pPr eaLnBrk="1" hangingPunct="1"/>
            <a:r>
              <a:rPr lang="zh-CN" altLang="en-US">
                <a:latin typeface="Arial" charset="0"/>
              </a:rPr>
              <a:t>漸近線特點：無限接近，可以相交無數次的，根據漸近線的位置，可將漸近線分為三類：水準漸近線、垂直漸近線、斜漸近線。 </a:t>
            </a:r>
          </a:p>
          <a:p>
            <a:pPr eaLnBrk="1" hangingPunct="1"/>
            <a:endParaRPr lang="zh-CN" altLang="en-US">
              <a:latin typeface="Arial" charset="0"/>
            </a:endParaRPr>
          </a:p>
          <a:p>
            <a:pPr eaLnBrk="1" hangingPunct="1"/>
            <a:r>
              <a:rPr lang="zh-CN" altLang="en-US">
                <a:latin typeface="Arial" charset="0"/>
              </a:rPr>
              <a:t>求漸近線，可以依據以下結論：</a:t>
            </a:r>
          </a:p>
          <a:p>
            <a:pPr eaLnBrk="1" hangingPunct="1"/>
            <a:endParaRPr lang="zh-CN" altLang="en-US">
              <a:latin typeface="Arial" charset="0"/>
            </a:endParaRPr>
          </a:p>
          <a:p>
            <a:pPr eaLnBrk="1" hangingPunct="1"/>
            <a:r>
              <a:rPr lang="zh-CN" altLang="en-US">
                <a:latin typeface="Arial" charset="0"/>
              </a:rPr>
              <a:t>若</a:t>
            </a:r>
            <a:r>
              <a:rPr lang="zh-CN" altLang="en-US">
                <a:latin typeface="Arial" charset="0"/>
                <a:hlinkClick r:id="rId10"/>
              </a:rPr>
              <a:t>極限</a:t>
            </a:r>
            <a:r>
              <a:rPr lang="zh-CN" altLang="en-US">
                <a:latin typeface="Arial" charset="0"/>
              </a:rPr>
              <a:t> </a:t>
            </a:r>
            <a:r>
              <a:rPr lang="en-US" altLang="zh-CN">
                <a:latin typeface="Arial" charset="0"/>
              </a:rPr>
              <a:t>lim [ f (x) / x</a:t>
            </a:r>
            <a:r>
              <a:rPr lang="en-US">
                <a:latin typeface="Arial" charset="0"/>
              </a:rPr>
              <a:t>，</a:t>
            </a:r>
            <a:r>
              <a:rPr lang="en-US" altLang="zh-CN">
                <a:latin typeface="Arial" charset="0"/>
              </a:rPr>
              <a:t>x→∞] = a </a:t>
            </a:r>
            <a:r>
              <a:rPr lang="zh-CN" altLang="en-US">
                <a:latin typeface="Arial" charset="0"/>
              </a:rPr>
              <a:t>存在，且極限 </a:t>
            </a:r>
            <a:r>
              <a:rPr lang="en-US" altLang="zh-CN">
                <a:latin typeface="Arial" charset="0"/>
              </a:rPr>
              <a:t>lim [ f (x) </a:t>
            </a:r>
            <a:r>
              <a:rPr lang="zh-CN" altLang="en-US">
                <a:latin typeface="Arial" charset="0"/>
              </a:rPr>
              <a:t>－ </a:t>
            </a:r>
            <a:r>
              <a:rPr lang="en-US" altLang="zh-CN">
                <a:latin typeface="Arial" charset="0"/>
              </a:rPr>
              <a:t>ax</a:t>
            </a:r>
            <a:r>
              <a:rPr lang="zh-CN" altLang="en-US">
                <a:latin typeface="Arial" charset="0"/>
              </a:rPr>
              <a:t>，</a:t>
            </a:r>
            <a:r>
              <a:rPr lang="en-US" altLang="zh-CN">
                <a:latin typeface="Arial" charset="0"/>
              </a:rPr>
              <a:t>x → +∞ ] = b </a:t>
            </a:r>
            <a:r>
              <a:rPr lang="zh-CN" altLang="en-US">
                <a:latin typeface="Arial" charset="0"/>
              </a:rPr>
              <a:t>也存在，那麼曲線</a:t>
            </a:r>
            <a:r>
              <a:rPr lang="en-US" altLang="zh-CN">
                <a:latin typeface="Arial" charset="0"/>
              </a:rPr>
              <a:t>y=f(x)</a:t>
            </a:r>
            <a:r>
              <a:rPr lang="zh-CN" altLang="en-US">
                <a:latin typeface="Arial" charset="0"/>
              </a:rPr>
              <a:t>具有漸近線 </a:t>
            </a:r>
            <a:r>
              <a:rPr lang="en-US" altLang="zh-CN">
                <a:latin typeface="Arial" charset="0"/>
              </a:rPr>
              <a:t>y = ax+b</a:t>
            </a:r>
            <a:r>
              <a:rPr lang="zh-CN" altLang="en-US">
                <a:latin typeface="Arial" charset="0"/>
              </a:rPr>
              <a:t>。</a:t>
            </a:r>
          </a:p>
        </p:txBody>
      </p:sp>
    </p:spTree>
    <p:extLst>
      <p:ext uri="{BB962C8B-B14F-4D97-AF65-F5344CB8AC3E}">
        <p14:creationId xmlns:p14="http://schemas.microsoft.com/office/powerpoint/2010/main" val="142260591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68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1E9BAA1-784D-4018-A7E9-B385493970B0}" type="slidenum">
              <a:rPr lang="en-US" altLang="zh-CN">
                <a:solidFill>
                  <a:schemeClr val="tx1"/>
                </a:solidFill>
              </a:rPr>
              <a:pPr algn="r" eaLnBrk="1" hangingPunct="1"/>
              <a:t>11</a:t>
            </a:fld>
            <a:endParaRPr lang="en-US" altLang="zh-CN">
              <a:solidFill>
                <a:schemeClr val="tx1"/>
              </a:solidFill>
            </a:endParaRPr>
          </a:p>
        </p:txBody>
      </p:sp>
      <p:sp>
        <p:nvSpPr>
          <p:cNvPr id="206851" name="Rectangle 2"/>
          <p:cNvSpPr>
            <a:spLocks noGrp="1" noRot="1" noChangeAspect="1" noChangeArrowheads="1" noTextEdit="1"/>
          </p:cNvSpPr>
          <p:nvPr>
            <p:ph type="sldImg"/>
          </p:nvPr>
        </p:nvSpPr>
        <p:spPr/>
      </p:sp>
      <p:sp>
        <p:nvSpPr>
          <p:cNvPr id="206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a:latin typeface="Arial" charset="0"/>
              </a:rPr>
              <a:t>erf </a:t>
            </a:r>
            <a:r>
              <a:rPr lang="zh-CN" altLang="en-US">
                <a:latin typeface="Arial" charset="0"/>
              </a:rPr>
              <a:t>是誤差函數（也稱之為</a:t>
            </a:r>
            <a:r>
              <a:rPr lang="zh-CN" altLang="en-US">
                <a:latin typeface="Arial" charset="0"/>
                <a:hlinkClick r:id="rId4"/>
              </a:rPr>
              <a:t>高斯</a:t>
            </a:r>
            <a:r>
              <a:rPr lang="zh-CN" altLang="en-US">
                <a:latin typeface="Arial" charset="0"/>
              </a:rPr>
              <a:t>誤差函數）是一個非基本函數（即不是</a:t>
            </a:r>
            <a:r>
              <a:rPr lang="zh-CN" altLang="en-US">
                <a:latin typeface="Arial" charset="0"/>
                <a:hlinkClick r:id="rId5"/>
              </a:rPr>
              <a:t>初等函數</a:t>
            </a:r>
            <a:r>
              <a:rPr lang="zh-CN" altLang="en-US">
                <a:latin typeface="Arial" charset="0"/>
              </a:rPr>
              <a:t>），</a:t>
            </a:r>
            <a:r>
              <a:rPr lang="zh-CN" altLang="en-US">
                <a:latin typeface="Arial" charset="0"/>
                <a:ea typeface="PMingLiU" pitchFamily="18" charset="-120"/>
              </a:rPr>
              <a:t>有時也被稱為</a:t>
            </a:r>
            <a:r>
              <a:rPr lang="en-US" altLang="zh-CN">
                <a:latin typeface="Arial" charset="0"/>
                <a:ea typeface="PMingLiU" pitchFamily="18" charset="-120"/>
                <a:hlinkClick r:id="rId6" tooltip="Probit（页面不存在）"/>
              </a:rPr>
              <a:t>probit</a:t>
            </a:r>
            <a:r>
              <a:rPr lang="zh-CN" altLang="en-US">
                <a:latin typeface="Arial" charset="0"/>
                <a:ea typeface="PMingLiU" pitchFamily="18" charset="-120"/>
              </a:rPr>
              <a:t>函數</a:t>
            </a:r>
            <a:r>
              <a:rPr lang="zh-CN" altLang="en-US">
                <a:latin typeface="Arial" charset="0"/>
              </a:rPr>
              <a:t> </a:t>
            </a:r>
            <a:r>
              <a:rPr lang="zh-CN" altLang="en-US">
                <a:latin typeface="Arial" charset="0"/>
                <a:ea typeface="PMingLiU" pitchFamily="18" charset="-120"/>
              </a:rPr>
              <a:t>，</a:t>
            </a:r>
            <a:r>
              <a:rPr lang="zh-CN" altLang="en-US">
                <a:latin typeface="Arial" charset="0"/>
              </a:rPr>
              <a:t>此後公式為維琪百科得。</a:t>
            </a:r>
          </a:p>
          <a:p>
            <a:pPr eaLnBrk="1" hangingPunct="1"/>
            <a:endParaRPr lang="zh-CN" altLang="en-US">
              <a:latin typeface="Arial" charset="0"/>
            </a:endParaRPr>
          </a:p>
          <a:p>
            <a:pPr eaLnBrk="1" hangingPunct="1"/>
            <a:r>
              <a:rPr lang="zh-CN" altLang="en-US">
                <a:latin typeface="Arial" charset="0"/>
              </a:rPr>
              <a:t>累積函數本身不可積分，沒有初等函數的解析運算式，它的值可以通過 </a:t>
            </a:r>
            <a:r>
              <a:rPr lang="zh-CN" altLang="en-US">
                <a:latin typeface="Arial" charset="0"/>
                <a:hlinkClick r:id="rId7" tooltip="數值積分"/>
              </a:rPr>
              <a:t>數值積分</a:t>
            </a:r>
            <a:r>
              <a:rPr lang="zh-CN" altLang="en-US">
                <a:latin typeface="Arial" charset="0"/>
              </a:rPr>
              <a:t>、</a:t>
            </a:r>
            <a:r>
              <a:rPr lang="zh-CN" altLang="en-US">
                <a:latin typeface="Arial" charset="0"/>
                <a:hlinkClick r:id="rId8" tooltip="泰勒级数"/>
              </a:rPr>
              <a:t>泰勒級數</a:t>
            </a:r>
            <a:r>
              <a:rPr lang="zh-CN" altLang="en-US">
                <a:latin typeface="Arial" charset="0"/>
              </a:rPr>
              <a:t> 或者 </a:t>
            </a:r>
            <a:r>
              <a:rPr lang="zh-CN" altLang="en-US">
                <a:latin typeface="Arial" charset="0"/>
                <a:hlinkClick r:id="rId9" tooltip="漸進序列（页面不存在）"/>
              </a:rPr>
              <a:t>漸進序列</a:t>
            </a:r>
            <a:r>
              <a:rPr lang="zh-CN" altLang="en-US">
                <a:latin typeface="Arial" charset="0"/>
              </a:rPr>
              <a:t> 近似得到。</a:t>
            </a:r>
          </a:p>
          <a:p>
            <a:pPr eaLnBrk="1" hangingPunct="1"/>
            <a:endParaRPr lang="zh-CN" altLang="en-US">
              <a:latin typeface="Arial" charset="0"/>
            </a:endParaRPr>
          </a:p>
          <a:p>
            <a:pPr eaLnBrk="1" hangingPunct="1"/>
            <a:r>
              <a:rPr lang="zh-CN" altLang="en-US">
                <a:latin typeface="Arial" charset="0"/>
              </a:rPr>
              <a:t>最下一行為 誤差函數 </a:t>
            </a:r>
            <a:r>
              <a:rPr lang="en-US" altLang="zh-CN">
                <a:latin typeface="Arial" charset="0"/>
              </a:rPr>
              <a:t>erf </a:t>
            </a:r>
            <a:r>
              <a:rPr lang="zh-CN" altLang="en-US">
                <a:latin typeface="Arial" charset="0"/>
              </a:rPr>
              <a:t>的 泰勒級數展開式，可以用來近似計算 不同</a:t>
            </a:r>
            <a:r>
              <a:rPr lang="en-US" altLang="zh-CN">
                <a:latin typeface="Arial" charset="0"/>
              </a:rPr>
              <a:t>x</a:t>
            </a:r>
            <a:r>
              <a:rPr lang="zh-CN" altLang="en-US">
                <a:latin typeface="Arial" charset="0"/>
              </a:rPr>
              <a:t>引數時的 累積函數的取值。</a:t>
            </a:r>
          </a:p>
          <a:p>
            <a:pPr eaLnBrk="1" hangingPunct="1"/>
            <a:endParaRPr lang="zh-CN" altLang="en-US">
              <a:latin typeface="Arial" charset="0"/>
            </a:endParaRPr>
          </a:p>
          <a:p>
            <a:pPr eaLnBrk="1" hangingPunct="1"/>
            <a:r>
              <a:rPr lang="zh-CN" altLang="en-US">
                <a:latin typeface="Arial" charset="0"/>
              </a:rPr>
              <a:t>右上角為誤差函數的定義式，以及誤差函數與其餘補誤差函數的曲線；餘補誤差函數 </a:t>
            </a:r>
            <a:r>
              <a:rPr lang="en-US" altLang="zh-CN">
                <a:latin typeface="Arial" charset="0"/>
              </a:rPr>
              <a:t>= 1 – </a:t>
            </a:r>
            <a:r>
              <a:rPr lang="zh-CN" altLang="en-US">
                <a:latin typeface="Arial" charset="0"/>
              </a:rPr>
              <a:t>誤差函數 。 </a:t>
            </a:r>
          </a:p>
          <a:p>
            <a:pPr eaLnBrk="1" hangingPunct="1"/>
            <a:endParaRPr lang="zh-CN" altLang="en-US">
              <a:latin typeface="Arial" charset="0"/>
            </a:endParaRPr>
          </a:p>
          <a:p>
            <a:pPr eaLnBrk="1" hangingPunct="1"/>
            <a:endParaRPr lang="en-US" altLang="zh-CN">
              <a:latin typeface="Arial" charset="0"/>
            </a:endParaRPr>
          </a:p>
        </p:txBody>
      </p:sp>
    </p:spTree>
    <p:extLst>
      <p:ext uri="{BB962C8B-B14F-4D97-AF65-F5344CB8AC3E}">
        <p14:creationId xmlns:p14="http://schemas.microsoft.com/office/powerpoint/2010/main" val="924690701"/>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78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6110D05E-7515-4B46-97E6-12C0F9F93CA0}" type="slidenum">
              <a:rPr lang="en-US" altLang="zh-CN">
                <a:solidFill>
                  <a:schemeClr val="tx1"/>
                </a:solidFill>
              </a:rPr>
              <a:pPr algn="r" eaLnBrk="1" hangingPunct="1"/>
              <a:t>15</a:t>
            </a:fld>
            <a:endParaRPr lang="en-US" altLang="zh-CN">
              <a:solidFill>
                <a:schemeClr val="tx1"/>
              </a:solidFill>
            </a:endParaRPr>
          </a:p>
        </p:txBody>
      </p:sp>
      <p:sp>
        <p:nvSpPr>
          <p:cNvPr id="20787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latin typeface="Arial" charset="0"/>
              </a:rPr>
              <a:t>請思考 此圖是否有疑問的地方？累積圖為各點概率累積的和，那麼為何  </a:t>
            </a:r>
            <a:r>
              <a:rPr lang="en-US" altLang="zh-CN">
                <a:latin typeface="Arial" charset="0"/>
              </a:rPr>
              <a:t>-1 </a:t>
            </a:r>
            <a:r>
              <a:rPr lang="zh-CN" altLang="en-US">
                <a:latin typeface="Arial" charset="0"/>
              </a:rPr>
              <a:t>左右 累積圖 反而會比 概率密度圖 低？</a:t>
            </a:r>
          </a:p>
          <a:p>
            <a:pPr eaLnBrk="1" hangingPunct="1"/>
            <a:r>
              <a:rPr lang="zh-CN" altLang="en-US">
                <a:latin typeface="Arial" charset="0"/>
              </a:rPr>
              <a:t>請思考 概率密度是</a:t>
            </a:r>
            <a:r>
              <a:rPr lang="en-US" altLang="zh-CN">
                <a:latin typeface="Arial" charset="0"/>
              </a:rPr>
              <a:t>µ</a:t>
            </a:r>
            <a:r>
              <a:rPr lang="zh-CN" altLang="en-US">
                <a:latin typeface="Arial" charset="0"/>
              </a:rPr>
              <a:t>和</a:t>
            </a:r>
            <a:r>
              <a:rPr lang="el-GR" altLang="en-US">
                <a:latin typeface="Arial" charset="0"/>
              </a:rPr>
              <a:t>σ</a:t>
            </a:r>
            <a:r>
              <a:rPr lang="zh-CN" altLang="en-US">
                <a:latin typeface="Arial" charset="0"/>
              </a:rPr>
              <a:t>的函數，本圖概率密度函數曲線的最大值在</a:t>
            </a:r>
            <a:r>
              <a:rPr lang="en-US" altLang="zh-CN">
                <a:latin typeface="Arial" charset="0"/>
              </a:rPr>
              <a:t>0.4</a:t>
            </a:r>
            <a:r>
              <a:rPr lang="zh-CN" altLang="en-US">
                <a:latin typeface="Arial" charset="0"/>
              </a:rPr>
              <a:t>左右，那麼當</a:t>
            </a:r>
            <a:r>
              <a:rPr lang="el-GR" altLang="en-US">
                <a:latin typeface="Arial" charset="0"/>
              </a:rPr>
              <a:t>σ</a:t>
            </a:r>
            <a:r>
              <a:rPr lang="zh-CN" altLang="en-US">
                <a:latin typeface="Arial" charset="0"/>
              </a:rPr>
              <a:t>改變的時候極值是否有可能大於 </a:t>
            </a:r>
            <a:r>
              <a:rPr lang="en-US" altLang="zh-CN">
                <a:latin typeface="Arial" charset="0"/>
              </a:rPr>
              <a:t>1</a:t>
            </a:r>
            <a:r>
              <a:rPr lang="zh-CN" altLang="en-US">
                <a:latin typeface="Arial" charset="0"/>
              </a:rPr>
              <a:t>。</a:t>
            </a:r>
          </a:p>
          <a:p>
            <a:pPr eaLnBrk="1" hangingPunct="1"/>
            <a:endParaRPr lang="zh-CN" altLang="en-US">
              <a:latin typeface="Arial" charset="0"/>
            </a:endParaRPr>
          </a:p>
          <a:p>
            <a:pPr eaLnBrk="1" hangingPunct="1"/>
            <a:r>
              <a:rPr lang="zh-CN" altLang="en-US">
                <a:latin typeface="Arial" charset="0"/>
              </a:rPr>
              <a:t>答案：累積圖比概率密度圖低是正常的，概率密度函數極值也有可能大於</a:t>
            </a:r>
            <a:r>
              <a:rPr lang="en-US" altLang="zh-CN">
                <a:latin typeface="Arial" charset="0"/>
              </a:rPr>
              <a:t>1</a:t>
            </a:r>
            <a:r>
              <a:rPr lang="zh-CN" altLang="en-US">
                <a:latin typeface="Arial" charset="0"/>
              </a:rPr>
              <a:t>；因為高斯曲線是 概率 </a:t>
            </a:r>
            <a:r>
              <a:rPr lang="zh-CN" altLang="en-US" b="1">
                <a:latin typeface="Arial" charset="0"/>
              </a:rPr>
              <a:t>密度 </a:t>
            </a:r>
            <a:r>
              <a:rPr lang="zh-CN" altLang="en-US">
                <a:latin typeface="Arial" charset="0"/>
              </a:rPr>
              <a:t>函數，表現的是概率的密度，而非概率本身，所以也有可能大於</a:t>
            </a:r>
            <a:r>
              <a:rPr lang="en-US" altLang="zh-CN">
                <a:latin typeface="Arial" charset="0"/>
              </a:rPr>
              <a:t>1</a:t>
            </a:r>
            <a:r>
              <a:rPr lang="zh-CN" altLang="en-US">
                <a:latin typeface="Arial" charset="0"/>
              </a:rPr>
              <a:t>。</a:t>
            </a:r>
          </a:p>
        </p:txBody>
      </p:sp>
    </p:spTree>
    <p:extLst>
      <p:ext uri="{BB962C8B-B14F-4D97-AF65-F5344CB8AC3E}">
        <p14:creationId xmlns:p14="http://schemas.microsoft.com/office/powerpoint/2010/main" val="4163173024"/>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8764F00-BD0F-4EA2-89E7-C166C9BC51DA}" type="slidenum">
              <a:rPr lang="en-US" altLang="zh-CN">
                <a:solidFill>
                  <a:schemeClr val="tx1"/>
                </a:solidFill>
              </a:rPr>
              <a:pPr algn="r" eaLnBrk="1" hangingPunct="1"/>
              <a:t>16</a:t>
            </a:fld>
            <a:endParaRPr lang="en-US" altLang="zh-CN">
              <a:solidFill>
                <a:schemeClr val="tx1"/>
              </a:solidFill>
            </a:endParaRPr>
          </a:p>
        </p:txBody>
      </p:sp>
      <p:sp>
        <p:nvSpPr>
          <p:cNvPr id="208899"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latin typeface="Arial" charset="0"/>
              </a:rPr>
              <a:t>本圖橫坐標為抽樣值，縱坐標為抽樣落在該點上的概率，隨著抽樣間隔的逐漸縮小取極限，可以擬合出一條紫紅色曲線。</a:t>
            </a:r>
          </a:p>
          <a:p>
            <a:pPr eaLnBrk="1" hangingPunct="1"/>
            <a:r>
              <a:rPr lang="zh-CN" altLang="en-US">
                <a:latin typeface="Arial" charset="0"/>
              </a:rPr>
              <a:t>請思考 該曲線與前述概率密度函數曲線是否相同？前述概率密度函數曲線是否依此辦法逐漸縮小間隔範圍取極限而得到？</a:t>
            </a:r>
          </a:p>
          <a:p>
            <a:pPr eaLnBrk="1" hangingPunct="1"/>
            <a:r>
              <a:rPr lang="zh-CN" altLang="en-US">
                <a:latin typeface="Arial" charset="0"/>
              </a:rPr>
              <a:t>請思考 本圖曲線的最大極值可不可以大於 </a:t>
            </a:r>
            <a:r>
              <a:rPr lang="en-US" altLang="zh-CN">
                <a:latin typeface="Arial" charset="0"/>
              </a:rPr>
              <a:t>1 </a:t>
            </a:r>
            <a:r>
              <a:rPr lang="zh-CN" altLang="en-US">
                <a:latin typeface="Arial" charset="0"/>
              </a:rPr>
              <a:t>？</a:t>
            </a:r>
          </a:p>
          <a:p>
            <a:pPr eaLnBrk="1" hangingPunct="1"/>
            <a:endParaRPr lang="zh-CN" altLang="en-US">
              <a:latin typeface="Arial" charset="0"/>
            </a:endParaRPr>
          </a:p>
          <a:p>
            <a:pPr eaLnBrk="1" hangingPunct="1"/>
            <a:r>
              <a:rPr lang="zh-CN" altLang="en-US">
                <a:latin typeface="Arial" charset="0"/>
              </a:rPr>
              <a:t>答案：本圖與上述不同，本圖縱坐標是概率，而上述高斯函數縱坐標為概率密度，概率密度函數極值可能大於</a:t>
            </a:r>
            <a:r>
              <a:rPr lang="en-US" altLang="zh-CN">
                <a:latin typeface="Arial" charset="0"/>
              </a:rPr>
              <a:t>1</a:t>
            </a:r>
            <a:r>
              <a:rPr lang="zh-CN" altLang="en-US">
                <a:latin typeface="Arial" charset="0"/>
              </a:rPr>
              <a:t>，但概率不可能大於</a:t>
            </a:r>
            <a:r>
              <a:rPr lang="en-US" altLang="zh-CN">
                <a:latin typeface="Arial" charset="0"/>
              </a:rPr>
              <a:t>1</a:t>
            </a:r>
            <a:r>
              <a:rPr lang="zh-CN" altLang="en-US">
                <a:latin typeface="Arial" charset="0"/>
              </a:rPr>
              <a:t>；</a:t>
            </a:r>
          </a:p>
          <a:p>
            <a:pPr eaLnBrk="1" hangingPunct="1"/>
            <a:r>
              <a:rPr lang="zh-CN" altLang="en-US">
                <a:latin typeface="Arial" charset="0"/>
              </a:rPr>
              <a:t>概率密度函數是概率函數的變化率，應為概率函數一次求導所得。</a:t>
            </a:r>
          </a:p>
        </p:txBody>
      </p:sp>
    </p:spTree>
    <p:extLst>
      <p:ext uri="{BB962C8B-B14F-4D97-AF65-F5344CB8AC3E}">
        <p14:creationId xmlns:p14="http://schemas.microsoft.com/office/powerpoint/2010/main" val="159902770"/>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3048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813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219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3411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623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14297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753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9559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6261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044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13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4381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08031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9661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4718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43540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5424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89277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8757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4513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59807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9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70084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7505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25793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9174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4457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423041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401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45789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72925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4032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6088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3572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829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19706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261548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4413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78430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17391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1425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2588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494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113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33092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64282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230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41598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31612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8865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1493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75884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85225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421768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15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685574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10324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72787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2401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81231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102393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00811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02447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DD5C21-BC60-4A9A-99F0-F10126F4DFE2}" type="slidenum">
              <a:rPr lang="en-US"/>
              <a:pPr>
                <a:defRPr/>
              </a:pPr>
              <a:t>‹#›</a:t>
            </a:fld>
            <a:endParaRPr lang="en-US"/>
          </a:p>
        </p:txBody>
      </p:sp>
    </p:spTree>
    <p:extLst>
      <p:ext uri="{BB962C8B-B14F-4D97-AF65-F5344CB8AC3E}">
        <p14:creationId xmlns:p14="http://schemas.microsoft.com/office/powerpoint/2010/main" val="23426777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A4313E-78AB-4FCA-A884-B6DCE51CF0C4}" type="slidenum">
              <a:rPr lang="en-US"/>
              <a:pPr>
                <a:defRPr/>
              </a:pPr>
              <a:t>‹#›</a:t>
            </a:fld>
            <a:endParaRPr lang="en-US"/>
          </a:p>
        </p:txBody>
      </p:sp>
    </p:spTree>
    <p:extLst>
      <p:ext uri="{BB962C8B-B14F-4D97-AF65-F5344CB8AC3E}">
        <p14:creationId xmlns:p14="http://schemas.microsoft.com/office/powerpoint/2010/main" val="28557043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2F708A-66A1-4A5F-81EE-5963414C6AD4}" type="slidenum">
              <a:rPr lang="en-US"/>
              <a:pPr>
                <a:defRPr/>
              </a:pPr>
              <a:t>‹#›</a:t>
            </a:fld>
            <a:endParaRPr lang="en-US"/>
          </a:p>
        </p:txBody>
      </p:sp>
    </p:spTree>
    <p:extLst>
      <p:ext uri="{BB962C8B-B14F-4D97-AF65-F5344CB8AC3E}">
        <p14:creationId xmlns:p14="http://schemas.microsoft.com/office/powerpoint/2010/main" val="227974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8177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DF192C-F35B-4EF6-AF01-95505F90D632}" type="slidenum">
              <a:rPr lang="en-US"/>
              <a:pPr>
                <a:defRPr/>
              </a:pPr>
              <a:t>‹#›</a:t>
            </a:fld>
            <a:endParaRPr lang="en-US"/>
          </a:p>
        </p:txBody>
      </p:sp>
    </p:spTree>
    <p:extLst>
      <p:ext uri="{BB962C8B-B14F-4D97-AF65-F5344CB8AC3E}">
        <p14:creationId xmlns:p14="http://schemas.microsoft.com/office/powerpoint/2010/main" val="15626650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3CEEB7A-D05C-45A7-BDD5-E3D7D7FEA4A6}" type="slidenum">
              <a:rPr lang="en-US"/>
              <a:pPr>
                <a:defRPr/>
              </a:pPr>
              <a:t>‹#›</a:t>
            </a:fld>
            <a:endParaRPr lang="en-US"/>
          </a:p>
        </p:txBody>
      </p:sp>
    </p:spTree>
    <p:extLst>
      <p:ext uri="{BB962C8B-B14F-4D97-AF65-F5344CB8AC3E}">
        <p14:creationId xmlns:p14="http://schemas.microsoft.com/office/powerpoint/2010/main" val="238902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327611-8509-4E10-8ECF-60B3B3001ABF}" type="slidenum">
              <a:rPr lang="en-US"/>
              <a:pPr>
                <a:defRPr/>
              </a:pPr>
              <a:t>‹#›</a:t>
            </a:fld>
            <a:endParaRPr lang="en-US"/>
          </a:p>
        </p:txBody>
      </p:sp>
    </p:spTree>
    <p:extLst>
      <p:ext uri="{BB962C8B-B14F-4D97-AF65-F5344CB8AC3E}">
        <p14:creationId xmlns:p14="http://schemas.microsoft.com/office/powerpoint/2010/main" val="13637066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CD5E2D0-DDBD-4E3A-B43D-F22BCA78CD8C}" type="slidenum">
              <a:rPr lang="en-US"/>
              <a:pPr>
                <a:defRPr/>
              </a:pPr>
              <a:t>‹#›</a:t>
            </a:fld>
            <a:endParaRPr lang="en-US"/>
          </a:p>
        </p:txBody>
      </p:sp>
    </p:spTree>
    <p:extLst>
      <p:ext uri="{BB962C8B-B14F-4D97-AF65-F5344CB8AC3E}">
        <p14:creationId xmlns:p14="http://schemas.microsoft.com/office/powerpoint/2010/main" val="22781838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4E0EEB-2719-4C1A-83F8-24D09F24A218}" type="slidenum">
              <a:rPr lang="en-US"/>
              <a:pPr>
                <a:defRPr/>
              </a:pPr>
              <a:t>‹#›</a:t>
            </a:fld>
            <a:endParaRPr lang="en-US"/>
          </a:p>
        </p:txBody>
      </p:sp>
    </p:spTree>
    <p:extLst>
      <p:ext uri="{BB962C8B-B14F-4D97-AF65-F5344CB8AC3E}">
        <p14:creationId xmlns:p14="http://schemas.microsoft.com/office/powerpoint/2010/main" val="5098909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C64977-6D0E-4491-BC7A-E0CB03A31025}" type="slidenum">
              <a:rPr lang="en-US"/>
              <a:pPr>
                <a:defRPr/>
              </a:pPr>
              <a:t>‹#›</a:t>
            </a:fld>
            <a:endParaRPr lang="en-US"/>
          </a:p>
        </p:txBody>
      </p:sp>
    </p:spTree>
    <p:extLst>
      <p:ext uri="{BB962C8B-B14F-4D97-AF65-F5344CB8AC3E}">
        <p14:creationId xmlns:p14="http://schemas.microsoft.com/office/powerpoint/2010/main" val="40130736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B3661E-D71D-4993-B978-6848ED46E5C3}" type="slidenum">
              <a:rPr lang="en-US"/>
              <a:pPr>
                <a:defRPr/>
              </a:pPr>
              <a:t>‹#›</a:t>
            </a:fld>
            <a:endParaRPr lang="en-US"/>
          </a:p>
        </p:txBody>
      </p:sp>
    </p:spTree>
    <p:extLst>
      <p:ext uri="{BB962C8B-B14F-4D97-AF65-F5344CB8AC3E}">
        <p14:creationId xmlns:p14="http://schemas.microsoft.com/office/powerpoint/2010/main" val="13135629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A681E-0D4C-475D-B4E5-CFCE968074E8}" type="slidenum">
              <a:rPr lang="en-US"/>
              <a:pPr>
                <a:defRPr/>
              </a:pPr>
              <a:t>‹#›</a:t>
            </a:fld>
            <a:endParaRPr lang="en-US"/>
          </a:p>
        </p:txBody>
      </p:sp>
    </p:spTree>
    <p:extLst>
      <p:ext uri="{BB962C8B-B14F-4D97-AF65-F5344CB8AC3E}">
        <p14:creationId xmlns:p14="http://schemas.microsoft.com/office/powerpoint/2010/main" val="27096637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410A6C-E045-4E92-AE08-FAD06D9B3E25}" type="slidenum">
              <a:rPr lang="en-US"/>
              <a:pPr>
                <a:defRPr/>
              </a:pPr>
              <a:t>‹#›</a:t>
            </a:fld>
            <a:endParaRPr lang="en-US"/>
          </a:p>
        </p:txBody>
      </p:sp>
    </p:spTree>
    <p:extLst>
      <p:ext uri="{BB962C8B-B14F-4D97-AF65-F5344CB8AC3E}">
        <p14:creationId xmlns:p14="http://schemas.microsoft.com/office/powerpoint/2010/main" val="4123413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77493-E6DA-4C21-A9D7-FEB82E189D17}" type="slidenum">
              <a:rPr lang="en-US"/>
              <a:pPr>
                <a:defRPr/>
              </a:pPr>
              <a:t>‹#›</a:t>
            </a:fld>
            <a:endParaRPr lang="en-US"/>
          </a:p>
        </p:txBody>
      </p:sp>
    </p:spTree>
    <p:extLst>
      <p:ext uri="{BB962C8B-B14F-4D97-AF65-F5344CB8AC3E}">
        <p14:creationId xmlns:p14="http://schemas.microsoft.com/office/powerpoint/2010/main" val="208944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064574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05F33B-5B82-48F6-BAB2-833905983127}" type="slidenum">
              <a:rPr lang="en-US"/>
              <a:pPr>
                <a:defRPr/>
              </a:pPr>
              <a:t>‹#›</a:t>
            </a:fld>
            <a:endParaRPr lang="en-US"/>
          </a:p>
        </p:txBody>
      </p:sp>
    </p:spTree>
    <p:extLst>
      <p:ext uri="{BB962C8B-B14F-4D97-AF65-F5344CB8AC3E}">
        <p14:creationId xmlns:p14="http://schemas.microsoft.com/office/powerpoint/2010/main" val="16575669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E328A0-FAE2-4565-9D39-436A6AD523E7}" type="slidenum">
              <a:rPr lang="en-US"/>
              <a:pPr>
                <a:defRPr/>
              </a:pPr>
              <a:t>‹#›</a:t>
            </a:fld>
            <a:endParaRPr lang="en-US"/>
          </a:p>
        </p:txBody>
      </p:sp>
    </p:spTree>
    <p:extLst>
      <p:ext uri="{BB962C8B-B14F-4D97-AF65-F5344CB8AC3E}">
        <p14:creationId xmlns:p14="http://schemas.microsoft.com/office/powerpoint/2010/main" val="23633420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E9B7C3-64D3-4B78-AD71-196A27FD96D7}" type="slidenum">
              <a:rPr lang="en-US"/>
              <a:pPr>
                <a:defRPr/>
              </a:pPr>
              <a:t>‹#›</a:t>
            </a:fld>
            <a:endParaRPr lang="en-US"/>
          </a:p>
        </p:txBody>
      </p:sp>
    </p:spTree>
    <p:extLst>
      <p:ext uri="{BB962C8B-B14F-4D97-AF65-F5344CB8AC3E}">
        <p14:creationId xmlns:p14="http://schemas.microsoft.com/office/powerpoint/2010/main" val="33112350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5AD83E-83E1-4C9F-A8BC-21C8D54C8C4B}" type="slidenum">
              <a:rPr lang="en-US"/>
              <a:pPr>
                <a:defRPr/>
              </a:pPr>
              <a:t>‹#›</a:t>
            </a:fld>
            <a:endParaRPr lang="en-US"/>
          </a:p>
        </p:txBody>
      </p:sp>
    </p:spTree>
    <p:extLst>
      <p:ext uri="{BB962C8B-B14F-4D97-AF65-F5344CB8AC3E}">
        <p14:creationId xmlns:p14="http://schemas.microsoft.com/office/powerpoint/2010/main" val="1982998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807CD-DAEE-40E0-9199-356612519FCB}" type="slidenum">
              <a:rPr lang="en-US"/>
              <a:pPr>
                <a:defRPr/>
              </a:pPr>
              <a:t>‹#›</a:t>
            </a:fld>
            <a:endParaRPr lang="en-US"/>
          </a:p>
        </p:txBody>
      </p:sp>
    </p:spTree>
    <p:extLst>
      <p:ext uri="{BB962C8B-B14F-4D97-AF65-F5344CB8AC3E}">
        <p14:creationId xmlns:p14="http://schemas.microsoft.com/office/powerpoint/2010/main" val="15881385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32787-B774-4E66-86AF-CB2649B932D1}" type="slidenum">
              <a:rPr lang="en-US"/>
              <a:pPr>
                <a:defRPr/>
              </a:pPr>
              <a:t>‹#›</a:t>
            </a:fld>
            <a:endParaRPr lang="en-US"/>
          </a:p>
        </p:txBody>
      </p:sp>
    </p:spTree>
    <p:extLst>
      <p:ext uri="{BB962C8B-B14F-4D97-AF65-F5344CB8AC3E}">
        <p14:creationId xmlns:p14="http://schemas.microsoft.com/office/powerpoint/2010/main" val="42407453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DDD0C3-9220-476A-A40F-F84333AACE31}" type="slidenum">
              <a:rPr lang="en-US"/>
              <a:pPr>
                <a:defRPr/>
              </a:pPr>
              <a:t>‹#›</a:t>
            </a:fld>
            <a:endParaRPr lang="en-US"/>
          </a:p>
        </p:txBody>
      </p:sp>
    </p:spTree>
    <p:extLst>
      <p:ext uri="{BB962C8B-B14F-4D97-AF65-F5344CB8AC3E}">
        <p14:creationId xmlns:p14="http://schemas.microsoft.com/office/powerpoint/2010/main" val="22112309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526A5-E6E4-43A3-91C0-99C83C3098CA}" type="slidenum">
              <a:rPr lang="en-US"/>
              <a:pPr>
                <a:defRPr/>
              </a:pPr>
              <a:t>‹#›</a:t>
            </a:fld>
            <a:endParaRPr lang="en-US"/>
          </a:p>
        </p:txBody>
      </p:sp>
    </p:spTree>
    <p:extLst>
      <p:ext uri="{BB962C8B-B14F-4D97-AF65-F5344CB8AC3E}">
        <p14:creationId xmlns:p14="http://schemas.microsoft.com/office/powerpoint/2010/main" val="38279179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44FE3A-59D1-433C-B458-51A088744573}" type="slidenum">
              <a:rPr lang="en-US"/>
              <a:pPr>
                <a:defRPr/>
              </a:pPr>
              <a:t>‹#›</a:t>
            </a:fld>
            <a:endParaRPr lang="en-US"/>
          </a:p>
        </p:txBody>
      </p:sp>
    </p:spTree>
    <p:extLst>
      <p:ext uri="{BB962C8B-B14F-4D97-AF65-F5344CB8AC3E}">
        <p14:creationId xmlns:p14="http://schemas.microsoft.com/office/powerpoint/2010/main" val="283613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566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w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w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5.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6.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7.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wmf"/><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028"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1029"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2052"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2053"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3076"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3077"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CA735BBD-C174-47D6-BE2A-BAD8A8FCA8A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100"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4101"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41751EE7-66B3-434A-ABF0-17E037E3B28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19" descr="PPT用图2 16 9"/>
          <p:cNvPicPr>
            <a:picLocks noChangeAspect="1" noChangeArrowheads="1"/>
          </p:cNvPicPr>
          <p:nvPr/>
        </p:nvPicPr>
        <p:blipFill>
          <a:blip r:embed="rId13">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5124"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5"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1" descr="PPT用图16 9"/>
          <p:cNvPicPr>
            <a:picLocks noChangeAspect="1" noChangeArrowheads="1"/>
          </p:cNvPicPr>
          <p:nvPr/>
        </p:nvPicPr>
        <p:blipFill>
          <a:blip r:embed="rId14">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6149" name="Picture 2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18"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8" descr="PPT用图红色"/>
          <p:cNvPicPr>
            <a:picLocks noChangeAspect="1" noChangeArrowheads="1"/>
          </p:cNvPicPr>
          <p:nvPr/>
        </p:nvPicPr>
        <p:blipFill>
          <a:blip r:embed="rId14"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bg1"/>
                </a:solidFill>
                <a:ea typeface="Arial Unicode MS" pitchFamily="34" charset="-122"/>
                <a:cs typeface="Arial Unicode MS" pitchFamily="34" charset="-122"/>
              </a:rPr>
              <a:t>© 2011 Mindray Confidential</a:t>
            </a:r>
          </a:p>
        </p:txBody>
      </p:sp>
      <p:sp>
        <p:nvSpPr>
          <p:cNvPr id="7173"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2147483647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7176"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7177"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7178"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D4373695-4189-4B92-88F3-1CDEC87F8F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8194" name="Picture 1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7" descr="PPT用图灰色"/>
          <p:cNvPicPr>
            <a:picLocks noChangeAspect="1" noChangeArrowheads="1"/>
          </p:cNvPicPr>
          <p:nvPr/>
        </p:nvPicPr>
        <p:blipFill>
          <a:blip r:embed="rId14"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8197"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8200"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8201"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8202"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A9ED2AAE-65DF-48F8-8941-E40818D8F30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13.bin"/><Relationship Id="rId7" Type="http://schemas.openxmlformats.org/officeDocument/2006/relationships/hyperlink" Target="http://baike.baidu.com/albums/1855491/1855491/0/0.html#256,-1,0$ae82673104556400ebc4af3f"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wmf"/><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4.bin"/><Relationship Id="rId1" Type="http://schemas.openxmlformats.org/officeDocument/2006/relationships/slideLayout" Target="../slideLayouts/slideLayout7.xml"/><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6.bin"/><Relationship Id="rId1" Type="http://schemas.openxmlformats.org/officeDocument/2006/relationships/slideLayout" Target="../slideLayouts/slideLayout7.xml"/><Relationship Id="rId5" Type="http://schemas.openxmlformats.org/officeDocument/2006/relationships/image" Target="../media/image33.w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3.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35.wmf"/><Relationship Id="rId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0.wmf"/><Relationship Id="rId12" Type="http://schemas.openxmlformats.org/officeDocument/2006/relationships/oleObject" Target="../embeddings/oleObject26.bin"/><Relationship Id="rId2"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23.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41.wmf"/><Relationship Id="rId1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51.wmf"/><Relationship Id="rId18" Type="http://schemas.openxmlformats.org/officeDocument/2006/relationships/oleObject" Target="../embeddings/oleObject36.bin"/><Relationship Id="rId3" Type="http://schemas.openxmlformats.org/officeDocument/2006/relationships/image" Target="../media/image46.wmf"/><Relationship Id="rId21" Type="http://schemas.openxmlformats.org/officeDocument/2006/relationships/image" Target="../media/image55.wmf"/><Relationship Id="rId7" Type="http://schemas.openxmlformats.org/officeDocument/2006/relationships/image" Target="../media/image48.wmf"/><Relationship Id="rId12" Type="http://schemas.openxmlformats.org/officeDocument/2006/relationships/oleObject" Target="../embeddings/oleObject33.bin"/><Relationship Id="rId17" Type="http://schemas.openxmlformats.org/officeDocument/2006/relationships/image" Target="../media/image53.wmf"/><Relationship Id="rId2" Type="http://schemas.openxmlformats.org/officeDocument/2006/relationships/oleObject" Target="../embeddings/oleObject28.bin"/><Relationship Id="rId16" Type="http://schemas.openxmlformats.org/officeDocument/2006/relationships/oleObject" Target="../embeddings/oleObject35.bin"/><Relationship Id="rId20"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oleObject" Target="../embeddings/oleObject30.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23" Type="http://schemas.openxmlformats.org/officeDocument/2006/relationships/image" Target="../media/image56.wmf"/><Relationship Id="rId10" Type="http://schemas.openxmlformats.org/officeDocument/2006/relationships/oleObject" Target="../embeddings/oleObject32.bin"/><Relationship Id="rId19" Type="http://schemas.openxmlformats.org/officeDocument/2006/relationships/image" Target="../media/image54.wmf"/><Relationship Id="rId4" Type="http://schemas.openxmlformats.org/officeDocument/2006/relationships/oleObject" Target="../embeddings/oleObject29.bin"/><Relationship Id="rId9" Type="http://schemas.openxmlformats.org/officeDocument/2006/relationships/image" Target="../media/image49.wmf"/><Relationship Id="rId14" Type="http://schemas.openxmlformats.org/officeDocument/2006/relationships/oleObject" Target="../embeddings/oleObject34.bin"/><Relationship Id="rId22" Type="http://schemas.openxmlformats.org/officeDocument/2006/relationships/oleObject" Target="../embeddings/oleObject38.bin"/></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9.wmf"/><Relationship Id="rId11" Type="http://schemas.openxmlformats.org/officeDocument/2006/relationships/hyperlink" Target="http://zh.wikipedia.org/wiki/File:Chi-square_distributionCDF.png" TargetMode="External"/><Relationship Id="rId5" Type="http://schemas.openxmlformats.org/officeDocument/2006/relationships/oleObject" Target="../embeddings/oleObject40.bin"/><Relationship Id="rId10" Type="http://schemas.openxmlformats.org/officeDocument/2006/relationships/image" Target="../media/image61.png"/><Relationship Id="rId4" Type="http://schemas.openxmlformats.org/officeDocument/2006/relationships/image" Target="../media/image58.wmf"/><Relationship Id="rId9" Type="http://schemas.openxmlformats.org/officeDocument/2006/relationships/hyperlink" Target="http://zh.wikipedia.org/wiki/File:Chi-square_distributionPDF.png"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42.bin"/><Relationship Id="rId7" Type="http://schemas.openxmlformats.org/officeDocument/2006/relationships/oleObject" Target="../embeddings/oleObject43.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7.wmf"/><Relationship Id="rId4" Type="http://schemas.openxmlformats.org/officeDocument/2006/relationships/image" Target="../media/image63.wmf"/><Relationship Id="rId9" Type="http://schemas.openxmlformats.org/officeDocument/2006/relationships/oleObject" Target="../embeddings/oleObject4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68.png"/><Relationship Id="rId7" Type="http://schemas.openxmlformats.org/officeDocument/2006/relationships/image" Target="../media/image70.w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oleObject" Target="../embeddings/oleObject46.bin"/><Relationship Id="rId5" Type="http://schemas.openxmlformats.org/officeDocument/2006/relationships/image" Target="../media/image69.wmf"/><Relationship Id="rId4" Type="http://schemas.openxmlformats.org/officeDocument/2006/relationships/oleObject" Target="../embeddings/oleObject45.bin"/><Relationship Id="rId9" Type="http://schemas.openxmlformats.org/officeDocument/2006/relationships/image" Target="../media/image71.wmf"/></Relationships>
</file>

<file path=ppt/slides/_rels/slide25.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76.emf"/><Relationship Id="rId5" Type="http://schemas.openxmlformats.org/officeDocument/2006/relationships/image" Target="../media/image75.png"/><Relationship Id="rId4" Type="http://schemas.openxmlformats.org/officeDocument/2006/relationships/image" Target="../media/image74.png"/></Relationships>
</file>

<file path=ppt/slides/_rels/slide27.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9.emf"/></Relationships>
</file>

<file path=ppt/slides/_rels/slide3.xml.rels><?xml version="1.0" encoding="UTF-8" standalone="yes"?>
<Relationships xmlns="http://schemas.openxmlformats.org/package/2006/relationships"><Relationship Id="rId3" Type="http://schemas.openxmlformats.org/officeDocument/2006/relationships/hyperlink" Target="http://zh.wikipedia.org/wiki/File:Normal_distribution_pdf.pn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hyperlink" Target="http://zh.wikipedia.org/w/index.php?title=File:Standard_deviation_diagram.svg&amp;page=1"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17.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20.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12.bin"/><Relationship Id="rId4"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3236913" y="1900238"/>
            <a:ext cx="5099050" cy="1246187"/>
          </a:xfrm>
        </p:spPr>
        <p:txBody>
          <a:bodyPr/>
          <a:lstStyle/>
          <a:p>
            <a:pPr algn="ctr" eaLnBrk="1" hangingPunct="1">
              <a:buFont typeface="Wingdings" pitchFamily="2" charset="2"/>
              <a:buNone/>
            </a:pPr>
            <a:r>
              <a:rPr lang="zh-CN" altLang="en-US" sz="4000" dirty="0">
                <a:cs typeface="方正兰亭黑3_GBK" pitchFamily="2" charset="-122"/>
              </a:rPr>
              <a:t>正態分布</a:t>
            </a:r>
          </a:p>
          <a:p>
            <a:pPr algn="ctr" eaLnBrk="1" hangingPunct="1">
              <a:buFont typeface="Wingdings" pitchFamily="2" charset="2"/>
              <a:buNone/>
            </a:pPr>
            <a:r>
              <a:rPr lang="zh-CN" altLang="en-US" sz="1500" b="1" dirty="0">
                <a:cs typeface="方正兰亭黑3_GBK" pitchFamily="2" charset="-122"/>
              </a:rPr>
              <a:t>（ </a:t>
            </a:r>
            <a:r>
              <a:rPr lang="en-US" altLang="zh-CN" sz="1800" i="1" dirty="0">
                <a:latin typeface="Times New Roman" pitchFamily="18" charset="0"/>
                <a:cs typeface="Times New Roman" pitchFamily="18" charset="0"/>
              </a:rPr>
              <a:t>Normal distribution</a:t>
            </a:r>
            <a:r>
              <a:rPr lang="en-US" altLang="zh-CN" sz="1500" b="1" dirty="0">
                <a:cs typeface="方正兰亭黑3_GBK" pitchFamily="2" charset="-122"/>
              </a:rPr>
              <a:t> </a:t>
            </a:r>
            <a:r>
              <a:rPr lang="zh-CN" altLang="en-US" sz="1500" b="1" dirty="0">
                <a:cs typeface="方正兰亭黑3_GBK" pitchFamily="2"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87" y="590309"/>
            <a:ext cx="10587038" cy="5319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Rectangle 10"/>
          <p:cNvSpPr>
            <a:spLocks noChangeArrowheads="1"/>
          </p:cNvSpPr>
          <p:nvPr/>
        </p:nvSpPr>
        <p:spPr bwMode="auto">
          <a:xfrm>
            <a:off x="0" y="30067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6"/>
          <p:cNvSpPr>
            <a:spLocks noGrp="1" noChangeArrowheads="1"/>
          </p:cNvSpPr>
          <p:nvPr>
            <p:ph type="title" idx="4294967295"/>
          </p:nvPr>
        </p:nvSpPr>
        <p:spPr>
          <a:xfrm>
            <a:off x="303213" y="44450"/>
            <a:ext cx="4673600" cy="676275"/>
          </a:xfrm>
        </p:spPr>
        <p:txBody>
          <a:bodyPr/>
          <a:lstStyle/>
          <a:p>
            <a:pPr eaLnBrk="1" hangingPunct="1"/>
            <a:r>
              <a:rPr lang="zh-CN" altLang="en-US" sz="2000" dirty="0">
                <a:solidFill>
                  <a:srgbClr val="FF0915"/>
                </a:solidFill>
                <a:ea typeface="宋体" pitchFamily="2" charset="-122"/>
              </a:rPr>
              <a:t>正態分布概率密度累積函數</a:t>
            </a:r>
          </a:p>
        </p:txBody>
      </p:sp>
      <p:grpSp>
        <p:nvGrpSpPr>
          <p:cNvPr id="20483" name="组合 1"/>
          <p:cNvGrpSpPr>
            <a:grpSpLocks/>
          </p:cNvGrpSpPr>
          <p:nvPr/>
        </p:nvGrpSpPr>
        <p:grpSpPr bwMode="auto">
          <a:xfrm>
            <a:off x="1890713" y="1409700"/>
            <a:ext cx="7372350" cy="4084638"/>
            <a:chOff x="1890713" y="1409700"/>
            <a:chExt cx="7372350" cy="4084638"/>
          </a:xfrm>
        </p:grpSpPr>
        <p:graphicFrame>
          <p:nvGraphicFramePr>
            <p:cNvPr id="20487" name="Object 3"/>
            <p:cNvGraphicFramePr>
              <a:graphicFrameLocks noChangeAspect="1"/>
            </p:cNvGraphicFramePr>
            <p:nvPr/>
          </p:nvGraphicFramePr>
          <p:xfrm>
            <a:off x="1890713" y="1409700"/>
            <a:ext cx="7269162" cy="1374775"/>
          </p:xfrm>
          <a:graphic>
            <a:graphicData uri="http://schemas.openxmlformats.org/presentationml/2006/ole">
              <mc:AlternateContent xmlns:mc="http://schemas.openxmlformats.org/markup-compatibility/2006">
                <mc:Choice xmlns:v="urn:schemas-microsoft-com:vml" Requires="v">
                  <p:oleObj r:id="rId3" imgW="2552700" imgH="482600" progId="Equation.3">
                    <p:embed/>
                  </p:oleObj>
                </mc:Choice>
                <mc:Fallback>
                  <p:oleObj r:id="rId3" imgW="2552700" imgH="482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713" y="1409700"/>
                          <a:ext cx="7269162"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88" name="Picture 19" descr="\frac12 \left(1 + \mathrm{erf}\,\frac{x-\mu}{\sigma\sqrt2}\right)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6425" y="3289300"/>
              <a:ext cx="314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Rectangle 20"/>
            <p:cNvSpPr>
              <a:spLocks noChangeArrowheads="1"/>
            </p:cNvSpPr>
            <p:nvPr/>
          </p:nvSpPr>
          <p:spPr bwMode="auto">
            <a:xfrm>
              <a:off x="4935538" y="3440113"/>
              <a:ext cx="4841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800">
                  <a:solidFill>
                    <a:schemeClr val="tx1"/>
                  </a:solidFill>
                </a:rPr>
                <a:t>=</a:t>
              </a:r>
            </a:p>
          </p:txBody>
        </p:sp>
        <p:pic>
          <p:nvPicPr>
            <p:cNvPr id="20490" name="Picture 21" descr="\operatorname{erf}(x)= \frac{2}{\sqrt{\pi}}\sum_{n=0}^\infin\frac{(-1)^n x^{2n+1}}{(2n+1)n!} =\frac{2}{\sqrt{\pi}} \left(x-\frac{x^3}{3}+\frac{x^5}{10}-\frac{x^7}{42}+\frac{x^9}{216}-\ \cdots\righ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4400" y="4856163"/>
              <a:ext cx="70786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484" name="组合 2"/>
          <p:cNvGrpSpPr>
            <a:grpSpLocks/>
          </p:cNvGrpSpPr>
          <p:nvPr/>
        </p:nvGrpSpPr>
        <p:grpSpPr bwMode="auto">
          <a:xfrm>
            <a:off x="7913688" y="0"/>
            <a:ext cx="3608387" cy="1271588"/>
            <a:chOff x="7913688" y="0"/>
            <a:chExt cx="3608387" cy="1271588"/>
          </a:xfrm>
        </p:grpSpPr>
        <p:pic>
          <p:nvPicPr>
            <p:cNvPr id="20485" name="Picture 22" descr="34fae6cd7b899e5101b3d83d42a7d933c8950ddd">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0900" y="0"/>
              <a:ext cx="1781175"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23" descr="\operatorname{erf}(x) = \frac{2}{\sqrt{\pi}}\int_0^x e^{-t^2} d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3688" y="25400"/>
              <a:ext cx="188595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303213" y="44450"/>
            <a:ext cx="4265612" cy="749300"/>
          </a:xfrm>
        </p:spPr>
        <p:txBody>
          <a:bodyPr/>
          <a:lstStyle/>
          <a:p>
            <a:pPr eaLnBrk="1" hangingPunct="1"/>
            <a:r>
              <a:rPr lang="zh-CN" altLang="en-US" sz="2000" dirty="0">
                <a:solidFill>
                  <a:srgbClr val="FF0915"/>
                </a:solidFill>
                <a:ea typeface="宋体" pitchFamily="2" charset="-122"/>
              </a:rPr>
              <a:t>標準正態分布概率密度累積函數</a:t>
            </a:r>
          </a:p>
        </p:txBody>
      </p:sp>
      <p:sp>
        <p:nvSpPr>
          <p:cNvPr id="21507" name="Rectangle 5"/>
          <p:cNvSpPr>
            <a:spLocks noChangeArrowheads="1"/>
          </p:cNvSpPr>
          <p:nvPr/>
        </p:nvSpPr>
        <p:spPr bwMode="auto">
          <a:xfrm>
            <a:off x="0" y="3011488"/>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1508" name="Rectangle 24"/>
          <p:cNvSpPr>
            <a:spLocks noChangeArrowheads="1"/>
          </p:cNvSpPr>
          <p:nvPr/>
        </p:nvSpPr>
        <p:spPr bwMode="auto">
          <a:xfrm>
            <a:off x="0" y="30067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grpSp>
        <p:nvGrpSpPr>
          <p:cNvPr id="21509" name="组合 1"/>
          <p:cNvGrpSpPr>
            <a:grpSpLocks/>
          </p:cNvGrpSpPr>
          <p:nvPr/>
        </p:nvGrpSpPr>
        <p:grpSpPr bwMode="auto">
          <a:xfrm>
            <a:off x="966788" y="2070100"/>
            <a:ext cx="9264650" cy="1965325"/>
            <a:chOff x="935038" y="1770063"/>
            <a:chExt cx="9264650" cy="1965325"/>
          </a:xfrm>
        </p:grpSpPr>
        <p:sp>
          <p:nvSpPr>
            <p:cNvPr id="21510" name="Text Box 4"/>
            <p:cNvSpPr txBox="1">
              <a:spLocks noChangeArrowheads="1"/>
            </p:cNvSpPr>
            <p:nvPr/>
          </p:nvSpPr>
          <p:spPr bwMode="auto">
            <a:xfrm>
              <a:off x="2278063" y="1920875"/>
              <a:ext cx="315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2400">
                  <a:solidFill>
                    <a:schemeClr val="tx1"/>
                  </a:solidFill>
                  <a:latin typeface="宋体" pitchFamily="2" charset="-122"/>
                </a:rPr>
                <a:t>當 </a:t>
              </a:r>
              <a:r>
                <a:rPr lang="el-GR" altLang="en-US" sz="2400">
                  <a:solidFill>
                    <a:schemeClr val="tx1"/>
                  </a:solidFill>
                  <a:latin typeface="宋体" pitchFamily="2" charset="-122"/>
                </a:rPr>
                <a:t>μ</a:t>
              </a:r>
              <a:r>
                <a:rPr lang="en-US" altLang="zh-CN" sz="2400">
                  <a:solidFill>
                    <a:schemeClr val="tx1"/>
                  </a:solidFill>
                  <a:latin typeface="宋体" pitchFamily="2" charset="-122"/>
                </a:rPr>
                <a:t>= 0</a:t>
              </a:r>
              <a:r>
                <a:rPr lang="en-US" altLang="zh-CN" sz="1800">
                  <a:solidFill>
                    <a:schemeClr val="tx1"/>
                  </a:solidFill>
                  <a:latin typeface="宋体" pitchFamily="2" charset="-122"/>
                </a:rPr>
                <a:t> </a:t>
              </a:r>
              <a:r>
                <a:rPr lang="zh-CN" altLang="en-US" sz="1800">
                  <a:solidFill>
                    <a:schemeClr val="tx1"/>
                  </a:solidFill>
                  <a:latin typeface="宋体" pitchFamily="2" charset="-122"/>
                </a:rPr>
                <a:t>，</a:t>
              </a:r>
              <a:r>
                <a:rPr lang="el-GR" altLang="en-US" sz="2400">
                  <a:solidFill>
                    <a:schemeClr val="tx1"/>
                  </a:solidFill>
                  <a:latin typeface="宋体" pitchFamily="2" charset="-122"/>
                </a:rPr>
                <a:t>σ</a:t>
              </a:r>
              <a:r>
                <a:rPr lang="en-US" altLang="zh-CN" sz="2400">
                  <a:solidFill>
                    <a:schemeClr val="tx1"/>
                  </a:solidFill>
                  <a:latin typeface="宋体" pitchFamily="2" charset="-122"/>
                </a:rPr>
                <a:t>= 1</a:t>
              </a:r>
              <a:r>
                <a:rPr lang="en-US" altLang="zh-CN" sz="1800">
                  <a:solidFill>
                    <a:schemeClr val="tx1"/>
                  </a:solidFill>
                  <a:latin typeface="宋体" pitchFamily="2" charset="-122"/>
                </a:rPr>
                <a:t> </a:t>
              </a:r>
              <a:r>
                <a:rPr lang="zh-CN" altLang="en-US" sz="2400">
                  <a:solidFill>
                    <a:schemeClr val="tx1"/>
                  </a:solidFill>
                  <a:latin typeface="宋体" pitchFamily="2" charset="-122"/>
                </a:rPr>
                <a:t>時</a:t>
              </a:r>
              <a:r>
                <a:rPr lang="zh-CN" altLang="en-US" sz="1800">
                  <a:solidFill>
                    <a:schemeClr val="tx1"/>
                  </a:solidFill>
                  <a:latin typeface="宋体" pitchFamily="2" charset="-122"/>
                </a:rPr>
                <a:t>， </a:t>
              </a:r>
              <a:endParaRPr lang="zh-CN" altLang="en-US" sz="2400">
                <a:solidFill>
                  <a:schemeClr val="tx1"/>
                </a:solidFill>
                <a:latin typeface="宋体" pitchFamily="2" charset="-122"/>
              </a:endParaRPr>
            </a:p>
          </p:txBody>
        </p:sp>
        <p:sp>
          <p:nvSpPr>
            <p:cNvPr id="21511" name="Rectangle 7"/>
            <p:cNvSpPr>
              <a:spLocks noChangeArrowheads="1"/>
            </p:cNvSpPr>
            <p:nvPr/>
          </p:nvSpPr>
          <p:spPr bwMode="auto">
            <a:xfrm>
              <a:off x="5718175" y="255111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chemeClr val="tx1"/>
                  </a:solidFill>
                </a:rPr>
                <a:t>＝＞</a:t>
              </a:r>
            </a:p>
          </p:txBody>
        </p:sp>
        <p:sp>
          <p:nvSpPr>
            <p:cNvPr id="21512" name="AutoShape 8"/>
            <p:cNvSpPr>
              <a:spLocks/>
            </p:cNvSpPr>
            <p:nvPr/>
          </p:nvSpPr>
          <p:spPr bwMode="auto">
            <a:xfrm>
              <a:off x="5360988" y="1770063"/>
              <a:ext cx="222250" cy="1965325"/>
            </a:xfrm>
            <a:prstGeom prst="rightBrace">
              <a:avLst>
                <a:gd name="adj1" fmla="val 736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p>
          </p:txBody>
        </p:sp>
        <p:graphicFrame>
          <p:nvGraphicFramePr>
            <p:cNvPr id="21513" name="Object 7"/>
            <p:cNvGraphicFramePr>
              <a:graphicFrameLocks noChangeAspect="1"/>
            </p:cNvGraphicFramePr>
            <p:nvPr/>
          </p:nvGraphicFramePr>
          <p:xfrm>
            <a:off x="935038" y="2898775"/>
            <a:ext cx="4367212" cy="733425"/>
          </p:xfrm>
          <a:graphic>
            <a:graphicData uri="http://schemas.openxmlformats.org/presentationml/2006/ole">
              <mc:AlternateContent xmlns:mc="http://schemas.openxmlformats.org/markup-compatibility/2006">
                <mc:Choice xmlns:v="urn:schemas-microsoft-com:vml" Requires="v">
                  <p:oleObj r:id="rId2" imgW="2654300" imgH="482600" progId="Equation.3">
                    <p:embed/>
                  </p:oleObj>
                </mc:Choice>
                <mc:Fallback>
                  <p:oleObj r:id="rId2" imgW="2654300" imgH="4826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2898775"/>
                          <a:ext cx="436721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4" name="Object 9"/>
            <p:cNvGraphicFramePr>
              <a:graphicFrameLocks noChangeAspect="1"/>
            </p:cNvGraphicFramePr>
            <p:nvPr/>
          </p:nvGraphicFramePr>
          <p:xfrm>
            <a:off x="6411913" y="2289175"/>
            <a:ext cx="3787775" cy="912813"/>
          </p:xfrm>
          <a:graphic>
            <a:graphicData uri="http://schemas.openxmlformats.org/presentationml/2006/ole">
              <mc:AlternateContent xmlns:mc="http://schemas.openxmlformats.org/markup-compatibility/2006">
                <mc:Choice xmlns:v="urn:schemas-microsoft-com:vml" Requires="v">
                  <p:oleObj r:id="rId4" imgW="1346785" imgH="470104" progId="Equation.3">
                    <p:embed/>
                  </p:oleObj>
                </mc:Choice>
                <mc:Fallback>
                  <p:oleObj r:id="rId4" imgW="1346785" imgH="470104"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1913" y="2289175"/>
                          <a:ext cx="3787775"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303213" y="44450"/>
            <a:ext cx="6577012" cy="806450"/>
          </a:xfrm>
        </p:spPr>
        <p:txBody>
          <a:bodyPr/>
          <a:lstStyle/>
          <a:p>
            <a:pPr eaLnBrk="1" hangingPunct="1"/>
            <a:r>
              <a:rPr lang="zh-CN" altLang="en-US" sz="2000" dirty="0">
                <a:solidFill>
                  <a:srgbClr val="FF0915"/>
                </a:solidFill>
                <a:ea typeface="宋体" pitchFamily="2" charset="-122"/>
              </a:rPr>
              <a:t>標準正態分布概率密度累積函數 </a:t>
            </a:r>
            <a:r>
              <a:rPr lang="en-US" dirty="0"/>
              <a:t>～</a:t>
            </a:r>
            <a:r>
              <a:rPr lang="zh-CN" altLang="en-US" sz="2000" dirty="0">
                <a:solidFill>
                  <a:srgbClr val="FF0915"/>
                </a:solidFill>
                <a:ea typeface="宋体" pitchFamily="2" charset="-122"/>
              </a:rPr>
              <a:t> 二分線</a:t>
            </a:r>
          </a:p>
        </p:txBody>
      </p:sp>
      <p:grpSp>
        <p:nvGrpSpPr>
          <p:cNvPr id="22531" name="组合 1"/>
          <p:cNvGrpSpPr>
            <a:grpSpLocks/>
          </p:cNvGrpSpPr>
          <p:nvPr/>
        </p:nvGrpSpPr>
        <p:grpSpPr bwMode="auto">
          <a:xfrm>
            <a:off x="2749550" y="1852613"/>
            <a:ext cx="6181573" cy="2344737"/>
            <a:chOff x="2717800" y="1552575"/>
            <a:chExt cx="6181573" cy="2344738"/>
          </a:xfrm>
        </p:grpSpPr>
        <p:graphicFrame>
          <p:nvGraphicFramePr>
            <p:cNvPr id="22532" name="Object 3"/>
            <p:cNvGraphicFramePr>
              <a:graphicFrameLocks noChangeAspect="1"/>
            </p:cNvGraphicFramePr>
            <p:nvPr/>
          </p:nvGraphicFramePr>
          <p:xfrm>
            <a:off x="3259138" y="1552575"/>
            <a:ext cx="5562600" cy="1101725"/>
          </p:xfrm>
          <a:graphic>
            <a:graphicData uri="http://schemas.openxmlformats.org/presentationml/2006/ole">
              <mc:AlternateContent xmlns:mc="http://schemas.openxmlformats.org/markup-compatibility/2006">
                <mc:Choice xmlns:v="urn:schemas-microsoft-com:vml" Requires="v">
                  <p:oleObj r:id="rId2" imgW="2985796" imgH="702540" progId="Equation.3">
                    <p:embed/>
                  </p:oleObj>
                </mc:Choice>
                <mc:Fallback>
                  <p:oleObj r:id="rId2" imgW="2985796" imgH="70254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138" y="1552575"/>
                          <a:ext cx="5562600"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3" name="Text Box 10"/>
            <p:cNvSpPr txBox="1">
              <a:spLocks noChangeArrowheads="1"/>
            </p:cNvSpPr>
            <p:nvPr/>
          </p:nvSpPr>
          <p:spPr bwMode="auto">
            <a:xfrm>
              <a:off x="2717800" y="1939925"/>
              <a:ext cx="76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1800">
                  <a:solidFill>
                    <a:schemeClr val="tx1"/>
                  </a:solidFill>
                </a:rPr>
                <a:t>∵</a:t>
              </a:r>
            </a:p>
          </p:txBody>
        </p:sp>
        <p:sp>
          <p:nvSpPr>
            <p:cNvPr id="22534" name="Text Box 11"/>
            <p:cNvSpPr txBox="1">
              <a:spLocks noChangeArrowheads="1"/>
            </p:cNvSpPr>
            <p:nvPr/>
          </p:nvSpPr>
          <p:spPr bwMode="auto">
            <a:xfrm>
              <a:off x="2757488" y="3394075"/>
              <a:ext cx="3395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1800" dirty="0">
                  <a:solidFill>
                    <a:schemeClr val="tx1"/>
                  </a:solidFill>
                </a:rPr>
                <a:t>∴</a:t>
              </a:r>
              <a:r>
                <a:rPr lang="en-US" altLang="zh-CN" sz="1800" dirty="0">
                  <a:solidFill>
                    <a:schemeClr val="tx1"/>
                  </a:solidFill>
                </a:rPr>
                <a:t>     </a:t>
              </a:r>
              <a:r>
                <a:rPr lang="zh-CN" altLang="en-US" sz="1800" dirty="0">
                  <a:solidFill>
                    <a:schemeClr val="tx1"/>
                  </a:solidFill>
                </a:rPr>
                <a:t>「</a:t>
              </a:r>
              <a:r>
                <a:rPr lang="en-US" altLang="zh-CN" sz="1800" i="1" dirty="0">
                  <a:latin typeface="Times New Roman" panose="02020603050405020304" pitchFamily="18" charset="0"/>
                  <a:cs typeface="Times New Roman" panose="02020603050405020304" pitchFamily="18" charset="0"/>
                </a:rPr>
                <a:t>x</a:t>
              </a:r>
              <a:r>
                <a:rPr lang="en-US" altLang="zh-CN" sz="1800" dirty="0">
                  <a:latin typeface="Times New Roman" panose="02020603050405020304" pitchFamily="18" charset="0"/>
                  <a:cs typeface="Times New Roman" panose="02020603050405020304" pitchFamily="18" charset="0"/>
                </a:rPr>
                <a:t> = </a:t>
              </a:r>
              <a:r>
                <a:rPr lang="en-US" altLang="zh-CN" sz="1800" i="1" dirty="0">
                  <a:latin typeface="Times New Roman" panose="02020603050405020304" pitchFamily="18" charset="0"/>
                  <a:cs typeface="Times New Roman" panose="02020603050405020304" pitchFamily="18" charset="0"/>
                </a:rPr>
                <a:t>µ</a:t>
              </a:r>
              <a:r>
                <a:rPr lang="zh-CN" altLang="en-US" sz="1800" dirty="0">
                  <a:solidFill>
                    <a:schemeClr val="tx1"/>
                  </a:solidFill>
                </a:rPr>
                <a:t>」為函數</a:t>
              </a:r>
            </a:p>
          </p:txBody>
        </p:sp>
        <p:graphicFrame>
          <p:nvGraphicFramePr>
            <p:cNvPr id="22535" name="Object 6"/>
            <p:cNvGraphicFramePr>
              <a:graphicFrameLocks noChangeAspect="1"/>
            </p:cNvGraphicFramePr>
            <p:nvPr>
              <p:extLst>
                <p:ext uri="{D42A27DB-BD31-4B8C-83A1-F6EECF244321}">
                  <p14:modId xmlns:p14="http://schemas.microsoft.com/office/powerpoint/2010/main" val="3081817366"/>
                </p:ext>
              </p:extLst>
            </p:nvPr>
          </p:nvGraphicFramePr>
          <p:xfrm>
            <a:off x="5081016" y="3230563"/>
            <a:ext cx="2441575" cy="666750"/>
          </p:xfrm>
          <a:graphic>
            <a:graphicData uri="http://schemas.openxmlformats.org/presentationml/2006/ole">
              <mc:AlternateContent xmlns:mc="http://schemas.openxmlformats.org/markup-compatibility/2006">
                <mc:Choice xmlns:v="urn:schemas-microsoft-com:vml" Requires="v">
                  <p:oleObj r:id="rId4" imgW="1702539" imgH="482810" progId="Equation.3">
                    <p:embed/>
                  </p:oleObj>
                </mc:Choice>
                <mc:Fallback>
                  <p:oleObj r:id="rId4" imgW="1702539" imgH="48281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1016" y="3230563"/>
                          <a:ext cx="24415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Text Box 14"/>
            <p:cNvSpPr txBox="1">
              <a:spLocks noChangeArrowheads="1"/>
            </p:cNvSpPr>
            <p:nvPr/>
          </p:nvSpPr>
          <p:spPr bwMode="auto">
            <a:xfrm>
              <a:off x="7527201" y="3409950"/>
              <a:ext cx="137217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en-US" altLang="zh-CN" sz="1800" dirty="0">
                  <a:solidFill>
                    <a:schemeClr val="tx1"/>
                  </a:solidFill>
                </a:rPr>
                <a:t> </a:t>
              </a:r>
              <a:r>
                <a:rPr lang="zh-CN" altLang="en-US" sz="1800" dirty="0">
                  <a:solidFill>
                    <a:schemeClr val="tx1"/>
                  </a:solidFill>
                </a:rPr>
                <a:t>的二分線。</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288925" y="0"/>
            <a:ext cx="5391150" cy="704850"/>
          </a:xfrm>
        </p:spPr>
        <p:txBody>
          <a:bodyPr/>
          <a:lstStyle/>
          <a:p>
            <a:pPr eaLnBrk="1" hangingPunct="1"/>
            <a:r>
              <a:rPr lang="zh-CN" altLang="en-US" sz="2000" dirty="0">
                <a:solidFill>
                  <a:srgbClr val="FF0915"/>
                </a:solidFill>
                <a:ea typeface="宋体" pitchFamily="2" charset="-122"/>
              </a:rPr>
              <a:t>標準正態分布概率密度累積函數 </a:t>
            </a:r>
            <a:r>
              <a:rPr lang="en-US" dirty="0"/>
              <a:t>～</a:t>
            </a:r>
            <a:r>
              <a:rPr lang="zh-CN" altLang="en-US" sz="2000" dirty="0">
                <a:solidFill>
                  <a:srgbClr val="FF0915"/>
                </a:solidFill>
                <a:ea typeface="宋体" pitchFamily="2" charset="-122"/>
              </a:rPr>
              <a:t> 漸近線</a:t>
            </a:r>
          </a:p>
        </p:txBody>
      </p:sp>
      <p:grpSp>
        <p:nvGrpSpPr>
          <p:cNvPr id="23555" name="组合 1"/>
          <p:cNvGrpSpPr>
            <a:grpSpLocks/>
          </p:cNvGrpSpPr>
          <p:nvPr/>
        </p:nvGrpSpPr>
        <p:grpSpPr bwMode="auto">
          <a:xfrm>
            <a:off x="2116138" y="1865313"/>
            <a:ext cx="7614452" cy="2328862"/>
            <a:chOff x="2273300" y="1282700"/>
            <a:chExt cx="7614452" cy="2328754"/>
          </a:xfrm>
        </p:grpSpPr>
        <p:graphicFrame>
          <p:nvGraphicFramePr>
            <p:cNvPr id="23556" name="Object 3"/>
            <p:cNvGraphicFramePr>
              <a:graphicFrameLocks noChangeAspect="1"/>
            </p:cNvGraphicFramePr>
            <p:nvPr/>
          </p:nvGraphicFramePr>
          <p:xfrm>
            <a:off x="2795588" y="1298575"/>
            <a:ext cx="3281362" cy="838200"/>
          </p:xfrm>
          <a:graphic>
            <a:graphicData uri="http://schemas.openxmlformats.org/presentationml/2006/ole">
              <mc:AlternateContent xmlns:mc="http://schemas.openxmlformats.org/markup-compatibility/2006">
                <mc:Choice xmlns:v="urn:schemas-microsoft-com:vml" Requires="v">
                  <p:oleObj r:id="rId2" imgW="1562778" imgH="482810" progId="Excel.Sheet.8">
                    <p:embed/>
                  </p:oleObj>
                </mc:Choice>
                <mc:Fallback>
                  <p:oleObj r:id="rId2" imgW="1562778" imgH="482810" progId="Excel.Shee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588" y="1298575"/>
                          <a:ext cx="32813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7" name="Object 4"/>
            <p:cNvGraphicFramePr>
              <a:graphicFrameLocks noChangeAspect="1"/>
            </p:cNvGraphicFramePr>
            <p:nvPr/>
          </p:nvGraphicFramePr>
          <p:xfrm>
            <a:off x="6834188" y="1282700"/>
            <a:ext cx="3046412" cy="823913"/>
          </p:xfrm>
          <a:graphic>
            <a:graphicData uri="http://schemas.openxmlformats.org/presentationml/2006/ole">
              <mc:AlternateContent xmlns:mc="http://schemas.openxmlformats.org/markup-compatibility/2006">
                <mc:Choice xmlns:v="urn:schemas-microsoft-com:vml" Requires="v">
                  <p:oleObj r:id="rId4" imgW="1486545" imgH="482810" progId="Equation.3">
                    <p:embed/>
                  </p:oleObj>
                </mc:Choice>
                <mc:Fallback>
                  <p:oleObj r:id="rId4" imgW="1486545" imgH="48281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188" y="1282700"/>
                          <a:ext cx="30464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 name="Text Box 8"/>
            <p:cNvSpPr txBox="1">
              <a:spLocks noChangeArrowheads="1"/>
            </p:cNvSpPr>
            <p:nvPr/>
          </p:nvSpPr>
          <p:spPr bwMode="auto">
            <a:xfrm>
              <a:off x="2273300" y="1638300"/>
              <a:ext cx="76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1800">
                  <a:solidFill>
                    <a:schemeClr val="tx1"/>
                  </a:solidFill>
                </a:rPr>
                <a:t>∵</a:t>
              </a:r>
            </a:p>
          </p:txBody>
        </p:sp>
        <p:sp>
          <p:nvSpPr>
            <p:cNvPr id="23559" name="Text Box 9"/>
            <p:cNvSpPr txBox="1">
              <a:spLocks noChangeArrowheads="1"/>
            </p:cNvSpPr>
            <p:nvPr/>
          </p:nvSpPr>
          <p:spPr bwMode="auto">
            <a:xfrm>
              <a:off x="2312988" y="3092450"/>
              <a:ext cx="3829050" cy="36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1800" dirty="0">
                  <a:solidFill>
                    <a:schemeClr val="tx1"/>
                  </a:solidFill>
                </a:rPr>
                <a:t>∴</a:t>
              </a:r>
              <a:r>
                <a:rPr lang="en-US" altLang="zh-CN" sz="1800" dirty="0">
                  <a:solidFill>
                    <a:schemeClr val="tx1"/>
                  </a:solidFill>
                </a:rPr>
                <a:t>    </a:t>
              </a:r>
              <a:r>
                <a:rPr lang="zh-CN" altLang="en-US" sz="1800" dirty="0">
                  <a:solidFill>
                    <a:schemeClr val="tx1"/>
                  </a:solidFill>
                </a:rPr>
                <a:t>「</a:t>
              </a:r>
              <a:r>
                <a:rPr lang="en-US" altLang="zh-CN" sz="1800" i="1" dirty="0">
                  <a:latin typeface="Times New Roman" panose="02020603050405020304" pitchFamily="18" charset="0"/>
                  <a:cs typeface="Times New Roman" panose="02020603050405020304" pitchFamily="18" charset="0"/>
                </a:rPr>
                <a:t>y</a:t>
              </a:r>
              <a:r>
                <a:rPr lang="en-US" altLang="zh-CN" sz="1800" dirty="0">
                  <a:latin typeface="Times New Roman" panose="02020603050405020304" pitchFamily="18" charset="0"/>
                  <a:cs typeface="Times New Roman" panose="02020603050405020304" pitchFamily="18" charset="0"/>
                </a:rPr>
                <a:t> = 0</a:t>
              </a:r>
              <a:r>
                <a:rPr lang="zh-CN" altLang="en-US" sz="1800" dirty="0">
                  <a:latin typeface="Times New Roman" panose="02020603050405020304" pitchFamily="18" charset="0"/>
                  <a:cs typeface="Times New Roman" panose="02020603050405020304" pitchFamily="18" charset="0"/>
                </a:rPr>
                <a:t>（</a:t>
              </a:r>
              <a:r>
                <a:rPr lang="en-US" altLang="zh-CN" sz="1800" i="1" dirty="0">
                  <a:latin typeface="Times New Roman" panose="02020603050405020304" pitchFamily="18" charset="0"/>
                  <a:cs typeface="Times New Roman" panose="02020603050405020304" pitchFamily="18" charset="0"/>
                </a:rPr>
                <a:t>x</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軸）和 </a:t>
              </a:r>
              <a:r>
                <a:rPr lang="en-US" altLang="zh-CN" sz="1800" i="1" dirty="0">
                  <a:latin typeface="Times New Roman" panose="02020603050405020304" pitchFamily="18" charset="0"/>
                  <a:cs typeface="Times New Roman" panose="02020603050405020304" pitchFamily="18" charset="0"/>
                </a:rPr>
                <a:t>y</a:t>
              </a:r>
              <a:r>
                <a:rPr lang="en-US" altLang="zh-CN" sz="1800" dirty="0">
                  <a:latin typeface="Times New Roman" panose="02020603050405020304" pitchFamily="18" charset="0"/>
                  <a:cs typeface="Times New Roman" panose="02020603050405020304" pitchFamily="18" charset="0"/>
                </a:rPr>
                <a:t> = 1</a:t>
              </a:r>
              <a:r>
                <a:rPr lang="zh-CN" altLang="en-US" sz="1800" dirty="0">
                  <a:solidFill>
                    <a:schemeClr val="tx1"/>
                  </a:solidFill>
                </a:rPr>
                <a:t>」為函數</a:t>
              </a:r>
            </a:p>
          </p:txBody>
        </p:sp>
        <p:graphicFrame>
          <p:nvGraphicFramePr>
            <p:cNvPr id="23560" name="Object 7"/>
            <p:cNvGraphicFramePr>
              <a:graphicFrameLocks noChangeAspect="1"/>
            </p:cNvGraphicFramePr>
            <p:nvPr>
              <p:extLst>
                <p:ext uri="{D42A27DB-BD31-4B8C-83A1-F6EECF244321}">
                  <p14:modId xmlns:p14="http://schemas.microsoft.com/office/powerpoint/2010/main" val="2626003465"/>
                </p:ext>
              </p:extLst>
            </p:nvPr>
          </p:nvGraphicFramePr>
          <p:xfrm>
            <a:off x="6130756" y="2944704"/>
            <a:ext cx="2441575" cy="666750"/>
          </p:xfrm>
          <a:graphic>
            <a:graphicData uri="http://schemas.openxmlformats.org/presentationml/2006/ole">
              <mc:AlternateContent xmlns:mc="http://schemas.openxmlformats.org/markup-compatibility/2006">
                <mc:Choice xmlns:v="urn:schemas-microsoft-com:vml" Requires="v">
                  <p:oleObj r:id="rId6" imgW="1702539" imgH="482810" progId="Equation.3">
                    <p:embed/>
                  </p:oleObj>
                </mc:Choice>
                <mc:Fallback>
                  <p:oleObj r:id="rId6" imgW="1702539" imgH="48281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0756" y="2944704"/>
                          <a:ext cx="244157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Text Box 11"/>
            <p:cNvSpPr txBox="1">
              <a:spLocks noChangeArrowheads="1"/>
            </p:cNvSpPr>
            <p:nvPr/>
          </p:nvSpPr>
          <p:spPr bwMode="auto">
            <a:xfrm>
              <a:off x="8582268" y="3108325"/>
              <a:ext cx="130548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en-US" altLang="zh-CN" sz="1800" dirty="0">
                  <a:solidFill>
                    <a:schemeClr val="tx1"/>
                  </a:solidFill>
                </a:rPr>
                <a:t> </a:t>
              </a:r>
              <a:r>
                <a:rPr lang="zh-CN" altLang="en-US" sz="1800" dirty="0">
                  <a:solidFill>
                    <a:schemeClr val="tx1"/>
                  </a:solidFill>
                </a:rPr>
                <a:t>的漸近線。</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287338"/>
            <a:ext cx="10801350" cy="55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928688"/>
            <a:ext cx="10079038" cy="500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4"/>
          <p:cNvSpPr>
            <a:spLocks noGrp="1" noChangeArrowheads="1"/>
          </p:cNvSpPr>
          <p:nvPr>
            <p:ph type="title" idx="4294967295"/>
          </p:nvPr>
        </p:nvSpPr>
        <p:spPr>
          <a:xfrm>
            <a:off x="303213" y="44450"/>
            <a:ext cx="3565525" cy="581025"/>
          </a:xfrm>
        </p:spPr>
        <p:txBody>
          <a:bodyPr/>
          <a:lstStyle/>
          <a:p>
            <a:pPr eaLnBrk="1" hangingPunct="1"/>
            <a:r>
              <a:rPr lang="zh-CN" altLang="en-US" dirty="0"/>
              <a:t>正態分布概率圖</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303213" y="44450"/>
            <a:ext cx="4494212" cy="701675"/>
          </a:xfrm>
        </p:spPr>
        <p:txBody>
          <a:bodyPr/>
          <a:lstStyle/>
          <a:p>
            <a:pPr eaLnBrk="1" hangingPunct="1"/>
            <a:r>
              <a:rPr lang="zh-CN" altLang="en-US"/>
              <a:t>單個正態隨機變量的線性變換</a:t>
            </a:r>
          </a:p>
        </p:txBody>
      </p:sp>
      <p:grpSp>
        <p:nvGrpSpPr>
          <p:cNvPr id="26634" name="组合 1"/>
          <p:cNvGrpSpPr>
            <a:grpSpLocks/>
          </p:cNvGrpSpPr>
          <p:nvPr/>
        </p:nvGrpSpPr>
        <p:grpSpPr bwMode="auto">
          <a:xfrm>
            <a:off x="3003550" y="1365253"/>
            <a:ext cx="6821488" cy="3938584"/>
            <a:chOff x="3003550" y="1254125"/>
            <a:chExt cx="6821488" cy="3938032"/>
          </a:xfrm>
        </p:grpSpPr>
        <p:graphicFrame>
          <p:nvGraphicFramePr>
            <p:cNvPr id="26635" name="Object 4"/>
            <p:cNvGraphicFramePr>
              <a:graphicFrameLocks noChangeAspect="1"/>
            </p:cNvGraphicFramePr>
            <p:nvPr/>
          </p:nvGraphicFramePr>
          <p:xfrm>
            <a:off x="3916363" y="1292225"/>
            <a:ext cx="1543050" cy="317500"/>
          </p:xfrm>
          <a:graphic>
            <a:graphicData uri="http://schemas.openxmlformats.org/presentationml/2006/ole">
              <mc:AlternateContent xmlns:mc="http://schemas.openxmlformats.org/markup-compatibility/2006">
                <mc:Choice xmlns:v="urn:schemas-microsoft-com:vml" Requires="v">
                  <p:oleObj r:id="rId2" imgW="889386" imgH="228699" progId="Equation.3">
                    <p:embed/>
                  </p:oleObj>
                </mc:Choice>
                <mc:Fallback>
                  <p:oleObj r:id="rId2" imgW="889386" imgH="228699"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6363" y="1292225"/>
                          <a:ext cx="15430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6" name="Object 6"/>
            <p:cNvGraphicFramePr>
              <a:graphicFrameLocks noChangeAspect="1"/>
            </p:cNvGraphicFramePr>
            <p:nvPr>
              <p:extLst>
                <p:ext uri="{D42A27DB-BD31-4B8C-83A1-F6EECF244321}">
                  <p14:modId xmlns:p14="http://schemas.microsoft.com/office/powerpoint/2010/main" val="1971456025"/>
                </p:ext>
              </p:extLst>
            </p:nvPr>
          </p:nvGraphicFramePr>
          <p:xfrm>
            <a:off x="5592763" y="1298625"/>
            <a:ext cx="1417637" cy="339725"/>
          </p:xfrm>
          <a:graphic>
            <a:graphicData uri="http://schemas.openxmlformats.org/presentationml/2006/ole">
              <mc:AlternateContent xmlns:mc="http://schemas.openxmlformats.org/markup-compatibility/2006">
                <mc:Choice xmlns:v="urn:schemas-microsoft-com:vml" Requires="v">
                  <p:oleObj r:id="rId4" imgW="914400" imgH="215900" progId="Equation.3">
                    <p:embed/>
                  </p:oleObj>
                </mc:Choice>
                <mc:Fallback>
                  <p:oleObj r:id="rId4" imgW="914400" imgH="215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2763" y="1298625"/>
                          <a:ext cx="14176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7" name="Object 8"/>
            <p:cNvGraphicFramePr>
              <a:graphicFrameLocks noChangeAspect="1"/>
            </p:cNvGraphicFramePr>
            <p:nvPr>
              <p:extLst>
                <p:ext uri="{D42A27DB-BD31-4B8C-83A1-F6EECF244321}">
                  <p14:modId xmlns:p14="http://schemas.microsoft.com/office/powerpoint/2010/main" val="3839249583"/>
                </p:ext>
              </p:extLst>
            </p:nvPr>
          </p:nvGraphicFramePr>
          <p:xfrm>
            <a:off x="8545513" y="1330374"/>
            <a:ext cx="1279525" cy="320675"/>
          </p:xfrm>
          <a:graphic>
            <a:graphicData uri="http://schemas.openxmlformats.org/presentationml/2006/ole">
              <mc:AlternateContent xmlns:mc="http://schemas.openxmlformats.org/markup-compatibility/2006">
                <mc:Choice xmlns:v="urn:schemas-microsoft-com:vml" Requires="v">
                  <p:oleObj r:id="rId6" imgW="723900" imgH="177800" progId="">
                    <p:embed/>
                  </p:oleObj>
                </mc:Choice>
                <mc:Fallback>
                  <p:oleObj r:id="rId6" imgW="723900" imgH="177800" progId="">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45513" y="1330374"/>
                          <a:ext cx="12795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8" name="Object 10"/>
            <p:cNvGraphicFramePr>
              <a:graphicFrameLocks noChangeAspect="1"/>
            </p:cNvGraphicFramePr>
            <p:nvPr/>
          </p:nvGraphicFramePr>
          <p:xfrm>
            <a:off x="3914775" y="1944688"/>
            <a:ext cx="2205038" cy="539750"/>
          </p:xfrm>
          <a:graphic>
            <a:graphicData uri="http://schemas.openxmlformats.org/presentationml/2006/ole">
              <mc:AlternateContent xmlns:mc="http://schemas.openxmlformats.org/markup-compatibility/2006">
                <mc:Choice xmlns:v="urn:schemas-microsoft-com:vml" Requires="v">
                  <p:oleObj r:id="rId8" imgW="1397000" imgH="393700" progId="Equation.3">
                    <p:embed/>
                  </p:oleObj>
                </mc:Choice>
                <mc:Fallback>
                  <p:oleObj r:id="rId8" imgW="1397000" imgH="3937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4775" y="1944688"/>
                          <a:ext cx="22050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9" name="Rectangle 12"/>
            <p:cNvSpPr>
              <a:spLocks noChangeArrowheads="1"/>
            </p:cNvSpPr>
            <p:nvPr/>
          </p:nvSpPr>
          <p:spPr bwMode="auto">
            <a:xfrm>
              <a:off x="3009900" y="12541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4D4D4D"/>
                  </a:solidFill>
                </a:rPr>
                <a:t>已知</a:t>
              </a:r>
            </a:p>
          </p:txBody>
        </p:sp>
        <p:sp>
          <p:nvSpPr>
            <p:cNvPr id="26640" name="Rectangle 13"/>
            <p:cNvSpPr>
              <a:spLocks noChangeArrowheads="1"/>
            </p:cNvSpPr>
            <p:nvPr/>
          </p:nvSpPr>
          <p:spPr bwMode="auto">
            <a:xfrm>
              <a:off x="7064375" y="1284338"/>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dirty="0">
                  <a:solidFill>
                    <a:srgbClr val="4D4D4D"/>
                  </a:solidFill>
                </a:rPr>
                <a:t>，記隨機變量</a:t>
              </a:r>
            </a:p>
          </p:txBody>
        </p:sp>
        <p:sp>
          <p:nvSpPr>
            <p:cNvPr id="26641" name="Rectangle 14"/>
            <p:cNvSpPr>
              <a:spLocks noChangeArrowheads="1"/>
            </p:cNvSpPr>
            <p:nvPr/>
          </p:nvSpPr>
          <p:spPr bwMode="auto">
            <a:xfrm>
              <a:off x="3011488" y="202723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4D4D4D"/>
                  </a:solidFill>
                </a:rPr>
                <a:t>因為</a:t>
              </a:r>
            </a:p>
          </p:txBody>
        </p:sp>
        <p:sp>
          <p:nvSpPr>
            <p:cNvPr id="26642" name="Rectangle 15"/>
            <p:cNvSpPr>
              <a:spLocks noChangeArrowheads="1"/>
            </p:cNvSpPr>
            <p:nvPr/>
          </p:nvSpPr>
          <p:spPr bwMode="auto">
            <a:xfrm>
              <a:off x="3071813" y="4822825"/>
              <a:ext cx="6006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dirty="0">
                  <a:solidFill>
                    <a:srgbClr val="4D4D4D"/>
                  </a:solidFill>
                </a:rPr>
                <a:t>既        </a:t>
              </a:r>
              <a:r>
                <a:rPr lang="zh-CN" altLang="en-US" sz="1800" dirty="0"/>
                <a:t>單個正態隨機變量的線性函數仍然服從正態分布。</a:t>
              </a:r>
            </a:p>
          </p:txBody>
        </p:sp>
        <p:graphicFrame>
          <p:nvGraphicFramePr>
            <p:cNvPr id="26643" name="Object 16"/>
            <p:cNvGraphicFramePr>
              <a:graphicFrameLocks noChangeAspect="1"/>
            </p:cNvGraphicFramePr>
            <p:nvPr/>
          </p:nvGraphicFramePr>
          <p:xfrm>
            <a:off x="3857625" y="2713038"/>
            <a:ext cx="3027363" cy="866775"/>
          </p:xfrm>
          <a:graphic>
            <a:graphicData uri="http://schemas.openxmlformats.org/presentationml/2006/ole">
              <mc:AlternateContent xmlns:mc="http://schemas.openxmlformats.org/markup-compatibility/2006">
                <mc:Choice xmlns:v="urn:schemas-microsoft-com:vml" Requires="v">
                  <p:oleObj r:id="rId10" imgW="2032882" imgH="584454" progId="Equation.3">
                    <p:embed/>
                  </p:oleObj>
                </mc:Choice>
                <mc:Fallback>
                  <p:oleObj r:id="rId10" imgW="2032882" imgH="584454"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7625" y="2713038"/>
                          <a:ext cx="302736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4" name="Rectangle 19"/>
            <p:cNvSpPr>
              <a:spLocks noChangeArrowheads="1"/>
            </p:cNvSpPr>
            <p:nvPr/>
          </p:nvSpPr>
          <p:spPr bwMode="auto">
            <a:xfrm>
              <a:off x="3003550" y="31115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4D4D4D"/>
                  </a:solidFill>
                </a:rPr>
                <a:t>所以</a:t>
              </a:r>
            </a:p>
          </p:txBody>
        </p:sp>
        <p:graphicFrame>
          <p:nvGraphicFramePr>
            <p:cNvPr id="26645" name="Object 19"/>
            <p:cNvGraphicFramePr>
              <a:graphicFrameLocks noChangeAspect="1"/>
            </p:cNvGraphicFramePr>
            <p:nvPr/>
          </p:nvGraphicFramePr>
          <p:xfrm>
            <a:off x="6359525" y="1916113"/>
            <a:ext cx="2044700" cy="569912"/>
          </p:xfrm>
          <a:graphic>
            <a:graphicData uri="http://schemas.openxmlformats.org/presentationml/2006/ole">
              <mc:AlternateContent xmlns:mc="http://schemas.openxmlformats.org/markup-compatibility/2006">
                <mc:Choice xmlns:v="urn:schemas-microsoft-com:vml" Requires="v">
                  <p:oleObj r:id="rId12" imgW="990600" imgH="393700" progId="Equation.3">
                    <p:embed/>
                  </p:oleObj>
                </mc:Choice>
                <mc:Fallback>
                  <p:oleObj r:id="rId12" imgW="990600" imgH="393700"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9525" y="1916113"/>
                          <a:ext cx="20447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6" name="Rectangle 22"/>
            <p:cNvSpPr>
              <a:spLocks noChangeArrowheads="1"/>
            </p:cNvSpPr>
            <p:nvPr/>
          </p:nvSpPr>
          <p:spPr bwMode="auto">
            <a:xfrm>
              <a:off x="6054725" y="2060575"/>
              <a:ext cx="219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solidFill>
                    <a:srgbClr val="4D4D4D"/>
                  </a:solidFill>
                </a:rPr>
                <a:t>，</a:t>
              </a:r>
            </a:p>
          </p:txBody>
        </p:sp>
        <p:graphicFrame>
          <p:nvGraphicFramePr>
            <p:cNvPr id="26647" name="Object 22"/>
            <p:cNvGraphicFramePr>
              <a:graphicFrameLocks noChangeAspect="1"/>
            </p:cNvGraphicFramePr>
            <p:nvPr/>
          </p:nvGraphicFramePr>
          <p:xfrm>
            <a:off x="3884613" y="3889375"/>
            <a:ext cx="2298700" cy="392113"/>
          </p:xfrm>
          <a:graphic>
            <a:graphicData uri="http://schemas.openxmlformats.org/presentationml/2006/ole">
              <mc:AlternateContent xmlns:mc="http://schemas.openxmlformats.org/markup-compatibility/2006">
                <mc:Choice xmlns:v="urn:schemas-microsoft-com:vml" Requires="v">
                  <p:oleObj r:id="rId14" imgW="1295962" imgH="228699" progId="Equation.3">
                    <p:embed/>
                  </p:oleObj>
                </mc:Choice>
                <mc:Fallback>
                  <p:oleObj r:id="rId14" imgW="1295962" imgH="228699"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4613" y="3889375"/>
                          <a:ext cx="22987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8" name="Rectangle 25"/>
            <p:cNvSpPr>
              <a:spLocks noChangeArrowheads="1"/>
            </p:cNvSpPr>
            <p:nvPr/>
          </p:nvSpPr>
          <p:spPr bwMode="auto">
            <a:xfrm>
              <a:off x="3043238" y="39036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4D4D4D"/>
                  </a:solidFill>
                </a:rPr>
                <a:t>由此</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idx="4294967295"/>
          </p:nvPr>
        </p:nvSpPr>
        <p:spPr>
          <a:xfrm>
            <a:off x="303213" y="44450"/>
            <a:ext cx="3684587" cy="506413"/>
          </a:xfrm>
        </p:spPr>
        <p:txBody>
          <a:bodyPr/>
          <a:lstStyle/>
          <a:p>
            <a:pPr eaLnBrk="1" hangingPunct="1"/>
            <a:r>
              <a:rPr lang="zh-CN" altLang="en-US" sz="2000"/>
              <a:t>單個正態隨機變量的線性變換</a:t>
            </a:r>
          </a:p>
        </p:txBody>
      </p:sp>
      <p:grpSp>
        <p:nvGrpSpPr>
          <p:cNvPr id="27651" name="组合 9"/>
          <p:cNvGrpSpPr>
            <a:grpSpLocks/>
          </p:cNvGrpSpPr>
          <p:nvPr/>
        </p:nvGrpSpPr>
        <p:grpSpPr bwMode="auto">
          <a:xfrm>
            <a:off x="339725" y="627063"/>
            <a:ext cx="10799763" cy="5214937"/>
            <a:chOff x="340199" y="627063"/>
            <a:chExt cx="10799374" cy="5214178"/>
          </a:xfrm>
        </p:grpSpPr>
        <p:pic>
          <p:nvPicPr>
            <p:cNvPr id="2765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99" y="871206"/>
              <a:ext cx="10799374" cy="497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9"/>
            <p:cNvSpPr>
              <a:spLocks noChangeArrowheads="1"/>
            </p:cNvSpPr>
            <p:nvPr/>
          </p:nvSpPr>
          <p:spPr bwMode="auto">
            <a:xfrm>
              <a:off x="346074" y="627063"/>
              <a:ext cx="2933941" cy="23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i="1" dirty="0">
                  <a:solidFill>
                    <a:schemeClr val="tx1"/>
                  </a:solidFill>
                  <a:latin typeface="Times New Roman" panose="02020603050405020304" pitchFamily="18" charset="0"/>
                  <a:ea typeface="方正兰亭黑6_GBK" pitchFamily="2" charset="-122"/>
                  <a:cs typeface="Times New Roman" panose="02020603050405020304" pitchFamily="18" charset="0"/>
                </a:rPr>
                <a:t>Y</a:t>
              </a:r>
              <a:r>
                <a:rPr lang="en-US" altLang="zh-CN" sz="1800" dirty="0">
                  <a:solidFill>
                    <a:schemeClr val="tx1"/>
                  </a:solidFill>
                  <a:latin typeface="Times New Roman" panose="02020603050405020304" pitchFamily="18" charset="0"/>
                  <a:ea typeface="方正兰亭黑6_GBK" pitchFamily="2" charset="-122"/>
                  <a:cs typeface="Times New Roman" panose="02020603050405020304" pitchFamily="18" charset="0"/>
                </a:rPr>
                <a:t> = </a:t>
              </a:r>
              <a:r>
                <a:rPr lang="en-US" altLang="zh-CN" sz="1800" i="1" dirty="0">
                  <a:solidFill>
                    <a:schemeClr val="tx1"/>
                  </a:solidFill>
                  <a:latin typeface="Times New Roman" panose="02020603050405020304" pitchFamily="18" charset="0"/>
                  <a:ea typeface="方正兰亭黑6_GBK" pitchFamily="2" charset="-122"/>
                  <a:cs typeface="Times New Roman" panose="02020603050405020304" pitchFamily="18" charset="0"/>
                </a:rPr>
                <a:t>a</a:t>
              </a:r>
              <a:r>
                <a:rPr lang="en-US" altLang="zh-CN" sz="1800" dirty="0">
                  <a:solidFill>
                    <a:schemeClr val="tx1"/>
                  </a:solidFill>
                  <a:latin typeface="Times New Roman" panose="02020603050405020304" pitchFamily="18" charset="0"/>
                  <a:ea typeface="方正兰亭黑6_GBK" pitchFamily="2" charset="-122"/>
                  <a:cs typeface="Times New Roman" panose="02020603050405020304" pitchFamily="18" charset="0"/>
                </a:rPr>
                <a:t> </a:t>
              </a:r>
              <a:r>
                <a:rPr lang="en-US" altLang="zh-CN" sz="1400" dirty="0">
                  <a:solidFill>
                    <a:schemeClr val="tx1"/>
                  </a:solidFill>
                  <a:latin typeface="Times New Roman" panose="02020603050405020304" pitchFamily="18" charset="0"/>
                  <a:ea typeface="方正兰亭黑6_GBK"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ea typeface="方正兰亭黑6_GBK" pitchFamily="2" charset="-122"/>
                  <a:cs typeface="Times New Roman" panose="02020603050405020304" pitchFamily="18" charset="0"/>
                </a:rPr>
                <a:t> </a:t>
              </a:r>
              <a:r>
                <a:rPr lang="en-US" altLang="zh-CN" sz="1800" i="1" dirty="0" err="1">
                  <a:solidFill>
                    <a:schemeClr val="tx1"/>
                  </a:solidFill>
                  <a:latin typeface="Times New Roman" panose="02020603050405020304" pitchFamily="18" charset="0"/>
                  <a:ea typeface="方正兰亭黑6_GBK" pitchFamily="2" charset="-122"/>
                  <a:cs typeface="Times New Roman" panose="02020603050405020304" pitchFamily="18" charset="0"/>
                </a:rPr>
                <a:t>b</a:t>
              </a:r>
              <a:r>
                <a:rPr lang="en-US" altLang="zh-CN" sz="1800" dirty="0" err="1">
                  <a:solidFill>
                    <a:schemeClr val="tx1"/>
                  </a:solidFill>
                  <a:latin typeface="Times New Roman" panose="02020603050405020304" pitchFamily="18" charset="0"/>
                  <a:ea typeface="方正兰亭黑6_GBK" pitchFamily="2" charset="-122"/>
                  <a:cs typeface="Times New Roman" panose="02020603050405020304" pitchFamily="18" charset="0"/>
                </a:rPr>
                <a:t>·</a:t>
              </a:r>
              <a:r>
                <a:rPr lang="en-US" altLang="zh-CN" sz="1800" i="1" dirty="0" err="1">
                  <a:solidFill>
                    <a:schemeClr val="tx1"/>
                  </a:solidFill>
                  <a:latin typeface="Times New Roman" panose="02020603050405020304" pitchFamily="18" charset="0"/>
                  <a:ea typeface="方正兰亭黑6_GBK" pitchFamily="2" charset="-122"/>
                  <a:cs typeface="Times New Roman" panose="02020603050405020304" pitchFamily="18" charset="0"/>
                </a:rPr>
                <a:t>x</a:t>
              </a:r>
              <a:r>
                <a:rPr lang="en-US" altLang="zh-CN" sz="1800" dirty="0">
                  <a:solidFill>
                    <a:schemeClr val="tx1"/>
                  </a:solidFill>
                  <a:latin typeface="Times New Roman" panose="02020603050405020304" pitchFamily="18" charset="0"/>
                  <a:ea typeface="方正兰亭黑6_GBK" pitchFamily="2" charset="-122"/>
                  <a:cs typeface="Times New Roman" panose="02020603050405020304" pitchFamily="18" charset="0"/>
                </a:rPr>
                <a:t> ; </a:t>
              </a:r>
              <a:r>
                <a:rPr lang="en-US" altLang="zh-CN" sz="1800" i="1" dirty="0">
                  <a:solidFill>
                    <a:schemeClr val="tx1"/>
                  </a:solidFill>
                  <a:latin typeface="Times New Roman" panose="02020603050405020304" pitchFamily="18" charset="0"/>
                  <a:ea typeface="方正兰亭黑6_GBK" pitchFamily="2" charset="-122"/>
                  <a:cs typeface="Times New Roman" panose="02020603050405020304" pitchFamily="18" charset="0"/>
                </a:rPr>
                <a:t>a</a:t>
              </a:r>
              <a:r>
                <a:rPr lang="en-US" altLang="zh-CN" sz="1800" dirty="0">
                  <a:solidFill>
                    <a:schemeClr val="tx1"/>
                  </a:solidFill>
                  <a:latin typeface="Times New Roman" panose="02020603050405020304" pitchFamily="18" charset="0"/>
                  <a:ea typeface="方正兰亭黑6_GBK" pitchFamily="2" charset="-122"/>
                  <a:cs typeface="Times New Roman" panose="02020603050405020304" pitchFamily="18" charset="0"/>
                </a:rPr>
                <a:t> = 4 ; </a:t>
              </a:r>
              <a:r>
                <a:rPr lang="en-US" altLang="zh-CN" sz="1800" i="1" dirty="0">
                  <a:solidFill>
                    <a:schemeClr val="tx1"/>
                  </a:solidFill>
                  <a:latin typeface="Times New Roman" panose="02020603050405020304" pitchFamily="18" charset="0"/>
                  <a:ea typeface="方正兰亭黑6_GBK" pitchFamily="2" charset="-122"/>
                  <a:cs typeface="Times New Roman" panose="02020603050405020304" pitchFamily="18" charset="0"/>
                </a:rPr>
                <a:t>b</a:t>
              </a:r>
              <a:r>
                <a:rPr lang="en-US" altLang="zh-CN" sz="1800" dirty="0">
                  <a:solidFill>
                    <a:schemeClr val="tx1"/>
                  </a:solidFill>
                  <a:latin typeface="Times New Roman" panose="02020603050405020304" pitchFamily="18" charset="0"/>
                  <a:ea typeface="方正兰亭黑6_GBK" pitchFamily="2" charset="-122"/>
                  <a:cs typeface="Times New Roman" panose="02020603050405020304" pitchFamily="18" charset="0"/>
                </a:rPr>
                <a:t> = 2</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303213" y="0"/>
            <a:ext cx="4494212" cy="701675"/>
          </a:xfrm>
        </p:spPr>
        <p:txBody>
          <a:bodyPr/>
          <a:lstStyle/>
          <a:p>
            <a:pPr eaLnBrk="1" hangingPunct="1"/>
            <a:r>
              <a:rPr lang="zh-CN" altLang="en-US"/>
              <a:t>獨立正態隨機變量的加和</a:t>
            </a:r>
          </a:p>
        </p:txBody>
      </p:sp>
      <p:sp>
        <p:nvSpPr>
          <p:cNvPr id="28675" name="Rectangle 3"/>
          <p:cNvSpPr>
            <a:spLocks noChangeArrowheads="1"/>
          </p:cNvSpPr>
          <p:nvPr/>
        </p:nvSpPr>
        <p:spPr bwMode="auto">
          <a:xfrm>
            <a:off x="0" y="3125788"/>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76" name="Rectangle 5"/>
          <p:cNvSpPr>
            <a:spLocks noChangeArrowheads="1"/>
          </p:cNvSpPr>
          <p:nvPr/>
        </p:nvSpPr>
        <p:spPr bwMode="auto">
          <a:xfrm>
            <a:off x="0" y="313055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77" name="Rectangle 7"/>
          <p:cNvSpPr>
            <a:spLocks noChangeArrowheads="1"/>
          </p:cNvSpPr>
          <p:nvPr/>
        </p:nvSpPr>
        <p:spPr bwMode="auto">
          <a:xfrm>
            <a:off x="0" y="314960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78" name="Rectangle 9"/>
          <p:cNvSpPr>
            <a:spLocks noChangeArrowheads="1"/>
          </p:cNvSpPr>
          <p:nvPr/>
        </p:nvSpPr>
        <p:spPr bwMode="auto">
          <a:xfrm>
            <a:off x="0" y="30448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79" name="Rectangle 18"/>
          <p:cNvSpPr>
            <a:spLocks noChangeArrowheads="1"/>
          </p:cNvSpPr>
          <p:nvPr/>
        </p:nvSpPr>
        <p:spPr bwMode="auto">
          <a:xfrm>
            <a:off x="0" y="30448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80" name="Rectangle 21"/>
          <p:cNvSpPr>
            <a:spLocks noChangeArrowheads="1"/>
          </p:cNvSpPr>
          <p:nvPr/>
        </p:nvSpPr>
        <p:spPr bwMode="auto">
          <a:xfrm>
            <a:off x="0" y="405447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81" name="Rectangle 42"/>
          <p:cNvSpPr>
            <a:spLocks noChangeArrowheads="1"/>
          </p:cNvSpPr>
          <p:nvPr/>
        </p:nvSpPr>
        <p:spPr bwMode="auto">
          <a:xfrm>
            <a:off x="0" y="3125788"/>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82" name="Rectangle 46"/>
          <p:cNvSpPr>
            <a:spLocks noChangeArrowheads="1"/>
          </p:cNvSpPr>
          <p:nvPr/>
        </p:nvSpPr>
        <p:spPr bwMode="auto">
          <a:xfrm>
            <a:off x="0" y="311150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83" name="Rectangle 49"/>
          <p:cNvSpPr>
            <a:spLocks noChangeArrowheads="1"/>
          </p:cNvSpPr>
          <p:nvPr/>
        </p:nvSpPr>
        <p:spPr bwMode="auto">
          <a:xfrm>
            <a:off x="0" y="302577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84" name="Rectangle 53"/>
          <p:cNvSpPr>
            <a:spLocks noChangeArrowheads="1"/>
          </p:cNvSpPr>
          <p:nvPr/>
        </p:nvSpPr>
        <p:spPr bwMode="auto">
          <a:xfrm>
            <a:off x="0" y="3011488"/>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28685" name="Rectangle 55"/>
          <p:cNvSpPr>
            <a:spLocks noChangeArrowheads="1"/>
          </p:cNvSpPr>
          <p:nvPr/>
        </p:nvSpPr>
        <p:spPr bwMode="auto">
          <a:xfrm>
            <a:off x="0" y="3125788"/>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grpSp>
        <p:nvGrpSpPr>
          <p:cNvPr id="28686" name="组合 1"/>
          <p:cNvGrpSpPr>
            <a:grpSpLocks/>
          </p:cNvGrpSpPr>
          <p:nvPr/>
        </p:nvGrpSpPr>
        <p:grpSpPr bwMode="auto">
          <a:xfrm>
            <a:off x="2373313" y="1143000"/>
            <a:ext cx="7637462" cy="4484688"/>
            <a:chOff x="2373313" y="1095375"/>
            <a:chExt cx="7637462" cy="4485294"/>
          </a:xfrm>
        </p:grpSpPr>
        <p:sp>
          <p:nvSpPr>
            <p:cNvPr id="28687" name="Rectangle 11"/>
            <p:cNvSpPr>
              <a:spLocks noChangeArrowheads="1"/>
            </p:cNvSpPr>
            <p:nvPr/>
          </p:nvSpPr>
          <p:spPr bwMode="auto">
            <a:xfrm>
              <a:off x="2376488" y="114776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4D4D4D"/>
                  </a:solidFill>
                </a:rPr>
                <a:t>已知</a:t>
              </a:r>
            </a:p>
          </p:txBody>
        </p:sp>
        <p:sp>
          <p:nvSpPr>
            <p:cNvPr id="28688" name="Rectangle 17"/>
            <p:cNvSpPr>
              <a:spLocks noChangeArrowheads="1"/>
            </p:cNvSpPr>
            <p:nvPr/>
          </p:nvSpPr>
          <p:spPr bwMode="auto">
            <a:xfrm>
              <a:off x="2411413" y="2922588"/>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rgbClr val="4D4D4D"/>
                  </a:solidFill>
                </a:rPr>
                <a:t>所以</a:t>
              </a:r>
            </a:p>
          </p:txBody>
        </p:sp>
        <p:graphicFrame>
          <p:nvGraphicFramePr>
            <p:cNvPr id="28689" name="Object 11"/>
            <p:cNvGraphicFramePr>
              <a:graphicFrameLocks noChangeAspect="1"/>
            </p:cNvGraphicFramePr>
            <p:nvPr/>
          </p:nvGraphicFramePr>
          <p:xfrm>
            <a:off x="3309938" y="1201738"/>
            <a:ext cx="482600" cy="288925"/>
          </p:xfrm>
          <a:graphic>
            <a:graphicData uri="http://schemas.openxmlformats.org/presentationml/2006/ole">
              <mc:AlternateContent xmlns:mc="http://schemas.openxmlformats.org/markup-compatibility/2006">
                <mc:Choice xmlns:v="urn:schemas-microsoft-com:vml" Requires="v">
                  <p:oleObj r:id="rId2" imgW="330487" imgH="203377" progId="Equation.3">
                    <p:embed/>
                  </p:oleObj>
                </mc:Choice>
                <mc:Fallback>
                  <p:oleObj r:id="rId2" imgW="330487" imgH="203377"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8" y="1201738"/>
                          <a:ext cx="4826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0" name="Rectangle 26"/>
            <p:cNvSpPr>
              <a:spLocks noChangeArrowheads="1"/>
            </p:cNvSpPr>
            <p:nvPr/>
          </p:nvSpPr>
          <p:spPr bwMode="auto">
            <a:xfrm>
              <a:off x="3714750" y="1147763"/>
              <a:ext cx="6905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800">
                  <a:solidFill>
                    <a:schemeClr val="tx1"/>
                  </a:solidFill>
                </a:rPr>
                <a:t>滿足 </a:t>
              </a:r>
            </a:p>
          </p:txBody>
        </p:sp>
        <p:sp>
          <p:nvSpPr>
            <p:cNvPr id="28691" name="Rectangle 27"/>
            <p:cNvSpPr>
              <a:spLocks noChangeArrowheads="1"/>
            </p:cNvSpPr>
            <p:nvPr/>
          </p:nvSpPr>
          <p:spPr bwMode="auto">
            <a:xfrm>
              <a:off x="5665788" y="1182688"/>
              <a:ext cx="20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800">
                  <a:solidFill>
                    <a:schemeClr val="tx1"/>
                  </a:solidFill>
                </a:rPr>
                <a:t>，</a:t>
              </a:r>
            </a:p>
          </p:txBody>
        </p:sp>
        <p:graphicFrame>
          <p:nvGraphicFramePr>
            <p:cNvPr id="28692" name="Object 14"/>
            <p:cNvGraphicFramePr>
              <a:graphicFrameLocks noChangeAspect="1"/>
            </p:cNvGraphicFramePr>
            <p:nvPr/>
          </p:nvGraphicFramePr>
          <p:xfrm>
            <a:off x="4265613" y="1144588"/>
            <a:ext cx="1430337" cy="354012"/>
          </p:xfrm>
          <a:graphic>
            <a:graphicData uri="http://schemas.openxmlformats.org/presentationml/2006/ole">
              <mc:AlternateContent xmlns:mc="http://schemas.openxmlformats.org/markup-compatibility/2006">
                <mc:Choice xmlns:v="urn:schemas-microsoft-com:vml" Requires="v">
                  <p:oleObj r:id="rId4" imgW="965619" imgH="241405" progId="Equation.3">
                    <p:embed/>
                  </p:oleObj>
                </mc:Choice>
                <mc:Fallback>
                  <p:oleObj r:id="rId4" imgW="965619" imgH="241405"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5613" y="1144588"/>
                          <a:ext cx="1430337"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3" name="Object 15"/>
            <p:cNvGraphicFramePr>
              <a:graphicFrameLocks noChangeAspect="1"/>
            </p:cNvGraphicFramePr>
            <p:nvPr/>
          </p:nvGraphicFramePr>
          <p:xfrm>
            <a:off x="5878513" y="1095375"/>
            <a:ext cx="1557337" cy="385763"/>
          </p:xfrm>
          <a:graphic>
            <a:graphicData uri="http://schemas.openxmlformats.org/presentationml/2006/ole">
              <mc:AlternateContent xmlns:mc="http://schemas.openxmlformats.org/markup-compatibility/2006">
                <mc:Choice xmlns:v="urn:schemas-microsoft-com:vml" Requires="v">
                  <p:oleObj r:id="rId6" imgW="965619" imgH="241405" progId="Equation.3">
                    <p:embed/>
                  </p:oleObj>
                </mc:Choice>
                <mc:Fallback>
                  <p:oleObj r:id="rId6" imgW="965619" imgH="241405"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8513" y="1095375"/>
                          <a:ext cx="15573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4" name="Rectangle 32"/>
            <p:cNvSpPr>
              <a:spLocks noChangeArrowheads="1"/>
            </p:cNvSpPr>
            <p:nvPr/>
          </p:nvSpPr>
          <p:spPr bwMode="auto">
            <a:xfrm>
              <a:off x="7367588" y="1120775"/>
              <a:ext cx="704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a:solidFill>
                    <a:schemeClr val="tx1"/>
                  </a:solidFill>
                </a:rPr>
                <a:t>，則 </a:t>
              </a:r>
            </a:p>
          </p:txBody>
        </p:sp>
        <p:graphicFrame>
          <p:nvGraphicFramePr>
            <p:cNvPr id="28695" name="Object 17"/>
            <p:cNvGraphicFramePr>
              <a:graphicFrameLocks noChangeAspect="1"/>
            </p:cNvGraphicFramePr>
            <p:nvPr/>
          </p:nvGraphicFramePr>
          <p:xfrm>
            <a:off x="7956550" y="1177925"/>
            <a:ext cx="1077913" cy="254000"/>
          </p:xfrm>
          <a:graphic>
            <a:graphicData uri="http://schemas.openxmlformats.org/presentationml/2006/ole">
              <mc:AlternateContent xmlns:mc="http://schemas.openxmlformats.org/markup-compatibility/2006">
                <mc:Choice xmlns:v="urn:schemas-microsoft-com:vml" Requires="v">
                  <p:oleObj r:id="rId8" imgW="686098" imgH="165172" progId="Equation.3">
                    <p:embed/>
                  </p:oleObj>
                </mc:Choice>
                <mc:Fallback>
                  <p:oleObj r:id="rId8" imgW="686098" imgH="165172"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6550" y="1177925"/>
                          <a:ext cx="1077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6" name="Rectangle 35"/>
            <p:cNvSpPr>
              <a:spLocks noChangeArrowheads="1"/>
            </p:cNvSpPr>
            <p:nvPr/>
          </p:nvSpPr>
          <p:spPr bwMode="auto">
            <a:xfrm>
              <a:off x="2373313" y="1781428"/>
              <a:ext cx="3249608" cy="369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dirty="0">
                  <a:solidFill>
                    <a:schemeClr val="tx1"/>
                  </a:solidFill>
                </a:rPr>
                <a:t>由數位特徵的線性性質可得：</a:t>
              </a:r>
            </a:p>
          </p:txBody>
        </p:sp>
        <p:graphicFrame>
          <p:nvGraphicFramePr>
            <p:cNvPr id="28697" name="Object 19"/>
            <p:cNvGraphicFramePr>
              <a:graphicFrameLocks noChangeAspect="1"/>
            </p:cNvGraphicFramePr>
            <p:nvPr/>
          </p:nvGraphicFramePr>
          <p:xfrm>
            <a:off x="2443163" y="2306638"/>
            <a:ext cx="6172200" cy="349250"/>
          </p:xfrm>
          <a:graphic>
            <a:graphicData uri="http://schemas.openxmlformats.org/presentationml/2006/ole">
              <mc:AlternateContent xmlns:mc="http://schemas.openxmlformats.org/markup-compatibility/2006">
                <mc:Choice xmlns:v="urn:schemas-microsoft-com:vml" Requires="v">
                  <p:oleObj r:id="rId10" imgW="3975100" imgH="241300" progId="Equation.3">
                    <p:embed/>
                  </p:oleObj>
                </mc:Choice>
                <mc:Fallback>
                  <p:oleObj r:id="rId10" imgW="3975100" imgH="24130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163" y="2306638"/>
                          <a:ext cx="61722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8" name="Object 20"/>
            <p:cNvGraphicFramePr>
              <a:graphicFrameLocks noChangeAspect="1"/>
            </p:cNvGraphicFramePr>
            <p:nvPr/>
          </p:nvGraphicFramePr>
          <p:xfrm>
            <a:off x="3295650" y="2913063"/>
            <a:ext cx="3387725" cy="373062"/>
          </p:xfrm>
          <a:graphic>
            <a:graphicData uri="http://schemas.openxmlformats.org/presentationml/2006/ole">
              <mc:AlternateContent xmlns:mc="http://schemas.openxmlformats.org/markup-compatibility/2006">
                <mc:Choice xmlns:v="urn:schemas-microsoft-com:vml" Requires="v">
                  <p:oleObj r:id="rId12" imgW="2159937" imgH="241405" progId="Equation.3">
                    <p:embed/>
                  </p:oleObj>
                </mc:Choice>
                <mc:Fallback>
                  <p:oleObj r:id="rId12" imgW="2159937" imgH="241405"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95650" y="2913063"/>
                          <a:ext cx="33877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9" name="Rectangle 40"/>
            <p:cNvSpPr>
              <a:spLocks noChangeArrowheads="1"/>
            </p:cNvSpPr>
            <p:nvPr/>
          </p:nvSpPr>
          <p:spPr bwMode="auto">
            <a:xfrm>
              <a:off x="2427288" y="3503613"/>
              <a:ext cx="168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a:solidFill>
                    <a:schemeClr val="tx1"/>
                  </a:solidFill>
                </a:rPr>
                <a:t>推廣結論  </a:t>
              </a:r>
              <a:r>
                <a:rPr lang="zh-CN" altLang="en-US" sz="1800">
                  <a:solidFill>
                    <a:srgbClr val="4D4D4D"/>
                  </a:solidFill>
                </a:rPr>
                <a:t>既，</a:t>
              </a:r>
            </a:p>
          </p:txBody>
        </p:sp>
        <p:graphicFrame>
          <p:nvGraphicFramePr>
            <p:cNvPr id="28700" name="Object 23"/>
            <p:cNvGraphicFramePr>
              <a:graphicFrameLocks noChangeAspect="1"/>
            </p:cNvGraphicFramePr>
            <p:nvPr/>
          </p:nvGraphicFramePr>
          <p:xfrm>
            <a:off x="3478213" y="4073525"/>
            <a:ext cx="1222375" cy="309563"/>
          </p:xfrm>
          <a:graphic>
            <a:graphicData uri="http://schemas.openxmlformats.org/presentationml/2006/ole">
              <mc:AlternateContent xmlns:mc="http://schemas.openxmlformats.org/markup-compatibility/2006">
                <mc:Choice xmlns:v="urn:schemas-microsoft-com:vml" Requires="v">
                  <p:oleObj r:id="rId14" imgW="901700" imgH="228600" progId="Excel.Sheet.8">
                    <p:embed/>
                  </p:oleObj>
                </mc:Choice>
                <mc:Fallback>
                  <p:oleObj r:id="rId14" imgW="901700" imgH="228600" progId="Excel.Sheet.8">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78213" y="4073525"/>
                          <a:ext cx="122237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01" name="Rectangle 43"/>
            <p:cNvSpPr>
              <a:spLocks noChangeArrowheads="1"/>
            </p:cNvSpPr>
            <p:nvPr/>
          </p:nvSpPr>
          <p:spPr bwMode="auto">
            <a:xfrm>
              <a:off x="2433638" y="4021390"/>
              <a:ext cx="1172116" cy="369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a:solidFill>
                    <a:schemeClr val="tx1"/>
                  </a:solidFill>
                </a:rPr>
                <a:t>隨機變量 </a:t>
              </a:r>
            </a:p>
          </p:txBody>
        </p:sp>
        <p:sp>
          <p:nvSpPr>
            <p:cNvPr id="28702" name="Rectangle 44"/>
            <p:cNvSpPr>
              <a:spLocks noChangeArrowheads="1"/>
            </p:cNvSpPr>
            <p:nvPr/>
          </p:nvSpPr>
          <p:spPr bwMode="auto">
            <a:xfrm>
              <a:off x="4619625" y="4025900"/>
              <a:ext cx="292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dirty="0">
                  <a:solidFill>
                    <a:schemeClr val="tx1"/>
                  </a:solidFill>
                </a:rPr>
                <a:t>相互獨立且均服從正態分布</a:t>
              </a:r>
            </a:p>
          </p:txBody>
        </p:sp>
        <p:graphicFrame>
          <p:nvGraphicFramePr>
            <p:cNvPr id="28703" name="Object 27"/>
            <p:cNvGraphicFramePr>
              <a:graphicFrameLocks noChangeAspect="1"/>
            </p:cNvGraphicFramePr>
            <p:nvPr>
              <p:extLst>
                <p:ext uri="{D42A27DB-BD31-4B8C-83A1-F6EECF244321}">
                  <p14:modId xmlns:p14="http://schemas.microsoft.com/office/powerpoint/2010/main" val="799894566"/>
                </p:ext>
              </p:extLst>
            </p:nvPr>
          </p:nvGraphicFramePr>
          <p:xfrm>
            <a:off x="7503902" y="4021138"/>
            <a:ext cx="2500313" cy="357187"/>
          </p:xfrm>
          <a:graphic>
            <a:graphicData uri="http://schemas.openxmlformats.org/presentationml/2006/ole">
              <mc:AlternateContent xmlns:mc="http://schemas.openxmlformats.org/markup-compatibility/2006">
                <mc:Choice xmlns:v="urn:schemas-microsoft-com:vml" Requires="v">
                  <p:oleObj r:id="rId16" imgW="1804183" imgH="254110" progId="Equation.3">
                    <p:embed/>
                  </p:oleObj>
                </mc:Choice>
                <mc:Fallback>
                  <p:oleObj r:id="rId16" imgW="1804183" imgH="254110" progId="Equation.3">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03902" y="4021138"/>
                          <a:ext cx="250031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04" name="Rectangle 47"/>
            <p:cNvSpPr>
              <a:spLocks noChangeArrowheads="1"/>
            </p:cNvSpPr>
            <p:nvPr/>
          </p:nvSpPr>
          <p:spPr bwMode="auto">
            <a:xfrm>
              <a:off x="2393950" y="4642893"/>
              <a:ext cx="2012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a:solidFill>
                    <a:schemeClr val="tx1"/>
                  </a:solidFill>
                </a:rPr>
                <a:t>則它們的線性組合</a:t>
              </a:r>
            </a:p>
          </p:txBody>
        </p:sp>
        <p:graphicFrame>
          <p:nvGraphicFramePr>
            <p:cNvPr id="28705" name="Object 30"/>
            <p:cNvGraphicFramePr>
              <a:graphicFrameLocks noChangeAspect="1"/>
            </p:cNvGraphicFramePr>
            <p:nvPr>
              <p:extLst>
                <p:ext uri="{D42A27DB-BD31-4B8C-83A1-F6EECF244321}">
                  <p14:modId xmlns:p14="http://schemas.microsoft.com/office/powerpoint/2010/main" val="3138192977"/>
                </p:ext>
              </p:extLst>
            </p:nvPr>
          </p:nvGraphicFramePr>
          <p:xfrm>
            <a:off x="4330490" y="4550818"/>
            <a:ext cx="612775" cy="530225"/>
          </p:xfrm>
          <a:graphic>
            <a:graphicData uri="http://schemas.openxmlformats.org/presentationml/2006/ole">
              <mc:AlternateContent xmlns:mc="http://schemas.openxmlformats.org/markup-compatibility/2006">
                <mc:Choice xmlns:v="urn:schemas-microsoft-com:vml" Requires="v">
                  <p:oleObj r:id="rId18" imgW="495515" imgH="431987" progId="Equation.3">
                    <p:embed/>
                  </p:oleObj>
                </mc:Choice>
                <mc:Fallback>
                  <p:oleObj r:id="rId18" imgW="495515" imgH="431987" progId="Equation.3">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30490" y="4550818"/>
                          <a:ext cx="6127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06" name="Rectangle 50"/>
            <p:cNvSpPr>
              <a:spLocks noChangeArrowheads="1"/>
            </p:cNvSpPr>
            <p:nvPr/>
          </p:nvSpPr>
          <p:spPr bwMode="auto">
            <a:xfrm>
              <a:off x="4851400" y="460320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dirty="0">
                  <a:solidFill>
                    <a:schemeClr val="tx1"/>
                  </a:solidFill>
                </a:rPr>
                <a:t>也服從正態分布，</a:t>
              </a:r>
            </a:p>
          </p:txBody>
        </p:sp>
        <p:sp>
          <p:nvSpPr>
            <p:cNvPr id="28707" name="Rectangle 51"/>
            <p:cNvSpPr>
              <a:spLocks noChangeArrowheads="1"/>
            </p:cNvSpPr>
            <p:nvPr/>
          </p:nvSpPr>
          <p:spPr bwMode="auto">
            <a:xfrm>
              <a:off x="6635750" y="460320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a:solidFill>
                    <a:schemeClr val="tx1"/>
                  </a:solidFill>
                </a:rPr>
                <a:t>且有</a:t>
              </a:r>
            </a:p>
          </p:txBody>
        </p:sp>
        <p:graphicFrame>
          <p:nvGraphicFramePr>
            <p:cNvPr id="28708" name="Object 34"/>
            <p:cNvGraphicFramePr>
              <a:graphicFrameLocks noChangeAspect="1"/>
            </p:cNvGraphicFramePr>
            <p:nvPr/>
          </p:nvGraphicFramePr>
          <p:xfrm>
            <a:off x="7296150" y="4476205"/>
            <a:ext cx="2714625" cy="617538"/>
          </p:xfrm>
          <a:graphic>
            <a:graphicData uri="http://schemas.openxmlformats.org/presentationml/2006/ole">
              <mc:AlternateContent xmlns:mc="http://schemas.openxmlformats.org/markup-compatibility/2006">
                <mc:Choice xmlns:v="urn:schemas-microsoft-com:vml" Requires="v">
                  <p:oleObj r:id="rId20" imgW="2007471" imgH="457399" progId="Equation.3">
                    <p:embed/>
                  </p:oleObj>
                </mc:Choice>
                <mc:Fallback>
                  <p:oleObj r:id="rId20" imgW="2007471" imgH="457399" progId="Equation.3">
                    <p:embed/>
                    <p:pic>
                      <p:nvPicPr>
                        <p:cNvPr id="0" name="Object 3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96150" y="4476205"/>
                          <a:ext cx="271462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9" name="Object 36"/>
            <p:cNvGraphicFramePr>
              <a:graphicFrameLocks noChangeAspect="1"/>
            </p:cNvGraphicFramePr>
            <p:nvPr/>
          </p:nvGraphicFramePr>
          <p:xfrm>
            <a:off x="2522538" y="5140932"/>
            <a:ext cx="1409700" cy="439737"/>
          </p:xfrm>
          <a:graphic>
            <a:graphicData uri="http://schemas.openxmlformats.org/presentationml/2006/ole">
              <mc:AlternateContent xmlns:mc="http://schemas.openxmlformats.org/markup-compatibility/2006">
                <mc:Choice xmlns:v="urn:schemas-microsoft-com:vml" Requires="v">
                  <p:oleObj r:id="rId22" imgW="737240" imgH="228799" progId="Equation.3">
                    <p:embed/>
                  </p:oleObj>
                </mc:Choice>
                <mc:Fallback>
                  <p:oleObj r:id="rId22" imgW="737240" imgH="228799" progId="Equation.3">
                    <p:embed/>
                    <p:pic>
                      <p:nvPicPr>
                        <p:cNvPr id="0" name="Object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22538" y="5140932"/>
                          <a:ext cx="140970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710" name="Rectangle 56"/>
            <p:cNvSpPr>
              <a:spLocks noChangeArrowheads="1"/>
            </p:cNvSpPr>
            <p:nvPr/>
          </p:nvSpPr>
          <p:spPr bwMode="auto">
            <a:xfrm>
              <a:off x="3860800" y="5179310"/>
              <a:ext cx="11721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a:solidFill>
                    <a:schemeClr val="tx1"/>
                  </a:solidFill>
                </a:rPr>
                <a:t>為常數。 </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13" y="484188"/>
            <a:ext cx="10650537"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539750"/>
            <a:ext cx="10675937" cy="543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noChangeArrowheads="1"/>
          </p:cNvSpPr>
          <p:nvPr>
            <p:ph type="title" idx="4294967295"/>
          </p:nvPr>
        </p:nvSpPr>
        <p:spPr>
          <a:xfrm>
            <a:off x="303213" y="44450"/>
            <a:ext cx="3890962" cy="315913"/>
          </a:xfrm>
        </p:spPr>
        <p:txBody>
          <a:bodyPr/>
          <a:lstStyle/>
          <a:p>
            <a:pPr eaLnBrk="1" hangingPunct="1"/>
            <a:r>
              <a:rPr lang="zh-CN" altLang="en-US" sz="2000"/>
              <a:t>兩個獨立正態隨機變量加和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416050" y="1490663"/>
            <a:ext cx="8777288" cy="1689100"/>
          </a:xfrm>
        </p:spPr>
        <p:txBody>
          <a:bodyPr/>
          <a:lstStyle/>
          <a:p>
            <a:pPr eaLnBrk="1" hangingPunct="1"/>
            <a:r>
              <a:rPr lang="zh-CN" altLang="en-US" sz="3400" dirty="0">
                <a:solidFill>
                  <a:schemeClr val="tx1"/>
                </a:solidFill>
              </a:rPr>
              <a:t>以正態分布為基礎衍生的幾種常用分布：</a:t>
            </a:r>
            <a:br>
              <a:rPr lang="zh-CN" altLang="en-US" sz="3800" dirty="0">
                <a:solidFill>
                  <a:schemeClr val="tx1"/>
                </a:solidFill>
              </a:rPr>
            </a:br>
            <a:br>
              <a:rPr lang="zh-CN" altLang="en-US" dirty="0">
                <a:solidFill>
                  <a:schemeClr val="tx1"/>
                </a:solidFill>
              </a:rPr>
            </a:br>
            <a:r>
              <a:rPr lang="zh-CN" altLang="en-US" dirty="0">
                <a:solidFill>
                  <a:schemeClr val="tx1"/>
                </a:solidFill>
              </a:rPr>
              <a:t>變異數（</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F</a:t>
            </a:r>
            <a:r>
              <a:rPr lang="en-US"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rPr>
              <a:t>分布、學生（</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t</a:t>
            </a:r>
            <a:r>
              <a:rPr lang="en-US"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rPr>
              <a:t>分布、卡平方</a:t>
            </a:r>
            <a:r>
              <a:rPr lang="zh-CN" altLang="en-US" dirty="0">
                <a:solidFill>
                  <a:schemeClr val="tx1"/>
                </a:solidFill>
                <a:latin typeface="Times New Roman" panose="02020603050405020304" pitchFamily="18" charset="0"/>
                <a:cs typeface="Times New Roman" panose="02020603050405020304" pitchFamily="18" charset="0"/>
              </a:rPr>
              <a:t>（ </a:t>
            </a:r>
            <a:r>
              <a:rPr lang="el-GR" altLang="zh-CN" sz="2400" i="1" dirty="0">
                <a:solidFill>
                  <a:schemeClr val="tx1"/>
                </a:solidFill>
                <a:latin typeface="Times New Roman" panose="02020603050405020304" pitchFamily="18" charset="0"/>
                <a:cs typeface="Times New Roman" panose="02020603050405020304" pitchFamily="18" charset="0"/>
              </a:rPr>
              <a:t>χ</a:t>
            </a:r>
            <a:r>
              <a:rPr lang="el-GR" altLang="zh-CN" sz="2400" dirty="0">
                <a:solidFill>
                  <a:schemeClr val="tx1"/>
                </a:solidFill>
                <a:latin typeface="Times New Roman" panose="02020603050405020304" pitchFamily="18" charset="0"/>
                <a:cs typeface="Times New Roman" panose="02020603050405020304" pitchFamily="18" charset="0"/>
              </a:rPr>
              <a:t>²</a:t>
            </a:r>
            <a:r>
              <a:rPr lang="en-US" altLang="zh-CN"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rPr>
              <a:t>分布 等</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350838" y="284163"/>
            <a:ext cx="10637837" cy="852487"/>
          </a:xfrm>
        </p:spPr>
        <p:txBody>
          <a:bodyPr/>
          <a:lstStyle/>
          <a:p>
            <a:pPr eaLnBrk="1" hangingPunct="1"/>
            <a:r>
              <a:rPr lang="zh-CN" altLang="en-US" dirty="0">
                <a:solidFill>
                  <a:schemeClr val="tx1"/>
                </a:solidFill>
              </a:rPr>
              <a:t>卡平方（ </a:t>
            </a:r>
            <a:r>
              <a:rPr lang="el-GR" altLang="zh-CN" sz="2400" i="1" dirty="0">
                <a:solidFill>
                  <a:schemeClr val="tx1"/>
                </a:solidFill>
                <a:latin typeface="Times New Roman" panose="02020603050405020304" pitchFamily="18" charset="0"/>
                <a:cs typeface="Times New Roman" panose="02020603050405020304" pitchFamily="18" charset="0"/>
              </a:rPr>
              <a:t>χ</a:t>
            </a:r>
            <a:r>
              <a:rPr lang="el-GR" altLang="zh-CN" sz="2400" dirty="0">
                <a:solidFill>
                  <a:schemeClr val="tx1"/>
                </a:solidFill>
                <a:latin typeface="Times New Roman" panose="02020603050405020304" pitchFamily="18" charset="0"/>
                <a:cs typeface="Times New Roman" panose="02020603050405020304" pitchFamily="18" charset="0"/>
              </a:rPr>
              <a:t>²</a:t>
            </a:r>
            <a:r>
              <a:rPr lang="en-US" altLang="zh-CN" dirty="0">
                <a:solidFill>
                  <a:schemeClr val="tx1"/>
                </a:solidFill>
              </a:rPr>
              <a:t> </a:t>
            </a:r>
            <a:r>
              <a:rPr lang="zh-CN" altLang="en-US" dirty="0">
                <a:solidFill>
                  <a:schemeClr val="tx1"/>
                </a:solidFill>
              </a:rPr>
              <a:t>）分布</a:t>
            </a:r>
          </a:p>
        </p:txBody>
      </p:sp>
      <p:grpSp>
        <p:nvGrpSpPr>
          <p:cNvPr id="31747" name="组合 1"/>
          <p:cNvGrpSpPr>
            <a:grpSpLocks/>
          </p:cNvGrpSpPr>
          <p:nvPr/>
        </p:nvGrpSpPr>
        <p:grpSpPr bwMode="auto">
          <a:xfrm>
            <a:off x="431800" y="431800"/>
            <a:ext cx="10544175" cy="5338763"/>
            <a:chOff x="400050" y="463394"/>
            <a:chExt cx="10543673" cy="5338314"/>
          </a:xfrm>
        </p:grpSpPr>
        <p:graphicFrame>
          <p:nvGraphicFramePr>
            <p:cNvPr id="31748" name="Object 3"/>
            <p:cNvGraphicFramePr>
              <a:graphicFrameLocks noChangeAspect="1"/>
            </p:cNvGraphicFramePr>
            <p:nvPr/>
          </p:nvGraphicFramePr>
          <p:xfrm>
            <a:off x="2466975" y="1933637"/>
            <a:ext cx="2657475" cy="906462"/>
          </p:xfrm>
          <a:graphic>
            <a:graphicData uri="http://schemas.openxmlformats.org/presentationml/2006/ole">
              <mc:AlternateContent xmlns:mc="http://schemas.openxmlformats.org/markup-compatibility/2006">
                <mc:Choice xmlns:v="urn:schemas-microsoft-com:vml" Requires="v">
                  <p:oleObj r:id="rId3" imgW="1168907" imgH="508221" progId="Excel.Sheet.8">
                    <p:embed/>
                  </p:oleObj>
                </mc:Choice>
                <mc:Fallback>
                  <p:oleObj r:id="rId3" imgW="1168907" imgH="508221"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1933637"/>
                          <a:ext cx="2657475"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Rectangle 5"/>
            <p:cNvSpPr>
              <a:spLocks noChangeArrowheads="1"/>
            </p:cNvSpPr>
            <p:nvPr/>
          </p:nvSpPr>
          <p:spPr bwMode="auto">
            <a:xfrm>
              <a:off x="400050" y="1231962"/>
              <a:ext cx="68611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600" dirty="0">
                  <a:solidFill>
                    <a:schemeClr val="tx1"/>
                  </a:solidFill>
                  <a:ea typeface="方正兰亭黑6_GBK" pitchFamily="2" charset="-122"/>
                </a:rPr>
                <a:t>定義：</a:t>
              </a:r>
              <a:r>
                <a:rPr lang="en-US" altLang="zh-CN" sz="1600" i="1" dirty="0">
                  <a:solidFill>
                    <a:schemeClr val="tx1"/>
                  </a:solidFill>
                  <a:latin typeface="Times New Roman" panose="02020603050405020304" pitchFamily="18" charset="0"/>
                  <a:ea typeface="方正兰亭黑6_GBK" pitchFamily="2" charset="-122"/>
                  <a:cs typeface="Times New Roman" panose="02020603050405020304" pitchFamily="18" charset="0"/>
                </a:rPr>
                <a:t>n</a:t>
              </a:r>
              <a:r>
                <a:rPr lang="en-US" altLang="zh-CN" sz="1600" dirty="0">
                  <a:solidFill>
                    <a:schemeClr val="tx1"/>
                  </a:solidFill>
                  <a:latin typeface="Times New Roman" panose="02020603050405020304" pitchFamily="18" charset="0"/>
                  <a:ea typeface="方正兰亭黑6_GBK" pitchFamily="2" charset="-122"/>
                  <a:cs typeface="Times New Roman" panose="02020603050405020304" pitchFamily="18" charset="0"/>
                </a:rPr>
                <a:t> </a:t>
              </a:r>
              <a:r>
                <a:rPr lang="zh-CN" altLang="en-US" sz="1600" dirty="0">
                  <a:solidFill>
                    <a:schemeClr val="tx1"/>
                  </a:solidFill>
                  <a:ea typeface="方正兰亭黑6_GBK" pitchFamily="2" charset="-122"/>
                </a:rPr>
                <a:t>個獨立的</a:t>
              </a:r>
              <a:r>
                <a:rPr lang="zh-CN" altLang="en-US" sz="1600" dirty="0">
                  <a:solidFill>
                    <a:schemeClr val="tx1"/>
                  </a:solidFill>
                  <a:latin typeface="Times New Roman" panose="02020603050405020304" pitchFamily="18" charset="0"/>
                  <a:ea typeface="方正兰亭黑6_GBK" pitchFamily="2" charset="-122"/>
                  <a:cs typeface="Times New Roman" panose="02020603050405020304" pitchFamily="18" charset="0"/>
                </a:rPr>
                <a:t> </a:t>
              </a:r>
              <a:r>
                <a:rPr lang="en-US" altLang="zh-CN" sz="1600" i="1" dirty="0">
                  <a:solidFill>
                    <a:schemeClr val="tx1"/>
                  </a:solidFill>
                  <a:latin typeface="Times New Roman" panose="02020603050405020304" pitchFamily="18" charset="0"/>
                  <a:ea typeface="方正兰亭黑6_GBK" pitchFamily="2" charset="-122"/>
                  <a:cs typeface="Times New Roman" panose="02020603050405020304" pitchFamily="18" charset="0"/>
                </a:rPr>
                <a:t>u</a:t>
              </a:r>
              <a:r>
                <a:rPr lang="en-US" altLang="zh-CN" sz="1600" baseline="30000" dirty="0">
                  <a:solidFill>
                    <a:schemeClr val="tx1"/>
                  </a:solidFill>
                  <a:latin typeface="Times New Roman" panose="02020603050405020304" pitchFamily="18" charset="0"/>
                  <a:ea typeface="方正兰亭黑6_GBK" pitchFamily="2" charset="-122"/>
                  <a:cs typeface="Times New Roman" panose="02020603050405020304" pitchFamily="18" charset="0"/>
                </a:rPr>
                <a:t>2 </a:t>
              </a:r>
              <a:r>
                <a:rPr lang="zh-CN" altLang="en-US" sz="1600" dirty="0">
                  <a:solidFill>
                    <a:schemeClr val="tx1"/>
                  </a:solidFill>
                  <a:ea typeface="方正兰亭黑6_GBK" pitchFamily="2" charset="-122"/>
                </a:rPr>
                <a:t>之和或稱作相互獨立的多個正態離差平方值的總和。</a:t>
              </a:r>
            </a:p>
          </p:txBody>
        </p:sp>
        <p:graphicFrame>
          <p:nvGraphicFramePr>
            <p:cNvPr id="31750" name="Object 5"/>
            <p:cNvGraphicFramePr>
              <a:graphicFrameLocks noChangeAspect="1"/>
            </p:cNvGraphicFramePr>
            <p:nvPr/>
          </p:nvGraphicFramePr>
          <p:xfrm>
            <a:off x="1516063" y="4084699"/>
            <a:ext cx="4611687" cy="1358900"/>
          </p:xfrm>
          <a:graphic>
            <a:graphicData uri="http://schemas.openxmlformats.org/presentationml/2006/ole">
              <mc:AlternateContent xmlns:mc="http://schemas.openxmlformats.org/markup-compatibility/2006">
                <mc:Choice xmlns:v="urn:schemas-microsoft-com:vml" Requires="v">
                  <p:oleObj r:id="rId5" imgW="1574800" imgH="546100" progId="Equation.3">
                    <p:embed/>
                  </p:oleObj>
                </mc:Choice>
                <mc:Fallback>
                  <p:oleObj r:id="rId5" imgW="1574800" imgH="546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063" y="4084699"/>
                          <a:ext cx="461168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51" name="Object 6"/>
            <p:cNvGraphicFramePr>
              <a:graphicFrameLocks noChangeAspect="1"/>
            </p:cNvGraphicFramePr>
            <p:nvPr/>
          </p:nvGraphicFramePr>
          <p:xfrm>
            <a:off x="2479675" y="2990912"/>
            <a:ext cx="2520950" cy="938212"/>
          </p:xfrm>
          <a:graphic>
            <a:graphicData uri="http://schemas.openxmlformats.org/presentationml/2006/ole">
              <mc:AlternateContent xmlns:mc="http://schemas.openxmlformats.org/markup-compatibility/2006">
                <mc:Choice xmlns:v="urn:schemas-microsoft-com:vml" Requires="v">
                  <p:oleObj r:id="rId7" imgW="1105380" imgH="482810" progId="Equation.3">
                    <p:embed/>
                  </p:oleObj>
                </mc:Choice>
                <mc:Fallback>
                  <p:oleObj r:id="rId7" imgW="1105380" imgH="48281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9675" y="2990912"/>
                          <a:ext cx="2520950" cy="93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1752" name="Picture 11" descr="Chi-square distributionPDF.pn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46380" y="463394"/>
              <a:ext cx="3794686" cy="270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2" descr="Chi-square distributionCDF.png">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20980" y="3261162"/>
              <a:ext cx="3822743" cy="2540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303213" y="44450"/>
            <a:ext cx="10864850" cy="725488"/>
          </a:xfrm>
        </p:spPr>
        <p:txBody>
          <a:bodyPr/>
          <a:lstStyle/>
          <a:p>
            <a:pPr eaLnBrk="1" hangingPunct="1"/>
            <a:r>
              <a:rPr lang="zh-CN" altLang="en-US" dirty="0">
                <a:solidFill>
                  <a:schemeClr val="tx1"/>
                </a:solidFill>
              </a:rPr>
              <a:t>學生 </a:t>
            </a:r>
            <a:r>
              <a:rPr lang="en-US" altLang="zh-CN" dirty="0">
                <a:solidFill>
                  <a:schemeClr val="tx1"/>
                </a:solidFill>
              </a:rPr>
              <a:t>- </a:t>
            </a:r>
            <a:r>
              <a:rPr lang="en-US" altLang="zh-CN" i="1" dirty="0">
                <a:solidFill>
                  <a:schemeClr val="tx1"/>
                </a:solidFill>
                <a:latin typeface="Times New Roman" panose="02020603050405020304" pitchFamily="18" charset="0"/>
                <a:cs typeface="Times New Roman" panose="02020603050405020304" pitchFamily="18" charset="0"/>
              </a:rPr>
              <a:t>t</a:t>
            </a:r>
            <a:r>
              <a:rPr lang="en-US" altLang="zh-CN" i="1" dirty="0">
                <a:solidFill>
                  <a:schemeClr val="tx1"/>
                </a:solidFill>
              </a:rPr>
              <a:t> </a:t>
            </a:r>
            <a:r>
              <a:rPr lang="zh-CN" altLang="en-US" dirty="0">
                <a:solidFill>
                  <a:schemeClr val="tx1"/>
                </a:solidFill>
              </a:rPr>
              <a:t>分布</a:t>
            </a:r>
          </a:p>
        </p:txBody>
      </p:sp>
      <p:grpSp>
        <p:nvGrpSpPr>
          <p:cNvPr id="32771" name="组合 5"/>
          <p:cNvGrpSpPr>
            <a:grpSpLocks/>
          </p:cNvGrpSpPr>
          <p:nvPr/>
        </p:nvGrpSpPr>
        <p:grpSpPr bwMode="auto">
          <a:xfrm>
            <a:off x="557213" y="127000"/>
            <a:ext cx="10939462" cy="6188075"/>
            <a:chOff x="557213" y="127000"/>
            <a:chExt cx="10939462" cy="6188075"/>
          </a:xfrm>
        </p:grpSpPr>
        <p:graphicFrame>
          <p:nvGraphicFramePr>
            <p:cNvPr id="32772" name="Object 4"/>
            <p:cNvGraphicFramePr>
              <a:graphicFrameLocks noChangeAspect="1"/>
            </p:cNvGraphicFramePr>
            <p:nvPr/>
          </p:nvGraphicFramePr>
          <p:xfrm>
            <a:off x="2192338" y="4886325"/>
            <a:ext cx="2400300" cy="912813"/>
          </p:xfrm>
          <a:graphic>
            <a:graphicData uri="http://schemas.openxmlformats.org/presentationml/2006/ole">
              <mc:AlternateContent xmlns:mc="http://schemas.openxmlformats.org/markup-compatibility/2006">
                <mc:Choice xmlns:v="urn:schemas-microsoft-com:vml" Requires="v">
                  <p:oleObj r:id="rId3" imgW="686098" imgH="597159" progId="Equation.3">
                    <p:embed/>
                  </p:oleObj>
                </mc:Choice>
                <mc:Fallback>
                  <p:oleObj r:id="rId3" imgW="686098" imgH="59715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338" y="4886325"/>
                          <a:ext cx="240030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3" name="Rectangle 10"/>
            <p:cNvSpPr>
              <a:spLocks noChangeArrowheads="1"/>
            </p:cNvSpPr>
            <p:nvPr/>
          </p:nvSpPr>
          <p:spPr bwMode="auto">
            <a:xfrm>
              <a:off x="557213" y="993775"/>
              <a:ext cx="585787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700" dirty="0">
                  <a:solidFill>
                    <a:schemeClr val="tx1"/>
                  </a:solidFill>
                </a:rPr>
                <a:t>定義：如</a:t>
              </a:r>
              <a:r>
                <a:rPr lang="zh-CN" altLang="en-US" sz="1700" dirty="0">
                  <a:solidFill>
                    <a:schemeClr val="tx1"/>
                  </a:solidFill>
                  <a:latin typeface="Times New Roman" panose="02020603050405020304" pitchFamily="18" charset="0"/>
                  <a:cs typeface="Times New Roman" panose="02020603050405020304" pitchFamily="18" charset="0"/>
                </a:rPr>
                <a:t> </a:t>
              </a:r>
              <a:r>
                <a:rPr lang="en-US" altLang="zh-CN" sz="1700" i="1" dirty="0">
                  <a:solidFill>
                    <a:schemeClr val="tx1"/>
                  </a:solidFill>
                  <a:latin typeface="Times New Roman" panose="02020603050405020304" pitchFamily="18" charset="0"/>
                  <a:cs typeface="Times New Roman" panose="02020603050405020304" pitchFamily="18" charset="0"/>
                </a:rPr>
                <a:t>X</a:t>
              </a:r>
              <a:r>
                <a:rPr lang="en-US" altLang="zh-CN" sz="1700" dirty="0">
                  <a:solidFill>
                    <a:schemeClr val="tx1"/>
                  </a:solidFill>
                  <a:latin typeface="Times New Roman" panose="02020603050405020304" pitchFamily="18" charset="0"/>
                  <a:cs typeface="Times New Roman" panose="02020603050405020304" pitchFamily="18" charset="0"/>
                </a:rPr>
                <a:t> </a:t>
              </a:r>
              <a:r>
                <a:rPr lang="zh-CN" altLang="en-US" sz="1700" dirty="0">
                  <a:solidFill>
                    <a:schemeClr val="tx1"/>
                  </a:solidFill>
                </a:rPr>
                <a:t>服從標準正態分布</a:t>
              </a:r>
              <a:r>
                <a:rPr lang="zh-CN" altLang="en-US" sz="1700" dirty="0">
                  <a:solidFill>
                    <a:schemeClr val="tx1"/>
                  </a:solidFill>
                  <a:latin typeface="Times New Roman" panose="02020603050405020304" pitchFamily="18" charset="0"/>
                  <a:cs typeface="Times New Roman" panose="02020603050405020304" pitchFamily="18" charset="0"/>
                </a:rPr>
                <a:t> </a:t>
              </a:r>
              <a:r>
                <a:rPr lang="en-US" altLang="zh-CN" sz="1700" i="1" dirty="0">
                  <a:solidFill>
                    <a:schemeClr val="tx1"/>
                  </a:solidFill>
                  <a:latin typeface="Times New Roman" panose="02020603050405020304" pitchFamily="18" charset="0"/>
                  <a:cs typeface="Times New Roman" panose="02020603050405020304" pitchFamily="18" charset="0"/>
                </a:rPr>
                <a:t>N</a:t>
              </a:r>
              <a:r>
                <a:rPr lang="zh-CN" altLang="en-US" sz="1700" dirty="0">
                  <a:solidFill>
                    <a:schemeClr val="tx1"/>
                  </a:solidFill>
                  <a:latin typeface="Times New Roman" panose="02020603050405020304" pitchFamily="18" charset="0"/>
                  <a:cs typeface="Times New Roman" panose="02020603050405020304" pitchFamily="18" charset="0"/>
                </a:rPr>
                <a:t> </a:t>
              </a:r>
              <a:r>
                <a:rPr lang="en-US" altLang="zh-CN" sz="1700" dirty="0">
                  <a:solidFill>
                    <a:schemeClr val="tx1"/>
                  </a:solidFill>
                  <a:latin typeface="Times New Roman" panose="02020603050405020304" pitchFamily="18" charset="0"/>
                  <a:cs typeface="Times New Roman" panose="02020603050405020304" pitchFamily="18" charset="0"/>
                </a:rPr>
                <a:t>( 0 , 1 ) </a:t>
              </a:r>
              <a:r>
                <a:rPr lang="zh-CN" altLang="en-US" sz="1700" dirty="0">
                  <a:solidFill>
                    <a:schemeClr val="tx1"/>
                  </a:solidFill>
                </a:rPr>
                <a:t>，</a:t>
              </a:r>
              <a:r>
                <a:rPr lang="en-US" altLang="zh-CN" sz="1700" i="1" dirty="0">
                  <a:solidFill>
                    <a:schemeClr val="tx1"/>
                  </a:solidFill>
                  <a:latin typeface="Times New Roman" panose="02020603050405020304" pitchFamily="18" charset="0"/>
                  <a:cs typeface="Times New Roman" panose="02020603050405020304" pitchFamily="18" charset="0"/>
                </a:rPr>
                <a:t>Y</a:t>
              </a:r>
              <a:r>
                <a:rPr lang="en-US" altLang="zh-CN" sz="1700" dirty="0">
                  <a:solidFill>
                    <a:schemeClr val="tx1"/>
                  </a:solidFill>
                  <a:latin typeface="Times New Roman" panose="02020603050405020304" pitchFamily="18" charset="0"/>
                  <a:cs typeface="Times New Roman" panose="02020603050405020304" pitchFamily="18" charset="0"/>
                </a:rPr>
                <a:t> </a:t>
              </a:r>
              <a:r>
                <a:rPr lang="zh-CN" altLang="en-US" sz="1700" dirty="0">
                  <a:solidFill>
                    <a:schemeClr val="tx1"/>
                  </a:solidFill>
                </a:rPr>
                <a:t>服從</a:t>
              </a:r>
              <a:r>
                <a:rPr lang="zh-CN" altLang="en-US" sz="1700" dirty="0">
                  <a:solidFill>
                    <a:schemeClr val="tx1"/>
                  </a:solidFill>
                  <a:latin typeface="Times New Roman" panose="02020603050405020304" pitchFamily="18" charset="0"/>
                  <a:cs typeface="Times New Roman" panose="02020603050405020304" pitchFamily="18" charset="0"/>
                </a:rPr>
                <a:t> </a:t>
              </a:r>
              <a:r>
                <a:rPr lang="el-GR" altLang="zh-CN" sz="1800" dirty="0">
                  <a:solidFill>
                    <a:schemeClr val="tx1"/>
                  </a:solidFill>
                  <a:latin typeface="Times New Roman" panose="02020603050405020304" pitchFamily="18" charset="0"/>
                  <a:cs typeface="Times New Roman" panose="02020603050405020304" pitchFamily="18" charset="0"/>
                </a:rPr>
                <a:t>χ²</a:t>
              </a:r>
              <a:r>
                <a:rPr lang="zh-CN" altLang="en-US" sz="1700" dirty="0">
                  <a:solidFill>
                    <a:schemeClr val="tx1"/>
                  </a:solidFill>
                  <a:latin typeface="Times New Roman" panose="02020603050405020304" pitchFamily="18" charset="0"/>
                  <a:cs typeface="Times New Roman" panose="02020603050405020304" pitchFamily="18" charset="0"/>
                </a:rPr>
                <a:t> </a:t>
              </a:r>
              <a:r>
                <a:rPr lang="en-US" altLang="zh-CN" sz="1700" dirty="0">
                  <a:solidFill>
                    <a:schemeClr val="tx1"/>
                  </a:solidFill>
                  <a:latin typeface="Times New Roman" panose="02020603050405020304" pitchFamily="18" charset="0"/>
                  <a:cs typeface="Times New Roman" panose="02020603050405020304" pitchFamily="18" charset="0"/>
                </a:rPr>
                <a:t>( </a:t>
              </a:r>
              <a:r>
                <a:rPr lang="en-US" altLang="zh-CN" sz="1700" i="1" dirty="0">
                  <a:solidFill>
                    <a:schemeClr val="tx1"/>
                  </a:solidFill>
                  <a:latin typeface="Times New Roman" panose="02020603050405020304" pitchFamily="18" charset="0"/>
                  <a:cs typeface="Times New Roman" panose="02020603050405020304" pitchFamily="18" charset="0"/>
                </a:rPr>
                <a:t>k</a:t>
              </a:r>
              <a:r>
                <a:rPr lang="en-US" altLang="zh-CN" sz="1700" dirty="0">
                  <a:solidFill>
                    <a:schemeClr val="tx1"/>
                  </a:solidFill>
                  <a:latin typeface="Times New Roman" panose="02020603050405020304" pitchFamily="18" charset="0"/>
                  <a:cs typeface="Times New Roman" panose="02020603050405020304" pitchFamily="18" charset="0"/>
                </a:rPr>
                <a:t> ) </a:t>
              </a:r>
              <a:r>
                <a:rPr lang="zh-CN" altLang="en-US" sz="1700" dirty="0">
                  <a:solidFill>
                    <a:schemeClr val="tx1"/>
                  </a:solidFill>
                </a:rPr>
                <a:t>分布，那麼</a:t>
              </a:r>
              <a:r>
                <a:rPr lang="zh-CN" altLang="en-US" sz="1700" dirty="0">
                  <a:solidFill>
                    <a:schemeClr val="tx1"/>
                  </a:solidFill>
                  <a:latin typeface="Times New Roman" panose="02020603050405020304" pitchFamily="18" charset="0"/>
                  <a:cs typeface="Times New Roman" panose="02020603050405020304" pitchFamily="18" charset="0"/>
                </a:rPr>
                <a:t> </a:t>
              </a:r>
              <a:r>
                <a:rPr lang="en-US" altLang="zh-CN" sz="1700" i="1" dirty="0">
                  <a:solidFill>
                    <a:schemeClr val="tx1"/>
                  </a:solidFill>
                  <a:latin typeface="Times New Roman" panose="02020603050405020304" pitchFamily="18" charset="0"/>
                  <a:cs typeface="Times New Roman" panose="02020603050405020304" pitchFamily="18" charset="0"/>
                </a:rPr>
                <a:t>Z</a:t>
              </a:r>
              <a:r>
                <a:rPr lang="en-US" altLang="zh-CN" sz="1700" dirty="0">
                  <a:solidFill>
                    <a:schemeClr val="tx1"/>
                  </a:solidFill>
                  <a:latin typeface="Times New Roman" panose="02020603050405020304" pitchFamily="18" charset="0"/>
                  <a:cs typeface="Times New Roman" panose="02020603050405020304" pitchFamily="18" charset="0"/>
                </a:rPr>
                <a:t> = </a:t>
              </a:r>
              <a:r>
                <a:rPr lang="en-US" altLang="zh-CN" sz="1700" i="1" dirty="0">
                  <a:solidFill>
                    <a:schemeClr val="tx1"/>
                  </a:solidFill>
                  <a:latin typeface="Times New Roman" panose="02020603050405020304" pitchFamily="18" charset="0"/>
                  <a:cs typeface="Times New Roman" panose="02020603050405020304" pitchFamily="18" charset="0"/>
                </a:rPr>
                <a:t>X</a:t>
              </a:r>
              <a:r>
                <a:rPr lang="en-US" altLang="zh-CN" sz="1700" dirty="0">
                  <a:solidFill>
                    <a:schemeClr val="tx1"/>
                  </a:solidFill>
                  <a:latin typeface="Times New Roman" panose="02020603050405020304" pitchFamily="18" charset="0"/>
                  <a:cs typeface="Times New Roman" panose="02020603050405020304" pitchFamily="18" charset="0"/>
                </a:rPr>
                <a:t> / ( </a:t>
              </a:r>
              <a:r>
                <a:rPr lang="en-US" altLang="zh-CN" sz="1700" i="1" dirty="0">
                  <a:solidFill>
                    <a:schemeClr val="tx1"/>
                  </a:solidFill>
                  <a:latin typeface="Times New Roman" panose="02020603050405020304" pitchFamily="18" charset="0"/>
                  <a:cs typeface="Times New Roman" panose="02020603050405020304" pitchFamily="18" charset="0"/>
                </a:rPr>
                <a:t>Y</a:t>
              </a:r>
              <a:r>
                <a:rPr lang="en-US" altLang="zh-CN" sz="1700" dirty="0">
                  <a:solidFill>
                    <a:schemeClr val="tx1"/>
                  </a:solidFill>
                  <a:latin typeface="Times New Roman" panose="02020603050405020304" pitchFamily="18" charset="0"/>
                  <a:cs typeface="Times New Roman" panose="02020603050405020304" pitchFamily="18" charset="0"/>
                </a:rPr>
                <a:t> / </a:t>
              </a:r>
              <a:r>
                <a:rPr lang="en-US" altLang="zh-CN" sz="1700" i="1" dirty="0">
                  <a:solidFill>
                    <a:schemeClr val="tx1"/>
                  </a:solidFill>
                  <a:latin typeface="Times New Roman" panose="02020603050405020304" pitchFamily="18" charset="0"/>
                  <a:cs typeface="Times New Roman" panose="02020603050405020304" pitchFamily="18" charset="0"/>
                </a:rPr>
                <a:t>k </a:t>
              </a:r>
              <a:r>
                <a:rPr lang="en-US" altLang="zh-CN" sz="1700" dirty="0">
                  <a:solidFill>
                    <a:schemeClr val="tx1"/>
                  </a:solidFill>
                  <a:latin typeface="Times New Roman" panose="02020603050405020304" pitchFamily="18" charset="0"/>
                  <a:cs typeface="Times New Roman" panose="02020603050405020304" pitchFamily="18" charset="0"/>
                </a:rPr>
                <a:t>) </a:t>
              </a:r>
              <a:r>
                <a:rPr lang="en-US" altLang="zh-CN" sz="1700" baseline="30000" dirty="0">
                  <a:solidFill>
                    <a:schemeClr val="tx1"/>
                  </a:solidFill>
                  <a:latin typeface="Times New Roman" panose="02020603050405020304" pitchFamily="18" charset="0"/>
                  <a:cs typeface="Times New Roman" panose="02020603050405020304" pitchFamily="18" charset="0"/>
                </a:rPr>
                <a:t>½</a:t>
              </a:r>
              <a:r>
                <a:rPr lang="en-US" altLang="zh-CN" sz="1700" dirty="0">
                  <a:solidFill>
                    <a:schemeClr val="tx1"/>
                  </a:solidFill>
                  <a:latin typeface="Times New Roman" panose="02020603050405020304" pitchFamily="18" charset="0"/>
                  <a:cs typeface="Times New Roman" panose="02020603050405020304" pitchFamily="18" charset="0"/>
                </a:rPr>
                <a:t> </a:t>
              </a:r>
              <a:r>
                <a:rPr lang="zh-CN" altLang="en-US" sz="1700" dirty="0">
                  <a:solidFill>
                    <a:schemeClr val="tx1"/>
                  </a:solidFill>
                </a:rPr>
                <a:t>服從，自由度 為</a:t>
              </a:r>
              <a:r>
                <a:rPr lang="zh-CN" altLang="en-US" sz="1700" dirty="0">
                  <a:solidFill>
                    <a:schemeClr val="tx1"/>
                  </a:solidFill>
                  <a:latin typeface="Times New Roman" panose="02020603050405020304" pitchFamily="18" charset="0"/>
                  <a:cs typeface="Times New Roman" panose="02020603050405020304" pitchFamily="18" charset="0"/>
                </a:rPr>
                <a:t> </a:t>
              </a:r>
              <a:r>
                <a:rPr lang="en-US" altLang="zh-CN" sz="1700" i="1" dirty="0">
                  <a:solidFill>
                    <a:schemeClr val="tx1"/>
                  </a:solidFill>
                  <a:latin typeface="Times New Roman" panose="02020603050405020304" pitchFamily="18" charset="0"/>
                  <a:cs typeface="Times New Roman" panose="02020603050405020304" pitchFamily="18" charset="0"/>
                </a:rPr>
                <a:t>k</a:t>
              </a:r>
              <a:r>
                <a:rPr lang="en-US" altLang="zh-CN" sz="1700" dirty="0">
                  <a:solidFill>
                    <a:schemeClr val="tx1"/>
                  </a:solidFill>
                  <a:latin typeface="Times New Roman" panose="02020603050405020304" pitchFamily="18" charset="0"/>
                  <a:cs typeface="Times New Roman" panose="02020603050405020304" pitchFamily="18" charset="0"/>
                </a:rPr>
                <a:t> </a:t>
              </a:r>
              <a:r>
                <a:rPr lang="zh-CN" altLang="en-US" sz="1700" dirty="0">
                  <a:solidFill>
                    <a:schemeClr val="tx1"/>
                  </a:solidFill>
                </a:rPr>
                <a:t>的</a:t>
              </a:r>
              <a:r>
                <a:rPr lang="zh-CN" altLang="en-US" sz="1700" dirty="0">
                  <a:solidFill>
                    <a:schemeClr val="tx1"/>
                  </a:solidFill>
                  <a:latin typeface="Times New Roman" panose="02020603050405020304" pitchFamily="18" charset="0"/>
                  <a:cs typeface="Times New Roman" panose="02020603050405020304" pitchFamily="18" charset="0"/>
                </a:rPr>
                <a:t> </a:t>
              </a:r>
              <a:r>
                <a:rPr lang="en-US" altLang="zh-CN" sz="1700" i="1" dirty="0">
                  <a:solidFill>
                    <a:schemeClr val="tx1"/>
                  </a:solidFill>
                  <a:latin typeface="Times New Roman" panose="02020603050405020304" pitchFamily="18" charset="0"/>
                  <a:cs typeface="Times New Roman" panose="02020603050405020304" pitchFamily="18" charset="0"/>
                </a:rPr>
                <a:t>t</a:t>
              </a:r>
              <a:r>
                <a:rPr lang="en-US" altLang="zh-CN" sz="1700" dirty="0">
                  <a:solidFill>
                    <a:schemeClr val="tx1"/>
                  </a:solidFill>
                  <a:latin typeface="Times New Roman" panose="02020603050405020304" pitchFamily="18" charset="0"/>
                  <a:cs typeface="Times New Roman" panose="02020603050405020304" pitchFamily="18" charset="0"/>
                </a:rPr>
                <a:t> </a:t>
              </a:r>
              <a:r>
                <a:rPr lang="zh-CN" altLang="en-US" sz="1700" dirty="0">
                  <a:solidFill>
                    <a:schemeClr val="tx1"/>
                  </a:solidFill>
                </a:rPr>
                <a:t>分布。 </a:t>
              </a:r>
            </a:p>
          </p:txBody>
        </p:sp>
        <p:pic>
          <p:nvPicPr>
            <p:cNvPr id="32774" name="Picture 12" descr="TStud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5088" y="127000"/>
              <a:ext cx="5043487"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3" descr="T_distributionCD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7600" y="3263900"/>
              <a:ext cx="529907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776" name="Object 8"/>
            <p:cNvGraphicFramePr>
              <a:graphicFrameLocks noChangeAspect="1"/>
            </p:cNvGraphicFramePr>
            <p:nvPr/>
          </p:nvGraphicFramePr>
          <p:xfrm>
            <a:off x="1322388" y="3109913"/>
            <a:ext cx="4297362" cy="1527175"/>
          </p:xfrm>
          <a:graphic>
            <a:graphicData uri="http://schemas.openxmlformats.org/presentationml/2006/ole">
              <mc:AlternateContent xmlns:mc="http://schemas.openxmlformats.org/markup-compatibility/2006">
                <mc:Choice xmlns:v="urn:schemas-microsoft-com:vml" Requires="v">
                  <p:oleObj r:id="rId7" imgW="1994766" imgH="813153" progId="Equation.DSMT4">
                    <p:embed/>
                  </p:oleObj>
                </mc:Choice>
                <mc:Fallback>
                  <p:oleObj r:id="rId7" imgW="1994766" imgH="813153"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2388" y="3109913"/>
                          <a:ext cx="4297362"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7" name="对象 3"/>
            <p:cNvGraphicFramePr>
              <a:graphicFrameLocks noChangeAspect="1"/>
            </p:cNvGraphicFramePr>
            <p:nvPr/>
          </p:nvGraphicFramePr>
          <p:xfrm>
            <a:off x="1497495" y="1935600"/>
            <a:ext cx="3925848" cy="1014364"/>
          </p:xfrm>
          <a:graphic>
            <a:graphicData uri="http://schemas.openxmlformats.org/presentationml/2006/ole">
              <mc:AlternateContent xmlns:mc="http://schemas.openxmlformats.org/markup-compatibility/2006">
                <mc:Choice xmlns:v="urn:schemas-microsoft-com:vml" Requires="v">
                  <p:oleObj name="公式" r:id="rId9" imgW="1574800" imgH="520700" progId="Equation.3">
                    <p:embed/>
                  </p:oleObj>
                </mc:Choice>
                <mc:Fallback>
                  <p:oleObj name="公式" r:id="rId9" imgW="1574800" imgH="520700" progId="Equation.3">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7495" y="1935600"/>
                          <a:ext cx="3925848" cy="101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240077" y="107950"/>
            <a:ext cx="10864850" cy="1046163"/>
          </a:xfrm>
        </p:spPr>
        <p:txBody>
          <a:bodyPr/>
          <a:lstStyle/>
          <a:p>
            <a:pPr eaLnBrk="1" hangingPunct="1"/>
            <a:r>
              <a:rPr lang="zh-CN" altLang="en-US" dirty="0">
                <a:solidFill>
                  <a:schemeClr val="tx1"/>
                </a:solidFill>
              </a:rPr>
              <a:t>變異數分析 </a:t>
            </a:r>
            <a:r>
              <a:rPr lang="en-US" altLang="zh-CN" dirty="0">
                <a:solidFill>
                  <a:schemeClr val="tx1"/>
                </a:solidFill>
              </a:rPr>
              <a:t>- </a:t>
            </a:r>
            <a:r>
              <a:rPr lang="en-US" altLang="zh-CN" i="1" dirty="0">
                <a:solidFill>
                  <a:schemeClr val="tx1"/>
                </a:solidFill>
                <a:latin typeface="Times New Roman" panose="02020603050405020304" pitchFamily="18" charset="0"/>
                <a:cs typeface="Times New Roman" panose="02020603050405020304" pitchFamily="18" charset="0"/>
              </a:rPr>
              <a:t>F</a:t>
            </a:r>
            <a:r>
              <a:rPr lang="en-US" altLang="zh-CN" dirty="0">
                <a:solidFill>
                  <a:schemeClr val="tx1"/>
                </a:solidFill>
              </a:rPr>
              <a:t> </a:t>
            </a:r>
            <a:r>
              <a:rPr lang="zh-CN" altLang="en-US" dirty="0">
                <a:solidFill>
                  <a:schemeClr val="tx1"/>
                </a:solidFill>
              </a:rPr>
              <a:t>分布</a:t>
            </a:r>
          </a:p>
        </p:txBody>
      </p:sp>
      <p:grpSp>
        <p:nvGrpSpPr>
          <p:cNvPr id="3" name="组合 2"/>
          <p:cNvGrpSpPr/>
          <p:nvPr/>
        </p:nvGrpSpPr>
        <p:grpSpPr>
          <a:xfrm>
            <a:off x="365583" y="549276"/>
            <a:ext cx="10686592" cy="5251450"/>
            <a:chOff x="365583" y="549276"/>
            <a:chExt cx="10686592" cy="5251450"/>
          </a:xfrm>
        </p:grpSpPr>
        <p:pic>
          <p:nvPicPr>
            <p:cNvPr id="33809"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725" y="549276"/>
              <a:ext cx="4489450"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365583" y="1060535"/>
              <a:ext cx="6061104" cy="4484276"/>
              <a:chOff x="365583" y="1060535"/>
              <a:chExt cx="6061104" cy="4484276"/>
            </a:xfrm>
          </p:grpSpPr>
          <p:graphicFrame>
            <p:nvGraphicFramePr>
              <p:cNvPr id="33796" name="对象 1"/>
              <p:cNvGraphicFramePr>
                <a:graphicFrameLocks noChangeAspect="1"/>
              </p:cNvGraphicFramePr>
              <p:nvPr>
                <p:extLst>
                  <p:ext uri="{D42A27DB-BD31-4B8C-83A1-F6EECF244321}">
                    <p14:modId xmlns:p14="http://schemas.microsoft.com/office/powerpoint/2010/main" val="2766952086"/>
                  </p:ext>
                </p:extLst>
              </p:nvPr>
            </p:nvGraphicFramePr>
            <p:xfrm>
              <a:off x="1090649" y="2095063"/>
              <a:ext cx="4294981" cy="1263103"/>
            </p:xfrm>
            <a:graphic>
              <a:graphicData uri="http://schemas.openxmlformats.org/presentationml/2006/ole">
                <mc:AlternateContent xmlns:mc="http://schemas.openxmlformats.org/markup-compatibility/2006">
                  <mc:Choice xmlns:v="urn:schemas-microsoft-com:vml" Requires="v">
                    <p:oleObj name="公式" r:id="rId4" imgW="1663700" imgH="711200" progId="Equation.3">
                      <p:embed/>
                    </p:oleObj>
                  </mc:Choice>
                  <mc:Fallback>
                    <p:oleObj name="公式" r:id="rId4" imgW="1663700" imgH="711200"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649" y="2095063"/>
                            <a:ext cx="4294981" cy="126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7" name="Rectangle 6"/>
              <p:cNvSpPr>
                <a:spLocks noChangeArrowheads="1"/>
              </p:cNvSpPr>
              <p:nvPr/>
            </p:nvSpPr>
            <p:spPr bwMode="auto">
              <a:xfrm>
                <a:off x="365583" y="1060535"/>
                <a:ext cx="6061104"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1500" dirty="0">
                    <a:solidFill>
                      <a:schemeClr val="tx1"/>
                    </a:solidFill>
                  </a:rPr>
                  <a:t>定義：設</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X</a:t>
                </a:r>
                <a:r>
                  <a:rPr lang="zh-CN" altLang="en-US" sz="1500" dirty="0">
                    <a:solidFill>
                      <a:schemeClr val="tx1"/>
                    </a:solidFill>
                    <a:latin typeface="Times New Roman" panose="02020603050405020304" pitchFamily="18" charset="0"/>
                    <a:cs typeface="Times New Roman" panose="02020603050405020304" pitchFamily="18" charset="0"/>
                  </a:rPr>
                  <a:t>、</a:t>
                </a:r>
                <a:r>
                  <a:rPr lang="en-US" altLang="zh-CN" sz="1500" i="1" dirty="0">
                    <a:solidFill>
                      <a:schemeClr val="tx1"/>
                    </a:solidFill>
                    <a:latin typeface="Times New Roman" panose="02020603050405020304" pitchFamily="18" charset="0"/>
                    <a:cs typeface="Times New Roman" panose="02020603050405020304" pitchFamily="18" charset="0"/>
                  </a:rPr>
                  <a:t>Y</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為兩個獨立的隨機變數，</a:t>
                </a:r>
                <a:r>
                  <a:rPr lang="en-US" altLang="zh-CN" sz="1500" i="1" dirty="0">
                    <a:solidFill>
                      <a:schemeClr val="tx1"/>
                    </a:solidFill>
                    <a:latin typeface="Times New Roman" panose="02020603050405020304" pitchFamily="18" charset="0"/>
                    <a:cs typeface="Times New Roman" panose="02020603050405020304" pitchFamily="18" charset="0"/>
                  </a:rPr>
                  <a:t>X</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服從自由度為</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m</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的卡方（</a:t>
                </a:r>
                <a:r>
                  <a:rPr lang="el-GR" altLang="zh-CN" sz="1600" i="1" dirty="0">
                    <a:solidFill>
                      <a:schemeClr val="tx1"/>
                    </a:solidFill>
                    <a:latin typeface="Times New Roman" panose="02020603050405020304" pitchFamily="18" charset="0"/>
                    <a:cs typeface="Times New Roman" panose="02020603050405020304" pitchFamily="18" charset="0"/>
                  </a:rPr>
                  <a:t>χ</a:t>
                </a:r>
                <a:r>
                  <a:rPr lang="el-GR" altLang="zh-CN" sz="1600" dirty="0">
                    <a:solidFill>
                      <a:schemeClr val="tx1"/>
                    </a:solidFill>
                    <a:latin typeface="Times New Roman" panose="02020603050405020304" pitchFamily="18" charset="0"/>
                    <a:cs typeface="Times New Roman" panose="02020603050405020304" pitchFamily="18" charset="0"/>
                  </a:rPr>
                  <a:t>²</a:t>
                </a:r>
                <a:r>
                  <a:rPr lang="zh-CN" altLang="en-US" sz="1500" dirty="0">
                    <a:solidFill>
                      <a:schemeClr val="tx1"/>
                    </a:solidFill>
                  </a:rPr>
                  <a:t>）分布，</a:t>
                </a:r>
                <a:r>
                  <a:rPr lang="en-US" altLang="zh-CN" sz="1500" i="1" dirty="0">
                    <a:solidFill>
                      <a:schemeClr val="tx1"/>
                    </a:solidFill>
                    <a:latin typeface="Times New Roman" panose="02020603050405020304" pitchFamily="18" charset="0"/>
                    <a:cs typeface="Times New Roman" panose="02020603050405020304" pitchFamily="18" charset="0"/>
                  </a:rPr>
                  <a:t>Y</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服從自由度為</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n</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的卡方</a:t>
                </a:r>
                <a:r>
                  <a:rPr lang="zh-CN" altLang="en-US" sz="1400" dirty="0">
                    <a:solidFill>
                      <a:schemeClr val="tx1"/>
                    </a:solidFill>
                  </a:rPr>
                  <a:t>（</a:t>
                </a:r>
                <a:r>
                  <a:rPr lang="el-GR" altLang="zh-CN" sz="1400" i="1" dirty="0">
                    <a:solidFill>
                      <a:schemeClr val="tx1"/>
                    </a:solidFill>
                    <a:latin typeface="Times New Roman" panose="02020603050405020304" pitchFamily="18" charset="0"/>
                    <a:cs typeface="Times New Roman" panose="02020603050405020304" pitchFamily="18" charset="0"/>
                  </a:rPr>
                  <a:t>χ</a:t>
                </a:r>
                <a:r>
                  <a:rPr lang="el-GR" altLang="zh-CN" sz="1400" dirty="0">
                    <a:solidFill>
                      <a:schemeClr val="tx1"/>
                    </a:solidFill>
                    <a:latin typeface="Times New Roman" panose="02020603050405020304" pitchFamily="18" charset="0"/>
                    <a:cs typeface="Times New Roman" panose="02020603050405020304" pitchFamily="18" charset="0"/>
                  </a:rPr>
                  <a:t>²</a:t>
                </a:r>
                <a:r>
                  <a:rPr lang="zh-CN" altLang="en-US" sz="1400" dirty="0">
                    <a:solidFill>
                      <a:schemeClr val="tx1"/>
                    </a:solidFill>
                  </a:rPr>
                  <a:t>）</a:t>
                </a:r>
                <a:r>
                  <a:rPr lang="zh-CN" altLang="en-US" sz="1500" dirty="0">
                    <a:solidFill>
                      <a:schemeClr val="tx1"/>
                    </a:solidFill>
                  </a:rPr>
                  <a:t>分布，則</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F</a:t>
                </a:r>
                <a:r>
                  <a:rPr lang="en-US" altLang="zh-CN" sz="1500" dirty="0">
                    <a:solidFill>
                      <a:schemeClr val="tx1"/>
                    </a:solidFill>
                    <a:latin typeface="Times New Roman" panose="02020603050405020304" pitchFamily="18" charset="0"/>
                    <a:cs typeface="Times New Roman" panose="02020603050405020304" pitchFamily="18" charset="0"/>
                  </a:rPr>
                  <a:t> = ( </a:t>
                </a:r>
                <a:r>
                  <a:rPr lang="en-US" altLang="zh-CN" sz="1500" i="1" dirty="0">
                    <a:solidFill>
                      <a:schemeClr val="tx1"/>
                    </a:solidFill>
                    <a:latin typeface="Times New Roman" panose="02020603050405020304" pitchFamily="18" charset="0"/>
                    <a:cs typeface="Times New Roman" panose="02020603050405020304" pitchFamily="18" charset="0"/>
                  </a:rPr>
                  <a:t>x</a:t>
                </a:r>
                <a:r>
                  <a:rPr lang="en-US" altLang="zh-CN" sz="1500" dirty="0">
                    <a:solidFill>
                      <a:schemeClr val="tx1"/>
                    </a:solidFill>
                    <a:latin typeface="Times New Roman" panose="02020603050405020304" pitchFamily="18" charset="0"/>
                    <a:cs typeface="Times New Roman" panose="02020603050405020304" pitchFamily="18" charset="0"/>
                  </a:rPr>
                  <a:t> / </a:t>
                </a:r>
                <a:r>
                  <a:rPr lang="en-US" altLang="zh-CN" sz="1500" i="1" dirty="0">
                    <a:solidFill>
                      <a:schemeClr val="tx1"/>
                    </a:solidFill>
                    <a:latin typeface="Times New Roman" panose="02020603050405020304" pitchFamily="18" charset="0"/>
                    <a:cs typeface="Times New Roman" panose="02020603050405020304" pitchFamily="18" charset="0"/>
                  </a:rPr>
                  <a:t>m</a:t>
                </a:r>
                <a:r>
                  <a:rPr lang="en-US" altLang="zh-CN" sz="1500" dirty="0">
                    <a:solidFill>
                      <a:schemeClr val="tx1"/>
                    </a:solidFill>
                    <a:latin typeface="Times New Roman" panose="02020603050405020304" pitchFamily="18" charset="0"/>
                    <a:cs typeface="Times New Roman" panose="02020603050405020304" pitchFamily="18" charset="0"/>
                  </a:rPr>
                  <a:t> ) / ( </a:t>
                </a:r>
                <a:r>
                  <a:rPr lang="en-US" altLang="zh-CN" sz="1500" i="1" dirty="0">
                    <a:solidFill>
                      <a:schemeClr val="tx1"/>
                    </a:solidFill>
                    <a:latin typeface="Times New Roman" panose="02020603050405020304" pitchFamily="18" charset="0"/>
                    <a:cs typeface="Times New Roman" panose="02020603050405020304" pitchFamily="18" charset="0"/>
                  </a:rPr>
                  <a:t>y</a:t>
                </a:r>
                <a:r>
                  <a:rPr lang="en-US" altLang="zh-CN" sz="1500" dirty="0">
                    <a:solidFill>
                      <a:schemeClr val="tx1"/>
                    </a:solidFill>
                    <a:latin typeface="Times New Roman" panose="02020603050405020304" pitchFamily="18" charset="0"/>
                    <a:cs typeface="Times New Roman" panose="02020603050405020304" pitchFamily="18" charset="0"/>
                  </a:rPr>
                  <a:t> / </a:t>
                </a:r>
                <a:r>
                  <a:rPr lang="en-US" altLang="zh-CN" sz="1500" i="1" dirty="0">
                    <a:solidFill>
                      <a:schemeClr val="tx1"/>
                    </a:solidFill>
                    <a:latin typeface="Times New Roman" panose="02020603050405020304" pitchFamily="18" charset="0"/>
                    <a:cs typeface="Times New Roman" panose="02020603050405020304" pitchFamily="18" charset="0"/>
                  </a:rPr>
                  <a:t>n</a:t>
                </a:r>
                <a:r>
                  <a:rPr lang="en-US" altLang="zh-CN" sz="1500" dirty="0">
                    <a:solidFill>
                      <a:schemeClr val="tx1"/>
                    </a:solidFill>
                    <a:latin typeface="Times New Roman" panose="02020603050405020304" pitchFamily="18" charset="0"/>
                    <a:cs typeface="Times New Roman" panose="02020603050405020304" pitchFamily="18" charset="0"/>
                  </a:rPr>
                  <a:t> ) </a:t>
                </a:r>
                <a:r>
                  <a:rPr lang="zh-CN" altLang="en-US" sz="1500" dirty="0">
                    <a:solidFill>
                      <a:schemeClr val="tx1"/>
                    </a:solidFill>
                  </a:rPr>
                  <a:t>服從自由度為</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m</a:t>
                </a:r>
                <a:r>
                  <a:rPr lang="en-US" altLang="zh-CN" sz="1500" dirty="0">
                    <a:solidFill>
                      <a:schemeClr val="tx1"/>
                    </a:solidFill>
                    <a:latin typeface="Times New Roman" panose="02020603050405020304" pitchFamily="18" charset="0"/>
                    <a:cs typeface="Times New Roman" panose="02020603050405020304" pitchFamily="18" charset="0"/>
                  </a:rPr>
                  <a:t> , </a:t>
                </a:r>
                <a:r>
                  <a:rPr lang="en-US" altLang="zh-CN" sz="1500" i="1" dirty="0">
                    <a:solidFill>
                      <a:schemeClr val="tx1"/>
                    </a:solidFill>
                    <a:latin typeface="Times New Roman" panose="02020603050405020304" pitchFamily="18" charset="0"/>
                    <a:cs typeface="Times New Roman" panose="02020603050405020304" pitchFamily="18" charset="0"/>
                  </a:rPr>
                  <a:t>n</a:t>
                </a:r>
                <a:r>
                  <a:rPr lang="en-US" altLang="zh-CN" sz="1500" dirty="0">
                    <a:solidFill>
                      <a:schemeClr val="tx1"/>
                    </a:solidFill>
                    <a:latin typeface="Times New Roman" panose="02020603050405020304" pitchFamily="18" charset="0"/>
                    <a:cs typeface="Times New Roman" panose="02020603050405020304" pitchFamily="18" charset="0"/>
                  </a:rPr>
                  <a:t> ) </a:t>
                </a:r>
                <a:r>
                  <a:rPr lang="zh-CN" altLang="en-US" sz="1500" dirty="0">
                    <a:solidFill>
                      <a:schemeClr val="tx1"/>
                    </a:solidFill>
                  </a:rPr>
                  <a:t>的</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F</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宋体" panose="02010600030101010101" pitchFamily="2" charset="-122"/>
                    <a:cs typeface="Times New Roman" panose="02020603050405020304" pitchFamily="18" charset="0"/>
                  </a:rPr>
                  <a:t>-</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分布，上式</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F</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服從第一自由度為</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m</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，第二自由度為</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n</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的</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F</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分布。 </a:t>
                </a:r>
              </a:p>
            </p:txBody>
          </p:sp>
          <p:graphicFrame>
            <p:nvGraphicFramePr>
              <p:cNvPr id="33799" name="Object 8"/>
              <p:cNvGraphicFramePr>
                <a:graphicFrameLocks noChangeAspect="1"/>
              </p:cNvGraphicFramePr>
              <p:nvPr>
                <p:extLst>
                  <p:ext uri="{D42A27DB-BD31-4B8C-83A1-F6EECF244321}">
                    <p14:modId xmlns:p14="http://schemas.microsoft.com/office/powerpoint/2010/main" val="3673370289"/>
                  </p:ext>
                </p:extLst>
              </p:nvPr>
            </p:nvGraphicFramePr>
            <p:xfrm>
              <a:off x="626673" y="3514398"/>
              <a:ext cx="5557664" cy="911225"/>
            </p:xfrm>
            <a:graphic>
              <a:graphicData uri="http://schemas.openxmlformats.org/presentationml/2006/ole">
                <mc:AlternateContent xmlns:mc="http://schemas.openxmlformats.org/markup-compatibility/2006">
                  <mc:Choice xmlns:v="urn:schemas-microsoft-com:vml" Requires="v">
                    <p:oleObj r:id="rId6" imgW="3314700" imgH="546100" progId="Equation.3">
                      <p:embed/>
                    </p:oleObj>
                  </mc:Choice>
                  <mc:Fallback>
                    <p:oleObj r:id="rId6" imgW="3314700" imgH="5461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673" y="3514398"/>
                            <a:ext cx="5557664"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Object 10"/>
              <p:cNvGraphicFramePr>
                <a:graphicFrameLocks noChangeAspect="1"/>
              </p:cNvGraphicFramePr>
              <p:nvPr>
                <p:extLst>
                  <p:ext uri="{D42A27DB-BD31-4B8C-83A1-F6EECF244321}">
                    <p14:modId xmlns:p14="http://schemas.microsoft.com/office/powerpoint/2010/main" val="3629562061"/>
                  </p:ext>
                </p:extLst>
              </p:nvPr>
            </p:nvGraphicFramePr>
            <p:xfrm>
              <a:off x="1620417" y="4681211"/>
              <a:ext cx="3262211" cy="863600"/>
            </p:xfrm>
            <a:graphic>
              <a:graphicData uri="http://schemas.openxmlformats.org/presentationml/2006/ole">
                <mc:AlternateContent xmlns:mc="http://schemas.openxmlformats.org/markup-compatibility/2006">
                  <mc:Choice xmlns:v="urn:schemas-microsoft-com:vml" Requires="v">
                    <p:oleObj r:id="rId8" imgW="1295962" imgH="343049" progId="Equation.DSMT4">
                      <p:embed/>
                    </p:oleObj>
                  </mc:Choice>
                  <mc:Fallback>
                    <p:oleObj r:id="rId8" imgW="1295962" imgH="343049"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0417" y="4681211"/>
                            <a:ext cx="3262211"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249238" y="323850"/>
            <a:ext cx="8823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800" dirty="0">
                <a:solidFill>
                  <a:schemeClr val="tx1"/>
                </a:solidFill>
              </a:rPr>
              <a:t>應用舉例：   </a:t>
            </a:r>
            <a:r>
              <a:rPr lang="en-US" altLang="zh-CN" sz="1800" dirty="0">
                <a:solidFill>
                  <a:schemeClr val="tx1"/>
                </a:solidFill>
              </a:rPr>
              <a:t>1</a:t>
            </a:r>
            <a:r>
              <a:rPr lang="zh-CN" altLang="en-US" sz="1800" dirty="0">
                <a:solidFill>
                  <a:schemeClr val="tx1"/>
                </a:solidFill>
              </a:rPr>
              <a:t>、正態分布樣本參考範圍；</a:t>
            </a:r>
            <a:r>
              <a:rPr lang="en-US" altLang="zh-CN" sz="1800" dirty="0">
                <a:solidFill>
                  <a:schemeClr val="tx1"/>
                </a:solidFill>
              </a:rPr>
              <a:t>2</a:t>
            </a:r>
            <a:r>
              <a:rPr lang="zh-CN" altLang="en-US" sz="1800" dirty="0">
                <a:solidFill>
                  <a:schemeClr val="tx1"/>
                </a:solidFill>
              </a:rPr>
              <a:t>、樣本含量估算 </a:t>
            </a:r>
            <a:endParaRPr lang="en-US" sz="1800" dirty="0">
              <a:solidFill>
                <a:schemeClr val="tx1"/>
              </a:solidFill>
            </a:endParaRPr>
          </a:p>
        </p:txBody>
      </p:sp>
      <p:sp>
        <p:nvSpPr>
          <p:cNvPr id="47107" name="Rectangle 3"/>
          <p:cNvSpPr>
            <a:spLocks noChangeArrowheads="1"/>
          </p:cNvSpPr>
          <p:nvPr/>
        </p:nvSpPr>
        <p:spPr bwMode="auto">
          <a:xfrm>
            <a:off x="1760538" y="1030288"/>
            <a:ext cx="77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800">
                <a:solidFill>
                  <a:schemeClr val="tx1"/>
                </a:solidFill>
              </a:rPr>
              <a:t>例</a:t>
            </a:r>
            <a:r>
              <a:rPr lang="en-US" altLang="zh-CN" sz="1800">
                <a:solidFill>
                  <a:schemeClr val="tx1"/>
                </a:solidFill>
              </a:rPr>
              <a:t>1</a:t>
            </a:r>
            <a:r>
              <a:rPr lang="zh-CN" altLang="en-US" sz="1800">
                <a:solidFill>
                  <a:schemeClr val="tx1"/>
                </a:solidFill>
              </a:rPr>
              <a:t>、</a:t>
            </a:r>
            <a:endParaRPr lang="en-US" sz="1800">
              <a:solidFill>
                <a:schemeClr val="tx1"/>
              </a:solidFill>
            </a:endParaRPr>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973263"/>
            <a:ext cx="7526338"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9" name="Rectangle 3"/>
          <p:cNvSpPr>
            <a:spLocks noChangeArrowheads="1"/>
          </p:cNvSpPr>
          <p:nvPr/>
        </p:nvSpPr>
        <p:spPr bwMode="auto">
          <a:xfrm>
            <a:off x="2532063" y="1052513"/>
            <a:ext cx="7026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TW" altLang="en-US" sz="1800" dirty="0">
                <a:solidFill>
                  <a:schemeClr val="tx1"/>
                </a:solidFill>
              </a:rPr>
              <a:t>檢測某地</a:t>
            </a:r>
            <a:r>
              <a:rPr lang="zh-TW" altLang="en-US" sz="1800" dirty="0">
                <a:solidFill>
                  <a:schemeClr val="tx1"/>
                </a:solidFill>
                <a:latin typeface="Times New Roman" panose="02020603050405020304" pitchFamily="18" charset="0"/>
                <a:cs typeface="Times New Roman" panose="02020603050405020304" pitchFamily="18" charset="0"/>
              </a:rPr>
              <a:t> </a:t>
            </a:r>
            <a:r>
              <a:rPr lang="en-US" altLang="zh-TW" sz="1800" dirty="0">
                <a:solidFill>
                  <a:schemeClr val="tx1"/>
                </a:solidFill>
                <a:latin typeface="Times New Roman" panose="02020603050405020304" pitchFamily="18" charset="0"/>
                <a:cs typeface="Times New Roman" panose="02020603050405020304" pitchFamily="18" charset="0"/>
              </a:rPr>
              <a:t>108 </a:t>
            </a:r>
            <a:r>
              <a:rPr lang="zh-TW" altLang="en-US" sz="1800" dirty="0">
                <a:solidFill>
                  <a:schemeClr val="tx1"/>
                </a:solidFill>
              </a:rPr>
              <a:t>名正常女子的血清總蛋白</a:t>
            </a:r>
            <a:r>
              <a:rPr lang="zh-TW" altLang="en-US" sz="1800" dirty="0">
                <a:solidFill>
                  <a:schemeClr val="tx1"/>
                </a:solidFill>
                <a:latin typeface="Times New Roman" panose="02020603050405020304" pitchFamily="18" charset="0"/>
                <a:cs typeface="Times New Roman" panose="02020603050405020304" pitchFamily="18" charset="0"/>
              </a:rPr>
              <a:t> </a:t>
            </a:r>
            <a:r>
              <a:rPr lang="en-US" altLang="zh-TW" sz="1800" dirty="0">
                <a:solidFill>
                  <a:schemeClr val="tx1"/>
                </a:solidFill>
                <a:latin typeface="Times New Roman" panose="02020603050405020304" pitchFamily="18" charset="0"/>
                <a:cs typeface="Times New Roman" panose="02020603050405020304" pitchFamily="18" charset="0"/>
              </a:rPr>
              <a:t>( </a:t>
            </a:r>
            <a:r>
              <a:rPr lang="en-US" altLang="zh-TW" sz="1800" i="1" dirty="0">
                <a:solidFill>
                  <a:schemeClr val="tx1"/>
                </a:solidFill>
                <a:latin typeface="Times New Roman" panose="02020603050405020304" pitchFamily="18" charset="0"/>
                <a:cs typeface="Times New Roman" panose="02020603050405020304" pitchFamily="18" charset="0"/>
              </a:rPr>
              <a:t>g</a:t>
            </a:r>
            <a:r>
              <a:rPr lang="en-US" altLang="zh-TW" sz="1800" dirty="0">
                <a:solidFill>
                  <a:schemeClr val="tx1"/>
                </a:solidFill>
                <a:latin typeface="Times New Roman" panose="02020603050405020304" pitchFamily="18" charset="0"/>
                <a:cs typeface="Times New Roman" panose="02020603050405020304" pitchFamily="18" charset="0"/>
              </a:rPr>
              <a:t> / </a:t>
            </a:r>
            <a:r>
              <a:rPr lang="en-US" altLang="zh-TW" sz="1800" i="1" dirty="0">
                <a:solidFill>
                  <a:schemeClr val="tx1"/>
                </a:solidFill>
                <a:latin typeface="Times New Roman" panose="02020603050405020304" pitchFamily="18" charset="0"/>
                <a:cs typeface="Times New Roman" panose="02020603050405020304" pitchFamily="18" charset="0"/>
              </a:rPr>
              <a:t>L</a:t>
            </a:r>
            <a:r>
              <a:rPr lang="en-US" altLang="zh-TW" sz="1800" dirty="0">
                <a:solidFill>
                  <a:schemeClr val="tx1"/>
                </a:solidFill>
                <a:latin typeface="Times New Roman" panose="02020603050405020304" pitchFamily="18" charset="0"/>
                <a:cs typeface="Times New Roman" panose="02020603050405020304" pitchFamily="18" charset="0"/>
              </a:rPr>
              <a:t> ) </a:t>
            </a:r>
            <a:r>
              <a:rPr lang="zh-TW" altLang="en-US" sz="1800" dirty="0">
                <a:solidFill>
                  <a:schemeClr val="tx1"/>
                </a:solidFill>
              </a:rPr>
              <a:t>含量如下表，試</a:t>
            </a:r>
            <a:r>
              <a:rPr lang="zh-CN" altLang="en-US" sz="1800" dirty="0">
                <a:solidFill>
                  <a:schemeClr val="tx1"/>
                </a:solidFill>
              </a:rPr>
              <a:t>計算</a:t>
            </a:r>
            <a:r>
              <a:rPr lang="zh-TW" altLang="en-US" sz="1800" dirty="0">
                <a:solidFill>
                  <a:schemeClr val="tx1"/>
                </a:solidFill>
              </a:rPr>
              <a:t>該地女子血清總蛋白含量</a:t>
            </a:r>
            <a:r>
              <a:rPr lang="zh-CN" altLang="en-US" sz="1800" dirty="0">
                <a:solidFill>
                  <a:schemeClr val="tx1"/>
                </a:solidFill>
              </a:rPr>
              <a:t>分布</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TW" sz="1800" dirty="0">
                <a:solidFill>
                  <a:schemeClr val="tx1"/>
                </a:solidFill>
                <a:latin typeface="Times New Roman" panose="02020603050405020304" pitchFamily="18" charset="0"/>
                <a:cs typeface="Times New Roman" panose="02020603050405020304" pitchFamily="18" charset="0"/>
              </a:rPr>
              <a:t>95% </a:t>
            </a:r>
            <a:r>
              <a:rPr lang="zh-TW" altLang="en-US" sz="1800" dirty="0">
                <a:solidFill>
                  <a:schemeClr val="tx1"/>
                </a:solidFill>
              </a:rPr>
              <a:t>的置信區間。</a:t>
            </a:r>
            <a:endParaRPr lang="en-US" sz="18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975" y="1277938"/>
            <a:ext cx="3351213"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838" y="1277938"/>
            <a:ext cx="3776662"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Rectangle 2"/>
          <p:cNvSpPr>
            <a:spLocks noChangeArrowheads="1"/>
          </p:cNvSpPr>
          <p:nvPr/>
        </p:nvSpPr>
        <p:spPr bwMode="auto">
          <a:xfrm>
            <a:off x="574675" y="382588"/>
            <a:ext cx="11747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400">
                <a:solidFill>
                  <a:schemeClr val="tx1"/>
                </a:solidFill>
                <a:ea typeface="方正兰亭黑6_GBK" pitchFamily="2" charset="-122"/>
              </a:rPr>
              <a:t>解：</a:t>
            </a:r>
          </a:p>
        </p:txBody>
      </p:sp>
      <p:sp>
        <p:nvSpPr>
          <p:cNvPr id="48133" name="Rectangle 3"/>
          <p:cNvSpPr>
            <a:spLocks noChangeArrowheads="1"/>
          </p:cNvSpPr>
          <p:nvPr/>
        </p:nvSpPr>
        <p:spPr bwMode="auto">
          <a:xfrm>
            <a:off x="1460500" y="633413"/>
            <a:ext cx="89884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300" dirty="0">
                <a:solidFill>
                  <a:schemeClr val="tx1"/>
                </a:solidFill>
              </a:rPr>
              <a:t>計算該組數據均值、標準差等參數，圖示判斷其分布特征；</a:t>
            </a:r>
            <a:endParaRPr lang="en-US" altLang="zh-CN" sz="1300" dirty="0">
              <a:solidFill>
                <a:schemeClr val="tx1"/>
              </a:solidFill>
            </a:endParaRPr>
          </a:p>
          <a:p>
            <a:r>
              <a:rPr lang="en-US" altLang="zh-CN" dirty="0">
                <a:solidFill>
                  <a:schemeClr val="tx1"/>
                </a:solidFill>
              </a:rPr>
              <a:t>(</a:t>
            </a:r>
            <a:r>
              <a:rPr lang="zh-CN" altLang="en-US" dirty="0">
                <a:solidFill>
                  <a:schemeClr val="tx1"/>
                </a:solidFill>
              </a:rPr>
              <a:t>如果做分布嚴格的正態性檢驗，可用擬合優度卡平方 </a:t>
            </a:r>
            <a:r>
              <a:rPr lang="en-US" altLang="zh-CN" sz="1000" dirty="0">
                <a:solidFill>
                  <a:schemeClr val="tx1"/>
                </a:solidFill>
              </a:rPr>
              <a:t>( </a:t>
            </a:r>
            <a:r>
              <a:rPr lang="el-GR" altLang="zh-CN" sz="1000" i="1" dirty="0">
                <a:solidFill>
                  <a:schemeClr val="tx1"/>
                </a:solidFill>
                <a:latin typeface="Times New Roman" panose="02020603050405020304" pitchFamily="18" charset="0"/>
                <a:cs typeface="Times New Roman" panose="02020603050405020304" pitchFamily="18" charset="0"/>
              </a:rPr>
              <a:t>χ</a:t>
            </a:r>
            <a:r>
              <a:rPr lang="el-GR" altLang="zh-CN" sz="1000" dirty="0">
                <a:solidFill>
                  <a:schemeClr val="tx1"/>
                </a:solidFill>
                <a:latin typeface="Times New Roman" panose="02020603050405020304" pitchFamily="18" charset="0"/>
                <a:cs typeface="Times New Roman" panose="02020603050405020304" pitchFamily="18" charset="0"/>
              </a:rPr>
              <a:t>²</a:t>
            </a:r>
            <a:r>
              <a:rPr lang="en-US" altLang="zh-CN" sz="1000" dirty="0">
                <a:solidFill>
                  <a:schemeClr val="tx1"/>
                </a:solidFill>
              </a:rPr>
              <a:t> ) </a:t>
            </a:r>
            <a:r>
              <a:rPr lang="zh-CN" altLang="en-US" dirty="0">
                <a:solidFill>
                  <a:schemeClr val="tx1"/>
                </a:solidFill>
              </a:rPr>
              <a:t>檢驗等進行處理，本例僅作圖示大略展示</a:t>
            </a:r>
            <a:r>
              <a:rPr lang="en-US" altLang="zh-CN" dirty="0">
                <a:solidFill>
                  <a:schemeClr val="tx1"/>
                </a:solidFill>
              </a:rPr>
              <a:t>)</a:t>
            </a:r>
            <a:endParaRPr lang="zh-CN" altLang="en-US" dirty="0">
              <a:solidFill>
                <a:schemeClr val="tx1"/>
              </a:solidFill>
            </a:endParaRPr>
          </a:p>
        </p:txBody>
      </p:sp>
      <p:pic>
        <p:nvPicPr>
          <p:cNvPr id="4813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238" y="1277938"/>
            <a:ext cx="3286125" cy="3163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5" name="Rectangle 3"/>
          <p:cNvSpPr>
            <a:spLocks noChangeArrowheads="1"/>
          </p:cNvSpPr>
          <p:nvPr/>
        </p:nvSpPr>
        <p:spPr bwMode="auto">
          <a:xfrm>
            <a:off x="1366838" y="5564188"/>
            <a:ext cx="9055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300" dirty="0">
                <a:solidFill>
                  <a:schemeClr val="tx1"/>
                </a:solidFill>
              </a:rPr>
              <a:t>所以本例取正態近似，總蛋白濃度分布</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zh-CN" sz="1100" dirty="0">
                <a:solidFill>
                  <a:schemeClr val="tx1"/>
                </a:solidFill>
                <a:latin typeface="Times New Roman" panose="02020603050405020304" pitchFamily="18" charset="0"/>
                <a:cs typeface="Times New Roman" panose="02020603050405020304" pitchFamily="18" charset="0"/>
              </a:rPr>
              <a:t>95% </a:t>
            </a:r>
            <a:r>
              <a:rPr lang="zh-CN" altLang="en-US" sz="1300" dirty="0">
                <a:solidFill>
                  <a:schemeClr val="tx1"/>
                </a:solidFill>
              </a:rPr>
              <a:t>置信區間為</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sz="1100" i="1" dirty="0">
                <a:solidFill>
                  <a:schemeClr val="tx1"/>
                </a:solidFill>
                <a:latin typeface="Times New Roman" panose="02020603050405020304" pitchFamily="18" charset="0"/>
                <a:cs typeface="Times New Roman" panose="02020603050405020304" pitchFamily="18" charset="0"/>
              </a:rPr>
              <a:t>X</a:t>
            </a:r>
            <a:r>
              <a:rPr lang="en-US" altLang="zh-CN" sz="1100" dirty="0">
                <a:solidFill>
                  <a:schemeClr val="tx1"/>
                </a:solidFill>
                <a:latin typeface="Times New Roman" panose="02020603050405020304" pitchFamily="18" charset="0"/>
                <a:cs typeface="Times New Roman" panose="02020603050405020304" pitchFamily="18" charset="0"/>
              </a:rPr>
              <a:t> </a:t>
            </a:r>
            <a:r>
              <a:rPr lang="en-US" altLang="zh-CN" sz="1000" dirty="0">
                <a:solidFill>
                  <a:schemeClr val="tx1"/>
                </a:solidFill>
                <a:latin typeface="Times New Roman" panose="02020603050405020304" pitchFamily="18" charset="0"/>
                <a:cs typeface="Times New Roman" panose="02020603050405020304" pitchFamily="18" charset="0"/>
              </a:rPr>
              <a:t>±</a:t>
            </a:r>
            <a:r>
              <a:rPr lang="en-US" altLang="zh-CN" sz="1100" dirty="0">
                <a:solidFill>
                  <a:schemeClr val="tx1"/>
                </a:solidFill>
                <a:latin typeface="Times New Roman" panose="02020603050405020304" pitchFamily="18" charset="0"/>
                <a:cs typeface="Times New Roman" panose="02020603050405020304" pitchFamily="18" charset="0"/>
              </a:rPr>
              <a:t> 1.96·</a:t>
            </a:r>
            <a:r>
              <a:rPr lang="en-US" altLang="zh-CN" sz="1100" i="1" dirty="0">
                <a:solidFill>
                  <a:schemeClr val="tx1"/>
                </a:solidFill>
                <a:latin typeface="Times New Roman" panose="02020603050405020304" pitchFamily="18" charset="0"/>
                <a:cs typeface="Times New Roman" panose="02020603050405020304" pitchFamily="18" charset="0"/>
              </a:rPr>
              <a:t>s</a:t>
            </a:r>
            <a:r>
              <a:rPr lang="en-US" altLang="zh-CN" sz="1100" dirty="0">
                <a:solidFill>
                  <a:schemeClr val="tx1"/>
                </a:solidFill>
                <a:latin typeface="Times New Roman" panose="02020603050405020304" pitchFamily="18" charset="0"/>
                <a:cs typeface="Times New Roman" panose="02020603050405020304" pitchFamily="18" charset="0"/>
              </a:rPr>
              <a:t> ; </a:t>
            </a:r>
            <a:r>
              <a:rPr lang="en-US" altLang="zh-CN" sz="1100" dirty="0">
                <a:solidFill>
                  <a:schemeClr val="tx1"/>
                </a:solidFill>
                <a:latin typeface="Times New Roman" panose="02020603050405020304" pitchFamily="18" charset="0"/>
                <a:cs typeface="Times New Roman" panose="02020603050405020304" pitchFamily="18" charset="0"/>
                <a:sym typeface="Wingdings" pitchFamily="2" charset="2"/>
              </a:rPr>
              <a:t>( 66.19 </a:t>
            </a:r>
            <a:r>
              <a:rPr lang="zh-CN" altLang="en-US" sz="1000" dirty="0">
                <a:solidFill>
                  <a:schemeClr val="tx1"/>
                </a:solidFill>
                <a:latin typeface="Times New Roman" panose="02020603050405020304" pitchFamily="18" charset="0"/>
                <a:cs typeface="Times New Roman" panose="02020603050405020304" pitchFamily="18" charset="0"/>
                <a:sym typeface="Wingdings" pitchFamily="2" charset="2"/>
              </a:rPr>
              <a:t>～</a:t>
            </a:r>
            <a:r>
              <a:rPr lang="zh-CN" altLang="en-US" sz="1100" dirty="0">
                <a:solidFill>
                  <a:schemeClr val="tx1"/>
                </a:solidFill>
                <a:latin typeface="Times New Roman" panose="02020603050405020304" pitchFamily="18" charset="0"/>
                <a:cs typeface="Times New Roman" panose="02020603050405020304" pitchFamily="18" charset="0"/>
                <a:sym typeface="Wingdings" pitchFamily="2" charset="2"/>
              </a:rPr>
              <a:t> </a:t>
            </a:r>
            <a:r>
              <a:rPr lang="en-US" altLang="zh-CN" sz="1100" dirty="0">
                <a:solidFill>
                  <a:schemeClr val="tx1"/>
                </a:solidFill>
                <a:latin typeface="Times New Roman" panose="02020603050405020304" pitchFamily="18" charset="0"/>
                <a:cs typeface="Times New Roman" panose="02020603050405020304" pitchFamily="18" charset="0"/>
                <a:sym typeface="Wingdings" pitchFamily="2" charset="2"/>
              </a:rPr>
              <a:t>81.54 ) </a:t>
            </a:r>
            <a:r>
              <a:rPr lang="zh-CN" altLang="en-US" sz="1400" dirty="0">
                <a:solidFill>
                  <a:schemeClr val="tx1"/>
                </a:solidFill>
              </a:rPr>
              <a:t>；</a:t>
            </a:r>
            <a:endParaRPr lang="zh-CN" altLang="en-US" dirty="0">
              <a:solidFill>
                <a:schemeClr val="tx1"/>
              </a:solidFill>
            </a:endParaRPr>
          </a:p>
        </p:txBody>
      </p:sp>
      <p:pic>
        <p:nvPicPr>
          <p:cNvPr id="48136"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500" y="4632325"/>
            <a:ext cx="31940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7"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5213" y="4632325"/>
            <a:ext cx="526573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1075096" y="344488"/>
            <a:ext cx="9482137" cy="5400675"/>
            <a:chOff x="0" y="0"/>
            <a:chExt cx="5973" cy="3402"/>
          </a:xfrm>
        </p:grpSpPr>
        <p:sp>
          <p:nvSpPr>
            <p:cNvPr id="49155" name="Rectangle 3"/>
            <p:cNvSpPr>
              <a:spLocks noChangeArrowheads="1"/>
            </p:cNvSpPr>
            <p:nvPr/>
          </p:nvSpPr>
          <p:spPr bwMode="auto">
            <a:xfrm>
              <a:off x="0" y="0"/>
              <a:ext cx="555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a:solidFill>
                    <a:schemeClr val="tx1"/>
                  </a:solidFill>
                  <a:ea typeface="方正兰亭黑6_GBK" pitchFamily="2" charset="-122"/>
                </a:rPr>
                <a:t>例</a:t>
              </a:r>
              <a:r>
                <a:rPr lang="en-US" altLang="zh-CN" sz="2000">
                  <a:solidFill>
                    <a:schemeClr val="tx1"/>
                  </a:solidFill>
                  <a:ea typeface="方正兰亭黑6_GBK" pitchFamily="2" charset="-122"/>
                </a:rPr>
                <a:t>2</a:t>
              </a:r>
              <a:r>
                <a:rPr lang="zh-CN" altLang="en-US" sz="2000">
                  <a:solidFill>
                    <a:schemeClr val="tx1"/>
                  </a:solidFill>
                  <a:ea typeface="方正兰亭黑6_GBK" pitchFamily="2" charset="-122"/>
                </a:rPr>
                <a:t>、樣本含量估算。</a:t>
              </a:r>
              <a:endParaRPr lang="en-US" sz="2000">
                <a:solidFill>
                  <a:schemeClr val="tx1"/>
                </a:solidFill>
                <a:ea typeface="方正兰亭黑6_GBK" pitchFamily="2" charset="-122"/>
              </a:endParaRPr>
            </a:p>
          </p:txBody>
        </p:sp>
        <p:sp>
          <p:nvSpPr>
            <p:cNvPr id="49156" name="Rectangle 117"/>
            <p:cNvSpPr>
              <a:spLocks noChangeArrowheads="1"/>
            </p:cNvSpPr>
            <p:nvPr/>
          </p:nvSpPr>
          <p:spPr bwMode="auto">
            <a:xfrm>
              <a:off x="415" y="270"/>
              <a:ext cx="5558"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zh-CN" altLang="en-US" sz="1800" dirty="0">
                  <a:solidFill>
                    <a:schemeClr val="tx1"/>
                  </a:solidFill>
                </a:rPr>
                <a:t>已知依地酸二鈉鈣可使鉛中毒患者的血紅蛋白升高</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( 30 </a:t>
              </a:r>
              <a:r>
                <a:rPr lang="en-US" altLang="zh-CN" sz="1400" dirty="0">
                  <a:solidFill>
                    <a:schemeClr val="tx1"/>
                  </a:solidFill>
                  <a:latin typeface="Times New Roman" panose="02020603050405020304" pitchFamily="18" charset="0"/>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10 ) </a:t>
              </a:r>
              <a:r>
                <a:rPr lang="en-US" altLang="zh-CN" sz="1800" i="1" dirty="0">
                  <a:solidFill>
                    <a:schemeClr val="tx1"/>
                  </a:solidFill>
                  <a:latin typeface="Times New Roman" panose="02020603050405020304" pitchFamily="18" charset="0"/>
                  <a:cs typeface="Times New Roman" panose="02020603050405020304" pitchFamily="18" charset="0"/>
                </a:rPr>
                <a:t>g</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L</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，依據經驗，規定治療後患者血紅蛋白升高值</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5 </a:t>
              </a:r>
              <a:r>
                <a:rPr lang="en-US" altLang="zh-CN" sz="1800" i="1" dirty="0">
                  <a:solidFill>
                    <a:schemeClr val="tx1"/>
                  </a:solidFill>
                  <a:latin typeface="Times New Roman" panose="02020603050405020304" pitchFamily="18" charset="0"/>
                  <a:cs typeface="Times New Roman" panose="02020603050405020304" pitchFamily="18" charset="0"/>
                </a:rPr>
                <a:t>g</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L</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以上為治療有效。為驗證該藥療效，作單側檢驗，取</a:t>
              </a:r>
              <a:r>
                <a:rPr lang="zh-CN" altLang="en-US" sz="1800" dirty="0">
                  <a:solidFill>
                    <a:schemeClr val="tx1"/>
                  </a:solidFill>
                  <a:latin typeface="Times New Roman" panose="02020603050405020304" pitchFamily="18" charset="0"/>
                  <a:cs typeface="Times New Roman" panose="02020603050405020304" pitchFamily="18" charset="0"/>
                </a:rPr>
                <a:t> </a:t>
              </a:r>
              <a:r>
                <a:rPr lang="zh-CN" altLang="en-US" sz="1800" i="1" dirty="0">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1800" dirty="0">
                  <a:solidFill>
                    <a:schemeClr val="tx1"/>
                  </a:solidFill>
                  <a:latin typeface="Times New Roman" panose="02020603050405020304" pitchFamily="18" charset="0"/>
                  <a:cs typeface="Times New Roman" panose="02020603050405020304" pitchFamily="18" charset="0"/>
                  <a:sym typeface="Symbol" pitchFamily="18" charset="2"/>
                </a:rPr>
                <a:t> </a:t>
              </a:r>
              <a:r>
                <a:rPr lang="en-US" altLang="zh-CN" sz="1800" dirty="0">
                  <a:solidFill>
                    <a:schemeClr val="tx1"/>
                  </a:solidFill>
                  <a:latin typeface="Times New Roman" panose="02020603050405020304" pitchFamily="18" charset="0"/>
                  <a:cs typeface="Times New Roman" panose="02020603050405020304" pitchFamily="18" charset="0"/>
                  <a:sym typeface="Symbol" pitchFamily="18" charset="2"/>
                </a:rPr>
                <a:t>= 0.05 ,</a:t>
              </a:r>
              <a:r>
                <a:rPr lang="zh-CN" altLang="en-US" sz="1800" dirty="0">
                  <a:solidFill>
                    <a:schemeClr val="tx1"/>
                  </a:solidFill>
                  <a:latin typeface="Times New Roman" panose="02020603050405020304" pitchFamily="18" charset="0"/>
                  <a:cs typeface="Times New Roman" panose="02020603050405020304" pitchFamily="18" charset="0"/>
                  <a:sym typeface="Symbol" pitchFamily="18" charset="2"/>
                </a:rPr>
                <a:t> </a:t>
              </a:r>
              <a:r>
                <a:rPr lang="zh-CN" altLang="en-US" sz="1800" i="1" dirty="0">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1800" dirty="0">
                  <a:solidFill>
                    <a:schemeClr val="tx1"/>
                  </a:solidFill>
                  <a:latin typeface="Times New Roman" panose="02020603050405020304" pitchFamily="18" charset="0"/>
                  <a:cs typeface="Times New Roman" panose="02020603050405020304" pitchFamily="18" charset="0"/>
                  <a:sym typeface="Symbol" pitchFamily="18" charset="2"/>
                </a:rPr>
                <a:t> </a:t>
              </a:r>
              <a:r>
                <a:rPr lang="en-US" altLang="zh-CN" sz="1800" dirty="0">
                  <a:solidFill>
                    <a:schemeClr val="tx1"/>
                  </a:solidFill>
                  <a:latin typeface="Times New Roman" panose="02020603050405020304" pitchFamily="18" charset="0"/>
                  <a:cs typeface="Times New Roman" panose="02020603050405020304" pitchFamily="18" charset="0"/>
                  <a:sym typeface="Symbol" pitchFamily="18" charset="2"/>
                </a:rPr>
                <a:t>= 0.10 </a:t>
              </a:r>
              <a:r>
                <a:rPr lang="zh-CN" altLang="en-US" sz="1800" dirty="0">
                  <a:solidFill>
                    <a:schemeClr val="tx1"/>
                  </a:solidFill>
                </a:rPr>
                <a:t>。問需納入多少病例</a:t>
              </a:r>
              <a:r>
                <a:rPr lang="en-US" altLang="zh-CN" sz="1800" dirty="0">
                  <a:solidFill>
                    <a:schemeClr val="tx1"/>
                  </a:solidFill>
                </a:rPr>
                <a:t>? </a:t>
              </a:r>
            </a:p>
          </p:txBody>
        </p:sp>
        <p:grpSp>
          <p:nvGrpSpPr>
            <p:cNvPr id="49157" name="Group 5"/>
            <p:cNvGrpSpPr>
              <a:grpSpLocks/>
            </p:cNvGrpSpPr>
            <p:nvPr/>
          </p:nvGrpSpPr>
          <p:grpSpPr bwMode="auto">
            <a:xfrm>
              <a:off x="423" y="977"/>
              <a:ext cx="4912" cy="2425"/>
              <a:chOff x="0" y="0"/>
              <a:chExt cx="4912" cy="2425"/>
            </a:xfrm>
          </p:grpSpPr>
          <p:sp>
            <p:nvSpPr>
              <p:cNvPr id="49158" name="Rectangle 3"/>
              <p:cNvSpPr>
                <a:spLocks noChangeArrowheads="1"/>
              </p:cNvSpPr>
              <p:nvPr/>
            </p:nvSpPr>
            <p:spPr bwMode="auto">
              <a:xfrm>
                <a:off x="0" y="10"/>
                <a:ext cx="5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a:solidFill>
                      <a:schemeClr val="tx1"/>
                    </a:solidFill>
                    <a:ea typeface="方正兰亭黑6_GBK" pitchFamily="2" charset="-122"/>
                  </a:rPr>
                  <a:t>解：</a:t>
                </a:r>
                <a:endParaRPr lang="en-US" sz="2000">
                  <a:solidFill>
                    <a:schemeClr val="tx1"/>
                  </a:solidFill>
                  <a:ea typeface="方正兰亭黑6_GBK" pitchFamily="2" charset="-122"/>
                </a:endParaRPr>
              </a:p>
            </p:txBody>
          </p:sp>
          <p:pic>
            <p:nvPicPr>
              <p:cNvPr id="49159" name="Picture 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2" y="1666"/>
                <a:ext cx="23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Rectangle 116"/>
              <p:cNvSpPr>
                <a:spLocks noChangeArrowheads="1"/>
              </p:cNvSpPr>
              <p:nvPr/>
            </p:nvSpPr>
            <p:spPr bwMode="auto">
              <a:xfrm>
                <a:off x="1284" y="664"/>
                <a:ext cx="3628"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742950" lvl="1" indent="-285750">
                  <a:lnSpc>
                    <a:spcPct val="150000"/>
                  </a:lnSpc>
                </a:pPr>
                <a:r>
                  <a:rPr lang="zh-CN" altLang="en-US" sz="1500" i="1" dirty="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宋体" panose="02010600030101010101" pitchFamily="2" charset="-122"/>
                    <a:cs typeface="Times New Roman" panose="02020603050405020304" pitchFamily="18" charset="0"/>
                  </a:rPr>
                  <a:t>-</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宋体" panose="02010600030101010101" pitchFamily="2" charset="-122"/>
                    <a:cs typeface="Times New Roman" panose="02020603050405020304" pitchFamily="18" charset="0"/>
                  </a:rPr>
                  <a:t>I</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型錯誤概率</a:t>
                </a:r>
                <a:r>
                  <a:rPr lang="zh-CN" altLang="en-US" sz="1500" dirty="0">
                    <a:solidFill>
                      <a:schemeClr val="tx1"/>
                    </a:solidFill>
                    <a:sym typeface="Symbol" pitchFamily="18" charset="2"/>
                  </a:rPr>
                  <a:t>，一般取</a:t>
                </a:r>
                <a:r>
                  <a:rPr lang="zh-CN" altLang="en-US" sz="1500" dirty="0">
                    <a:solidFill>
                      <a:schemeClr val="tx1"/>
                    </a:solidFill>
                    <a:latin typeface="宋体" panose="02010600030101010101" pitchFamily="2" charset="-122"/>
                    <a:sym typeface="Symbol" pitchFamily="18" charset="2"/>
                  </a:rPr>
                  <a:t> </a:t>
                </a:r>
                <a:r>
                  <a:rPr lang="en-US" altLang="zh-CN" sz="1500" dirty="0">
                    <a:solidFill>
                      <a:schemeClr val="tx1"/>
                    </a:solidFill>
                    <a:latin typeface="宋体" panose="02010600030101010101" pitchFamily="2" charset="-122"/>
                    <a:sym typeface="Symbol" pitchFamily="18" charset="2"/>
                  </a:rPr>
                  <a:t>0.05</a:t>
                </a:r>
                <a:r>
                  <a:rPr lang="zh-CN" altLang="en-US" sz="1500" dirty="0">
                    <a:solidFill>
                      <a:schemeClr val="tx1"/>
                    </a:solidFill>
                    <a:sym typeface="Symbol" pitchFamily="18" charset="2"/>
                  </a:rPr>
                  <a:t>（注意單雙側）</a:t>
                </a:r>
              </a:p>
              <a:p>
                <a:pPr marL="742950" lvl="1" indent="-285750">
                  <a:lnSpc>
                    <a:spcPct val="150000"/>
                  </a:lnSpc>
                </a:pPr>
                <a:r>
                  <a:rPr lang="zh-CN" altLang="en-US" sz="1500" i="1" dirty="0">
                    <a:solidFill>
                      <a:schemeClr val="tx1"/>
                    </a:solidFill>
                    <a:latin typeface="Times New Roman" panose="02020603050405020304" pitchFamily="18" charset="0"/>
                    <a:cs typeface="Times New Roman" panose="02020603050405020304" pitchFamily="18" charset="0"/>
                    <a:sym typeface="Symbol" pitchFamily="18" charset="2"/>
                  </a:rPr>
                  <a:t></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宋体" panose="02010600030101010101" pitchFamily="2" charset="-122"/>
                    <a:cs typeface="Times New Roman" panose="02020603050405020304" pitchFamily="18" charset="0"/>
                  </a:rPr>
                  <a:t>-</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宋体" panose="02010600030101010101" pitchFamily="2" charset="-122"/>
                    <a:cs typeface="Times New Roman" panose="02020603050405020304" pitchFamily="18" charset="0"/>
                  </a:rPr>
                  <a:t>II</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型錯誤概率</a:t>
                </a:r>
                <a:r>
                  <a:rPr lang="zh-CN" altLang="en-US" sz="1500" dirty="0">
                    <a:solidFill>
                      <a:schemeClr val="tx1"/>
                    </a:solidFill>
                    <a:sym typeface="Symbol" pitchFamily="18" charset="2"/>
                  </a:rPr>
                  <a:t>，一般取</a:t>
                </a:r>
                <a:r>
                  <a:rPr lang="zh-CN" altLang="en-US" sz="1500" dirty="0">
                    <a:solidFill>
                      <a:schemeClr val="tx1"/>
                    </a:solidFill>
                    <a:latin typeface="宋体" panose="02010600030101010101" pitchFamily="2" charset="-122"/>
                    <a:sym typeface="Symbol" pitchFamily="18" charset="2"/>
                  </a:rPr>
                  <a:t> </a:t>
                </a:r>
                <a:r>
                  <a:rPr lang="en-US" altLang="zh-CN" sz="1500" dirty="0">
                    <a:solidFill>
                      <a:schemeClr val="tx1"/>
                    </a:solidFill>
                    <a:latin typeface="宋体" panose="02010600030101010101" pitchFamily="2" charset="-122"/>
                    <a:sym typeface="Symbol" pitchFamily="18" charset="2"/>
                  </a:rPr>
                  <a:t>0.1 </a:t>
                </a:r>
                <a:r>
                  <a:rPr lang="zh-CN" altLang="en-US" sz="1500" dirty="0">
                    <a:solidFill>
                      <a:schemeClr val="tx1"/>
                    </a:solidFill>
                    <a:latin typeface="宋体" panose="02010600030101010101" pitchFamily="2" charset="-122"/>
                    <a:sym typeface="Symbol" pitchFamily="18" charset="2"/>
                  </a:rPr>
                  <a:t>或 </a:t>
                </a:r>
                <a:r>
                  <a:rPr lang="en-US" altLang="zh-CN" sz="1500" dirty="0">
                    <a:solidFill>
                      <a:schemeClr val="tx1"/>
                    </a:solidFill>
                    <a:latin typeface="宋体" panose="02010600030101010101" pitchFamily="2" charset="-122"/>
                    <a:sym typeface="Symbol" pitchFamily="18" charset="2"/>
                  </a:rPr>
                  <a:t>0.2</a:t>
                </a:r>
              </a:p>
              <a:p>
                <a:pPr marL="742950" lvl="1" indent="-285750">
                  <a:lnSpc>
                    <a:spcPct val="150000"/>
                  </a:lnSpc>
                </a:pPr>
                <a:r>
                  <a:rPr lang="zh-CN" altLang="en-US" sz="1500" i="1" dirty="0">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1500" dirty="0">
                    <a:solidFill>
                      <a:schemeClr val="tx1"/>
                    </a:solidFill>
                    <a:latin typeface="Times New Roman" panose="02020603050405020304" pitchFamily="18" charset="0"/>
                    <a:cs typeface="Times New Roman" panose="02020603050405020304" pitchFamily="18" charset="0"/>
                    <a:sym typeface="Symbol" pitchFamily="18" charset="2"/>
                  </a:rPr>
                  <a:t> </a:t>
                </a:r>
                <a:r>
                  <a:rPr lang="en-US" altLang="zh-CN" sz="1500" dirty="0">
                    <a:solidFill>
                      <a:schemeClr val="tx1"/>
                    </a:solidFill>
                    <a:latin typeface="宋体" panose="02010600030101010101" pitchFamily="2" charset="-122"/>
                    <a:cs typeface="Times New Roman" panose="02020603050405020304" pitchFamily="18" charset="0"/>
                    <a:sym typeface="Symbol" pitchFamily="18" charset="2"/>
                  </a:rPr>
                  <a:t>-</a:t>
                </a:r>
                <a:r>
                  <a:rPr lang="en-US" altLang="zh-CN" sz="1500" dirty="0">
                    <a:solidFill>
                      <a:schemeClr val="tx1"/>
                    </a:solidFill>
                    <a:latin typeface="Times New Roman" panose="02020603050405020304" pitchFamily="18" charset="0"/>
                    <a:cs typeface="Times New Roman" panose="02020603050405020304" pitchFamily="18" charset="0"/>
                    <a:sym typeface="Symbol" pitchFamily="18" charset="2"/>
                  </a:rPr>
                  <a:t> </a:t>
                </a:r>
                <a:r>
                  <a:rPr lang="zh-CN" altLang="en-US" sz="1500" dirty="0">
                    <a:solidFill>
                      <a:schemeClr val="tx1"/>
                    </a:solidFill>
                    <a:sym typeface="Symbol" pitchFamily="18" charset="2"/>
                  </a:rPr>
                  <a:t>接受標準</a:t>
                </a:r>
              </a:p>
              <a:p>
                <a:pPr marL="742950" lvl="1" indent="-285750">
                  <a:lnSpc>
                    <a:spcPct val="150000"/>
                  </a:lnSpc>
                </a:pPr>
                <a:r>
                  <a:rPr lang="zh-CN" altLang="en-US" sz="1500" i="1" dirty="0">
                    <a:solidFill>
                      <a:schemeClr val="tx1"/>
                    </a:solidFill>
                    <a:latin typeface="Times New Roman" panose="02020603050405020304" pitchFamily="18" charset="0"/>
                    <a:cs typeface="Times New Roman" panose="02020603050405020304" pitchFamily="18" charset="0"/>
                    <a:sym typeface="Symbol" pitchFamily="18" charset="2"/>
                  </a:rPr>
                  <a:t></a:t>
                </a:r>
                <a:r>
                  <a:rPr lang="zh-CN" altLang="en-US" sz="1500" dirty="0">
                    <a:solidFill>
                      <a:schemeClr val="tx1"/>
                    </a:solidFill>
                    <a:latin typeface="Times New Roman" panose="02020603050405020304" pitchFamily="18" charset="0"/>
                    <a:cs typeface="Times New Roman" panose="02020603050405020304" pitchFamily="18" charset="0"/>
                    <a:sym typeface="Symbol" pitchFamily="18" charset="2"/>
                  </a:rPr>
                  <a:t> </a:t>
                </a:r>
                <a:r>
                  <a:rPr lang="en-US" altLang="zh-CN" sz="1500" dirty="0">
                    <a:solidFill>
                      <a:schemeClr val="tx1"/>
                    </a:solidFill>
                    <a:latin typeface="宋体" panose="02010600030101010101" pitchFamily="2" charset="-122"/>
                    <a:cs typeface="Times New Roman" panose="02020603050405020304" pitchFamily="18" charset="0"/>
                    <a:sym typeface="Symbol" pitchFamily="18" charset="2"/>
                  </a:rPr>
                  <a:t>-</a:t>
                </a:r>
                <a:r>
                  <a:rPr lang="en-US" altLang="zh-CN" sz="1500" dirty="0">
                    <a:solidFill>
                      <a:schemeClr val="tx1"/>
                    </a:solidFill>
                    <a:latin typeface="Times New Roman" panose="02020603050405020304" pitchFamily="18" charset="0"/>
                    <a:cs typeface="Times New Roman" panose="02020603050405020304" pitchFamily="18" charset="0"/>
                    <a:sym typeface="Symbol" pitchFamily="18" charset="2"/>
                  </a:rPr>
                  <a:t> </a:t>
                </a:r>
                <a:r>
                  <a:rPr lang="zh-CN" altLang="en-US" sz="1500" dirty="0">
                    <a:solidFill>
                      <a:schemeClr val="tx1"/>
                    </a:solidFill>
                    <a:sym typeface="Symbol" pitchFamily="18" charset="2"/>
                  </a:rPr>
                  <a:t>總體標準差</a:t>
                </a:r>
              </a:p>
            </p:txBody>
          </p:sp>
          <p:sp>
            <p:nvSpPr>
              <p:cNvPr id="49161" name="Rectangle 3"/>
              <p:cNvSpPr>
                <a:spLocks noChangeArrowheads="1"/>
              </p:cNvSpPr>
              <p:nvPr/>
            </p:nvSpPr>
            <p:spPr bwMode="auto">
              <a:xfrm>
                <a:off x="1272" y="1661"/>
                <a:ext cx="5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500" dirty="0">
                    <a:solidFill>
                      <a:schemeClr val="tx1"/>
                    </a:solidFill>
                    <a:ea typeface="方正兰亭黑6_GBK" pitchFamily="2" charset="-122"/>
                  </a:rPr>
                  <a:t>代入</a:t>
                </a:r>
              </a:p>
            </p:txBody>
          </p:sp>
          <p:sp>
            <p:nvSpPr>
              <p:cNvPr id="49162" name="Rectangle 3"/>
              <p:cNvSpPr>
                <a:spLocks noChangeArrowheads="1"/>
              </p:cNvSpPr>
              <p:nvPr/>
            </p:nvSpPr>
            <p:spPr bwMode="auto">
              <a:xfrm>
                <a:off x="1282" y="2194"/>
                <a:ext cx="15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1700" dirty="0">
                    <a:solidFill>
                      <a:schemeClr val="tx1"/>
                    </a:solidFill>
                    <a:ea typeface="方正兰亭黑6_GBK" pitchFamily="2" charset="-122"/>
                  </a:rPr>
                  <a:t>解得：</a:t>
                </a:r>
                <a:r>
                  <a:rPr lang="en-US" altLang="zh-CN" sz="1700" i="1" dirty="0">
                    <a:solidFill>
                      <a:schemeClr val="tx1"/>
                    </a:solidFill>
                    <a:latin typeface="Times New Roman" panose="02020603050405020304" pitchFamily="18" charset="0"/>
                    <a:ea typeface="方正兰亭黑6_GBK" pitchFamily="2" charset="-122"/>
                    <a:cs typeface="Times New Roman" panose="02020603050405020304" pitchFamily="18" charset="0"/>
                  </a:rPr>
                  <a:t>n</a:t>
                </a:r>
                <a:r>
                  <a:rPr lang="en-US" altLang="zh-CN" sz="1700" dirty="0">
                    <a:solidFill>
                      <a:schemeClr val="tx1"/>
                    </a:solidFill>
                    <a:latin typeface="Times New Roman" panose="02020603050405020304" pitchFamily="18" charset="0"/>
                    <a:ea typeface="方正兰亭黑6_GBK" pitchFamily="2" charset="-122"/>
                    <a:cs typeface="Times New Roman" panose="02020603050405020304" pitchFamily="18" charset="0"/>
                  </a:rPr>
                  <a:t> = 34.3 </a:t>
                </a:r>
                <a:r>
                  <a:rPr lang="en-US" altLang="zh-CN" sz="1700" dirty="0">
                    <a:solidFill>
                      <a:schemeClr val="tx1"/>
                    </a:solidFill>
                    <a:latin typeface="宋体" panose="02010600030101010101" pitchFamily="2" charset="-122"/>
                    <a:cs typeface="Times New Roman" panose="02020603050405020304" pitchFamily="18" charset="0"/>
                  </a:rPr>
                  <a:t>≈</a:t>
                </a:r>
                <a:r>
                  <a:rPr lang="en-US" altLang="zh-CN" sz="1700" dirty="0">
                    <a:solidFill>
                      <a:schemeClr val="tx1"/>
                    </a:solidFill>
                    <a:latin typeface="Times New Roman" panose="02020603050405020304" pitchFamily="18" charset="0"/>
                    <a:ea typeface="方正兰亭黑6_GBK" pitchFamily="2" charset="-122"/>
                    <a:cs typeface="Times New Roman" panose="02020603050405020304" pitchFamily="18" charset="0"/>
                  </a:rPr>
                  <a:t> 35</a:t>
                </a:r>
              </a:p>
            </p:txBody>
          </p:sp>
          <p:pic>
            <p:nvPicPr>
              <p:cNvPr id="49163" name="Picture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9" y="0"/>
                <a:ext cx="1806"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325px-Normal_distribution_pdf">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100" y="736600"/>
            <a:ext cx="8062913"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350px-Standard_deviation_diagra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712788"/>
            <a:ext cx="931545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0" y="299720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grpSp>
        <p:nvGrpSpPr>
          <p:cNvPr id="14339" name="组合 1"/>
          <p:cNvGrpSpPr>
            <a:grpSpLocks/>
          </p:cNvGrpSpPr>
          <p:nvPr/>
        </p:nvGrpSpPr>
        <p:grpSpPr bwMode="auto">
          <a:xfrm>
            <a:off x="2779713" y="1263650"/>
            <a:ext cx="6853237" cy="4430713"/>
            <a:chOff x="3205163" y="663964"/>
            <a:chExt cx="6853237" cy="4431911"/>
          </a:xfrm>
        </p:grpSpPr>
        <p:graphicFrame>
          <p:nvGraphicFramePr>
            <p:cNvPr id="14341" name="Object 3"/>
            <p:cNvGraphicFramePr>
              <a:graphicFrameLocks noChangeAspect="1"/>
            </p:cNvGraphicFramePr>
            <p:nvPr/>
          </p:nvGraphicFramePr>
          <p:xfrm>
            <a:off x="3205163" y="663964"/>
            <a:ext cx="6853237" cy="1597025"/>
          </p:xfrm>
          <a:graphic>
            <a:graphicData uri="http://schemas.openxmlformats.org/presentationml/2006/ole">
              <mc:AlternateContent xmlns:mc="http://schemas.openxmlformats.org/markup-compatibility/2006">
                <mc:Choice xmlns:v="urn:schemas-microsoft-com:vml" Requires="v">
                  <p:oleObj r:id="rId3" imgW="2363226" imgH="482810" progId="Excel.Sheet.8">
                    <p:embed/>
                  </p:oleObj>
                </mc:Choice>
                <mc:Fallback>
                  <p:oleObj r:id="rId3" imgW="2363226" imgH="48281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5163" y="663964"/>
                          <a:ext cx="6853237"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Text Box 6"/>
            <p:cNvSpPr txBox="1">
              <a:spLocks noChangeArrowheads="1"/>
            </p:cNvSpPr>
            <p:nvPr/>
          </p:nvSpPr>
          <p:spPr bwMode="auto">
            <a:xfrm>
              <a:off x="4027488" y="2681288"/>
              <a:ext cx="5597525" cy="198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el-GR" altLang="en-US" sz="2400">
                  <a:solidFill>
                    <a:schemeClr val="tx1"/>
                  </a:solidFill>
                  <a:latin typeface="宋体" pitchFamily="2" charset="-122"/>
                </a:rPr>
                <a:t>μ</a:t>
              </a:r>
              <a:r>
                <a:rPr lang="en-US" altLang="zh-CN" sz="2400">
                  <a:solidFill>
                    <a:schemeClr val="tx1"/>
                  </a:solidFill>
                  <a:latin typeface="宋体" pitchFamily="2" charset="-122"/>
                </a:rPr>
                <a:t>- </a:t>
              </a:r>
              <a:r>
                <a:rPr lang="zh-CN" altLang="en-US" sz="1800">
                  <a:solidFill>
                    <a:schemeClr val="tx1"/>
                  </a:solidFill>
                </a:rPr>
                <a:t>均值、數學期望</a:t>
              </a:r>
              <a:r>
                <a:rPr lang="zh-CN" altLang="en-US" sz="1800">
                  <a:solidFill>
                    <a:schemeClr val="tx1"/>
                  </a:solidFill>
                  <a:latin typeface="宋体" pitchFamily="2" charset="-122"/>
                </a:rPr>
                <a:t>；</a:t>
              </a:r>
            </a:p>
            <a:p>
              <a:pPr eaLnBrk="1" hangingPunct="1">
                <a:spcBef>
                  <a:spcPct val="50000"/>
                </a:spcBef>
              </a:pPr>
              <a:r>
                <a:rPr lang="el-GR" altLang="en-US" sz="2400">
                  <a:solidFill>
                    <a:schemeClr val="tx1"/>
                  </a:solidFill>
                  <a:latin typeface="宋体" pitchFamily="2" charset="-122"/>
                </a:rPr>
                <a:t>σ</a:t>
              </a:r>
              <a:r>
                <a:rPr lang="en-US" altLang="zh-CN" sz="2400">
                  <a:solidFill>
                    <a:schemeClr val="tx1"/>
                  </a:solidFill>
                  <a:latin typeface="宋体" pitchFamily="2" charset="-122"/>
                </a:rPr>
                <a:t>-</a:t>
              </a:r>
              <a:r>
                <a:rPr lang="en-US" altLang="zh-CN" sz="1800">
                  <a:solidFill>
                    <a:schemeClr val="tx1"/>
                  </a:solidFill>
                  <a:latin typeface="宋体" pitchFamily="2" charset="-122"/>
                </a:rPr>
                <a:t> </a:t>
              </a:r>
              <a:r>
                <a:rPr lang="zh-CN" altLang="en-US" sz="1800">
                  <a:solidFill>
                    <a:schemeClr val="tx1"/>
                  </a:solidFill>
                  <a:latin typeface="宋体" pitchFamily="2" charset="-122"/>
                </a:rPr>
                <a:t>標準差</a:t>
              </a:r>
            </a:p>
            <a:p>
              <a:pPr eaLnBrk="1" hangingPunct="1">
                <a:spcBef>
                  <a:spcPct val="50000"/>
                </a:spcBef>
              </a:pPr>
              <a:r>
                <a:rPr lang="en-US" altLang="zh-CN" sz="2400">
                  <a:solidFill>
                    <a:schemeClr val="tx1"/>
                  </a:solidFill>
                  <a:latin typeface="宋体" pitchFamily="2" charset="-122"/>
                </a:rPr>
                <a:t>π- </a:t>
              </a:r>
              <a:r>
                <a:rPr lang="zh-CN" altLang="en-US" sz="1800">
                  <a:solidFill>
                    <a:schemeClr val="tx1"/>
                  </a:solidFill>
                  <a:latin typeface="宋体" pitchFamily="2" charset="-122"/>
                </a:rPr>
                <a:t>圓周率常數</a:t>
              </a:r>
            </a:p>
            <a:p>
              <a:pPr eaLnBrk="1" hangingPunct="1">
                <a:spcBef>
                  <a:spcPct val="50000"/>
                </a:spcBef>
              </a:pPr>
              <a:r>
                <a:rPr lang="zh-CN" altLang="en-US" sz="1800">
                  <a:solidFill>
                    <a:schemeClr val="tx1"/>
                  </a:solidFill>
                  <a:latin typeface="宋体" pitchFamily="2" charset="-122"/>
                </a:rPr>
                <a:t>  </a:t>
              </a:r>
              <a:endParaRPr lang="el-GR" altLang="en-US" sz="1800">
                <a:solidFill>
                  <a:schemeClr val="tx1"/>
                </a:solidFill>
                <a:latin typeface="宋体" pitchFamily="2" charset="-122"/>
              </a:endParaRPr>
            </a:p>
          </p:txBody>
        </p:sp>
        <p:graphicFrame>
          <p:nvGraphicFramePr>
            <p:cNvPr id="14343" name="Object 5"/>
            <p:cNvGraphicFramePr>
              <a:graphicFrameLocks noChangeAspect="1"/>
            </p:cNvGraphicFramePr>
            <p:nvPr/>
          </p:nvGraphicFramePr>
          <p:xfrm>
            <a:off x="4137025" y="4332288"/>
            <a:ext cx="1909763" cy="763587"/>
          </p:xfrm>
          <a:graphic>
            <a:graphicData uri="http://schemas.openxmlformats.org/presentationml/2006/ole">
              <mc:AlternateContent xmlns:mc="http://schemas.openxmlformats.org/markup-compatibility/2006">
                <mc:Choice xmlns:v="urn:schemas-microsoft-com:vml" Requires="v">
                  <p:oleObj r:id="rId5" imgW="927100" imgH="393700" progId="Equation.3">
                    <p:embed/>
                  </p:oleObj>
                </mc:Choice>
                <mc:Fallback>
                  <p:oleObj r:id="rId5" imgW="9271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7025" y="4332288"/>
                          <a:ext cx="1909763"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Text Box 13"/>
            <p:cNvSpPr txBox="1">
              <a:spLocks noChangeArrowheads="1"/>
            </p:cNvSpPr>
            <p:nvPr/>
          </p:nvSpPr>
          <p:spPr bwMode="auto">
            <a:xfrm>
              <a:off x="6121400" y="4476750"/>
              <a:ext cx="27670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en-US" altLang="zh-CN" sz="2400">
                  <a:solidFill>
                    <a:schemeClr val="tx1"/>
                  </a:solidFill>
                  <a:latin typeface="宋体" pitchFamily="2" charset="-122"/>
                </a:rPr>
                <a:t>- </a:t>
              </a:r>
              <a:r>
                <a:rPr lang="zh-CN" altLang="en-US" sz="1800">
                  <a:solidFill>
                    <a:schemeClr val="tx1"/>
                  </a:solidFill>
                  <a:latin typeface="宋体" pitchFamily="2" charset="-122"/>
                </a:rPr>
                <a:t>常數、自然對數的底  </a:t>
              </a:r>
              <a:endParaRPr lang="el-GR" altLang="en-US" sz="1800">
                <a:solidFill>
                  <a:schemeClr val="tx1"/>
                </a:solidFill>
                <a:latin typeface="宋体" pitchFamily="2" charset="-122"/>
              </a:endParaRPr>
            </a:p>
          </p:txBody>
        </p:sp>
      </p:grpSp>
      <p:sp>
        <p:nvSpPr>
          <p:cNvPr id="14340" name="Rectangle 14"/>
          <p:cNvSpPr>
            <a:spLocks noChangeArrowheads="1"/>
          </p:cNvSpPr>
          <p:nvPr/>
        </p:nvSpPr>
        <p:spPr bwMode="auto">
          <a:xfrm>
            <a:off x="360363" y="204788"/>
            <a:ext cx="2533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1800" dirty="0"/>
              <a:t>正態分布概率密度函數</a:t>
            </a:r>
            <a:r>
              <a:rPr lang="zh-CN" altLang="en-US" sz="1800" dirty="0">
                <a:solidFill>
                  <a:schemeClr val="tx1"/>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3"/>
          <p:cNvSpPr>
            <a:spLocks noGrp="1" noChangeArrowheads="1"/>
          </p:cNvSpPr>
          <p:nvPr>
            <p:ph type="title" idx="4294967295"/>
          </p:nvPr>
        </p:nvSpPr>
        <p:spPr>
          <a:xfrm>
            <a:off x="265113" y="130175"/>
            <a:ext cx="3130550" cy="427038"/>
          </a:xfrm>
        </p:spPr>
        <p:txBody>
          <a:bodyPr/>
          <a:lstStyle/>
          <a:p>
            <a:pPr eaLnBrk="1" hangingPunct="1"/>
            <a:r>
              <a:rPr lang="zh-CN" altLang="en-US" sz="1800" dirty="0">
                <a:solidFill>
                  <a:srgbClr val="FF0915"/>
                </a:solidFill>
                <a:ea typeface="宋体" pitchFamily="2" charset="-122"/>
              </a:rPr>
              <a:t>標準正態分布概率密度函數</a:t>
            </a:r>
          </a:p>
        </p:txBody>
      </p:sp>
      <p:sp>
        <p:nvSpPr>
          <p:cNvPr id="15363" name="Rectangle 21"/>
          <p:cNvSpPr>
            <a:spLocks noChangeArrowheads="1"/>
          </p:cNvSpPr>
          <p:nvPr/>
        </p:nvSpPr>
        <p:spPr bwMode="auto">
          <a:xfrm>
            <a:off x="0" y="3011488"/>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grpSp>
        <p:nvGrpSpPr>
          <p:cNvPr id="15364" name="组合 1"/>
          <p:cNvGrpSpPr>
            <a:grpSpLocks/>
          </p:cNvGrpSpPr>
          <p:nvPr/>
        </p:nvGrpSpPr>
        <p:grpSpPr bwMode="auto">
          <a:xfrm>
            <a:off x="769938" y="1898650"/>
            <a:ext cx="9823450" cy="2217738"/>
            <a:chOff x="690563" y="1489075"/>
            <a:chExt cx="9823450" cy="2217738"/>
          </a:xfrm>
        </p:grpSpPr>
        <p:graphicFrame>
          <p:nvGraphicFramePr>
            <p:cNvPr id="15365" name="Object 3"/>
            <p:cNvGraphicFramePr>
              <a:graphicFrameLocks noChangeAspect="1"/>
            </p:cNvGraphicFramePr>
            <p:nvPr/>
          </p:nvGraphicFramePr>
          <p:xfrm>
            <a:off x="5426075" y="2066925"/>
            <a:ext cx="5087938" cy="1147763"/>
          </p:xfrm>
          <a:graphic>
            <a:graphicData uri="http://schemas.openxmlformats.org/presentationml/2006/ole">
              <mc:AlternateContent xmlns:mc="http://schemas.openxmlformats.org/markup-compatibility/2006">
                <mc:Choice xmlns:v="urn:schemas-microsoft-com:vml" Requires="v">
                  <p:oleObj r:id="rId2" imgW="2083704" imgH="470104" progId="Equation.3">
                    <p:embed/>
                  </p:oleObj>
                </mc:Choice>
                <mc:Fallback>
                  <p:oleObj r:id="rId2" imgW="2083704" imgH="470104"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075" y="2066925"/>
                          <a:ext cx="5087938"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Text Box 10"/>
            <p:cNvSpPr txBox="1">
              <a:spLocks noChangeArrowheads="1"/>
            </p:cNvSpPr>
            <p:nvPr/>
          </p:nvSpPr>
          <p:spPr bwMode="auto">
            <a:xfrm>
              <a:off x="690563" y="1489075"/>
              <a:ext cx="315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2400">
                  <a:solidFill>
                    <a:schemeClr val="tx1"/>
                  </a:solidFill>
                  <a:latin typeface="宋体" pitchFamily="2" charset="-122"/>
                </a:rPr>
                <a:t>當 </a:t>
              </a:r>
              <a:r>
                <a:rPr lang="el-GR" altLang="en-US" sz="2400">
                  <a:solidFill>
                    <a:schemeClr val="tx1"/>
                  </a:solidFill>
                  <a:latin typeface="宋体" pitchFamily="2" charset="-122"/>
                </a:rPr>
                <a:t>μ</a:t>
              </a:r>
              <a:r>
                <a:rPr lang="en-US" altLang="zh-CN" sz="2400">
                  <a:solidFill>
                    <a:schemeClr val="tx1"/>
                  </a:solidFill>
                  <a:latin typeface="宋体" pitchFamily="2" charset="-122"/>
                </a:rPr>
                <a:t>= 0</a:t>
              </a:r>
              <a:r>
                <a:rPr lang="en-US" altLang="zh-CN" sz="1800">
                  <a:solidFill>
                    <a:schemeClr val="tx1"/>
                  </a:solidFill>
                  <a:latin typeface="宋体" pitchFamily="2" charset="-122"/>
                </a:rPr>
                <a:t> </a:t>
              </a:r>
              <a:r>
                <a:rPr lang="zh-CN" altLang="en-US" sz="1800">
                  <a:solidFill>
                    <a:schemeClr val="tx1"/>
                  </a:solidFill>
                  <a:latin typeface="宋体" pitchFamily="2" charset="-122"/>
                </a:rPr>
                <a:t>，</a:t>
              </a:r>
              <a:r>
                <a:rPr lang="el-GR" altLang="en-US" sz="2400">
                  <a:solidFill>
                    <a:schemeClr val="tx1"/>
                  </a:solidFill>
                  <a:latin typeface="宋体" pitchFamily="2" charset="-122"/>
                </a:rPr>
                <a:t>σ</a:t>
              </a:r>
              <a:r>
                <a:rPr lang="en-US" altLang="zh-CN" sz="2400">
                  <a:solidFill>
                    <a:schemeClr val="tx1"/>
                  </a:solidFill>
                  <a:latin typeface="宋体" pitchFamily="2" charset="-122"/>
                </a:rPr>
                <a:t>= 1</a:t>
              </a:r>
              <a:r>
                <a:rPr lang="en-US" altLang="zh-CN" sz="1800">
                  <a:solidFill>
                    <a:schemeClr val="tx1"/>
                  </a:solidFill>
                  <a:latin typeface="宋体" pitchFamily="2" charset="-122"/>
                </a:rPr>
                <a:t> </a:t>
              </a:r>
              <a:r>
                <a:rPr lang="zh-CN" altLang="en-US" sz="2400">
                  <a:solidFill>
                    <a:schemeClr val="tx1"/>
                  </a:solidFill>
                  <a:latin typeface="宋体" pitchFamily="2" charset="-122"/>
                </a:rPr>
                <a:t>時</a:t>
              </a:r>
              <a:r>
                <a:rPr lang="zh-CN" altLang="en-US" sz="1800">
                  <a:solidFill>
                    <a:schemeClr val="tx1"/>
                  </a:solidFill>
                  <a:latin typeface="宋体" pitchFamily="2" charset="-122"/>
                </a:rPr>
                <a:t>， </a:t>
              </a:r>
              <a:endParaRPr lang="zh-CN" altLang="en-US" sz="2400">
                <a:solidFill>
                  <a:schemeClr val="tx1"/>
                </a:solidFill>
                <a:latin typeface="宋体" pitchFamily="2" charset="-122"/>
              </a:endParaRPr>
            </a:p>
          </p:txBody>
        </p:sp>
        <p:graphicFrame>
          <p:nvGraphicFramePr>
            <p:cNvPr id="15367" name="Object 6"/>
            <p:cNvGraphicFramePr>
              <a:graphicFrameLocks noChangeAspect="1"/>
            </p:cNvGraphicFramePr>
            <p:nvPr/>
          </p:nvGraphicFramePr>
          <p:xfrm>
            <a:off x="768350" y="2479675"/>
            <a:ext cx="3359150" cy="1227138"/>
          </p:xfrm>
          <a:graphic>
            <a:graphicData uri="http://schemas.openxmlformats.org/presentationml/2006/ole">
              <mc:AlternateContent xmlns:mc="http://schemas.openxmlformats.org/markup-compatibility/2006">
                <mc:Choice xmlns:v="urn:schemas-microsoft-com:vml" Requires="v">
                  <p:oleObj r:id="rId4" imgW="1320800" imgH="482600" progId="Equation.3">
                    <p:embed/>
                  </p:oleObj>
                </mc:Choice>
                <mc:Fallback>
                  <p:oleObj r:id="rId4" imgW="1320800" imgH="482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50" y="2479675"/>
                          <a:ext cx="335915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Rectangle 25"/>
            <p:cNvSpPr>
              <a:spLocks noChangeArrowheads="1"/>
            </p:cNvSpPr>
            <p:nvPr/>
          </p:nvSpPr>
          <p:spPr bwMode="auto">
            <a:xfrm>
              <a:off x="4702175" y="2449513"/>
              <a:ext cx="64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800">
                  <a:solidFill>
                    <a:schemeClr val="tx1"/>
                  </a:solidFill>
                </a:rPr>
                <a:t>＝＞</a:t>
              </a:r>
            </a:p>
          </p:txBody>
        </p:sp>
        <p:sp>
          <p:nvSpPr>
            <p:cNvPr id="15369" name="AutoShape 26"/>
            <p:cNvSpPr>
              <a:spLocks/>
            </p:cNvSpPr>
            <p:nvPr/>
          </p:nvSpPr>
          <p:spPr bwMode="auto">
            <a:xfrm>
              <a:off x="4344988" y="1668463"/>
              <a:ext cx="222250" cy="1965325"/>
            </a:xfrm>
            <a:prstGeom prst="rightBrace">
              <a:avLst>
                <a:gd name="adj1" fmla="val 7369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14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03213" y="44450"/>
            <a:ext cx="6035675" cy="712788"/>
          </a:xfrm>
        </p:spPr>
        <p:txBody>
          <a:bodyPr/>
          <a:lstStyle/>
          <a:p>
            <a:pPr eaLnBrk="1" hangingPunct="1"/>
            <a:r>
              <a:rPr lang="zh-CN" altLang="en-US" sz="2000" dirty="0"/>
              <a:t>標準正態分布概率密度函數曲線特點 </a:t>
            </a:r>
            <a:r>
              <a:rPr lang="en-US" altLang="zh-CN" sz="2000" dirty="0"/>
              <a:t>— </a:t>
            </a:r>
            <a:r>
              <a:rPr lang="zh-CN" altLang="en-US" sz="2000" dirty="0"/>
              <a:t>極大值點</a:t>
            </a:r>
          </a:p>
        </p:txBody>
      </p:sp>
      <p:sp>
        <p:nvSpPr>
          <p:cNvPr id="16387"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16388" name="Rectangle 9"/>
          <p:cNvSpPr>
            <a:spLocks noChangeArrowheads="1"/>
          </p:cNvSpPr>
          <p:nvPr/>
        </p:nvSpPr>
        <p:spPr bwMode="auto">
          <a:xfrm>
            <a:off x="0" y="30067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16389" name="Rectangle 11"/>
          <p:cNvSpPr>
            <a:spLocks noChangeArrowheads="1"/>
          </p:cNvSpPr>
          <p:nvPr/>
        </p:nvSpPr>
        <p:spPr bwMode="auto">
          <a:xfrm>
            <a:off x="0" y="30067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16390" name="Rectangle 13"/>
          <p:cNvSpPr>
            <a:spLocks noChangeArrowheads="1"/>
          </p:cNvSpPr>
          <p:nvPr/>
        </p:nvSpPr>
        <p:spPr bwMode="auto">
          <a:xfrm>
            <a:off x="0" y="300990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grpSp>
        <p:nvGrpSpPr>
          <p:cNvPr id="16391" name="组合 1"/>
          <p:cNvGrpSpPr>
            <a:grpSpLocks/>
          </p:cNvGrpSpPr>
          <p:nvPr/>
        </p:nvGrpSpPr>
        <p:grpSpPr bwMode="auto">
          <a:xfrm>
            <a:off x="908050" y="1206500"/>
            <a:ext cx="7515225" cy="4230688"/>
            <a:chOff x="719138" y="985838"/>
            <a:chExt cx="7515225" cy="4230687"/>
          </a:xfrm>
        </p:grpSpPr>
        <p:graphicFrame>
          <p:nvGraphicFramePr>
            <p:cNvPr id="16392" name="Object 3"/>
            <p:cNvGraphicFramePr>
              <a:graphicFrameLocks noChangeAspect="1"/>
            </p:cNvGraphicFramePr>
            <p:nvPr/>
          </p:nvGraphicFramePr>
          <p:xfrm>
            <a:off x="4379913" y="985838"/>
            <a:ext cx="3854450" cy="1077912"/>
          </p:xfrm>
          <a:graphic>
            <a:graphicData uri="http://schemas.openxmlformats.org/presentationml/2006/ole">
              <mc:AlternateContent xmlns:mc="http://schemas.openxmlformats.org/markup-compatibility/2006">
                <mc:Choice xmlns:v="urn:schemas-microsoft-com:vml" Requires="v">
                  <p:oleObj r:id="rId2" imgW="1727200" imgH="482600" progId="Excel.Sheet.8">
                    <p:embed/>
                  </p:oleObj>
                </mc:Choice>
                <mc:Fallback>
                  <p:oleObj r:id="rId2" imgW="1727200" imgH="482600" progId="Excel.Shee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913" y="985838"/>
                          <a:ext cx="38544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93" name="Object 6"/>
            <p:cNvGraphicFramePr>
              <a:graphicFrameLocks noChangeAspect="1"/>
            </p:cNvGraphicFramePr>
            <p:nvPr/>
          </p:nvGraphicFramePr>
          <p:xfrm>
            <a:off x="4343400" y="2065338"/>
            <a:ext cx="3321050" cy="1187450"/>
          </p:xfrm>
          <a:graphic>
            <a:graphicData uri="http://schemas.openxmlformats.org/presentationml/2006/ole">
              <mc:AlternateContent xmlns:mc="http://schemas.openxmlformats.org/markup-compatibility/2006">
                <mc:Choice xmlns:v="urn:schemas-microsoft-com:vml" Requires="v">
                  <p:oleObj r:id="rId4" imgW="1308668" imgH="470104" progId="Equation.3">
                    <p:embed/>
                  </p:oleObj>
                </mc:Choice>
                <mc:Fallback>
                  <p:oleObj r:id="rId4" imgW="1308668" imgH="47010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065338"/>
                          <a:ext cx="33210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4" name="Text Box 16"/>
            <p:cNvSpPr txBox="1">
              <a:spLocks noChangeArrowheads="1"/>
            </p:cNvSpPr>
            <p:nvPr/>
          </p:nvSpPr>
          <p:spPr bwMode="auto">
            <a:xfrm>
              <a:off x="719138" y="2460625"/>
              <a:ext cx="371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2400">
                  <a:solidFill>
                    <a:schemeClr val="tx1"/>
                  </a:solidFill>
                  <a:latin typeface="宋体" pitchFamily="2" charset="-122"/>
                </a:rPr>
                <a:t>當 </a:t>
              </a:r>
              <a:r>
                <a:rPr lang="el-GR" altLang="en-US" sz="2400">
                  <a:solidFill>
                    <a:schemeClr val="tx1"/>
                  </a:solidFill>
                  <a:latin typeface="宋体" pitchFamily="2" charset="-122"/>
                </a:rPr>
                <a:t>μ</a:t>
              </a:r>
              <a:r>
                <a:rPr lang="en-US" altLang="zh-CN" sz="2400">
                  <a:solidFill>
                    <a:schemeClr val="tx1"/>
                  </a:solidFill>
                  <a:latin typeface="宋体" pitchFamily="2" charset="-122"/>
                </a:rPr>
                <a:t>= 0</a:t>
              </a:r>
              <a:r>
                <a:rPr lang="en-US" altLang="zh-CN" sz="1800">
                  <a:solidFill>
                    <a:schemeClr val="tx1"/>
                  </a:solidFill>
                  <a:latin typeface="宋体" pitchFamily="2" charset="-122"/>
                </a:rPr>
                <a:t> </a:t>
              </a:r>
              <a:r>
                <a:rPr lang="zh-CN" altLang="en-US" sz="1800">
                  <a:solidFill>
                    <a:schemeClr val="tx1"/>
                  </a:solidFill>
                  <a:latin typeface="宋体" pitchFamily="2" charset="-122"/>
                </a:rPr>
                <a:t>，</a:t>
              </a:r>
              <a:r>
                <a:rPr lang="el-GR" altLang="en-US" sz="2400">
                  <a:solidFill>
                    <a:schemeClr val="tx1"/>
                  </a:solidFill>
                  <a:latin typeface="宋体" pitchFamily="2" charset="-122"/>
                </a:rPr>
                <a:t>σ</a:t>
              </a:r>
              <a:r>
                <a:rPr lang="en-US" altLang="zh-CN" sz="2400">
                  <a:solidFill>
                    <a:schemeClr val="tx1"/>
                  </a:solidFill>
                  <a:latin typeface="宋体" pitchFamily="2" charset="-122"/>
                </a:rPr>
                <a:t>= 1   </a:t>
              </a:r>
              <a:r>
                <a:rPr lang="zh-CN" altLang="en-US" sz="1800">
                  <a:solidFill>
                    <a:schemeClr val="tx1"/>
                  </a:solidFill>
                </a:rPr>
                <a:t>＝＞</a:t>
              </a:r>
            </a:p>
          </p:txBody>
        </p:sp>
        <p:sp>
          <p:nvSpPr>
            <p:cNvPr id="16395" name="Text Box 17"/>
            <p:cNvSpPr txBox="1">
              <a:spLocks noChangeArrowheads="1"/>
            </p:cNvSpPr>
            <p:nvPr/>
          </p:nvSpPr>
          <p:spPr bwMode="auto">
            <a:xfrm>
              <a:off x="4405313" y="3590925"/>
              <a:ext cx="2197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2400">
                  <a:solidFill>
                    <a:schemeClr val="tx1"/>
                  </a:solidFill>
                  <a:latin typeface="宋体" pitchFamily="2" charset="-122"/>
                </a:rPr>
                <a:t>解得：</a:t>
              </a:r>
              <a:r>
                <a:rPr lang="en-US" altLang="zh-CN" sz="2400">
                  <a:solidFill>
                    <a:schemeClr val="tx1"/>
                  </a:solidFill>
                  <a:latin typeface="宋体" pitchFamily="2" charset="-122"/>
                </a:rPr>
                <a:t>x = µ</a:t>
              </a:r>
              <a:endParaRPr lang="el-GR" altLang="en-US" sz="2400">
                <a:solidFill>
                  <a:schemeClr val="tx1"/>
                </a:solidFill>
                <a:latin typeface="宋体" pitchFamily="2" charset="-122"/>
              </a:endParaRPr>
            </a:p>
          </p:txBody>
        </p:sp>
        <p:graphicFrame>
          <p:nvGraphicFramePr>
            <p:cNvPr id="16396" name="Object 11"/>
            <p:cNvGraphicFramePr>
              <a:graphicFrameLocks noChangeAspect="1"/>
            </p:cNvGraphicFramePr>
            <p:nvPr/>
          </p:nvGraphicFramePr>
          <p:xfrm>
            <a:off x="5988050" y="4465638"/>
            <a:ext cx="2117725" cy="750887"/>
          </p:xfrm>
          <a:graphic>
            <a:graphicData uri="http://schemas.openxmlformats.org/presentationml/2006/ole">
              <mc:AlternateContent xmlns:mc="http://schemas.openxmlformats.org/markup-compatibility/2006">
                <mc:Choice xmlns:v="urn:schemas-microsoft-com:vml" Requires="v">
                  <p:oleObj r:id="rId6" imgW="762331" imgH="457399" progId="Equation.3">
                    <p:embed/>
                  </p:oleObj>
                </mc:Choice>
                <mc:Fallback>
                  <p:oleObj r:id="rId6" imgW="762331" imgH="457399"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8050" y="4465638"/>
                          <a:ext cx="21177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7" name="Text Box 22"/>
            <p:cNvSpPr txBox="1">
              <a:spLocks noChangeArrowheads="1"/>
            </p:cNvSpPr>
            <p:nvPr/>
          </p:nvSpPr>
          <p:spPr bwMode="auto">
            <a:xfrm>
              <a:off x="4392613" y="4611688"/>
              <a:ext cx="199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2400">
                  <a:latin typeface="宋体" pitchFamily="2" charset="-122"/>
                </a:rPr>
                <a:t>極大值點：</a:t>
              </a:r>
              <a:endParaRPr lang="el-GR" altLang="en-US" sz="2400">
                <a:latin typeface="宋体" pitchFamily="2"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303213" y="44450"/>
            <a:ext cx="8985250" cy="565150"/>
          </a:xfrm>
        </p:spPr>
        <p:txBody>
          <a:bodyPr/>
          <a:lstStyle/>
          <a:p>
            <a:pPr eaLnBrk="1" hangingPunct="1"/>
            <a:r>
              <a:rPr lang="zh-CN" altLang="en-US" sz="2000" dirty="0"/>
              <a:t>標準正態分布概率密度函數曲線特點 </a:t>
            </a:r>
            <a:r>
              <a:rPr lang="en-US" altLang="zh-CN" sz="2000" dirty="0"/>
              <a:t>— </a:t>
            </a:r>
            <a:r>
              <a:rPr lang="zh-CN" altLang="en-US" sz="2000" dirty="0"/>
              <a:t>反曲點</a:t>
            </a:r>
            <a:r>
              <a:rPr lang="zh-CN" altLang="en-US" sz="1600" dirty="0"/>
              <a:t>（二次微分為零點處曲線凹凸的拐點）</a:t>
            </a:r>
          </a:p>
        </p:txBody>
      </p:sp>
      <p:sp>
        <p:nvSpPr>
          <p:cNvPr id="17411"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17412" name="Rectangle 5"/>
          <p:cNvSpPr>
            <a:spLocks noChangeArrowheads="1"/>
          </p:cNvSpPr>
          <p:nvPr/>
        </p:nvSpPr>
        <p:spPr bwMode="auto">
          <a:xfrm>
            <a:off x="0" y="30067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17413" name="Rectangle 6"/>
          <p:cNvSpPr>
            <a:spLocks noChangeArrowheads="1"/>
          </p:cNvSpPr>
          <p:nvPr/>
        </p:nvSpPr>
        <p:spPr bwMode="auto">
          <a:xfrm>
            <a:off x="0" y="30067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17414" name="Rectangle 8"/>
          <p:cNvSpPr>
            <a:spLocks noChangeArrowheads="1"/>
          </p:cNvSpPr>
          <p:nvPr/>
        </p:nvSpPr>
        <p:spPr bwMode="auto">
          <a:xfrm>
            <a:off x="0" y="300990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grpSp>
        <p:nvGrpSpPr>
          <p:cNvPr id="17415" name="组合 1"/>
          <p:cNvGrpSpPr>
            <a:grpSpLocks/>
          </p:cNvGrpSpPr>
          <p:nvPr/>
        </p:nvGrpSpPr>
        <p:grpSpPr bwMode="auto">
          <a:xfrm>
            <a:off x="735013" y="1257300"/>
            <a:ext cx="7912100" cy="4311650"/>
            <a:chOff x="719138" y="973138"/>
            <a:chExt cx="7912100" cy="4311650"/>
          </a:xfrm>
        </p:grpSpPr>
        <p:graphicFrame>
          <p:nvGraphicFramePr>
            <p:cNvPr id="17416" name="Object 3"/>
            <p:cNvGraphicFramePr>
              <a:graphicFrameLocks noChangeAspect="1"/>
            </p:cNvGraphicFramePr>
            <p:nvPr/>
          </p:nvGraphicFramePr>
          <p:xfrm>
            <a:off x="4378325" y="973138"/>
            <a:ext cx="4221163" cy="977900"/>
          </p:xfrm>
          <a:graphic>
            <a:graphicData uri="http://schemas.openxmlformats.org/presentationml/2006/ole">
              <mc:AlternateContent xmlns:mc="http://schemas.openxmlformats.org/markup-compatibility/2006">
                <mc:Choice xmlns:v="urn:schemas-microsoft-com:vml" Requires="v">
                  <p:oleObj r:id="rId2" imgW="2083704" imgH="482810" progId="Equation.3">
                    <p:embed/>
                  </p:oleObj>
                </mc:Choice>
                <mc:Fallback>
                  <p:oleObj r:id="rId2" imgW="2083704" imgH="48281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8325" y="973138"/>
                          <a:ext cx="4221163"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7" name="Object 7"/>
            <p:cNvGraphicFramePr>
              <a:graphicFrameLocks noChangeAspect="1"/>
            </p:cNvGraphicFramePr>
            <p:nvPr/>
          </p:nvGraphicFramePr>
          <p:xfrm>
            <a:off x="4386263" y="2144713"/>
            <a:ext cx="3316287" cy="1081087"/>
          </p:xfrm>
          <a:graphic>
            <a:graphicData uri="http://schemas.openxmlformats.org/presentationml/2006/ole">
              <mc:AlternateContent xmlns:mc="http://schemas.openxmlformats.org/markup-compatibility/2006">
                <mc:Choice xmlns:v="urn:schemas-microsoft-com:vml" Requires="v">
                  <p:oleObj r:id="rId4" imgW="1435723" imgH="470104" progId="Equation.3">
                    <p:embed/>
                  </p:oleObj>
                </mc:Choice>
                <mc:Fallback>
                  <p:oleObj r:id="rId4" imgW="1435723" imgH="470104"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6263" y="2144713"/>
                          <a:ext cx="3316287"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8" name="Text Box 9"/>
            <p:cNvSpPr txBox="1">
              <a:spLocks noChangeArrowheads="1"/>
            </p:cNvSpPr>
            <p:nvPr/>
          </p:nvSpPr>
          <p:spPr bwMode="auto">
            <a:xfrm>
              <a:off x="719138" y="2460625"/>
              <a:ext cx="3716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2400">
                  <a:solidFill>
                    <a:schemeClr val="tx1"/>
                  </a:solidFill>
                  <a:latin typeface="宋体" pitchFamily="2" charset="-122"/>
                </a:rPr>
                <a:t>當 </a:t>
              </a:r>
              <a:r>
                <a:rPr lang="el-GR" altLang="en-US" sz="2400">
                  <a:solidFill>
                    <a:schemeClr val="tx1"/>
                  </a:solidFill>
                  <a:latin typeface="宋体" pitchFamily="2" charset="-122"/>
                </a:rPr>
                <a:t>μ</a:t>
              </a:r>
              <a:r>
                <a:rPr lang="en-US" altLang="zh-CN" sz="2400">
                  <a:solidFill>
                    <a:schemeClr val="tx1"/>
                  </a:solidFill>
                  <a:latin typeface="宋体" pitchFamily="2" charset="-122"/>
                </a:rPr>
                <a:t>= 0</a:t>
              </a:r>
              <a:r>
                <a:rPr lang="en-US" altLang="zh-CN" sz="1800">
                  <a:solidFill>
                    <a:schemeClr val="tx1"/>
                  </a:solidFill>
                  <a:latin typeface="宋体" pitchFamily="2" charset="-122"/>
                </a:rPr>
                <a:t> </a:t>
              </a:r>
              <a:r>
                <a:rPr lang="zh-CN" altLang="en-US" sz="1800">
                  <a:solidFill>
                    <a:schemeClr val="tx1"/>
                  </a:solidFill>
                  <a:latin typeface="宋体" pitchFamily="2" charset="-122"/>
                </a:rPr>
                <a:t>，</a:t>
              </a:r>
              <a:r>
                <a:rPr lang="el-GR" altLang="en-US" sz="2400">
                  <a:solidFill>
                    <a:schemeClr val="tx1"/>
                  </a:solidFill>
                  <a:latin typeface="宋体" pitchFamily="2" charset="-122"/>
                </a:rPr>
                <a:t>σ</a:t>
              </a:r>
              <a:r>
                <a:rPr lang="en-US" altLang="zh-CN" sz="2400">
                  <a:solidFill>
                    <a:schemeClr val="tx1"/>
                  </a:solidFill>
                  <a:latin typeface="宋体" pitchFamily="2" charset="-122"/>
                </a:rPr>
                <a:t>= 1   </a:t>
              </a:r>
              <a:r>
                <a:rPr lang="zh-CN" altLang="en-US" sz="1800">
                  <a:solidFill>
                    <a:schemeClr val="tx1"/>
                  </a:solidFill>
                </a:rPr>
                <a:t>＝＞</a:t>
              </a:r>
            </a:p>
          </p:txBody>
        </p:sp>
        <p:sp>
          <p:nvSpPr>
            <p:cNvPr id="17419" name="Text Box 10"/>
            <p:cNvSpPr txBox="1">
              <a:spLocks noChangeArrowheads="1"/>
            </p:cNvSpPr>
            <p:nvPr/>
          </p:nvSpPr>
          <p:spPr bwMode="auto">
            <a:xfrm>
              <a:off x="4303713" y="3590925"/>
              <a:ext cx="2776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2400">
                  <a:solidFill>
                    <a:schemeClr val="tx1"/>
                  </a:solidFill>
                  <a:latin typeface="宋体" pitchFamily="2" charset="-122"/>
                </a:rPr>
                <a:t>解得：</a:t>
              </a:r>
              <a:r>
                <a:rPr lang="en-US" altLang="zh-CN" sz="2400">
                  <a:solidFill>
                    <a:schemeClr val="tx1"/>
                  </a:solidFill>
                  <a:latin typeface="宋体" pitchFamily="2" charset="-122"/>
                </a:rPr>
                <a:t>x = µ</a:t>
              </a:r>
              <a:r>
                <a:rPr lang="el-GR" altLang="en-US" sz="2400">
                  <a:solidFill>
                    <a:schemeClr val="tx1"/>
                  </a:solidFill>
                  <a:latin typeface="宋体" pitchFamily="2" charset="-122"/>
                </a:rPr>
                <a:t>±σ</a:t>
              </a:r>
            </a:p>
          </p:txBody>
        </p:sp>
        <p:sp>
          <p:nvSpPr>
            <p:cNvPr id="17420" name="Text Box 11"/>
            <p:cNvSpPr txBox="1">
              <a:spLocks noChangeArrowheads="1"/>
            </p:cNvSpPr>
            <p:nvPr/>
          </p:nvSpPr>
          <p:spPr bwMode="auto">
            <a:xfrm>
              <a:off x="4283075" y="4611688"/>
              <a:ext cx="174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2400">
                  <a:latin typeface="宋体" pitchFamily="2" charset="-122"/>
                </a:rPr>
                <a:t>反曲點：</a:t>
              </a:r>
              <a:endParaRPr lang="el-GR" altLang="en-US" sz="2400">
                <a:latin typeface="宋体" pitchFamily="2" charset="-122"/>
              </a:endParaRPr>
            </a:p>
          </p:txBody>
        </p:sp>
        <p:graphicFrame>
          <p:nvGraphicFramePr>
            <p:cNvPr id="17421" name="Object 12"/>
            <p:cNvGraphicFramePr>
              <a:graphicFrameLocks noChangeAspect="1"/>
            </p:cNvGraphicFramePr>
            <p:nvPr/>
          </p:nvGraphicFramePr>
          <p:xfrm>
            <a:off x="5705475" y="4419600"/>
            <a:ext cx="2925763" cy="865188"/>
          </p:xfrm>
          <a:graphic>
            <a:graphicData uri="http://schemas.openxmlformats.org/presentationml/2006/ole">
              <mc:AlternateContent xmlns:mc="http://schemas.openxmlformats.org/markup-compatibility/2006">
                <mc:Choice xmlns:v="urn:schemas-microsoft-com:vml" Requires="v">
                  <p:oleObj r:id="rId6" imgW="1219200" imgH="482600" progId="Equation.3">
                    <p:embed/>
                  </p:oleObj>
                </mc:Choice>
                <mc:Fallback>
                  <p:oleObj r:id="rId6" imgW="1219200" imgH="482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05475" y="4419600"/>
                          <a:ext cx="2925763"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292100" y="0"/>
            <a:ext cx="5946775" cy="639763"/>
          </a:xfrm>
        </p:spPr>
        <p:txBody>
          <a:bodyPr/>
          <a:lstStyle/>
          <a:p>
            <a:pPr eaLnBrk="1" hangingPunct="1"/>
            <a:r>
              <a:rPr lang="zh-CN" altLang="en-US" sz="2000" dirty="0"/>
              <a:t>標準正態分布概率密度函數曲線特點 </a:t>
            </a:r>
            <a:r>
              <a:rPr lang="en-US" altLang="zh-CN" sz="2000" dirty="0"/>
              <a:t>— </a:t>
            </a:r>
            <a:r>
              <a:rPr lang="zh-CN" altLang="en-US" sz="2000" dirty="0"/>
              <a:t>漸近線</a:t>
            </a:r>
          </a:p>
        </p:txBody>
      </p:sp>
      <p:sp>
        <p:nvSpPr>
          <p:cNvPr id="18435"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18436" name="Rectangle 5"/>
          <p:cNvSpPr>
            <a:spLocks noChangeArrowheads="1"/>
          </p:cNvSpPr>
          <p:nvPr/>
        </p:nvSpPr>
        <p:spPr bwMode="auto">
          <a:xfrm>
            <a:off x="0" y="30067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18437" name="Rectangle 7"/>
          <p:cNvSpPr>
            <a:spLocks noChangeArrowheads="1"/>
          </p:cNvSpPr>
          <p:nvPr/>
        </p:nvSpPr>
        <p:spPr bwMode="auto">
          <a:xfrm>
            <a:off x="0" y="3006725"/>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sp>
        <p:nvSpPr>
          <p:cNvPr id="18438" name="Rectangle 9"/>
          <p:cNvSpPr>
            <a:spLocks noChangeArrowheads="1"/>
          </p:cNvSpPr>
          <p:nvPr/>
        </p:nvSpPr>
        <p:spPr bwMode="auto">
          <a:xfrm>
            <a:off x="0" y="300990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sz="1400"/>
          </a:p>
        </p:txBody>
      </p:sp>
      <p:grpSp>
        <p:nvGrpSpPr>
          <p:cNvPr id="18439" name="组合 1"/>
          <p:cNvGrpSpPr>
            <a:grpSpLocks/>
          </p:cNvGrpSpPr>
          <p:nvPr/>
        </p:nvGrpSpPr>
        <p:grpSpPr bwMode="auto">
          <a:xfrm>
            <a:off x="2852738" y="1677988"/>
            <a:ext cx="6662188" cy="2363787"/>
            <a:chOff x="2994025" y="1504950"/>
            <a:chExt cx="6662189" cy="2363788"/>
          </a:xfrm>
        </p:grpSpPr>
        <p:graphicFrame>
          <p:nvGraphicFramePr>
            <p:cNvPr id="18440" name="Object 3"/>
            <p:cNvGraphicFramePr>
              <a:graphicFrameLocks noChangeAspect="1"/>
            </p:cNvGraphicFramePr>
            <p:nvPr/>
          </p:nvGraphicFramePr>
          <p:xfrm>
            <a:off x="3922713" y="1504950"/>
            <a:ext cx="4200525" cy="1058863"/>
          </p:xfrm>
          <a:graphic>
            <a:graphicData uri="http://schemas.openxmlformats.org/presentationml/2006/ole">
              <mc:AlternateContent xmlns:mc="http://schemas.openxmlformats.org/markup-compatibility/2006">
                <mc:Choice xmlns:v="urn:schemas-microsoft-com:vml" Requires="v">
                  <p:oleObj r:id="rId3" imgW="1524662" imgH="482810" progId="Equation.3">
                    <p:embed/>
                  </p:oleObj>
                </mc:Choice>
                <mc:Fallback>
                  <p:oleObj r:id="rId3" imgW="1524662" imgH="48281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2713" y="1504950"/>
                          <a:ext cx="4200525"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1" name="Text Box 10"/>
            <p:cNvSpPr txBox="1">
              <a:spLocks noChangeArrowheads="1"/>
            </p:cNvSpPr>
            <p:nvPr/>
          </p:nvSpPr>
          <p:spPr bwMode="auto">
            <a:xfrm>
              <a:off x="2994025" y="1939925"/>
              <a:ext cx="76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1800">
                  <a:solidFill>
                    <a:schemeClr val="tx1"/>
                  </a:solidFill>
                </a:rPr>
                <a:t>∵</a:t>
              </a:r>
            </a:p>
          </p:txBody>
        </p:sp>
        <p:sp>
          <p:nvSpPr>
            <p:cNvPr id="18442" name="Text Box 26"/>
            <p:cNvSpPr txBox="1">
              <a:spLocks noChangeArrowheads="1"/>
            </p:cNvSpPr>
            <p:nvPr/>
          </p:nvSpPr>
          <p:spPr bwMode="auto">
            <a:xfrm>
              <a:off x="3033713" y="3394075"/>
              <a:ext cx="35083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1800" dirty="0">
                  <a:solidFill>
                    <a:schemeClr val="tx1"/>
                  </a:solidFill>
                </a:rPr>
                <a:t>∴</a:t>
              </a:r>
              <a:r>
                <a:rPr lang="en-US" altLang="zh-CN" sz="1800" dirty="0">
                  <a:solidFill>
                    <a:schemeClr val="tx1"/>
                  </a:solidFill>
                </a:rPr>
                <a:t>          </a:t>
              </a:r>
              <a:r>
                <a:rPr lang="zh-CN" altLang="en-US" sz="1800" dirty="0">
                  <a:solidFill>
                    <a:schemeClr val="tx1"/>
                  </a:solidFill>
                </a:rPr>
                <a:t>「</a:t>
              </a:r>
              <a:r>
                <a:rPr lang="en-US" altLang="zh-CN" sz="1800" i="1" dirty="0">
                  <a:latin typeface="Times New Roman" panose="02020603050405020304" pitchFamily="18" charset="0"/>
                  <a:cs typeface="Times New Roman" panose="02020603050405020304" pitchFamily="18" charset="0"/>
                </a:rPr>
                <a:t>y</a:t>
              </a:r>
              <a:r>
                <a:rPr lang="en-US" altLang="zh-CN" sz="1800" dirty="0">
                  <a:latin typeface="Times New Roman" panose="02020603050405020304" pitchFamily="18" charset="0"/>
                  <a:cs typeface="Times New Roman" panose="02020603050405020304" pitchFamily="18" charset="0"/>
                </a:rPr>
                <a:t> = 0</a:t>
              </a:r>
              <a:r>
                <a:rPr lang="zh-CN" altLang="en-US" sz="1800" dirty="0">
                  <a:solidFill>
                    <a:schemeClr val="tx1"/>
                  </a:solidFill>
                </a:rPr>
                <a:t>」（</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軸）為函數</a:t>
              </a:r>
            </a:p>
          </p:txBody>
        </p:sp>
        <p:graphicFrame>
          <p:nvGraphicFramePr>
            <p:cNvPr id="18443" name="Object 10"/>
            <p:cNvGraphicFramePr>
              <a:graphicFrameLocks noChangeAspect="1"/>
            </p:cNvGraphicFramePr>
            <p:nvPr>
              <p:extLst>
                <p:ext uri="{D42A27DB-BD31-4B8C-83A1-F6EECF244321}">
                  <p14:modId xmlns:p14="http://schemas.microsoft.com/office/powerpoint/2010/main" val="141308633"/>
                </p:ext>
              </p:extLst>
            </p:nvPr>
          </p:nvGraphicFramePr>
          <p:xfrm>
            <a:off x="6520966" y="3225800"/>
            <a:ext cx="1758950" cy="642938"/>
          </p:xfrm>
          <a:graphic>
            <a:graphicData uri="http://schemas.openxmlformats.org/presentationml/2006/ole">
              <mc:AlternateContent xmlns:mc="http://schemas.openxmlformats.org/markup-compatibility/2006">
                <mc:Choice xmlns:v="urn:schemas-microsoft-com:vml" Requires="v">
                  <p:oleObj r:id="rId5" imgW="1320800" imgH="482600" progId="Equation.3">
                    <p:embed/>
                  </p:oleObj>
                </mc:Choice>
                <mc:Fallback>
                  <p:oleObj r:id="rId5" imgW="1320800" imgH="4826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0966" y="3225800"/>
                          <a:ext cx="17589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4" name="Text Box 34"/>
            <p:cNvSpPr txBox="1">
              <a:spLocks noChangeArrowheads="1"/>
            </p:cNvSpPr>
            <p:nvPr/>
          </p:nvSpPr>
          <p:spPr bwMode="auto">
            <a:xfrm>
              <a:off x="8353685" y="3406775"/>
              <a:ext cx="1302529"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spcBef>
                  <a:spcPct val="50000"/>
                </a:spcBef>
              </a:pPr>
              <a:r>
                <a:rPr lang="zh-CN" altLang="en-US" sz="1800" dirty="0">
                  <a:solidFill>
                    <a:schemeClr val="tx1"/>
                  </a:solidFill>
                </a:rPr>
                <a:t>的漸近線。</a:t>
              </a:r>
            </a:p>
          </p:txBody>
        </p:sp>
      </p:grpSp>
    </p:spTree>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中文PPT模板2011 4.3">
  <a:themeElements>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自定义设计方案">
  <a:themeElements>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中文PPT模板2011 4.3</Template>
  <TotalTime>18773</TotalTime>
  <Pages>0</Pages>
  <Words>9097</Words>
  <Characters>0</Characters>
  <Application>Microsoft Office PowerPoint</Application>
  <DocSecurity>0</DocSecurity>
  <PresentationFormat>自定义</PresentationFormat>
  <Lines>0</Lines>
  <Paragraphs>241</Paragraphs>
  <Slides>27</Slides>
  <Notes>14</Notes>
  <HiddenSlides>0</HiddenSlides>
  <MMClips>0</MMClips>
  <ScaleCrop>false</ScaleCrop>
  <HeadingPairs>
    <vt:vector size="8" baseType="variant">
      <vt:variant>
        <vt:lpstr>已用的字体</vt:lpstr>
      </vt:variant>
      <vt:variant>
        <vt:i4>7</vt:i4>
      </vt:variant>
      <vt:variant>
        <vt:lpstr>主题</vt:lpstr>
      </vt:variant>
      <vt:variant>
        <vt:i4>8</vt:i4>
      </vt:variant>
      <vt:variant>
        <vt:lpstr>嵌入 OLE 服务器</vt:lpstr>
      </vt:variant>
      <vt:variant>
        <vt:i4>4</vt:i4>
      </vt:variant>
      <vt:variant>
        <vt:lpstr>幻灯片标题</vt:lpstr>
      </vt:variant>
      <vt:variant>
        <vt:i4>27</vt:i4>
      </vt:variant>
    </vt:vector>
  </HeadingPairs>
  <TitlesOfParts>
    <vt:vector size="46" baseType="lpstr">
      <vt:lpstr>方正兰亭黑3_GBK</vt:lpstr>
      <vt:lpstr>方正兰亭黑6_GBK</vt:lpstr>
      <vt:lpstr>宋体</vt:lpstr>
      <vt:lpstr>Arial</vt:lpstr>
      <vt:lpstr>Symbol</vt:lpstr>
      <vt:lpstr>Times New Roman</vt:lpstr>
      <vt:lpstr>Wingdings</vt:lpstr>
      <vt:lpstr>中文PPT模板2011 4.3</vt:lpstr>
      <vt:lpstr>自定义设计方案</vt:lpstr>
      <vt:lpstr>1_自定义设计方案</vt:lpstr>
      <vt:lpstr>2_自定义设计方案</vt:lpstr>
      <vt:lpstr>1_中文PPT模板2011 4.3</vt:lpstr>
      <vt:lpstr>3_自定义设计方案</vt:lpstr>
      <vt:lpstr>4_自定义设计方案</vt:lpstr>
      <vt:lpstr>5_自定义设计方案</vt:lpstr>
      <vt:lpstr>Microsoft Excel 97-2003 Worksheet</vt:lpstr>
      <vt:lpstr>Equation.3</vt:lpstr>
      <vt:lpstr>Equation.DSMT4</vt:lpstr>
      <vt:lpstr>公式</vt:lpstr>
      <vt:lpstr>PowerPoint 演示文稿</vt:lpstr>
      <vt:lpstr>PowerPoint 演示文稿</vt:lpstr>
      <vt:lpstr>PowerPoint 演示文稿</vt:lpstr>
      <vt:lpstr>PowerPoint 演示文稿</vt:lpstr>
      <vt:lpstr>PowerPoint 演示文稿</vt:lpstr>
      <vt:lpstr>標準正態分布概率密度函數</vt:lpstr>
      <vt:lpstr>標準正態分布概率密度函數曲線特點 — 極大值點</vt:lpstr>
      <vt:lpstr>標準正態分布概率密度函數曲線特點 — 反曲點（二次微分為零點處曲線凹凸的拐點）</vt:lpstr>
      <vt:lpstr>標準正態分布概率密度函數曲線特點 — 漸近線</vt:lpstr>
      <vt:lpstr>PowerPoint 演示文稿</vt:lpstr>
      <vt:lpstr>正態分布概率密度累積函數</vt:lpstr>
      <vt:lpstr>標準正態分布概率密度累積函數</vt:lpstr>
      <vt:lpstr>標準正態分布概率密度累積函數 ～ 二分線</vt:lpstr>
      <vt:lpstr>標準正態分布概率密度累積函數 ～ 漸近線</vt:lpstr>
      <vt:lpstr>PowerPoint 演示文稿</vt:lpstr>
      <vt:lpstr>正態分布概率圖</vt:lpstr>
      <vt:lpstr>單個正態隨機變量的線性變換</vt:lpstr>
      <vt:lpstr>單個正態隨機變量的線性變換</vt:lpstr>
      <vt:lpstr>獨立正態隨機變量的加和</vt:lpstr>
      <vt:lpstr>兩個獨立正態隨機變量加和 </vt:lpstr>
      <vt:lpstr>以正態分布為基礎衍生的幾種常用分布：  變異數（ F ）分布、學生（ t ）分布、卡平方（ χ² ）分布 等</vt:lpstr>
      <vt:lpstr>卡平方（ χ² ）分布</vt:lpstr>
      <vt:lpstr>學生 - t 分布</vt:lpstr>
      <vt:lpstr>變異數分析 - F 分布</vt:lpstr>
      <vt:lpstr>PowerPoint 演示文稿</vt:lpstr>
      <vt:lpstr>PowerPoint 演示文稿</vt:lpstr>
      <vt:lpstr>PowerPoint 演示文稿</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正態分布（Normal distribution）</dc:title>
  <dc:subject>應用統計學（Applied Statistics）</dc:subject>
  <dc:creator/>
  <cp:keywords>統計（statistics）、概率（probability）、分布（distribution）、正態分布（Normal distribution）</cp:keywords>
  <dc:description>+8618604537694；
283640621@qq.com；</dc:description>
  <cp:lastModifiedBy>Admin</cp:lastModifiedBy>
  <cp:revision>1505</cp:revision>
  <dcterms:created xsi:type="dcterms:W3CDTF">2011-12-19T07:14:23Z</dcterms:created>
  <dcterms:modified xsi:type="dcterms:W3CDTF">2024-05-28T04:01:20Z</dcterms:modified>
</cp:coreProperties>
</file>