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 id="2147483660" r:id="rId3"/>
    <p:sldMasterId id="2147483662" r:id="rId4"/>
  </p:sldMasterIdLst>
  <p:notesMasterIdLst>
    <p:notesMasterId r:id="rId35"/>
  </p:notesMasterIdLst>
  <p:sldIdLst>
    <p:sldId id="692" r:id="rId5"/>
    <p:sldId id="693" r:id="rId6"/>
    <p:sldId id="404" r:id="rId7"/>
    <p:sldId id="403" r:id="rId8"/>
    <p:sldId id="368" r:id="rId9"/>
    <p:sldId id="358" r:id="rId10"/>
    <p:sldId id="475" r:id="rId11"/>
    <p:sldId id="470" r:id="rId12"/>
    <p:sldId id="472" r:id="rId13"/>
    <p:sldId id="473" r:id="rId14"/>
    <p:sldId id="474" r:id="rId15"/>
    <p:sldId id="478" r:id="rId16"/>
    <p:sldId id="479" r:id="rId17"/>
    <p:sldId id="480" r:id="rId18"/>
    <p:sldId id="481" r:id="rId19"/>
    <p:sldId id="477" r:id="rId20"/>
    <p:sldId id="476" r:id="rId21"/>
    <p:sldId id="370" r:id="rId22"/>
    <p:sldId id="372" r:id="rId23"/>
    <p:sldId id="373" r:id="rId24"/>
    <p:sldId id="374" r:id="rId25"/>
    <p:sldId id="375" r:id="rId26"/>
    <p:sldId id="518" r:id="rId27"/>
    <p:sldId id="519" r:id="rId28"/>
    <p:sldId id="520" r:id="rId29"/>
    <p:sldId id="359" r:id="rId30"/>
    <p:sldId id="383" r:id="rId31"/>
    <p:sldId id="511" r:id="rId32"/>
    <p:sldId id="509" r:id="rId33"/>
    <p:sldId id="510" r:id="rId34"/>
  </p:sldIdLst>
  <p:sldSz cx="11522075" cy="6480175"/>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D4D4D"/>
    <a:srgbClr val="C7000B"/>
    <a:srgbClr val="990000"/>
    <a:srgbClr val="FF00FF"/>
    <a:srgbClr val="FF0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83241" autoAdjust="0"/>
  </p:normalViewPr>
  <p:slideViewPr>
    <p:cSldViewPr snapToGrid="0">
      <p:cViewPr varScale="1">
        <p:scale>
          <a:sx n="87" d="100"/>
          <a:sy n="87" d="100"/>
        </p:scale>
        <p:origin x="614" y="67"/>
      </p:cViewPr>
      <p:guideLst>
        <p:guide orient="horz" pos="2041"/>
        <p:guide pos="36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5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7F8BC4-9334-4627-890D-88E72BBDFF4C}"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zh-CN" altLang="en-US"/>
        </a:p>
      </dgm:t>
    </dgm:pt>
    <dgm:pt modelId="{89D89F9D-863F-45A1-88AD-7957E93D599D}">
      <dgm:prSet phldrT="[文本]" custT="1"/>
      <dgm:spPr>
        <a:solidFill>
          <a:schemeClr val="accent1">
            <a:hueOff val="0"/>
            <a:satOff val="0"/>
            <a:lumOff val="0"/>
            <a:alpha val="50000"/>
          </a:schemeClr>
        </a:solidFill>
      </dgm:spPr>
      <dgm:t>
        <a:bodyPr/>
        <a:lstStyle/>
        <a:p>
          <a:r>
            <a:rPr lang="zh-CN" altLang="en-US" sz="1500" dirty="0">
              <a:solidFill>
                <a:schemeClr val="accent4"/>
              </a:solidFill>
            </a:rPr>
            <a:t>西元 </a:t>
          </a:r>
          <a:r>
            <a:rPr lang="en-US" altLang="zh-TW" sz="1500" dirty="0">
              <a:solidFill>
                <a:schemeClr val="accent4"/>
              </a:solidFill>
            </a:rPr>
            <a:t>1924 </a:t>
          </a:r>
          <a:r>
            <a:rPr lang="zh-TW" altLang="en-US" sz="1500" dirty="0">
              <a:solidFill>
                <a:schemeClr val="accent4"/>
              </a:solidFill>
            </a:rPr>
            <a:t>年</a:t>
          </a:r>
          <a:endParaRPr lang="zh-CN" altLang="en-US" sz="1500" dirty="0">
            <a:solidFill>
              <a:schemeClr val="accent4"/>
            </a:solidFill>
          </a:endParaRPr>
        </a:p>
      </dgm:t>
    </dgm:pt>
    <dgm:pt modelId="{5BD3713B-2D59-47FE-A21C-07EF90D38321}" type="parTrans" cxnId="{42875954-0486-491B-A73D-D298D39A6179}">
      <dgm:prSet/>
      <dgm:spPr/>
      <dgm:t>
        <a:bodyPr/>
        <a:lstStyle/>
        <a:p>
          <a:endParaRPr lang="zh-CN" altLang="en-US"/>
        </a:p>
      </dgm:t>
    </dgm:pt>
    <dgm:pt modelId="{5C3545DD-F5D0-4A37-B346-42B6A3F74EA9}" type="sibTrans" cxnId="{42875954-0486-491B-A73D-D298D39A6179}">
      <dgm:prSet/>
      <dgm:spPr/>
      <dgm:t>
        <a:bodyPr/>
        <a:lstStyle/>
        <a:p>
          <a:endParaRPr lang="zh-CN" altLang="en-US"/>
        </a:p>
      </dgm:t>
    </dgm:pt>
    <dgm:pt modelId="{82F40FCE-EC30-4CCA-B8DC-0B3F26181924}">
      <dgm:prSet phldrT="[文本]" custT="1"/>
      <dgm:spPr/>
      <dgm:t>
        <a:bodyPr/>
        <a:lstStyle/>
        <a:p>
          <a:r>
            <a:rPr lang="en-US" altLang="zh-TW" sz="1150" dirty="0">
              <a:solidFill>
                <a:schemeClr val="accent6">
                  <a:lumMod val="60000"/>
                  <a:lumOff val="40000"/>
                </a:schemeClr>
              </a:solidFill>
              <a:latin typeface="Times New Roman" pitchFamily="18" charset="0"/>
              <a:cs typeface="Times New Roman" pitchFamily="18" charset="0"/>
            </a:rPr>
            <a:t>1924</a:t>
          </a:r>
          <a:r>
            <a:rPr lang="zh-TW" altLang="zh-TW" sz="1150" dirty="0">
              <a:solidFill>
                <a:schemeClr val="accent6">
                  <a:lumMod val="60000"/>
                  <a:lumOff val="40000"/>
                </a:schemeClr>
              </a:solidFill>
              <a:latin typeface="Times New Roman" pitchFamily="18" charset="0"/>
              <a:cs typeface="Times New Roman" pitchFamily="18" charset="0"/>
            </a:rPr>
            <a:t>年</a:t>
          </a:r>
          <a:r>
            <a:rPr lang="en-US" altLang="zh-TW" sz="1150" dirty="0">
              <a:solidFill>
                <a:schemeClr val="accent6">
                  <a:lumMod val="60000"/>
                  <a:lumOff val="40000"/>
                </a:schemeClr>
              </a:solidFill>
              <a:latin typeface="Times New Roman" pitchFamily="18" charset="0"/>
              <a:cs typeface="Times New Roman" pitchFamily="18" charset="0"/>
            </a:rPr>
            <a:t>5</a:t>
          </a:r>
          <a:r>
            <a:rPr lang="zh-TW" altLang="zh-TW" sz="1150" dirty="0">
              <a:solidFill>
                <a:schemeClr val="accent6">
                  <a:lumMod val="60000"/>
                  <a:lumOff val="40000"/>
                </a:schemeClr>
              </a:solidFill>
              <a:latin typeface="Times New Roman" pitchFamily="18" charset="0"/>
              <a:cs typeface="Times New Roman" pitchFamily="18" charset="0"/>
            </a:rPr>
            <a:t>月</a:t>
          </a:r>
          <a:r>
            <a:rPr lang="en-US" altLang="zh-TW" sz="1150" dirty="0">
              <a:solidFill>
                <a:schemeClr val="accent6">
                  <a:lumMod val="60000"/>
                  <a:lumOff val="40000"/>
                </a:schemeClr>
              </a:solidFill>
              <a:latin typeface="Times New Roman" pitchFamily="18" charset="0"/>
              <a:cs typeface="Times New Roman" pitchFamily="18" charset="0"/>
            </a:rPr>
            <a:t>16</a:t>
          </a:r>
          <a:r>
            <a:rPr lang="zh-TW" altLang="zh-TW" sz="1150" dirty="0">
              <a:solidFill>
                <a:schemeClr val="accent6">
                  <a:lumMod val="60000"/>
                  <a:lumOff val="40000"/>
                </a:schemeClr>
              </a:solidFill>
              <a:latin typeface="Times New Roman" pitchFamily="18" charset="0"/>
              <a:cs typeface="Times New Roman" pitchFamily="18" charset="0"/>
            </a:rPr>
            <a:t>日，美國人休哈特（</a:t>
          </a:r>
          <a:r>
            <a:rPr lang="en-US" altLang="zh-TW" sz="1150" dirty="0" err="1">
              <a:solidFill>
                <a:schemeClr val="accent6">
                  <a:lumMod val="60000"/>
                  <a:lumOff val="40000"/>
                </a:schemeClr>
              </a:solidFill>
              <a:latin typeface="Times New Roman" pitchFamily="18" charset="0"/>
              <a:cs typeface="Times New Roman" pitchFamily="18" charset="0"/>
            </a:rPr>
            <a:t>W.A.Shewhart</a:t>
          </a:r>
          <a:r>
            <a:rPr lang="zh-TW" altLang="zh-TW" sz="1150" dirty="0">
              <a:solidFill>
                <a:schemeClr val="accent6">
                  <a:lumMod val="60000"/>
                  <a:lumOff val="40000"/>
                </a:schemeClr>
              </a:solidFill>
              <a:latin typeface="Times New Roman" pitchFamily="18" charset="0"/>
              <a:cs typeface="Times New Roman" pitchFamily="18" charset="0"/>
            </a:rPr>
            <a:t>）在一份工作備忘錄中描述了不合格品率（</a:t>
          </a:r>
          <a:r>
            <a:rPr lang="en-US" altLang="zh-TW" sz="1150" dirty="0">
              <a:solidFill>
                <a:schemeClr val="accent6">
                  <a:lumMod val="60000"/>
                  <a:lumOff val="40000"/>
                </a:schemeClr>
              </a:solidFill>
              <a:latin typeface="Times New Roman" pitchFamily="18" charset="0"/>
              <a:cs typeface="Times New Roman" pitchFamily="18" charset="0"/>
            </a:rPr>
            <a:t>P</a:t>
          </a:r>
          <a:r>
            <a:rPr lang="zh-TW" altLang="zh-TW" sz="1150" dirty="0">
              <a:solidFill>
                <a:schemeClr val="accent6">
                  <a:lumMod val="60000"/>
                  <a:lumOff val="40000"/>
                </a:schemeClr>
              </a:solidFill>
              <a:latin typeface="Times New Roman" pitchFamily="18" charset="0"/>
              <a:cs typeface="Times New Roman" pitchFamily="18" charset="0"/>
            </a:rPr>
            <a:t>）控制圖在工業上的應用，標誌著控制圖的誕生；</a:t>
          </a:r>
          <a:endParaRPr lang="zh-CN" altLang="en-US" sz="1150" dirty="0">
            <a:solidFill>
              <a:schemeClr val="accent6">
                <a:lumMod val="60000"/>
                <a:lumOff val="40000"/>
              </a:schemeClr>
            </a:solidFill>
          </a:endParaRPr>
        </a:p>
      </dgm:t>
    </dgm:pt>
    <dgm:pt modelId="{31E3D3B0-44B1-4FCE-AE82-69A1805B9050}" type="parTrans" cxnId="{0F9EE7CE-0931-4D30-8B72-163F8FD5A38E}">
      <dgm:prSet/>
      <dgm:spPr/>
      <dgm:t>
        <a:bodyPr/>
        <a:lstStyle/>
        <a:p>
          <a:endParaRPr lang="zh-CN" altLang="en-US"/>
        </a:p>
      </dgm:t>
    </dgm:pt>
    <dgm:pt modelId="{96AEFD05-2EF2-4F6B-B57C-8864FC86F2CA}" type="sibTrans" cxnId="{0F9EE7CE-0931-4D30-8B72-163F8FD5A38E}">
      <dgm:prSet/>
      <dgm:spPr/>
      <dgm:t>
        <a:bodyPr/>
        <a:lstStyle/>
        <a:p>
          <a:endParaRPr lang="zh-CN" altLang="en-US"/>
        </a:p>
      </dgm:t>
    </dgm:pt>
    <dgm:pt modelId="{E403E1A7-32B2-4FF9-8EB6-D548827788AA}">
      <dgm:prSet phldrT="[文本]" custT="1"/>
      <dgm:spPr>
        <a:solidFill>
          <a:schemeClr val="accent1">
            <a:hueOff val="0"/>
            <a:satOff val="0"/>
            <a:lumOff val="0"/>
            <a:alpha val="50000"/>
          </a:schemeClr>
        </a:solidFill>
      </dgm:spPr>
      <dgm:t>
        <a:bodyPr/>
        <a:lstStyle/>
        <a:p>
          <a:r>
            <a:rPr lang="zh-CN" altLang="zh-TW" sz="1500" dirty="0">
              <a:solidFill>
                <a:schemeClr val="accent4"/>
              </a:solidFill>
            </a:rPr>
            <a:t>西元 </a:t>
          </a:r>
          <a:r>
            <a:rPr lang="en-US" altLang="zh-TW" sz="1500" dirty="0">
              <a:solidFill>
                <a:schemeClr val="accent4"/>
              </a:solidFill>
            </a:rPr>
            <a:t>1950</a:t>
          </a:r>
          <a:r>
            <a:rPr lang="zh-TW" altLang="en-US" sz="1500" dirty="0">
              <a:solidFill>
                <a:schemeClr val="accent4"/>
              </a:solidFill>
            </a:rPr>
            <a:t>年</a:t>
          </a:r>
          <a:endParaRPr lang="zh-CN" altLang="en-US" sz="1500" dirty="0">
            <a:solidFill>
              <a:schemeClr val="accent4"/>
            </a:solidFill>
          </a:endParaRPr>
        </a:p>
      </dgm:t>
    </dgm:pt>
    <dgm:pt modelId="{D75B4821-22BE-4C62-8AF8-0CE71C264D1D}" type="parTrans" cxnId="{9FF8473F-9C9D-4F9B-9741-8AFD9C4E2431}">
      <dgm:prSet/>
      <dgm:spPr/>
      <dgm:t>
        <a:bodyPr/>
        <a:lstStyle/>
        <a:p>
          <a:endParaRPr lang="zh-CN" altLang="en-US"/>
        </a:p>
      </dgm:t>
    </dgm:pt>
    <dgm:pt modelId="{648FC300-6F78-43F2-8FEC-C0296D610BC4}" type="sibTrans" cxnId="{9FF8473F-9C9D-4F9B-9741-8AFD9C4E2431}">
      <dgm:prSet/>
      <dgm:spPr/>
      <dgm:t>
        <a:bodyPr/>
        <a:lstStyle/>
        <a:p>
          <a:endParaRPr lang="zh-CN" altLang="en-US"/>
        </a:p>
      </dgm:t>
    </dgm:pt>
    <dgm:pt modelId="{95F1E94E-BE43-4139-B145-D2DB09B17FCF}">
      <dgm:prSet phldrT="[文本]" custT="1"/>
      <dgm:spPr/>
      <dgm:t>
        <a:bodyPr/>
        <a:lstStyle/>
        <a:p>
          <a:r>
            <a:rPr lang="en-US" altLang="zh-TW" sz="1150" dirty="0">
              <a:solidFill>
                <a:schemeClr val="accent6">
                  <a:lumMod val="60000"/>
                  <a:lumOff val="40000"/>
                </a:schemeClr>
              </a:solidFill>
              <a:latin typeface="Times New Roman" pitchFamily="18" charset="0"/>
              <a:cs typeface="Times New Roman" pitchFamily="18" charset="0"/>
            </a:rPr>
            <a:t>1950</a:t>
          </a:r>
          <a:r>
            <a:rPr lang="zh-CN" altLang="zh-TW" sz="1150" dirty="0">
              <a:solidFill>
                <a:schemeClr val="accent6">
                  <a:lumMod val="60000"/>
                  <a:lumOff val="40000"/>
                </a:schemeClr>
              </a:solidFill>
              <a:latin typeface="Times New Roman" pitchFamily="18" charset="0"/>
              <a:cs typeface="Times New Roman" pitchFamily="18" charset="0"/>
            </a:rPr>
            <a:t>年，</a:t>
          </a:r>
          <a:r>
            <a:rPr lang="en-US" altLang="zh-TW" sz="1150" dirty="0" err="1">
              <a:solidFill>
                <a:schemeClr val="accent6">
                  <a:lumMod val="60000"/>
                  <a:lumOff val="40000"/>
                </a:schemeClr>
              </a:solidFill>
              <a:latin typeface="Times New Roman" pitchFamily="18" charset="0"/>
              <a:cs typeface="Times New Roman" pitchFamily="18" charset="0"/>
            </a:rPr>
            <a:t>Levey</a:t>
          </a:r>
          <a:r>
            <a:rPr lang="en-US" altLang="zh-TW" sz="1150" dirty="0">
              <a:solidFill>
                <a:schemeClr val="accent6">
                  <a:lumMod val="60000"/>
                  <a:lumOff val="40000"/>
                </a:schemeClr>
              </a:solidFill>
              <a:latin typeface="Times New Roman" pitchFamily="18" charset="0"/>
              <a:cs typeface="Times New Roman" pitchFamily="18" charset="0"/>
            </a:rPr>
            <a:t> </a:t>
          </a:r>
          <a:r>
            <a:rPr lang="zh-CN" altLang="zh-TW" sz="1150" dirty="0">
              <a:solidFill>
                <a:schemeClr val="accent6">
                  <a:lumMod val="60000"/>
                  <a:lumOff val="40000"/>
                </a:schemeClr>
              </a:solidFill>
              <a:latin typeface="Times New Roman" pitchFamily="18" charset="0"/>
              <a:cs typeface="Times New Roman" pitchFamily="18" charset="0"/>
            </a:rPr>
            <a:t>和 </a:t>
          </a:r>
          <a:r>
            <a:rPr lang="en-US" altLang="zh-TW" sz="1150" dirty="0">
              <a:solidFill>
                <a:schemeClr val="accent6">
                  <a:lumMod val="60000"/>
                  <a:lumOff val="40000"/>
                </a:schemeClr>
              </a:solidFill>
              <a:latin typeface="Times New Roman" pitchFamily="18" charset="0"/>
              <a:cs typeface="Times New Roman" pitchFamily="18" charset="0"/>
            </a:rPr>
            <a:t>Jennings </a:t>
          </a:r>
          <a:r>
            <a:rPr lang="zh-CN" altLang="zh-TW" sz="1150" dirty="0">
              <a:solidFill>
                <a:schemeClr val="accent6">
                  <a:lumMod val="60000"/>
                  <a:lumOff val="40000"/>
                </a:schemeClr>
              </a:solidFill>
              <a:latin typeface="Times New Roman" pitchFamily="18" charset="0"/>
              <a:cs typeface="Times New Roman" pitchFamily="18" charset="0"/>
            </a:rPr>
            <a:t>兩人在美國臨床病理學雜誌（</a:t>
          </a:r>
          <a:r>
            <a:rPr lang="en-US" altLang="zh-TW" sz="1150" dirty="0">
              <a:solidFill>
                <a:schemeClr val="accent6">
                  <a:lumMod val="60000"/>
                  <a:lumOff val="40000"/>
                </a:schemeClr>
              </a:solidFill>
              <a:latin typeface="Times New Roman" pitchFamily="18" charset="0"/>
              <a:cs typeface="Times New Roman" pitchFamily="18" charset="0"/>
            </a:rPr>
            <a:t>Am J </a:t>
          </a:r>
          <a:r>
            <a:rPr lang="en-US" altLang="zh-TW" sz="1150" dirty="0" err="1">
              <a:solidFill>
                <a:schemeClr val="accent6">
                  <a:lumMod val="60000"/>
                  <a:lumOff val="40000"/>
                </a:schemeClr>
              </a:solidFill>
              <a:latin typeface="Times New Roman" pitchFamily="18" charset="0"/>
              <a:cs typeface="Times New Roman" pitchFamily="18" charset="0"/>
            </a:rPr>
            <a:t>Clin</a:t>
          </a:r>
          <a:r>
            <a:rPr lang="en-US" altLang="zh-TW" sz="1150" dirty="0">
              <a:solidFill>
                <a:schemeClr val="accent6">
                  <a:lumMod val="60000"/>
                  <a:lumOff val="40000"/>
                </a:schemeClr>
              </a:solidFill>
              <a:latin typeface="Times New Roman" pitchFamily="18" charset="0"/>
              <a:cs typeface="Times New Roman" pitchFamily="18" charset="0"/>
            </a:rPr>
            <a:t> </a:t>
          </a:r>
          <a:r>
            <a:rPr lang="en-US" altLang="zh-TW" sz="1150" dirty="0" err="1">
              <a:solidFill>
                <a:schemeClr val="accent6">
                  <a:lumMod val="60000"/>
                  <a:lumOff val="40000"/>
                </a:schemeClr>
              </a:solidFill>
              <a:latin typeface="Times New Roman" pitchFamily="18" charset="0"/>
              <a:cs typeface="Times New Roman" pitchFamily="18" charset="0"/>
            </a:rPr>
            <a:t>Pathol</a:t>
          </a:r>
          <a:r>
            <a:rPr lang="zh-CN" altLang="zh-TW" sz="1150" dirty="0">
              <a:solidFill>
                <a:schemeClr val="accent6">
                  <a:lumMod val="60000"/>
                  <a:lumOff val="40000"/>
                </a:schemeClr>
              </a:solidFill>
              <a:latin typeface="Times New Roman" pitchFamily="18" charset="0"/>
              <a:cs typeface="Times New Roman" pitchFamily="18" charset="0"/>
            </a:rPr>
            <a:t>）發表合著文章</a:t>
          </a:r>
          <a:r>
            <a:rPr lang="en-US" altLang="zh-TW" sz="1150" dirty="0">
              <a:solidFill>
                <a:schemeClr val="accent6">
                  <a:lumMod val="60000"/>
                  <a:lumOff val="40000"/>
                </a:schemeClr>
              </a:solidFill>
              <a:latin typeface="Times New Roman" pitchFamily="18" charset="0"/>
              <a:cs typeface="Times New Roman" pitchFamily="18" charset="0"/>
            </a:rPr>
            <a:t>《The use of control charts in the clinical laboratory》</a:t>
          </a:r>
          <a:r>
            <a:rPr lang="zh-CN" altLang="zh-TW" sz="1150" dirty="0">
              <a:solidFill>
                <a:schemeClr val="accent6">
                  <a:lumMod val="60000"/>
                  <a:lumOff val="40000"/>
                </a:schemeClr>
              </a:solidFill>
              <a:latin typeface="Times New Roman" pitchFamily="18" charset="0"/>
              <a:cs typeface="Times New Roman" pitchFamily="18" charset="0"/>
            </a:rPr>
            <a:t>將控制圖的應用引入到臨床檢驗領域；</a:t>
          </a:r>
        </a:p>
        <a:p>
          <a:r>
            <a:rPr lang="en-US" altLang="zh-TW" sz="1150" dirty="0">
              <a:solidFill>
                <a:schemeClr val="accent6">
                  <a:lumMod val="60000"/>
                  <a:lumOff val="40000"/>
                </a:schemeClr>
              </a:solidFill>
              <a:latin typeface="Times New Roman" pitchFamily="18" charset="0"/>
              <a:cs typeface="Times New Roman" pitchFamily="18" charset="0"/>
            </a:rPr>
            <a:t>1952</a:t>
          </a:r>
          <a:r>
            <a:rPr lang="zh-CN" altLang="zh-TW" sz="1150" dirty="0">
              <a:solidFill>
                <a:schemeClr val="accent6">
                  <a:lumMod val="60000"/>
                  <a:lumOff val="40000"/>
                </a:schemeClr>
              </a:solidFill>
              <a:latin typeface="Times New Roman" pitchFamily="18" charset="0"/>
              <a:cs typeface="Times New Roman" pitchFamily="18" charset="0"/>
            </a:rPr>
            <a:t>年，</a:t>
          </a:r>
          <a:r>
            <a:rPr lang="en-US" altLang="zh-TW" sz="1150" dirty="0">
              <a:solidFill>
                <a:schemeClr val="accent6">
                  <a:lumMod val="60000"/>
                  <a:lumOff val="40000"/>
                </a:schemeClr>
              </a:solidFill>
              <a:latin typeface="Times New Roman" pitchFamily="18" charset="0"/>
              <a:cs typeface="Times New Roman" pitchFamily="18" charset="0"/>
            </a:rPr>
            <a:t>Henry </a:t>
          </a:r>
          <a:r>
            <a:rPr lang="zh-CN" altLang="zh-TW" sz="1150" dirty="0">
              <a:solidFill>
                <a:schemeClr val="accent6">
                  <a:lumMod val="60000"/>
                  <a:lumOff val="40000"/>
                </a:schemeClr>
              </a:solidFill>
              <a:latin typeface="Times New Roman" pitchFamily="18" charset="0"/>
              <a:cs typeface="Times New Roman" pitchFamily="18" charset="0"/>
            </a:rPr>
            <a:t>和 </a:t>
          </a:r>
          <a:r>
            <a:rPr lang="en-US" altLang="zh-TW" sz="1150" dirty="0" err="1">
              <a:solidFill>
                <a:schemeClr val="accent6">
                  <a:lumMod val="60000"/>
                  <a:lumOff val="40000"/>
                </a:schemeClr>
              </a:solidFill>
              <a:latin typeface="Times New Roman" pitchFamily="18" charset="0"/>
              <a:cs typeface="Times New Roman" pitchFamily="18" charset="0"/>
            </a:rPr>
            <a:t>Segalove</a:t>
          </a:r>
          <a:r>
            <a:rPr lang="en-US" altLang="zh-TW" sz="1150" dirty="0">
              <a:solidFill>
                <a:schemeClr val="accent6">
                  <a:lumMod val="60000"/>
                  <a:lumOff val="40000"/>
                </a:schemeClr>
              </a:solidFill>
              <a:latin typeface="Times New Roman" pitchFamily="18" charset="0"/>
              <a:cs typeface="Times New Roman" pitchFamily="18" charset="0"/>
            </a:rPr>
            <a:t> </a:t>
          </a:r>
          <a:r>
            <a:rPr lang="zh-CN" altLang="zh-TW" sz="1150" dirty="0">
              <a:solidFill>
                <a:schemeClr val="accent6">
                  <a:lumMod val="60000"/>
                  <a:lumOff val="40000"/>
                </a:schemeClr>
              </a:solidFill>
              <a:latin typeface="Times New Roman" pitchFamily="18" charset="0"/>
              <a:cs typeface="Times New Roman" pitchFamily="18" charset="0"/>
            </a:rPr>
            <a:t>兩人在美國臨床病理學雜誌（</a:t>
          </a:r>
          <a:r>
            <a:rPr lang="en-US" altLang="zh-TW" sz="1150" dirty="0">
              <a:solidFill>
                <a:schemeClr val="accent6">
                  <a:lumMod val="60000"/>
                  <a:lumOff val="40000"/>
                </a:schemeClr>
              </a:solidFill>
              <a:latin typeface="Times New Roman" pitchFamily="18" charset="0"/>
              <a:cs typeface="Times New Roman" pitchFamily="18" charset="0"/>
            </a:rPr>
            <a:t>Am J </a:t>
          </a:r>
          <a:r>
            <a:rPr lang="en-US" altLang="zh-TW" sz="1150" dirty="0" err="1">
              <a:solidFill>
                <a:schemeClr val="accent6">
                  <a:lumMod val="60000"/>
                  <a:lumOff val="40000"/>
                </a:schemeClr>
              </a:solidFill>
              <a:latin typeface="Times New Roman" pitchFamily="18" charset="0"/>
              <a:cs typeface="Times New Roman" pitchFamily="18" charset="0"/>
            </a:rPr>
            <a:t>Clin</a:t>
          </a:r>
          <a:r>
            <a:rPr lang="en-US" altLang="zh-TW" sz="1150" dirty="0">
              <a:solidFill>
                <a:schemeClr val="accent6">
                  <a:lumMod val="60000"/>
                  <a:lumOff val="40000"/>
                </a:schemeClr>
              </a:solidFill>
              <a:latin typeface="Times New Roman" pitchFamily="18" charset="0"/>
              <a:cs typeface="Times New Roman" pitchFamily="18" charset="0"/>
            </a:rPr>
            <a:t> </a:t>
          </a:r>
          <a:r>
            <a:rPr lang="en-US" altLang="zh-TW" sz="1150" dirty="0" err="1">
              <a:solidFill>
                <a:schemeClr val="accent6">
                  <a:lumMod val="60000"/>
                  <a:lumOff val="40000"/>
                </a:schemeClr>
              </a:solidFill>
              <a:latin typeface="Times New Roman" pitchFamily="18" charset="0"/>
              <a:cs typeface="Times New Roman" pitchFamily="18" charset="0"/>
            </a:rPr>
            <a:t>Pathol</a:t>
          </a:r>
          <a:r>
            <a:rPr lang="zh-CN" altLang="zh-TW" sz="1150" dirty="0">
              <a:solidFill>
                <a:schemeClr val="accent6">
                  <a:lumMod val="60000"/>
                  <a:lumOff val="40000"/>
                </a:schemeClr>
              </a:solidFill>
              <a:latin typeface="Times New Roman" pitchFamily="18" charset="0"/>
              <a:cs typeface="Times New Roman" pitchFamily="18" charset="0"/>
            </a:rPr>
            <a:t>）發表合著文章</a:t>
          </a:r>
          <a:r>
            <a:rPr lang="en-US" altLang="zh-TW" sz="1150" dirty="0">
              <a:solidFill>
                <a:schemeClr val="accent6">
                  <a:lumMod val="60000"/>
                  <a:lumOff val="40000"/>
                </a:schemeClr>
              </a:solidFill>
              <a:latin typeface="Times New Roman" pitchFamily="18" charset="0"/>
              <a:cs typeface="Times New Roman" pitchFamily="18" charset="0"/>
            </a:rPr>
            <a:t>《The running of standards in clinical chemistry and the use of the control》</a:t>
          </a:r>
          <a:r>
            <a:rPr lang="zh-CN" altLang="zh-TW" sz="1150" dirty="0">
              <a:solidFill>
                <a:schemeClr val="accent6">
                  <a:lumMod val="60000"/>
                  <a:lumOff val="40000"/>
                </a:schemeClr>
              </a:solidFill>
              <a:latin typeface="Times New Roman" pitchFamily="18" charset="0"/>
              <a:cs typeface="Times New Roman" pitchFamily="18" charset="0"/>
            </a:rPr>
            <a:t>改進</a:t>
          </a:r>
          <a:r>
            <a:rPr lang="en-US" altLang="zh-TW" sz="1150" dirty="0">
              <a:solidFill>
                <a:schemeClr val="accent6">
                  <a:lumMod val="60000"/>
                  <a:lumOff val="40000"/>
                </a:schemeClr>
              </a:solidFill>
              <a:latin typeface="Times New Roman" pitchFamily="18" charset="0"/>
              <a:cs typeface="Times New Roman" pitchFamily="18" charset="0"/>
            </a:rPr>
            <a:t>L-J</a:t>
          </a:r>
          <a:r>
            <a:rPr lang="zh-CN" altLang="zh-TW" sz="1150" dirty="0">
              <a:solidFill>
                <a:schemeClr val="accent6">
                  <a:lumMod val="60000"/>
                  <a:lumOff val="40000"/>
                </a:schemeClr>
              </a:solidFill>
              <a:latin typeface="Times New Roman" pitchFamily="18" charset="0"/>
              <a:cs typeface="Times New Roman" pitchFamily="18" charset="0"/>
            </a:rPr>
            <a:t>圖，形成了今天臨床檢驗中使用最普遍的質控圖；</a:t>
          </a:r>
          <a:endParaRPr lang="zh-CN" altLang="en-US" sz="1150" dirty="0">
            <a:solidFill>
              <a:schemeClr val="accent6">
                <a:lumMod val="60000"/>
                <a:lumOff val="40000"/>
              </a:schemeClr>
            </a:solidFill>
          </a:endParaRPr>
        </a:p>
      </dgm:t>
    </dgm:pt>
    <dgm:pt modelId="{B91E1A4B-34BC-4CA2-88B9-141FF9CD957E}" type="parTrans" cxnId="{A0B4FAE2-71DE-454A-A01D-F6AFA4C66C32}">
      <dgm:prSet/>
      <dgm:spPr/>
      <dgm:t>
        <a:bodyPr/>
        <a:lstStyle/>
        <a:p>
          <a:endParaRPr lang="zh-CN" altLang="en-US"/>
        </a:p>
      </dgm:t>
    </dgm:pt>
    <dgm:pt modelId="{F72EDDFF-2F07-489B-BA8C-D46DD1C0DCC1}" type="sibTrans" cxnId="{A0B4FAE2-71DE-454A-A01D-F6AFA4C66C32}">
      <dgm:prSet/>
      <dgm:spPr/>
      <dgm:t>
        <a:bodyPr/>
        <a:lstStyle/>
        <a:p>
          <a:endParaRPr lang="zh-CN" altLang="en-US"/>
        </a:p>
      </dgm:t>
    </dgm:pt>
    <dgm:pt modelId="{F151513B-6A58-4750-B3B9-532F190A769D}">
      <dgm:prSet phldrT="[文本]" custT="1"/>
      <dgm:spPr>
        <a:solidFill>
          <a:schemeClr val="accent1">
            <a:hueOff val="0"/>
            <a:satOff val="0"/>
            <a:lumOff val="0"/>
            <a:alpha val="50000"/>
          </a:schemeClr>
        </a:solidFill>
      </dgm:spPr>
      <dgm:t>
        <a:bodyPr/>
        <a:lstStyle/>
        <a:p>
          <a:r>
            <a:rPr lang="zh-CN" altLang="zh-TW" sz="1500" dirty="0">
              <a:solidFill>
                <a:schemeClr val="accent4"/>
              </a:solidFill>
            </a:rPr>
            <a:t>西元 </a:t>
          </a:r>
          <a:r>
            <a:rPr lang="en-US" altLang="zh-TW" sz="1500" dirty="0">
              <a:solidFill>
                <a:schemeClr val="accent4"/>
              </a:solidFill>
            </a:rPr>
            <a:t>1959</a:t>
          </a:r>
          <a:r>
            <a:rPr lang="zh-TW" altLang="en-US" sz="1500" dirty="0">
              <a:solidFill>
                <a:schemeClr val="accent4"/>
              </a:solidFill>
            </a:rPr>
            <a:t>年</a:t>
          </a:r>
          <a:endParaRPr lang="zh-CN" altLang="en-US" sz="1500" dirty="0">
            <a:solidFill>
              <a:schemeClr val="accent4"/>
            </a:solidFill>
          </a:endParaRPr>
        </a:p>
      </dgm:t>
    </dgm:pt>
    <dgm:pt modelId="{93750DBE-7F22-4C17-99BE-EBCB9EB4F2A6}" type="parTrans" cxnId="{6871D7CD-5E9E-4E85-B9BC-5B9DE1CCE84D}">
      <dgm:prSet/>
      <dgm:spPr/>
      <dgm:t>
        <a:bodyPr/>
        <a:lstStyle/>
        <a:p>
          <a:endParaRPr lang="zh-CN" altLang="en-US"/>
        </a:p>
      </dgm:t>
    </dgm:pt>
    <dgm:pt modelId="{18BB12A6-DFF5-4124-AD8E-685BA2C92EE1}" type="sibTrans" cxnId="{6871D7CD-5E9E-4E85-B9BC-5B9DE1CCE84D}">
      <dgm:prSet/>
      <dgm:spPr/>
      <dgm:t>
        <a:bodyPr/>
        <a:lstStyle/>
        <a:p>
          <a:endParaRPr lang="zh-CN" altLang="en-US"/>
        </a:p>
      </dgm:t>
    </dgm:pt>
    <dgm:pt modelId="{F5F1A152-811B-4451-8AC7-DA6F1F436FF7}">
      <dgm:prSet phldrT="[文本]" custT="1"/>
      <dgm:spPr/>
      <dgm:t>
        <a:bodyPr/>
        <a:lstStyle/>
        <a:p>
          <a:r>
            <a:rPr lang="en-US" altLang="zh-TW" sz="1150" dirty="0">
              <a:solidFill>
                <a:schemeClr val="accent6">
                  <a:lumMod val="60000"/>
                  <a:lumOff val="40000"/>
                </a:schemeClr>
              </a:solidFill>
              <a:latin typeface="Times New Roman" pitchFamily="18" charset="0"/>
              <a:cs typeface="Times New Roman" pitchFamily="18" charset="0"/>
            </a:rPr>
            <a:t>1959</a:t>
          </a:r>
          <a:r>
            <a:rPr lang="zh-CN" altLang="zh-TW" sz="1150" dirty="0">
              <a:solidFill>
                <a:schemeClr val="accent6">
                  <a:lumMod val="60000"/>
                  <a:lumOff val="40000"/>
                </a:schemeClr>
              </a:solidFill>
              <a:latin typeface="Times New Roman" pitchFamily="18" charset="0"/>
              <a:cs typeface="Times New Roman" pitchFamily="18" charset="0"/>
            </a:rPr>
            <a:t>年，</a:t>
          </a:r>
          <a:r>
            <a:rPr lang="en-US" altLang="zh-TW" sz="1150" dirty="0">
              <a:solidFill>
                <a:schemeClr val="accent6">
                  <a:lumMod val="60000"/>
                  <a:lumOff val="40000"/>
                </a:schemeClr>
              </a:solidFill>
              <a:latin typeface="Times New Roman" pitchFamily="18" charset="0"/>
              <a:cs typeface="Times New Roman" pitchFamily="18" charset="0"/>
            </a:rPr>
            <a:t>Roberts SV </a:t>
          </a:r>
          <a:r>
            <a:rPr lang="zh-CN" altLang="zh-TW" sz="1150" dirty="0">
              <a:solidFill>
                <a:schemeClr val="accent6">
                  <a:lumMod val="60000"/>
                  <a:lumOff val="40000"/>
                </a:schemeClr>
              </a:solidFill>
              <a:latin typeface="Times New Roman" pitchFamily="18" charset="0"/>
              <a:cs typeface="Times New Roman" pitchFamily="18" charset="0"/>
            </a:rPr>
            <a:t>在美國技術計量學雜誌（</a:t>
          </a:r>
          <a:r>
            <a:rPr lang="en-US" altLang="zh-TW" sz="1150" dirty="0">
              <a:solidFill>
                <a:schemeClr val="accent6">
                  <a:lumMod val="60000"/>
                  <a:lumOff val="40000"/>
                </a:schemeClr>
              </a:solidFill>
              <a:latin typeface="Times New Roman" pitchFamily="18" charset="0"/>
              <a:cs typeface="Times New Roman" pitchFamily="18" charset="0"/>
            </a:rPr>
            <a:t>TECHNOMETRICS</a:t>
          </a:r>
          <a:r>
            <a:rPr lang="zh-CN" altLang="zh-TW" sz="1150" dirty="0">
              <a:solidFill>
                <a:schemeClr val="accent6">
                  <a:lumMod val="60000"/>
                  <a:lumOff val="40000"/>
                </a:schemeClr>
              </a:solidFill>
              <a:latin typeface="Times New Roman" pitchFamily="18" charset="0"/>
              <a:cs typeface="Times New Roman" pitchFamily="18" charset="0"/>
            </a:rPr>
            <a:t>）發表文章</a:t>
          </a:r>
          <a:r>
            <a:rPr lang="en-US" altLang="zh-TW" sz="1150" dirty="0">
              <a:solidFill>
                <a:schemeClr val="accent6">
                  <a:lumMod val="60000"/>
                  <a:lumOff val="40000"/>
                </a:schemeClr>
              </a:solidFill>
              <a:latin typeface="Times New Roman" pitchFamily="18" charset="0"/>
              <a:cs typeface="Times New Roman" pitchFamily="18" charset="0"/>
            </a:rPr>
            <a:t>《Control chart tests based on geometric moving average》</a:t>
          </a:r>
          <a:r>
            <a:rPr lang="zh-CN" altLang="zh-TW" sz="1150" dirty="0">
              <a:solidFill>
                <a:schemeClr val="accent6">
                  <a:lumMod val="60000"/>
                  <a:lumOff val="40000"/>
                </a:schemeClr>
              </a:solidFill>
              <a:latin typeface="Times New Roman" pitchFamily="18" charset="0"/>
              <a:cs typeface="Times New Roman" pitchFamily="18" charset="0"/>
            </a:rPr>
            <a:t>首次提出移動平均</a:t>
          </a:r>
          <a:r>
            <a:rPr lang="zh-CN" altLang="en-US" sz="1150" dirty="0">
              <a:solidFill>
                <a:schemeClr val="accent6">
                  <a:lumMod val="60000"/>
                  <a:lumOff val="40000"/>
                </a:schemeClr>
              </a:solidFill>
              <a:latin typeface="Times New Roman" pitchFamily="18" charset="0"/>
              <a:cs typeface="Times New Roman" pitchFamily="18" charset="0"/>
            </a:rPr>
            <a:t>（</a:t>
          </a:r>
          <a:r>
            <a:rPr lang="en-US" altLang="zh-TW" sz="1150" dirty="0">
              <a:solidFill>
                <a:schemeClr val="accent6">
                  <a:lumMod val="60000"/>
                  <a:lumOff val="40000"/>
                </a:schemeClr>
              </a:solidFill>
              <a:latin typeface="Times New Roman" pitchFamily="18" charset="0"/>
              <a:cs typeface="Times New Roman" pitchFamily="18" charset="0"/>
            </a:rPr>
            <a:t>MA</a:t>
          </a:r>
          <a:r>
            <a:rPr lang="zh-CN" altLang="en-US" sz="1150" dirty="0">
              <a:solidFill>
                <a:schemeClr val="accent6">
                  <a:lumMod val="60000"/>
                  <a:lumOff val="40000"/>
                </a:schemeClr>
              </a:solidFill>
              <a:latin typeface="Times New Roman" pitchFamily="18" charset="0"/>
              <a:cs typeface="Times New Roman" pitchFamily="18" charset="0"/>
            </a:rPr>
            <a:t>）</a:t>
          </a:r>
          <a:r>
            <a:rPr lang="zh-CN" altLang="zh-TW" sz="1150" dirty="0">
              <a:solidFill>
                <a:schemeClr val="accent6">
                  <a:lumMod val="60000"/>
                  <a:lumOff val="40000"/>
                </a:schemeClr>
              </a:solidFill>
              <a:latin typeface="Times New Roman" pitchFamily="18" charset="0"/>
              <a:cs typeface="Times New Roman" pitchFamily="18" charset="0"/>
            </a:rPr>
            <a:t>控制圖；</a:t>
          </a:r>
          <a:endParaRPr lang="zh-CN" altLang="en-US" sz="1150" dirty="0">
            <a:solidFill>
              <a:schemeClr val="accent6">
                <a:lumMod val="60000"/>
                <a:lumOff val="40000"/>
              </a:schemeClr>
            </a:solidFill>
          </a:endParaRPr>
        </a:p>
      </dgm:t>
    </dgm:pt>
    <dgm:pt modelId="{624A675D-BFBD-4B5C-B220-02E594920448}" type="parTrans" cxnId="{E5D3E1E1-F209-4C89-9F62-4FFD96D7893C}">
      <dgm:prSet/>
      <dgm:spPr/>
      <dgm:t>
        <a:bodyPr/>
        <a:lstStyle/>
        <a:p>
          <a:endParaRPr lang="zh-CN" altLang="en-US"/>
        </a:p>
      </dgm:t>
    </dgm:pt>
    <dgm:pt modelId="{B438CD4C-DA5F-40C5-81F2-C36EE4F70B93}" type="sibTrans" cxnId="{E5D3E1E1-F209-4C89-9F62-4FFD96D7893C}">
      <dgm:prSet/>
      <dgm:spPr/>
      <dgm:t>
        <a:bodyPr/>
        <a:lstStyle/>
        <a:p>
          <a:endParaRPr lang="zh-CN" altLang="en-US"/>
        </a:p>
      </dgm:t>
    </dgm:pt>
    <dgm:pt modelId="{50F128CE-5579-482C-8BA3-1975750F2782}">
      <dgm:prSet phldrT="[文本]" custT="1"/>
      <dgm:spPr>
        <a:solidFill>
          <a:schemeClr val="accent1">
            <a:hueOff val="0"/>
            <a:satOff val="0"/>
            <a:lumOff val="0"/>
            <a:alpha val="50000"/>
          </a:schemeClr>
        </a:solidFill>
      </dgm:spPr>
      <dgm:t>
        <a:bodyPr/>
        <a:lstStyle/>
        <a:p>
          <a:r>
            <a:rPr lang="zh-CN" altLang="zh-TW" sz="1500" dirty="0">
              <a:solidFill>
                <a:schemeClr val="accent4"/>
              </a:solidFill>
            </a:rPr>
            <a:t>西元 </a:t>
          </a:r>
          <a:r>
            <a:rPr lang="en-US" altLang="zh-TW" sz="1500" dirty="0">
              <a:solidFill>
                <a:schemeClr val="accent4"/>
              </a:solidFill>
            </a:rPr>
            <a:t>1975</a:t>
          </a:r>
          <a:r>
            <a:rPr lang="zh-TW" altLang="en-US" sz="1500" dirty="0">
              <a:solidFill>
                <a:schemeClr val="accent4"/>
              </a:solidFill>
            </a:rPr>
            <a:t>年</a:t>
          </a:r>
          <a:endParaRPr lang="zh-CN" altLang="en-US" sz="1500" dirty="0">
            <a:solidFill>
              <a:schemeClr val="accent4"/>
            </a:solidFill>
          </a:endParaRPr>
        </a:p>
      </dgm:t>
    </dgm:pt>
    <dgm:pt modelId="{EFE0D92B-C373-4AC2-A25C-FEB6EBC27895}" type="parTrans" cxnId="{9B5EB798-D342-45D0-97FE-57F6C455C2D2}">
      <dgm:prSet/>
      <dgm:spPr/>
      <dgm:t>
        <a:bodyPr/>
        <a:lstStyle/>
        <a:p>
          <a:endParaRPr lang="zh-CN" altLang="en-US"/>
        </a:p>
      </dgm:t>
    </dgm:pt>
    <dgm:pt modelId="{BD63C6F8-8A04-466B-8F01-06A28C365008}" type="sibTrans" cxnId="{9B5EB798-D342-45D0-97FE-57F6C455C2D2}">
      <dgm:prSet/>
      <dgm:spPr/>
      <dgm:t>
        <a:bodyPr/>
        <a:lstStyle/>
        <a:p>
          <a:endParaRPr lang="zh-CN" altLang="en-US"/>
        </a:p>
      </dgm:t>
    </dgm:pt>
    <dgm:pt modelId="{5B37173E-18DE-4023-8570-67D3881E0FFE}">
      <dgm:prSet phldrT="[文本]" custT="1"/>
      <dgm:spPr/>
      <dgm:t>
        <a:bodyPr/>
        <a:lstStyle/>
        <a:p>
          <a:r>
            <a:rPr lang="en-US" altLang="zh-TW" sz="1150" dirty="0">
              <a:solidFill>
                <a:schemeClr val="accent6">
                  <a:lumMod val="60000"/>
                  <a:lumOff val="40000"/>
                </a:schemeClr>
              </a:solidFill>
              <a:latin typeface="Times New Roman" pitchFamily="18" charset="0"/>
              <a:cs typeface="Times New Roman" pitchFamily="18" charset="0"/>
            </a:rPr>
            <a:t>1975</a:t>
          </a:r>
          <a:r>
            <a:rPr lang="zh-CN" altLang="zh-TW" sz="1150" dirty="0">
              <a:solidFill>
                <a:schemeClr val="accent6">
                  <a:lumMod val="60000"/>
                  <a:lumOff val="40000"/>
                </a:schemeClr>
              </a:solidFill>
              <a:latin typeface="Times New Roman" pitchFamily="18" charset="0"/>
              <a:cs typeface="Times New Roman" pitchFamily="18" charset="0"/>
            </a:rPr>
            <a:t>年，</a:t>
          </a:r>
          <a:r>
            <a:rPr lang="en-US" altLang="zh-TW" sz="1150" dirty="0" err="1">
              <a:solidFill>
                <a:schemeClr val="accent6">
                  <a:lumMod val="60000"/>
                  <a:lumOff val="40000"/>
                </a:schemeClr>
              </a:solidFill>
              <a:latin typeface="Times New Roman" pitchFamily="18" charset="0"/>
              <a:cs typeface="Times New Roman" pitchFamily="18" charset="0"/>
            </a:rPr>
            <a:t>Cembrowski</a:t>
          </a:r>
          <a:r>
            <a:rPr lang="en-US" altLang="zh-TW" sz="1150" dirty="0">
              <a:solidFill>
                <a:schemeClr val="accent6">
                  <a:lumMod val="60000"/>
                  <a:lumOff val="40000"/>
                </a:schemeClr>
              </a:solidFill>
              <a:latin typeface="Times New Roman" pitchFamily="18" charset="0"/>
              <a:cs typeface="Times New Roman" pitchFamily="18" charset="0"/>
            </a:rPr>
            <a:t> </a:t>
          </a:r>
          <a:r>
            <a:rPr lang="zh-CN" altLang="zh-TW" sz="1150" dirty="0">
              <a:solidFill>
                <a:schemeClr val="accent6">
                  <a:lumMod val="60000"/>
                  <a:lumOff val="40000"/>
                </a:schemeClr>
              </a:solidFill>
              <a:latin typeface="Times New Roman" pitchFamily="18" charset="0"/>
              <a:cs typeface="Times New Roman" pitchFamily="18" charset="0"/>
            </a:rPr>
            <a:t>和 </a:t>
          </a:r>
          <a:r>
            <a:rPr lang="en-US" altLang="zh-TW" sz="1150" dirty="0">
              <a:solidFill>
                <a:schemeClr val="accent6">
                  <a:lumMod val="60000"/>
                  <a:lumOff val="40000"/>
                </a:schemeClr>
              </a:solidFill>
              <a:latin typeface="Times New Roman" pitchFamily="18" charset="0"/>
              <a:cs typeface="Times New Roman" pitchFamily="18" charset="0"/>
            </a:rPr>
            <a:t>James </a:t>
          </a:r>
          <a:r>
            <a:rPr lang="en-US" altLang="zh-TW" sz="1150" dirty="0" err="1">
              <a:solidFill>
                <a:schemeClr val="accent6">
                  <a:lumMod val="60000"/>
                  <a:lumOff val="40000"/>
                </a:schemeClr>
              </a:solidFill>
              <a:latin typeface="Times New Roman" pitchFamily="18" charset="0"/>
              <a:cs typeface="Times New Roman" pitchFamily="18" charset="0"/>
            </a:rPr>
            <a:t>O.Westgard</a:t>
          </a:r>
          <a:r>
            <a:rPr lang="en-US" altLang="zh-TW" sz="1150" dirty="0">
              <a:solidFill>
                <a:schemeClr val="accent6">
                  <a:lumMod val="60000"/>
                  <a:lumOff val="40000"/>
                </a:schemeClr>
              </a:solidFill>
              <a:latin typeface="Times New Roman" pitchFamily="18" charset="0"/>
              <a:cs typeface="Times New Roman" pitchFamily="18" charset="0"/>
            </a:rPr>
            <a:t> </a:t>
          </a:r>
          <a:r>
            <a:rPr lang="zh-CN" altLang="zh-TW" sz="1150" dirty="0">
              <a:solidFill>
                <a:schemeClr val="accent6">
                  <a:lumMod val="60000"/>
                  <a:lumOff val="40000"/>
                </a:schemeClr>
              </a:solidFill>
              <a:latin typeface="Times New Roman" pitchFamily="18" charset="0"/>
              <a:cs typeface="Times New Roman" pitchFamily="18" charset="0"/>
            </a:rPr>
            <a:t>等人在美國臨床化學雜誌（</a:t>
          </a:r>
          <a:r>
            <a:rPr lang="en-US" altLang="zh-TW" sz="1150" dirty="0">
              <a:solidFill>
                <a:schemeClr val="accent6">
                  <a:lumMod val="60000"/>
                  <a:lumOff val="40000"/>
                </a:schemeClr>
              </a:solidFill>
              <a:latin typeface="Times New Roman" pitchFamily="18" charset="0"/>
              <a:cs typeface="Times New Roman" pitchFamily="18" charset="0"/>
            </a:rPr>
            <a:t>clinical chemistry</a:t>
          </a:r>
          <a:r>
            <a:rPr lang="zh-CN" altLang="zh-TW" sz="1150" dirty="0">
              <a:solidFill>
                <a:schemeClr val="accent6">
                  <a:lumMod val="60000"/>
                  <a:lumOff val="40000"/>
                </a:schemeClr>
              </a:solidFill>
              <a:latin typeface="Times New Roman" pitchFamily="18" charset="0"/>
              <a:cs typeface="Times New Roman" pitchFamily="18" charset="0"/>
            </a:rPr>
            <a:t>）發表合著文章</a:t>
          </a:r>
          <a:r>
            <a:rPr lang="en-US" altLang="zh-TW" sz="1150" dirty="0">
              <a:solidFill>
                <a:schemeClr val="accent6">
                  <a:lumMod val="60000"/>
                  <a:lumOff val="40000"/>
                </a:schemeClr>
              </a:solidFill>
              <a:latin typeface="Times New Roman" pitchFamily="18" charset="0"/>
              <a:cs typeface="Times New Roman" pitchFamily="18" charset="0"/>
            </a:rPr>
            <a:t>《Trend detection in control data: optimization and interpretation of Trigg’s technique for trend analysis》</a:t>
          </a:r>
          <a:r>
            <a:rPr lang="zh-CN" altLang="zh-TW" sz="1150" dirty="0">
              <a:solidFill>
                <a:schemeClr val="accent6">
                  <a:lumMod val="60000"/>
                  <a:lumOff val="40000"/>
                </a:schemeClr>
              </a:solidFill>
              <a:latin typeface="Times New Roman" pitchFamily="18" charset="0"/>
              <a:cs typeface="Times New Roman" pitchFamily="18" charset="0"/>
            </a:rPr>
            <a:t>將指數加權移動平均</a:t>
          </a:r>
          <a:r>
            <a:rPr lang="zh-CN" altLang="en-US" sz="1150" dirty="0">
              <a:solidFill>
                <a:schemeClr val="accent6">
                  <a:lumMod val="60000"/>
                  <a:lumOff val="40000"/>
                </a:schemeClr>
              </a:solidFill>
              <a:latin typeface="Times New Roman" pitchFamily="18" charset="0"/>
              <a:cs typeface="Times New Roman" pitchFamily="18" charset="0"/>
            </a:rPr>
            <a:t>（</a:t>
          </a:r>
          <a:r>
            <a:rPr lang="en-US" altLang="zh-TW" sz="1150" dirty="0">
              <a:solidFill>
                <a:schemeClr val="accent6">
                  <a:lumMod val="60000"/>
                  <a:lumOff val="40000"/>
                </a:schemeClr>
              </a:solidFill>
              <a:latin typeface="Times New Roman" pitchFamily="18" charset="0"/>
              <a:cs typeface="Times New Roman" pitchFamily="18" charset="0"/>
            </a:rPr>
            <a:t>EWMA</a:t>
          </a:r>
          <a:r>
            <a:rPr lang="zh-CN" altLang="en-US" sz="1150" dirty="0">
              <a:solidFill>
                <a:schemeClr val="accent6">
                  <a:lumMod val="60000"/>
                  <a:lumOff val="40000"/>
                </a:schemeClr>
              </a:solidFill>
              <a:latin typeface="Times New Roman" pitchFamily="18" charset="0"/>
              <a:cs typeface="Times New Roman" pitchFamily="18" charset="0"/>
            </a:rPr>
            <a:t>）</a:t>
          </a:r>
          <a:r>
            <a:rPr lang="zh-CN" altLang="zh-TW" sz="1150" dirty="0">
              <a:solidFill>
                <a:schemeClr val="accent6">
                  <a:lumMod val="60000"/>
                  <a:lumOff val="40000"/>
                </a:schemeClr>
              </a:solidFill>
              <a:latin typeface="Times New Roman" pitchFamily="18" charset="0"/>
              <a:cs typeface="Times New Roman" pitchFamily="18" charset="0"/>
            </a:rPr>
            <a:t>控制圖引入到臨床檢驗領域；</a:t>
          </a:r>
          <a:endParaRPr lang="zh-CN" altLang="en-US" sz="1150" dirty="0">
            <a:solidFill>
              <a:schemeClr val="accent6">
                <a:lumMod val="60000"/>
                <a:lumOff val="40000"/>
              </a:schemeClr>
            </a:solidFill>
          </a:endParaRPr>
        </a:p>
      </dgm:t>
    </dgm:pt>
    <dgm:pt modelId="{91761800-A9FE-4F38-90D6-4E7815B5B624}" type="parTrans" cxnId="{1F804D3C-57D1-486C-B436-AF6BB751B3F0}">
      <dgm:prSet/>
      <dgm:spPr/>
      <dgm:t>
        <a:bodyPr/>
        <a:lstStyle/>
        <a:p>
          <a:endParaRPr lang="zh-CN" altLang="en-US"/>
        </a:p>
      </dgm:t>
    </dgm:pt>
    <dgm:pt modelId="{9352854A-5D1C-4AAC-8F68-E76FC57AFDB8}" type="sibTrans" cxnId="{1F804D3C-57D1-486C-B436-AF6BB751B3F0}">
      <dgm:prSet/>
      <dgm:spPr/>
      <dgm:t>
        <a:bodyPr/>
        <a:lstStyle/>
        <a:p>
          <a:endParaRPr lang="zh-CN" altLang="en-US"/>
        </a:p>
      </dgm:t>
    </dgm:pt>
    <dgm:pt modelId="{A0409D94-AABE-4D4F-BBD0-623096DEB570}">
      <dgm:prSet phldrT="[文本]" custT="1"/>
      <dgm:spPr>
        <a:solidFill>
          <a:schemeClr val="accent1">
            <a:hueOff val="0"/>
            <a:satOff val="0"/>
            <a:lumOff val="0"/>
            <a:alpha val="50000"/>
          </a:schemeClr>
        </a:solidFill>
      </dgm:spPr>
      <dgm:t>
        <a:bodyPr/>
        <a:lstStyle/>
        <a:p>
          <a:r>
            <a:rPr lang="zh-CN" altLang="zh-TW" sz="1500" dirty="0">
              <a:solidFill>
                <a:schemeClr val="accent4"/>
              </a:solidFill>
            </a:rPr>
            <a:t>西元 </a:t>
          </a:r>
          <a:r>
            <a:rPr lang="en-US" altLang="zh-TW" sz="1500" dirty="0">
              <a:solidFill>
                <a:schemeClr val="accent4"/>
              </a:solidFill>
            </a:rPr>
            <a:t>1981</a:t>
          </a:r>
          <a:r>
            <a:rPr lang="zh-TW" altLang="en-US" sz="1500" dirty="0">
              <a:solidFill>
                <a:schemeClr val="accent4"/>
              </a:solidFill>
            </a:rPr>
            <a:t>年</a:t>
          </a:r>
          <a:endParaRPr lang="zh-CN" altLang="en-US" sz="1500" dirty="0">
            <a:solidFill>
              <a:schemeClr val="accent4"/>
            </a:solidFill>
          </a:endParaRPr>
        </a:p>
      </dgm:t>
    </dgm:pt>
    <dgm:pt modelId="{17892DDC-0312-442C-971C-300CA44C4FC0}" type="parTrans" cxnId="{9C82E5C3-2DA3-42CA-BA41-4D4166891C5B}">
      <dgm:prSet/>
      <dgm:spPr/>
      <dgm:t>
        <a:bodyPr/>
        <a:lstStyle/>
        <a:p>
          <a:endParaRPr lang="zh-CN" altLang="en-US"/>
        </a:p>
      </dgm:t>
    </dgm:pt>
    <dgm:pt modelId="{6ABE5D30-0DCF-452A-86BB-F9616A45D6AE}" type="sibTrans" cxnId="{9C82E5C3-2DA3-42CA-BA41-4D4166891C5B}">
      <dgm:prSet/>
      <dgm:spPr/>
      <dgm:t>
        <a:bodyPr/>
        <a:lstStyle/>
        <a:p>
          <a:endParaRPr lang="zh-CN" altLang="en-US"/>
        </a:p>
      </dgm:t>
    </dgm:pt>
    <dgm:pt modelId="{2C1080DC-B8CC-4636-900A-F8D1F49EEE88}">
      <dgm:prSet phldrT="[文本]" custT="1"/>
      <dgm:spPr/>
      <dgm:t>
        <a:bodyPr/>
        <a:lstStyle/>
        <a:p>
          <a:r>
            <a:rPr lang="en-US" altLang="zh-TW" sz="1150" dirty="0">
              <a:solidFill>
                <a:schemeClr val="accent6">
                  <a:lumMod val="60000"/>
                  <a:lumOff val="40000"/>
                </a:schemeClr>
              </a:solidFill>
              <a:latin typeface="Times New Roman" pitchFamily="18" charset="0"/>
              <a:cs typeface="Times New Roman" pitchFamily="18" charset="0"/>
            </a:rPr>
            <a:t>1981</a:t>
          </a:r>
          <a:r>
            <a:rPr lang="zh-CN" altLang="zh-TW" sz="1150" dirty="0">
              <a:solidFill>
                <a:schemeClr val="accent6">
                  <a:lumMod val="60000"/>
                  <a:lumOff val="40000"/>
                </a:schemeClr>
              </a:solidFill>
              <a:latin typeface="Times New Roman" pitchFamily="18" charset="0"/>
              <a:cs typeface="Times New Roman" pitchFamily="18" charset="0"/>
            </a:rPr>
            <a:t>年，</a:t>
          </a:r>
          <a:r>
            <a:rPr lang="en-US" altLang="zh-TW" sz="1150" dirty="0">
              <a:solidFill>
                <a:schemeClr val="accent6">
                  <a:lumMod val="60000"/>
                  <a:lumOff val="40000"/>
                </a:schemeClr>
              </a:solidFill>
              <a:latin typeface="Times New Roman" pitchFamily="18" charset="0"/>
              <a:cs typeface="Times New Roman" pitchFamily="18" charset="0"/>
            </a:rPr>
            <a:t>James </a:t>
          </a:r>
          <a:r>
            <a:rPr lang="en-US" altLang="zh-TW" sz="1150" dirty="0" err="1">
              <a:solidFill>
                <a:schemeClr val="accent6">
                  <a:lumMod val="60000"/>
                  <a:lumOff val="40000"/>
                </a:schemeClr>
              </a:solidFill>
              <a:latin typeface="Times New Roman" pitchFamily="18" charset="0"/>
              <a:cs typeface="Times New Roman" pitchFamily="18" charset="0"/>
            </a:rPr>
            <a:t>O.Westgard</a:t>
          </a:r>
          <a:r>
            <a:rPr lang="zh-CN" altLang="zh-TW" sz="1150" dirty="0">
              <a:solidFill>
                <a:schemeClr val="accent6">
                  <a:lumMod val="60000"/>
                  <a:lumOff val="40000"/>
                </a:schemeClr>
              </a:solidFill>
              <a:latin typeface="Times New Roman" pitchFamily="18" charset="0"/>
              <a:cs typeface="Times New Roman" pitchFamily="18" charset="0"/>
            </a:rPr>
            <a:t>與</a:t>
          </a:r>
          <a:r>
            <a:rPr lang="en-US" altLang="zh-TW" sz="1150" dirty="0">
              <a:solidFill>
                <a:schemeClr val="accent6">
                  <a:lumMod val="60000"/>
                  <a:lumOff val="40000"/>
                </a:schemeClr>
              </a:solidFill>
              <a:latin typeface="Times New Roman" pitchFamily="18" charset="0"/>
              <a:cs typeface="Times New Roman" pitchFamily="18" charset="0"/>
            </a:rPr>
            <a:t>Barry PL</a:t>
          </a:r>
          <a:r>
            <a:rPr lang="zh-CN" altLang="zh-TW" sz="1150" dirty="0">
              <a:solidFill>
                <a:schemeClr val="accent6">
                  <a:lumMod val="60000"/>
                  <a:lumOff val="40000"/>
                </a:schemeClr>
              </a:solidFill>
              <a:latin typeface="Times New Roman" pitchFamily="18" charset="0"/>
              <a:cs typeface="Times New Roman" pitchFamily="18" charset="0"/>
            </a:rPr>
            <a:t>等人在美國臨床化學雜誌（</a:t>
          </a:r>
          <a:r>
            <a:rPr lang="en-US" altLang="zh-TW" sz="1150" dirty="0">
              <a:solidFill>
                <a:schemeClr val="accent6">
                  <a:lumMod val="60000"/>
                  <a:lumOff val="40000"/>
                </a:schemeClr>
              </a:solidFill>
              <a:latin typeface="Times New Roman" pitchFamily="18" charset="0"/>
              <a:cs typeface="Times New Roman" pitchFamily="18" charset="0"/>
            </a:rPr>
            <a:t>clinical chemistry</a:t>
          </a:r>
          <a:r>
            <a:rPr lang="zh-CN" altLang="zh-TW" sz="1150" dirty="0">
              <a:solidFill>
                <a:schemeClr val="accent6">
                  <a:lumMod val="60000"/>
                  <a:lumOff val="40000"/>
                </a:schemeClr>
              </a:solidFill>
              <a:latin typeface="Times New Roman" pitchFamily="18" charset="0"/>
              <a:cs typeface="Times New Roman" pitchFamily="18" charset="0"/>
            </a:rPr>
            <a:t>）發表合著文章</a:t>
          </a:r>
          <a:r>
            <a:rPr lang="en-US" altLang="zh-TW" sz="1150" dirty="0">
              <a:solidFill>
                <a:schemeClr val="accent6">
                  <a:lumMod val="60000"/>
                  <a:lumOff val="40000"/>
                </a:schemeClr>
              </a:solidFill>
              <a:latin typeface="Times New Roman" pitchFamily="18" charset="0"/>
              <a:cs typeface="Times New Roman" pitchFamily="18" charset="0"/>
            </a:rPr>
            <a:t>《A Multi-Rule </a:t>
          </a:r>
          <a:r>
            <a:rPr lang="en-US" altLang="zh-TW" sz="1150" dirty="0" err="1">
              <a:solidFill>
                <a:schemeClr val="accent6">
                  <a:lumMod val="60000"/>
                  <a:lumOff val="40000"/>
                </a:schemeClr>
              </a:solidFill>
              <a:latin typeface="Times New Roman" pitchFamily="18" charset="0"/>
              <a:cs typeface="Times New Roman" pitchFamily="18" charset="0"/>
            </a:rPr>
            <a:t>Shewhart</a:t>
          </a:r>
          <a:r>
            <a:rPr lang="en-US" altLang="zh-TW" sz="1150" dirty="0">
              <a:solidFill>
                <a:schemeClr val="accent6">
                  <a:lumMod val="60000"/>
                  <a:lumOff val="40000"/>
                </a:schemeClr>
              </a:solidFill>
              <a:latin typeface="Times New Roman" pitchFamily="18" charset="0"/>
              <a:cs typeface="Times New Roman" pitchFamily="18" charset="0"/>
            </a:rPr>
            <a:t> Chart for Quality Control in Clinical Chemistry》</a:t>
          </a:r>
          <a:r>
            <a:rPr lang="zh-CN" altLang="zh-TW" sz="1150" dirty="0">
              <a:solidFill>
                <a:schemeClr val="accent6">
                  <a:lumMod val="60000"/>
                  <a:lumOff val="40000"/>
                </a:schemeClr>
              </a:solidFill>
              <a:latin typeface="Times New Roman" pitchFamily="18" charset="0"/>
              <a:cs typeface="Times New Roman" pitchFamily="18" charset="0"/>
            </a:rPr>
            <a:t>提出質控圖的多規則判斷；</a:t>
          </a:r>
          <a:endParaRPr lang="zh-CN" altLang="en-US" sz="1150" dirty="0">
            <a:solidFill>
              <a:schemeClr val="accent6">
                <a:lumMod val="60000"/>
                <a:lumOff val="40000"/>
              </a:schemeClr>
            </a:solidFill>
            <a:latin typeface="Times New Roman" pitchFamily="18" charset="0"/>
            <a:cs typeface="Times New Roman" pitchFamily="18" charset="0"/>
          </a:endParaRPr>
        </a:p>
      </dgm:t>
    </dgm:pt>
    <dgm:pt modelId="{B1486376-A8FF-4951-A3AE-C253149AC0B2}" type="parTrans" cxnId="{0990AF7B-75EC-4A20-8FA2-7712B0A98E8C}">
      <dgm:prSet/>
      <dgm:spPr/>
      <dgm:t>
        <a:bodyPr/>
        <a:lstStyle/>
        <a:p>
          <a:endParaRPr lang="zh-CN" altLang="en-US"/>
        </a:p>
      </dgm:t>
    </dgm:pt>
    <dgm:pt modelId="{ABCEF05C-43FB-4D03-AC11-35933115BA68}" type="sibTrans" cxnId="{0990AF7B-75EC-4A20-8FA2-7712B0A98E8C}">
      <dgm:prSet/>
      <dgm:spPr/>
      <dgm:t>
        <a:bodyPr/>
        <a:lstStyle/>
        <a:p>
          <a:endParaRPr lang="zh-CN" altLang="en-US"/>
        </a:p>
      </dgm:t>
    </dgm:pt>
    <dgm:pt modelId="{39736080-E704-4BD1-8913-2D88DDE2DB88}">
      <dgm:prSet custT="1"/>
      <dgm:spPr/>
      <dgm:t>
        <a:bodyPr/>
        <a:lstStyle/>
        <a:p>
          <a:endParaRPr lang="zh-CN" altLang="zh-TW" sz="1150" dirty="0">
            <a:solidFill>
              <a:schemeClr val="accent6">
                <a:lumMod val="60000"/>
                <a:lumOff val="40000"/>
              </a:schemeClr>
            </a:solidFill>
            <a:latin typeface="Times New Roman" pitchFamily="18" charset="0"/>
            <a:cs typeface="Times New Roman" pitchFamily="18" charset="0"/>
          </a:endParaRPr>
        </a:p>
      </dgm:t>
    </dgm:pt>
    <dgm:pt modelId="{30A6680D-5E8C-4142-9CAE-3491AFBF5C4A}" type="parTrans" cxnId="{5FC52251-E251-451F-82E7-BDA71F55431B}">
      <dgm:prSet/>
      <dgm:spPr/>
      <dgm:t>
        <a:bodyPr/>
        <a:lstStyle/>
        <a:p>
          <a:endParaRPr lang="zh-CN" altLang="en-US"/>
        </a:p>
      </dgm:t>
    </dgm:pt>
    <dgm:pt modelId="{09CC2C25-FE7C-4603-B34F-3DE1BFF7A720}" type="sibTrans" cxnId="{5FC52251-E251-451F-82E7-BDA71F55431B}">
      <dgm:prSet/>
      <dgm:spPr/>
      <dgm:t>
        <a:bodyPr/>
        <a:lstStyle/>
        <a:p>
          <a:endParaRPr lang="zh-CN" altLang="en-US"/>
        </a:p>
      </dgm:t>
    </dgm:pt>
    <dgm:pt modelId="{670D8017-15DC-4205-A07E-B9EF82FFA707}" type="pres">
      <dgm:prSet presAssocID="{0A7F8BC4-9334-4627-890D-88E72BBDFF4C}" presName="Name0" presStyleCnt="0">
        <dgm:presLayoutVars>
          <dgm:chMax val="5"/>
          <dgm:chPref val="5"/>
          <dgm:dir/>
          <dgm:animLvl val="lvl"/>
        </dgm:presLayoutVars>
      </dgm:prSet>
      <dgm:spPr/>
    </dgm:pt>
    <dgm:pt modelId="{318528AA-1C15-4ABF-95FF-B6C846A7AB23}" type="pres">
      <dgm:prSet presAssocID="{89D89F9D-863F-45A1-88AD-7957E93D599D}" presName="parentText1" presStyleLbl="node1" presStyleIdx="0" presStyleCnt="5" custScaleY="56285">
        <dgm:presLayoutVars>
          <dgm:chMax/>
          <dgm:chPref val="3"/>
          <dgm:bulletEnabled val="1"/>
        </dgm:presLayoutVars>
      </dgm:prSet>
      <dgm:spPr/>
    </dgm:pt>
    <dgm:pt modelId="{6EBB2610-4373-4248-A832-F02E41A6F6E2}" type="pres">
      <dgm:prSet presAssocID="{89D89F9D-863F-45A1-88AD-7957E93D599D}" presName="childText1" presStyleLbl="solidAlignAcc1" presStyleIdx="0" presStyleCnt="5" custScaleY="91203" custLinFactNeighborX="1096" custLinFactNeighborY="-13647">
        <dgm:presLayoutVars>
          <dgm:chMax val="0"/>
          <dgm:chPref val="0"/>
          <dgm:bulletEnabled val="1"/>
        </dgm:presLayoutVars>
      </dgm:prSet>
      <dgm:spPr/>
    </dgm:pt>
    <dgm:pt modelId="{37284D95-5134-4A6D-995E-C7C18ABC2538}" type="pres">
      <dgm:prSet presAssocID="{E403E1A7-32B2-4FF9-8EB6-D548827788AA}" presName="parentText2" presStyleLbl="node1" presStyleIdx="1" presStyleCnt="5" custScaleY="56285">
        <dgm:presLayoutVars>
          <dgm:chMax/>
          <dgm:chPref val="3"/>
          <dgm:bulletEnabled val="1"/>
        </dgm:presLayoutVars>
      </dgm:prSet>
      <dgm:spPr/>
    </dgm:pt>
    <dgm:pt modelId="{F8F34C29-E04B-476C-B173-CDBC24826C76}" type="pres">
      <dgm:prSet presAssocID="{E403E1A7-32B2-4FF9-8EB6-D548827788AA}" presName="childText2" presStyleLbl="solidAlignAcc1" presStyleIdx="1" presStyleCnt="5" custScaleY="91203" custLinFactNeighborX="1096" custLinFactNeighborY="-13689">
        <dgm:presLayoutVars>
          <dgm:chMax val="0"/>
          <dgm:chPref val="0"/>
          <dgm:bulletEnabled val="1"/>
        </dgm:presLayoutVars>
      </dgm:prSet>
      <dgm:spPr/>
    </dgm:pt>
    <dgm:pt modelId="{2D24EB7E-8981-4C12-8B44-63D34818DB52}" type="pres">
      <dgm:prSet presAssocID="{F151513B-6A58-4750-B3B9-532F190A769D}" presName="parentText3" presStyleLbl="node1" presStyleIdx="2" presStyleCnt="5" custScaleY="56285">
        <dgm:presLayoutVars>
          <dgm:chMax/>
          <dgm:chPref val="3"/>
          <dgm:bulletEnabled val="1"/>
        </dgm:presLayoutVars>
      </dgm:prSet>
      <dgm:spPr/>
    </dgm:pt>
    <dgm:pt modelId="{48B64172-6329-454D-9591-4F9D7EB0DD64}" type="pres">
      <dgm:prSet presAssocID="{F151513B-6A58-4750-B3B9-532F190A769D}" presName="childText3" presStyleLbl="solidAlignAcc1" presStyleIdx="2" presStyleCnt="5" custScaleY="91203" custLinFactNeighborX="1096" custLinFactNeighborY="-13249">
        <dgm:presLayoutVars>
          <dgm:chMax val="0"/>
          <dgm:chPref val="0"/>
          <dgm:bulletEnabled val="1"/>
        </dgm:presLayoutVars>
      </dgm:prSet>
      <dgm:spPr/>
    </dgm:pt>
    <dgm:pt modelId="{F7374968-0B17-417F-9956-EF542E480C11}" type="pres">
      <dgm:prSet presAssocID="{50F128CE-5579-482C-8BA3-1975750F2782}" presName="parentText4" presStyleLbl="node1" presStyleIdx="3" presStyleCnt="5" custScaleY="56285">
        <dgm:presLayoutVars>
          <dgm:chMax/>
          <dgm:chPref val="3"/>
          <dgm:bulletEnabled val="1"/>
        </dgm:presLayoutVars>
      </dgm:prSet>
      <dgm:spPr/>
    </dgm:pt>
    <dgm:pt modelId="{105374AD-F92B-423C-B5A0-6A94862379B7}" type="pres">
      <dgm:prSet presAssocID="{50F128CE-5579-482C-8BA3-1975750F2782}" presName="childText4" presStyleLbl="solidAlignAcc1" presStyleIdx="3" presStyleCnt="5" custScaleY="91203" custLinFactNeighborX="1086" custLinFactNeighborY="-13610">
        <dgm:presLayoutVars>
          <dgm:chMax val="0"/>
          <dgm:chPref val="0"/>
          <dgm:bulletEnabled val="1"/>
        </dgm:presLayoutVars>
      </dgm:prSet>
      <dgm:spPr/>
    </dgm:pt>
    <dgm:pt modelId="{D0BA02AD-78DA-4FD2-B272-A1366556744C}" type="pres">
      <dgm:prSet presAssocID="{A0409D94-AABE-4D4F-BBD0-623096DEB570}" presName="parentText5" presStyleLbl="node1" presStyleIdx="4" presStyleCnt="5" custScaleY="56285">
        <dgm:presLayoutVars>
          <dgm:chMax/>
          <dgm:chPref val="3"/>
          <dgm:bulletEnabled val="1"/>
        </dgm:presLayoutVars>
      </dgm:prSet>
      <dgm:spPr/>
    </dgm:pt>
    <dgm:pt modelId="{487F1E22-5D87-4A78-94C1-50547A8CE3DF}" type="pres">
      <dgm:prSet presAssocID="{A0409D94-AABE-4D4F-BBD0-623096DEB570}" presName="childText5" presStyleLbl="solidAlignAcc1" presStyleIdx="4" presStyleCnt="5" custScaleY="91203" custLinFactNeighborX="1086" custLinFactNeighborY="-13446">
        <dgm:presLayoutVars>
          <dgm:chMax val="0"/>
          <dgm:chPref val="0"/>
          <dgm:bulletEnabled val="1"/>
        </dgm:presLayoutVars>
      </dgm:prSet>
      <dgm:spPr/>
    </dgm:pt>
  </dgm:ptLst>
  <dgm:cxnLst>
    <dgm:cxn modelId="{8F14530E-F966-4384-8CF3-B9BC213BB367}" type="presOf" srcId="{39736080-E704-4BD1-8913-2D88DDE2DB88}" destId="{F8F34C29-E04B-476C-B173-CDBC24826C76}" srcOrd="0" destOrd="1" presId="urn:microsoft.com/office/officeart/2009/3/layout/IncreasingArrowsProcess"/>
    <dgm:cxn modelId="{3D2C3217-9662-4AB2-A615-70724717CE6A}" type="presOf" srcId="{2C1080DC-B8CC-4636-900A-F8D1F49EEE88}" destId="{487F1E22-5D87-4A78-94C1-50547A8CE3DF}" srcOrd="0" destOrd="0" presId="urn:microsoft.com/office/officeart/2009/3/layout/IncreasingArrowsProcess"/>
    <dgm:cxn modelId="{1F804D3C-57D1-486C-B436-AF6BB751B3F0}" srcId="{50F128CE-5579-482C-8BA3-1975750F2782}" destId="{5B37173E-18DE-4023-8570-67D3881E0FFE}" srcOrd="0" destOrd="0" parTransId="{91761800-A9FE-4F38-90D6-4E7815B5B624}" sibTransId="{9352854A-5D1C-4AAC-8F68-E76FC57AFDB8}"/>
    <dgm:cxn modelId="{9FF8473F-9C9D-4F9B-9741-8AFD9C4E2431}" srcId="{0A7F8BC4-9334-4627-890D-88E72BBDFF4C}" destId="{E403E1A7-32B2-4FF9-8EB6-D548827788AA}" srcOrd="1" destOrd="0" parTransId="{D75B4821-22BE-4C62-8AF8-0CE71C264D1D}" sibTransId="{648FC300-6F78-43F2-8FEC-C0296D610BC4}"/>
    <dgm:cxn modelId="{5340AB6B-BB72-4067-ABE3-E15DCBF81AED}" type="presOf" srcId="{E403E1A7-32B2-4FF9-8EB6-D548827788AA}" destId="{37284D95-5134-4A6D-995E-C7C18ABC2538}" srcOrd="0" destOrd="0" presId="urn:microsoft.com/office/officeart/2009/3/layout/IncreasingArrowsProcess"/>
    <dgm:cxn modelId="{5FC52251-E251-451F-82E7-BDA71F55431B}" srcId="{E403E1A7-32B2-4FF9-8EB6-D548827788AA}" destId="{39736080-E704-4BD1-8913-2D88DDE2DB88}" srcOrd="1" destOrd="0" parTransId="{30A6680D-5E8C-4142-9CAE-3491AFBF5C4A}" sibTransId="{09CC2C25-FE7C-4603-B34F-3DE1BFF7A720}"/>
    <dgm:cxn modelId="{42875954-0486-491B-A73D-D298D39A6179}" srcId="{0A7F8BC4-9334-4627-890D-88E72BBDFF4C}" destId="{89D89F9D-863F-45A1-88AD-7957E93D599D}" srcOrd="0" destOrd="0" parTransId="{5BD3713B-2D59-47FE-A21C-07EF90D38321}" sibTransId="{5C3545DD-F5D0-4A37-B346-42B6A3F74EA9}"/>
    <dgm:cxn modelId="{EDAF6A5A-7958-4C2C-AD26-3F32C86EF397}" type="presOf" srcId="{5B37173E-18DE-4023-8570-67D3881E0FFE}" destId="{105374AD-F92B-423C-B5A0-6A94862379B7}" srcOrd="0" destOrd="0" presId="urn:microsoft.com/office/officeart/2009/3/layout/IncreasingArrowsProcess"/>
    <dgm:cxn modelId="{0990AF7B-75EC-4A20-8FA2-7712B0A98E8C}" srcId="{A0409D94-AABE-4D4F-BBD0-623096DEB570}" destId="{2C1080DC-B8CC-4636-900A-F8D1F49EEE88}" srcOrd="0" destOrd="0" parTransId="{B1486376-A8FF-4951-A3AE-C253149AC0B2}" sibTransId="{ABCEF05C-43FB-4D03-AC11-35933115BA68}"/>
    <dgm:cxn modelId="{CFA71E87-B311-4839-B3B8-671A64B336A8}" type="presOf" srcId="{82F40FCE-EC30-4CCA-B8DC-0B3F26181924}" destId="{6EBB2610-4373-4248-A832-F02E41A6F6E2}" srcOrd="0" destOrd="0" presId="urn:microsoft.com/office/officeart/2009/3/layout/IncreasingArrowsProcess"/>
    <dgm:cxn modelId="{9B5EB798-D342-45D0-97FE-57F6C455C2D2}" srcId="{0A7F8BC4-9334-4627-890D-88E72BBDFF4C}" destId="{50F128CE-5579-482C-8BA3-1975750F2782}" srcOrd="3" destOrd="0" parTransId="{EFE0D92B-C373-4AC2-A25C-FEB6EBC27895}" sibTransId="{BD63C6F8-8A04-466B-8F01-06A28C365008}"/>
    <dgm:cxn modelId="{6293179E-7461-4211-AFE1-8F138113E510}" type="presOf" srcId="{0A7F8BC4-9334-4627-890D-88E72BBDFF4C}" destId="{670D8017-15DC-4205-A07E-B9EF82FFA707}" srcOrd="0" destOrd="0" presId="urn:microsoft.com/office/officeart/2009/3/layout/IncreasingArrowsProcess"/>
    <dgm:cxn modelId="{94943DA1-60EE-4A96-B24A-D7C240C3E1C8}" type="presOf" srcId="{F5F1A152-811B-4451-8AC7-DA6F1F436FF7}" destId="{48B64172-6329-454D-9591-4F9D7EB0DD64}" srcOrd="0" destOrd="0" presId="urn:microsoft.com/office/officeart/2009/3/layout/IncreasingArrowsProcess"/>
    <dgm:cxn modelId="{450784AB-E94B-411F-8DD4-81A8439A5384}" type="presOf" srcId="{95F1E94E-BE43-4139-B145-D2DB09B17FCF}" destId="{F8F34C29-E04B-476C-B173-CDBC24826C76}" srcOrd="0" destOrd="0" presId="urn:microsoft.com/office/officeart/2009/3/layout/IncreasingArrowsProcess"/>
    <dgm:cxn modelId="{9C82E5C3-2DA3-42CA-BA41-4D4166891C5B}" srcId="{0A7F8BC4-9334-4627-890D-88E72BBDFF4C}" destId="{A0409D94-AABE-4D4F-BBD0-623096DEB570}" srcOrd="4" destOrd="0" parTransId="{17892DDC-0312-442C-971C-300CA44C4FC0}" sibTransId="{6ABE5D30-0DCF-452A-86BB-F9616A45D6AE}"/>
    <dgm:cxn modelId="{1C62A7CD-8A70-4804-A67E-C3C7B2C94C26}" type="presOf" srcId="{F151513B-6A58-4750-B3B9-532F190A769D}" destId="{2D24EB7E-8981-4C12-8B44-63D34818DB52}" srcOrd="0" destOrd="0" presId="urn:microsoft.com/office/officeart/2009/3/layout/IncreasingArrowsProcess"/>
    <dgm:cxn modelId="{6871D7CD-5E9E-4E85-B9BC-5B9DE1CCE84D}" srcId="{0A7F8BC4-9334-4627-890D-88E72BBDFF4C}" destId="{F151513B-6A58-4750-B3B9-532F190A769D}" srcOrd="2" destOrd="0" parTransId="{93750DBE-7F22-4C17-99BE-EBCB9EB4F2A6}" sibTransId="{18BB12A6-DFF5-4124-AD8E-685BA2C92EE1}"/>
    <dgm:cxn modelId="{0F9EE7CE-0931-4D30-8B72-163F8FD5A38E}" srcId="{89D89F9D-863F-45A1-88AD-7957E93D599D}" destId="{82F40FCE-EC30-4CCA-B8DC-0B3F26181924}" srcOrd="0" destOrd="0" parTransId="{31E3D3B0-44B1-4FCE-AE82-69A1805B9050}" sibTransId="{96AEFD05-2EF2-4F6B-B57C-8864FC86F2CA}"/>
    <dgm:cxn modelId="{6088DAD5-860D-4B55-8B9F-4B6FAB937953}" type="presOf" srcId="{50F128CE-5579-482C-8BA3-1975750F2782}" destId="{F7374968-0B17-417F-9956-EF542E480C11}" srcOrd="0" destOrd="0" presId="urn:microsoft.com/office/officeart/2009/3/layout/IncreasingArrowsProcess"/>
    <dgm:cxn modelId="{D8294CD7-2788-48B3-BE23-A9B8DF3B977D}" type="presOf" srcId="{89D89F9D-863F-45A1-88AD-7957E93D599D}" destId="{318528AA-1C15-4ABF-95FF-B6C846A7AB23}" srcOrd="0" destOrd="0" presId="urn:microsoft.com/office/officeart/2009/3/layout/IncreasingArrowsProcess"/>
    <dgm:cxn modelId="{9BEB8ADC-81B0-4309-9749-3F47916CC4E2}" type="presOf" srcId="{A0409D94-AABE-4D4F-BBD0-623096DEB570}" destId="{D0BA02AD-78DA-4FD2-B272-A1366556744C}" srcOrd="0" destOrd="0" presId="urn:microsoft.com/office/officeart/2009/3/layout/IncreasingArrowsProcess"/>
    <dgm:cxn modelId="{E5D3E1E1-F209-4C89-9F62-4FFD96D7893C}" srcId="{F151513B-6A58-4750-B3B9-532F190A769D}" destId="{F5F1A152-811B-4451-8AC7-DA6F1F436FF7}" srcOrd="0" destOrd="0" parTransId="{624A675D-BFBD-4B5C-B220-02E594920448}" sibTransId="{B438CD4C-DA5F-40C5-81F2-C36EE4F70B93}"/>
    <dgm:cxn modelId="{A0B4FAE2-71DE-454A-A01D-F6AFA4C66C32}" srcId="{E403E1A7-32B2-4FF9-8EB6-D548827788AA}" destId="{95F1E94E-BE43-4139-B145-D2DB09B17FCF}" srcOrd="0" destOrd="0" parTransId="{B91E1A4B-34BC-4CA2-88B9-141FF9CD957E}" sibTransId="{F72EDDFF-2F07-489B-BA8C-D46DD1C0DCC1}"/>
    <dgm:cxn modelId="{0B2F2FD1-6FC5-4F46-BDF9-D1A941D8DA1B}" type="presParOf" srcId="{670D8017-15DC-4205-A07E-B9EF82FFA707}" destId="{318528AA-1C15-4ABF-95FF-B6C846A7AB23}" srcOrd="0" destOrd="0" presId="urn:microsoft.com/office/officeart/2009/3/layout/IncreasingArrowsProcess"/>
    <dgm:cxn modelId="{43F65A4B-1C49-4BB7-A715-3DBFF760E633}" type="presParOf" srcId="{670D8017-15DC-4205-A07E-B9EF82FFA707}" destId="{6EBB2610-4373-4248-A832-F02E41A6F6E2}" srcOrd="1" destOrd="0" presId="urn:microsoft.com/office/officeart/2009/3/layout/IncreasingArrowsProcess"/>
    <dgm:cxn modelId="{5A88A664-491C-46F1-9184-6D8F0684C6BD}" type="presParOf" srcId="{670D8017-15DC-4205-A07E-B9EF82FFA707}" destId="{37284D95-5134-4A6D-995E-C7C18ABC2538}" srcOrd="2" destOrd="0" presId="urn:microsoft.com/office/officeart/2009/3/layout/IncreasingArrowsProcess"/>
    <dgm:cxn modelId="{F712D51F-6A1B-4159-B6BC-D1C101A6B651}" type="presParOf" srcId="{670D8017-15DC-4205-A07E-B9EF82FFA707}" destId="{F8F34C29-E04B-476C-B173-CDBC24826C76}" srcOrd="3" destOrd="0" presId="urn:microsoft.com/office/officeart/2009/3/layout/IncreasingArrowsProcess"/>
    <dgm:cxn modelId="{5650F905-96BA-4E6B-89FE-342AFA0C7CC1}" type="presParOf" srcId="{670D8017-15DC-4205-A07E-B9EF82FFA707}" destId="{2D24EB7E-8981-4C12-8B44-63D34818DB52}" srcOrd="4" destOrd="0" presId="urn:microsoft.com/office/officeart/2009/3/layout/IncreasingArrowsProcess"/>
    <dgm:cxn modelId="{76C5C425-D9CF-4BF5-A730-920BEAD8C79E}" type="presParOf" srcId="{670D8017-15DC-4205-A07E-B9EF82FFA707}" destId="{48B64172-6329-454D-9591-4F9D7EB0DD64}" srcOrd="5" destOrd="0" presId="urn:microsoft.com/office/officeart/2009/3/layout/IncreasingArrowsProcess"/>
    <dgm:cxn modelId="{BCF3C5BE-F3FA-4D1C-8AA3-CAD721620F28}" type="presParOf" srcId="{670D8017-15DC-4205-A07E-B9EF82FFA707}" destId="{F7374968-0B17-417F-9956-EF542E480C11}" srcOrd="6" destOrd="0" presId="urn:microsoft.com/office/officeart/2009/3/layout/IncreasingArrowsProcess"/>
    <dgm:cxn modelId="{A4BC9A22-DCB8-4A99-B6FA-C943A2DE56A1}" type="presParOf" srcId="{670D8017-15DC-4205-A07E-B9EF82FFA707}" destId="{105374AD-F92B-423C-B5A0-6A94862379B7}" srcOrd="7" destOrd="0" presId="urn:microsoft.com/office/officeart/2009/3/layout/IncreasingArrowsProcess"/>
    <dgm:cxn modelId="{08695833-9432-4ADB-B407-21C83A2F13F4}" type="presParOf" srcId="{670D8017-15DC-4205-A07E-B9EF82FFA707}" destId="{D0BA02AD-78DA-4FD2-B272-A1366556744C}" srcOrd="8" destOrd="0" presId="urn:microsoft.com/office/officeart/2009/3/layout/IncreasingArrowsProcess"/>
    <dgm:cxn modelId="{C4E81910-FB1F-4AF9-BA05-90070FB4F739}" type="presParOf" srcId="{670D8017-15DC-4205-A07E-B9EF82FFA707}" destId="{487F1E22-5D87-4A78-94C1-50547A8CE3DF}" srcOrd="9"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0C2A2C-0295-43D9-A6DF-FACDA370CEE7}"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287ED0AF-D8B4-4E33-8C8D-48471892C0F1}">
      <dgm:prSet phldrT="[文本]" custT="1"/>
      <dgm:spPr>
        <a:solidFill>
          <a:schemeClr val="accent1">
            <a:hueOff val="0"/>
            <a:satOff val="0"/>
            <a:lumOff val="0"/>
            <a:alpha val="40000"/>
          </a:schemeClr>
        </a:solidFill>
      </dgm:spPr>
      <dgm:t>
        <a:bodyPr/>
        <a:lstStyle/>
        <a:p>
          <a:r>
            <a:rPr lang="zh-CN" altLang="zh-TW" sz="1200" dirty="0">
              <a:solidFill>
                <a:schemeClr val="accent4"/>
              </a:solidFill>
              <a:latin typeface="Times New Roman" pitchFamily="18" charset="0"/>
              <a:cs typeface="Times New Roman" pitchFamily="18" charset="0"/>
            </a:rPr>
            <a:t>西元</a:t>
          </a:r>
          <a:r>
            <a:rPr lang="en-US" altLang="zh-TW" sz="1200" dirty="0">
              <a:solidFill>
                <a:schemeClr val="accent4"/>
              </a:solidFill>
              <a:latin typeface="Times New Roman" pitchFamily="18" charset="0"/>
              <a:cs typeface="Times New Roman" pitchFamily="18" charset="0"/>
            </a:rPr>
            <a:t>1924</a:t>
          </a:r>
          <a:r>
            <a:rPr lang="zh-TW" altLang="zh-TW" sz="1200" dirty="0">
              <a:solidFill>
                <a:schemeClr val="accent4"/>
              </a:solidFill>
              <a:latin typeface="Times New Roman" pitchFamily="18" charset="0"/>
              <a:cs typeface="Times New Roman" pitchFamily="18" charset="0"/>
            </a:rPr>
            <a:t>年</a:t>
          </a:r>
          <a:r>
            <a:rPr lang="en-US" altLang="zh-TW" sz="1200" dirty="0">
              <a:solidFill>
                <a:schemeClr val="accent4"/>
              </a:solidFill>
              <a:latin typeface="Times New Roman" pitchFamily="18" charset="0"/>
              <a:cs typeface="Times New Roman" pitchFamily="18" charset="0"/>
            </a:rPr>
            <a:t>5</a:t>
          </a:r>
          <a:r>
            <a:rPr lang="zh-TW" altLang="zh-TW" sz="1200" dirty="0">
              <a:solidFill>
                <a:schemeClr val="accent4"/>
              </a:solidFill>
              <a:latin typeface="Times New Roman" pitchFamily="18" charset="0"/>
              <a:cs typeface="Times New Roman" pitchFamily="18" charset="0"/>
            </a:rPr>
            <a:t>月</a:t>
          </a:r>
          <a:r>
            <a:rPr lang="en-US" altLang="zh-TW" sz="1200" dirty="0">
              <a:solidFill>
                <a:schemeClr val="accent4"/>
              </a:solidFill>
              <a:latin typeface="Times New Roman" pitchFamily="18" charset="0"/>
              <a:cs typeface="Times New Roman" pitchFamily="18" charset="0"/>
            </a:rPr>
            <a:t>16</a:t>
          </a:r>
          <a:r>
            <a:rPr lang="zh-TW" altLang="zh-TW" sz="1200" dirty="0">
              <a:solidFill>
                <a:schemeClr val="accent4"/>
              </a:solidFill>
              <a:latin typeface="Times New Roman" pitchFamily="18" charset="0"/>
              <a:cs typeface="Times New Roman" pitchFamily="18" charset="0"/>
            </a:rPr>
            <a:t>日</a:t>
          </a:r>
          <a:r>
            <a:rPr lang="zh-CN" altLang="en-US" sz="1200" dirty="0">
              <a:solidFill>
                <a:schemeClr val="accent4"/>
              </a:solidFill>
              <a:latin typeface="Times New Roman" pitchFamily="18" charset="0"/>
              <a:cs typeface="Times New Roman" pitchFamily="18" charset="0"/>
            </a:rPr>
            <a:t>，</a:t>
          </a:r>
          <a:r>
            <a:rPr lang="zh-TW" altLang="zh-TW" sz="1200" dirty="0">
              <a:solidFill>
                <a:schemeClr val="accent4"/>
              </a:solidFill>
              <a:latin typeface="Times New Roman" pitchFamily="18" charset="0"/>
              <a:cs typeface="Times New Roman" pitchFamily="18" charset="0"/>
            </a:rPr>
            <a:t>美國人休哈特</a:t>
          </a:r>
          <a:r>
            <a:rPr lang="zh-TW" altLang="zh-TW" sz="1100" dirty="0">
              <a:solidFill>
                <a:schemeClr val="accent4"/>
              </a:solidFill>
              <a:latin typeface="Times New Roman" pitchFamily="18" charset="0"/>
              <a:cs typeface="Times New Roman" pitchFamily="18" charset="0"/>
            </a:rPr>
            <a:t>（</a:t>
          </a:r>
          <a:r>
            <a:rPr lang="en-US" altLang="zh-TW" sz="1100" i="1" dirty="0" err="1">
              <a:solidFill>
                <a:schemeClr val="accent4"/>
              </a:solidFill>
              <a:latin typeface="Times New Roman" pitchFamily="18" charset="0"/>
              <a:cs typeface="Times New Roman" pitchFamily="18" charset="0"/>
            </a:rPr>
            <a:t>W.A.Shewhart</a:t>
          </a:r>
          <a:r>
            <a:rPr lang="zh-TW" altLang="zh-TW" sz="1100" dirty="0">
              <a:solidFill>
                <a:schemeClr val="accent4"/>
              </a:solidFill>
              <a:latin typeface="Times New Roman" pitchFamily="18" charset="0"/>
              <a:cs typeface="Times New Roman" pitchFamily="18" charset="0"/>
            </a:rPr>
            <a:t>）</a:t>
          </a:r>
          <a:r>
            <a:rPr lang="zh-TW" altLang="zh-TW" sz="1200" dirty="0">
              <a:solidFill>
                <a:schemeClr val="accent4"/>
              </a:solidFill>
              <a:latin typeface="Times New Roman" pitchFamily="18" charset="0"/>
              <a:cs typeface="Times New Roman" pitchFamily="18" charset="0"/>
            </a:rPr>
            <a:t>在一份</a:t>
          </a:r>
          <a:r>
            <a:rPr lang="zh-CN" altLang="en-US" sz="1200" dirty="0">
              <a:solidFill>
                <a:schemeClr val="accent4"/>
              </a:solidFill>
              <a:latin typeface="Times New Roman" pitchFamily="18" charset="0"/>
              <a:cs typeface="Times New Roman" pitchFamily="18" charset="0"/>
            </a:rPr>
            <a:t>工作</a:t>
          </a:r>
          <a:r>
            <a:rPr lang="zh-TW" altLang="zh-TW" sz="1200" dirty="0">
              <a:solidFill>
                <a:schemeClr val="accent4"/>
              </a:solidFill>
              <a:latin typeface="Times New Roman" pitchFamily="18" charset="0"/>
              <a:cs typeface="Times New Roman" pitchFamily="18" charset="0"/>
            </a:rPr>
            <a:t>備忘錄中描述了不合格品率（</a:t>
          </a:r>
          <a:r>
            <a:rPr lang="en-US" altLang="zh-TW" sz="1200" i="1" dirty="0">
              <a:solidFill>
                <a:schemeClr val="accent4"/>
              </a:solidFill>
              <a:latin typeface="Times New Roman" pitchFamily="18" charset="0"/>
              <a:cs typeface="Times New Roman" pitchFamily="18" charset="0"/>
            </a:rPr>
            <a:t>P</a:t>
          </a:r>
          <a:r>
            <a:rPr lang="zh-TW" altLang="zh-TW" sz="1200" dirty="0">
              <a:solidFill>
                <a:schemeClr val="accent4"/>
              </a:solidFill>
              <a:latin typeface="Times New Roman" pitchFamily="18" charset="0"/>
              <a:cs typeface="Times New Roman" pitchFamily="18" charset="0"/>
            </a:rPr>
            <a:t>）控制圖在工業上的應用，標誌著控制圖的誕生；</a:t>
          </a:r>
          <a:endParaRPr lang="zh-CN" altLang="en-US" sz="1200" dirty="0">
            <a:solidFill>
              <a:schemeClr val="accent4"/>
            </a:solidFill>
          </a:endParaRPr>
        </a:p>
      </dgm:t>
    </dgm:pt>
    <dgm:pt modelId="{87CE21DE-A4E4-4712-9A13-7E17FB33C119}" type="parTrans" cxnId="{72165E36-85CA-45AD-8293-077576001E5D}">
      <dgm:prSet/>
      <dgm:spPr/>
      <dgm:t>
        <a:bodyPr/>
        <a:lstStyle/>
        <a:p>
          <a:endParaRPr lang="zh-CN" altLang="en-US" sz="1200"/>
        </a:p>
      </dgm:t>
    </dgm:pt>
    <dgm:pt modelId="{09EB0AEF-8965-48AD-B857-B3C5FEAB0516}" type="sibTrans" cxnId="{72165E36-85CA-45AD-8293-077576001E5D}">
      <dgm:prSet custT="1"/>
      <dgm:spPr>
        <a:solidFill>
          <a:schemeClr val="accent1">
            <a:alpha val="90000"/>
          </a:schemeClr>
        </a:solidFill>
      </dgm:spPr>
      <dgm:t>
        <a:bodyPr/>
        <a:lstStyle/>
        <a:p>
          <a:endParaRPr lang="zh-CN" altLang="en-US" sz="1200"/>
        </a:p>
      </dgm:t>
    </dgm:pt>
    <dgm:pt modelId="{0D772828-D444-456C-9D65-8D65A2487A8D}">
      <dgm:prSet phldrT="[文本]" custT="1"/>
      <dgm:spPr>
        <a:solidFill>
          <a:schemeClr val="accent1">
            <a:hueOff val="0"/>
            <a:satOff val="0"/>
            <a:lumOff val="0"/>
            <a:alpha val="40000"/>
          </a:schemeClr>
        </a:solidFill>
      </dgm:spPr>
      <dgm:t>
        <a:bodyPr/>
        <a:lstStyle/>
        <a:p>
          <a:r>
            <a:rPr lang="zh-CN" altLang="zh-TW" sz="1200" dirty="0">
              <a:solidFill>
                <a:schemeClr val="accent4"/>
              </a:solidFill>
              <a:latin typeface="Times New Roman" pitchFamily="18" charset="0"/>
              <a:cs typeface="Times New Roman" pitchFamily="18" charset="0"/>
            </a:rPr>
            <a:t>西元</a:t>
          </a:r>
          <a:r>
            <a:rPr lang="en-US" altLang="zh-TW" sz="1200" dirty="0">
              <a:solidFill>
                <a:schemeClr val="accent4"/>
              </a:solidFill>
              <a:latin typeface="Times New Roman" pitchFamily="18" charset="0"/>
              <a:cs typeface="Times New Roman" pitchFamily="18" charset="0"/>
            </a:rPr>
            <a:t>1950</a:t>
          </a:r>
          <a:r>
            <a:rPr lang="zh-CN" altLang="zh-TW" sz="1200" dirty="0">
              <a:solidFill>
                <a:schemeClr val="accent4"/>
              </a:solidFill>
              <a:latin typeface="Times New Roman" pitchFamily="18" charset="0"/>
              <a:cs typeface="Times New Roman" pitchFamily="18" charset="0"/>
            </a:rPr>
            <a:t>年</a:t>
          </a:r>
          <a:r>
            <a:rPr lang="zh-CN" altLang="en-US" sz="1200" dirty="0">
              <a:solidFill>
                <a:schemeClr val="accent4"/>
              </a:solidFill>
              <a:latin typeface="Times New Roman" pitchFamily="18" charset="0"/>
              <a:cs typeface="Times New Roman" pitchFamily="18" charset="0"/>
            </a:rPr>
            <a:t>，</a:t>
          </a:r>
          <a:r>
            <a:rPr lang="en-US" altLang="zh-TW" sz="1100" i="1" dirty="0" err="1">
              <a:solidFill>
                <a:schemeClr val="accent4"/>
              </a:solidFill>
              <a:latin typeface="Times New Roman" pitchFamily="18" charset="0"/>
              <a:cs typeface="Times New Roman" pitchFamily="18" charset="0"/>
            </a:rPr>
            <a:t>Levey</a:t>
          </a:r>
          <a:r>
            <a:rPr lang="en-US" altLang="zh-TW" sz="1200" dirty="0">
              <a:solidFill>
                <a:schemeClr val="accent4"/>
              </a:solidFill>
              <a:latin typeface="Times New Roman" pitchFamily="18" charset="0"/>
              <a:cs typeface="Times New Roman" pitchFamily="18" charset="0"/>
            </a:rPr>
            <a:t> </a:t>
          </a:r>
          <a:r>
            <a:rPr lang="zh-CN" altLang="zh-TW" sz="1200" dirty="0">
              <a:solidFill>
                <a:schemeClr val="accent4"/>
              </a:solidFill>
              <a:latin typeface="Times New Roman" pitchFamily="18" charset="0"/>
              <a:cs typeface="Times New Roman" pitchFamily="18" charset="0"/>
            </a:rPr>
            <a:t>和 </a:t>
          </a:r>
          <a:r>
            <a:rPr lang="en-US" altLang="zh-TW" sz="1100" i="1" dirty="0">
              <a:solidFill>
                <a:schemeClr val="accent4"/>
              </a:solidFill>
              <a:latin typeface="Times New Roman" pitchFamily="18" charset="0"/>
              <a:cs typeface="Times New Roman" pitchFamily="18" charset="0"/>
            </a:rPr>
            <a:t>Jennings</a:t>
          </a:r>
          <a:r>
            <a:rPr lang="en-US" altLang="zh-TW" sz="1200" dirty="0">
              <a:solidFill>
                <a:schemeClr val="accent4"/>
              </a:solidFill>
              <a:latin typeface="Times New Roman" pitchFamily="18" charset="0"/>
              <a:cs typeface="Times New Roman" pitchFamily="18" charset="0"/>
            </a:rPr>
            <a:t> </a:t>
          </a:r>
          <a:r>
            <a:rPr lang="zh-CN" altLang="zh-TW" sz="1200" dirty="0">
              <a:solidFill>
                <a:schemeClr val="accent4"/>
              </a:solidFill>
              <a:latin typeface="Times New Roman" pitchFamily="18" charset="0"/>
              <a:cs typeface="Times New Roman" pitchFamily="18" charset="0"/>
            </a:rPr>
            <a:t>兩人在美國臨床病理學雜誌</a:t>
          </a:r>
          <a:r>
            <a:rPr lang="zh-CN"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Am J </a:t>
          </a:r>
          <a:r>
            <a:rPr lang="en-US" altLang="zh-TW" sz="1100" i="1" dirty="0" err="1">
              <a:solidFill>
                <a:schemeClr val="accent4"/>
              </a:solidFill>
              <a:latin typeface="Times New Roman" pitchFamily="18" charset="0"/>
              <a:cs typeface="Times New Roman" pitchFamily="18" charset="0"/>
            </a:rPr>
            <a:t>Clin</a:t>
          </a:r>
          <a:r>
            <a:rPr lang="en-US" altLang="zh-TW" sz="1100" i="1" dirty="0">
              <a:solidFill>
                <a:schemeClr val="accent4"/>
              </a:solidFill>
              <a:latin typeface="Times New Roman" pitchFamily="18" charset="0"/>
              <a:cs typeface="Times New Roman" pitchFamily="18" charset="0"/>
            </a:rPr>
            <a:t> </a:t>
          </a:r>
          <a:r>
            <a:rPr lang="en-US" altLang="zh-TW" sz="1100" i="1" dirty="0" err="1">
              <a:solidFill>
                <a:schemeClr val="accent4"/>
              </a:solidFill>
              <a:latin typeface="Times New Roman" pitchFamily="18" charset="0"/>
              <a:cs typeface="Times New Roman" pitchFamily="18" charset="0"/>
            </a:rPr>
            <a:t>Pathol</a:t>
          </a:r>
          <a:r>
            <a:rPr lang="zh-CN" altLang="zh-TW" sz="1100" dirty="0">
              <a:solidFill>
                <a:schemeClr val="accent4"/>
              </a:solidFill>
              <a:latin typeface="Times New Roman" pitchFamily="18" charset="0"/>
              <a:cs typeface="Times New Roman" pitchFamily="18" charset="0"/>
            </a:rPr>
            <a:t>）</a:t>
          </a:r>
          <a:r>
            <a:rPr lang="zh-CN" altLang="zh-TW" sz="1200" dirty="0">
              <a:solidFill>
                <a:schemeClr val="accent4"/>
              </a:solidFill>
              <a:latin typeface="Times New Roman" pitchFamily="18" charset="0"/>
              <a:cs typeface="Times New Roman" pitchFamily="18" charset="0"/>
            </a:rPr>
            <a:t>發表合著文章</a:t>
          </a:r>
          <a:r>
            <a:rPr lang="en-US"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The use of control charts in the clinical laboratory</a:t>
          </a:r>
          <a:r>
            <a:rPr lang="en-US" altLang="zh-TW" sz="1100" dirty="0">
              <a:solidFill>
                <a:schemeClr val="accent4"/>
              </a:solidFill>
              <a:latin typeface="Times New Roman" pitchFamily="18" charset="0"/>
              <a:cs typeface="Times New Roman" pitchFamily="18" charset="0"/>
            </a:rPr>
            <a:t>》</a:t>
          </a:r>
          <a:r>
            <a:rPr lang="zh-CN" altLang="zh-TW" sz="1200" dirty="0">
              <a:solidFill>
                <a:schemeClr val="accent4"/>
              </a:solidFill>
              <a:latin typeface="Times New Roman" pitchFamily="18" charset="0"/>
              <a:cs typeface="Times New Roman" pitchFamily="18" charset="0"/>
            </a:rPr>
            <a:t>將控制圖的應用引入到臨床檢驗領域</a:t>
          </a:r>
          <a:r>
            <a:rPr lang="zh-CN" altLang="en-US" sz="1200" dirty="0">
              <a:solidFill>
                <a:schemeClr val="accent4"/>
              </a:solidFill>
              <a:latin typeface="Times New Roman" pitchFamily="18" charset="0"/>
              <a:cs typeface="Times New Roman" pitchFamily="18" charset="0"/>
            </a:rPr>
            <a:t>；</a:t>
          </a:r>
          <a:endParaRPr lang="en-US" altLang="zh-CN" sz="1200" dirty="0">
            <a:solidFill>
              <a:schemeClr val="accent4"/>
            </a:solidFill>
            <a:latin typeface="Times New Roman" pitchFamily="18" charset="0"/>
            <a:cs typeface="Times New Roman" pitchFamily="18" charset="0"/>
          </a:endParaRPr>
        </a:p>
        <a:p>
          <a:r>
            <a:rPr lang="zh-CN" altLang="en-US" sz="1200" dirty="0">
              <a:solidFill>
                <a:schemeClr val="accent4"/>
              </a:solidFill>
              <a:latin typeface="Times New Roman" pitchFamily="18" charset="0"/>
              <a:cs typeface="Times New Roman" pitchFamily="18" charset="0"/>
            </a:rPr>
            <a:t>西元</a:t>
          </a:r>
          <a:r>
            <a:rPr lang="en-US" altLang="zh-TW" sz="1200" dirty="0">
              <a:solidFill>
                <a:schemeClr val="accent4"/>
              </a:solidFill>
              <a:latin typeface="Times New Roman" pitchFamily="18" charset="0"/>
              <a:cs typeface="Times New Roman" pitchFamily="18" charset="0"/>
            </a:rPr>
            <a:t>1952</a:t>
          </a:r>
          <a:r>
            <a:rPr lang="zh-CN" altLang="zh-TW" sz="1200" dirty="0">
              <a:solidFill>
                <a:schemeClr val="accent4"/>
              </a:solidFill>
              <a:latin typeface="Times New Roman" pitchFamily="18" charset="0"/>
              <a:cs typeface="Times New Roman" pitchFamily="18" charset="0"/>
            </a:rPr>
            <a:t>年</a:t>
          </a:r>
          <a:r>
            <a:rPr lang="zh-CN" altLang="en-US" sz="12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Henry</a:t>
          </a:r>
          <a:r>
            <a:rPr lang="en-US" altLang="zh-TW" sz="1200" dirty="0">
              <a:solidFill>
                <a:schemeClr val="accent4"/>
              </a:solidFill>
              <a:latin typeface="Times New Roman" pitchFamily="18" charset="0"/>
              <a:cs typeface="Times New Roman" pitchFamily="18" charset="0"/>
            </a:rPr>
            <a:t> </a:t>
          </a:r>
          <a:r>
            <a:rPr lang="zh-CN" altLang="zh-TW" sz="1200" dirty="0">
              <a:solidFill>
                <a:schemeClr val="accent4"/>
              </a:solidFill>
              <a:latin typeface="Times New Roman" pitchFamily="18" charset="0"/>
              <a:cs typeface="Times New Roman" pitchFamily="18" charset="0"/>
            </a:rPr>
            <a:t>和 </a:t>
          </a:r>
          <a:r>
            <a:rPr lang="en-US" altLang="zh-TW" sz="1100" i="1" dirty="0" err="1">
              <a:solidFill>
                <a:schemeClr val="accent4"/>
              </a:solidFill>
              <a:latin typeface="Times New Roman" pitchFamily="18" charset="0"/>
              <a:cs typeface="Times New Roman" pitchFamily="18" charset="0"/>
            </a:rPr>
            <a:t>Segalove</a:t>
          </a:r>
          <a:r>
            <a:rPr lang="en-US" altLang="zh-TW" sz="1200" dirty="0">
              <a:solidFill>
                <a:schemeClr val="accent4"/>
              </a:solidFill>
              <a:latin typeface="Times New Roman" pitchFamily="18" charset="0"/>
              <a:cs typeface="Times New Roman" pitchFamily="18" charset="0"/>
            </a:rPr>
            <a:t> </a:t>
          </a:r>
          <a:r>
            <a:rPr lang="zh-CN" altLang="zh-TW" sz="1200" dirty="0">
              <a:solidFill>
                <a:schemeClr val="accent4"/>
              </a:solidFill>
              <a:latin typeface="Times New Roman" pitchFamily="18" charset="0"/>
              <a:cs typeface="Times New Roman" pitchFamily="18" charset="0"/>
            </a:rPr>
            <a:t>兩人在美國臨床病理學雜誌</a:t>
          </a:r>
          <a:r>
            <a:rPr lang="zh-CN"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Am J </a:t>
          </a:r>
          <a:r>
            <a:rPr lang="en-US" altLang="zh-TW" sz="1100" i="1" dirty="0" err="1">
              <a:solidFill>
                <a:schemeClr val="accent4"/>
              </a:solidFill>
              <a:latin typeface="Times New Roman" pitchFamily="18" charset="0"/>
              <a:cs typeface="Times New Roman" pitchFamily="18" charset="0"/>
            </a:rPr>
            <a:t>Clin</a:t>
          </a:r>
          <a:r>
            <a:rPr lang="en-US" altLang="zh-TW" sz="1100" i="1" dirty="0">
              <a:solidFill>
                <a:schemeClr val="accent4"/>
              </a:solidFill>
              <a:latin typeface="Times New Roman" pitchFamily="18" charset="0"/>
              <a:cs typeface="Times New Roman" pitchFamily="18" charset="0"/>
            </a:rPr>
            <a:t> </a:t>
          </a:r>
          <a:r>
            <a:rPr lang="en-US" altLang="zh-TW" sz="1100" i="1" dirty="0" err="1">
              <a:solidFill>
                <a:schemeClr val="accent4"/>
              </a:solidFill>
              <a:latin typeface="Times New Roman" pitchFamily="18" charset="0"/>
              <a:cs typeface="Times New Roman" pitchFamily="18" charset="0"/>
            </a:rPr>
            <a:t>Pathol</a:t>
          </a:r>
          <a:r>
            <a:rPr lang="zh-CN" altLang="zh-TW" sz="1100" dirty="0">
              <a:solidFill>
                <a:schemeClr val="accent4"/>
              </a:solidFill>
              <a:latin typeface="Times New Roman" pitchFamily="18" charset="0"/>
              <a:cs typeface="Times New Roman" pitchFamily="18" charset="0"/>
            </a:rPr>
            <a:t>）</a:t>
          </a:r>
          <a:r>
            <a:rPr lang="zh-CN" altLang="zh-TW" sz="1200" dirty="0">
              <a:solidFill>
                <a:schemeClr val="accent4"/>
              </a:solidFill>
              <a:latin typeface="Times New Roman" pitchFamily="18" charset="0"/>
              <a:cs typeface="Times New Roman" pitchFamily="18" charset="0"/>
            </a:rPr>
            <a:t>發表合著文章</a:t>
          </a:r>
          <a:r>
            <a:rPr lang="en-US"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The running of standards in clinical chemistry and the use of the control</a:t>
          </a:r>
          <a:r>
            <a:rPr lang="en-US" altLang="zh-TW" sz="1100" dirty="0">
              <a:solidFill>
                <a:schemeClr val="accent4"/>
              </a:solidFill>
              <a:latin typeface="Times New Roman" pitchFamily="18" charset="0"/>
              <a:cs typeface="Times New Roman" pitchFamily="18" charset="0"/>
            </a:rPr>
            <a:t>》</a:t>
          </a:r>
          <a:r>
            <a:rPr lang="zh-CN" altLang="zh-TW" sz="1200" dirty="0">
              <a:solidFill>
                <a:schemeClr val="accent4"/>
              </a:solidFill>
              <a:latin typeface="Times New Roman" pitchFamily="18" charset="0"/>
              <a:cs typeface="Times New Roman" pitchFamily="18" charset="0"/>
            </a:rPr>
            <a:t>改進</a:t>
          </a:r>
          <a:r>
            <a:rPr lang="en-US" altLang="zh-CN" sz="1200" dirty="0">
              <a:solidFill>
                <a:schemeClr val="accent4"/>
              </a:solidFill>
              <a:latin typeface="Times New Roman" pitchFamily="18" charset="0"/>
              <a:cs typeface="Times New Roman" pitchFamily="18" charset="0"/>
            </a:rPr>
            <a:t> </a:t>
          </a:r>
          <a:r>
            <a:rPr lang="en-US" altLang="zh-CN" sz="1200" i="1" dirty="0">
              <a:solidFill>
                <a:schemeClr val="accent4"/>
              </a:solidFill>
              <a:latin typeface="Times New Roman" pitchFamily="18" charset="0"/>
              <a:cs typeface="Times New Roman" pitchFamily="18" charset="0"/>
            </a:rPr>
            <a:t>L</a:t>
          </a:r>
          <a:r>
            <a:rPr lang="en-US" altLang="zh-CN" sz="1200" dirty="0">
              <a:solidFill>
                <a:schemeClr val="accent4"/>
              </a:solidFill>
              <a:latin typeface="Times New Roman" pitchFamily="18" charset="0"/>
              <a:cs typeface="Times New Roman" pitchFamily="18" charset="0"/>
            </a:rPr>
            <a:t>-</a:t>
          </a:r>
          <a:r>
            <a:rPr lang="en-US" altLang="zh-CN" sz="1200" i="1" dirty="0">
              <a:solidFill>
                <a:schemeClr val="accent4"/>
              </a:solidFill>
              <a:latin typeface="Times New Roman" pitchFamily="18" charset="0"/>
              <a:cs typeface="Times New Roman" pitchFamily="18" charset="0"/>
            </a:rPr>
            <a:t>J </a:t>
          </a:r>
          <a:r>
            <a:rPr lang="zh-CN" altLang="en-US" sz="1200" dirty="0">
              <a:solidFill>
                <a:schemeClr val="accent4"/>
              </a:solidFill>
              <a:latin typeface="Times New Roman" pitchFamily="18" charset="0"/>
              <a:cs typeface="Times New Roman" pitchFamily="18" charset="0"/>
            </a:rPr>
            <a:t>圖</a:t>
          </a:r>
          <a:r>
            <a:rPr lang="zh-CN" altLang="zh-TW" sz="1200" dirty="0">
              <a:solidFill>
                <a:schemeClr val="accent4"/>
              </a:solidFill>
              <a:latin typeface="Times New Roman" pitchFamily="18" charset="0"/>
              <a:cs typeface="Times New Roman" pitchFamily="18" charset="0"/>
            </a:rPr>
            <a:t>，形成了今天臨床檢驗中使用最普遍的質控圖</a:t>
          </a:r>
          <a:r>
            <a:rPr lang="zh-CN" altLang="en-US" sz="1200" dirty="0">
              <a:solidFill>
                <a:schemeClr val="accent4"/>
              </a:solidFill>
              <a:latin typeface="Times New Roman" pitchFamily="18" charset="0"/>
              <a:cs typeface="Times New Roman" pitchFamily="18" charset="0"/>
            </a:rPr>
            <a:t>；</a:t>
          </a:r>
          <a:endParaRPr lang="zh-CN" altLang="en-US" sz="1200" dirty="0">
            <a:solidFill>
              <a:schemeClr val="accent4"/>
            </a:solidFill>
          </a:endParaRPr>
        </a:p>
      </dgm:t>
    </dgm:pt>
    <dgm:pt modelId="{471C2F25-EF7C-48F4-9784-68EEA59FEBB6}" type="parTrans" cxnId="{9CEA51B8-A102-412D-94C9-C56B8B797B40}">
      <dgm:prSet/>
      <dgm:spPr/>
      <dgm:t>
        <a:bodyPr/>
        <a:lstStyle/>
        <a:p>
          <a:endParaRPr lang="zh-CN" altLang="en-US" sz="1200"/>
        </a:p>
      </dgm:t>
    </dgm:pt>
    <dgm:pt modelId="{BD358F9C-841E-4FBA-BBDE-877727007A21}" type="sibTrans" cxnId="{9CEA51B8-A102-412D-94C9-C56B8B797B40}">
      <dgm:prSet custT="1"/>
      <dgm:spPr>
        <a:solidFill>
          <a:schemeClr val="accent1">
            <a:alpha val="90000"/>
          </a:schemeClr>
        </a:solidFill>
      </dgm:spPr>
      <dgm:t>
        <a:bodyPr/>
        <a:lstStyle/>
        <a:p>
          <a:endParaRPr lang="zh-CN" altLang="en-US" sz="1200"/>
        </a:p>
      </dgm:t>
    </dgm:pt>
    <dgm:pt modelId="{EFB26110-DF37-44DF-B792-781CE00E76D8}">
      <dgm:prSet custT="1"/>
      <dgm:spPr>
        <a:solidFill>
          <a:schemeClr val="accent1">
            <a:hueOff val="0"/>
            <a:satOff val="0"/>
            <a:lumOff val="0"/>
            <a:alpha val="40000"/>
          </a:schemeClr>
        </a:solidFill>
      </dgm:spPr>
      <dgm:t>
        <a:bodyPr/>
        <a:lstStyle/>
        <a:p>
          <a:r>
            <a:rPr lang="zh-CN" altLang="zh-TW" sz="1200" dirty="0">
              <a:solidFill>
                <a:schemeClr val="accent4"/>
              </a:solidFill>
              <a:latin typeface="Times New Roman" pitchFamily="18" charset="0"/>
              <a:cs typeface="Times New Roman" pitchFamily="18" charset="0"/>
            </a:rPr>
            <a:t>西元</a:t>
          </a:r>
          <a:r>
            <a:rPr lang="en-US" altLang="zh-TW" sz="1200" dirty="0">
              <a:solidFill>
                <a:schemeClr val="accent4"/>
              </a:solidFill>
              <a:latin typeface="Times New Roman" pitchFamily="18" charset="0"/>
              <a:cs typeface="Times New Roman" pitchFamily="18" charset="0"/>
            </a:rPr>
            <a:t>1975</a:t>
          </a:r>
          <a:r>
            <a:rPr lang="zh-CN" altLang="zh-TW" sz="1200" dirty="0">
              <a:solidFill>
                <a:schemeClr val="accent4"/>
              </a:solidFill>
              <a:latin typeface="Times New Roman" pitchFamily="18" charset="0"/>
              <a:cs typeface="Times New Roman" pitchFamily="18" charset="0"/>
            </a:rPr>
            <a:t>年</a:t>
          </a:r>
          <a:r>
            <a:rPr lang="zh-CN" altLang="en-US" sz="1200" dirty="0">
              <a:solidFill>
                <a:schemeClr val="accent4"/>
              </a:solidFill>
              <a:latin typeface="Times New Roman" pitchFamily="18" charset="0"/>
              <a:cs typeface="Times New Roman" pitchFamily="18" charset="0"/>
            </a:rPr>
            <a:t>，</a:t>
          </a:r>
          <a:r>
            <a:rPr lang="en-US" altLang="en-US" sz="1100" i="1" dirty="0" err="1">
              <a:solidFill>
                <a:schemeClr val="accent4"/>
              </a:solidFill>
              <a:latin typeface="Times New Roman" pitchFamily="18" charset="0"/>
              <a:cs typeface="Times New Roman" pitchFamily="18" charset="0"/>
            </a:rPr>
            <a:t>Cembrowski</a:t>
          </a:r>
          <a:r>
            <a:rPr lang="en-US" altLang="zh-TW" sz="1200" dirty="0">
              <a:solidFill>
                <a:schemeClr val="accent4"/>
              </a:solidFill>
              <a:latin typeface="Times New Roman" pitchFamily="18" charset="0"/>
              <a:cs typeface="Times New Roman" pitchFamily="18" charset="0"/>
            </a:rPr>
            <a:t> </a:t>
          </a:r>
          <a:r>
            <a:rPr lang="zh-CN" altLang="zh-TW" sz="1200" dirty="0">
              <a:solidFill>
                <a:schemeClr val="accent4"/>
              </a:solidFill>
              <a:latin typeface="Times New Roman" pitchFamily="18" charset="0"/>
              <a:cs typeface="Times New Roman" pitchFamily="18" charset="0"/>
            </a:rPr>
            <a:t>和 </a:t>
          </a:r>
          <a:r>
            <a:rPr lang="en-US" altLang="zh-TW" sz="1100" i="1" dirty="0">
              <a:solidFill>
                <a:schemeClr val="accent4"/>
              </a:solidFill>
              <a:latin typeface="Times New Roman" pitchFamily="18" charset="0"/>
              <a:cs typeface="Times New Roman" pitchFamily="18" charset="0"/>
            </a:rPr>
            <a:t>James </a:t>
          </a:r>
          <a:r>
            <a:rPr lang="en-US" altLang="zh-TW" sz="1100" i="1" dirty="0" err="1">
              <a:solidFill>
                <a:schemeClr val="accent4"/>
              </a:solidFill>
              <a:latin typeface="Times New Roman" pitchFamily="18" charset="0"/>
              <a:cs typeface="Times New Roman" pitchFamily="18" charset="0"/>
            </a:rPr>
            <a:t>O.Westgard</a:t>
          </a:r>
          <a:r>
            <a:rPr lang="en-US" altLang="zh-TW" sz="1200" dirty="0">
              <a:solidFill>
                <a:schemeClr val="accent4"/>
              </a:solidFill>
              <a:latin typeface="Times New Roman" pitchFamily="18" charset="0"/>
              <a:cs typeface="Times New Roman" pitchFamily="18" charset="0"/>
            </a:rPr>
            <a:t> </a:t>
          </a:r>
          <a:r>
            <a:rPr lang="zh-CN" altLang="en-US" sz="1200" dirty="0">
              <a:solidFill>
                <a:schemeClr val="accent4"/>
              </a:solidFill>
              <a:latin typeface="Times New Roman" pitchFamily="18" charset="0"/>
              <a:cs typeface="Times New Roman" pitchFamily="18" charset="0"/>
            </a:rPr>
            <a:t>等</a:t>
          </a:r>
          <a:r>
            <a:rPr lang="zh-CN" altLang="zh-TW" sz="1200" dirty="0">
              <a:solidFill>
                <a:schemeClr val="accent4"/>
              </a:solidFill>
              <a:latin typeface="Times New Roman" pitchFamily="18" charset="0"/>
              <a:cs typeface="Times New Roman" pitchFamily="18" charset="0"/>
            </a:rPr>
            <a:t>人在美國臨床化學雜誌</a:t>
          </a:r>
          <a:r>
            <a:rPr lang="zh-CN"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clinical chemistry</a:t>
          </a:r>
          <a:r>
            <a:rPr lang="zh-CN" altLang="zh-TW" sz="1100" dirty="0">
              <a:solidFill>
                <a:schemeClr val="accent4"/>
              </a:solidFill>
              <a:latin typeface="Times New Roman" pitchFamily="18" charset="0"/>
              <a:cs typeface="Times New Roman" pitchFamily="18" charset="0"/>
            </a:rPr>
            <a:t>）</a:t>
          </a:r>
          <a:r>
            <a:rPr lang="zh-CN" altLang="zh-TW" sz="1200" dirty="0">
              <a:solidFill>
                <a:schemeClr val="accent4"/>
              </a:solidFill>
              <a:latin typeface="Times New Roman" pitchFamily="18" charset="0"/>
              <a:cs typeface="Times New Roman" pitchFamily="18" charset="0"/>
            </a:rPr>
            <a:t>發表合著文章</a:t>
          </a:r>
          <a:r>
            <a:rPr lang="en-US"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Trend detection in control data: optimization and interpretation of Trigg’s technique for trend analysis</a:t>
          </a:r>
          <a:r>
            <a:rPr lang="en-US" altLang="zh-TW" sz="1100" dirty="0">
              <a:solidFill>
                <a:schemeClr val="accent4"/>
              </a:solidFill>
              <a:latin typeface="Times New Roman" pitchFamily="18" charset="0"/>
              <a:cs typeface="Times New Roman" pitchFamily="18" charset="0"/>
            </a:rPr>
            <a:t>》</a:t>
          </a:r>
          <a:r>
            <a:rPr lang="zh-CN" altLang="zh-TW" sz="1200" dirty="0">
              <a:solidFill>
                <a:schemeClr val="accent4"/>
              </a:solidFill>
              <a:latin typeface="Times New Roman" pitchFamily="18" charset="0"/>
              <a:cs typeface="Times New Roman" pitchFamily="18" charset="0"/>
            </a:rPr>
            <a:t>將</a:t>
          </a:r>
          <a:r>
            <a:rPr lang="zh-CN" altLang="en-US" sz="1200" dirty="0">
              <a:solidFill>
                <a:schemeClr val="accent4"/>
              </a:solidFill>
              <a:latin typeface="Times New Roman" pitchFamily="18" charset="0"/>
              <a:cs typeface="Times New Roman" pitchFamily="18" charset="0"/>
            </a:rPr>
            <a:t>指數加權移動平均</a:t>
          </a:r>
          <a:r>
            <a:rPr lang="zh-CN" altLang="en-US" sz="1100" i="0" dirty="0">
              <a:solidFill>
                <a:schemeClr val="accent4"/>
              </a:solidFill>
              <a:latin typeface="Times New Roman" pitchFamily="18" charset="0"/>
              <a:cs typeface="Times New Roman" pitchFamily="18" charset="0"/>
            </a:rPr>
            <a:t>（</a:t>
          </a:r>
          <a:r>
            <a:rPr lang="en-US" altLang="zh-CN" sz="1100" i="1" dirty="0">
              <a:solidFill>
                <a:schemeClr val="accent4"/>
              </a:solidFill>
              <a:latin typeface="Times New Roman" pitchFamily="18" charset="0"/>
              <a:cs typeface="Times New Roman" pitchFamily="18" charset="0"/>
            </a:rPr>
            <a:t>EWMA</a:t>
          </a:r>
          <a:r>
            <a:rPr lang="zh-CN" altLang="en-US" sz="1100" i="0" dirty="0">
              <a:solidFill>
                <a:schemeClr val="accent4"/>
              </a:solidFill>
              <a:latin typeface="Times New Roman" pitchFamily="18" charset="0"/>
              <a:cs typeface="Times New Roman" pitchFamily="18" charset="0"/>
            </a:rPr>
            <a:t>）</a:t>
          </a:r>
          <a:r>
            <a:rPr lang="zh-CN" altLang="zh-TW" sz="1200" dirty="0">
              <a:solidFill>
                <a:schemeClr val="accent4"/>
              </a:solidFill>
              <a:latin typeface="Times New Roman" pitchFamily="18" charset="0"/>
              <a:cs typeface="Times New Roman" pitchFamily="18" charset="0"/>
            </a:rPr>
            <a:t>控制圖引入到臨床檢驗領域</a:t>
          </a:r>
          <a:r>
            <a:rPr lang="zh-CN" altLang="en-US" sz="1200" dirty="0">
              <a:solidFill>
                <a:schemeClr val="accent4"/>
              </a:solidFill>
              <a:latin typeface="Times New Roman" pitchFamily="18" charset="0"/>
              <a:cs typeface="Times New Roman" pitchFamily="18" charset="0"/>
            </a:rPr>
            <a:t>；</a:t>
          </a:r>
          <a:endParaRPr lang="zh-CN" altLang="en-US" sz="1200" dirty="0">
            <a:solidFill>
              <a:schemeClr val="accent4"/>
            </a:solidFill>
          </a:endParaRPr>
        </a:p>
      </dgm:t>
    </dgm:pt>
    <dgm:pt modelId="{D2EED980-43EB-4380-A710-49680E91F392}" type="parTrans" cxnId="{228F1C4B-57CF-43B9-B15F-E374712ED958}">
      <dgm:prSet/>
      <dgm:spPr/>
      <dgm:t>
        <a:bodyPr/>
        <a:lstStyle/>
        <a:p>
          <a:endParaRPr lang="zh-CN" altLang="en-US" sz="1200"/>
        </a:p>
      </dgm:t>
    </dgm:pt>
    <dgm:pt modelId="{E737ACB0-D084-4557-9D82-1644D50FE45F}" type="sibTrans" cxnId="{228F1C4B-57CF-43B9-B15F-E374712ED958}">
      <dgm:prSet custT="1"/>
      <dgm:spPr>
        <a:solidFill>
          <a:schemeClr val="accent1">
            <a:alpha val="90000"/>
          </a:schemeClr>
        </a:solidFill>
      </dgm:spPr>
      <dgm:t>
        <a:bodyPr/>
        <a:lstStyle/>
        <a:p>
          <a:endParaRPr lang="zh-CN" altLang="en-US" sz="1200"/>
        </a:p>
      </dgm:t>
    </dgm:pt>
    <dgm:pt modelId="{E63D74CE-CAF4-4BB4-A0D3-3B5CCC35172D}">
      <dgm:prSet phldrT="[文本]" custT="1"/>
      <dgm:spPr>
        <a:solidFill>
          <a:schemeClr val="accent1">
            <a:hueOff val="0"/>
            <a:satOff val="0"/>
            <a:lumOff val="0"/>
            <a:alpha val="40000"/>
          </a:schemeClr>
        </a:solidFill>
      </dgm:spPr>
      <dgm:t>
        <a:bodyPr/>
        <a:lstStyle/>
        <a:p>
          <a:r>
            <a:rPr lang="zh-CN" altLang="zh-TW" sz="1200" dirty="0">
              <a:solidFill>
                <a:schemeClr val="accent4"/>
              </a:solidFill>
              <a:latin typeface="Times New Roman" pitchFamily="18" charset="0"/>
              <a:cs typeface="Times New Roman" pitchFamily="18" charset="0"/>
            </a:rPr>
            <a:t>西元</a:t>
          </a:r>
          <a:r>
            <a:rPr lang="en-US" altLang="zh-TW" sz="1200" dirty="0">
              <a:solidFill>
                <a:schemeClr val="accent4"/>
              </a:solidFill>
              <a:latin typeface="Times New Roman" pitchFamily="18" charset="0"/>
              <a:cs typeface="Times New Roman" pitchFamily="18" charset="0"/>
            </a:rPr>
            <a:t>1981</a:t>
          </a:r>
          <a:r>
            <a:rPr lang="zh-CN" altLang="zh-TW" sz="1200" dirty="0">
              <a:solidFill>
                <a:schemeClr val="accent4"/>
              </a:solidFill>
              <a:latin typeface="Times New Roman" pitchFamily="18" charset="0"/>
              <a:cs typeface="Times New Roman" pitchFamily="18" charset="0"/>
            </a:rPr>
            <a:t>年</a:t>
          </a:r>
          <a:r>
            <a:rPr lang="zh-CN" altLang="en-US" sz="1200" dirty="0">
              <a:solidFill>
                <a:schemeClr val="accent4"/>
              </a:solidFill>
              <a:latin typeface="Times New Roman" pitchFamily="18" charset="0"/>
              <a:cs typeface="Times New Roman" pitchFamily="18" charset="0"/>
            </a:rPr>
            <a:t>，</a:t>
          </a:r>
          <a:r>
            <a:rPr lang="en-US" altLang="zh-CN" sz="1100" i="1" dirty="0">
              <a:solidFill>
                <a:schemeClr val="accent4"/>
              </a:solidFill>
              <a:latin typeface="Times New Roman" pitchFamily="18" charset="0"/>
              <a:cs typeface="Times New Roman" pitchFamily="18" charset="0"/>
            </a:rPr>
            <a:t>James </a:t>
          </a:r>
          <a:r>
            <a:rPr lang="en-US" altLang="zh-CN" sz="1100" i="1" dirty="0" err="1">
              <a:solidFill>
                <a:schemeClr val="accent4"/>
              </a:solidFill>
              <a:latin typeface="Times New Roman" pitchFamily="18" charset="0"/>
              <a:cs typeface="Times New Roman" pitchFamily="18" charset="0"/>
            </a:rPr>
            <a:t>O.Westgard</a:t>
          </a:r>
          <a:r>
            <a:rPr lang="en-US" altLang="zh-CN" sz="1200" dirty="0">
              <a:solidFill>
                <a:schemeClr val="accent4"/>
              </a:solidFill>
              <a:latin typeface="Times New Roman" pitchFamily="18" charset="0"/>
              <a:cs typeface="Times New Roman" pitchFamily="18" charset="0"/>
            </a:rPr>
            <a:t> </a:t>
          </a:r>
          <a:r>
            <a:rPr lang="zh-CN" altLang="en-US" sz="1200" dirty="0">
              <a:solidFill>
                <a:schemeClr val="accent4"/>
              </a:solidFill>
              <a:latin typeface="Times New Roman" pitchFamily="18" charset="0"/>
              <a:cs typeface="Times New Roman" pitchFamily="18" charset="0"/>
            </a:rPr>
            <a:t>和 </a:t>
          </a:r>
          <a:r>
            <a:rPr lang="en-US" sz="1100" i="1" dirty="0">
              <a:solidFill>
                <a:schemeClr val="accent4"/>
              </a:solidFill>
              <a:latin typeface="Times New Roman" pitchFamily="18" charset="0"/>
              <a:cs typeface="Times New Roman" pitchFamily="18" charset="0"/>
            </a:rPr>
            <a:t>Barry PL</a:t>
          </a:r>
          <a:r>
            <a:rPr lang="en-US" sz="1000" dirty="0">
              <a:solidFill>
                <a:schemeClr val="accent4"/>
              </a:solidFill>
              <a:latin typeface="Times New Roman" pitchFamily="18" charset="0"/>
              <a:cs typeface="Times New Roman" pitchFamily="18" charset="0"/>
            </a:rPr>
            <a:t> </a:t>
          </a:r>
          <a:r>
            <a:rPr lang="zh-CN" altLang="en-US" sz="1200" dirty="0">
              <a:solidFill>
                <a:schemeClr val="accent4"/>
              </a:solidFill>
              <a:latin typeface="Times New Roman" pitchFamily="18" charset="0"/>
              <a:cs typeface="Times New Roman" pitchFamily="18" charset="0"/>
            </a:rPr>
            <a:t>等人在</a:t>
          </a:r>
          <a:r>
            <a:rPr lang="zh-TW" sz="1200" dirty="0">
              <a:solidFill>
                <a:schemeClr val="accent4"/>
              </a:solidFill>
            </a:rPr>
            <a:t>美國臨床化學</a:t>
          </a:r>
          <a:r>
            <a:rPr lang="zh-CN" altLang="zh-TW" sz="1200" dirty="0">
              <a:solidFill>
                <a:schemeClr val="accent4"/>
              </a:solidFill>
              <a:latin typeface="Times New Roman" pitchFamily="18" charset="0"/>
              <a:cs typeface="Times New Roman" pitchFamily="18" charset="0"/>
            </a:rPr>
            <a:t>雜誌</a:t>
          </a:r>
          <a:r>
            <a:rPr lang="zh-CN"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clinical chemistry</a:t>
          </a:r>
          <a:r>
            <a:rPr lang="zh-CN" altLang="zh-TW" sz="1100" dirty="0">
              <a:solidFill>
                <a:schemeClr val="accent4"/>
              </a:solidFill>
              <a:latin typeface="Times New Roman" pitchFamily="18" charset="0"/>
              <a:cs typeface="Times New Roman" pitchFamily="18" charset="0"/>
            </a:rPr>
            <a:t>）</a:t>
          </a:r>
          <a:r>
            <a:rPr lang="zh-CN" altLang="zh-TW" sz="1200" dirty="0">
              <a:solidFill>
                <a:schemeClr val="accent4"/>
              </a:solidFill>
              <a:latin typeface="Times New Roman" pitchFamily="18" charset="0"/>
              <a:cs typeface="Times New Roman" pitchFamily="18" charset="0"/>
            </a:rPr>
            <a:t>發表合著文章</a:t>
          </a:r>
          <a:r>
            <a:rPr lang="en-US"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A Multi-Rule </a:t>
          </a:r>
          <a:r>
            <a:rPr lang="en-US" altLang="zh-TW" sz="1100" i="1" dirty="0" err="1">
              <a:solidFill>
                <a:schemeClr val="accent4"/>
              </a:solidFill>
              <a:latin typeface="Times New Roman" pitchFamily="18" charset="0"/>
              <a:cs typeface="Times New Roman" pitchFamily="18" charset="0"/>
            </a:rPr>
            <a:t>Shewhart</a:t>
          </a:r>
          <a:r>
            <a:rPr lang="en-US" altLang="zh-TW" sz="1100" i="1" dirty="0">
              <a:solidFill>
                <a:schemeClr val="accent4"/>
              </a:solidFill>
              <a:latin typeface="Times New Roman" pitchFamily="18" charset="0"/>
              <a:cs typeface="Times New Roman" pitchFamily="18" charset="0"/>
            </a:rPr>
            <a:t> Chart for Quality Control in Clinical Chemistry</a:t>
          </a:r>
          <a:r>
            <a:rPr lang="en-US" altLang="zh-TW" sz="1100" dirty="0">
              <a:solidFill>
                <a:schemeClr val="accent4"/>
              </a:solidFill>
              <a:latin typeface="Times New Roman" pitchFamily="18" charset="0"/>
              <a:cs typeface="Times New Roman" pitchFamily="18" charset="0"/>
            </a:rPr>
            <a:t>》</a:t>
          </a:r>
          <a:r>
            <a:rPr lang="zh-CN" altLang="en-US" sz="1200" dirty="0">
              <a:solidFill>
                <a:schemeClr val="accent4"/>
              </a:solidFill>
              <a:latin typeface="Times New Roman" pitchFamily="18" charset="0"/>
              <a:cs typeface="Times New Roman" pitchFamily="18" charset="0"/>
            </a:rPr>
            <a:t>提出質控圖的多規則判斷；</a:t>
          </a:r>
          <a:endParaRPr lang="zh-CN" altLang="en-US" sz="1200" dirty="0">
            <a:solidFill>
              <a:schemeClr val="accent4"/>
            </a:solidFill>
          </a:endParaRPr>
        </a:p>
      </dgm:t>
    </dgm:pt>
    <dgm:pt modelId="{39A4B731-DC28-4FCC-A978-CE81E115B70F}" type="sibTrans" cxnId="{A357EF65-B6D1-4FB9-8D5A-FF75076F1CD1}">
      <dgm:prSet/>
      <dgm:spPr/>
      <dgm:t>
        <a:bodyPr/>
        <a:lstStyle/>
        <a:p>
          <a:endParaRPr lang="zh-CN" altLang="en-US" sz="1200"/>
        </a:p>
      </dgm:t>
    </dgm:pt>
    <dgm:pt modelId="{05520DE2-79B3-406D-B729-D850AB903E2A}" type="parTrans" cxnId="{A357EF65-B6D1-4FB9-8D5A-FF75076F1CD1}">
      <dgm:prSet/>
      <dgm:spPr/>
      <dgm:t>
        <a:bodyPr/>
        <a:lstStyle/>
        <a:p>
          <a:endParaRPr lang="zh-CN" altLang="en-US" sz="1200"/>
        </a:p>
      </dgm:t>
    </dgm:pt>
    <dgm:pt modelId="{095B92AA-1086-499F-823F-14C215C13B36}">
      <dgm:prSet phldrT="[文本]" custT="1"/>
      <dgm:spPr>
        <a:solidFill>
          <a:schemeClr val="accent1">
            <a:hueOff val="0"/>
            <a:satOff val="0"/>
            <a:lumOff val="0"/>
            <a:alpha val="40000"/>
          </a:schemeClr>
        </a:solidFill>
      </dgm:spPr>
      <dgm:t>
        <a:bodyPr/>
        <a:lstStyle/>
        <a:p>
          <a:r>
            <a:rPr lang="zh-CN" altLang="zh-TW" sz="1200" dirty="0">
              <a:solidFill>
                <a:schemeClr val="accent4"/>
              </a:solidFill>
              <a:latin typeface="Times New Roman" pitchFamily="18" charset="0"/>
              <a:cs typeface="Times New Roman" pitchFamily="18" charset="0"/>
            </a:rPr>
            <a:t>西元</a:t>
          </a:r>
          <a:r>
            <a:rPr lang="en-US" altLang="zh-TW" sz="1200" dirty="0">
              <a:solidFill>
                <a:schemeClr val="accent4"/>
              </a:solidFill>
              <a:latin typeface="Times New Roman" pitchFamily="18" charset="0"/>
              <a:cs typeface="Times New Roman" pitchFamily="18" charset="0"/>
            </a:rPr>
            <a:t>1959</a:t>
          </a:r>
          <a:r>
            <a:rPr lang="zh-CN" altLang="zh-TW" sz="1200" dirty="0">
              <a:solidFill>
                <a:schemeClr val="accent4"/>
              </a:solidFill>
              <a:latin typeface="Times New Roman" pitchFamily="18" charset="0"/>
              <a:cs typeface="Times New Roman" pitchFamily="18" charset="0"/>
            </a:rPr>
            <a:t>年</a:t>
          </a:r>
          <a:r>
            <a:rPr lang="zh-CN" altLang="en-US" sz="12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Roberts SV</a:t>
          </a:r>
          <a:r>
            <a:rPr lang="en-US" altLang="zh-TW" sz="1200" dirty="0">
              <a:solidFill>
                <a:schemeClr val="accent4"/>
              </a:solidFill>
              <a:latin typeface="Times New Roman" pitchFamily="18" charset="0"/>
              <a:cs typeface="Times New Roman" pitchFamily="18" charset="0"/>
            </a:rPr>
            <a:t> </a:t>
          </a:r>
          <a:r>
            <a:rPr lang="zh-CN" altLang="zh-TW" sz="1200" dirty="0">
              <a:solidFill>
                <a:schemeClr val="accent4"/>
              </a:solidFill>
              <a:latin typeface="Times New Roman" pitchFamily="18" charset="0"/>
              <a:cs typeface="Times New Roman" pitchFamily="18" charset="0"/>
            </a:rPr>
            <a:t>在美國技術計量學雜誌</a:t>
          </a:r>
          <a:r>
            <a:rPr lang="zh-CN"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TECHNOMETRICS</a:t>
          </a:r>
          <a:r>
            <a:rPr lang="zh-CN" altLang="zh-TW" sz="1100" dirty="0">
              <a:solidFill>
                <a:schemeClr val="accent4"/>
              </a:solidFill>
              <a:latin typeface="Times New Roman" pitchFamily="18" charset="0"/>
              <a:cs typeface="Times New Roman" pitchFamily="18" charset="0"/>
            </a:rPr>
            <a:t>）</a:t>
          </a:r>
          <a:r>
            <a:rPr lang="zh-CN" altLang="zh-TW" sz="1200" dirty="0">
              <a:solidFill>
                <a:schemeClr val="accent4"/>
              </a:solidFill>
              <a:latin typeface="Times New Roman" pitchFamily="18" charset="0"/>
              <a:cs typeface="Times New Roman" pitchFamily="18" charset="0"/>
            </a:rPr>
            <a:t>發表文章</a:t>
          </a:r>
          <a:r>
            <a:rPr lang="en-US" altLang="zh-TW" sz="1100" dirty="0">
              <a:solidFill>
                <a:schemeClr val="accent4"/>
              </a:solidFill>
              <a:latin typeface="Times New Roman" pitchFamily="18" charset="0"/>
              <a:cs typeface="Times New Roman" pitchFamily="18" charset="0"/>
            </a:rPr>
            <a:t>《</a:t>
          </a:r>
          <a:r>
            <a:rPr lang="en-US" altLang="zh-TW" sz="1100" i="1" dirty="0">
              <a:solidFill>
                <a:schemeClr val="accent4"/>
              </a:solidFill>
              <a:latin typeface="Times New Roman" pitchFamily="18" charset="0"/>
              <a:cs typeface="Times New Roman" pitchFamily="18" charset="0"/>
            </a:rPr>
            <a:t>Control chart tests based on geometric moving average</a:t>
          </a:r>
          <a:r>
            <a:rPr lang="en-US" altLang="zh-TW" sz="1100" dirty="0">
              <a:solidFill>
                <a:schemeClr val="accent4"/>
              </a:solidFill>
              <a:latin typeface="Times New Roman" pitchFamily="18" charset="0"/>
              <a:cs typeface="Times New Roman" pitchFamily="18" charset="0"/>
            </a:rPr>
            <a:t>》</a:t>
          </a:r>
          <a:r>
            <a:rPr lang="zh-CN" altLang="en-US" sz="1200" dirty="0">
              <a:solidFill>
                <a:schemeClr val="accent4"/>
              </a:solidFill>
              <a:latin typeface="Times New Roman" pitchFamily="18" charset="0"/>
              <a:cs typeface="Times New Roman" pitchFamily="18" charset="0"/>
            </a:rPr>
            <a:t>首次提出移動平均</a:t>
          </a:r>
          <a:r>
            <a:rPr lang="zh-CN" altLang="en-US" sz="1100" dirty="0">
              <a:solidFill>
                <a:schemeClr val="accent4"/>
              </a:solidFill>
              <a:latin typeface="Times New Roman" pitchFamily="18" charset="0"/>
              <a:cs typeface="Times New Roman" pitchFamily="18" charset="0"/>
            </a:rPr>
            <a:t>（</a:t>
          </a:r>
          <a:r>
            <a:rPr lang="en-US" altLang="zh-CN" sz="1100" i="1" dirty="0">
              <a:solidFill>
                <a:schemeClr val="accent4"/>
              </a:solidFill>
              <a:latin typeface="Times New Roman" pitchFamily="18" charset="0"/>
              <a:cs typeface="Times New Roman" pitchFamily="18" charset="0"/>
            </a:rPr>
            <a:t>MA</a:t>
          </a:r>
          <a:r>
            <a:rPr lang="zh-CN" altLang="en-US" sz="1100" i="0" dirty="0">
              <a:solidFill>
                <a:schemeClr val="accent4"/>
              </a:solidFill>
              <a:latin typeface="Times New Roman" pitchFamily="18" charset="0"/>
              <a:cs typeface="Times New Roman" pitchFamily="18" charset="0"/>
            </a:rPr>
            <a:t>）</a:t>
          </a:r>
          <a:r>
            <a:rPr lang="zh-CN" altLang="en-US" sz="1200" dirty="0">
              <a:solidFill>
                <a:schemeClr val="accent4"/>
              </a:solidFill>
              <a:latin typeface="Times New Roman" pitchFamily="18" charset="0"/>
              <a:cs typeface="Times New Roman" pitchFamily="18" charset="0"/>
            </a:rPr>
            <a:t>控制圖；</a:t>
          </a:r>
          <a:endParaRPr lang="zh-CN" altLang="en-US" sz="1200" dirty="0">
            <a:solidFill>
              <a:schemeClr val="accent4"/>
            </a:solidFill>
          </a:endParaRPr>
        </a:p>
      </dgm:t>
    </dgm:pt>
    <dgm:pt modelId="{E3B89B75-A36F-4528-84AD-D2D1C33CAF43}" type="sibTrans" cxnId="{C3C6EF80-09EC-4045-A3F3-82366798C4B1}">
      <dgm:prSet custT="1"/>
      <dgm:spPr>
        <a:solidFill>
          <a:schemeClr val="accent1">
            <a:alpha val="90000"/>
          </a:schemeClr>
        </a:solidFill>
      </dgm:spPr>
      <dgm:t>
        <a:bodyPr/>
        <a:lstStyle/>
        <a:p>
          <a:endParaRPr lang="zh-CN" altLang="en-US" sz="1200"/>
        </a:p>
      </dgm:t>
    </dgm:pt>
    <dgm:pt modelId="{69D67017-FFC1-44C2-B492-27B99694E1D2}" type="parTrans" cxnId="{C3C6EF80-09EC-4045-A3F3-82366798C4B1}">
      <dgm:prSet/>
      <dgm:spPr/>
      <dgm:t>
        <a:bodyPr/>
        <a:lstStyle/>
        <a:p>
          <a:endParaRPr lang="zh-CN" altLang="en-US" sz="1200"/>
        </a:p>
      </dgm:t>
    </dgm:pt>
    <dgm:pt modelId="{968135F4-2738-4098-943A-CB78CC1537E3}" type="pres">
      <dgm:prSet presAssocID="{1E0C2A2C-0295-43D9-A6DF-FACDA370CEE7}" presName="outerComposite" presStyleCnt="0">
        <dgm:presLayoutVars>
          <dgm:chMax val="5"/>
          <dgm:dir/>
          <dgm:resizeHandles val="exact"/>
        </dgm:presLayoutVars>
      </dgm:prSet>
      <dgm:spPr/>
    </dgm:pt>
    <dgm:pt modelId="{A1EDBB5F-CB28-4214-B582-C503D0DAA8C2}" type="pres">
      <dgm:prSet presAssocID="{1E0C2A2C-0295-43D9-A6DF-FACDA370CEE7}" presName="dummyMaxCanvas" presStyleCnt="0">
        <dgm:presLayoutVars/>
      </dgm:prSet>
      <dgm:spPr/>
    </dgm:pt>
    <dgm:pt modelId="{E60CBE7E-331D-40F7-A0E3-0169E71E143D}" type="pres">
      <dgm:prSet presAssocID="{1E0C2A2C-0295-43D9-A6DF-FACDA370CEE7}" presName="FiveNodes_1" presStyleLbl="node1" presStyleIdx="0" presStyleCnt="5" custScaleY="107431">
        <dgm:presLayoutVars>
          <dgm:bulletEnabled val="1"/>
        </dgm:presLayoutVars>
      </dgm:prSet>
      <dgm:spPr/>
    </dgm:pt>
    <dgm:pt modelId="{EA521C61-BD82-469E-B574-E7E96819D634}" type="pres">
      <dgm:prSet presAssocID="{1E0C2A2C-0295-43D9-A6DF-FACDA370CEE7}" presName="FiveNodes_2" presStyleLbl="node1" presStyleIdx="1" presStyleCnt="5" custScaleY="107431">
        <dgm:presLayoutVars>
          <dgm:bulletEnabled val="1"/>
        </dgm:presLayoutVars>
      </dgm:prSet>
      <dgm:spPr/>
    </dgm:pt>
    <dgm:pt modelId="{BD74FBA1-A362-4EC6-9FC9-CD4041E413DE}" type="pres">
      <dgm:prSet presAssocID="{1E0C2A2C-0295-43D9-A6DF-FACDA370CEE7}" presName="FiveNodes_3" presStyleLbl="node1" presStyleIdx="2" presStyleCnt="5" custScaleY="107431">
        <dgm:presLayoutVars>
          <dgm:bulletEnabled val="1"/>
        </dgm:presLayoutVars>
      </dgm:prSet>
      <dgm:spPr/>
    </dgm:pt>
    <dgm:pt modelId="{D115391F-20D5-4F2C-B787-66B1D4BF8CC3}" type="pres">
      <dgm:prSet presAssocID="{1E0C2A2C-0295-43D9-A6DF-FACDA370CEE7}" presName="FiveNodes_4" presStyleLbl="node1" presStyleIdx="3" presStyleCnt="5" custScaleY="107431">
        <dgm:presLayoutVars>
          <dgm:bulletEnabled val="1"/>
        </dgm:presLayoutVars>
      </dgm:prSet>
      <dgm:spPr/>
    </dgm:pt>
    <dgm:pt modelId="{ED7EEB72-8ABD-44E6-A51D-570F366AF054}" type="pres">
      <dgm:prSet presAssocID="{1E0C2A2C-0295-43D9-A6DF-FACDA370CEE7}" presName="FiveNodes_5" presStyleLbl="node1" presStyleIdx="4" presStyleCnt="5" custScaleY="107431">
        <dgm:presLayoutVars>
          <dgm:bulletEnabled val="1"/>
        </dgm:presLayoutVars>
      </dgm:prSet>
      <dgm:spPr/>
    </dgm:pt>
    <dgm:pt modelId="{F31D4043-5489-4053-B84A-43518A53C8B9}" type="pres">
      <dgm:prSet presAssocID="{1E0C2A2C-0295-43D9-A6DF-FACDA370CEE7}" presName="FiveConn_1-2" presStyleLbl="fgAccFollowNode1" presStyleIdx="0" presStyleCnt="4">
        <dgm:presLayoutVars>
          <dgm:bulletEnabled val="1"/>
        </dgm:presLayoutVars>
      </dgm:prSet>
      <dgm:spPr/>
    </dgm:pt>
    <dgm:pt modelId="{4BEA1719-B893-4E39-A068-C6E348F7D264}" type="pres">
      <dgm:prSet presAssocID="{1E0C2A2C-0295-43D9-A6DF-FACDA370CEE7}" presName="FiveConn_2-3" presStyleLbl="fgAccFollowNode1" presStyleIdx="1" presStyleCnt="4">
        <dgm:presLayoutVars>
          <dgm:bulletEnabled val="1"/>
        </dgm:presLayoutVars>
      </dgm:prSet>
      <dgm:spPr/>
    </dgm:pt>
    <dgm:pt modelId="{A8145120-7971-4DF4-9182-779F54770954}" type="pres">
      <dgm:prSet presAssocID="{1E0C2A2C-0295-43D9-A6DF-FACDA370CEE7}" presName="FiveConn_3-4" presStyleLbl="fgAccFollowNode1" presStyleIdx="2" presStyleCnt="4">
        <dgm:presLayoutVars>
          <dgm:bulletEnabled val="1"/>
        </dgm:presLayoutVars>
      </dgm:prSet>
      <dgm:spPr/>
    </dgm:pt>
    <dgm:pt modelId="{C0E51884-0385-45C2-88A0-55C633C72066}" type="pres">
      <dgm:prSet presAssocID="{1E0C2A2C-0295-43D9-A6DF-FACDA370CEE7}" presName="FiveConn_4-5" presStyleLbl="fgAccFollowNode1" presStyleIdx="3" presStyleCnt="4">
        <dgm:presLayoutVars>
          <dgm:bulletEnabled val="1"/>
        </dgm:presLayoutVars>
      </dgm:prSet>
      <dgm:spPr/>
    </dgm:pt>
    <dgm:pt modelId="{30EB45F7-2BFD-4B16-A251-F06E8AA90A93}" type="pres">
      <dgm:prSet presAssocID="{1E0C2A2C-0295-43D9-A6DF-FACDA370CEE7}" presName="FiveNodes_1_text" presStyleLbl="node1" presStyleIdx="4" presStyleCnt="5">
        <dgm:presLayoutVars>
          <dgm:bulletEnabled val="1"/>
        </dgm:presLayoutVars>
      </dgm:prSet>
      <dgm:spPr/>
    </dgm:pt>
    <dgm:pt modelId="{45DFBC95-7D46-48D6-BB5B-1D64C167085C}" type="pres">
      <dgm:prSet presAssocID="{1E0C2A2C-0295-43D9-A6DF-FACDA370CEE7}" presName="FiveNodes_2_text" presStyleLbl="node1" presStyleIdx="4" presStyleCnt="5">
        <dgm:presLayoutVars>
          <dgm:bulletEnabled val="1"/>
        </dgm:presLayoutVars>
      </dgm:prSet>
      <dgm:spPr/>
    </dgm:pt>
    <dgm:pt modelId="{D0EF17E2-4C58-4927-863B-7348D429B53D}" type="pres">
      <dgm:prSet presAssocID="{1E0C2A2C-0295-43D9-A6DF-FACDA370CEE7}" presName="FiveNodes_3_text" presStyleLbl="node1" presStyleIdx="4" presStyleCnt="5">
        <dgm:presLayoutVars>
          <dgm:bulletEnabled val="1"/>
        </dgm:presLayoutVars>
      </dgm:prSet>
      <dgm:spPr/>
    </dgm:pt>
    <dgm:pt modelId="{A15ED41B-4F09-40BC-8238-FFA821A11A42}" type="pres">
      <dgm:prSet presAssocID="{1E0C2A2C-0295-43D9-A6DF-FACDA370CEE7}" presName="FiveNodes_4_text" presStyleLbl="node1" presStyleIdx="4" presStyleCnt="5">
        <dgm:presLayoutVars>
          <dgm:bulletEnabled val="1"/>
        </dgm:presLayoutVars>
      </dgm:prSet>
      <dgm:spPr/>
    </dgm:pt>
    <dgm:pt modelId="{20FB70D7-0DF4-45BC-8898-73B1228B9526}" type="pres">
      <dgm:prSet presAssocID="{1E0C2A2C-0295-43D9-A6DF-FACDA370CEE7}" presName="FiveNodes_5_text" presStyleLbl="node1" presStyleIdx="4" presStyleCnt="5">
        <dgm:presLayoutVars>
          <dgm:bulletEnabled val="1"/>
        </dgm:presLayoutVars>
      </dgm:prSet>
      <dgm:spPr/>
    </dgm:pt>
  </dgm:ptLst>
  <dgm:cxnLst>
    <dgm:cxn modelId="{EE81450B-1158-46F1-8DD3-AA4A05F2CBA8}" type="presOf" srcId="{E3B89B75-A36F-4528-84AD-D2D1C33CAF43}" destId="{A8145120-7971-4DF4-9182-779F54770954}" srcOrd="0" destOrd="0" presId="urn:microsoft.com/office/officeart/2005/8/layout/vProcess5"/>
    <dgm:cxn modelId="{2707D70B-05E0-47C9-B9C5-DD99EF79A779}" type="presOf" srcId="{EFB26110-DF37-44DF-B792-781CE00E76D8}" destId="{A15ED41B-4F09-40BC-8238-FFA821A11A42}" srcOrd="1" destOrd="0" presId="urn:microsoft.com/office/officeart/2005/8/layout/vProcess5"/>
    <dgm:cxn modelId="{954F6F17-7FEB-4677-BA45-D5E64BE82309}" type="presOf" srcId="{0D772828-D444-456C-9D65-8D65A2487A8D}" destId="{45DFBC95-7D46-48D6-BB5B-1D64C167085C}" srcOrd="1" destOrd="0" presId="urn:microsoft.com/office/officeart/2005/8/layout/vProcess5"/>
    <dgm:cxn modelId="{72165E36-85CA-45AD-8293-077576001E5D}" srcId="{1E0C2A2C-0295-43D9-A6DF-FACDA370CEE7}" destId="{287ED0AF-D8B4-4E33-8C8D-48471892C0F1}" srcOrd="0" destOrd="0" parTransId="{87CE21DE-A4E4-4712-9A13-7E17FB33C119}" sibTransId="{09EB0AEF-8965-48AD-B857-B3C5FEAB0516}"/>
    <dgm:cxn modelId="{75F1265F-B2F3-4750-8C95-A21EABD10E99}" type="presOf" srcId="{287ED0AF-D8B4-4E33-8C8D-48471892C0F1}" destId="{E60CBE7E-331D-40F7-A0E3-0169E71E143D}" srcOrd="0" destOrd="0" presId="urn:microsoft.com/office/officeart/2005/8/layout/vProcess5"/>
    <dgm:cxn modelId="{161DE261-CA99-42DF-8E4E-BEC66A5964EB}" type="presOf" srcId="{E737ACB0-D084-4557-9D82-1644D50FE45F}" destId="{C0E51884-0385-45C2-88A0-55C633C72066}" srcOrd="0" destOrd="0" presId="urn:microsoft.com/office/officeart/2005/8/layout/vProcess5"/>
    <dgm:cxn modelId="{F02E7063-11FE-46D0-BBDA-6B832A306EBE}" type="presOf" srcId="{E63D74CE-CAF4-4BB4-A0D3-3B5CCC35172D}" destId="{20FB70D7-0DF4-45BC-8898-73B1228B9526}" srcOrd="1" destOrd="0" presId="urn:microsoft.com/office/officeart/2005/8/layout/vProcess5"/>
    <dgm:cxn modelId="{A357EF65-B6D1-4FB9-8D5A-FF75076F1CD1}" srcId="{1E0C2A2C-0295-43D9-A6DF-FACDA370CEE7}" destId="{E63D74CE-CAF4-4BB4-A0D3-3B5CCC35172D}" srcOrd="4" destOrd="0" parTransId="{05520DE2-79B3-406D-B729-D850AB903E2A}" sibTransId="{39A4B731-DC28-4FCC-A978-CE81E115B70F}"/>
    <dgm:cxn modelId="{228F1C4B-57CF-43B9-B15F-E374712ED958}" srcId="{1E0C2A2C-0295-43D9-A6DF-FACDA370CEE7}" destId="{EFB26110-DF37-44DF-B792-781CE00E76D8}" srcOrd="3" destOrd="0" parTransId="{D2EED980-43EB-4380-A710-49680E91F392}" sibTransId="{E737ACB0-D084-4557-9D82-1644D50FE45F}"/>
    <dgm:cxn modelId="{EFC6A94C-D0C1-4490-92DC-8A3E0AC31647}" type="presOf" srcId="{09EB0AEF-8965-48AD-B857-B3C5FEAB0516}" destId="{F31D4043-5489-4053-B84A-43518A53C8B9}" srcOrd="0" destOrd="0" presId="urn:microsoft.com/office/officeart/2005/8/layout/vProcess5"/>
    <dgm:cxn modelId="{6F5DBB76-2404-449A-A9BA-15E1C83AF35D}" type="presOf" srcId="{E63D74CE-CAF4-4BB4-A0D3-3B5CCC35172D}" destId="{ED7EEB72-8ABD-44E6-A51D-570F366AF054}" srcOrd="0" destOrd="0" presId="urn:microsoft.com/office/officeart/2005/8/layout/vProcess5"/>
    <dgm:cxn modelId="{742E797B-8AA7-44AA-A102-E86EF2188625}" type="presOf" srcId="{1E0C2A2C-0295-43D9-A6DF-FACDA370CEE7}" destId="{968135F4-2738-4098-943A-CB78CC1537E3}" srcOrd="0" destOrd="0" presId="urn:microsoft.com/office/officeart/2005/8/layout/vProcess5"/>
    <dgm:cxn modelId="{78CC777C-D0D1-43BA-9816-4350FBA6588B}" type="presOf" srcId="{095B92AA-1086-499F-823F-14C215C13B36}" destId="{BD74FBA1-A362-4EC6-9FC9-CD4041E413DE}" srcOrd="0" destOrd="0" presId="urn:microsoft.com/office/officeart/2005/8/layout/vProcess5"/>
    <dgm:cxn modelId="{9109C17E-2A96-4B1B-929A-AEC9A6241DD5}" type="presOf" srcId="{287ED0AF-D8B4-4E33-8C8D-48471892C0F1}" destId="{30EB45F7-2BFD-4B16-A251-F06E8AA90A93}" srcOrd="1" destOrd="0" presId="urn:microsoft.com/office/officeart/2005/8/layout/vProcess5"/>
    <dgm:cxn modelId="{C3C6EF80-09EC-4045-A3F3-82366798C4B1}" srcId="{1E0C2A2C-0295-43D9-A6DF-FACDA370CEE7}" destId="{095B92AA-1086-499F-823F-14C215C13B36}" srcOrd="2" destOrd="0" parTransId="{69D67017-FFC1-44C2-B492-27B99694E1D2}" sibTransId="{E3B89B75-A36F-4528-84AD-D2D1C33CAF43}"/>
    <dgm:cxn modelId="{6EE94291-D2FB-4080-AAE3-EA40D934DBFD}" type="presOf" srcId="{BD358F9C-841E-4FBA-BBDE-877727007A21}" destId="{4BEA1719-B893-4E39-A068-C6E348F7D264}" srcOrd="0" destOrd="0" presId="urn:microsoft.com/office/officeart/2005/8/layout/vProcess5"/>
    <dgm:cxn modelId="{2B7A54B1-C130-4253-B02B-3B9DE7A1DBD5}" type="presOf" srcId="{095B92AA-1086-499F-823F-14C215C13B36}" destId="{D0EF17E2-4C58-4927-863B-7348D429B53D}" srcOrd="1" destOrd="0" presId="urn:microsoft.com/office/officeart/2005/8/layout/vProcess5"/>
    <dgm:cxn modelId="{9CEA51B8-A102-412D-94C9-C56B8B797B40}" srcId="{1E0C2A2C-0295-43D9-A6DF-FACDA370CEE7}" destId="{0D772828-D444-456C-9D65-8D65A2487A8D}" srcOrd="1" destOrd="0" parTransId="{471C2F25-EF7C-48F4-9784-68EEA59FEBB6}" sibTransId="{BD358F9C-841E-4FBA-BBDE-877727007A21}"/>
    <dgm:cxn modelId="{5FB813DA-6641-4D74-9FDB-8BD34AEB6314}" type="presOf" srcId="{0D772828-D444-456C-9D65-8D65A2487A8D}" destId="{EA521C61-BD82-469E-B574-E7E96819D634}" srcOrd="0" destOrd="0" presId="urn:microsoft.com/office/officeart/2005/8/layout/vProcess5"/>
    <dgm:cxn modelId="{9FC151ED-C40B-426D-A1E8-C32E4FEB6CBB}" type="presOf" srcId="{EFB26110-DF37-44DF-B792-781CE00E76D8}" destId="{D115391F-20D5-4F2C-B787-66B1D4BF8CC3}" srcOrd="0" destOrd="0" presId="urn:microsoft.com/office/officeart/2005/8/layout/vProcess5"/>
    <dgm:cxn modelId="{37A4FB84-46CA-4940-B64E-670999EE3E2D}" type="presParOf" srcId="{968135F4-2738-4098-943A-CB78CC1537E3}" destId="{A1EDBB5F-CB28-4214-B582-C503D0DAA8C2}" srcOrd="0" destOrd="0" presId="urn:microsoft.com/office/officeart/2005/8/layout/vProcess5"/>
    <dgm:cxn modelId="{75A77B3E-E7FD-4051-9138-F89850EAF159}" type="presParOf" srcId="{968135F4-2738-4098-943A-CB78CC1537E3}" destId="{E60CBE7E-331D-40F7-A0E3-0169E71E143D}" srcOrd="1" destOrd="0" presId="urn:microsoft.com/office/officeart/2005/8/layout/vProcess5"/>
    <dgm:cxn modelId="{797B41AD-08F0-49AB-844F-5C4480808431}" type="presParOf" srcId="{968135F4-2738-4098-943A-CB78CC1537E3}" destId="{EA521C61-BD82-469E-B574-E7E96819D634}" srcOrd="2" destOrd="0" presId="urn:microsoft.com/office/officeart/2005/8/layout/vProcess5"/>
    <dgm:cxn modelId="{962C5A89-5B23-405D-BC43-26B29495E3C5}" type="presParOf" srcId="{968135F4-2738-4098-943A-CB78CC1537E3}" destId="{BD74FBA1-A362-4EC6-9FC9-CD4041E413DE}" srcOrd="3" destOrd="0" presId="urn:microsoft.com/office/officeart/2005/8/layout/vProcess5"/>
    <dgm:cxn modelId="{1B6AFA64-2681-4672-AAF6-B662393A91DF}" type="presParOf" srcId="{968135F4-2738-4098-943A-CB78CC1537E3}" destId="{D115391F-20D5-4F2C-B787-66B1D4BF8CC3}" srcOrd="4" destOrd="0" presId="urn:microsoft.com/office/officeart/2005/8/layout/vProcess5"/>
    <dgm:cxn modelId="{1BC57461-9241-4096-B751-77876C2584B0}" type="presParOf" srcId="{968135F4-2738-4098-943A-CB78CC1537E3}" destId="{ED7EEB72-8ABD-44E6-A51D-570F366AF054}" srcOrd="5" destOrd="0" presId="urn:microsoft.com/office/officeart/2005/8/layout/vProcess5"/>
    <dgm:cxn modelId="{6A154468-2224-4C26-A480-F4D77D0D3570}" type="presParOf" srcId="{968135F4-2738-4098-943A-CB78CC1537E3}" destId="{F31D4043-5489-4053-B84A-43518A53C8B9}" srcOrd="6" destOrd="0" presId="urn:microsoft.com/office/officeart/2005/8/layout/vProcess5"/>
    <dgm:cxn modelId="{4375EB79-2417-4749-8677-0D3B811C75E6}" type="presParOf" srcId="{968135F4-2738-4098-943A-CB78CC1537E3}" destId="{4BEA1719-B893-4E39-A068-C6E348F7D264}" srcOrd="7" destOrd="0" presId="urn:microsoft.com/office/officeart/2005/8/layout/vProcess5"/>
    <dgm:cxn modelId="{7C73F0FA-FB6C-4307-9212-182A665CC810}" type="presParOf" srcId="{968135F4-2738-4098-943A-CB78CC1537E3}" destId="{A8145120-7971-4DF4-9182-779F54770954}" srcOrd="8" destOrd="0" presId="urn:microsoft.com/office/officeart/2005/8/layout/vProcess5"/>
    <dgm:cxn modelId="{C69E4F36-312C-46BA-863E-71CE2DF21123}" type="presParOf" srcId="{968135F4-2738-4098-943A-CB78CC1537E3}" destId="{C0E51884-0385-45C2-88A0-55C633C72066}" srcOrd="9" destOrd="0" presId="urn:microsoft.com/office/officeart/2005/8/layout/vProcess5"/>
    <dgm:cxn modelId="{50252874-C102-4BCD-973D-DA22F3B53541}" type="presParOf" srcId="{968135F4-2738-4098-943A-CB78CC1537E3}" destId="{30EB45F7-2BFD-4B16-A251-F06E8AA90A93}" srcOrd="10" destOrd="0" presId="urn:microsoft.com/office/officeart/2005/8/layout/vProcess5"/>
    <dgm:cxn modelId="{4A13D7A4-1DD8-484B-9B2F-034D4D167785}" type="presParOf" srcId="{968135F4-2738-4098-943A-CB78CC1537E3}" destId="{45DFBC95-7D46-48D6-BB5B-1D64C167085C}" srcOrd="11" destOrd="0" presId="urn:microsoft.com/office/officeart/2005/8/layout/vProcess5"/>
    <dgm:cxn modelId="{999E43C8-7B36-496A-A7EC-4F989622FB8C}" type="presParOf" srcId="{968135F4-2738-4098-943A-CB78CC1537E3}" destId="{D0EF17E2-4C58-4927-863B-7348D429B53D}" srcOrd="12" destOrd="0" presId="urn:microsoft.com/office/officeart/2005/8/layout/vProcess5"/>
    <dgm:cxn modelId="{A8CC2EA7-B4BB-431C-BEEF-A0F618BF04EE}" type="presParOf" srcId="{968135F4-2738-4098-943A-CB78CC1537E3}" destId="{A15ED41B-4F09-40BC-8238-FFA821A11A42}" srcOrd="13" destOrd="0" presId="urn:microsoft.com/office/officeart/2005/8/layout/vProcess5"/>
    <dgm:cxn modelId="{E59B3BB9-978C-4C46-B959-B3296663A076}" type="presParOf" srcId="{968135F4-2738-4098-943A-CB78CC1537E3}" destId="{20FB70D7-0DF4-45BC-8898-73B1228B952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528AA-1C15-4ABF-95FF-B6C846A7AB23}">
      <dsp:nvSpPr>
        <dsp:cNvPr id="0" name=""/>
        <dsp:cNvSpPr/>
      </dsp:nvSpPr>
      <dsp:spPr>
        <a:xfrm>
          <a:off x="302297" y="265804"/>
          <a:ext cx="10555404" cy="864003"/>
        </a:xfrm>
        <a:prstGeom prst="rightArrow">
          <a:avLst>
            <a:gd name="adj1" fmla="val 50000"/>
            <a:gd name="adj2" fmla="val 50000"/>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243689" numCol="1" spcCol="1270" anchor="ctr" anchorCtr="0">
          <a:noAutofit/>
        </a:bodyPr>
        <a:lstStyle/>
        <a:p>
          <a:pPr marL="0" lvl="0" indent="0" algn="l" defTabSz="666750">
            <a:lnSpc>
              <a:spcPct val="90000"/>
            </a:lnSpc>
            <a:spcBef>
              <a:spcPct val="0"/>
            </a:spcBef>
            <a:spcAft>
              <a:spcPct val="35000"/>
            </a:spcAft>
            <a:buNone/>
          </a:pPr>
          <a:r>
            <a:rPr lang="zh-CN" altLang="en-US" sz="1500" kern="1200" dirty="0">
              <a:solidFill>
                <a:schemeClr val="accent4"/>
              </a:solidFill>
            </a:rPr>
            <a:t>西元 </a:t>
          </a:r>
          <a:r>
            <a:rPr lang="en-US" altLang="zh-TW" sz="1500" kern="1200" dirty="0">
              <a:solidFill>
                <a:schemeClr val="accent4"/>
              </a:solidFill>
            </a:rPr>
            <a:t>1924 </a:t>
          </a:r>
          <a:r>
            <a:rPr lang="zh-TW" altLang="en-US" sz="1500" kern="1200" dirty="0">
              <a:solidFill>
                <a:schemeClr val="accent4"/>
              </a:solidFill>
            </a:rPr>
            <a:t>年</a:t>
          </a:r>
          <a:endParaRPr lang="zh-CN" altLang="en-US" sz="1500" kern="1200" dirty="0">
            <a:solidFill>
              <a:schemeClr val="accent4"/>
            </a:solidFill>
          </a:endParaRPr>
        </a:p>
      </dsp:txBody>
      <dsp:txXfrm>
        <a:off x="302297" y="481805"/>
        <a:ext cx="10339403" cy="432001"/>
      </dsp:txXfrm>
    </dsp:sp>
    <dsp:sp modelId="{6EBB2610-4373-4248-A832-F02E41A6F6E2}">
      <dsp:nvSpPr>
        <dsp:cNvPr id="0" name=""/>
        <dsp:cNvSpPr/>
      </dsp:nvSpPr>
      <dsp:spPr>
        <a:xfrm>
          <a:off x="323679" y="851367"/>
          <a:ext cx="1950849" cy="257064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11175">
            <a:lnSpc>
              <a:spcPct val="90000"/>
            </a:lnSpc>
            <a:spcBef>
              <a:spcPct val="0"/>
            </a:spcBef>
            <a:spcAft>
              <a:spcPct val="35000"/>
            </a:spcAft>
            <a:buNone/>
          </a:pPr>
          <a:r>
            <a:rPr lang="en-US" altLang="zh-TW" sz="1150" kern="1200" dirty="0">
              <a:solidFill>
                <a:schemeClr val="accent6">
                  <a:lumMod val="60000"/>
                  <a:lumOff val="40000"/>
                </a:schemeClr>
              </a:solidFill>
              <a:latin typeface="Times New Roman" pitchFamily="18" charset="0"/>
              <a:cs typeface="Times New Roman" pitchFamily="18" charset="0"/>
            </a:rPr>
            <a:t>1924</a:t>
          </a:r>
          <a:r>
            <a:rPr lang="zh-TW" altLang="zh-TW" sz="1150" kern="1200" dirty="0">
              <a:solidFill>
                <a:schemeClr val="accent6">
                  <a:lumMod val="60000"/>
                  <a:lumOff val="40000"/>
                </a:schemeClr>
              </a:solidFill>
              <a:latin typeface="Times New Roman" pitchFamily="18" charset="0"/>
              <a:cs typeface="Times New Roman" pitchFamily="18" charset="0"/>
            </a:rPr>
            <a:t>年</a:t>
          </a:r>
          <a:r>
            <a:rPr lang="en-US" altLang="zh-TW" sz="1150" kern="1200" dirty="0">
              <a:solidFill>
                <a:schemeClr val="accent6">
                  <a:lumMod val="60000"/>
                  <a:lumOff val="40000"/>
                </a:schemeClr>
              </a:solidFill>
              <a:latin typeface="Times New Roman" pitchFamily="18" charset="0"/>
              <a:cs typeface="Times New Roman" pitchFamily="18" charset="0"/>
            </a:rPr>
            <a:t>5</a:t>
          </a:r>
          <a:r>
            <a:rPr lang="zh-TW" altLang="zh-TW" sz="1150" kern="1200" dirty="0">
              <a:solidFill>
                <a:schemeClr val="accent6">
                  <a:lumMod val="60000"/>
                  <a:lumOff val="40000"/>
                </a:schemeClr>
              </a:solidFill>
              <a:latin typeface="Times New Roman" pitchFamily="18" charset="0"/>
              <a:cs typeface="Times New Roman" pitchFamily="18" charset="0"/>
            </a:rPr>
            <a:t>月</a:t>
          </a:r>
          <a:r>
            <a:rPr lang="en-US" altLang="zh-TW" sz="1150" kern="1200" dirty="0">
              <a:solidFill>
                <a:schemeClr val="accent6">
                  <a:lumMod val="60000"/>
                  <a:lumOff val="40000"/>
                </a:schemeClr>
              </a:solidFill>
              <a:latin typeface="Times New Roman" pitchFamily="18" charset="0"/>
              <a:cs typeface="Times New Roman" pitchFamily="18" charset="0"/>
            </a:rPr>
            <a:t>16</a:t>
          </a:r>
          <a:r>
            <a:rPr lang="zh-TW" altLang="zh-TW" sz="1150" kern="1200" dirty="0">
              <a:solidFill>
                <a:schemeClr val="accent6">
                  <a:lumMod val="60000"/>
                  <a:lumOff val="40000"/>
                </a:schemeClr>
              </a:solidFill>
              <a:latin typeface="Times New Roman" pitchFamily="18" charset="0"/>
              <a:cs typeface="Times New Roman" pitchFamily="18" charset="0"/>
            </a:rPr>
            <a:t>日，美國人休哈特（</a:t>
          </a:r>
          <a:r>
            <a:rPr lang="en-US" altLang="zh-TW" sz="1150" kern="1200" dirty="0" err="1">
              <a:solidFill>
                <a:schemeClr val="accent6">
                  <a:lumMod val="60000"/>
                  <a:lumOff val="40000"/>
                </a:schemeClr>
              </a:solidFill>
              <a:latin typeface="Times New Roman" pitchFamily="18" charset="0"/>
              <a:cs typeface="Times New Roman" pitchFamily="18" charset="0"/>
            </a:rPr>
            <a:t>W.A.Shewhart</a:t>
          </a:r>
          <a:r>
            <a:rPr lang="zh-TW" altLang="zh-TW" sz="1150" kern="1200" dirty="0">
              <a:solidFill>
                <a:schemeClr val="accent6">
                  <a:lumMod val="60000"/>
                  <a:lumOff val="40000"/>
                </a:schemeClr>
              </a:solidFill>
              <a:latin typeface="Times New Roman" pitchFamily="18" charset="0"/>
              <a:cs typeface="Times New Roman" pitchFamily="18" charset="0"/>
            </a:rPr>
            <a:t>）在一份工作備忘錄中描述了不合格品率（</a:t>
          </a:r>
          <a:r>
            <a:rPr lang="en-US" altLang="zh-TW" sz="1150" kern="1200" dirty="0">
              <a:solidFill>
                <a:schemeClr val="accent6">
                  <a:lumMod val="60000"/>
                  <a:lumOff val="40000"/>
                </a:schemeClr>
              </a:solidFill>
              <a:latin typeface="Times New Roman" pitchFamily="18" charset="0"/>
              <a:cs typeface="Times New Roman" pitchFamily="18" charset="0"/>
            </a:rPr>
            <a:t>P</a:t>
          </a:r>
          <a:r>
            <a:rPr lang="zh-TW" altLang="zh-TW" sz="1150" kern="1200" dirty="0">
              <a:solidFill>
                <a:schemeClr val="accent6">
                  <a:lumMod val="60000"/>
                  <a:lumOff val="40000"/>
                </a:schemeClr>
              </a:solidFill>
              <a:latin typeface="Times New Roman" pitchFamily="18" charset="0"/>
              <a:cs typeface="Times New Roman" pitchFamily="18" charset="0"/>
            </a:rPr>
            <a:t>）控制圖在工業上的應用，標誌著控制圖的誕生；</a:t>
          </a:r>
          <a:endParaRPr lang="zh-CN" altLang="en-US" sz="1150" kern="1200" dirty="0">
            <a:solidFill>
              <a:schemeClr val="accent6">
                <a:lumMod val="60000"/>
                <a:lumOff val="40000"/>
              </a:schemeClr>
            </a:solidFill>
          </a:endParaRPr>
        </a:p>
      </dsp:txBody>
      <dsp:txXfrm>
        <a:off x="323679" y="851367"/>
        <a:ext cx="1950849" cy="2570648"/>
      </dsp:txXfrm>
    </dsp:sp>
    <dsp:sp modelId="{37284D95-5134-4A6D-995E-C7C18ABC2538}">
      <dsp:nvSpPr>
        <dsp:cNvPr id="0" name=""/>
        <dsp:cNvSpPr/>
      </dsp:nvSpPr>
      <dsp:spPr>
        <a:xfrm>
          <a:off x="2252936" y="777685"/>
          <a:ext cx="8604765" cy="864003"/>
        </a:xfrm>
        <a:prstGeom prst="rightArrow">
          <a:avLst>
            <a:gd name="adj1" fmla="val 50000"/>
            <a:gd name="adj2" fmla="val 50000"/>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243689" numCol="1" spcCol="1270" anchor="ctr" anchorCtr="0">
          <a:noAutofit/>
        </a:bodyPr>
        <a:lstStyle/>
        <a:p>
          <a:pPr marL="0" lvl="0" indent="0" algn="l" defTabSz="666750">
            <a:lnSpc>
              <a:spcPct val="90000"/>
            </a:lnSpc>
            <a:spcBef>
              <a:spcPct val="0"/>
            </a:spcBef>
            <a:spcAft>
              <a:spcPct val="35000"/>
            </a:spcAft>
            <a:buNone/>
          </a:pPr>
          <a:r>
            <a:rPr lang="zh-CN" altLang="zh-TW" sz="1500" kern="1200" dirty="0">
              <a:solidFill>
                <a:schemeClr val="accent4"/>
              </a:solidFill>
            </a:rPr>
            <a:t>西元 </a:t>
          </a:r>
          <a:r>
            <a:rPr lang="en-US" altLang="zh-TW" sz="1500" kern="1200" dirty="0">
              <a:solidFill>
                <a:schemeClr val="accent4"/>
              </a:solidFill>
            </a:rPr>
            <a:t>1950</a:t>
          </a:r>
          <a:r>
            <a:rPr lang="zh-TW" altLang="en-US" sz="1500" kern="1200" dirty="0">
              <a:solidFill>
                <a:schemeClr val="accent4"/>
              </a:solidFill>
            </a:rPr>
            <a:t>年</a:t>
          </a:r>
          <a:endParaRPr lang="zh-CN" altLang="en-US" sz="1500" kern="1200" dirty="0">
            <a:solidFill>
              <a:schemeClr val="accent4"/>
            </a:solidFill>
          </a:endParaRPr>
        </a:p>
      </dsp:txBody>
      <dsp:txXfrm>
        <a:off x="2252936" y="993686"/>
        <a:ext cx="8388764" cy="432001"/>
      </dsp:txXfrm>
    </dsp:sp>
    <dsp:sp modelId="{F8F34C29-E04B-476C-B173-CDBC24826C76}">
      <dsp:nvSpPr>
        <dsp:cNvPr id="0" name=""/>
        <dsp:cNvSpPr/>
      </dsp:nvSpPr>
      <dsp:spPr>
        <a:xfrm>
          <a:off x="2274317" y="1362064"/>
          <a:ext cx="1950849" cy="257064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11175">
            <a:lnSpc>
              <a:spcPct val="90000"/>
            </a:lnSpc>
            <a:spcBef>
              <a:spcPct val="0"/>
            </a:spcBef>
            <a:spcAft>
              <a:spcPct val="35000"/>
            </a:spcAft>
            <a:buNone/>
          </a:pPr>
          <a:r>
            <a:rPr lang="en-US" altLang="zh-TW" sz="1150" kern="1200" dirty="0">
              <a:solidFill>
                <a:schemeClr val="accent6">
                  <a:lumMod val="60000"/>
                  <a:lumOff val="40000"/>
                </a:schemeClr>
              </a:solidFill>
              <a:latin typeface="Times New Roman" pitchFamily="18" charset="0"/>
              <a:cs typeface="Times New Roman" pitchFamily="18" charset="0"/>
            </a:rPr>
            <a:t>1950</a:t>
          </a:r>
          <a:r>
            <a:rPr lang="zh-CN" altLang="zh-TW" sz="1150" kern="1200" dirty="0">
              <a:solidFill>
                <a:schemeClr val="accent6">
                  <a:lumMod val="60000"/>
                  <a:lumOff val="40000"/>
                </a:schemeClr>
              </a:solidFill>
              <a:latin typeface="Times New Roman" pitchFamily="18" charset="0"/>
              <a:cs typeface="Times New Roman" pitchFamily="18" charset="0"/>
            </a:rPr>
            <a:t>年，</a:t>
          </a:r>
          <a:r>
            <a:rPr lang="en-US" altLang="zh-TW" sz="1150" kern="1200" dirty="0" err="1">
              <a:solidFill>
                <a:schemeClr val="accent6">
                  <a:lumMod val="60000"/>
                  <a:lumOff val="40000"/>
                </a:schemeClr>
              </a:solidFill>
              <a:latin typeface="Times New Roman" pitchFamily="18" charset="0"/>
              <a:cs typeface="Times New Roman" pitchFamily="18" charset="0"/>
            </a:rPr>
            <a:t>Levey</a:t>
          </a:r>
          <a:r>
            <a:rPr lang="en-US" altLang="zh-TW" sz="1150" kern="1200" dirty="0">
              <a:solidFill>
                <a:schemeClr val="accent6">
                  <a:lumMod val="60000"/>
                  <a:lumOff val="40000"/>
                </a:schemeClr>
              </a:solidFill>
              <a:latin typeface="Times New Roman" pitchFamily="18" charset="0"/>
              <a:cs typeface="Times New Roman" pitchFamily="18" charset="0"/>
            </a:rPr>
            <a:t> </a:t>
          </a:r>
          <a:r>
            <a:rPr lang="zh-CN" altLang="zh-TW" sz="1150" kern="1200" dirty="0">
              <a:solidFill>
                <a:schemeClr val="accent6">
                  <a:lumMod val="60000"/>
                  <a:lumOff val="40000"/>
                </a:schemeClr>
              </a:solidFill>
              <a:latin typeface="Times New Roman" pitchFamily="18" charset="0"/>
              <a:cs typeface="Times New Roman" pitchFamily="18" charset="0"/>
            </a:rPr>
            <a:t>和 </a:t>
          </a:r>
          <a:r>
            <a:rPr lang="en-US" altLang="zh-TW" sz="1150" kern="1200" dirty="0">
              <a:solidFill>
                <a:schemeClr val="accent6">
                  <a:lumMod val="60000"/>
                  <a:lumOff val="40000"/>
                </a:schemeClr>
              </a:solidFill>
              <a:latin typeface="Times New Roman" pitchFamily="18" charset="0"/>
              <a:cs typeface="Times New Roman" pitchFamily="18" charset="0"/>
            </a:rPr>
            <a:t>Jennings </a:t>
          </a:r>
          <a:r>
            <a:rPr lang="zh-CN" altLang="zh-TW" sz="1150" kern="1200" dirty="0">
              <a:solidFill>
                <a:schemeClr val="accent6">
                  <a:lumMod val="60000"/>
                  <a:lumOff val="40000"/>
                </a:schemeClr>
              </a:solidFill>
              <a:latin typeface="Times New Roman" pitchFamily="18" charset="0"/>
              <a:cs typeface="Times New Roman" pitchFamily="18" charset="0"/>
            </a:rPr>
            <a:t>兩人在美國臨床病理學雜誌（</a:t>
          </a:r>
          <a:r>
            <a:rPr lang="en-US" altLang="zh-TW" sz="1150" kern="1200" dirty="0">
              <a:solidFill>
                <a:schemeClr val="accent6">
                  <a:lumMod val="60000"/>
                  <a:lumOff val="40000"/>
                </a:schemeClr>
              </a:solidFill>
              <a:latin typeface="Times New Roman" pitchFamily="18" charset="0"/>
              <a:cs typeface="Times New Roman" pitchFamily="18" charset="0"/>
            </a:rPr>
            <a:t>Am J </a:t>
          </a:r>
          <a:r>
            <a:rPr lang="en-US" altLang="zh-TW" sz="1150" kern="1200" dirty="0" err="1">
              <a:solidFill>
                <a:schemeClr val="accent6">
                  <a:lumMod val="60000"/>
                  <a:lumOff val="40000"/>
                </a:schemeClr>
              </a:solidFill>
              <a:latin typeface="Times New Roman" pitchFamily="18" charset="0"/>
              <a:cs typeface="Times New Roman" pitchFamily="18" charset="0"/>
            </a:rPr>
            <a:t>Clin</a:t>
          </a:r>
          <a:r>
            <a:rPr lang="en-US" altLang="zh-TW" sz="1150" kern="1200" dirty="0">
              <a:solidFill>
                <a:schemeClr val="accent6">
                  <a:lumMod val="60000"/>
                  <a:lumOff val="40000"/>
                </a:schemeClr>
              </a:solidFill>
              <a:latin typeface="Times New Roman" pitchFamily="18" charset="0"/>
              <a:cs typeface="Times New Roman" pitchFamily="18" charset="0"/>
            </a:rPr>
            <a:t> </a:t>
          </a:r>
          <a:r>
            <a:rPr lang="en-US" altLang="zh-TW" sz="1150" kern="1200" dirty="0" err="1">
              <a:solidFill>
                <a:schemeClr val="accent6">
                  <a:lumMod val="60000"/>
                  <a:lumOff val="40000"/>
                </a:schemeClr>
              </a:solidFill>
              <a:latin typeface="Times New Roman" pitchFamily="18" charset="0"/>
              <a:cs typeface="Times New Roman" pitchFamily="18" charset="0"/>
            </a:rPr>
            <a:t>Pathol</a:t>
          </a:r>
          <a:r>
            <a:rPr lang="zh-CN" altLang="zh-TW" sz="1150" kern="1200" dirty="0">
              <a:solidFill>
                <a:schemeClr val="accent6">
                  <a:lumMod val="60000"/>
                  <a:lumOff val="40000"/>
                </a:schemeClr>
              </a:solidFill>
              <a:latin typeface="Times New Roman" pitchFamily="18" charset="0"/>
              <a:cs typeface="Times New Roman" pitchFamily="18" charset="0"/>
            </a:rPr>
            <a:t>）發表合著文章</a:t>
          </a:r>
          <a:r>
            <a:rPr lang="en-US" altLang="zh-TW" sz="1150" kern="1200" dirty="0">
              <a:solidFill>
                <a:schemeClr val="accent6">
                  <a:lumMod val="60000"/>
                  <a:lumOff val="40000"/>
                </a:schemeClr>
              </a:solidFill>
              <a:latin typeface="Times New Roman" pitchFamily="18" charset="0"/>
              <a:cs typeface="Times New Roman" pitchFamily="18" charset="0"/>
            </a:rPr>
            <a:t>《The use of control charts in the clinical laboratory》</a:t>
          </a:r>
          <a:r>
            <a:rPr lang="zh-CN" altLang="zh-TW" sz="1150" kern="1200" dirty="0">
              <a:solidFill>
                <a:schemeClr val="accent6">
                  <a:lumMod val="60000"/>
                  <a:lumOff val="40000"/>
                </a:schemeClr>
              </a:solidFill>
              <a:latin typeface="Times New Roman" pitchFamily="18" charset="0"/>
              <a:cs typeface="Times New Roman" pitchFamily="18" charset="0"/>
            </a:rPr>
            <a:t>將控制圖的應用引入到臨床檢驗領域；</a:t>
          </a:r>
        </a:p>
        <a:p>
          <a:pPr marL="0" lvl="0" indent="0" algn="l" defTabSz="511175">
            <a:lnSpc>
              <a:spcPct val="90000"/>
            </a:lnSpc>
            <a:spcBef>
              <a:spcPct val="0"/>
            </a:spcBef>
            <a:spcAft>
              <a:spcPct val="35000"/>
            </a:spcAft>
            <a:buNone/>
          </a:pPr>
          <a:r>
            <a:rPr lang="en-US" altLang="zh-TW" sz="1150" kern="1200" dirty="0">
              <a:solidFill>
                <a:schemeClr val="accent6">
                  <a:lumMod val="60000"/>
                  <a:lumOff val="40000"/>
                </a:schemeClr>
              </a:solidFill>
              <a:latin typeface="Times New Roman" pitchFamily="18" charset="0"/>
              <a:cs typeface="Times New Roman" pitchFamily="18" charset="0"/>
            </a:rPr>
            <a:t>1952</a:t>
          </a:r>
          <a:r>
            <a:rPr lang="zh-CN" altLang="zh-TW" sz="1150" kern="1200" dirty="0">
              <a:solidFill>
                <a:schemeClr val="accent6">
                  <a:lumMod val="60000"/>
                  <a:lumOff val="40000"/>
                </a:schemeClr>
              </a:solidFill>
              <a:latin typeface="Times New Roman" pitchFamily="18" charset="0"/>
              <a:cs typeface="Times New Roman" pitchFamily="18" charset="0"/>
            </a:rPr>
            <a:t>年，</a:t>
          </a:r>
          <a:r>
            <a:rPr lang="en-US" altLang="zh-TW" sz="1150" kern="1200" dirty="0">
              <a:solidFill>
                <a:schemeClr val="accent6">
                  <a:lumMod val="60000"/>
                  <a:lumOff val="40000"/>
                </a:schemeClr>
              </a:solidFill>
              <a:latin typeface="Times New Roman" pitchFamily="18" charset="0"/>
              <a:cs typeface="Times New Roman" pitchFamily="18" charset="0"/>
            </a:rPr>
            <a:t>Henry </a:t>
          </a:r>
          <a:r>
            <a:rPr lang="zh-CN" altLang="zh-TW" sz="1150" kern="1200" dirty="0">
              <a:solidFill>
                <a:schemeClr val="accent6">
                  <a:lumMod val="60000"/>
                  <a:lumOff val="40000"/>
                </a:schemeClr>
              </a:solidFill>
              <a:latin typeface="Times New Roman" pitchFamily="18" charset="0"/>
              <a:cs typeface="Times New Roman" pitchFamily="18" charset="0"/>
            </a:rPr>
            <a:t>和 </a:t>
          </a:r>
          <a:r>
            <a:rPr lang="en-US" altLang="zh-TW" sz="1150" kern="1200" dirty="0" err="1">
              <a:solidFill>
                <a:schemeClr val="accent6">
                  <a:lumMod val="60000"/>
                  <a:lumOff val="40000"/>
                </a:schemeClr>
              </a:solidFill>
              <a:latin typeface="Times New Roman" pitchFamily="18" charset="0"/>
              <a:cs typeface="Times New Roman" pitchFamily="18" charset="0"/>
            </a:rPr>
            <a:t>Segalove</a:t>
          </a:r>
          <a:r>
            <a:rPr lang="en-US" altLang="zh-TW" sz="1150" kern="1200" dirty="0">
              <a:solidFill>
                <a:schemeClr val="accent6">
                  <a:lumMod val="60000"/>
                  <a:lumOff val="40000"/>
                </a:schemeClr>
              </a:solidFill>
              <a:latin typeface="Times New Roman" pitchFamily="18" charset="0"/>
              <a:cs typeface="Times New Roman" pitchFamily="18" charset="0"/>
            </a:rPr>
            <a:t> </a:t>
          </a:r>
          <a:r>
            <a:rPr lang="zh-CN" altLang="zh-TW" sz="1150" kern="1200" dirty="0">
              <a:solidFill>
                <a:schemeClr val="accent6">
                  <a:lumMod val="60000"/>
                  <a:lumOff val="40000"/>
                </a:schemeClr>
              </a:solidFill>
              <a:latin typeface="Times New Roman" pitchFamily="18" charset="0"/>
              <a:cs typeface="Times New Roman" pitchFamily="18" charset="0"/>
            </a:rPr>
            <a:t>兩人在美國臨床病理學雜誌（</a:t>
          </a:r>
          <a:r>
            <a:rPr lang="en-US" altLang="zh-TW" sz="1150" kern="1200" dirty="0">
              <a:solidFill>
                <a:schemeClr val="accent6">
                  <a:lumMod val="60000"/>
                  <a:lumOff val="40000"/>
                </a:schemeClr>
              </a:solidFill>
              <a:latin typeface="Times New Roman" pitchFamily="18" charset="0"/>
              <a:cs typeface="Times New Roman" pitchFamily="18" charset="0"/>
            </a:rPr>
            <a:t>Am J </a:t>
          </a:r>
          <a:r>
            <a:rPr lang="en-US" altLang="zh-TW" sz="1150" kern="1200" dirty="0" err="1">
              <a:solidFill>
                <a:schemeClr val="accent6">
                  <a:lumMod val="60000"/>
                  <a:lumOff val="40000"/>
                </a:schemeClr>
              </a:solidFill>
              <a:latin typeface="Times New Roman" pitchFamily="18" charset="0"/>
              <a:cs typeface="Times New Roman" pitchFamily="18" charset="0"/>
            </a:rPr>
            <a:t>Clin</a:t>
          </a:r>
          <a:r>
            <a:rPr lang="en-US" altLang="zh-TW" sz="1150" kern="1200" dirty="0">
              <a:solidFill>
                <a:schemeClr val="accent6">
                  <a:lumMod val="60000"/>
                  <a:lumOff val="40000"/>
                </a:schemeClr>
              </a:solidFill>
              <a:latin typeface="Times New Roman" pitchFamily="18" charset="0"/>
              <a:cs typeface="Times New Roman" pitchFamily="18" charset="0"/>
            </a:rPr>
            <a:t> </a:t>
          </a:r>
          <a:r>
            <a:rPr lang="en-US" altLang="zh-TW" sz="1150" kern="1200" dirty="0" err="1">
              <a:solidFill>
                <a:schemeClr val="accent6">
                  <a:lumMod val="60000"/>
                  <a:lumOff val="40000"/>
                </a:schemeClr>
              </a:solidFill>
              <a:latin typeface="Times New Roman" pitchFamily="18" charset="0"/>
              <a:cs typeface="Times New Roman" pitchFamily="18" charset="0"/>
            </a:rPr>
            <a:t>Pathol</a:t>
          </a:r>
          <a:r>
            <a:rPr lang="zh-CN" altLang="zh-TW" sz="1150" kern="1200" dirty="0">
              <a:solidFill>
                <a:schemeClr val="accent6">
                  <a:lumMod val="60000"/>
                  <a:lumOff val="40000"/>
                </a:schemeClr>
              </a:solidFill>
              <a:latin typeface="Times New Roman" pitchFamily="18" charset="0"/>
              <a:cs typeface="Times New Roman" pitchFamily="18" charset="0"/>
            </a:rPr>
            <a:t>）發表合著文章</a:t>
          </a:r>
          <a:r>
            <a:rPr lang="en-US" altLang="zh-TW" sz="1150" kern="1200" dirty="0">
              <a:solidFill>
                <a:schemeClr val="accent6">
                  <a:lumMod val="60000"/>
                  <a:lumOff val="40000"/>
                </a:schemeClr>
              </a:solidFill>
              <a:latin typeface="Times New Roman" pitchFamily="18" charset="0"/>
              <a:cs typeface="Times New Roman" pitchFamily="18" charset="0"/>
            </a:rPr>
            <a:t>《The running of standards in clinical chemistry and the use of the control》</a:t>
          </a:r>
          <a:r>
            <a:rPr lang="zh-CN" altLang="zh-TW" sz="1150" kern="1200" dirty="0">
              <a:solidFill>
                <a:schemeClr val="accent6">
                  <a:lumMod val="60000"/>
                  <a:lumOff val="40000"/>
                </a:schemeClr>
              </a:solidFill>
              <a:latin typeface="Times New Roman" pitchFamily="18" charset="0"/>
              <a:cs typeface="Times New Roman" pitchFamily="18" charset="0"/>
            </a:rPr>
            <a:t>改進</a:t>
          </a:r>
          <a:r>
            <a:rPr lang="en-US" altLang="zh-TW" sz="1150" kern="1200" dirty="0">
              <a:solidFill>
                <a:schemeClr val="accent6">
                  <a:lumMod val="60000"/>
                  <a:lumOff val="40000"/>
                </a:schemeClr>
              </a:solidFill>
              <a:latin typeface="Times New Roman" pitchFamily="18" charset="0"/>
              <a:cs typeface="Times New Roman" pitchFamily="18" charset="0"/>
            </a:rPr>
            <a:t>L-J</a:t>
          </a:r>
          <a:r>
            <a:rPr lang="zh-CN" altLang="zh-TW" sz="1150" kern="1200" dirty="0">
              <a:solidFill>
                <a:schemeClr val="accent6">
                  <a:lumMod val="60000"/>
                  <a:lumOff val="40000"/>
                </a:schemeClr>
              </a:solidFill>
              <a:latin typeface="Times New Roman" pitchFamily="18" charset="0"/>
              <a:cs typeface="Times New Roman" pitchFamily="18" charset="0"/>
            </a:rPr>
            <a:t>圖，形成了今天臨床檢驗中使用最普遍的質控圖；</a:t>
          </a:r>
          <a:endParaRPr lang="zh-CN" altLang="en-US" sz="1150" kern="1200" dirty="0">
            <a:solidFill>
              <a:schemeClr val="accent6">
                <a:lumMod val="60000"/>
                <a:lumOff val="40000"/>
              </a:schemeClr>
            </a:solidFill>
          </a:endParaRPr>
        </a:p>
        <a:p>
          <a:pPr marL="0" lvl="0" indent="0" algn="l" defTabSz="511175">
            <a:lnSpc>
              <a:spcPct val="90000"/>
            </a:lnSpc>
            <a:spcBef>
              <a:spcPct val="0"/>
            </a:spcBef>
            <a:spcAft>
              <a:spcPct val="35000"/>
            </a:spcAft>
            <a:buNone/>
          </a:pPr>
          <a:endParaRPr lang="zh-CN" altLang="zh-TW" sz="1150" kern="1200" dirty="0">
            <a:solidFill>
              <a:schemeClr val="accent6">
                <a:lumMod val="60000"/>
                <a:lumOff val="40000"/>
              </a:schemeClr>
            </a:solidFill>
            <a:latin typeface="Times New Roman" pitchFamily="18" charset="0"/>
            <a:cs typeface="Times New Roman" pitchFamily="18" charset="0"/>
          </a:endParaRPr>
        </a:p>
      </dsp:txBody>
      <dsp:txXfrm>
        <a:off x="2274317" y="1362064"/>
        <a:ext cx="1950849" cy="2570648"/>
      </dsp:txXfrm>
    </dsp:sp>
    <dsp:sp modelId="{2D24EB7E-8981-4C12-8B44-63D34818DB52}">
      <dsp:nvSpPr>
        <dsp:cNvPr id="0" name=""/>
        <dsp:cNvSpPr/>
      </dsp:nvSpPr>
      <dsp:spPr>
        <a:xfrm>
          <a:off x="4203575" y="1289566"/>
          <a:ext cx="6654126" cy="864003"/>
        </a:xfrm>
        <a:prstGeom prst="rightArrow">
          <a:avLst>
            <a:gd name="adj1" fmla="val 50000"/>
            <a:gd name="adj2" fmla="val 50000"/>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243689" numCol="1" spcCol="1270" anchor="ctr" anchorCtr="0">
          <a:noAutofit/>
        </a:bodyPr>
        <a:lstStyle/>
        <a:p>
          <a:pPr marL="0" lvl="0" indent="0" algn="l" defTabSz="666750">
            <a:lnSpc>
              <a:spcPct val="90000"/>
            </a:lnSpc>
            <a:spcBef>
              <a:spcPct val="0"/>
            </a:spcBef>
            <a:spcAft>
              <a:spcPct val="35000"/>
            </a:spcAft>
            <a:buNone/>
          </a:pPr>
          <a:r>
            <a:rPr lang="zh-CN" altLang="zh-TW" sz="1500" kern="1200" dirty="0">
              <a:solidFill>
                <a:schemeClr val="accent4"/>
              </a:solidFill>
            </a:rPr>
            <a:t>西元 </a:t>
          </a:r>
          <a:r>
            <a:rPr lang="en-US" altLang="zh-TW" sz="1500" kern="1200" dirty="0">
              <a:solidFill>
                <a:schemeClr val="accent4"/>
              </a:solidFill>
            </a:rPr>
            <a:t>1959</a:t>
          </a:r>
          <a:r>
            <a:rPr lang="zh-TW" altLang="en-US" sz="1500" kern="1200" dirty="0">
              <a:solidFill>
                <a:schemeClr val="accent4"/>
              </a:solidFill>
            </a:rPr>
            <a:t>年</a:t>
          </a:r>
          <a:endParaRPr lang="zh-CN" altLang="en-US" sz="1500" kern="1200" dirty="0">
            <a:solidFill>
              <a:schemeClr val="accent4"/>
            </a:solidFill>
          </a:endParaRPr>
        </a:p>
      </dsp:txBody>
      <dsp:txXfrm>
        <a:off x="4203575" y="1505567"/>
        <a:ext cx="6438125" cy="432001"/>
      </dsp:txXfrm>
    </dsp:sp>
    <dsp:sp modelId="{48B64172-6329-454D-9591-4F9D7EB0DD64}">
      <dsp:nvSpPr>
        <dsp:cNvPr id="0" name=""/>
        <dsp:cNvSpPr/>
      </dsp:nvSpPr>
      <dsp:spPr>
        <a:xfrm>
          <a:off x="4224956" y="1886347"/>
          <a:ext cx="1950849" cy="257064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11175">
            <a:lnSpc>
              <a:spcPct val="90000"/>
            </a:lnSpc>
            <a:spcBef>
              <a:spcPct val="0"/>
            </a:spcBef>
            <a:spcAft>
              <a:spcPct val="35000"/>
            </a:spcAft>
            <a:buNone/>
          </a:pPr>
          <a:r>
            <a:rPr lang="en-US" altLang="zh-TW" sz="1150" kern="1200" dirty="0">
              <a:solidFill>
                <a:schemeClr val="accent6">
                  <a:lumMod val="60000"/>
                  <a:lumOff val="40000"/>
                </a:schemeClr>
              </a:solidFill>
              <a:latin typeface="Times New Roman" pitchFamily="18" charset="0"/>
              <a:cs typeface="Times New Roman" pitchFamily="18" charset="0"/>
            </a:rPr>
            <a:t>1959</a:t>
          </a:r>
          <a:r>
            <a:rPr lang="zh-CN" altLang="zh-TW" sz="1150" kern="1200" dirty="0">
              <a:solidFill>
                <a:schemeClr val="accent6">
                  <a:lumMod val="60000"/>
                  <a:lumOff val="40000"/>
                </a:schemeClr>
              </a:solidFill>
              <a:latin typeface="Times New Roman" pitchFamily="18" charset="0"/>
              <a:cs typeface="Times New Roman" pitchFamily="18" charset="0"/>
            </a:rPr>
            <a:t>年，</a:t>
          </a:r>
          <a:r>
            <a:rPr lang="en-US" altLang="zh-TW" sz="1150" kern="1200" dirty="0">
              <a:solidFill>
                <a:schemeClr val="accent6">
                  <a:lumMod val="60000"/>
                  <a:lumOff val="40000"/>
                </a:schemeClr>
              </a:solidFill>
              <a:latin typeface="Times New Roman" pitchFamily="18" charset="0"/>
              <a:cs typeface="Times New Roman" pitchFamily="18" charset="0"/>
            </a:rPr>
            <a:t>Roberts SV </a:t>
          </a:r>
          <a:r>
            <a:rPr lang="zh-CN" altLang="zh-TW" sz="1150" kern="1200" dirty="0">
              <a:solidFill>
                <a:schemeClr val="accent6">
                  <a:lumMod val="60000"/>
                  <a:lumOff val="40000"/>
                </a:schemeClr>
              </a:solidFill>
              <a:latin typeface="Times New Roman" pitchFamily="18" charset="0"/>
              <a:cs typeface="Times New Roman" pitchFamily="18" charset="0"/>
            </a:rPr>
            <a:t>在美國技術計量學雜誌（</a:t>
          </a:r>
          <a:r>
            <a:rPr lang="en-US" altLang="zh-TW" sz="1150" kern="1200" dirty="0">
              <a:solidFill>
                <a:schemeClr val="accent6">
                  <a:lumMod val="60000"/>
                  <a:lumOff val="40000"/>
                </a:schemeClr>
              </a:solidFill>
              <a:latin typeface="Times New Roman" pitchFamily="18" charset="0"/>
              <a:cs typeface="Times New Roman" pitchFamily="18" charset="0"/>
            </a:rPr>
            <a:t>TECHNOMETRICS</a:t>
          </a:r>
          <a:r>
            <a:rPr lang="zh-CN" altLang="zh-TW" sz="1150" kern="1200" dirty="0">
              <a:solidFill>
                <a:schemeClr val="accent6">
                  <a:lumMod val="60000"/>
                  <a:lumOff val="40000"/>
                </a:schemeClr>
              </a:solidFill>
              <a:latin typeface="Times New Roman" pitchFamily="18" charset="0"/>
              <a:cs typeface="Times New Roman" pitchFamily="18" charset="0"/>
            </a:rPr>
            <a:t>）發表文章</a:t>
          </a:r>
          <a:r>
            <a:rPr lang="en-US" altLang="zh-TW" sz="1150" kern="1200" dirty="0">
              <a:solidFill>
                <a:schemeClr val="accent6">
                  <a:lumMod val="60000"/>
                  <a:lumOff val="40000"/>
                </a:schemeClr>
              </a:solidFill>
              <a:latin typeface="Times New Roman" pitchFamily="18" charset="0"/>
              <a:cs typeface="Times New Roman" pitchFamily="18" charset="0"/>
            </a:rPr>
            <a:t>《Control chart tests based on geometric moving average》</a:t>
          </a:r>
          <a:r>
            <a:rPr lang="zh-CN" altLang="zh-TW" sz="1150" kern="1200" dirty="0">
              <a:solidFill>
                <a:schemeClr val="accent6">
                  <a:lumMod val="60000"/>
                  <a:lumOff val="40000"/>
                </a:schemeClr>
              </a:solidFill>
              <a:latin typeface="Times New Roman" pitchFamily="18" charset="0"/>
              <a:cs typeface="Times New Roman" pitchFamily="18" charset="0"/>
            </a:rPr>
            <a:t>首次提出移動平均</a:t>
          </a:r>
          <a:r>
            <a:rPr lang="zh-CN" altLang="en-US" sz="1150" kern="1200" dirty="0">
              <a:solidFill>
                <a:schemeClr val="accent6">
                  <a:lumMod val="60000"/>
                  <a:lumOff val="40000"/>
                </a:schemeClr>
              </a:solidFill>
              <a:latin typeface="Times New Roman" pitchFamily="18" charset="0"/>
              <a:cs typeface="Times New Roman" pitchFamily="18" charset="0"/>
            </a:rPr>
            <a:t>（</a:t>
          </a:r>
          <a:r>
            <a:rPr lang="en-US" altLang="zh-TW" sz="1150" kern="1200" dirty="0">
              <a:solidFill>
                <a:schemeClr val="accent6">
                  <a:lumMod val="60000"/>
                  <a:lumOff val="40000"/>
                </a:schemeClr>
              </a:solidFill>
              <a:latin typeface="Times New Roman" pitchFamily="18" charset="0"/>
              <a:cs typeface="Times New Roman" pitchFamily="18" charset="0"/>
            </a:rPr>
            <a:t>MA</a:t>
          </a:r>
          <a:r>
            <a:rPr lang="zh-CN" altLang="en-US" sz="1150" kern="1200" dirty="0">
              <a:solidFill>
                <a:schemeClr val="accent6">
                  <a:lumMod val="60000"/>
                  <a:lumOff val="40000"/>
                </a:schemeClr>
              </a:solidFill>
              <a:latin typeface="Times New Roman" pitchFamily="18" charset="0"/>
              <a:cs typeface="Times New Roman" pitchFamily="18" charset="0"/>
            </a:rPr>
            <a:t>）</a:t>
          </a:r>
          <a:r>
            <a:rPr lang="zh-CN" altLang="zh-TW" sz="1150" kern="1200" dirty="0">
              <a:solidFill>
                <a:schemeClr val="accent6">
                  <a:lumMod val="60000"/>
                  <a:lumOff val="40000"/>
                </a:schemeClr>
              </a:solidFill>
              <a:latin typeface="Times New Roman" pitchFamily="18" charset="0"/>
              <a:cs typeface="Times New Roman" pitchFamily="18" charset="0"/>
            </a:rPr>
            <a:t>控制圖；</a:t>
          </a:r>
          <a:endParaRPr lang="zh-CN" altLang="en-US" sz="1150" kern="1200" dirty="0">
            <a:solidFill>
              <a:schemeClr val="accent6">
                <a:lumMod val="60000"/>
                <a:lumOff val="40000"/>
              </a:schemeClr>
            </a:solidFill>
          </a:endParaRPr>
        </a:p>
      </dsp:txBody>
      <dsp:txXfrm>
        <a:off x="4224956" y="1886347"/>
        <a:ext cx="1950849" cy="2570648"/>
      </dsp:txXfrm>
    </dsp:sp>
    <dsp:sp modelId="{F7374968-0B17-417F-9956-EF542E480C11}">
      <dsp:nvSpPr>
        <dsp:cNvPr id="0" name=""/>
        <dsp:cNvSpPr/>
      </dsp:nvSpPr>
      <dsp:spPr>
        <a:xfrm>
          <a:off x="6155269" y="1801448"/>
          <a:ext cx="4702432" cy="864003"/>
        </a:xfrm>
        <a:prstGeom prst="rightArrow">
          <a:avLst>
            <a:gd name="adj1" fmla="val 50000"/>
            <a:gd name="adj2" fmla="val 50000"/>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243689" numCol="1" spcCol="1270" anchor="ctr" anchorCtr="0">
          <a:noAutofit/>
        </a:bodyPr>
        <a:lstStyle/>
        <a:p>
          <a:pPr marL="0" lvl="0" indent="0" algn="l" defTabSz="666750">
            <a:lnSpc>
              <a:spcPct val="90000"/>
            </a:lnSpc>
            <a:spcBef>
              <a:spcPct val="0"/>
            </a:spcBef>
            <a:spcAft>
              <a:spcPct val="35000"/>
            </a:spcAft>
            <a:buNone/>
          </a:pPr>
          <a:r>
            <a:rPr lang="zh-CN" altLang="zh-TW" sz="1500" kern="1200" dirty="0">
              <a:solidFill>
                <a:schemeClr val="accent4"/>
              </a:solidFill>
            </a:rPr>
            <a:t>西元 </a:t>
          </a:r>
          <a:r>
            <a:rPr lang="en-US" altLang="zh-TW" sz="1500" kern="1200" dirty="0">
              <a:solidFill>
                <a:schemeClr val="accent4"/>
              </a:solidFill>
            </a:rPr>
            <a:t>1975</a:t>
          </a:r>
          <a:r>
            <a:rPr lang="zh-TW" altLang="en-US" sz="1500" kern="1200" dirty="0">
              <a:solidFill>
                <a:schemeClr val="accent4"/>
              </a:solidFill>
            </a:rPr>
            <a:t>年</a:t>
          </a:r>
          <a:endParaRPr lang="zh-CN" altLang="en-US" sz="1500" kern="1200" dirty="0">
            <a:solidFill>
              <a:schemeClr val="accent4"/>
            </a:solidFill>
          </a:endParaRPr>
        </a:p>
      </dsp:txBody>
      <dsp:txXfrm>
        <a:off x="6155269" y="2017449"/>
        <a:ext cx="4486431" cy="432001"/>
      </dsp:txXfrm>
    </dsp:sp>
    <dsp:sp modelId="{105374AD-F92B-423C-B5A0-6A94862379B7}">
      <dsp:nvSpPr>
        <dsp:cNvPr id="0" name=""/>
        <dsp:cNvSpPr/>
      </dsp:nvSpPr>
      <dsp:spPr>
        <a:xfrm>
          <a:off x="6176455" y="2388053"/>
          <a:ext cx="1950849" cy="257064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11175">
            <a:lnSpc>
              <a:spcPct val="90000"/>
            </a:lnSpc>
            <a:spcBef>
              <a:spcPct val="0"/>
            </a:spcBef>
            <a:spcAft>
              <a:spcPct val="35000"/>
            </a:spcAft>
            <a:buNone/>
          </a:pPr>
          <a:r>
            <a:rPr lang="en-US" altLang="zh-TW" sz="1150" kern="1200" dirty="0">
              <a:solidFill>
                <a:schemeClr val="accent6">
                  <a:lumMod val="60000"/>
                  <a:lumOff val="40000"/>
                </a:schemeClr>
              </a:solidFill>
              <a:latin typeface="Times New Roman" pitchFamily="18" charset="0"/>
              <a:cs typeface="Times New Roman" pitchFamily="18" charset="0"/>
            </a:rPr>
            <a:t>1975</a:t>
          </a:r>
          <a:r>
            <a:rPr lang="zh-CN" altLang="zh-TW" sz="1150" kern="1200" dirty="0">
              <a:solidFill>
                <a:schemeClr val="accent6">
                  <a:lumMod val="60000"/>
                  <a:lumOff val="40000"/>
                </a:schemeClr>
              </a:solidFill>
              <a:latin typeface="Times New Roman" pitchFamily="18" charset="0"/>
              <a:cs typeface="Times New Roman" pitchFamily="18" charset="0"/>
            </a:rPr>
            <a:t>年，</a:t>
          </a:r>
          <a:r>
            <a:rPr lang="en-US" altLang="zh-TW" sz="1150" kern="1200" dirty="0" err="1">
              <a:solidFill>
                <a:schemeClr val="accent6">
                  <a:lumMod val="60000"/>
                  <a:lumOff val="40000"/>
                </a:schemeClr>
              </a:solidFill>
              <a:latin typeface="Times New Roman" pitchFamily="18" charset="0"/>
              <a:cs typeface="Times New Roman" pitchFamily="18" charset="0"/>
            </a:rPr>
            <a:t>Cembrowski</a:t>
          </a:r>
          <a:r>
            <a:rPr lang="en-US" altLang="zh-TW" sz="1150" kern="1200" dirty="0">
              <a:solidFill>
                <a:schemeClr val="accent6">
                  <a:lumMod val="60000"/>
                  <a:lumOff val="40000"/>
                </a:schemeClr>
              </a:solidFill>
              <a:latin typeface="Times New Roman" pitchFamily="18" charset="0"/>
              <a:cs typeface="Times New Roman" pitchFamily="18" charset="0"/>
            </a:rPr>
            <a:t> </a:t>
          </a:r>
          <a:r>
            <a:rPr lang="zh-CN" altLang="zh-TW" sz="1150" kern="1200" dirty="0">
              <a:solidFill>
                <a:schemeClr val="accent6">
                  <a:lumMod val="60000"/>
                  <a:lumOff val="40000"/>
                </a:schemeClr>
              </a:solidFill>
              <a:latin typeface="Times New Roman" pitchFamily="18" charset="0"/>
              <a:cs typeface="Times New Roman" pitchFamily="18" charset="0"/>
            </a:rPr>
            <a:t>和 </a:t>
          </a:r>
          <a:r>
            <a:rPr lang="en-US" altLang="zh-TW" sz="1150" kern="1200" dirty="0">
              <a:solidFill>
                <a:schemeClr val="accent6">
                  <a:lumMod val="60000"/>
                  <a:lumOff val="40000"/>
                </a:schemeClr>
              </a:solidFill>
              <a:latin typeface="Times New Roman" pitchFamily="18" charset="0"/>
              <a:cs typeface="Times New Roman" pitchFamily="18" charset="0"/>
            </a:rPr>
            <a:t>James </a:t>
          </a:r>
          <a:r>
            <a:rPr lang="en-US" altLang="zh-TW" sz="1150" kern="1200" dirty="0" err="1">
              <a:solidFill>
                <a:schemeClr val="accent6">
                  <a:lumMod val="60000"/>
                  <a:lumOff val="40000"/>
                </a:schemeClr>
              </a:solidFill>
              <a:latin typeface="Times New Roman" pitchFamily="18" charset="0"/>
              <a:cs typeface="Times New Roman" pitchFamily="18" charset="0"/>
            </a:rPr>
            <a:t>O.Westgard</a:t>
          </a:r>
          <a:r>
            <a:rPr lang="en-US" altLang="zh-TW" sz="1150" kern="1200" dirty="0">
              <a:solidFill>
                <a:schemeClr val="accent6">
                  <a:lumMod val="60000"/>
                  <a:lumOff val="40000"/>
                </a:schemeClr>
              </a:solidFill>
              <a:latin typeface="Times New Roman" pitchFamily="18" charset="0"/>
              <a:cs typeface="Times New Roman" pitchFamily="18" charset="0"/>
            </a:rPr>
            <a:t> </a:t>
          </a:r>
          <a:r>
            <a:rPr lang="zh-CN" altLang="zh-TW" sz="1150" kern="1200" dirty="0">
              <a:solidFill>
                <a:schemeClr val="accent6">
                  <a:lumMod val="60000"/>
                  <a:lumOff val="40000"/>
                </a:schemeClr>
              </a:solidFill>
              <a:latin typeface="Times New Roman" pitchFamily="18" charset="0"/>
              <a:cs typeface="Times New Roman" pitchFamily="18" charset="0"/>
            </a:rPr>
            <a:t>等人在美國臨床化學雜誌（</a:t>
          </a:r>
          <a:r>
            <a:rPr lang="en-US" altLang="zh-TW" sz="1150" kern="1200" dirty="0">
              <a:solidFill>
                <a:schemeClr val="accent6">
                  <a:lumMod val="60000"/>
                  <a:lumOff val="40000"/>
                </a:schemeClr>
              </a:solidFill>
              <a:latin typeface="Times New Roman" pitchFamily="18" charset="0"/>
              <a:cs typeface="Times New Roman" pitchFamily="18" charset="0"/>
            </a:rPr>
            <a:t>clinical chemistry</a:t>
          </a:r>
          <a:r>
            <a:rPr lang="zh-CN" altLang="zh-TW" sz="1150" kern="1200" dirty="0">
              <a:solidFill>
                <a:schemeClr val="accent6">
                  <a:lumMod val="60000"/>
                  <a:lumOff val="40000"/>
                </a:schemeClr>
              </a:solidFill>
              <a:latin typeface="Times New Roman" pitchFamily="18" charset="0"/>
              <a:cs typeface="Times New Roman" pitchFamily="18" charset="0"/>
            </a:rPr>
            <a:t>）發表合著文章</a:t>
          </a:r>
          <a:r>
            <a:rPr lang="en-US" altLang="zh-TW" sz="1150" kern="1200" dirty="0">
              <a:solidFill>
                <a:schemeClr val="accent6">
                  <a:lumMod val="60000"/>
                  <a:lumOff val="40000"/>
                </a:schemeClr>
              </a:solidFill>
              <a:latin typeface="Times New Roman" pitchFamily="18" charset="0"/>
              <a:cs typeface="Times New Roman" pitchFamily="18" charset="0"/>
            </a:rPr>
            <a:t>《Trend detection in control data: optimization and interpretation of Trigg’s technique for trend analysis》</a:t>
          </a:r>
          <a:r>
            <a:rPr lang="zh-CN" altLang="zh-TW" sz="1150" kern="1200" dirty="0">
              <a:solidFill>
                <a:schemeClr val="accent6">
                  <a:lumMod val="60000"/>
                  <a:lumOff val="40000"/>
                </a:schemeClr>
              </a:solidFill>
              <a:latin typeface="Times New Roman" pitchFamily="18" charset="0"/>
              <a:cs typeface="Times New Roman" pitchFamily="18" charset="0"/>
            </a:rPr>
            <a:t>將指數加權移動平均</a:t>
          </a:r>
          <a:r>
            <a:rPr lang="zh-CN" altLang="en-US" sz="1150" kern="1200" dirty="0">
              <a:solidFill>
                <a:schemeClr val="accent6">
                  <a:lumMod val="60000"/>
                  <a:lumOff val="40000"/>
                </a:schemeClr>
              </a:solidFill>
              <a:latin typeface="Times New Roman" pitchFamily="18" charset="0"/>
              <a:cs typeface="Times New Roman" pitchFamily="18" charset="0"/>
            </a:rPr>
            <a:t>（</a:t>
          </a:r>
          <a:r>
            <a:rPr lang="en-US" altLang="zh-TW" sz="1150" kern="1200" dirty="0">
              <a:solidFill>
                <a:schemeClr val="accent6">
                  <a:lumMod val="60000"/>
                  <a:lumOff val="40000"/>
                </a:schemeClr>
              </a:solidFill>
              <a:latin typeface="Times New Roman" pitchFamily="18" charset="0"/>
              <a:cs typeface="Times New Roman" pitchFamily="18" charset="0"/>
            </a:rPr>
            <a:t>EWMA</a:t>
          </a:r>
          <a:r>
            <a:rPr lang="zh-CN" altLang="en-US" sz="1150" kern="1200" dirty="0">
              <a:solidFill>
                <a:schemeClr val="accent6">
                  <a:lumMod val="60000"/>
                  <a:lumOff val="40000"/>
                </a:schemeClr>
              </a:solidFill>
              <a:latin typeface="Times New Roman" pitchFamily="18" charset="0"/>
              <a:cs typeface="Times New Roman" pitchFamily="18" charset="0"/>
            </a:rPr>
            <a:t>）</a:t>
          </a:r>
          <a:r>
            <a:rPr lang="zh-CN" altLang="zh-TW" sz="1150" kern="1200" dirty="0">
              <a:solidFill>
                <a:schemeClr val="accent6">
                  <a:lumMod val="60000"/>
                  <a:lumOff val="40000"/>
                </a:schemeClr>
              </a:solidFill>
              <a:latin typeface="Times New Roman" pitchFamily="18" charset="0"/>
              <a:cs typeface="Times New Roman" pitchFamily="18" charset="0"/>
            </a:rPr>
            <a:t>控制圖引入到臨床檢驗領域；</a:t>
          </a:r>
          <a:endParaRPr lang="zh-CN" altLang="en-US" sz="1150" kern="1200" dirty="0">
            <a:solidFill>
              <a:schemeClr val="accent6">
                <a:lumMod val="60000"/>
                <a:lumOff val="40000"/>
              </a:schemeClr>
            </a:solidFill>
          </a:endParaRPr>
        </a:p>
      </dsp:txBody>
      <dsp:txXfrm>
        <a:off x="6176455" y="2388053"/>
        <a:ext cx="1950849" cy="2570648"/>
      </dsp:txXfrm>
    </dsp:sp>
    <dsp:sp modelId="{D0BA02AD-78DA-4FD2-B272-A1366556744C}">
      <dsp:nvSpPr>
        <dsp:cNvPr id="0" name=""/>
        <dsp:cNvSpPr/>
      </dsp:nvSpPr>
      <dsp:spPr>
        <a:xfrm>
          <a:off x="8105908" y="2313329"/>
          <a:ext cx="2751793" cy="864003"/>
        </a:xfrm>
        <a:prstGeom prst="rightArrow">
          <a:avLst>
            <a:gd name="adj1" fmla="val 50000"/>
            <a:gd name="adj2" fmla="val 50000"/>
          </a:avLst>
        </a:prstGeom>
        <a:solidFill>
          <a:schemeClr val="accent1">
            <a:hueOff val="0"/>
            <a:satOff val="0"/>
            <a:lumOff val="0"/>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243689" numCol="1" spcCol="1270" anchor="ctr" anchorCtr="0">
          <a:noAutofit/>
        </a:bodyPr>
        <a:lstStyle/>
        <a:p>
          <a:pPr marL="0" lvl="0" indent="0" algn="l" defTabSz="666750">
            <a:lnSpc>
              <a:spcPct val="90000"/>
            </a:lnSpc>
            <a:spcBef>
              <a:spcPct val="0"/>
            </a:spcBef>
            <a:spcAft>
              <a:spcPct val="35000"/>
            </a:spcAft>
            <a:buNone/>
          </a:pPr>
          <a:r>
            <a:rPr lang="zh-CN" altLang="zh-TW" sz="1500" kern="1200" dirty="0">
              <a:solidFill>
                <a:schemeClr val="accent4"/>
              </a:solidFill>
            </a:rPr>
            <a:t>西元 </a:t>
          </a:r>
          <a:r>
            <a:rPr lang="en-US" altLang="zh-TW" sz="1500" kern="1200" dirty="0">
              <a:solidFill>
                <a:schemeClr val="accent4"/>
              </a:solidFill>
            </a:rPr>
            <a:t>1981</a:t>
          </a:r>
          <a:r>
            <a:rPr lang="zh-TW" altLang="en-US" sz="1500" kern="1200" dirty="0">
              <a:solidFill>
                <a:schemeClr val="accent4"/>
              </a:solidFill>
            </a:rPr>
            <a:t>年</a:t>
          </a:r>
          <a:endParaRPr lang="zh-CN" altLang="en-US" sz="1500" kern="1200" dirty="0">
            <a:solidFill>
              <a:schemeClr val="accent4"/>
            </a:solidFill>
          </a:endParaRPr>
        </a:p>
      </dsp:txBody>
      <dsp:txXfrm>
        <a:off x="8105908" y="2529330"/>
        <a:ext cx="2535792" cy="432001"/>
      </dsp:txXfrm>
    </dsp:sp>
    <dsp:sp modelId="{487F1E22-5D87-4A78-94C1-50547A8CE3DF}">
      <dsp:nvSpPr>
        <dsp:cNvPr id="0" name=""/>
        <dsp:cNvSpPr/>
      </dsp:nvSpPr>
      <dsp:spPr>
        <a:xfrm>
          <a:off x="8127094" y="2904557"/>
          <a:ext cx="1950849" cy="257064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11175">
            <a:lnSpc>
              <a:spcPct val="90000"/>
            </a:lnSpc>
            <a:spcBef>
              <a:spcPct val="0"/>
            </a:spcBef>
            <a:spcAft>
              <a:spcPct val="35000"/>
            </a:spcAft>
            <a:buNone/>
          </a:pPr>
          <a:r>
            <a:rPr lang="en-US" altLang="zh-TW" sz="1150" kern="1200" dirty="0">
              <a:solidFill>
                <a:schemeClr val="accent6">
                  <a:lumMod val="60000"/>
                  <a:lumOff val="40000"/>
                </a:schemeClr>
              </a:solidFill>
              <a:latin typeface="Times New Roman" pitchFamily="18" charset="0"/>
              <a:cs typeface="Times New Roman" pitchFamily="18" charset="0"/>
            </a:rPr>
            <a:t>1981</a:t>
          </a:r>
          <a:r>
            <a:rPr lang="zh-CN" altLang="zh-TW" sz="1150" kern="1200" dirty="0">
              <a:solidFill>
                <a:schemeClr val="accent6">
                  <a:lumMod val="60000"/>
                  <a:lumOff val="40000"/>
                </a:schemeClr>
              </a:solidFill>
              <a:latin typeface="Times New Roman" pitchFamily="18" charset="0"/>
              <a:cs typeface="Times New Roman" pitchFamily="18" charset="0"/>
            </a:rPr>
            <a:t>年，</a:t>
          </a:r>
          <a:r>
            <a:rPr lang="en-US" altLang="zh-TW" sz="1150" kern="1200" dirty="0">
              <a:solidFill>
                <a:schemeClr val="accent6">
                  <a:lumMod val="60000"/>
                  <a:lumOff val="40000"/>
                </a:schemeClr>
              </a:solidFill>
              <a:latin typeface="Times New Roman" pitchFamily="18" charset="0"/>
              <a:cs typeface="Times New Roman" pitchFamily="18" charset="0"/>
            </a:rPr>
            <a:t>James </a:t>
          </a:r>
          <a:r>
            <a:rPr lang="en-US" altLang="zh-TW" sz="1150" kern="1200" dirty="0" err="1">
              <a:solidFill>
                <a:schemeClr val="accent6">
                  <a:lumMod val="60000"/>
                  <a:lumOff val="40000"/>
                </a:schemeClr>
              </a:solidFill>
              <a:latin typeface="Times New Roman" pitchFamily="18" charset="0"/>
              <a:cs typeface="Times New Roman" pitchFamily="18" charset="0"/>
            </a:rPr>
            <a:t>O.Westgard</a:t>
          </a:r>
          <a:r>
            <a:rPr lang="zh-CN" altLang="zh-TW" sz="1150" kern="1200" dirty="0">
              <a:solidFill>
                <a:schemeClr val="accent6">
                  <a:lumMod val="60000"/>
                  <a:lumOff val="40000"/>
                </a:schemeClr>
              </a:solidFill>
              <a:latin typeface="Times New Roman" pitchFamily="18" charset="0"/>
              <a:cs typeface="Times New Roman" pitchFamily="18" charset="0"/>
            </a:rPr>
            <a:t>與</a:t>
          </a:r>
          <a:r>
            <a:rPr lang="en-US" altLang="zh-TW" sz="1150" kern="1200" dirty="0">
              <a:solidFill>
                <a:schemeClr val="accent6">
                  <a:lumMod val="60000"/>
                  <a:lumOff val="40000"/>
                </a:schemeClr>
              </a:solidFill>
              <a:latin typeface="Times New Roman" pitchFamily="18" charset="0"/>
              <a:cs typeface="Times New Roman" pitchFamily="18" charset="0"/>
            </a:rPr>
            <a:t>Barry PL</a:t>
          </a:r>
          <a:r>
            <a:rPr lang="zh-CN" altLang="zh-TW" sz="1150" kern="1200" dirty="0">
              <a:solidFill>
                <a:schemeClr val="accent6">
                  <a:lumMod val="60000"/>
                  <a:lumOff val="40000"/>
                </a:schemeClr>
              </a:solidFill>
              <a:latin typeface="Times New Roman" pitchFamily="18" charset="0"/>
              <a:cs typeface="Times New Roman" pitchFamily="18" charset="0"/>
            </a:rPr>
            <a:t>等人在美國臨床化學雜誌（</a:t>
          </a:r>
          <a:r>
            <a:rPr lang="en-US" altLang="zh-TW" sz="1150" kern="1200" dirty="0">
              <a:solidFill>
                <a:schemeClr val="accent6">
                  <a:lumMod val="60000"/>
                  <a:lumOff val="40000"/>
                </a:schemeClr>
              </a:solidFill>
              <a:latin typeface="Times New Roman" pitchFamily="18" charset="0"/>
              <a:cs typeface="Times New Roman" pitchFamily="18" charset="0"/>
            </a:rPr>
            <a:t>clinical chemistry</a:t>
          </a:r>
          <a:r>
            <a:rPr lang="zh-CN" altLang="zh-TW" sz="1150" kern="1200" dirty="0">
              <a:solidFill>
                <a:schemeClr val="accent6">
                  <a:lumMod val="60000"/>
                  <a:lumOff val="40000"/>
                </a:schemeClr>
              </a:solidFill>
              <a:latin typeface="Times New Roman" pitchFamily="18" charset="0"/>
              <a:cs typeface="Times New Roman" pitchFamily="18" charset="0"/>
            </a:rPr>
            <a:t>）發表合著文章</a:t>
          </a:r>
          <a:r>
            <a:rPr lang="en-US" altLang="zh-TW" sz="1150" kern="1200" dirty="0">
              <a:solidFill>
                <a:schemeClr val="accent6">
                  <a:lumMod val="60000"/>
                  <a:lumOff val="40000"/>
                </a:schemeClr>
              </a:solidFill>
              <a:latin typeface="Times New Roman" pitchFamily="18" charset="0"/>
              <a:cs typeface="Times New Roman" pitchFamily="18" charset="0"/>
            </a:rPr>
            <a:t>《A Multi-Rule </a:t>
          </a:r>
          <a:r>
            <a:rPr lang="en-US" altLang="zh-TW" sz="1150" kern="1200" dirty="0" err="1">
              <a:solidFill>
                <a:schemeClr val="accent6">
                  <a:lumMod val="60000"/>
                  <a:lumOff val="40000"/>
                </a:schemeClr>
              </a:solidFill>
              <a:latin typeface="Times New Roman" pitchFamily="18" charset="0"/>
              <a:cs typeface="Times New Roman" pitchFamily="18" charset="0"/>
            </a:rPr>
            <a:t>Shewhart</a:t>
          </a:r>
          <a:r>
            <a:rPr lang="en-US" altLang="zh-TW" sz="1150" kern="1200" dirty="0">
              <a:solidFill>
                <a:schemeClr val="accent6">
                  <a:lumMod val="60000"/>
                  <a:lumOff val="40000"/>
                </a:schemeClr>
              </a:solidFill>
              <a:latin typeface="Times New Roman" pitchFamily="18" charset="0"/>
              <a:cs typeface="Times New Roman" pitchFamily="18" charset="0"/>
            </a:rPr>
            <a:t> Chart for Quality Control in Clinical Chemistry》</a:t>
          </a:r>
          <a:r>
            <a:rPr lang="zh-CN" altLang="zh-TW" sz="1150" kern="1200" dirty="0">
              <a:solidFill>
                <a:schemeClr val="accent6">
                  <a:lumMod val="60000"/>
                  <a:lumOff val="40000"/>
                </a:schemeClr>
              </a:solidFill>
              <a:latin typeface="Times New Roman" pitchFamily="18" charset="0"/>
              <a:cs typeface="Times New Roman" pitchFamily="18" charset="0"/>
            </a:rPr>
            <a:t>提出質控圖的多規則判斷；</a:t>
          </a:r>
          <a:endParaRPr lang="zh-CN" altLang="en-US" sz="1150" kern="1200" dirty="0">
            <a:solidFill>
              <a:schemeClr val="accent6">
                <a:lumMod val="60000"/>
                <a:lumOff val="40000"/>
              </a:schemeClr>
            </a:solidFill>
            <a:latin typeface="Times New Roman" pitchFamily="18" charset="0"/>
            <a:cs typeface="Times New Roman" pitchFamily="18" charset="0"/>
          </a:endParaRPr>
        </a:p>
      </dsp:txBody>
      <dsp:txXfrm>
        <a:off x="8127094" y="2904557"/>
        <a:ext cx="1950849" cy="2570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CBE7E-331D-40F7-A0E3-0169E71E143D}">
      <dsp:nvSpPr>
        <dsp:cNvPr id="0" name=""/>
        <dsp:cNvSpPr/>
      </dsp:nvSpPr>
      <dsp:spPr>
        <a:xfrm>
          <a:off x="0" y="-33742"/>
          <a:ext cx="7138027" cy="975630"/>
        </a:xfrm>
        <a:prstGeom prst="roundRect">
          <a:avLst>
            <a:gd name="adj" fmla="val 10000"/>
          </a:avLst>
        </a:prstGeom>
        <a:solidFill>
          <a:schemeClr val="accent1">
            <a:hueOff val="0"/>
            <a:satOff val="0"/>
            <a:lumOff val="0"/>
            <a:alpha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zh-CN" altLang="zh-TW" sz="1200" kern="1200" dirty="0">
              <a:solidFill>
                <a:schemeClr val="accent4"/>
              </a:solidFill>
              <a:latin typeface="Times New Roman" pitchFamily="18" charset="0"/>
              <a:cs typeface="Times New Roman" pitchFamily="18" charset="0"/>
            </a:rPr>
            <a:t>西元</a:t>
          </a:r>
          <a:r>
            <a:rPr lang="en-US" altLang="zh-TW" sz="1200" kern="1200" dirty="0">
              <a:solidFill>
                <a:schemeClr val="accent4"/>
              </a:solidFill>
              <a:latin typeface="Times New Roman" pitchFamily="18" charset="0"/>
              <a:cs typeface="Times New Roman" pitchFamily="18" charset="0"/>
            </a:rPr>
            <a:t>1924</a:t>
          </a:r>
          <a:r>
            <a:rPr lang="zh-TW" altLang="zh-TW" sz="1200" kern="1200" dirty="0">
              <a:solidFill>
                <a:schemeClr val="accent4"/>
              </a:solidFill>
              <a:latin typeface="Times New Roman" pitchFamily="18" charset="0"/>
              <a:cs typeface="Times New Roman" pitchFamily="18" charset="0"/>
            </a:rPr>
            <a:t>年</a:t>
          </a:r>
          <a:r>
            <a:rPr lang="en-US" altLang="zh-TW" sz="1200" kern="1200" dirty="0">
              <a:solidFill>
                <a:schemeClr val="accent4"/>
              </a:solidFill>
              <a:latin typeface="Times New Roman" pitchFamily="18" charset="0"/>
              <a:cs typeface="Times New Roman" pitchFamily="18" charset="0"/>
            </a:rPr>
            <a:t>5</a:t>
          </a:r>
          <a:r>
            <a:rPr lang="zh-TW" altLang="zh-TW" sz="1200" kern="1200" dirty="0">
              <a:solidFill>
                <a:schemeClr val="accent4"/>
              </a:solidFill>
              <a:latin typeface="Times New Roman" pitchFamily="18" charset="0"/>
              <a:cs typeface="Times New Roman" pitchFamily="18" charset="0"/>
            </a:rPr>
            <a:t>月</a:t>
          </a:r>
          <a:r>
            <a:rPr lang="en-US" altLang="zh-TW" sz="1200" kern="1200" dirty="0">
              <a:solidFill>
                <a:schemeClr val="accent4"/>
              </a:solidFill>
              <a:latin typeface="Times New Roman" pitchFamily="18" charset="0"/>
              <a:cs typeface="Times New Roman" pitchFamily="18" charset="0"/>
            </a:rPr>
            <a:t>16</a:t>
          </a:r>
          <a:r>
            <a:rPr lang="zh-TW" altLang="zh-TW" sz="1200" kern="1200" dirty="0">
              <a:solidFill>
                <a:schemeClr val="accent4"/>
              </a:solidFill>
              <a:latin typeface="Times New Roman" pitchFamily="18" charset="0"/>
              <a:cs typeface="Times New Roman" pitchFamily="18" charset="0"/>
            </a:rPr>
            <a:t>日</a:t>
          </a:r>
          <a:r>
            <a:rPr lang="zh-CN" altLang="en-US" sz="1200" kern="1200" dirty="0">
              <a:solidFill>
                <a:schemeClr val="accent4"/>
              </a:solidFill>
              <a:latin typeface="Times New Roman" pitchFamily="18" charset="0"/>
              <a:cs typeface="Times New Roman" pitchFamily="18" charset="0"/>
            </a:rPr>
            <a:t>，</a:t>
          </a:r>
          <a:r>
            <a:rPr lang="zh-TW" altLang="zh-TW" sz="1200" kern="1200" dirty="0">
              <a:solidFill>
                <a:schemeClr val="accent4"/>
              </a:solidFill>
              <a:latin typeface="Times New Roman" pitchFamily="18" charset="0"/>
              <a:cs typeface="Times New Roman" pitchFamily="18" charset="0"/>
            </a:rPr>
            <a:t>美國人休哈特</a:t>
          </a:r>
          <a:r>
            <a:rPr lang="zh-TW" altLang="zh-TW" sz="1100" kern="1200" dirty="0">
              <a:solidFill>
                <a:schemeClr val="accent4"/>
              </a:solidFill>
              <a:latin typeface="Times New Roman" pitchFamily="18" charset="0"/>
              <a:cs typeface="Times New Roman" pitchFamily="18" charset="0"/>
            </a:rPr>
            <a:t>（</a:t>
          </a:r>
          <a:r>
            <a:rPr lang="en-US" altLang="zh-TW" sz="1100" i="1" kern="1200" dirty="0" err="1">
              <a:solidFill>
                <a:schemeClr val="accent4"/>
              </a:solidFill>
              <a:latin typeface="Times New Roman" pitchFamily="18" charset="0"/>
              <a:cs typeface="Times New Roman" pitchFamily="18" charset="0"/>
            </a:rPr>
            <a:t>W.A.Shewhart</a:t>
          </a:r>
          <a:r>
            <a:rPr lang="zh-TW" altLang="zh-TW" sz="1100" kern="1200" dirty="0">
              <a:solidFill>
                <a:schemeClr val="accent4"/>
              </a:solidFill>
              <a:latin typeface="Times New Roman" pitchFamily="18" charset="0"/>
              <a:cs typeface="Times New Roman" pitchFamily="18" charset="0"/>
            </a:rPr>
            <a:t>）</a:t>
          </a:r>
          <a:r>
            <a:rPr lang="zh-TW" altLang="zh-TW" sz="1200" kern="1200" dirty="0">
              <a:solidFill>
                <a:schemeClr val="accent4"/>
              </a:solidFill>
              <a:latin typeface="Times New Roman" pitchFamily="18" charset="0"/>
              <a:cs typeface="Times New Roman" pitchFamily="18" charset="0"/>
            </a:rPr>
            <a:t>在一份</a:t>
          </a:r>
          <a:r>
            <a:rPr lang="zh-CN" altLang="en-US" sz="1200" kern="1200" dirty="0">
              <a:solidFill>
                <a:schemeClr val="accent4"/>
              </a:solidFill>
              <a:latin typeface="Times New Roman" pitchFamily="18" charset="0"/>
              <a:cs typeface="Times New Roman" pitchFamily="18" charset="0"/>
            </a:rPr>
            <a:t>工作</a:t>
          </a:r>
          <a:r>
            <a:rPr lang="zh-TW" altLang="zh-TW" sz="1200" kern="1200" dirty="0">
              <a:solidFill>
                <a:schemeClr val="accent4"/>
              </a:solidFill>
              <a:latin typeface="Times New Roman" pitchFamily="18" charset="0"/>
              <a:cs typeface="Times New Roman" pitchFamily="18" charset="0"/>
            </a:rPr>
            <a:t>備忘錄中描述了不合格品率（</a:t>
          </a:r>
          <a:r>
            <a:rPr lang="en-US" altLang="zh-TW" sz="1200" i="1" kern="1200" dirty="0">
              <a:solidFill>
                <a:schemeClr val="accent4"/>
              </a:solidFill>
              <a:latin typeface="Times New Roman" pitchFamily="18" charset="0"/>
              <a:cs typeface="Times New Roman" pitchFamily="18" charset="0"/>
            </a:rPr>
            <a:t>P</a:t>
          </a:r>
          <a:r>
            <a:rPr lang="zh-TW" altLang="zh-TW" sz="1200" kern="1200" dirty="0">
              <a:solidFill>
                <a:schemeClr val="accent4"/>
              </a:solidFill>
              <a:latin typeface="Times New Roman" pitchFamily="18" charset="0"/>
              <a:cs typeface="Times New Roman" pitchFamily="18" charset="0"/>
            </a:rPr>
            <a:t>）控制圖在工業上的應用，標誌著控制圖的誕生；</a:t>
          </a:r>
          <a:endParaRPr lang="zh-CN" altLang="en-US" sz="1200" kern="1200" dirty="0">
            <a:solidFill>
              <a:schemeClr val="accent4"/>
            </a:solidFill>
          </a:endParaRPr>
        </a:p>
      </dsp:txBody>
      <dsp:txXfrm>
        <a:off x="28575" y="-5167"/>
        <a:ext cx="6047861" cy="918480"/>
      </dsp:txXfrm>
    </dsp:sp>
    <dsp:sp modelId="{EA521C61-BD82-469E-B574-E7E96819D634}">
      <dsp:nvSpPr>
        <dsp:cNvPr id="0" name=""/>
        <dsp:cNvSpPr/>
      </dsp:nvSpPr>
      <dsp:spPr>
        <a:xfrm>
          <a:off x="533034" y="1000535"/>
          <a:ext cx="7138027" cy="975630"/>
        </a:xfrm>
        <a:prstGeom prst="roundRect">
          <a:avLst>
            <a:gd name="adj" fmla="val 10000"/>
          </a:avLst>
        </a:prstGeom>
        <a:solidFill>
          <a:schemeClr val="accent1">
            <a:hueOff val="0"/>
            <a:satOff val="0"/>
            <a:lumOff val="0"/>
            <a:alpha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zh-CN" altLang="zh-TW" sz="1200" kern="1200" dirty="0">
              <a:solidFill>
                <a:schemeClr val="accent4"/>
              </a:solidFill>
              <a:latin typeface="Times New Roman" pitchFamily="18" charset="0"/>
              <a:cs typeface="Times New Roman" pitchFamily="18" charset="0"/>
            </a:rPr>
            <a:t>西元</a:t>
          </a:r>
          <a:r>
            <a:rPr lang="en-US" altLang="zh-TW" sz="1200" kern="1200" dirty="0">
              <a:solidFill>
                <a:schemeClr val="accent4"/>
              </a:solidFill>
              <a:latin typeface="Times New Roman" pitchFamily="18" charset="0"/>
              <a:cs typeface="Times New Roman" pitchFamily="18" charset="0"/>
            </a:rPr>
            <a:t>1950</a:t>
          </a:r>
          <a:r>
            <a:rPr lang="zh-CN" altLang="zh-TW" sz="1200" kern="1200" dirty="0">
              <a:solidFill>
                <a:schemeClr val="accent4"/>
              </a:solidFill>
              <a:latin typeface="Times New Roman" pitchFamily="18" charset="0"/>
              <a:cs typeface="Times New Roman" pitchFamily="18" charset="0"/>
            </a:rPr>
            <a:t>年</a:t>
          </a:r>
          <a:r>
            <a:rPr lang="zh-CN" altLang="en-US" sz="1200" kern="1200" dirty="0">
              <a:solidFill>
                <a:schemeClr val="accent4"/>
              </a:solidFill>
              <a:latin typeface="Times New Roman" pitchFamily="18" charset="0"/>
              <a:cs typeface="Times New Roman" pitchFamily="18" charset="0"/>
            </a:rPr>
            <a:t>，</a:t>
          </a:r>
          <a:r>
            <a:rPr lang="en-US" altLang="zh-TW" sz="1100" i="1" kern="1200" dirty="0" err="1">
              <a:solidFill>
                <a:schemeClr val="accent4"/>
              </a:solidFill>
              <a:latin typeface="Times New Roman" pitchFamily="18" charset="0"/>
              <a:cs typeface="Times New Roman" pitchFamily="18" charset="0"/>
            </a:rPr>
            <a:t>Levey</a:t>
          </a:r>
          <a:r>
            <a:rPr lang="en-US" altLang="zh-TW" sz="1200" kern="1200" dirty="0">
              <a:solidFill>
                <a:schemeClr val="accent4"/>
              </a:solidFill>
              <a:latin typeface="Times New Roman" pitchFamily="18" charset="0"/>
              <a:cs typeface="Times New Roman" pitchFamily="18" charset="0"/>
            </a:rPr>
            <a:t> </a:t>
          </a:r>
          <a:r>
            <a:rPr lang="zh-CN" altLang="zh-TW" sz="1200" kern="1200" dirty="0">
              <a:solidFill>
                <a:schemeClr val="accent4"/>
              </a:solidFill>
              <a:latin typeface="Times New Roman" pitchFamily="18" charset="0"/>
              <a:cs typeface="Times New Roman" pitchFamily="18" charset="0"/>
            </a:rPr>
            <a:t>和 </a:t>
          </a:r>
          <a:r>
            <a:rPr lang="en-US" altLang="zh-TW" sz="1100" i="1" kern="1200" dirty="0">
              <a:solidFill>
                <a:schemeClr val="accent4"/>
              </a:solidFill>
              <a:latin typeface="Times New Roman" pitchFamily="18" charset="0"/>
              <a:cs typeface="Times New Roman" pitchFamily="18" charset="0"/>
            </a:rPr>
            <a:t>Jennings</a:t>
          </a:r>
          <a:r>
            <a:rPr lang="en-US" altLang="zh-TW" sz="1200" kern="1200" dirty="0">
              <a:solidFill>
                <a:schemeClr val="accent4"/>
              </a:solidFill>
              <a:latin typeface="Times New Roman" pitchFamily="18" charset="0"/>
              <a:cs typeface="Times New Roman" pitchFamily="18" charset="0"/>
            </a:rPr>
            <a:t> </a:t>
          </a:r>
          <a:r>
            <a:rPr lang="zh-CN" altLang="zh-TW" sz="1200" kern="1200" dirty="0">
              <a:solidFill>
                <a:schemeClr val="accent4"/>
              </a:solidFill>
              <a:latin typeface="Times New Roman" pitchFamily="18" charset="0"/>
              <a:cs typeface="Times New Roman" pitchFamily="18" charset="0"/>
            </a:rPr>
            <a:t>兩人在美國臨床病理學雜誌</a:t>
          </a:r>
          <a:r>
            <a:rPr lang="zh-CN"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Am J </a:t>
          </a:r>
          <a:r>
            <a:rPr lang="en-US" altLang="zh-TW" sz="1100" i="1" kern="1200" dirty="0" err="1">
              <a:solidFill>
                <a:schemeClr val="accent4"/>
              </a:solidFill>
              <a:latin typeface="Times New Roman" pitchFamily="18" charset="0"/>
              <a:cs typeface="Times New Roman" pitchFamily="18" charset="0"/>
            </a:rPr>
            <a:t>Clin</a:t>
          </a:r>
          <a:r>
            <a:rPr lang="en-US" altLang="zh-TW" sz="1100" i="1" kern="1200" dirty="0">
              <a:solidFill>
                <a:schemeClr val="accent4"/>
              </a:solidFill>
              <a:latin typeface="Times New Roman" pitchFamily="18" charset="0"/>
              <a:cs typeface="Times New Roman" pitchFamily="18" charset="0"/>
            </a:rPr>
            <a:t> </a:t>
          </a:r>
          <a:r>
            <a:rPr lang="en-US" altLang="zh-TW" sz="1100" i="1" kern="1200" dirty="0" err="1">
              <a:solidFill>
                <a:schemeClr val="accent4"/>
              </a:solidFill>
              <a:latin typeface="Times New Roman" pitchFamily="18" charset="0"/>
              <a:cs typeface="Times New Roman" pitchFamily="18" charset="0"/>
            </a:rPr>
            <a:t>Pathol</a:t>
          </a:r>
          <a:r>
            <a:rPr lang="zh-CN" altLang="zh-TW" sz="1100" kern="1200" dirty="0">
              <a:solidFill>
                <a:schemeClr val="accent4"/>
              </a:solidFill>
              <a:latin typeface="Times New Roman" pitchFamily="18" charset="0"/>
              <a:cs typeface="Times New Roman" pitchFamily="18" charset="0"/>
            </a:rPr>
            <a:t>）</a:t>
          </a:r>
          <a:r>
            <a:rPr lang="zh-CN" altLang="zh-TW" sz="1200" kern="1200" dirty="0">
              <a:solidFill>
                <a:schemeClr val="accent4"/>
              </a:solidFill>
              <a:latin typeface="Times New Roman" pitchFamily="18" charset="0"/>
              <a:cs typeface="Times New Roman" pitchFamily="18" charset="0"/>
            </a:rPr>
            <a:t>發表合著文章</a:t>
          </a:r>
          <a:r>
            <a:rPr lang="en-US"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The use of control charts in the clinical laboratory</a:t>
          </a:r>
          <a:r>
            <a:rPr lang="en-US" altLang="zh-TW" sz="1100" kern="1200" dirty="0">
              <a:solidFill>
                <a:schemeClr val="accent4"/>
              </a:solidFill>
              <a:latin typeface="Times New Roman" pitchFamily="18" charset="0"/>
              <a:cs typeface="Times New Roman" pitchFamily="18" charset="0"/>
            </a:rPr>
            <a:t>》</a:t>
          </a:r>
          <a:r>
            <a:rPr lang="zh-CN" altLang="zh-TW" sz="1200" kern="1200" dirty="0">
              <a:solidFill>
                <a:schemeClr val="accent4"/>
              </a:solidFill>
              <a:latin typeface="Times New Roman" pitchFamily="18" charset="0"/>
              <a:cs typeface="Times New Roman" pitchFamily="18" charset="0"/>
            </a:rPr>
            <a:t>將控制圖的應用引入到臨床檢驗領域</a:t>
          </a:r>
          <a:r>
            <a:rPr lang="zh-CN" altLang="en-US" sz="1200" kern="1200" dirty="0">
              <a:solidFill>
                <a:schemeClr val="accent4"/>
              </a:solidFill>
              <a:latin typeface="Times New Roman" pitchFamily="18" charset="0"/>
              <a:cs typeface="Times New Roman" pitchFamily="18" charset="0"/>
            </a:rPr>
            <a:t>；</a:t>
          </a:r>
          <a:endParaRPr lang="en-US" altLang="zh-CN" sz="1200" kern="1200" dirty="0">
            <a:solidFill>
              <a:schemeClr val="accent4"/>
            </a:solidFill>
            <a:latin typeface="Times New Roman" pitchFamily="18" charset="0"/>
            <a:cs typeface="Times New Roman" pitchFamily="18" charset="0"/>
          </a:endParaRPr>
        </a:p>
        <a:p>
          <a:pPr marL="0" lvl="0" indent="0" algn="l" defTabSz="533400">
            <a:lnSpc>
              <a:spcPct val="90000"/>
            </a:lnSpc>
            <a:spcBef>
              <a:spcPct val="0"/>
            </a:spcBef>
            <a:spcAft>
              <a:spcPct val="35000"/>
            </a:spcAft>
            <a:buNone/>
          </a:pPr>
          <a:r>
            <a:rPr lang="zh-CN" altLang="en-US" sz="1200" kern="1200" dirty="0">
              <a:solidFill>
                <a:schemeClr val="accent4"/>
              </a:solidFill>
              <a:latin typeface="Times New Roman" pitchFamily="18" charset="0"/>
              <a:cs typeface="Times New Roman" pitchFamily="18" charset="0"/>
            </a:rPr>
            <a:t>西元</a:t>
          </a:r>
          <a:r>
            <a:rPr lang="en-US" altLang="zh-TW" sz="1200" kern="1200" dirty="0">
              <a:solidFill>
                <a:schemeClr val="accent4"/>
              </a:solidFill>
              <a:latin typeface="Times New Roman" pitchFamily="18" charset="0"/>
              <a:cs typeface="Times New Roman" pitchFamily="18" charset="0"/>
            </a:rPr>
            <a:t>1952</a:t>
          </a:r>
          <a:r>
            <a:rPr lang="zh-CN" altLang="zh-TW" sz="1200" kern="1200" dirty="0">
              <a:solidFill>
                <a:schemeClr val="accent4"/>
              </a:solidFill>
              <a:latin typeface="Times New Roman" pitchFamily="18" charset="0"/>
              <a:cs typeface="Times New Roman" pitchFamily="18" charset="0"/>
            </a:rPr>
            <a:t>年</a:t>
          </a:r>
          <a:r>
            <a:rPr lang="zh-CN" altLang="en-US" sz="12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Henry</a:t>
          </a:r>
          <a:r>
            <a:rPr lang="en-US" altLang="zh-TW" sz="1200" kern="1200" dirty="0">
              <a:solidFill>
                <a:schemeClr val="accent4"/>
              </a:solidFill>
              <a:latin typeface="Times New Roman" pitchFamily="18" charset="0"/>
              <a:cs typeface="Times New Roman" pitchFamily="18" charset="0"/>
            </a:rPr>
            <a:t> </a:t>
          </a:r>
          <a:r>
            <a:rPr lang="zh-CN" altLang="zh-TW" sz="1200" kern="1200" dirty="0">
              <a:solidFill>
                <a:schemeClr val="accent4"/>
              </a:solidFill>
              <a:latin typeface="Times New Roman" pitchFamily="18" charset="0"/>
              <a:cs typeface="Times New Roman" pitchFamily="18" charset="0"/>
            </a:rPr>
            <a:t>和 </a:t>
          </a:r>
          <a:r>
            <a:rPr lang="en-US" altLang="zh-TW" sz="1100" i="1" kern="1200" dirty="0" err="1">
              <a:solidFill>
                <a:schemeClr val="accent4"/>
              </a:solidFill>
              <a:latin typeface="Times New Roman" pitchFamily="18" charset="0"/>
              <a:cs typeface="Times New Roman" pitchFamily="18" charset="0"/>
            </a:rPr>
            <a:t>Segalove</a:t>
          </a:r>
          <a:r>
            <a:rPr lang="en-US" altLang="zh-TW" sz="1200" kern="1200" dirty="0">
              <a:solidFill>
                <a:schemeClr val="accent4"/>
              </a:solidFill>
              <a:latin typeface="Times New Roman" pitchFamily="18" charset="0"/>
              <a:cs typeface="Times New Roman" pitchFamily="18" charset="0"/>
            </a:rPr>
            <a:t> </a:t>
          </a:r>
          <a:r>
            <a:rPr lang="zh-CN" altLang="zh-TW" sz="1200" kern="1200" dirty="0">
              <a:solidFill>
                <a:schemeClr val="accent4"/>
              </a:solidFill>
              <a:latin typeface="Times New Roman" pitchFamily="18" charset="0"/>
              <a:cs typeface="Times New Roman" pitchFamily="18" charset="0"/>
            </a:rPr>
            <a:t>兩人在美國臨床病理學雜誌</a:t>
          </a:r>
          <a:r>
            <a:rPr lang="zh-CN"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Am J </a:t>
          </a:r>
          <a:r>
            <a:rPr lang="en-US" altLang="zh-TW" sz="1100" i="1" kern="1200" dirty="0" err="1">
              <a:solidFill>
                <a:schemeClr val="accent4"/>
              </a:solidFill>
              <a:latin typeface="Times New Roman" pitchFamily="18" charset="0"/>
              <a:cs typeface="Times New Roman" pitchFamily="18" charset="0"/>
            </a:rPr>
            <a:t>Clin</a:t>
          </a:r>
          <a:r>
            <a:rPr lang="en-US" altLang="zh-TW" sz="1100" i="1" kern="1200" dirty="0">
              <a:solidFill>
                <a:schemeClr val="accent4"/>
              </a:solidFill>
              <a:latin typeface="Times New Roman" pitchFamily="18" charset="0"/>
              <a:cs typeface="Times New Roman" pitchFamily="18" charset="0"/>
            </a:rPr>
            <a:t> </a:t>
          </a:r>
          <a:r>
            <a:rPr lang="en-US" altLang="zh-TW" sz="1100" i="1" kern="1200" dirty="0" err="1">
              <a:solidFill>
                <a:schemeClr val="accent4"/>
              </a:solidFill>
              <a:latin typeface="Times New Roman" pitchFamily="18" charset="0"/>
              <a:cs typeface="Times New Roman" pitchFamily="18" charset="0"/>
            </a:rPr>
            <a:t>Pathol</a:t>
          </a:r>
          <a:r>
            <a:rPr lang="zh-CN" altLang="zh-TW" sz="1100" kern="1200" dirty="0">
              <a:solidFill>
                <a:schemeClr val="accent4"/>
              </a:solidFill>
              <a:latin typeface="Times New Roman" pitchFamily="18" charset="0"/>
              <a:cs typeface="Times New Roman" pitchFamily="18" charset="0"/>
            </a:rPr>
            <a:t>）</a:t>
          </a:r>
          <a:r>
            <a:rPr lang="zh-CN" altLang="zh-TW" sz="1200" kern="1200" dirty="0">
              <a:solidFill>
                <a:schemeClr val="accent4"/>
              </a:solidFill>
              <a:latin typeface="Times New Roman" pitchFamily="18" charset="0"/>
              <a:cs typeface="Times New Roman" pitchFamily="18" charset="0"/>
            </a:rPr>
            <a:t>發表合著文章</a:t>
          </a:r>
          <a:r>
            <a:rPr lang="en-US"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The running of standards in clinical chemistry and the use of the control</a:t>
          </a:r>
          <a:r>
            <a:rPr lang="en-US" altLang="zh-TW" sz="1100" kern="1200" dirty="0">
              <a:solidFill>
                <a:schemeClr val="accent4"/>
              </a:solidFill>
              <a:latin typeface="Times New Roman" pitchFamily="18" charset="0"/>
              <a:cs typeface="Times New Roman" pitchFamily="18" charset="0"/>
            </a:rPr>
            <a:t>》</a:t>
          </a:r>
          <a:r>
            <a:rPr lang="zh-CN" altLang="zh-TW" sz="1200" kern="1200" dirty="0">
              <a:solidFill>
                <a:schemeClr val="accent4"/>
              </a:solidFill>
              <a:latin typeface="Times New Roman" pitchFamily="18" charset="0"/>
              <a:cs typeface="Times New Roman" pitchFamily="18" charset="0"/>
            </a:rPr>
            <a:t>改進</a:t>
          </a:r>
          <a:r>
            <a:rPr lang="en-US" altLang="zh-CN" sz="1200" kern="1200" dirty="0">
              <a:solidFill>
                <a:schemeClr val="accent4"/>
              </a:solidFill>
              <a:latin typeface="Times New Roman" pitchFamily="18" charset="0"/>
              <a:cs typeface="Times New Roman" pitchFamily="18" charset="0"/>
            </a:rPr>
            <a:t> </a:t>
          </a:r>
          <a:r>
            <a:rPr lang="en-US" altLang="zh-CN" sz="1200" i="1" kern="1200" dirty="0">
              <a:solidFill>
                <a:schemeClr val="accent4"/>
              </a:solidFill>
              <a:latin typeface="Times New Roman" pitchFamily="18" charset="0"/>
              <a:cs typeface="Times New Roman" pitchFamily="18" charset="0"/>
            </a:rPr>
            <a:t>L</a:t>
          </a:r>
          <a:r>
            <a:rPr lang="en-US" altLang="zh-CN" sz="1200" kern="1200" dirty="0">
              <a:solidFill>
                <a:schemeClr val="accent4"/>
              </a:solidFill>
              <a:latin typeface="Times New Roman" pitchFamily="18" charset="0"/>
              <a:cs typeface="Times New Roman" pitchFamily="18" charset="0"/>
            </a:rPr>
            <a:t>-</a:t>
          </a:r>
          <a:r>
            <a:rPr lang="en-US" altLang="zh-CN" sz="1200" i="1" kern="1200" dirty="0">
              <a:solidFill>
                <a:schemeClr val="accent4"/>
              </a:solidFill>
              <a:latin typeface="Times New Roman" pitchFamily="18" charset="0"/>
              <a:cs typeface="Times New Roman" pitchFamily="18" charset="0"/>
            </a:rPr>
            <a:t>J </a:t>
          </a:r>
          <a:r>
            <a:rPr lang="zh-CN" altLang="en-US" sz="1200" kern="1200" dirty="0">
              <a:solidFill>
                <a:schemeClr val="accent4"/>
              </a:solidFill>
              <a:latin typeface="Times New Roman" pitchFamily="18" charset="0"/>
              <a:cs typeface="Times New Roman" pitchFamily="18" charset="0"/>
            </a:rPr>
            <a:t>圖</a:t>
          </a:r>
          <a:r>
            <a:rPr lang="zh-CN" altLang="zh-TW" sz="1200" kern="1200" dirty="0">
              <a:solidFill>
                <a:schemeClr val="accent4"/>
              </a:solidFill>
              <a:latin typeface="Times New Roman" pitchFamily="18" charset="0"/>
              <a:cs typeface="Times New Roman" pitchFamily="18" charset="0"/>
            </a:rPr>
            <a:t>，形成了今天臨床檢驗中使用最普遍的質控圖</a:t>
          </a:r>
          <a:r>
            <a:rPr lang="zh-CN" altLang="en-US" sz="1200" kern="1200" dirty="0">
              <a:solidFill>
                <a:schemeClr val="accent4"/>
              </a:solidFill>
              <a:latin typeface="Times New Roman" pitchFamily="18" charset="0"/>
              <a:cs typeface="Times New Roman" pitchFamily="18" charset="0"/>
            </a:rPr>
            <a:t>；</a:t>
          </a:r>
          <a:endParaRPr lang="zh-CN" altLang="en-US" sz="1200" kern="1200" dirty="0">
            <a:solidFill>
              <a:schemeClr val="accent4"/>
            </a:solidFill>
          </a:endParaRPr>
        </a:p>
      </dsp:txBody>
      <dsp:txXfrm>
        <a:off x="561609" y="1029110"/>
        <a:ext cx="5957548" cy="918480"/>
      </dsp:txXfrm>
    </dsp:sp>
    <dsp:sp modelId="{BD74FBA1-A362-4EC6-9FC9-CD4041E413DE}">
      <dsp:nvSpPr>
        <dsp:cNvPr id="0" name=""/>
        <dsp:cNvSpPr/>
      </dsp:nvSpPr>
      <dsp:spPr>
        <a:xfrm>
          <a:off x="1066069" y="2034813"/>
          <a:ext cx="7138027" cy="975630"/>
        </a:xfrm>
        <a:prstGeom prst="roundRect">
          <a:avLst>
            <a:gd name="adj" fmla="val 10000"/>
          </a:avLst>
        </a:prstGeom>
        <a:solidFill>
          <a:schemeClr val="accent1">
            <a:hueOff val="0"/>
            <a:satOff val="0"/>
            <a:lumOff val="0"/>
            <a:alpha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zh-CN" altLang="zh-TW" sz="1200" kern="1200" dirty="0">
              <a:solidFill>
                <a:schemeClr val="accent4"/>
              </a:solidFill>
              <a:latin typeface="Times New Roman" pitchFamily="18" charset="0"/>
              <a:cs typeface="Times New Roman" pitchFamily="18" charset="0"/>
            </a:rPr>
            <a:t>西元</a:t>
          </a:r>
          <a:r>
            <a:rPr lang="en-US" altLang="zh-TW" sz="1200" kern="1200" dirty="0">
              <a:solidFill>
                <a:schemeClr val="accent4"/>
              </a:solidFill>
              <a:latin typeface="Times New Roman" pitchFamily="18" charset="0"/>
              <a:cs typeface="Times New Roman" pitchFamily="18" charset="0"/>
            </a:rPr>
            <a:t>1959</a:t>
          </a:r>
          <a:r>
            <a:rPr lang="zh-CN" altLang="zh-TW" sz="1200" kern="1200" dirty="0">
              <a:solidFill>
                <a:schemeClr val="accent4"/>
              </a:solidFill>
              <a:latin typeface="Times New Roman" pitchFamily="18" charset="0"/>
              <a:cs typeface="Times New Roman" pitchFamily="18" charset="0"/>
            </a:rPr>
            <a:t>年</a:t>
          </a:r>
          <a:r>
            <a:rPr lang="zh-CN" altLang="en-US" sz="12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Roberts SV</a:t>
          </a:r>
          <a:r>
            <a:rPr lang="en-US" altLang="zh-TW" sz="1200" kern="1200" dirty="0">
              <a:solidFill>
                <a:schemeClr val="accent4"/>
              </a:solidFill>
              <a:latin typeface="Times New Roman" pitchFamily="18" charset="0"/>
              <a:cs typeface="Times New Roman" pitchFamily="18" charset="0"/>
            </a:rPr>
            <a:t> </a:t>
          </a:r>
          <a:r>
            <a:rPr lang="zh-CN" altLang="zh-TW" sz="1200" kern="1200" dirty="0">
              <a:solidFill>
                <a:schemeClr val="accent4"/>
              </a:solidFill>
              <a:latin typeface="Times New Roman" pitchFamily="18" charset="0"/>
              <a:cs typeface="Times New Roman" pitchFamily="18" charset="0"/>
            </a:rPr>
            <a:t>在美國技術計量學雜誌</a:t>
          </a:r>
          <a:r>
            <a:rPr lang="zh-CN"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TECHNOMETRICS</a:t>
          </a:r>
          <a:r>
            <a:rPr lang="zh-CN" altLang="zh-TW" sz="1100" kern="1200" dirty="0">
              <a:solidFill>
                <a:schemeClr val="accent4"/>
              </a:solidFill>
              <a:latin typeface="Times New Roman" pitchFamily="18" charset="0"/>
              <a:cs typeface="Times New Roman" pitchFamily="18" charset="0"/>
            </a:rPr>
            <a:t>）</a:t>
          </a:r>
          <a:r>
            <a:rPr lang="zh-CN" altLang="zh-TW" sz="1200" kern="1200" dirty="0">
              <a:solidFill>
                <a:schemeClr val="accent4"/>
              </a:solidFill>
              <a:latin typeface="Times New Roman" pitchFamily="18" charset="0"/>
              <a:cs typeface="Times New Roman" pitchFamily="18" charset="0"/>
            </a:rPr>
            <a:t>發表文章</a:t>
          </a:r>
          <a:r>
            <a:rPr lang="en-US"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Control chart tests based on geometric moving average</a:t>
          </a:r>
          <a:r>
            <a:rPr lang="en-US" altLang="zh-TW" sz="1100" kern="1200" dirty="0">
              <a:solidFill>
                <a:schemeClr val="accent4"/>
              </a:solidFill>
              <a:latin typeface="Times New Roman" pitchFamily="18" charset="0"/>
              <a:cs typeface="Times New Roman" pitchFamily="18" charset="0"/>
            </a:rPr>
            <a:t>》</a:t>
          </a:r>
          <a:r>
            <a:rPr lang="zh-CN" altLang="en-US" sz="1200" kern="1200" dirty="0">
              <a:solidFill>
                <a:schemeClr val="accent4"/>
              </a:solidFill>
              <a:latin typeface="Times New Roman" pitchFamily="18" charset="0"/>
              <a:cs typeface="Times New Roman" pitchFamily="18" charset="0"/>
            </a:rPr>
            <a:t>首次提出移動平均</a:t>
          </a:r>
          <a:r>
            <a:rPr lang="zh-CN" altLang="en-US" sz="1100" kern="1200" dirty="0">
              <a:solidFill>
                <a:schemeClr val="accent4"/>
              </a:solidFill>
              <a:latin typeface="Times New Roman" pitchFamily="18" charset="0"/>
              <a:cs typeface="Times New Roman" pitchFamily="18" charset="0"/>
            </a:rPr>
            <a:t>（</a:t>
          </a:r>
          <a:r>
            <a:rPr lang="en-US" altLang="zh-CN" sz="1100" i="1" kern="1200" dirty="0">
              <a:solidFill>
                <a:schemeClr val="accent4"/>
              </a:solidFill>
              <a:latin typeface="Times New Roman" pitchFamily="18" charset="0"/>
              <a:cs typeface="Times New Roman" pitchFamily="18" charset="0"/>
            </a:rPr>
            <a:t>MA</a:t>
          </a:r>
          <a:r>
            <a:rPr lang="zh-CN" altLang="en-US" sz="1100" i="0" kern="1200" dirty="0">
              <a:solidFill>
                <a:schemeClr val="accent4"/>
              </a:solidFill>
              <a:latin typeface="Times New Roman" pitchFamily="18" charset="0"/>
              <a:cs typeface="Times New Roman" pitchFamily="18" charset="0"/>
            </a:rPr>
            <a:t>）</a:t>
          </a:r>
          <a:r>
            <a:rPr lang="zh-CN" altLang="en-US" sz="1200" kern="1200" dirty="0">
              <a:solidFill>
                <a:schemeClr val="accent4"/>
              </a:solidFill>
              <a:latin typeface="Times New Roman" pitchFamily="18" charset="0"/>
              <a:cs typeface="Times New Roman" pitchFamily="18" charset="0"/>
            </a:rPr>
            <a:t>控制圖；</a:t>
          </a:r>
          <a:endParaRPr lang="zh-CN" altLang="en-US" sz="1200" kern="1200" dirty="0">
            <a:solidFill>
              <a:schemeClr val="accent4"/>
            </a:solidFill>
          </a:endParaRPr>
        </a:p>
      </dsp:txBody>
      <dsp:txXfrm>
        <a:off x="1094644" y="2063388"/>
        <a:ext cx="5957548" cy="918480"/>
      </dsp:txXfrm>
    </dsp:sp>
    <dsp:sp modelId="{D115391F-20D5-4F2C-B787-66B1D4BF8CC3}">
      <dsp:nvSpPr>
        <dsp:cNvPr id="0" name=""/>
        <dsp:cNvSpPr/>
      </dsp:nvSpPr>
      <dsp:spPr>
        <a:xfrm>
          <a:off x="1599103" y="3069090"/>
          <a:ext cx="7138027" cy="975630"/>
        </a:xfrm>
        <a:prstGeom prst="roundRect">
          <a:avLst>
            <a:gd name="adj" fmla="val 10000"/>
          </a:avLst>
        </a:prstGeom>
        <a:solidFill>
          <a:schemeClr val="accent1">
            <a:hueOff val="0"/>
            <a:satOff val="0"/>
            <a:lumOff val="0"/>
            <a:alpha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zh-CN" altLang="zh-TW" sz="1200" kern="1200" dirty="0">
              <a:solidFill>
                <a:schemeClr val="accent4"/>
              </a:solidFill>
              <a:latin typeface="Times New Roman" pitchFamily="18" charset="0"/>
              <a:cs typeface="Times New Roman" pitchFamily="18" charset="0"/>
            </a:rPr>
            <a:t>西元</a:t>
          </a:r>
          <a:r>
            <a:rPr lang="en-US" altLang="zh-TW" sz="1200" kern="1200" dirty="0">
              <a:solidFill>
                <a:schemeClr val="accent4"/>
              </a:solidFill>
              <a:latin typeface="Times New Roman" pitchFamily="18" charset="0"/>
              <a:cs typeface="Times New Roman" pitchFamily="18" charset="0"/>
            </a:rPr>
            <a:t>1975</a:t>
          </a:r>
          <a:r>
            <a:rPr lang="zh-CN" altLang="zh-TW" sz="1200" kern="1200" dirty="0">
              <a:solidFill>
                <a:schemeClr val="accent4"/>
              </a:solidFill>
              <a:latin typeface="Times New Roman" pitchFamily="18" charset="0"/>
              <a:cs typeface="Times New Roman" pitchFamily="18" charset="0"/>
            </a:rPr>
            <a:t>年</a:t>
          </a:r>
          <a:r>
            <a:rPr lang="zh-CN" altLang="en-US" sz="1200" kern="1200" dirty="0">
              <a:solidFill>
                <a:schemeClr val="accent4"/>
              </a:solidFill>
              <a:latin typeface="Times New Roman" pitchFamily="18" charset="0"/>
              <a:cs typeface="Times New Roman" pitchFamily="18" charset="0"/>
            </a:rPr>
            <a:t>，</a:t>
          </a:r>
          <a:r>
            <a:rPr lang="en-US" altLang="en-US" sz="1100" i="1" kern="1200" dirty="0" err="1">
              <a:solidFill>
                <a:schemeClr val="accent4"/>
              </a:solidFill>
              <a:latin typeface="Times New Roman" pitchFamily="18" charset="0"/>
              <a:cs typeface="Times New Roman" pitchFamily="18" charset="0"/>
            </a:rPr>
            <a:t>Cembrowski</a:t>
          </a:r>
          <a:r>
            <a:rPr lang="en-US" altLang="zh-TW" sz="1200" kern="1200" dirty="0">
              <a:solidFill>
                <a:schemeClr val="accent4"/>
              </a:solidFill>
              <a:latin typeface="Times New Roman" pitchFamily="18" charset="0"/>
              <a:cs typeface="Times New Roman" pitchFamily="18" charset="0"/>
            </a:rPr>
            <a:t> </a:t>
          </a:r>
          <a:r>
            <a:rPr lang="zh-CN" altLang="zh-TW" sz="1200" kern="1200" dirty="0">
              <a:solidFill>
                <a:schemeClr val="accent4"/>
              </a:solidFill>
              <a:latin typeface="Times New Roman" pitchFamily="18" charset="0"/>
              <a:cs typeface="Times New Roman" pitchFamily="18" charset="0"/>
            </a:rPr>
            <a:t>和 </a:t>
          </a:r>
          <a:r>
            <a:rPr lang="en-US" altLang="zh-TW" sz="1100" i="1" kern="1200" dirty="0">
              <a:solidFill>
                <a:schemeClr val="accent4"/>
              </a:solidFill>
              <a:latin typeface="Times New Roman" pitchFamily="18" charset="0"/>
              <a:cs typeface="Times New Roman" pitchFamily="18" charset="0"/>
            </a:rPr>
            <a:t>James </a:t>
          </a:r>
          <a:r>
            <a:rPr lang="en-US" altLang="zh-TW" sz="1100" i="1" kern="1200" dirty="0" err="1">
              <a:solidFill>
                <a:schemeClr val="accent4"/>
              </a:solidFill>
              <a:latin typeface="Times New Roman" pitchFamily="18" charset="0"/>
              <a:cs typeface="Times New Roman" pitchFamily="18" charset="0"/>
            </a:rPr>
            <a:t>O.Westgard</a:t>
          </a:r>
          <a:r>
            <a:rPr lang="en-US" altLang="zh-TW" sz="1200" kern="1200" dirty="0">
              <a:solidFill>
                <a:schemeClr val="accent4"/>
              </a:solidFill>
              <a:latin typeface="Times New Roman" pitchFamily="18" charset="0"/>
              <a:cs typeface="Times New Roman" pitchFamily="18" charset="0"/>
            </a:rPr>
            <a:t> </a:t>
          </a:r>
          <a:r>
            <a:rPr lang="zh-CN" altLang="en-US" sz="1200" kern="1200" dirty="0">
              <a:solidFill>
                <a:schemeClr val="accent4"/>
              </a:solidFill>
              <a:latin typeface="Times New Roman" pitchFamily="18" charset="0"/>
              <a:cs typeface="Times New Roman" pitchFamily="18" charset="0"/>
            </a:rPr>
            <a:t>等</a:t>
          </a:r>
          <a:r>
            <a:rPr lang="zh-CN" altLang="zh-TW" sz="1200" kern="1200" dirty="0">
              <a:solidFill>
                <a:schemeClr val="accent4"/>
              </a:solidFill>
              <a:latin typeface="Times New Roman" pitchFamily="18" charset="0"/>
              <a:cs typeface="Times New Roman" pitchFamily="18" charset="0"/>
            </a:rPr>
            <a:t>人在美國臨床化學雜誌</a:t>
          </a:r>
          <a:r>
            <a:rPr lang="zh-CN"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clinical chemistry</a:t>
          </a:r>
          <a:r>
            <a:rPr lang="zh-CN" altLang="zh-TW" sz="1100" kern="1200" dirty="0">
              <a:solidFill>
                <a:schemeClr val="accent4"/>
              </a:solidFill>
              <a:latin typeface="Times New Roman" pitchFamily="18" charset="0"/>
              <a:cs typeface="Times New Roman" pitchFamily="18" charset="0"/>
            </a:rPr>
            <a:t>）</a:t>
          </a:r>
          <a:r>
            <a:rPr lang="zh-CN" altLang="zh-TW" sz="1200" kern="1200" dirty="0">
              <a:solidFill>
                <a:schemeClr val="accent4"/>
              </a:solidFill>
              <a:latin typeface="Times New Roman" pitchFamily="18" charset="0"/>
              <a:cs typeface="Times New Roman" pitchFamily="18" charset="0"/>
            </a:rPr>
            <a:t>發表合著文章</a:t>
          </a:r>
          <a:r>
            <a:rPr lang="en-US"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Trend detection in control data: optimization and interpretation of Trigg’s technique for trend analysis</a:t>
          </a:r>
          <a:r>
            <a:rPr lang="en-US" altLang="zh-TW" sz="1100" kern="1200" dirty="0">
              <a:solidFill>
                <a:schemeClr val="accent4"/>
              </a:solidFill>
              <a:latin typeface="Times New Roman" pitchFamily="18" charset="0"/>
              <a:cs typeface="Times New Roman" pitchFamily="18" charset="0"/>
            </a:rPr>
            <a:t>》</a:t>
          </a:r>
          <a:r>
            <a:rPr lang="zh-CN" altLang="zh-TW" sz="1200" kern="1200" dirty="0">
              <a:solidFill>
                <a:schemeClr val="accent4"/>
              </a:solidFill>
              <a:latin typeface="Times New Roman" pitchFamily="18" charset="0"/>
              <a:cs typeface="Times New Roman" pitchFamily="18" charset="0"/>
            </a:rPr>
            <a:t>將</a:t>
          </a:r>
          <a:r>
            <a:rPr lang="zh-CN" altLang="en-US" sz="1200" kern="1200" dirty="0">
              <a:solidFill>
                <a:schemeClr val="accent4"/>
              </a:solidFill>
              <a:latin typeface="Times New Roman" pitchFamily="18" charset="0"/>
              <a:cs typeface="Times New Roman" pitchFamily="18" charset="0"/>
            </a:rPr>
            <a:t>指數加權移動平均</a:t>
          </a:r>
          <a:r>
            <a:rPr lang="zh-CN" altLang="en-US" sz="1100" i="0" kern="1200" dirty="0">
              <a:solidFill>
                <a:schemeClr val="accent4"/>
              </a:solidFill>
              <a:latin typeface="Times New Roman" pitchFamily="18" charset="0"/>
              <a:cs typeface="Times New Roman" pitchFamily="18" charset="0"/>
            </a:rPr>
            <a:t>（</a:t>
          </a:r>
          <a:r>
            <a:rPr lang="en-US" altLang="zh-CN" sz="1100" i="1" kern="1200" dirty="0">
              <a:solidFill>
                <a:schemeClr val="accent4"/>
              </a:solidFill>
              <a:latin typeface="Times New Roman" pitchFamily="18" charset="0"/>
              <a:cs typeface="Times New Roman" pitchFamily="18" charset="0"/>
            </a:rPr>
            <a:t>EWMA</a:t>
          </a:r>
          <a:r>
            <a:rPr lang="zh-CN" altLang="en-US" sz="1100" i="0" kern="1200" dirty="0">
              <a:solidFill>
                <a:schemeClr val="accent4"/>
              </a:solidFill>
              <a:latin typeface="Times New Roman" pitchFamily="18" charset="0"/>
              <a:cs typeface="Times New Roman" pitchFamily="18" charset="0"/>
            </a:rPr>
            <a:t>）</a:t>
          </a:r>
          <a:r>
            <a:rPr lang="zh-CN" altLang="zh-TW" sz="1200" kern="1200" dirty="0">
              <a:solidFill>
                <a:schemeClr val="accent4"/>
              </a:solidFill>
              <a:latin typeface="Times New Roman" pitchFamily="18" charset="0"/>
              <a:cs typeface="Times New Roman" pitchFamily="18" charset="0"/>
            </a:rPr>
            <a:t>控制圖引入到臨床檢驗領域</a:t>
          </a:r>
          <a:r>
            <a:rPr lang="zh-CN" altLang="en-US" sz="1200" kern="1200" dirty="0">
              <a:solidFill>
                <a:schemeClr val="accent4"/>
              </a:solidFill>
              <a:latin typeface="Times New Roman" pitchFamily="18" charset="0"/>
              <a:cs typeface="Times New Roman" pitchFamily="18" charset="0"/>
            </a:rPr>
            <a:t>；</a:t>
          </a:r>
          <a:endParaRPr lang="zh-CN" altLang="en-US" sz="1200" kern="1200" dirty="0">
            <a:solidFill>
              <a:schemeClr val="accent4"/>
            </a:solidFill>
          </a:endParaRPr>
        </a:p>
      </dsp:txBody>
      <dsp:txXfrm>
        <a:off x="1627678" y="3097665"/>
        <a:ext cx="5957548" cy="918480"/>
      </dsp:txXfrm>
    </dsp:sp>
    <dsp:sp modelId="{ED7EEB72-8ABD-44E6-A51D-570F366AF054}">
      <dsp:nvSpPr>
        <dsp:cNvPr id="0" name=""/>
        <dsp:cNvSpPr/>
      </dsp:nvSpPr>
      <dsp:spPr>
        <a:xfrm>
          <a:off x="2132138" y="4103368"/>
          <a:ext cx="7138027" cy="975630"/>
        </a:xfrm>
        <a:prstGeom prst="roundRect">
          <a:avLst>
            <a:gd name="adj" fmla="val 10000"/>
          </a:avLst>
        </a:prstGeom>
        <a:solidFill>
          <a:schemeClr val="accent1">
            <a:hueOff val="0"/>
            <a:satOff val="0"/>
            <a:lumOff val="0"/>
            <a:alpha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zh-CN" altLang="zh-TW" sz="1200" kern="1200" dirty="0">
              <a:solidFill>
                <a:schemeClr val="accent4"/>
              </a:solidFill>
              <a:latin typeface="Times New Roman" pitchFamily="18" charset="0"/>
              <a:cs typeface="Times New Roman" pitchFamily="18" charset="0"/>
            </a:rPr>
            <a:t>西元</a:t>
          </a:r>
          <a:r>
            <a:rPr lang="en-US" altLang="zh-TW" sz="1200" kern="1200" dirty="0">
              <a:solidFill>
                <a:schemeClr val="accent4"/>
              </a:solidFill>
              <a:latin typeface="Times New Roman" pitchFamily="18" charset="0"/>
              <a:cs typeface="Times New Roman" pitchFamily="18" charset="0"/>
            </a:rPr>
            <a:t>1981</a:t>
          </a:r>
          <a:r>
            <a:rPr lang="zh-CN" altLang="zh-TW" sz="1200" kern="1200" dirty="0">
              <a:solidFill>
                <a:schemeClr val="accent4"/>
              </a:solidFill>
              <a:latin typeface="Times New Roman" pitchFamily="18" charset="0"/>
              <a:cs typeface="Times New Roman" pitchFamily="18" charset="0"/>
            </a:rPr>
            <a:t>年</a:t>
          </a:r>
          <a:r>
            <a:rPr lang="zh-CN" altLang="en-US" sz="1200" kern="1200" dirty="0">
              <a:solidFill>
                <a:schemeClr val="accent4"/>
              </a:solidFill>
              <a:latin typeface="Times New Roman" pitchFamily="18" charset="0"/>
              <a:cs typeface="Times New Roman" pitchFamily="18" charset="0"/>
            </a:rPr>
            <a:t>，</a:t>
          </a:r>
          <a:r>
            <a:rPr lang="en-US" altLang="zh-CN" sz="1100" i="1" kern="1200" dirty="0">
              <a:solidFill>
                <a:schemeClr val="accent4"/>
              </a:solidFill>
              <a:latin typeface="Times New Roman" pitchFamily="18" charset="0"/>
              <a:cs typeface="Times New Roman" pitchFamily="18" charset="0"/>
            </a:rPr>
            <a:t>James </a:t>
          </a:r>
          <a:r>
            <a:rPr lang="en-US" altLang="zh-CN" sz="1100" i="1" kern="1200" dirty="0" err="1">
              <a:solidFill>
                <a:schemeClr val="accent4"/>
              </a:solidFill>
              <a:latin typeface="Times New Roman" pitchFamily="18" charset="0"/>
              <a:cs typeface="Times New Roman" pitchFamily="18" charset="0"/>
            </a:rPr>
            <a:t>O.Westgard</a:t>
          </a:r>
          <a:r>
            <a:rPr lang="en-US" altLang="zh-CN" sz="1200" kern="1200" dirty="0">
              <a:solidFill>
                <a:schemeClr val="accent4"/>
              </a:solidFill>
              <a:latin typeface="Times New Roman" pitchFamily="18" charset="0"/>
              <a:cs typeface="Times New Roman" pitchFamily="18" charset="0"/>
            </a:rPr>
            <a:t> </a:t>
          </a:r>
          <a:r>
            <a:rPr lang="zh-CN" altLang="en-US" sz="1200" kern="1200" dirty="0">
              <a:solidFill>
                <a:schemeClr val="accent4"/>
              </a:solidFill>
              <a:latin typeface="Times New Roman" pitchFamily="18" charset="0"/>
              <a:cs typeface="Times New Roman" pitchFamily="18" charset="0"/>
            </a:rPr>
            <a:t>和 </a:t>
          </a:r>
          <a:r>
            <a:rPr lang="en-US" sz="1100" i="1" kern="1200" dirty="0">
              <a:solidFill>
                <a:schemeClr val="accent4"/>
              </a:solidFill>
              <a:latin typeface="Times New Roman" pitchFamily="18" charset="0"/>
              <a:cs typeface="Times New Roman" pitchFamily="18" charset="0"/>
            </a:rPr>
            <a:t>Barry PL</a:t>
          </a:r>
          <a:r>
            <a:rPr lang="en-US" sz="1000" kern="1200" dirty="0">
              <a:solidFill>
                <a:schemeClr val="accent4"/>
              </a:solidFill>
              <a:latin typeface="Times New Roman" pitchFamily="18" charset="0"/>
              <a:cs typeface="Times New Roman" pitchFamily="18" charset="0"/>
            </a:rPr>
            <a:t> </a:t>
          </a:r>
          <a:r>
            <a:rPr lang="zh-CN" altLang="en-US" sz="1200" kern="1200" dirty="0">
              <a:solidFill>
                <a:schemeClr val="accent4"/>
              </a:solidFill>
              <a:latin typeface="Times New Roman" pitchFamily="18" charset="0"/>
              <a:cs typeface="Times New Roman" pitchFamily="18" charset="0"/>
            </a:rPr>
            <a:t>等人在</a:t>
          </a:r>
          <a:r>
            <a:rPr lang="zh-TW" sz="1200" kern="1200" dirty="0">
              <a:solidFill>
                <a:schemeClr val="accent4"/>
              </a:solidFill>
            </a:rPr>
            <a:t>美國臨床化學</a:t>
          </a:r>
          <a:r>
            <a:rPr lang="zh-CN" altLang="zh-TW" sz="1200" kern="1200" dirty="0">
              <a:solidFill>
                <a:schemeClr val="accent4"/>
              </a:solidFill>
              <a:latin typeface="Times New Roman" pitchFamily="18" charset="0"/>
              <a:cs typeface="Times New Roman" pitchFamily="18" charset="0"/>
            </a:rPr>
            <a:t>雜誌</a:t>
          </a:r>
          <a:r>
            <a:rPr lang="zh-CN"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clinical chemistry</a:t>
          </a:r>
          <a:r>
            <a:rPr lang="zh-CN" altLang="zh-TW" sz="1100" kern="1200" dirty="0">
              <a:solidFill>
                <a:schemeClr val="accent4"/>
              </a:solidFill>
              <a:latin typeface="Times New Roman" pitchFamily="18" charset="0"/>
              <a:cs typeface="Times New Roman" pitchFamily="18" charset="0"/>
            </a:rPr>
            <a:t>）</a:t>
          </a:r>
          <a:r>
            <a:rPr lang="zh-CN" altLang="zh-TW" sz="1200" kern="1200" dirty="0">
              <a:solidFill>
                <a:schemeClr val="accent4"/>
              </a:solidFill>
              <a:latin typeface="Times New Roman" pitchFamily="18" charset="0"/>
              <a:cs typeface="Times New Roman" pitchFamily="18" charset="0"/>
            </a:rPr>
            <a:t>發表合著文章</a:t>
          </a:r>
          <a:r>
            <a:rPr lang="en-US" altLang="zh-TW" sz="1100" kern="1200" dirty="0">
              <a:solidFill>
                <a:schemeClr val="accent4"/>
              </a:solidFill>
              <a:latin typeface="Times New Roman" pitchFamily="18" charset="0"/>
              <a:cs typeface="Times New Roman" pitchFamily="18" charset="0"/>
            </a:rPr>
            <a:t>《</a:t>
          </a:r>
          <a:r>
            <a:rPr lang="en-US" altLang="zh-TW" sz="1100" i="1" kern="1200" dirty="0">
              <a:solidFill>
                <a:schemeClr val="accent4"/>
              </a:solidFill>
              <a:latin typeface="Times New Roman" pitchFamily="18" charset="0"/>
              <a:cs typeface="Times New Roman" pitchFamily="18" charset="0"/>
            </a:rPr>
            <a:t>A Multi-Rule </a:t>
          </a:r>
          <a:r>
            <a:rPr lang="en-US" altLang="zh-TW" sz="1100" i="1" kern="1200" dirty="0" err="1">
              <a:solidFill>
                <a:schemeClr val="accent4"/>
              </a:solidFill>
              <a:latin typeface="Times New Roman" pitchFamily="18" charset="0"/>
              <a:cs typeface="Times New Roman" pitchFamily="18" charset="0"/>
            </a:rPr>
            <a:t>Shewhart</a:t>
          </a:r>
          <a:r>
            <a:rPr lang="en-US" altLang="zh-TW" sz="1100" i="1" kern="1200" dirty="0">
              <a:solidFill>
                <a:schemeClr val="accent4"/>
              </a:solidFill>
              <a:latin typeface="Times New Roman" pitchFamily="18" charset="0"/>
              <a:cs typeface="Times New Roman" pitchFamily="18" charset="0"/>
            </a:rPr>
            <a:t> Chart for Quality Control in Clinical Chemistry</a:t>
          </a:r>
          <a:r>
            <a:rPr lang="en-US" altLang="zh-TW" sz="1100" kern="1200" dirty="0">
              <a:solidFill>
                <a:schemeClr val="accent4"/>
              </a:solidFill>
              <a:latin typeface="Times New Roman" pitchFamily="18" charset="0"/>
              <a:cs typeface="Times New Roman" pitchFamily="18" charset="0"/>
            </a:rPr>
            <a:t>》</a:t>
          </a:r>
          <a:r>
            <a:rPr lang="zh-CN" altLang="en-US" sz="1200" kern="1200" dirty="0">
              <a:solidFill>
                <a:schemeClr val="accent4"/>
              </a:solidFill>
              <a:latin typeface="Times New Roman" pitchFamily="18" charset="0"/>
              <a:cs typeface="Times New Roman" pitchFamily="18" charset="0"/>
            </a:rPr>
            <a:t>提出質控圖的多規則判斷；</a:t>
          </a:r>
          <a:endParaRPr lang="zh-CN" altLang="en-US" sz="1200" kern="1200" dirty="0">
            <a:solidFill>
              <a:schemeClr val="accent4"/>
            </a:solidFill>
          </a:endParaRPr>
        </a:p>
      </dsp:txBody>
      <dsp:txXfrm>
        <a:off x="2160713" y="4131943"/>
        <a:ext cx="5957548" cy="918480"/>
      </dsp:txXfrm>
    </dsp:sp>
    <dsp:sp modelId="{F31D4043-5489-4053-B84A-43518A53C8B9}">
      <dsp:nvSpPr>
        <dsp:cNvPr id="0" name=""/>
        <dsp:cNvSpPr/>
      </dsp:nvSpPr>
      <dsp:spPr>
        <a:xfrm>
          <a:off x="6547732" y="663451"/>
          <a:ext cx="590295" cy="590295"/>
        </a:xfrm>
        <a:prstGeom prst="downArrow">
          <a:avLst>
            <a:gd name="adj1" fmla="val 55000"/>
            <a:gd name="adj2" fmla="val 45000"/>
          </a:avLst>
        </a:prstGeom>
        <a:solidFill>
          <a:schemeClr val="accent1">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6680548" y="663451"/>
        <a:ext cx="324663" cy="444197"/>
      </dsp:txXfrm>
    </dsp:sp>
    <dsp:sp modelId="{4BEA1719-B893-4E39-A068-C6E348F7D264}">
      <dsp:nvSpPr>
        <dsp:cNvPr id="0" name=""/>
        <dsp:cNvSpPr/>
      </dsp:nvSpPr>
      <dsp:spPr>
        <a:xfrm>
          <a:off x="7080767" y="1697728"/>
          <a:ext cx="590295" cy="590295"/>
        </a:xfrm>
        <a:prstGeom prst="downArrow">
          <a:avLst>
            <a:gd name="adj1" fmla="val 55000"/>
            <a:gd name="adj2" fmla="val 45000"/>
          </a:avLst>
        </a:prstGeom>
        <a:solidFill>
          <a:schemeClr val="accent1">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7213583" y="1697728"/>
        <a:ext cx="324663" cy="444197"/>
      </dsp:txXfrm>
    </dsp:sp>
    <dsp:sp modelId="{A8145120-7971-4DF4-9182-779F54770954}">
      <dsp:nvSpPr>
        <dsp:cNvPr id="0" name=""/>
        <dsp:cNvSpPr/>
      </dsp:nvSpPr>
      <dsp:spPr>
        <a:xfrm>
          <a:off x="7613801" y="2716870"/>
          <a:ext cx="590295" cy="590295"/>
        </a:xfrm>
        <a:prstGeom prst="downArrow">
          <a:avLst>
            <a:gd name="adj1" fmla="val 55000"/>
            <a:gd name="adj2" fmla="val 45000"/>
          </a:avLst>
        </a:prstGeom>
        <a:solidFill>
          <a:schemeClr val="accent1">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7746617" y="2716870"/>
        <a:ext cx="324663" cy="444197"/>
      </dsp:txXfrm>
    </dsp:sp>
    <dsp:sp modelId="{C0E51884-0385-45C2-88A0-55C633C72066}">
      <dsp:nvSpPr>
        <dsp:cNvPr id="0" name=""/>
        <dsp:cNvSpPr/>
      </dsp:nvSpPr>
      <dsp:spPr>
        <a:xfrm>
          <a:off x="8146836" y="3761239"/>
          <a:ext cx="590295" cy="590295"/>
        </a:xfrm>
        <a:prstGeom prst="downArrow">
          <a:avLst>
            <a:gd name="adj1" fmla="val 55000"/>
            <a:gd name="adj2" fmla="val 45000"/>
          </a:avLst>
        </a:prstGeom>
        <a:solidFill>
          <a:schemeClr val="accent1">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8279652" y="3761239"/>
        <a:ext cx="324663" cy="444197"/>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6656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656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pPr>
              <a:defRPr/>
            </a:pPr>
            <a:fld id="{4A0DB865-8CDC-4233-A72D-473655BC35F0}" type="slidenum">
              <a:rPr lang="en-US" altLang="zh-CN"/>
              <a:pPr>
                <a:defRPr/>
              </a:pPr>
              <a:t>‹#›</a:t>
            </a:fld>
            <a:endParaRPr lang="en-US" altLang="zh-CN"/>
          </a:p>
        </p:txBody>
      </p:sp>
    </p:spTree>
    <p:extLst>
      <p:ext uri="{BB962C8B-B14F-4D97-AF65-F5344CB8AC3E}">
        <p14:creationId xmlns:p14="http://schemas.microsoft.com/office/powerpoint/2010/main" val="37661762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dirty="0">
                <a:ea typeface="宋体" pitchFamily="2" charset="-122"/>
              </a:rPr>
              <a:t>分析过程（</a:t>
            </a:r>
            <a:r>
              <a:rPr lang="en-US" altLang="zh-CN" sz="1000" dirty="0">
                <a:ea typeface="宋体" pitchFamily="2" charset="-122"/>
              </a:rPr>
              <a:t>analysis process</a:t>
            </a:r>
            <a:r>
              <a:rPr lang="zh-CN" altLang="en-US" sz="1000" dirty="0">
                <a:ea typeface="宋体" pitchFamily="2" charset="-122"/>
              </a:rPr>
              <a:t>）一词指的是产生可报告的分析结果所需的操作步骤、材料和仪器设备。</a:t>
            </a:r>
            <a:endParaRPr lang="en-US" altLang="zh-CN" sz="1000" dirty="0">
              <a:ea typeface="宋体" pitchFamily="2" charset="-122"/>
            </a:endParaRPr>
          </a:p>
          <a:p>
            <a:pPr eaLnBrk="1" hangingPunct="1"/>
            <a:r>
              <a:rPr lang="zh-CN" altLang="en-US" sz="1000" dirty="0">
                <a:ea typeface="宋体" pitchFamily="2" charset="-122"/>
              </a:rPr>
              <a:t>分析过程包括两个部分：</a:t>
            </a:r>
            <a:r>
              <a:rPr lang="en-US" altLang="zh-CN" sz="1000" dirty="0">
                <a:ea typeface="宋体" pitchFamily="2" charset="-122"/>
              </a:rPr>
              <a:t>1</a:t>
            </a:r>
            <a:r>
              <a:rPr lang="zh-CN" altLang="en-US" sz="1000" dirty="0">
                <a:ea typeface="宋体" pitchFamily="2" charset="-122"/>
              </a:rPr>
              <a:t>、测定方法（</a:t>
            </a:r>
            <a:r>
              <a:rPr lang="en-US" altLang="zh-CN" sz="1000" dirty="0">
                <a:ea typeface="宋体" pitchFamily="2" charset="-122"/>
              </a:rPr>
              <a:t>measurement procedure</a:t>
            </a:r>
            <a:r>
              <a:rPr lang="zh-CN" altLang="en-US" sz="1000" dirty="0">
                <a:ea typeface="宋体" pitchFamily="2" charset="-122"/>
              </a:rPr>
              <a:t>），</a:t>
            </a:r>
            <a:r>
              <a:rPr lang="en-US" altLang="zh-CN" sz="1000" dirty="0">
                <a:ea typeface="宋体" pitchFamily="2" charset="-122"/>
              </a:rPr>
              <a:t>2</a:t>
            </a:r>
            <a:r>
              <a:rPr lang="zh-CN" altLang="en-US" sz="1000" dirty="0">
                <a:ea typeface="宋体" pitchFamily="2" charset="-122"/>
              </a:rPr>
              <a:t>、控制方法（</a:t>
            </a:r>
            <a:r>
              <a:rPr lang="en-US" altLang="zh-CN" sz="1000" dirty="0">
                <a:ea typeface="宋体" pitchFamily="2" charset="-122"/>
              </a:rPr>
              <a:t>control procedure</a:t>
            </a:r>
            <a:r>
              <a:rPr lang="zh-CN" altLang="en-US" sz="1000" dirty="0">
                <a:ea typeface="宋体" pitchFamily="2" charset="-122"/>
              </a:rPr>
              <a:t>）</a:t>
            </a:r>
            <a:endParaRPr lang="en-US" altLang="zh-CN" sz="1000" dirty="0">
              <a:ea typeface="宋体" pitchFamily="2" charset="-122"/>
            </a:endParaRPr>
          </a:p>
          <a:p>
            <a:pPr eaLnBrk="1" hangingPunct="1"/>
            <a:r>
              <a:rPr lang="zh-CN" altLang="en-US" sz="1000" dirty="0">
                <a:ea typeface="宋体" pitchFamily="2" charset="-122"/>
              </a:rPr>
              <a:t>测定方法指的是具体的分析步骤，即获得分析结果的试剂、仪器及逐步使用说明。</a:t>
            </a:r>
            <a:endParaRPr lang="en-US" altLang="zh-CN" sz="1000" dirty="0">
              <a:ea typeface="宋体" pitchFamily="2" charset="-122"/>
            </a:endParaRPr>
          </a:p>
          <a:p>
            <a:pPr eaLnBrk="1" hangingPunct="1"/>
            <a:r>
              <a:rPr lang="zh-CN" altLang="en-US" sz="1000" dirty="0">
                <a:ea typeface="宋体" pitchFamily="2" charset="-122"/>
              </a:rPr>
              <a:t>控制方法指的是分析过程的一部分，关注的是检验分析结果的正确性来确定它是否可靠及能否发出报告。</a:t>
            </a:r>
            <a:endParaRPr lang="en-US" altLang="zh-CN" sz="1000" dirty="0">
              <a:ea typeface="宋体" pitchFamily="2" charset="-122"/>
            </a:endParaRPr>
          </a:p>
          <a:p>
            <a:pPr eaLnBrk="1" hangingPunct="1"/>
            <a:r>
              <a:rPr lang="zh-CN" altLang="en-US" sz="1000" dirty="0">
                <a:ea typeface="宋体" pitchFamily="2" charset="-122"/>
              </a:rPr>
              <a:t>以上注释来源于：临床检验质量控制技术（第二版），王治国编著，人民文学出版社。</a:t>
            </a:r>
          </a:p>
          <a:p>
            <a:pPr eaLnBrk="1" hangingPunct="1"/>
            <a:endParaRPr lang="en-US" altLang="zh-CN" sz="1000" dirty="0">
              <a:ea typeface="宋体" pitchFamily="2" charset="-122"/>
            </a:endParaRPr>
          </a:p>
          <a:p>
            <a:pPr eaLnBrk="1" hangingPunct="1"/>
            <a:r>
              <a:rPr lang="zh-CN" altLang="en-US" sz="1000" dirty="0">
                <a:ea typeface="宋体" pitchFamily="2" charset="-122"/>
              </a:rPr>
              <a:t>埃森哈特</a:t>
            </a:r>
            <a:r>
              <a:rPr lang="en-US" altLang="zh-CN" sz="1000" dirty="0">
                <a:ea typeface="宋体" pitchFamily="2" charset="-122"/>
              </a:rPr>
              <a:t>(</a:t>
            </a:r>
            <a:r>
              <a:rPr lang="en-US" altLang="zh-CN" sz="1000" dirty="0" err="1">
                <a:ea typeface="宋体" pitchFamily="2" charset="-122"/>
              </a:rPr>
              <a:t>Eisenhart</a:t>
            </a:r>
            <a:r>
              <a:rPr lang="en-US" altLang="zh-CN" sz="1000" dirty="0">
                <a:ea typeface="宋体" pitchFamily="2" charset="-122"/>
              </a:rPr>
              <a:t>)</a:t>
            </a:r>
            <a:r>
              <a:rPr lang="zh-CN" altLang="en-US" sz="1000" dirty="0">
                <a:ea typeface="宋体" pitchFamily="2" charset="-122"/>
              </a:rPr>
              <a:t>：</a:t>
            </a:r>
            <a:r>
              <a:rPr lang="en-US" altLang="zh-CN" sz="1000" dirty="0">
                <a:ea typeface="宋体" pitchFamily="2" charset="-122"/>
              </a:rPr>
              <a:t>1963 </a:t>
            </a:r>
            <a:r>
              <a:rPr lang="zh-CN" altLang="en-US" sz="1000" dirty="0">
                <a:ea typeface="宋体" pitchFamily="2" charset="-122"/>
              </a:rPr>
              <a:t>年</a:t>
            </a:r>
            <a:r>
              <a:rPr lang="en-US" altLang="zh-CN" sz="1000" dirty="0">
                <a:ea typeface="宋体" pitchFamily="2" charset="-122"/>
              </a:rPr>
              <a:t>,</a:t>
            </a:r>
            <a:r>
              <a:rPr lang="zh-CN" altLang="en-US" sz="1000" dirty="0">
                <a:ea typeface="宋体" pitchFamily="2" charset="-122"/>
              </a:rPr>
              <a:t>美国国家标准局</a:t>
            </a:r>
            <a:r>
              <a:rPr lang="en-US" altLang="zh-CN" sz="1000" dirty="0">
                <a:ea typeface="宋体" pitchFamily="2" charset="-122"/>
              </a:rPr>
              <a:t>(NBS)</a:t>
            </a:r>
            <a:r>
              <a:rPr lang="zh-CN" altLang="en-US" sz="1000" dirty="0">
                <a:ea typeface="宋体" pitchFamily="2" charset="-122"/>
              </a:rPr>
              <a:t>的数理统计专家埃森哈特</a:t>
            </a:r>
            <a:r>
              <a:rPr lang="en-US" altLang="zh-CN" sz="1000" dirty="0">
                <a:ea typeface="宋体" pitchFamily="2" charset="-122"/>
              </a:rPr>
              <a:t>(</a:t>
            </a:r>
            <a:r>
              <a:rPr lang="en-US" altLang="zh-CN" sz="1000" dirty="0" err="1">
                <a:ea typeface="宋体" pitchFamily="2" charset="-122"/>
              </a:rPr>
              <a:t>Eisenhart</a:t>
            </a:r>
            <a:r>
              <a:rPr lang="en-US" altLang="zh-CN" sz="1000" dirty="0">
                <a:ea typeface="宋体" pitchFamily="2" charset="-122"/>
              </a:rPr>
              <a:t>)</a:t>
            </a:r>
            <a:r>
              <a:rPr lang="zh-CN" altLang="en-US" sz="1000" dirty="0">
                <a:ea typeface="宋体" pitchFamily="2" charset="-122"/>
              </a:rPr>
              <a:t>建议用 测量不确定度。 </a:t>
            </a:r>
            <a:r>
              <a:rPr lang="en-US" altLang="zh-CN" sz="1000" dirty="0">
                <a:ea typeface="宋体" pitchFamily="2" charset="-122"/>
              </a:rPr>
              <a:t>1970 </a:t>
            </a:r>
            <a:r>
              <a:rPr lang="zh-CN" altLang="en-US" sz="1000" dirty="0">
                <a:ea typeface="宋体" pitchFamily="2" charset="-122"/>
              </a:rPr>
              <a:t>年前后</a:t>
            </a:r>
            <a:r>
              <a:rPr lang="en-US" altLang="zh-CN" sz="1000" dirty="0">
                <a:ea typeface="宋体" pitchFamily="2" charset="-122"/>
              </a:rPr>
              <a:t>,</a:t>
            </a:r>
            <a:r>
              <a:rPr lang="zh-CN" altLang="en-US" sz="1000" dirty="0">
                <a:ea typeface="宋体" pitchFamily="2" charset="-122"/>
              </a:rPr>
              <a:t>一些计量学和其他领域学者</a:t>
            </a:r>
            <a:r>
              <a:rPr lang="en-US" altLang="zh-CN" sz="1000" dirty="0">
                <a:ea typeface="宋体" pitchFamily="2" charset="-122"/>
              </a:rPr>
              <a:t>,</a:t>
            </a:r>
            <a:r>
              <a:rPr lang="zh-CN" altLang="en-US" sz="1000" dirty="0">
                <a:ea typeface="宋体" pitchFamily="2" charset="-122"/>
              </a:rPr>
              <a:t>逐渐使用不确定一词。</a:t>
            </a:r>
            <a:endParaRPr lang="en-US" altLang="zh-CN" sz="1000" dirty="0">
              <a:ea typeface="宋体" pitchFamily="2" charset="-122"/>
            </a:endParaRPr>
          </a:p>
          <a:p>
            <a:pPr eaLnBrk="1" hangingPunct="1"/>
            <a:r>
              <a:rPr lang="zh-CN" altLang="en-US" sz="1000" dirty="0">
                <a:ea typeface="宋体" pitchFamily="2" charset="-122"/>
              </a:rPr>
              <a:t>以上注释来源于：百度百科。</a:t>
            </a:r>
            <a:endParaRPr lang="en-US" altLang="zh-CN" sz="1000" dirty="0">
              <a:ea typeface="宋体" pitchFamily="2" charset="-122"/>
            </a:endParaRPr>
          </a:p>
          <a:p>
            <a:pPr eaLnBrk="1" hangingPunct="1"/>
            <a:endParaRPr lang="en-US" altLang="zh-CN" sz="1000" dirty="0">
              <a:ea typeface="宋体" pitchFamily="2" charset="-122"/>
            </a:endParaRPr>
          </a:p>
          <a:p>
            <a:pPr eaLnBrk="1" hangingPunct="1"/>
            <a:r>
              <a:rPr lang="zh-CN" altLang="en-US" sz="1000" dirty="0">
                <a:ea typeface="宋体" pitchFamily="2" charset="-122"/>
              </a:rPr>
              <a:t>比尔</a:t>
            </a:r>
            <a:r>
              <a:rPr lang="en-US" altLang="zh-CN" sz="1000" dirty="0">
                <a:ea typeface="宋体" pitchFamily="2" charset="-122"/>
              </a:rPr>
              <a:t>.</a:t>
            </a:r>
            <a:r>
              <a:rPr lang="zh-CN" altLang="en-US" sz="1000" dirty="0">
                <a:ea typeface="宋体" pitchFamily="2" charset="-122"/>
              </a:rPr>
              <a:t>史密斯是个关键而又被媒体忽略的六西格玛创新者</a:t>
            </a:r>
            <a:r>
              <a:rPr lang="en-US" altLang="zh-CN" sz="1000" dirty="0">
                <a:ea typeface="宋体" pitchFamily="2" charset="-122"/>
              </a:rPr>
              <a:t>.</a:t>
            </a:r>
            <a:r>
              <a:rPr lang="zh-CN" altLang="en-US" sz="1000" dirty="0">
                <a:ea typeface="宋体" pitchFamily="2" charset="-122"/>
              </a:rPr>
              <a:t>他在</a:t>
            </a:r>
            <a:r>
              <a:rPr lang="en-US" altLang="zh-CN" sz="1000" dirty="0">
                <a:ea typeface="宋体" pitchFamily="2" charset="-122"/>
              </a:rPr>
              <a:t>1929</a:t>
            </a:r>
            <a:r>
              <a:rPr lang="zh-CN" altLang="en-US" sz="1000" dirty="0">
                <a:ea typeface="宋体" pitchFamily="2" charset="-122"/>
              </a:rPr>
              <a:t>年生于布鲁克林</a:t>
            </a:r>
            <a:r>
              <a:rPr lang="en-US" altLang="zh-CN" sz="1000" dirty="0">
                <a:ea typeface="宋体" pitchFamily="2" charset="-122"/>
              </a:rPr>
              <a:t>,</a:t>
            </a:r>
            <a:r>
              <a:rPr lang="zh-CN" altLang="en-US" sz="1000" dirty="0">
                <a:ea typeface="宋体" pitchFamily="2" charset="-122"/>
              </a:rPr>
              <a:t>纽约市</a:t>
            </a:r>
            <a:r>
              <a:rPr lang="en-US" altLang="zh-CN" sz="1000" dirty="0">
                <a:ea typeface="宋体" pitchFamily="2" charset="-122"/>
              </a:rPr>
              <a:t>,1952</a:t>
            </a:r>
            <a:r>
              <a:rPr lang="zh-CN" altLang="en-US" sz="1000" dirty="0">
                <a:ea typeface="宋体" pitchFamily="2" charset="-122"/>
              </a:rPr>
              <a:t>年毕业于美国海军学院和就读于明尼苏达大学的商业学院</a:t>
            </a:r>
            <a:r>
              <a:rPr lang="en-US" altLang="zh-CN" sz="1000" dirty="0">
                <a:ea typeface="宋体" pitchFamily="2" charset="-122"/>
              </a:rPr>
              <a:t>.</a:t>
            </a:r>
            <a:r>
              <a:rPr lang="zh-CN" altLang="en-US" sz="1000" dirty="0">
                <a:ea typeface="宋体" pitchFamily="2" charset="-122"/>
              </a:rPr>
              <a:t>具备接近</a:t>
            </a:r>
            <a:r>
              <a:rPr lang="en-US" altLang="zh-CN" sz="1000" dirty="0">
                <a:ea typeface="宋体" pitchFamily="2" charset="-122"/>
              </a:rPr>
              <a:t>35</a:t>
            </a:r>
            <a:r>
              <a:rPr lang="zh-CN" altLang="en-US" sz="1000" dirty="0">
                <a:ea typeface="宋体" pitchFamily="2" charset="-122"/>
              </a:rPr>
              <a:t>年工程和质量工作经验的他在 </a:t>
            </a:r>
            <a:r>
              <a:rPr lang="en-US" altLang="zh-CN" sz="1000" dirty="0">
                <a:ea typeface="宋体" pitchFamily="2" charset="-122"/>
              </a:rPr>
              <a:t>80</a:t>
            </a:r>
            <a:r>
              <a:rPr lang="zh-CN" altLang="en-US" sz="1000" dirty="0">
                <a:ea typeface="宋体" pitchFamily="2" charset="-122"/>
              </a:rPr>
              <a:t>年代进入摩托罗拉服务</a:t>
            </a:r>
            <a:r>
              <a:rPr lang="en-US" altLang="zh-CN" sz="1000" dirty="0">
                <a:ea typeface="宋体" pitchFamily="2" charset="-122"/>
              </a:rPr>
              <a:t>,</a:t>
            </a:r>
            <a:r>
              <a:rPr lang="zh-CN" altLang="en-US" sz="1000" dirty="0">
                <a:ea typeface="宋体" pitchFamily="2" charset="-122"/>
              </a:rPr>
              <a:t>受雇为一名高级品质工程师效力于地上流动产品部门</a:t>
            </a:r>
            <a:r>
              <a:rPr lang="en-US" altLang="zh-CN" sz="1000" dirty="0">
                <a:ea typeface="宋体" pitchFamily="2" charset="-122"/>
              </a:rPr>
              <a:t>.</a:t>
            </a:r>
            <a:r>
              <a:rPr lang="zh-CN" altLang="en-US" sz="1000" dirty="0">
                <a:ea typeface="宋体" pitchFamily="2" charset="-122"/>
              </a:rPr>
              <a:t>他在</a:t>
            </a:r>
            <a:r>
              <a:rPr lang="en-US" altLang="zh-CN" sz="1000" dirty="0">
                <a:ea typeface="宋体" pitchFamily="2" charset="-122"/>
              </a:rPr>
              <a:t>90</a:t>
            </a:r>
            <a:r>
              <a:rPr lang="zh-CN" altLang="en-US" sz="1000" dirty="0">
                <a:ea typeface="宋体" pitchFamily="2" charset="-122"/>
              </a:rPr>
              <a:t>年代初病死于心脏病发作。史密斯被尊称为「六西格码之父」以纪念他给质量的漫长之旅带来伟大贡献。</a:t>
            </a:r>
          </a:p>
          <a:p>
            <a:pPr eaLnBrk="1" hangingPunct="1"/>
            <a:endParaRPr lang="en-US" altLang="zh-CN" sz="1000" dirty="0">
              <a:ea typeface="宋体" pitchFamily="2" charset="-122"/>
            </a:endParaRPr>
          </a:p>
          <a:p>
            <a:pPr eaLnBrk="1" hangingPunct="1"/>
            <a:r>
              <a:rPr lang="zh-CN" altLang="en-US" sz="1000" dirty="0">
                <a:ea typeface="宋体" pitchFamily="2" charset="-122"/>
              </a:rPr>
              <a:t>沃特</a:t>
            </a:r>
            <a:r>
              <a:rPr lang="en-US" altLang="zh-CN" sz="1000" dirty="0">
                <a:ea typeface="宋体" pitchFamily="2" charset="-122"/>
              </a:rPr>
              <a:t>·</a:t>
            </a:r>
            <a:r>
              <a:rPr lang="zh-CN" altLang="en-US" sz="1000" dirty="0">
                <a:ea typeface="宋体" pitchFamily="2" charset="-122"/>
              </a:rPr>
              <a:t>阿曼德</a:t>
            </a:r>
            <a:r>
              <a:rPr lang="en-US" altLang="zh-CN" sz="1000" dirty="0">
                <a:ea typeface="宋体" pitchFamily="2" charset="-122"/>
              </a:rPr>
              <a:t>·</a:t>
            </a:r>
            <a:r>
              <a:rPr lang="zh-CN" altLang="en-US" sz="1000" dirty="0">
                <a:ea typeface="宋体" pitchFamily="2" charset="-122"/>
              </a:rPr>
              <a:t>休哈特（</a:t>
            </a:r>
            <a:r>
              <a:rPr lang="en-US" altLang="zh-CN" sz="1000" dirty="0">
                <a:ea typeface="宋体" pitchFamily="2" charset="-122"/>
              </a:rPr>
              <a:t>Walter A. </a:t>
            </a:r>
            <a:r>
              <a:rPr lang="en-US" altLang="zh-CN" sz="1000" dirty="0" err="1">
                <a:ea typeface="宋体" pitchFamily="2" charset="-122"/>
              </a:rPr>
              <a:t>Shewhart</a:t>
            </a:r>
            <a:r>
              <a:rPr lang="zh-CN" altLang="en-US" sz="1000" dirty="0">
                <a:ea typeface="宋体" pitchFamily="2" charset="-122"/>
              </a:rPr>
              <a:t>）是现代质量管理的奠基者，美国工程师、统计学家、管理咨询顾问、被人们尊称为「统计质量控制</a:t>
            </a:r>
            <a:r>
              <a:rPr lang="en-US" altLang="zh-CN" sz="1000" dirty="0">
                <a:ea typeface="宋体" pitchFamily="2" charset="-122"/>
              </a:rPr>
              <a:t>(SQC)</a:t>
            </a:r>
            <a:r>
              <a:rPr lang="zh-CN" altLang="en-US" sz="1000" dirty="0">
                <a:ea typeface="宋体" pitchFamily="2" charset="-122"/>
              </a:rPr>
              <a:t>之父」。</a:t>
            </a:r>
          </a:p>
          <a:p>
            <a:pPr eaLnBrk="1" hangingPunct="1"/>
            <a:r>
              <a:rPr lang="en-US" altLang="zh-CN" sz="1000" dirty="0">
                <a:ea typeface="宋体" pitchFamily="2" charset="-122"/>
              </a:rPr>
              <a:t>1891.3.18 </a:t>
            </a:r>
            <a:r>
              <a:rPr lang="zh-CN" altLang="en-US" sz="1000" dirty="0">
                <a:ea typeface="宋体" pitchFamily="2" charset="-122"/>
              </a:rPr>
              <a:t>沃特</a:t>
            </a:r>
            <a:r>
              <a:rPr lang="en-US" altLang="zh-CN" sz="1000" dirty="0">
                <a:ea typeface="宋体" pitchFamily="2" charset="-122"/>
              </a:rPr>
              <a:t>·</a:t>
            </a:r>
            <a:r>
              <a:rPr lang="zh-CN" altLang="en-US" sz="1000" dirty="0">
                <a:ea typeface="宋体" pitchFamily="2" charset="-122"/>
              </a:rPr>
              <a:t>阿曼德</a:t>
            </a:r>
            <a:r>
              <a:rPr lang="en-US" altLang="zh-CN" sz="1000" dirty="0">
                <a:ea typeface="宋体" pitchFamily="2" charset="-122"/>
              </a:rPr>
              <a:t>·</a:t>
            </a:r>
            <a:r>
              <a:rPr lang="zh-CN" altLang="en-US" sz="1000" dirty="0">
                <a:ea typeface="宋体" pitchFamily="2" charset="-122"/>
              </a:rPr>
              <a:t>休哈特出生于美国伊利诺伊州的新坎顿</a:t>
            </a:r>
          </a:p>
          <a:p>
            <a:pPr eaLnBrk="1" hangingPunct="1"/>
            <a:r>
              <a:rPr lang="en-US" altLang="zh-CN" sz="1000" dirty="0">
                <a:ea typeface="宋体" pitchFamily="2" charset="-122"/>
              </a:rPr>
              <a:t>1917 </a:t>
            </a:r>
            <a:r>
              <a:rPr lang="zh-CN" altLang="en-US" sz="1000" dirty="0">
                <a:ea typeface="宋体" pitchFamily="2" charset="-122"/>
              </a:rPr>
              <a:t>获得加利福尼亚大学伯克利分校的物理学博士学位</a:t>
            </a:r>
          </a:p>
          <a:p>
            <a:pPr eaLnBrk="1" hangingPunct="1"/>
            <a:r>
              <a:rPr lang="en-US" altLang="zh-CN" sz="1000" dirty="0">
                <a:ea typeface="宋体" pitchFamily="2" charset="-122"/>
              </a:rPr>
              <a:t>1918-1924 </a:t>
            </a:r>
            <a:r>
              <a:rPr lang="zh-CN" altLang="en-US" sz="1000" dirty="0">
                <a:ea typeface="宋体" pitchFamily="2" charset="-122"/>
              </a:rPr>
              <a:t>西方电气公司（ </a:t>
            </a:r>
            <a:r>
              <a:rPr lang="en-US" altLang="zh-CN" sz="1000" dirty="0">
                <a:ea typeface="宋体" pitchFamily="2" charset="-122"/>
              </a:rPr>
              <a:t>Western Electric</a:t>
            </a:r>
            <a:r>
              <a:rPr lang="zh-CN" altLang="en-US" sz="1000" dirty="0">
                <a:ea typeface="宋体" pitchFamily="2" charset="-122"/>
              </a:rPr>
              <a:t>）工程师</a:t>
            </a:r>
          </a:p>
          <a:p>
            <a:pPr eaLnBrk="1" hangingPunct="1"/>
            <a:r>
              <a:rPr lang="en-US" altLang="zh-CN" sz="1000" dirty="0">
                <a:ea typeface="宋体" pitchFamily="2" charset="-122"/>
              </a:rPr>
              <a:t>1925-1956 </a:t>
            </a:r>
            <a:r>
              <a:rPr lang="zh-CN" altLang="en-US" sz="1000" dirty="0">
                <a:ea typeface="宋体" pitchFamily="2" charset="-122"/>
              </a:rPr>
              <a:t>贝尔试验室研究员，期间曾先后在伦敦大学、斯帝文理工学院、美国农业部研究生院和印度讲学</a:t>
            </a:r>
          </a:p>
          <a:p>
            <a:pPr eaLnBrk="1" hangingPunct="1"/>
            <a:r>
              <a:rPr lang="zh-CN" altLang="en-US" sz="1000" dirty="0">
                <a:ea typeface="宋体" pitchFamily="2" charset="-122"/>
              </a:rPr>
              <a:t>休哈特重要的著作是</a:t>
            </a:r>
            <a:r>
              <a:rPr lang="en-US" altLang="zh-CN" sz="1000" dirty="0">
                <a:ea typeface="宋体" pitchFamily="2" charset="-122"/>
              </a:rPr>
              <a:t>《</a:t>
            </a:r>
            <a:r>
              <a:rPr lang="zh-CN" altLang="en-US" sz="1000" dirty="0">
                <a:ea typeface="宋体" pitchFamily="2" charset="-122"/>
              </a:rPr>
              <a:t>产品生产的质量经济控制</a:t>
            </a:r>
            <a:r>
              <a:rPr lang="en-US" altLang="zh-CN" sz="1000" dirty="0">
                <a:ea typeface="宋体" pitchFamily="2" charset="-122"/>
              </a:rPr>
              <a:t>》 </a:t>
            </a:r>
            <a:r>
              <a:rPr lang="zh-CN" altLang="en-US" sz="1000" dirty="0">
                <a:ea typeface="宋体" pitchFamily="2" charset="-122"/>
              </a:rPr>
              <a:t>（</a:t>
            </a:r>
            <a:r>
              <a:rPr lang="en-US" altLang="zh-CN" sz="1000" dirty="0">
                <a:ea typeface="宋体" pitchFamily="2" charset="-122"/>
              </a:rPr>
              <a:t>Economic Control of Quality of Manufactured Product</a:t>
            </a:r>
            <a:r>
              <a:rPr lang="zh-CN" altLang="en-US" sz="1000" dirty="0">
                <a:ea typeface="宋体" pitchFamily="2" charset="-122"/>
              </a:rPr>
              <a:t>） ， </a:t>
            </a:r>
            <a:r>
              <a:rPr lang="en-US" altLang="zh-CN" sz="1000" dirty="0">
                <a:ea typeface="宋体" pitchFamily="2" charset="-122"/>
              </a:rPr>
              <a:t>1931</a:t>
            </a:r>
            <a:r>
              <a:rPr lang="zh-CN" altLang="en-US" sz="1000" dirty="0">
                <a:ea typeface="宋体" pitchFamily="2" charset="-122"/>
              </a:rPr>
              <a:t>年出版后被成为公认为质量基本原理的起源。本书对质量管理做出重大贡献。休哈特宣称「变异」存在于生产过程的每个方面，但是可以通过使用简单的统计工具如抽样和概率分析来了解变异，他的很多著作在贝尔实验室内部发行。其中之一是</a:t>
            </a:r>
            <a:r>
              <a:rPr lang="en-US" altLang="zh-CN" sz="1000" dirty="0">
                <a:ea typeface="宋体" pitchFamily="2" charset="-122"/>
              </a:rPr>
              <a:t>1924</a:t>
            </a:r>
            <a:r>
              <a:rPr lang="zh-CN" altLang="en-US" sz="1000" dirty="0">
                <a:ea typeface="宋体" pitchFamily="2" charset="-122"/>
              </a:rPr>
              <a:t>年</a:t>
            </a:r>
            <a:r>
              <a:rPr lang="en-US" altLang="zh-CN" sz="1000" dirty="0">
                <a:ea typeface="宋体" pitchFamily="2" charset="-122"/>
              </a:rPr>
              <a:t>5</a:t>
            </a:r>
            <a:r>
              <a:rPr lang="zh-CN" altLang="en-US" sz="1000" dirty="0">
                <a:ea typeface="宋体" pitchFamily="2" charset="-122"/>
              </a:rPr>
              <a:t>月</a:t>
            </a:r>
            <a:r>
              <a:rPr lang="en-US" altLang="zh-CN" sz="1000" dirty="0">
                <a:ea typeface="宋体" pitchFamily="2" charset="-122"/>
              </a:rPr>
              <a:t>16</a:t>
            </a:r>
            <a:r>
              <a:rPr lang="zh-CN" altLang="en-US" sz="1000" dirty="0">
                <a:ea typeface="宋体" pitchFamily="2" charset="-122"/>
              </a:rPr>
              <a:t>日的有历史意义的备忘录，在备忘录中他向上级提出了使用「控制图」</a:t>
            </a:r>
            <a:r>
              <a:rPr lang="en-US" altLang="zh-CN" sz="1000" dirty="0">
                <a:ea typeface="宋体" pitchFamily="2" charset="-122"/>
              </a:rPr>
              <a:t>( Control Chart ) </a:t>
            </a:r>
            <a:r>
              <a:rPr lang="zh-CN" altLang="en-US" sz="1000" dirty="0">
                <a:ea typeface="宋体" pitchFamily="2" charset="-122"/>
              </a:rPr>
              <a:t>的建议。</a:t>
            </a:r>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4881714-94EB-46B5-ADF7-D72A4081D82B}" type="slidenum">
              <a:rPr lang="en-US" altLang="zh-CN" smtClean="0"/>
              <a:pPr eaLnBrk="1" hangingPunct="1"/>
              <a:t>1</a:t>
            </a:fld>
            <a:endParaRPr lang="en-US" altLang="zh-CN"/>
          </a:p>
        </p:txBody>
      </p:sp>
    </p:spTree>
    <p:extLst>
      <p:ext uri="{BB962C8B-B14F-4D97-AF65-F5344CB8AC3E}">
        <p14:creationId xmlns:p14="http://schemas.microsoft.com/office/powerpoint/2010/main" val="683253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pitchFamily="2" charset="-122"/>
              </a:rPr>
              <a:t>Curtis A. </a:t>
            </a:r>
            <a:r>
              <a:rPr lang="en-US" altLang="zh-CN" dirty="0" err="1">
                <a:ea typeface="宋体" pitchFamily="2" charset="-122"/>
              </a:rPr>
              <a:t>Parvin</a:t>
            </a:r>
            <a:r>
              <a:rPr lang="en-US" altLang="zh-CN" dirty="0">
                <a:ea typeface="宋体" pitchFamily="2" charset="-122"/>
              </a:rPr>
              <a:t>* and Ann M. </a:t>
            </a:r>
            <a:r>
              <a:rPr lang="en-US" altLang="zh-CN" dirty="0" err="1">
                <a:ea typeface="宋体" pitchFamily="2" charset="-122"/>
              </a:rPr>
              <a:t>Gronowski</a:t>
            </a:r>
            <a:r>
              <a:rPr lang="en-US" altLang="zh-CN" dirty="0">
                <a:ea typeface="宋体" pitchFamily="2" charset="-122"/>
              </a:rPr>
              <a:t>. Effect of analytical run length on quality-control(QC) performance and the QC planning process.</a:t>
            </a:r>
            <a:r>
              <a:rPr lang="en-US" altLang="zh-CN" baseline="0" dirty="0">
                <a:ea typeface="宋体" pitchFamily="2" charset="-122"/>
              </a:rPr>
              <a:t> </a:t>
            </a:r>
            <a:r>
              <a:rPr lang="en-US" altLang="zh-CN" dirty="0">
                <a:ea typeface="宋体" pitchFamily="2" charset="-122"/>
              </a:rPr>
              <a:t>《Clinical Chemistry》 43:11,2149–2154 (1997)</a:t>
            </a:r>
          </a:p>
          <a:p>
            <a:endParaRPr lang="en-US" altLang="zh-CN" dirty="0">
              <a:ea typeface="宋体" pitchFamily="2" charset="-122"/>
            </a:endParaRPr>
          </a:p>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747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91812D7-FE0E-48C2-9037-B6D37B09EB89}" type="slidenum">
              <a:rPr lang="en-US" altLang="zh-CN" smtClean="0"/>
              <a:pPr eaLnBrk="1" hangingPunct="1"/>
              <a:t>10</a:t>
            </a:fld>
            <a:endParaRPr lang="en-US" altLang="zh-CN"/>
          </a:p>
        </p:txBody>
      </p:sp>
    </p:spTree>
    <p:extLst>
      <p:ext uri="{BB962C8B-B14F-4D97-AF65-F5344CB8AC3E}">
        <p14:creationId xmlns:p14="http://schemas.microsoft.com/office/powerpoint/2010/main" val="2996454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pitchFamily="2" charset="-122"/>
              </a:rPr>
              <a:t>Curtis A. </a:t>
            </a:r>
            <a:r>
              <a:rPr lang="en-US" altLang="zh-CN" dirty="0" err="1">
                <a:ea typeface="宋体" pitchFamily="2" charset="-122"/>
              </a:rPr>
              <a:t>Parvin</a:t>
            </a:r>
            <a:r>
              <a:rPr lang="en-US" altLang="zh-CN" dirty="0">
                <a:ea typeface="宋体" pitchFamily="2" charset="-122"/>
              </a:rPr>
              <a:t>* and Ann M. </a:t>
            </a:r>
            <a:r>
              <a:rPr lang="en-US" altLang="zh-CN" dirty="0" err="1">
                <a:ea typeface="宋体" pitchFamily="2" charset="-122"/>
              </a:rPr>
              <a:t>Gronowski</a:t>
            </a:r>
            <a:r>
              <a:rPr lang="en-US" altLang="zh-CN" dirty="0">
                <a:ea typeface="宋体" pitchFamily="2" charset="-122"/>
              </a:rPr>
              <a:t>. Effect of analytical run length on quality-control(QC) performance and the QC planning process.</a:t>
            </a:r>
            <a:r>
              <a:rPr lang="en-US" altLang="zh-CN" baseline="0" dirty="0">
                <a:ea typeface="宋体" pitchFamily="2" charset="-122"/>
              </a:rPr>
              <a:t> </a:t>
            </a:r>
            <a:r>
              <a:rPr lang="en-US" altLang="zh-CN" dirty="0">
                <a:ea typeface="宋体" pitchFamily="2" charset="-122"/>
              </a:rPr>
              <a:t>《Clinical Chemistry》 43:11,2149–2154 (1997)</a:t>
            </a:r>
          </a:p>
          <a:p>
            <a:endParaRPr lang="en-US" altLang="zh-CN" dirty="0">
              <a:ea typeface="宋体" pitchFamily="2" charset="-122"/>
            </a:endParaRPr>
          </a:p>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747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91812D7-FE0E-48C2-9037-B6D37B09EB89}" type="slidenum">
              <a:rPr lang="en-US" altLang="zh-CN" smtClean="0"/>
              <a:pPr eaLnBrk="1" hangingPunct="1"/>
              <a:t>11</a:t>
            </a:fld>
            <a:endParaRPr lang="en-US" altLang="zh-CN"/>
          </a:p>
        </p:txBody>
      </p:sp>
    </p:spTree>
    <p:extLst>
      <p:ext uri="{BB962C8B-B14F-4D97-AF65-F5344CB8AC3E}">
        <p14:creationId xmlns:p14="http://schemas.microsoft.com/office/powerpoint/2010/main" val="2996454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pitchFamily="2" charset="-122"/>
              </a:rPr>
              <a:t>Curtis A. </a:t>
            </a:r>
            <a:r>
              <a:rPr lang="en-US" altLang="zh-CN" dirty="0" err="1">
                <a:ea typeface="宋体" pitchFamily="2" charset="-122"/>
              </a:rPr>
              <a:t>Parvin</a:t>
            </a:r>
            <a:r>
              <a:rPr lang="en-US" altLang="zh-CN" dirty="0">
                <a:ea typeface="宋体" pitchFamily="2" charset="-122"/>
              </a:rPr>
              <a:t>* and Ann M. </a:t>
            </a:r>
            <a:r>
              <a:rPr lang="en-US" altLang="zh-CN" dirty="0" err="1">
                <a:ea typeface="宋体" pitchFamily="2" charset="-122"/>
              </a:rPr>
              <a:t>Gronowski</a:t>
            </a:r>
            <a:r>
              <a:rPr lang="en-US" altLang="zh-CN" dirty="0">
                <a:ea typeface="宋体" pitchFamily="2" charset="-122"/>
              </a:rPr>
              <a:t>. Effect of analytical run length on quality-control(QC) performance and the QC planning process.</a:t>
            </a:r>
            <a:r>
              <a:rPr lang="en-US" altLang="zh-CN" baseline="0" dirty="0">
                <a:ea typeface="宋体" pitchFamily="2" charset="-122"/>
              </a:rPr>
              <a:t> </a:t>
            </a:r>
            <a:r>
              <a:rPr lang="en-US" altLang="zh-CN" dirty="0">
                <a:ea typeface="宋体" pitchFamily="2" charset="-122"/>
              </a:rPr>
              <a:t>《Clinical Chemistry》 43:11,2149–2154 (1997)</a:t>
            </a:r>
          </a:p>
          <a:p>
            <a:endParaRPr lang="en-US" altLang="zh-CN" dirty="0">
              <a:ea typeface="宋体" pitchFamily="2" charset="-122"/>
            </a:endParaRPr>
          </a:p>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747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91812D7-FE0E-48C2-9037-B6D37B09EB89}" type="slidenum">
              <a:rPr lang="en-US" altLang="zh-CN" smtClean="0"/>
              <a:pPr eaLnBrk="1" hangingPunct="1"/>
              <a:t>12</a:t>
            </a:fld>
            <a:endParaRPr lang="en-US" altLang="zh-CN"/>
          </a:p>
        </p:txBody>
      </p:sp>
    </p:spTree>
    <p:extLst>
      <p:ext uri="{BB962C8B-B14F-4D97-AF65-F5344CB8AC3E}">
        <p14:creationId xmlns:p14="http://schemas.microsoft.com/office/powerpoint/2010/main" val="2996454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pitchFamily="2" charset="-122"/>
              </a:rPr>
              <a:t>Curtis A. </a:t>
            </a:r>
            <a:r>
              <a:rPr lang="en-US" altLang="zh-CN" dirty="0" err="1">
                <a:ea typeface="宋体" pitchFamily="2" charset="-122"/>
              </a:rPr>
              <a:t>Parvin</a:t>
            </a:r>
            <a:r>
              <a:rPr lang="en-US" altLang="zh-CN" dirty="0">
                <a:ea typeface="宋体" pitchFamily="2" charset="-122"/>
              </a:rPr>
              <a:t>* and Ann M. </a:t>
            </a:r>
            <a:r>
              <a:rPr lang="en-US" altLang="zh-CN" dirty="0" err="1">
                <a:ea typeface="宋体" pitchFamily="2" charset="-122"/>
              </a:rPr>
              <a:t>Gronowski</a:t>
            </a:r>
            <a:r>
              <a:rPr lang="en-US" altLang="zh-CN" dirty="0">
                <a:ea typeface="宋体" pitchFamily="2" charset="-122"/>
              </a:rPr>
              <a:t>. Effect of analytical run length on quality-control(QC) performance and the QC planning process.</a:t>
            </a:r>
            <a:r>
              <a:rPr lang="en-US" altLang="zh-CN" baseline="0" dirty="0">
                <a:ea typeface="宋体" pitchFamily="2" charset="-122"/>
              </a:rPr>
              <a:t> </a:t>
            </a:r>
            <a:r>
              <a:rPr lang="en-US" altLang="zh-CN" dirty="0">
                <a:ea typeface="宋体" pitchFamily="2" charset="-122"/>
              </a:rPr>
              <a:t>《Clinical Chemistry》 43:11,2149–2154 (1997)</a:t>
            </a:r>
          </a:p>
          <a:p>
            <a:endParaRPr lang="en-US" altLang="zh-CN" dirty="0">
              <a:ea typeface="宋体" pitchFamily="2" charset="-122"/>
            </a:endParaRPr>
          </a:p>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747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91812D7-FE0E-48C2-9037-B6D37B09EB89}" type="slidenum">
              <a:rPr lang="en-US" altLang="zh-CN" smtClean="0"/>
              <a:pPr eaLnBrk="1" hangingPunct="1"/>
              <a:t>13</a:t>
            </a:fld>
            <a:endParaRPr lang="en-US" altLang="zh-CN"/>
          </a:p>
        </p:txBody>
      </p:sp>
    </p:spTree>
    <p:extLst>
      <p:ext uri="{BB962C8B-B14F-4D97-AF65-F5344CB8AC3E}">
        <p14:creationId xmlns:p14="http://schemas.microsoft.com/office/powerpoint/2010/main" val="2996454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pitchFamily="2" charset="-122"/>
              </a:rPr>
              <a:t>Curtis A. </a:t>
            </a:r>
            <a:r>
              <a:rPr lang="en-US" altLang="zh-CN" dirty="0" err="1">
                <a:ea typeface="宋体" pitchFamily="2" charset="-122"/>
              </a:rPr>
              <a:t>Parvin</a:t>
            </a:r>
            <a:r>
              <a:rPr lang="en-US" altLang="zh-CN" dirty="0">
                <a:ea typeface="宋体" pitchFamily="2" charset="-122"/>
              </a:rPr>
              <a:t>* and Ann M. </a:t>
            </a:r>
            <a:r>
              <a:rPr lang="en-US" altLang="zh-CN" dirty="0" err="1">
                <a:ea typeface="宋体" pitchFamily="2" charset="-122"/>
              </a:rPr>
              <a:t>Gronowski</a:t>
            </a:r>
            <a:r>
              <a:rPr lang="en-US" altLang="zh-CN" dirty="0">
                <a:ea typeface="宋体" pitchFamily="2" charset="-122"/>
              </a:rPr>
              <a:t>. Effect of analytical run length on quality-control(QC) performance and the QC planning process.</a:t>
            </a:r>
            <a:r>
              <a:rPr lang="en-US" altLang="zh-CN" baseline="0" dirty="0">
                <a:ea typeface="宋体" pitchFamily="2" charset="-122"/>
              </a:rPr>
              <a:t> </a:t>
            </a:r>
            <a:r>
              <a:rPr lang="en-US" altLang="zh-CN" dirty="0">
                <a:ea typeface="宋体" pitchFamily="2" charset="-122"/>
              </a:rPr>
              <a:t>《Clinical Chemistry》 43:11,2149–2154 (1997)</a:t>
            </a:r>
          </a:p>
          <a:p>
            <a:endParaRPr lang="en-US" altLang="zh-CN" dirty="0">
              <a:ea typeface="宋体" pitchFamily="2" charset="-122"/>
            </a:endParaRPr>
          </a:p>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747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91812D7-FE0E-48C2-9037-B6D37B09EB89}" type="slidenum">
              <a:rPr lang="en-US" altLang="zh-CN" smtClean="0"/>
              <a:pPr eaLnBrk="1" hangingPunct="1"/>
              <a:t>14</a:t>
            </a:fld>
            <a:endParaRPr lang="en-US" altLang="zh-CN"/>
          </a:p>
        </p:txBody>
      </p:sp>
    </p:spTree>
    <p:extLst>
      <p:ext uri="{BB962C8B-B14F-4D97-AF65-F5344CB8AC3E}">
        <p14:creationId xmlns:p14="http://schemas.microsoft.com/office/powerpoint/2010/main" val="2996454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pitchFamily="2" charset="-122"/>
              </a:rPr>
              <a:t>Curtis A. </a:t>
            </a:r>
            <a:r>
              <a:rPr lang="en-US" altLang="zh-CN" dirty="0" err="1">
                <a:ea typeface="宋体" pitchFamily="2" charset="-122"/>
              </a:rPr>
              <a:t>Parvin</a:t>
            </a:r>
            <a:r>
              <a:rPr lang="en-US" altLang="zh-CN" dirty="0">
                <a:ea typeface="宋体" pitchFamily="2" charset="-122"/>
              </a:rPr>
              <a:t>* and Ann M. </a:t>
            </a:r>
            <a:r>
              <a:rPr lang="en-US" altLang="zh-CN" dirty="0" err="1">
                <a:ea typeface="宋体" pitchFamily="2" charset="-122"/>
              </a:rPr>
              <a:t>Gronowski</a:t>
            </a:r>
            <a:r>
              <a:rPr lang="en-US" altLang="zh-CN" dirty="0">
                <a:ea typeface="宋体" pitchFamily="2" charset="-122"/>
              </a:rPr>
              <a:t>. Effect of analytical run length on quality-control(QC) performance and the QC planning process.</a:t>
            </a:r>
            <a:r>
              <a:rPr lang="en-US" altLang="zh-CN" baseline="0" dirty="0">
                <a:ea typeface="宋体" pitchFamily="2" charset="-122"/>
              </a:rPr>
              <a:t> </a:t>
            </a:r>
            <a:r>
              <a:rPr lang="en-US" altLang="zh-CN" dirty="0">
                <a:ea typeface="宋体" pitchFamily="2" charset="-122"/>
              </a:rPr>
              <a:t>《Clinical Chemistry》 43:11,2149–2154 (1997)</a:t>
            </a:r>
          </a:p>
          <a:p>
            <a:endParaRPr lang="en-US" altLang="zh-CN" dirty="0">
              <a:ea typeface="宋体" pitchFamily="2" charset="-122"/>
            </a:endParaRPr>
          </a:p>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747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91812D7-FE0E-48C2-9037-B6D37B09EB89}" type="slidenum">
              <a:rPr lang="en-US" altLang="zh-CN" smtClean="0"/>
              <a:pPr eaLnBrk="1" hangingPunct="1"/>
              <a:t>15</a:t>
            </a:fld>
            <a:endParaRPr lang="en-US" altLang="zh-CN"/>
          </a:p>
        </p:txBody>
      </p:sp>
    </p:spTree>
    <p:extLst>
      <p:ext uri="{BB962C8B-B14F-4D97-AF65-F5344CB8AC3E}">
        <p14:creationId xmlns:p14="http://schemas.microsoft.com/office/powerpoint/2010/main" val="2996454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pitchFamily="2" charset="-122"/>
              </a:rPr>
              <a:t>Curtis A. </a:t>
            </a:r>
            <a:r>
              <a:rPr lang="en-US" altLang="zh-CN" dirty="0" err="1">
                <a:ea typeface="宋体" pitchFamily="2" charset="-122"/>
              </a:rPr>
              <a:t>Parvin</a:t>
            </a:r>
            <a:r>
              <a:rPr lang="en-US" altLang="zh-CN" dirty="0">
                <a:ea typeface="宋体" pitchFamily="2" charset="-122"/>
              </a:rPr>
              <a:t>* and Ann M. </a:t>
            </a:r>
            <a:r>
              <a:rPr lang="en-US" altLang="zh-CN" dirty="0" err="1">
                <a:ea typeface="宋体" pitchFamily="2" charset="-122"/>
              </a:rPr>
              <a:t>Gronowski</a:t>
            </a:r>
            <a:r>
              <a:rPr lang="en-US" altLang="zh-CN" dirty="0">
                <a:ea typeface="宋体" pitchFamily="2" charset="-122"/>
              </a:rPr>
              <a:t>. Effect of analytical run length on quality-control(QC) performance and the QC planning process.</a:t>
            </a:r>
            <a:r>
              <a:rPr lang="en-US" altLang="zh-CN" baseline="0" dirty="0">
                <a:ea typeface="宋体" pitchFamily="2" charset="-122"/>
              </a:rPr>
              <a:t> </a:t>
            </a:r>
            <a:r>
              <a:rPr lang="en-US" altLang="zh-CN" dirty="0">
                <a:ea typeface="宋体" pitchFamily="2" charset="-122"/>
              </a:rPr>
              <a:t>《Clinical Chemistry》 43:11,2149–2154 (1997)</a:t>
            </a:r>
          </a:p>
          <a:p>
            <a:endParaRPr lang="en-US" altLang="zh-CN" dirty="0">
              <a:ea typeface="宋体" pitchFamily="2" charset="-122"/>
            </a:endParaRPr>
          </a:p>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747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91812D7-FE0E-48C2-9037-B6D37B09EB89}" type="slidenum">
              <a:rPr lang="en-US" altLang="zh-CN" smtClean="0"/>
              <a:pPr eaLnBrk="1" hangingPunct="1"/>
              <a:t>16</a:t>
            </a:fld>
            <a:endParaRPr lang="en-US" altLang="zh-CN"/>
          </a:p>
        </p:txBody>
      </p:sp>
    </p:spTree>
    <p:extLst>
      <p:ext uri="{BB962C8B-B14F-4D97-AF65-F5344CB8AC3E}">
        <p14:creationId xmlns:p14="http://schemas.microsoft.com/office/powerpoint/2010/main" val="2996454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pitchFamily="2" charset="-122"/>
              </a:rPr>
              <a:t>Curtis A. </a:t>
            </a:r>
            <a:r>
              <a:rPr lang="en-US" altLang="zh-CN" dirty="0" err="1">
                <a:ea typeface="宋体" pitchFamily="2" charset="-122"/>
              </a:rPr>
              <a:t>Parvin</a:t>
            </a:r>
            <a:r>
              <a:rPr lang="en-US" altLang="zh-CN" dirty="0">
                <a:ea typeface="宋体" pitchFamily="2" charset="-122"/>
              </a:rPr>
              <a:t>* and Ann M. </a:t>
            </a:r>
            <a:r>
              <a:rPr lang="en-US" altLang="zh-CN" dirty="0" err="1">
                <a:ea typeface="宋体" pitchFamily="2" charset="-122"/>
              </a:rPr>
              <a:t>Gronowski</a:t>
            </a:r>
            <a:r>
              <a:rPr lang="en-US" altLang="zh-CN" dirty="0">
                <a:ea typeface="宋体" pitchFamily="2" charset="-122"/>
              </a:rPr>
              <a:t>. Effect of analytical run length on quality-control(QC) performance and the QC planning process.</a:t>
            </a:r>
            <a:r>
              <a:rPr lang="en-US" altLang="zh-CN" baseline="0" dirty="0">
                <a:ea typeface="宋体" pitchFamily="2" charset="-122"/>
              </a:rPr>
              <a:t> </a:t>
            </a:r>
            <a:r>
              <a:rPr lang="en-US" altLang="zh-CN" dirty="0">
                <a:ea typeface="宋体" pitchFamily="2" charset="-122"/>
              </a:rPr>
              <a:t>《Clinical Chemistry》 43:11,2149–2154 (1997)</a:t>
            </a:r>
          </a:p>
          <a:p>
            <a:endParaRPr lang="en-US" altLang="zh-CN" dirty="0">
              <a:ea typeface="宋体" pitchFamily="2" charset="-122"/>
            </a:endParaRPr>
          </a:p>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747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91812D7-FE0E-48C2-9037-B6D37B09EB89}" type="slidenum">
              <a:rPr lang="en-US" altLang="zh-CN" smtClean="0"/>
              <a:pPr eaLnBrk="1" hangingPunct="1"/>
              <a:t>17</a:t>
            </a:fld>
            <a:endParaRPr lang="en-US" altLang="zh-CN"/>
          </a:p>
        </p:txBody>
      </p:sp>
    </p:spTree>
    <p:extLst>
      <p:ext uri="{BB962C8B-B14F-4D97-AF65-F5344CB8AC3E}">
        <p14:creationId xmlns:p14="http://schemas.microsoft.com/office/powerpoint/2010/main" val="2996454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747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91812D7-FE0E-48C2-9037-B6D37B09EB89}" type="slidenum">
              <a:rPr lang="en-US" altLang="zh-CN" smtClean="0"/>
              <a:pPr eaLnBrk="1" hangingPunct="1"/>
              <a:t>18</a:t>
            </a:fld>
            <a:endParaRPr lang="en-US" altLang="zh-CN"/>
          </a:p>
        </p:txBody>
      </p:sp>
    </p:spTree>
    <p:extLst>
      <p:ext uri="{BB962C8B-B14F-4D97-AF65-F5344CB8AC3E}">
        <p14:creationId xmlns:p14="http://schemas.microsoft.com/office/powerpoint/2010/main" val="2996454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757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4A87631-EB1B-4D31-AAAA-2B6F1D325543}" type="slidenum">
              <a:rPr lang="en-US" altLang="zh-CN" smtClean="0"/>
              <a:pPr eaLnBrk="1" hangingPunct="1"/>
              <a:t>19</a:t>
            </a:fld>
            <a:endParaRPr lang="en-US" altLang="zh-CN"/>
          </a:p>
        </p:txBody>
      </p:sp>
    </p:spTree>
    <p:extLst>
      <p:ext uri="{BB962C8B-B14F-4D97-AF65-F5344CB8AC3E}">
        <p14:creationId xmlns:p14="http://schemas.microsoft.com/office/powerpoint/2010/main" val="2405612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1200" dirty="0">
                <a:latin typeface="Times New Roman" pitchFamily="18" charset="0"/>
                <a:cs typeface="Times New Roman" pitchFamily="18" charset="0"/>
              </a:rPr>
              <a:t>理想情况下，应使用第一层中「特定临床情况下的质量规范」并以数字方式表示，这种方式的的临床决策固定限是固定的截断值，例如：血清胆固醇用于筛查实验，协商的临床指南规定对血清胆固醇高于固定限（</a:t>
            </a:r>
            <a:r>
              <a:rPr lang="en-US" altLang="zh-CN" sz="1200" dirty="0">
                <a:latin typeface="Times New Roman" pitchFamily="18" charset="0"/>
                <a:cs typeface="Times New Roman" pitchFamily="18" charset="0"/>
              </a:rPr>
              <a:t>6.6 </a:t>
            </a:r>
            <a:r>
              <a:rPr lang="en-US" altLang="zh-CN" sz="1200" dirty="0" err="1">
                <a:latin typeface="Times New Roman" pitchFamily="18" charset="0"/>
                <a:cs typeface="Times New Roman" pitchFamily="18" charset="0"/>
              </a:rPr>
              <a:t>mmol</a:t>
            </a:r>
            <a:r>
              <a:rPr lang="en-US" altLang="zh-CN" sz="1200" dirty="0">
                <a:latin typeface="Times New Roman" pitchFamily="18" charset="0"/>
                <a:cs typeface="Times New Roman" pitchFamily="18" charset="0"/>
              </a:rPr>
              <a:t>/L</a:t>
            </a:r>
            <a:r>
              <a:rPr lang="zh-CN" altLang="en-US" sz="1200" dirty="0">
                <a:latin typeface="Times New Roman" pitchFamily="18" charset="0"/>
                <a:cs typeface="Times New Roman" pitchFamily="18" charset="0"/>
              </a:rPr>
              <a:t>）的每一个人进行干预，当使用固定限进行试验解释时，相对于「精密度」，「偏倚」是更重要的性能特征；其缺点是：大多检验结果是用在多种临床情况下，只有少数用在单一明确的临床情况下，跟临床医师如何使用试验结果有比较大的关系。</a:t>
            </a:r>
          </a:p>
          <a:p>
            <a:pPr>
              <a:lnSpc>
                <a:spcPct val="150000"/>
              </a:lnSpc>
            </a:pPr>
            <a:endParaRPr lang="zh-CN" altLang="en-US" sz="1200" dirty="0">
              <a:latin typeface="Times New Roman" pitchFamily="18" charset="0"/>
              <a:cs typeface="Times New Roman" pitchFamily="18" charset="0"/>
            </a:endParaRPr>
          </a:p>
          <a:p>
            <a:pPr>
              <a:lnSpc>
                <a:spcPct val="150000"/>
              </a:lnSpc>
            </a:pPr>
            <a:endParaRPr lang="zh-CN" altLang="en-US" sz="1200" dirty="0">
              <a:latin typeface="Times New Roman" pitchFamily="18" charset="0"/>
              <a:cs typeface="Times New Roman" pitchFamily="18" charset="0"/>
            </a:endParaRP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2</a:t>
            </a:fld>
            <a:endParaRPr lang="en-US" altLang="zh-CN"/>
          </a:p>
        </p:txBody>
      </p:sp>
    </p:spTree>
    <p:extLst>
      <p:ext uri="{BB962C8B-B14F-4D97-AF65-F5344CB8AC3E}">
        <p14:creationId xmlns:p14="http://schemas.microsoft.com/office/powerpoint/2010/main" val="3984881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768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03C8C02-1F74-4938-BAAC-4A15CD0886E5}" type="slidenum">
              <a:rPr lang="en-US" altLang="zh-CN" smtClean="0"/>
              <a:pPr eaLnBrk="1" hangingPunct="1"/>
              <a:t>20</a:t>
            </a:fld>
            <a:endParaRPr lang="en-US" altLang="zh-CN"/>
          </a:p>
        </p:txBody>
      </p:sp>
    </p:spTree>
    <p:extLst>
      <p:ext uri="{BB962C8B-B14F-4D97-AF65-F5344CB8AC3E}">
        <p14:creationId xmlns:p14="http://schemas.microsoft.com/office/powerpoint/2010/main" val="1437437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778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3A63443-6F53-4662-A1FB-8997CCD4AF24}" type="slidenum">
              <a:rPr lang="en-US" altLang="zh-CN" smtClean="0"/>
              <a:pPr eaLnBrk="1" hangingPunct="1"/>
              <a:t>21</a:t>
            </a:fld>
            <a:endParaRPr lang="en-US" altLang="zh-CN"/>
          </a:p>
        </p:txBody>
      </p:sp>
    </p:spTree>
    <p:extLst>
      <p:ext uri="{BB962C8B-B14F-4D97-AF65-F5344CB8AC3E}">
        <p14:creationId xmlns:p14="http://schemas.microsoft.com/office/powerpoint/2010/main" val="411581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788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9780E6C-4C59-48CD-975E-87E5F4A0DCB8}" type="slidenum">
              <a:rPr lang="en-US" altLang="zh-CN" smtClean="0"/>
              <a:pPr eaLnBrk="1" hangingPunct="1"/>
              <a:t>22</a:t>
            </a:fld>
            <a:endParaRPr lang="en-US" altLang="zh-CN"/>
          </a:p>
        </p:txBody>
      </p:sp>
    </p:spTree>
    <p:extLst>
      <p:ext uri="{BB962C8B-B14F-4D97-AF65-F5344CB8AC3E}">
        <p14:creationId xmlns:p14="http://schemas.microsoft.com/office/powerpoint/2010/main" val="2257185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注意：如果连续监测</a:t>
            </a:r>
            <a:r>
              <a:rPr lang="en-US" altLang="zh-CN" dirty="0">
                <a:ea typeface="宋体" pitchFamily="2" charset="-122"/>
              </a:rPr>
              <a:t>35</a:t>
            </a:r>
            <a:r>
              <a:rPr lang="zh-CN" altLang="en-US" dirty="0">
                <a:ea typeface="宋体" pitchFamily="2" charset="-122"/>
              </a:rPr>
              <a:t>轮的方法判稳，通常应多做几组，比如</a:t>
            </a:r>
            <a:r>
              <a:rPr lang="en-US" altLang="zh-CN" dirty="0">
                <a:ea typeface="宋体" pitchFamily="2" charset="-122"/>
              </a:rPr>
              <a:t>35</a:t>
            </a:r>
            <a:r>
              <a:rPr lang="zh-CN" altLang="en-US" dirty="0">
                <a:ea typeface="宋体" pitchFamily="2" charset="-122"/>
              </a:rPr>
              <a:t>轮的加做到</a:t>
            </a:r>
            <a:r>
              <a:rPr lang="en-US" altLang="zh-CN" dirty="0">
                <a:ea typeface="宋体" pitchFamily="2" charset="-122"/>
              </a:rPr>
              <a:t>40</a:t>
            </a:r>
            <a:r>
              <a:rPr lang="zh-CN" altLang="en-US" dirty="0">
                <a:ea typeface="宋体" pitchFamily="2" charset="-122"/>
              </a:rPr>
              <a:t>轮数据，以防止有异常后需要删除数据，导致计算时数据不够。</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以上注释来源于：临床检验质量控制技术（第二版），王治国编著，人民文学出版社。</a:t>
            </a:r>
          </a:p>
          <a:p>
            <a:endParaRPr lang="zh-CN" altLang="en-US" dirty="0">
              <a:ea typeface="宋体" pitchFamily="2" charset="-122"/>
            </a:endParaRPr>
          </a:p>
        </p:txBody>
      </p:sp>
      <p:sp>
        <p:nvSpPr>
          <p:cNvPr id="798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9C5CAF7-8E72-4720-A1F5-80EE6AE7FC6D}" type="slidenum">
              <a:rPr lang="en-US" altLang="zh-CN" smtClean="0"/>
              <a:pPr eaLnBrk="1" hangingPunct="1"/>
              <a:t>23</a:t>
            </a:fld>
            <a:endParaRPr lang="en-US" altLang="zh-CN"/>
          </a:p>
        </p:txBody>
      </p:sp>
    </p:spTree>
    <p:extLst>
      <p:ext uri="{BB962C8B-B14F-4D97-AF65-F5344CB8AC3E}">
        <p14:creationId xmlns:p14="http://schemas.microsoft.com/office/powerpoint/2010/main" val="961846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注意：如果连续监测</a:t>
            </a:r>
            <a:r>
              <a:rPr lang="en-US" altLang="zh-CN" dirty="0">
                <a:ea typeface="宋体" pitchFamily="2" charset="-122"/>
              </a:rPr>
              <a:t>35</a:t>
            </a:r>
            <a:r>
              <a:rPr lang="zh-CN" altLang="en-US" dirty="0">
                <a:ea typeface="宋体" pitchFamily="2" charset="-122"/>
              </a:rPr>
              <a:t>轮的方法判稳，通常应多做几组，比如</a:t>
            </a:r>
            <a:r>
              <a:rPr lang="en-US" altLang="zh-CN" dirty="0">
                <a:ea typeface="宋体" pitchFamily="2" charset="-122"/>
              </a:rPr>
              <a:t>35</a:t>
            </a:r>
            <a:r>
              <a:rPr lang="zh-CN" altLang="en-US" dirty="0">
                <a:ea typeface="宋体" pitchFamily="2" charset="-122"/>
              </a:rPr>
              <a:t>轮的加做到</a:t>
            </a:r>
            <a:r>
              <a:rPr lang="en-US" altLang="zh-CN" dirty="0">
                <a:ea typeface="宋体" pitchFamily="2" charset="-122"/>
              </a:rPr>
              <a:t>40</a:t>
            </a:r>
            <a:r>
              <a:rPr lang="zh-CN" altLang="en-US" dirty="0">
                <a:ea typeface="宋体" pitchFamily="2" charset="-122"/>
              </a:rPr>
              <a:t>轮数据，以防止有异常后需要删除数据，导致计算时数据不够。</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4D3F435-6F20-4BAE-BC34-8D7EA878962C}" type="slidenum">
              <a:rPr lang="en-US" altLang="zh-CN" smtClean="0"/>
              <a:pPr eaLnBrk="1" hangingPunct="1"/>
              <a:t>24</a:t>
            </a:fld>
            <a:endParaRPr lang="en-US" altLang="zh-CN"/>
          </a:p>
        </p:txBody>
      </p:sp>
    </p:spTree>
    <p:extLst>
      <p:ext uri="{BB962C8B-B14F-4D97-AF65-F5344CB8AC3E}">
        <p14:creationId xmlns:p14="http://schemas.microsoft.com/office/powerpoint/2010/main" val="2210997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注意：如果连续监测</a:t>
            </a:r>
            <a:r>
              <a:rPr lang="en-US" altLang="zh-CN" dirty="0">
                <a:ea typeface="宋体" pitchFamily="2" charset="-122"/>
              </a:rPr>
              <a:t>35</a:t>
            </a:r>
            <a:r>
              <a:rPr lang="zh-CN" altLang="en-US" dirty="0">
                <a:ea typeface="宋体" pitchFamily="2" charset="-122"/>
              </a:rPr>
              <a:t>轮的方法判稳，通常应多做几组，比如</a:t>
            </a:r>
            <a:r>
              <a:rPr lang="en-US" altLang="zh-CN" dirty="0">
                <a:ea typeface="宋体" pitchFamily="2" charset="-122"/>
              </a:rPr>
              <a:t>35</a:t>
            </a:r>
            <a:r>
              <a:rPr lang="zh-CN" altLang="en-US" dirty="0">
                <a:ea typeface="宋体" pitchFamily="2" charset="-122"/>
              </a:rPr>
              <a:t>轮的加做到</a:t>
            </a:r>
            <a:r>
              <a:rPr lang="en-US" altLang="zh-CN" dirty="0">
                <a:ea typeface="宋体" pitchFamily="2" charset="-122"/>
              </a:rPr>
              <a:t>40</a:t>
            </a:r>
            <a:r>
              <a:rPr lang="zh-CN" altLang="en-US" dirty="0">
                <a:ea typeface="宋体" pitchFamily="2" charset="-122"/>
              </a:rPr>
              <a:t>轮数据，以防止有异常后需要删除数据，导致计算时数据不够。</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4D3F435-6F20-4BAE-BC34-8D7EA878962C}" type="slidenum">
              <a:rPr lang="en-US" altLang="zh-CN" smtClean="0"/>
              <a:pPr eaLnBrk="1" hangingPunct="1"/>
              <a:t>25</a:t>
            </a:fld>
            <a:endParaRPr lang="en-US" altLang="zh-CN"/>
          </a:p>
        </p:txBody>
      </p:sp>
    </p:spTree>
    <p:extLst>
      <p:ext uri="{BB962C8B-B14F-4D97-AF65-F5344CB8AC3E}">
        <p14:creationId xmlns:p14="http://schemas.microsoft.com/office/powerpoint/2010/main" val="22109976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用自动分析仪器测定时，一般选择的控制方法，是基于检出系统误差，</a:t>
            </a:r>
            <a:endParaRPr lang="en-US" altLang="zh-CN" dirty="0">
              <a:ea typeface="宋体" pitchFamily="2" charset="-122"/>
            </a:endParaRPr>
          </a:p>
          <a:p>
            <a:r>
              <a:rPr lang="zh-CN" altLang="en-US" dirty="0">
                <a:ea typeface="宋体" pitchFamily="2" charset="-122"/>
              </a:rPr>
              <a:t>所以通常把临界随机误差（</a:t>
            </a:r>
            <a:r>
              <a:rPr lang="en-US" altLang="zh-CN" dirty="0">
                <a:solidFill>
                  <a:srgbClr val="000000"/>
                </a:solidFill>
                <a:ea typeface="宋体" pitchFamily="2" charset="-122"/>
              </a:rPr>
              <a:t>△RE</a:t>
            </a:r>
            <a:r>
              <a:rPr lang="zh-CN" altLang="en-US" dirty="0">
                <a:ea typeface="宋体" pitchFamily="2" charset="-122"/>
              </a:rPr>
              <a:t>）</a:t>
            </a:r>
            <a:r>
              <a:rPr lang="zh-CN" altLang="en-US" dirty="0">
                <a:solidFill>
                  <a:srgbClr val="000000"/>
                </a:solidFill>
                <a:ea typeface="宋体" pitchFamily="2" charset="-122"/>
              </a:rPr>
              <a:t>设为为「</a:t>
            </a:r>
            <a:r>
              <a:rPr lang="en-US" altLang="zh-CN" dirty="0">
                <a:solidFill>
                  <a:srgbClr val="000000"/>
                </a:solidFill>
                <a:ea typeface="宋体" pitchFamily="2" charset="-122"/>
              </a:rPr>
              <a:t>1</a:t>
            </a:r>
            <a:r>
              <a:rPr lang="zh-CN" altLang="en-US" dirty="0">
                <a:solidFill>
                  <a:srgbClr val="000000"/>
                </a:solidFill>
                <a:ea typeface="宋体" pitchFamily="2" charset="-122"/>
              </a:rPr>
              <a:t>」。</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为了使 </a:t>
            </a:r>
            <a:r>
              <a:rPr lang="en-US" altLang="zh-CN" dirty="0" err="1">
                <a:ea typeface="宋体" pitchFamily="2" charset="-122"/>
              </a:rPr>
              <a:t>OPSpecs</a:t>
            </a:r>
            <a:r>
              <a:rPr lang="en-US" altLang="zh-CN" dirty="0">
                <a:ea typeface="宋体" pitchFamily="2" charset="-122"/>
              </a:rPr>
              <a:t> </a:t>
            </a:r>
            <a:r>
              <a:rPr lang="zh-CN" altLang="en-US" dirty="0">
                <a:ea typeface="宋体" pitchFamily="2" charset="-122"/>
              </a:rPr>
              <a:t>图可用于任何试验项目，将系统偏倚（</a:t>
            </a:r>
            <a:r>
              <a:rPr lang="en-US" altLang="zh-CN" dirty="0">
                <a:ea typeface="宋体" pitchFamily="2" charset="-122"/>
              </a:rPr>
              <a:t>bias</a:t>
            </a:r>
            <a:r>
              <a:rPr lang="zh-CN" altLang="en-US" dirty="0">
                <a:ea typeface="宋体" pitchFamily="2" charset="-122"/>
              </a:rPr>
              <a:t>）和系统精密度（</a:t>
            </a:r>
            <a:r>
              <a:rPr lang="en-US" altLang="zh-CN" dirty="0" err="1">
                <a:ea typeface="宋体" pitchFamily="2" charset="-122"/>
              </a:rPr>
              <a:t>Smeas</a:t>
            </a:r>
            <a:r>
              <a:rPr lang="zh-CN" altLang="en-US" dirty="0">
                <a:ea typeface="宋体" pitchFamily="2" charset="-122"/>
              </a:rPr>
              <a:t>）均用，靶值或医学决定水平的百分数表示。 </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839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D655AD2-26FA-4396-B961-7F005934621C}" type="slidenum">
              <a:rPr lang="en-US" altLang="zh-CN" smtClean="0"/>
              <a:pPr eaLnBrk="1" hangingPunct="1"/>
              <a:t>26</a:t>
            </a:fld>
            <a:endParaRPr lang="en-US" altLang="zh-CN"/>
          </a:p>
        </p:txBody>
      </p:sp>
    </p:spTree>
    <p:extLst>
      <p:ext uri="{BB962C8B-B14F-4D97-AF65-F5344CB8AC3E}">
        <p14:creationId xmlns:p14="http://schemas.microsoft.com/office/powerpoint/2010/main" val="3298195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用自动分析仪器测定时，一般选择的控制方法，是基于检出系统误差，</a:t>
            </a:r>
            <a:endParaRPr lang="en-US" altLang="zh-CN" dirty="0">
              <a:ea typeface="宋体" pitchFamily="2" charset="-122"/>
            </a:endParaRPr>
          </a:p>
          <a:p>
            <a:r>
              <a:rPr lang="zh-CN" altLang="en-US" dirty="0">
                <a:ea typeface="宋体" pitchFamily="2" charset="-122"/>
              </a:rPr>
              <a:t>所以通常把临界随机误差（</a:t>
            </a:r>
            <a:r>
              <a:rPr lang="en-US" altLang="zh-CN" dirty="0">
                <a:solidFill>
                  <a:srgbClr val="000000"/>
                </a:solidFill>
                <a:ea typeface="宋体" pitchFamily="2" charset="-122"/>
              </a:rPr>
              <a:t>△RE</a:t>
            </a:r>
            <a:r>
              <a:rPr lang="zh-CN" altLang="en-US" dirty="0">
                <a:ea typeface="宋体" pitchFamily="2" charset="-122"/>
              </a:rPr>
              <a:t>）</a:t>
            </a:r>
            <a:r>
              <a:rPr lang="zh-CN" altLang="en-US" dirty="0">
                <a:solidFill>
                  <a:srgbClr val="000000"/>
                </a:solidFill>
                <a:ea typeface="宋体" pitchFamily="2" charset="-122"/>
              </a:rPr>
              <a:t>设为为「</a:t>
            </a:r>
            <a:r>
              <a:rPr lang="en-US" altLang="zh-CN" dirty="0">
                <a:solidFill>
                  <a:srgbClr val="000000"/>
                </a:solidFill>
                <a:ea typeface="宋体" pitchFamily="2" charset="-122"/>
              </a:rPr>
              <a:t>1</a:t>
            </a:r>
            <a:r>
              <a:rPr lang="zh-CN" altLang="en-US" dirty="0">
                <a:solidFill>
                  <a:srgbClr val="000000"/>
                </a:solidFill>
                <a:ea typeface="宋体" pitchFamily="2" charset="-122"/>
              </a:rPr>
              <a:t>」。</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为了使 </a:t>
            </a:r>
            <a:r>
              <a:rPr lang="en-US" altLang="zh-CN" dirty="0" err="1">
                <a:ea typeface="宋体" pitchFamily="2" charset="-122"/>
              </a:rPr>
              <a:t>OPSpecs</a:t>
            </a:r>
            <a:r>
              <a:rPr lang="en-US" altLang="zh-CN" dirty="0">
                <a:ea typeface="宋体" pitchFamily="2" charset="-122"/>
              </a:rPr>
              <a:t> </a:t>
            </a:r>
            <a:r>
              <a:rPr lang="zh-CN" altLang="en-US" dirty="0">
                <a:ea typeface="宋体" pitchFamily="2" charset="-122"/>
              </a:rPr>
              <a:t>图可用于任何试验项目，将系统偏倚（</a:t>
            </a:r>
            <a:r>
              <a:rPr lang="en-US" altLang="zh-CN" dirty="0">
                <a:ea typeface="宋体" pitchFamily="2" charset="-122"/>
              </a:rPr>
              <a:t>bias</a:t>
            </a:r>
            <a:r>
              <a:rPr lang="zh-CN" altLang="en-US" dirty="0">
                <a:ea typeface="宋体" pitchFamily="2" charset="-122"/>
              </a:rPr>
              <a:t>）和系统精密度（</a:t>
            </a:r>
            <a:r>
              <a:rPr lang="en-US" altLang="zh-CN" dirty="0" err="1">
                <a:ea typeface="宋体" pitchFamily="2" charset="-122"/>
              </a:rPr>
              <a:t>Smeas</a:t>
            </a:r>
            <a:r>
              <a:rPr lang="en-US" altLang="zh-CN" dirty="0">
                <a:ea typeface="宋体" pitchFamily="2" charset="-122"/>
              </a:rPr>
              <a:t>,</a:t>
            </a:r>
            <a:r>
              <a:rPr lang="zh-CN" altLang="en-US" dirty="0">
                <a:ea typeface="宋体" pitchFamily="2" charset="-122"/>
              </a:rPr>
              <a:t>标准差）</a:t>
            </a:r>
            <a:r>
              <a:rPr lang="en-US" altLang="zh-CN" dirty="0">
                <a:ea typeface="宋体" pitchFamily="2" charset="-122"/>
              </a:rPr>
              <a:t>,</a:t>
            </a:r>
            <a:r>
              <a:rPr lang="zh-CN" altLang="en-US" dirty="0">
                <a:ea typeface="宋体" pitchFamily="2" charset="-122"/>
              </a:rPr>
              <a:t>均用靶值或医学决定水平的百分数表示。 </a:t>
            </a:r>
            <a:endParaRPr lang="en-US" altLang="zh-CN" dirty="0">
              <a:ea typeface="宋体" pitchFamily="2" charset="-122"/>
            </a:endParaRPr>
          </a:p>
          <a:p>
            <a:endParaRPr lang="en-US" altLang="zh-CN" dirty="0">
              <a:ea typeface="宋体" pitchFamily="2" charset="-122"/>
            </a:endParaRPr>
          </a:p>
          <a:p>
            <a:endParaRPr lang="en-US" altLang="zh-CN" dirty="0">
              <a:ea typeface="宋体" pitchFamily="2" charset="-122"/>
            </a:endParaRPr>
          </a:p>
          <a:p>
            <a:endParaRPr lang="en-US" altLang="zh-TW" dirty="0">
              <a:ea typeface="宋体" pitchFamily="2" charset="-122"/>
            </a:endParaRPr>
          </a:p>
          <a:p>
            <a:r>
              <a:rPr lang="zh-CN" altLang="en-US" dirty="0">
                <a:ea typeface="宋体" pitchFamily="2" charset="-122"/>
              </a:rPr>
              <a:t>為了簡化計算，</a:t>
            </a:r>
            <a:r>
              <a:rPr lang="zh-TW" altLang="en-US" dirty="0">
                <a:ea typeface="宋体" pitchFamily="2" charset="-122"/>
              </a:rPr>
              <a:t>假設</a:t>
            </a:r>
            <a:r>
              <a:rPr lang="zh-CN" altLang="en-US" dirty="0">
                <a:ea typeface="宋体" pitchFamily="2" charset="-122"/>
              </a:rPr>
              <a:t>分析過程的</a:t>
            </a:r>
            <a:r>
              <a:rPr lang="zh-TW" altLang="en-US" dirty="0">
                <a:ea typeface="宋体" pitchFamily="2" charset="-122"/>
              </a:rPr>
              <a:t>誤差成</a:t>
            </a:r>
            <a:r>
              <a:rPr lang="en-US" altLang="zh-TW" dirty="0">
                <a:ea typeface="宋体" pitchFamily="2" charset="-122"/>
              </a:rPr>
              <a:t>[ 0 , △SEC ]</a:t>
            </a:r>
            <a:r>
              <a:rPr lang="zh-TW" altLang="en-US" dirty="0">
                <a:ea typeface="宋体" pitchFamily="2" charset="-122"/>
              </a:rPr>
              <a:t>兩點分佈</a:t>
            </a:r>
            <a:r>
              <a:rPr lang="en-US" altLang="zh-TW" dirty="0">
                <a:ea typeface="宋体" pitchFamily="2" charset="-122"/>
              </a:rPr>
              <a:t>(Bernoulli distribution)</a:t>
            </a:r>
            <a:r>
              <a:rPr lang="zh-TW" altLang="en-US" dirty="0">
                <a:ea typeface="宋体" pitchFamily="2" charset="-122"/>
              </a:rPr>
              <a:t>，</a:t>
            </a:r>
            <a:r>
              <a:rPr lang="zh-CN" altLang="en-US" dirty="0">
                <a:ea typeface="宋体" pitchFamily="2" charset="-122"/>
              </a:rPr>
              <a:t>即假設分析過程只存在兩種狀態，一種是完全不含有誤差的狀態，另一種是只含有臨界系統誤差的狀態，假設分析過程只能在這兩種狀態之間切換；同時假設誤差沒有後續效應，即間斷型誤差；這時根據每一個點的測定值都呈正態分佈的特點，可以得到：</a:t>
            </a:r>
            <a:endParaRPr lang="en-US" altLang="zh-CN" dirty="0">
              <a:ea typeface="宋体" pitchFamily="2" charset="-122"/>
            </a:endParaRPr>
          </a:p>
          <a:p>
            <a:r>
              <a:rPr lang="en-US" altLang="zh-TW" dirty="0">
                <a:ea typeface="宋体" pitchFamily="2" charset="-122"/>
              </a:rPr>
              <a:t>[ 22s , N = 3 ] </a:t>
            </a:r>
            <a:r>
              <a:rPr lang="zh-CN" altLang="en-US" dirty="0">
                <a:ea typeface="宋体" pitchFamily="2" charset="-122"/>
              </a:rPr>
              <a:t>，如果 </a:t>
            </a:r>
            <a:r>
              <a:rPr lang="en-US" altLang="zh-CN" dirty="0" err="1">
                <a:ea typeface="宋体" pitchFamily="2" charset="-122"/>
              </a:rPr>
              <a:t>TEa</a:t>
            </a:r>
            <a:r>
              <a:rPr lang="en-US" altLang="zh-CN" dirty="0">
                <a:ea typeface="宋体" pitchFamily="2" charset="-122"/>
              </a:rPr>
              <a:t> = </a:t>
            </a:r>
            <a:r>
              <a:rPr lang="en-US" altLang="zh-TW" dirty="0">
                <a:ea typeface="宋体" pitchFamily="2" charset="-122"/>
              </a:rPr>
              <a:t>3.85·S</a:t>
            </a:r>
            <a:r>
              <a:rPr lang="en-US" altLang="zh-CN" dirty="0">
                <a:ea typeface="宋体" pitchFamily="2" charset="-122"/>
              </a:rPr>
              <a:t> ,</a:t>
            </a:r>
            <a:r>
              <a:rPr lang="en-US" altLang="zh-TW" dirty="0">
                <a:ea typeface="宋体" pitchFamily="2" charset="-122"/>
              </a:rPr>
              <a:t> △SEC = 2.2·S </a:t>
            </a:r>
            <a:r>
              <a:rPr lang="zh-CN" altLang="en-US" dirty="0">
                <a:ea typeface="宋体" pitchFamily="2" charset="-122"/>
              </a:rPr>
              <a:t>，即</a:t>
            </a:r>
            <a:r>
              <a:rPr lang="zh-CN" altLang="en-US" baseline="0" dirty="0">
                <a:ea typeface="宋体" pitchFamily="2" charset="-122"/>
              </a:rPr>
              <a:t> </a:t>
            </a:r>
            <a:r>
              <a:rPr lang="en-US" altLang="zh-CN" baseline="0" dirty="0">
                <a:ea typeface="宋体" pitchFamily="2" charset="-122"/>
              </a:rPr>
              <a:t>SE </a:t>
            </a:r>
            <a:r>
              <a:rPr lang="zh-CN" altLang="en-US" baseline="0" dirty="0">
                <a:ea typeface="宋体" pitchFamily="2" charset="-122"/>
              </a:rPr>
              <a:t>∈ </a:t>
            </a:r>
            <a:r>
              <a:rPr lang="en-US" altLang="zh-TW" dirty="0">
                <a:ea typeface="宋体" pitchFamily="2" charset="-122"/>
              </a:rPr>
              <a:t>[ 0 , 2.2</a:t>
            </a:r>
            <a:r>
              <a:rPr lang="en-US" altLang="zh-CN" dirty="0">
                <a:ea typeface="宋体" pitchFamily="2" charset="-122"/>
              </a:rPr>
              <a:t>·S</a:t>
            </a:r>
            <a:r>
              <a:rPr lang="en-US" altLang="zh-TW" dirty="0">
                <a:ea typeface="宋体" pitchFamily="2" charset="-122"/>
              </a:rPr>
              <a:t> ] </a:t>
            </a:r>
            <a:r>
              <a:rPr lang="zh-CN" altLang="en-US" dirty="0">
                <a:ea typeface="宋体" pitchFamily="2" charset="-122"/>
              </a:rPr>
              <a:t>，則有：</a:t>
            </a:r>
            <a:r>
              <a:rPr lang="en-US" altLang="zh-TW" dirty="0" err="1">
                <a:ea typeface="宋体" pitchFamily="2" charset="-122"/>
              </a:rPr>
              <a:t>Ped</a:t>
            </a:r>
            <a:r>
              <a:rPr lang="en-US" altLang="zh-TW" dirty="0">
                <a:ea typeface="宋体" pitchFamily="2" charset="-122"/>
              </a:rPr>
              <a:t> = 93.25% (SE = 2.2</a:t>
            </a:r>
            <a:r>
              <a:rPr lang="en-US" altLang="zh-CN" dirty="0">
                <a:ea typeface="宋体" pitchFamily="2" charset="-122"/>
              </a:rPr>
              <a:t>·S </a:t>
            </a:r>
            <a:r>
              <a:rPr lang="zh-CN" altLang="en-US" dirty="0">
                <a:ea typeface="宋体" pitchFamily="2" charset="-122"/>
              </a:rPr>
              <a:t>時的失控概率</a:t>
            </a:r>
            <a:r>
              <a:rPr lang="en-US" altLang="zh-TW" dirty="0">
                <a:ea typeface="宋体" pitchFamily="2" charset="-122"/>
              </a:rPr>
              <a:t>)</a:t>
            </a:r>
            <a:r>
              <a:rPr lang="zh-CN" altLang="en-US" dirty="0">
                <a:ea typeface="宋体" pitchFamily="2" charset="-122"/>
              </a:rPr>
              <a:t>，</a:t>
            </a:r>
            <a:r>
              <a:rPr lang="en-US" altLang="zh-TW" dirty="0" err="1">
                <a:ea typeface="宋体" pitchFamily="2" charset="-122"/>
              </a:rPr>
              <a:t>Pfr</a:t>
            </a:r>
            <a:r>
              <a:rPr lang="en-US" altLang="zh-TW" dirty="0">
                <a:ea typeface="宋体" pitchFamily="2" charset="-122"/>
              </a:rPr>
              <a:t> = 0.305% (SE = 0</a:t>
            </a:r>
            <a:r>
              <a:rPr lang="en-US" altLang="zh-CN" dirty="0">
                <a:ea typeface="宋体" pitchFamily="2" charset="-122"/>
              </a:rPr>
              <a:t> </a:t>
            </a:r>
            <a:r>
              <a:rPr lang="zh-CN" altLang="en-US" dirty="0">
                <a:ea typeface="宋体" pitchFamily="2" charset="-122"/>
              </a:rPr>
              <a:t>時的失控概率</a:t>
            </a:r>
            <a:r>
              <a:rPr lang="en-US" altLang="zh-TW" dirty="0">
                <a:ea typeface="宋体" pitchFamily="2" charset="-122"/>
              </a:rPr>
              <a:t>)</a:t>
            </a:r>
            <a:r>
              <a:rPr lang="zh-CN" altLang="en-US" dirty="0">
                <a:ea typeface="宋体" pitchFamily="2" charset="-122"/>
              </a:rPr>
              <a:t>；</a:t>
            </a:r>
            <a:r>
              <a:rPr lang="en-US" altLang="zh-TW" dirty="0" err="1">
                <a:ea typeface="宋体" pitchFamily="2" charset="-122"/>
              </a:rPr>
              <a:t>ARLed</a:t>
            </a:r>
            <a:r>
              <a:rPr lang="en-US" altLang="zh-TW" dirty="0">
                <a:ea typeface="宋体" pitchFamily="2" charset="-122"/>
              </a:rPr>
              <a:t> = 2 , ONB = 54, </a:t>
            </a:r>
            <a:r>
              <a:rPr lang="en-US" altLang="zh-TW" dirty="0" err="1">
                <a:ea typeface="宋体" pitchFamily="2" charset="-122"/>
              </a:rPr>
              <a:t>ARLfr</a:t>
            </a:r>
            <a:r>
              <a:rPr lang="en-US" altLang="zh-TW" dirty="0">
                <a:ea typeface="宋体" pitchFamily="2" charset="-122"/>
              </a:rPr>
              <a:t> = 326</a:t>
            </a:r>
            <a:r>
              <a:rPr lang="zh-CN" altLang="en-US" dirty="0">
                <a:ea typeface="宋体" pitchFamily="2" charset="-122"/>
              </a:rPr>
              <a:t>；</a:t>
            </a:r>
            <a:endParaRPr lang="en-US" altLang="zh-TW" dirty="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a:ea typeface="宋体" pitchFamily="2" charset="-122"/>
              </a:rPr>
              <a:t>[ 22s , N = 2 ] </a:t>
            </a:r>
            <a:r>
              <a:rPr lang="zh-CN" altLang="en-US" dirty="0">
                <a:ea typeface="宋体" pitchFamily="2" charset="-122"/>
              </a:rPr>
              <a:t>，如果 </a:t>
            </a:r>
            <a:r>
              <a:rPr lang="en-US" altLang="zh-CN" dirty="0" err="1">
                <a:ea typeface="宋体" pitchFamily="2" charset="-122"/>
              </a:rPr>
              <a:t>TEa</a:t>
            </a:r>
            <a:r>
              <a:rPr lang="en-US" altLang="zh-CN" dirty="0">
                <a:ea typeface="宋体" pitchFamily="2" charset="-122"/>
              </a:rPr>
              <a:t> = </a:t>
            </a:r>
            <a:r>
              <a:rPr lang="en-US" altLang="zh-TW" dirty="0">
                <a:ea typeface="宋体" pitchFamily="2" charset="-122"/>
              </a:rPr>
              <a:t>5.25·S ,</a:t>
            </a:r>
            <a:r>
              <a:rPr lang="en-US" altLang="zh-CN" dirty="0">
                <a:ea typeface="宋体" pitchFamily="2" charset="-122"/>
              </a:rPr>
              <a:t> </a:t>
            </a:r>
            <a:r>
              <a:rPr lang="en-US" altLang="zh-TW" dirty="0">
                <a:ea typeface="宋体" pitchFamily="2" charset="-122"/>
              </a:rPr>
              <a:t>△SEC = 3.6·S </a:t>
            </a:r>
            <a:r>
              <a:rPr lang="zh-CN" altLang="en-US" dirty="0">
                <a:ea typeface="宋体" pitchFamily="2" charset="-122"/>
              </a:rPr>
              <a:t>，即</a:t>
            </a:r>
            <a:r>
              <a:rPr lang="zh-CN" altLang="en-US" baseline="0" dirty="0">
                <a:ea typeface="宋体" pitchFamily="2" charset="-122"/>
              </a:rPr>
              <a:t> </a:t>
            </a:r>
            <a:r>
              <a:rPr lang="en-US" altLang="zh-CN" baseline="0" dirty="0">
                <a:ea typeface="宋体" pitchFamily="2" charset="-122"/>
              </a:rPr>
              <a:t>SE </a:t>
            </a:r>
            <a:r>
              <a:rPr lang="zh-CN" altLang="en-US" baseline="0" dirty="0">
                <a:ea typeface="宋体" pitchFamily="2" charset="-122"/>
              </a:rPr>
              <a:t>∈ </a:t>
            </a:r>
            <a:r>
              <a:rPr lang="en-US" altLang="zh-TW" dirty="0">
                <a:ea typeface="宋体" pitchFamily="2" charset="-122"/>
              </a:rPr>
              <a:t>[ 0 , 3.6</a:t>
            </a:r>
            <a:r>
              <a:rPr lang="en-US" altLang="zh-CN" dirty="0">
                <a:ea typeface="宋体" pitchFamily="2" charset="-122"/>
              </a:rPr>
              <a:t>·S</a:t>
            </a:r>
            <a:r>
              <a:rPr lang="en-US" altLang="zh-TW" dirty="0">
                <a:ea typeface="宋体" pitchFamily="2" charset="-122"/>
              </a:rPr>
              <a:t> ] </a:t>
            </a:r>
            <a:r>
              <a:rPr lang="zh-CN" altLang="en-US" dirty="0">
                <a:ea typeface="宋体" pitchFamily="2" charset="-122"/>
              </a:rPr>
              <a:t>，則有：</a:t>
            </a:r>
            <a:r>
              <a:rPr lang="en-US" altLang="zh-TW" dirty="0" err="1">
                <a:ea typeface="宋体" pitchFamily="2" charset="-122"/>
              </a:rPr>
              <a:t>Ped</a:t>
            </a:r>
            <a:r>
              <a:rPr lang="en-US" altLang="zh-TW" dirty="0">
                <a:ea typeface="宋体" pitchFamily="2" charset="-122"/>
              </a:rPr>
              <a:t> = </a:t>
            </a:r>
            <a:r>
              <a:rPr lang="en-US" altLang="zh-CN" sz="1200" dirty="0">
                <a:latin typeface="Times New Roman" panose="02020603050405020304" pitchFamily="18" charset="0"/>
                <a:cs typeface="Times New Roman" panose="02020603050405020304" pitchFamily="18" charset="0"/>
              </a:rPr>
              <a:t>89.34%</a:t>
            </a:r>
            <a:r>
              <a:rPr lang="en-US" altLang="zh-TW" dirty="0">
                <a:ea typeface="宋体" pitchFamily="2" charset="-122"/>
              </a:rPr>
              <a:t> (SE = 3.6</a:t>
            </a:r>
            <a:r>
              <a:rPr lang="en-US" altLang="zh-CN" dirty="0">
                <a:ea typeface="宋体" pitchFamily="2" charset="-122"/>
              </a:rPr>
              <a:t>·S </a:t>
            </a:r>
            <a:r>
              <a:rPr lang="zh-CN" altLang="en-US" dirty="0">
                <a:ea typeface="宋体" pitchFamily="2" charset="-122"/>
              </a:rPr>
              <a:t>時的失控概率</a:t>
            </a:r>
            <a:r>
              <a:rPr lang="en-US" altLang="zh-TW" dirty="0">
                <a:ea typeface="宋体" pitchFamily="2" charset="-122"/>
              </a:rPr>
              <a:t>)</a:t>
            </a:r>
            <a:r>
              <a:rPr lang="zh-CN" altLang="en-US" dirty="0">
                <a:ea typeface="宋体" pitchFamily="2" charset="-122"/>
              </a:rPr>
              <a:t>，</a:t>
            </a:r>
            <a:r>
              <a:rPr lang="en-US" altLang="zh-TW" dirty="0" err="1">
                <a:ea typeface="宋体" pitchFamily="2" charset="-122"/>
              </a:rPr>
              <a:t>Pfr</a:t>
            </a:r>
            <a:r>
              <a:rPr lang="en-US" altLang="zh-TW" dirty="0">
                <a:ea typeface="宋体" pitchFamily="2" charset="-122"/>
              </a:rPr>
              <a:t> = 0.104% (SE = 0</a:t>
            </a:r>
            <a:r>
              <a:rPr lang="en-US" altLang="zh-CN" dirty="0">
                <a:ea typeface="宋体" pitchFamily="2" charset="-122"/>
              </a:rPr>
              <a:t> </a:t>
            </a:r>
            <a:r>
              <a:rPr lang="zh-CN" altLang="en-US" dirty="0">
                <a:ea typeface="宋体" pitchFamily="2" charset="-122"/>
              </a:rPr>
              <a:t>時的失控概率</a:t>
            </a:r>
            <a:r>
              <a:rPr lang="en-US" altLang="zh-TW" dirty="0">
                <a:ea typeface="宋体" pitchFamily="2" charset="-122"/>
              </a:rPr>
              <a:t>)</a:t>
            </a:r>
            <a:r>
              <a:rPr lang="zh-CN" altLang="en-US" dirty="0">
                <a:ea typeface="宋体" pitchFamily="2" charset="-122"/>
              </a:rPr>
              <a:t>；</a:t>
            </a:r>
            <a:r>
              <a:rPr lang="en-US" altLang="zh-TW" dirty="0" err="1">
                <a:ea typeface="宋体" pitchFamily="2" charset="-122"/>
              </a:rPr>
              <a:t>ARLed</a:t>
            </a:r>
            <a:r>
              <a:rPr lang="en-US" altLang="zh-TW" dirty="0">
                <a:ea typeface="宋体" pitchFamily="2" charset="-122"/>
              </a:rPr>
              <a:t> = 2 , ONB = 13, </a:t>
            </a:r>
            <a:r>
              <a:rPr lang="en-US" altLang="zh-TW" dirty="0" err="1">
                <a:ea typeface="宋体" pitchFamily="2" charset="-122"/>
              </a:rPr>
              <a:t>ARLfr</a:t>
            </a:r>
            <a:r>
              <a:rPr lang="en-US" altLang="zh-TW" dirty="0">
                <a:ea typeface="宋体" pitchFamily="2" charset="-122"/>
              </a:rPr>
              <a:t> = 966</a:t>
            </a:r>
            <a:r>
              <a:rPr lang="zh-CN" altLang="en-US" dirty="0">
                <a:ea typeface="宋体" pitchFamily="2" charset="-122"/>
              </a:rPr>
              <a:t>；</a:t>
            </a:r>
            <a:endParaRPr lang="en-US" altLang="zh-TW" dirty="0">
              <a:ea typeface="宋体" pitchFamily="2" charset="-122"/>
            </a:endParaRPr>
          </a:p>
          <a:p>
            <a:endParaRPr lang="en-US" altLang="zh-CN" dirty="0">
              <a:ea typeface="宋体" pitchFamily="2" charset="-122"/>
            </a:endParaRPr>
          </a:p>
          <a:p>
            <a:r>
              <a:rPr lang="zh-CN" altLang="en-US" dirty="0">
                <a:ea typeface="宋体" pitchFamily="2" charset="-122"/>
              </a:rPr>
              <a:t>事實上誤差並不是兩點分佈，通常誤差不只是兩點</a:t>
            </a:r>
            <a:r>
              <a:rPr lang="zh-TW" altLang="en-US" dirty="0">
                <a:ea typeface="宋体" pitchFamily="2" charset="-122"/>
              </a:rPr>
              <a:t>，</a:t>
            </a:r>
            <a:r>
              <a:rPr lang="zh-CN" altLang="en-US" dirty="0">
                <a:ea typeface="宋体" pitchFamily="2" charset="-122"/>
              </a:rPr>
              <a:t>而是在一個區間內呈現</a:t>
            </a:r>
            <a:r>
              <a:rPr lang="zh-TW" altLang="en-US" dirty="0">
                <a:ea typeface="宋体" pitchFamily="2" charset="-122"/>
              </a:rPr>
              <a:t>連續彌散</a:t>
            </a:r>
            <a:r>
              <a:rPr lang="zh-CN" altLang="en-US" dirty="0">
                <a:ea typeface="宋体" pitchFamily="2" charset="-122"/>
              </a:rPr>
              <a:t>的發生或者很多個點的離散分佈狀態</a:t>
            </a:r>
            <a:r>
              <a:rPr lang="zh-TW" altLang="en-US" dirty="0">
                <a:ea typeface="宋体" pitchFamily="2" charset="-122"/>
              </a:rPr>
              <a:t>，</a:t>
            </a:r>
            <a:r>
              <a:rPr lang="zh-CN" altLang="en-US" dirty="0">
                <a:ea typeface="宋体" pitchFamily="2" charset="-122"/>
              </a:rPr>
              <a:t>並且每個實驗室都可能產生自己的分佈特點，當這種彌散分佈或極多點離散分佈的狀態時，對於誤差處在每一點上的誤差檢出率</a:t>
            </a:r>
            <a:r>
              <a:rPr lang="en-US" altLang="zh-CN" dirty="0" err="1">
                <a:ea typeface="宋体" pitchFamily="2" charset="-122"/>
              </a:rPr>
              <a:t>Ped</a:t>
            </a:r>
            <a:r>
              <a:rPr lang="zh-CN" altLang="en-US" dirty="0">
                <a:ea typeface="宋体" pitchFamily="2" charset="-122"/>
              </a:rPr>
              <a:t>都不相同，並且因為即使存在誤差但是小於臨界誤差的分析批仍然不能算作失控，此時質控過程如果報失控，則應視為是假失控，因此假失控率</a:t>
            </a:r>
            <a:r>
              <a:rPr lang="en-US" altLang="zh-CN" dirty="0" err="1">
                <a:ea typeface="宋体" pitchFamily="2" charset="-122"/>
              </a:rPr>
              <a:t>Pfr</a:t>
            </a:r>
            <a:r>
              <a:rPr lang="zh-CN" altLang="en-US" dirty="0">
                <a:ea typeface="宋体" pitchFamily="2" charset="-122"/>
              </a:rPr>
              <a:t>在隨著誤差分佈的不同也是不相同的，這樣在誤差分佈的整個空間內總體的誤差檢出率與假失控率就是各個點時的一個加權匯總的結果，在這種情況下使用解析法計算匯總結果公式會非常繁瑣，通常這時可以採用隨機數仿真的辦法來近似得到整個誤差分佈狀態下的假失控率和誤差檢出率。</a:t>
            </a:r>
            <a:endParaRPr lang="zh-TW" altLang="en-US" dirty="0">
              <a:ea typeface="宋体" pitchFamily="2" charset="-122"/>
            </a:endParaRPr>
          </a:p>
        </p:txBody>
      </p:sp>
      <p:sp>
        <p:nvSpPr>
          <p:cNvPr id="849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3214A32-FA14-48C6-9B28-918954233448}" type="slidenum">
              <a:rPr lang="en-US" altLang="zh-CN" smtClean="0"/>
              <a:pPr eaLnBrk="1" hangingPunct="1"/>
              <a:t>27</a:t>
            </a:fld>
            <a:endParaRPr lang="en-US" altLang="zh-CN"/>
          </a:p>
        </p:txBody>
      </p:sp>
    </p:spTree>
    <p:extLst>
      <p:ext uri="{BB962C8B-B14F-4D97-AF65-F5344CB8AC3E}">
        <p14:creationId xmlns:p14="http://schemas.microsoft.com/office/powerpoint/2010/main" val="1518984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dirty="0">
                <a:ea typeface="宋体" pitchFamily="2" charset="-122"/>
              </a:rPr>
              <a:t>六西格玛</a:t>
            </a:r>
            <a:r>
              <a:rPr lang="en-US" altLang="zh-CN" dirty="0">
                <a:ea typeface="宋体" pitchFamily="2" charset="-122"/>
              </a:rPr>
              <a:t>(6</a:t>
            </a:r>
            <a:r>
              <a:rPr lang="zh-CN" altLang="zh-CN" dirty="0">
                <a:ea typeface="宋体" pitchFamily="2" charset="-122"/>
              </a:rPr>
              <a:t>σ</a:t>
            </a:r>
            <a:r>
              <a:rPr lang="en-US" altLang="zh-CN" dirty="0">
                <a:ea typeface="宋体" pitchFamily="2" charset="-122"/>
              </a:rPr>
              <a:t>)</a:t>
            </a:r>
            <a:r>
              <a:rPr lang="zh-CN" altLang="zh-CN" dirty="0">
                <a:ea typeface="宋体" pitchFamily="2" charset="-122"/>
              </a:rPr>
              <a:t>概念于</a:t>
            </a:r>
            <a:r>
              <a:rPr lang="en-US" altLang="zh-CN" dirty="0">
                <a:ea typeface="宋体" pitchFamily="2" charset="-122"/>
              </a:rPr>
              <a:t>1986</a:t>
            </a:r>
            <a:r>
              <a:rPr lang="zh-CN" altLang="zh-CN" dirty="0">
                <a:ea typeface="宋体" pitchFamily="2" charset="-122"/>
              </a:rPr>
              <a:t>年由摩托罗拉公司的比尔·史密斯提出</a:t>
            </a:r>
            <a:r>
              <a:rPr lang="en-US" altLang="zh-CN" dirty="0">
                <a:ea typeface="宋体" pitchFamily="2" charset="-122"/>
              </a:rPr>
              <a:t>,</a:t>
            </a:r>
            <a:r>
              <a:rPr lang="zh-CN" altLang="zh-CN" dirty="0">
                <a:ea typeface="宋体" pitchFamily="2" charset="-122"/>
              </a:rPr>
              <a:t>此概念属于品质管理范畴</a:t>
            </a:r>
            <a:r>
              <a:rPr lang="en-US" altLang="zh-CN" dirty="0">
                <a:ea typeface="宋体" pitchFamily="2" charset="-122"/>
              </a:rPr>
              <a:t>,</a:t>
            </a:r>
            <a:r>
              <a:rPr lang="zh-CN" altLang="zh-CN" dirty="0">
                <a:ea typeface="宋体" pitchFamily="2" charset="-122"/>
              </a:rPr>
              <a:t>西格玛</a:t>
            </a:r>
            <a:r>
              <a:rPr lang="en-US" altLang="zh-CN" dirty="0">
                <a:ea typeface="宋体" pitchFamily="2" charset="-122"/>
              </a:rPr>
              <a:t>(</a:t>
            </a:r>
            <a:r>
              <a:rPr lang="zh-CN" altLang="zh-CN" dirty="0">
                <a:ea typeface="宋体" pitchFamily="2" charset="-122"/>
              </a:rPr>
              <a:t>Σ</a:t>
            </a:r>
            <a:r>
              <a:rPr lang="en-US" altLang="zh-CN" dirty="0">
                <a:ea typeface="宋体" pitchFamily="2" charset="-122"/>
              </a:rPr>
              <a:t>,</a:t>
            </a:r>
            <a:r>
              <a:rPr lang="zh-CN" altLang="zh-CN" dirty="0">
                <a:ea typeface="宋体" pitchFamily="2" charset="-122"/>
              </a:rPr>
              <a:t>σ</a:t>
            </a:r>
            <a:r>
              <a:rPr lang="en-US" altLang="zh-CN" dirty="0">
                <a:ea typeface="宋体" pitchFamily="2" charset="-122"/>
              </a:rPr>
              <a:t>)</a:t>
            </a:r>
            <a:r>
              <a:rPr lang="zh-CN" altLang="zh-CN" dirty="0">
                <a:ea typeface="宋体" pitchFamily="2" charset="-122"/>
              </a:rPr>
              <a:t>是希腊字母</a:t>
            </a:r>
            <a:r>
              <a:rPr lang="en-US" altLang="zh-CN" dirty="0">
                <a:ea typeface="宋体" pitchFamily="2" charset="-122"/>
              </a:rPr>
              <a:t>,</a:t>
            </a:r>
            <a:r>
              <a:rPr lang="zh-CN" altLang="zh-CN" dirty="0">
                <a:ea typeface="宋体" pitchFamily="2" charset="-122"/>
              </a:rPr>
              <a:t>这是统计学里的一个单位</a:t>
            </a:r>
            <a:r>
              <a:rPr lang="en-US" altLang="zh-CN" dirty="0">
                <a:ea typeface="宋体" pitchFamily="2" charset="-122"/>
              </a:rPr>
              <a:t>,</a:t>
            </a:r>
            <a:r>
              <a:rPr lang="zh-CN" altLang="zh-CN" dirty="0">
                <a:ea typeface="宋体" pitchFamily="2" charset="-122"/>
              </a:rPr>
              <a:t>表示与平均值的标准偏差。旨在生产过程中降低产品及流程的缺陷次数</a:t>
            </a:r>
            <a:r>
              <a:rPr lang="en-US" altLang="zh-CN" dirty="0">
                <a:ea typeface="宋体" pitchFamily="2" charset="-122"/>
              </a:rPr>
              <a:t>,</a:t>
            </a:r>
            <a:r>
              <a:rPr lang="zh-CN" altLang="zh-CN" dirty="0">
                <a:ea typeface="宋体" pitchFamily="2" charset="-122"/>
              </a:rPr>
              <a:t>防止产品变异</a:t>
            </a:r>
            <a:r>
              <a:rPr lang="en-US" altLang="zh-CN" dirty="0">
                <a:ea typeface="宋体" pitchFamily="2" charset="-122"/>
              </a:rPr>
              <a:t>,</a:t>
            </a:r>
            <a:r>
              <a:rPr lang="zh-CN" altLang="zh-CN" dirty="0">
                <a:ea typeface="宋体" pitchFamily="2" charset="-122"/>
              </a:rPr>
              <a:t>提升品质。</a:t>
            </a:r>
          </a:p>
          <a:p>
            <a:r>
              <a:rPr lang="zh-CN" altLang="zh-CN" dirty="0">
                <a:ea typeface="宋体" pitchFamily="2" charset="-122"/>
              </a:rPr>
              <a:t>真正流行并发展，是在通用电气的实践，杰克·韦尔奇于</a:t>
            </a:r>
            <a:r>
              <a:rPr lang="en-US" altLang="zh-CN" dirty="0">
                <a:ea typeface="宋体" pitchFamily="2" charset="-122"/>
              </a:rPr>
              <a:t>20</a:t>
            </a:r>
            <a:r>
              <a:rPr lang="zh-CN" altLang="zh-CN" dirty="0">
                <a:ea typeface="宋体" pitchFamily="2" charset="-122"/>
              </a:rPr>
              <a:t>世纪</a:t>
            </a:r>
            <a:r>
              <a:rPr lang="en-US" altLang="zh-CN" dirty="0">
                <a:ea typeface="宋体" pitchFamily="2" charset="-122"/>
              </a:rPr>
              <a:t>90</a:t>
            </a:r>
            <a:r>
              <a:rPr lang="zh-CN" altLang="zh-CN" dirty="0">
                <a:ea typeface="宋体" pitchFamily="2" charset="-122"/>
              </a:rPr>
              <a:t>年代发展起来的</a:t>
            </a:r>
            <a:r>
              <a:rPr lang="en-US" altLang="zh-CN" dirty="0">
                <a:ea typeface="宋体" pitchFamily="2" charset="-122"/>
              </a:rPr>
              <a:t>6</a:t>
            </a:r>
            <a:r>
              <a:rPr lang="zh-CN" altLang="zh-CN" dirty="0">
                <a:ea typeface="宋体" pitchFamily="2" charset="-122"/>
              </a:rPr>
              <a:t>σ（西格玛）管理是在总结了全面质量管理的成功经验，提炼了其中流程管理技巧的精华和最有效的方法，成为一种提高企业业绩与竞争力的管理模式。该管理法在摩托罗拉、通用电气、戴尔、惠普、西门子、索尼、东芝等众多跨国企业的实践证明是卓有成效的。</a:t>
            </a:r>
          </a:p>
          <a:p>
            <a:r>
              <a:rPr lang="zh-CN" altLang="zh-CN" dirty="0">
                <a:ea typeface="宋体" pitchFamily="2" charset="-122"/>
              </a:rPr>
              <a:t>过程能力分析是六西格玛</a:t>
            </a:r>
            <a:r>
              <a:rPr lang="en-US" altLang="zh-CN" dirty="0">
                <a:ea typeface="宋体" pitchFamily="2" charset="-122"/>
              </a:rPr>
              <a:t>(6</a:t>
            </a:r>
            <a:r>
              <a:rPr lang="zh-CN" altLang="zh-CN" dirty="0">
                <a:ea typeface="宋体" pitchFamily="2" charset="-122"/>
              </a:rPr>
              <a:t>σ</a:t>
            </a:r>
            <a:r>
              <a:rPr lang="en-US" altLang="zh-CN" dirty="0">
                <a:ea typeface="宋体" pitchFamily="2" charset="-122"/>
              </a:rPr>
              <a:t>)</a:t>
            </a:r>
            <a:r>
              <a:rPr lang="zh-CN" altLang="zh-CN" dirty="0">
                <a:ea typeface="宋体" pitchFamily="2" charset="-122"/>
              </a:rPr>
              <a:t>管理系统的一个组成部分。</a:t>
            </a:r>
          </a:p>
          <a:p>
            <a:r>
              <a:rPr lang="en-US" altLang="zh-CN" dirty="0">
                <a:ea typeface="宋体" pitchFamily="2" charset="-122"/>
              </a:rPr>
              <a:t>—— </a:t>
            </a:r>
            <a:r>
              <a:rPr lang="zh-CN" altLang="en-US" dirty="0">
                <a:ea typeface="宋体" pitchFamily="2" charset="-122"/>
              </a:rPr>
              <a:t>來自百度百科</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921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DD267E4-A6F6-4B23-AB17-16196AF20154}" type="slidenum">
              <a:rPr lang="en-US" altLang="zh-CN" smtClean="0"/>
              <a:pPr eaLnBrk="1" hangingPunct="1"/>
              <a:t>28</a:t>
            </a:fld>
            <a:endParaRPr lang="en-US" altLang="zh-CN"/>
          </a:p>
        </p:txBody>
      </p:sp>
    </p:spTree>
    <p:extLst>
      <p:ext uri="{BB962C8B-B14F-4D97-AF65-F5344CB8AC3E}">
        <p14:creationId xmlns:p14="http://schemas.microsoft.com/office/powerpoint/2010/main" val="361804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dirty="0">
                <a:ea typeface="宋体" pitchFamily="2" charset="-122"/>
              </a:rPr>
              <a:t>六西格玛</a:t>
            </a:r>
            <a:r>
              <a:rPr lang="en-US" altLang="zh-CN" dirty="0">
                <a:ea typeface="宋体" pitchFamily="2" charset="-122"/>
              </a:rPr>
              <a:t>(6</a:t>
            </a:r>
            <a:r>
              <a:rPr lang="zh-CN" altLang="zh-CN" dirty="0">
                <a:ea typeface="宋体" pitchFamily="2" charset="-122"/>
              </a:rPr>
              <a:t>σ</a:t>
            </a:r>
            <a:r>
              <a:rPr lang="en-US" altLang="zh-CN" dirty="0">
                <a:ea typeface="宋体" pitchFamily="2" charset="-122"/>
              </a:rPr>
              <a:t>)</a:t>
            </a:r>
            <a:r>
              <a:rPr lang="zh-CN" altLang="zh-CN" dirty="0">
                <a:ea typeface="宋体" pitchFamily="2" charset="-122"/>
              </a:rPr>
              <a:t>概念于</a:t>
            </a:r>
            <a:r>
              <a:rPr lang="en-US" altLang="zh-CN" dirty="0">
                <a:ea typeface="宋体" pitchFamily="2" charset="-122"/>
              </a:rPr>
              <a:t>1986</a:t>
            </a:r>
            <a:r>
              <a:rPr lang="zh-CN" altLang="zh-CN" dirty="0">
                <a:ea typeface="宋体" pitchFamily="2" charset="-122"/>
              </a:rPr>
              <a:t>年由摩托罗拉公司的比尔·史密斯提出</a:t>
            </a:r>
            <a:r>
              <a:rPr lang="en-US" altLang="zh-CN" dirty="0">
                <a:ea typeface="宋体" pitchFamily="2" charset="-122"/>
              </a:rPr>
              <a:t>,</a:t>
            </a:r>
            <a:r>
              <a:rPr lang="zh-CN" altLang="zh-CN" dirty="0">
                <a:ea typeface="宋体" pitchFamily="2" charset="-122"/>
              </a:rPr>
              <a:t>此概念属于品质管理范畴</a:t>
            </a:r>
            <a:r>
              <a:rPr lang="en-US" altLang="zh-CN" dirty="0">
                <a:ea typeface="宋体" pitchFamily="2" charset="-122"/>
              </a:rPr>
              <a:t>,</a:t>
            </a:r>
            <a:r>
              <a:rPr lang="zh-CN" altLang="zh-CN" dirty="0">
                <a:ea typeface="宋体" pitchFamily="2" charset="-122"/>
              </a:rPr>
              <a:t>西格玛</a:t>
            </a:r>
            <a:r>
              <a:rPr lang="en-US" altLang="zh-CN" dirty="0">
                <a:ea typeface="宋体" pitchFamily="2" charset="-122"/>
              </a:rPr>
              <a:t>(</a:t>
            </a:r>
            <a:r>
              <a:rPr lang="zh-CN" altLang="zh-CN" dirty="0">
                <a:ea typeface="宋体" pitchFamily="2" charset="-122"/>
              </a:rPr>
              <a:t>Σ</a:t>
            </a:r>
            <a:r>
              <a:rPr lang="en-US" altLang="zh-CN" dirty="0">
                <a:ea typeface="宋体" pitchFamily="2" charset="-122"/>
              </a:rPr>
              <a:t>,</a:t>
            </a:r>
            <a:r>
              <a:rPr lang="zh-CN" altLang="zh-CN" dirty="0">
                <a:ea typeface="宋体" pitchFamily="2" charset="-122"/>
              </a:rPr>
              <a:t>σ</a:t>
            </a:r>
            <a:r>
              <a:rPr lang="en-US" altLang="zh-CN" dirty="0">
                <a:ea typeface="宋体" pitchFamily="2" charset="-122"/>
              </a:rPr>
              <a:t>)</a:t>
            </a:r>
            <a:r>
              <a:rPr lang="zh-CN" altLang="zh-CN" dirty="0">
                <a:ea typeface="宋体" pitchFamily="2" charset="-122"/>
              </a:rPr>
              <a:t>是希腊字母</a:t>
            </a:r>
            <a:r>
              <a:rPr lang="en-US" altLang="zh-CN" dirty="0">
                <a:ea typeface="宋体" pitchFamily="2" charset="-122"/>
              </a:rPr>
              <a:t>,</a:t>
            </a:r>
            <a:r>
              <a:rPr lang="zh-CN" altLang="zh-CN" dirty="0">
                <a:ea typeface="宋体" pitchFamily="2" charset="-122"/>
              </a:rPr>
              <a:t>这是统计学里的一个单位</a:t>
            </a:r>
            <a:r>
              <a:rPr lang="en-US" altLang="zh-CN" dirty="0">
                <a:ea typeface="宋体" pitchFamily="2" charset="-122"/>
              </a:rPr>
              <a:t>,</a:t>
            </a:r>
            <a:r>
              <a:rPr lang="zh-CN" altLang="zh-CN" dirty="0">
                <a:ea typeface="宋体" pitchFamily="2" charset="-122"/>
              </a:rPr>
              <a:t>表示与平均值的标准偏差。旨在生产过程中降低产品及流程的缺陷次数</a:t>
            </a:r>
            <a:r>
              <a:rPr lang="en-US" altLang="zh-CN" dirty="0">
                <a:ea typeface="宋体" pitchFamily="2" charset="-122"/>
              </a:rPr>
              <a:t>,</a:t>
            </a:r>
            <a:r>
              <a:rPr lang="zh-CN" altLang="zh-CN" dirty="0">
                <a:ea typeface="宋体" pitchFamily="2" charset="-122"/>
              </a:rPr>
              <a:t>防止产品变异</a:t>
            </a:r>
            <a:r>
              <a:rPr lang="en-US" altLang="zh-CN" dirty="0">
                <a:ea typeface="宋体" pitchFamily="2" charset="-122"/>
              </a:rPr>
              <a:t>,</a:t>
            </a:r>
            <a:r>
              <a:rPr lang="zh-CN" altLang="zh-CN" dirty="0">
                <a:ea typeface="宋体" pitchFamily="2" charset="-122"/>
              </a:rPr>
              <a:t>提升品质。</a:t>
            </a:r>
          </a:p>
          <a:p>
            <a:r>
              <a:rPr lang="zh-CN" altLang="zh-CN" dirty="0">
                <a:ea typeface="宋体" pitchFamily="2" charset="-122"/>
              </a:rPr>
              <a:t>真正流行并发展，是在通用电气的实践，杰克·韦尔奇于</a:t>
            </a:r>
            <a:r>
              <a:rPr lang="en-US" altLang="zh-CN" dirty="0">
                <a:ea typeface="宋体" pitchFamily="2" charset="-122"/>
              </a:rPr>
              <a:t>20</a:t>
            </a:r>
            <a:r>
              <a:rPr lang="zh-CN" altLang="zh-CN" dirty="0">
                <a:ea typeface="宋体" pitchFamily="2" charset="-122"/>
              </a:rPr>
              <a:t>世纪</a:t>
            </a:r>
            <a:r>
              <a:rPr lang="en-US" altLang="zh-CN" dirty="0">
                <a:ea typeface="宋体" pitchFamily="2" charset="-122"/>
              </a:rPr>
              <a:t>90</a:t>
            </a:r>
            <a:r>
              <a:rPr lang="zh-CN" altLang="zh-CN" dirty="0">
                <a:ea typeface="宋体" pitchFamily="2" charset="-122"/>
              </a:rPr>
              <a:t>年代发展起来的</a:t>
            </a:r>
            <a:r>
              <a:rPr lang="en-US" altLang="zh-CN" dirty="0">
                <a:ea typeface="宋体" pitchFamily="2" charset="-122"/>
              </a:rPr>
              <a:t>6</a:t>
            </a:r>
            <a:r>
              <a:rPr lang="zh-CN" altLang="zh-CN" dirty="0">
                <a:ea typeface="宋体" pitchFamily="2" charset="-122"/>
              </a:rPr>
              <a:t>σ（西格玛）管理是在总结了全面质量管理的成功经验，提炼了其中流程管理技巧的精华和最有效的方法，成为一种提高企业业绩与竞争力的管理模式。该管理法在摩托罗拉、通用电气、戴尔、惠普、西门子、索尼、东芝等众多跨国企业的实践证明是卓有成效的。</a:t>
            </a:r>
          </a:p>
          <a:p>
            <a:r>
              <a:rPr lang="zh-CN" altLang="zh-CN" dirty="0">
                <a:ea typeface="宋体" pitchFamily="2" charset="-122"/>
              </a:rPr>
              <a:t>过程能力分析是六西格玛</a:t>
            </a:r>
            <a:r>
              <a:rPr lang="en-US" altLang="zh-CN" dirty="0">
                <a:ea typeface="宋体" pitchFamily="2" charset="-122"/>
              </a:rPr>
              <a:t>(6</a:t>
            </a:r>
            <a:r>
              <a:rPr lang="zh-CN" altLang="zh-CN" dirty="0">
                <a:ea typeface="宋体" pitchFamily="2" charset="-122"/>
              </a:rPr>
              <a:t>σ</a:t>
            </a:r>
            <a:r>
              <a:rPr lang="en-US" altLang="zh-CN" dirty="0">
                <a:ea typeface="宋体" pitchFamily="2" charset="-122"/>
              </a:rPr>
              <a:t>)</a:t>
            </a:r>
            <a:r>
              <a:rPr lang="zh-CN" altLang="zh-CN" dirty="0">
                <a:ea typeface="宋体" pitchFamily="2" charset="-122"/>
              </a:rPr>
              <a:t>管理系统的一个组成部分。</a:t>
            </a:r>
          </a:p>
          <a:p>
            <a:r>
              <a:rPr lang="en-US" altLang="zh-CN" dirty="0">
                <a:ea typeface="宋体" pitchFamily="2" charset="-122"/>
              </a:rPr>
              <a:t>—— </a:t>
            </a:r>
            <a:r>
              <a:rPr lang="zh-CN" altLang="en-US" dirty="0">
                <a:ea typeface="宋体" pitchFamily="2" charset="-122"/>
              </a:rPr>
              <a:t>來自百度百科</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921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DD267E4-A6F6-4B23-AB17-16196AF20154}" type="slidenum">
              <a:rPr lang="en-US" altLang="zh-CN" smtClean="0"/>
              <a:pPr eaLnBrk="1" hangingPunct="1"/>
              <a:t>29</a:t>
            </a:fld>
            <a:endParaRPr lang="en-US" altLang="zh-CN"/>
          </a:p>
        </p:txBody>
      </p:sp>
    </p:spTree>
    <p:extLst>
      <p:ext uri="{BB962C8B-B14F-4D97-AF65-F5344CB8AC3E}">
        <p14:creationId xmlns:p14="http://schemas.microsoft.com/office/powerpoint/2010/main" val="361804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charset="-122"/>
                <a:cs typeface="+mn-cs"/>
              </a:rPr>
              <a:t>質量規範簡史：</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accent4"/>
                </a:solidFill>
              </a:rPr>
              <a:t>西元</a:t>
            </a:r>
            <a:r>
              <a:rPr lang="en-US" altLang="zh-CN" sz="1200" kern="1200" dirty="0">
                <a:solidFill>
                  <a:schemeClr val="tx1"/>
                </a:solidFill>
                <a:effectLst/>
                <a:latin typeface="Arial" charset="0"/>
                <a:ea typeface="宋体" charset="-122"/>
                <a:cs typeface="+mn-cs"/>
              </a:rPr>
              <a:t>1963</a:t>
            </a:r>
            <a:r>
              <a:rPr lang="zh-CN" altLang="zh-CN" sz="1200" kern="1200" dirty="0">
                <a:solidFill>
                  <a:schemeClr val="tx1"/>
                </a:solidFill>
                <a:effectLst/>
                <a:latin typeface="Arial" charset="0"/>
                <a:ea typeface="宋体" charset="-122"/>
                <a:cs typeface="+mn-cs"/>
              </a:rPr>
              <a:t>年加拿大臨床化學家</a:t>
            </a:r>
            <a:r>
              <a:rPr lang="en-US" altLang="zh-CN" sz="1200" kern="1200" dirty="0">
                <a:solidFill>
                  <a:schemeClr val="tx1"/>
                </a:solidFill>
                <a:effectLst/>
                <a:latin typeface="Arial" charset="0"/>
                <a:ea typeface="宋体" charset="-122"/>
                <a:cs typeface="+mn-cs"/>
              </a:rPr>
              <a:t> David </a:t>
            </a:r>
            <a:r>
              <a:rPr lang="en-US" altLang="zh-CN" sz="1200" kern="1200" dirty="0" err="1">
                <a:solidFill>
                  <a:schemeClr val="tx1"/>
                </a:solidFill>
                <a:effectLst/>
                <a:latin typeface="Arial" charset="0"/>
                <a:ea typeface="宋体" charset="-122"/>
                <a:cs typeface="+mn-cs"/>
              </a:rPr>
              <a:t>Tonks</a:t>
            </a:r>
            <a:r>
              <a:rPr lang="en-US" altLang="zh-CN" sz="1200" kern="1200" dirty="0">
                <a:solidFill>
                  <a:schemeClr val="tx1"/>
                </a:solidFill>
                <a:effectLst/>
                <a:latin typeface="Arial" charset="0"/>
                <a:ea typeface="宋体" charset="-122"/>
                <a:cs typeface="+mn-cs"/>
              </a:rPr>
              <a:t> </a:t>
            </a:r>
            <a:r>
              <a:rPr lang="zh-CN" altLang="zh-CN" sz="1200" kern="1200" dirty="0">
                <a:solidFill>
                  <a:schemeClr val="tx1"/>
                </a:solidFill>
                <a:effectLst/>
                <a:latin typeface="Arial" charset="0"/>
                <a:ea typeface="宋体" charset="-122"/>
                <a:cs typeface="+mn-cs"/>
              </a:rPr>
              <a:t>建議用參考區間寬度</a:t>
            </a:r>
            <a:r>
              <a:rPr lang="en-US" altLang="zh-CN" sz="1200" kern="1200" dirty="0">
                <a:solidFill>
                  <a:schemeClr val="tx1"/>
                </a:solidFill>
                <a:effectLst/>
                <a:latin typeface="Arial" charset="0"/>
                <a:ea typeface="宋体" charset="-122"/>
                <a:cs typeface="+mn-cs"/>
              </a:rPr>
              <a:t>1/4</a:t>
            </a:r>
            <a:r>
              <a:rPr lang="zh-CN" altLang="zh-CN" sz="1200" kern="1200" dirty="0">
                <a:solidFill>
                  <a:schemeClr val="tx1"/>
                </a:solidFill>
                <a:effectLst/>
                <a:latin typeface="Arial" charset="0"/>
                <a:ea typeface="宋体" charset="-122"/>
                <a:cs typeface="+mn-cs"/>
              </a:rPr>
              <a:t>表示允許誤差。</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accent4"/>
                </a:solidFill>
              </a:rPr>
              <a:t>西元</a:t>
            </a:r>
            <a:r>
              <a:rPr lang="en-US" altLang="zh-CN" sz="1200" kern="1200" dirty="0">
                <a:solidFill>
                  <a:schemeClr val="tx1"/>
                </a:solidFill>
                <a:effectLst/>
                <a:latin typeface="Arial" charset="0"/>
                <a:ea typeface="宋体" charset="-122"/>
                <a:cs typeface="+mn-cs"/>
              </a:rPr>
              <a:t>1968</a:t>
            </a:r>
            <a:r>
              <a:rPr lang="zh-CN" altLang="zh-CN" sz="1200" kern="1200" dirty="0">
                <a:solidFill>
                  <a:schemeClr val="tx1"/>
                </a:solidFill>
                <a:effectLst/>
                <a:latin typeface="Arial" charset="0"/>
                <a:ea typeface="宋体" charset="-122"/>
                <a:cs typeface="+mn-cs"/>
              </a:rPr>
              <a:t>年美國臨床化學家</a:t>
            </a:r>
            <a:r>
              <a:rPr lang="en-US" altLang="zh-CN" sz="1200" kern="1200" dirty="0">
                <a:solidFill>
                  <a:schemeClr val="tx1"/>
                </a:solidFill>
                <a:effectLst/>
                <a:latin typeface="Arial" charset="0"/>
                <a:ea typeface="宋体" charset="-122"/>
                <a:cs typeface="+mn-cs"/>
              </a:rPr>
              <a:t> Roy Barnett </a:t>
            </a:r>
            <a:r>
              <a:rPr lang="zh-CN" altLang="zh-CN" sz="1200" kern="1200" dirty="0">
                <a:solidFill>
                  <a:schemeClr val="tx1"/>
                </a:solidFill>
                <a:effectLst/>
                <a:latin typeface="Arial" charset="0"/>
                <a:ea typeface="宋体" charset="-122"/>
                <a:cs typeface="+mn-cs"/>
              </a:rPr>
              <a:t>博士提出標準差表示允許誤差。</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accent4"/>
                </a:solidFill>
              </a:rPr>
              <a:t>西元</a:t>
            </a:r>
            <a:r>
              <a:rPr lang="en-US" altLang="zh-CN" sz="1200" kern="1200" dirty="0">
                <a:solidFill>
                  <a:schemeClr val="tx1"/>
                </a:solidFill>
                <a:effectLst/>
                <a:latin typeface="Arial" charset="0"/>
                <a:ea typeface="宋体" charset="-122"/>
                <a:cs typeface="+mn-cs"/>
              </a:rPr>
              <a:t>1976</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CAP</a:t>
            </a:r>
            <a:r>
              <a:rPr lang="zh-CN" altLang="zh-CN" sz="1200" kern="1200" dirty="0">
                <a:solidFill>
                  <a:schemeClr val="tx1"/>
                </a:solidFill>
                <a:effectLst/>
                <a:latin typeface="Arial" charset="0"/>
                <a:ea typeface="宋体" charset="-122"/>
                <a:cs typeface="+mn-cs"/>
              </a:rPr>
              <a:t>舉辦的分析目標討論會議，</a:t>
            </a:r>
            <a:r>
              <a:rPr lang="en-US" altLang="zh-CN" sz="1200" kern="1200" dirty="0" err="1">
                <a:solidFill>
                  <a:schemeClr val="tx1"/>
                </a:solidFill>
                <a:effectLst/>
                <a:latin typeface="Arial" charset="0"/>
                <a:ea typeface="宋体" charset="-122"/>
                <a:cs typeface="+mn-cs"/>
              </a:rPr>
              <a:t>Westgard</a:t>
            </a:r>
            <a:r>
              <a:rPr lang="zh-CN" altLang="zh-CN" sz="1200" kern="1200" dirty="0">
                <a:solidFill>
                  <a:schemeClr val="tx1"/>
                </a:solidFill>
                <a:effectLst/>
                <a:latin typeface="Arial" charset="0"/>
                <a:ea typeface="宋体" charset="-122"/>
                <a:cs typeface="+mn-cs"/>
              </a:rPr>
              <a:t>提出了以</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允許總誤差</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作為規定質量的最佳形式，一直沿用至今。</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accent4"/>
                </a:solidFill>
              </a:rPr>
              <a:t>西元</a:t>
            </a:r>
            <a:r>
              <a:rPr lang="en-US" altLang="zh-CN" sz="1200" kern="1200" dirty="0">
                <a:solidFill>
                  <a:schemeClr val="tx1"/>
                </a:solidFill>
                <a:effectLst/>
                <a:latin typeface="Arial" charset="0"/>
                <a:ea typeface="宋体" charset="-122"/>
                <a:cs typeface="+mn-cs"/>
              </a:rPr>
              <a:t>1999</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IFCC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IUPAC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WHO </a:t>
            </a:r>
            <a:r>
              <a:rPr lang="zh-CN" altLang="zh-CN" sz="1200" kern="1200" dirty="0">
                <a:solidFill>
                  <a:schemeClr val="tx1"/>
                </a:solidFill>
                <a:effectLst/>
                <a:latin typeface="Arial" charset="0"/>
                <a:ea typeface="宋体" charset="-122"/>
                <a:cs typeface="+mn-cs"/>
              </a:rPr>
              <a:t>三個機構在瑞典斯得哥爾摩舉辦</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建立全球醫學檢驗質量技術要求的策略會議</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一致性聲明，提出了</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質量規範的分層結構</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设定质量规范的分级结构</a:t>
            </a:r>
            <a:endParaRPr lang="en-US" altLang="zh-CN" dirty="0">
              <a:ea typeface="宋体" pitchFamily="2" charset="-122"/>
            </a:endParaRPr>
          </a:p>
          <a:p>
            <a:r>
              <a:rPr lang="zh-CN" altLang="en-US" dirty="0">
                <a:ea typeface="宋体" pitchFamily="2" charset="-122"/>
              </a:rPr>
              <a:t>国际理论和应用化学联合会（</a:t>
            </a:r>
            <a:r>
              <a:rPr lang="en-US" altLang="zh-CN" dirty="0">
                <a:ea typeface="宋体" pitchFamily="2" charset="-122"/>
              </a:rPr>
              <a:t>IUPAC</a:t>
            </a:r>
            <a:r>
              <a:rPr lang="zh-CN" altLang="en-US" dirty="0">
                <a:ea typeface="宋体" pitchFamily="2" charset="-122"/>
              </a:rPr>
              <a:t>）、国际临床化学和检验医学联合会（</a:t>
            </a:r>
            <a:r>
              <a:rPr lang="en-US" altLang="zh-CN" dirty="0">
                <a:ea typeface="宋体" pitchFamily="2" charset="-122"/>
              </a:rPr>
              <a:t>IFCC</a:t>
            </a:r>
            <a:r>
              <a:rPr lang="zh-CN" altLang="en-US" dirty="0">
                <a:ea typeface="宋体" pitchFamily="2" charset="-122"/>
              </a:rPr>
              <a:t>）和世界卫生组织（</a:t>
            </a:r>
            <a:r>
              <a:rPr lang="en-US" altLang="zh-CN" dirty="0">
                <a:ea typeface="宋体" pitchFamily="2" charset="-122"/>
              </a:rPr>
              <a:t>WHO</a:t>
            </a:r>
            <a:r>
              <a:rPr lang="zh-CN" altLang="en-US" dirty="0">
                <a:ea typeface="宋体" pitchFamily="2" charset="-122"/>
              </a:rPr>
              <a:t>）于</a:t>
            </a:r>
            <a:r>
              <a:rPr lang="en-US" altLang="zh-CN" dirty="0">
                <a:ea typeface="宋体" pitchFamily="2" charset="-122"/>
              </a:rPr>
              <a:t>1999</a:t>
            </a:r>
            <a:r>
              <a:rPr lang="zh-CN" altLang="en-US" dirty="0">
                <a:ea typeface="宋体" pitchFamily="2" charset="-122"/>
              </a:rPr>
              <a:t>年</a:t>
            </a:r>
            <a:r>
              <a:rPr lang="en-US" altLang="zh-CN" dirty="0">
                <a:ea typeface="宋体" pitchFamily="2" charset="-122"/>
              </a:rPr>
              <a:t>4</a:t>
            </a:r>
            <a:r>
              <a:rPr lang="zh-CN" altLang="en-US" dirty="0">
                <a:ea typeface="宋体" pitchFamily="2" charset="-122"/>
              </a:rPr>
              <a:t>月在瑞典斯德哥尔摩举行会议，邀请了来自</a:t>
            </a:r>
            <a:r>
              <a:rPr lang="en-US" altLang="zh-CN" dirty="0">
                <a:ea typeface="宋体" pitchFamily="2" charset="-122"/>
              </a:rPr>
              <a:t>23</a:t>
            </a:r>
            <a:r>
              <a:rPr lang="zh-CN" altLang="en-US" dirty="0">
                <a:ea typeface="宋体" pitchFamily="2" charset="-122"/>
              </a:rPr>
              <a:t>个国家发表设定质量规范模式的原创工作的人员到会作报告。</a:t>
            </a:r>
            <a:endParaRPr lang="en-US" altLang="zh-CN" dirty="0">
              <a:ea typeface="宋体" pitchFamily="2" charset="-122"/>
            </a:endParaRPr>
          </a:p>
          <a:p>
            <a:r>
              <a:rPr lang="zh-CN" altLang="en-US" dirty="0">
                <a:ea typeface="宋体" pitchFamily="2" charset="-122"/>
              </a:rPr>
              <a:t>会议文章和协商一致的声明发表在斯堪的纳维亚临床和实验研究杂志（</a:t>
            </a:r>
            <a:r>
              <a:rPr lang="en-US" altLang="zh-CN" dirty="0">
                <a:ea typeface="宋体" pitchFamily="2" charset="-122"/>
              </a:rPr>
              <a:t>Scandinavian Journal of clinical and Laboratory Investigation</a:t>
            </a:r>
            <a:r>
              <a:rPr lang="zh-CN" altLang="en-US" dirty="0">
                <a:ea typeface="宋体" pitchFamily="2" charset="-122"/>
              </a:rPr>
              <a:t>）的增刊中，协商一致声明将可获得的模式以分等级结构方式进行表示。</a:t>
            </a:r>
            <a:endParaRPr lang="en-US" altLang="zh-CN" dirty="0">
              <a:ea typeface="宋体" pitchFamily="2" charset="-122"/>
            </a:endParaRPr>
          </a:p>
          <a:p>
            <a:r>
              <a:rPr lang="zh-CN" altLang="en-US" dirty="0">
                <a:ea typeface="宋体" pitchFamily="2" charset="-122"/>
              </a:rPr>
              <a:t>本层次是根据临床化学杂志早期社论的建议。</a:t>
            </a:r>
            <a:endParaRPr lang="en-US" altLang="zh-CN" dirty="0">
              <a:ea typeface="宋体" pitchFamily="2" charset="-122"/>
            </a:endParaRPr>
          </a:p>
          <a:p>
            <a:r>
              <a:rPr lang="zh-CN" altLang="en-US" dirty="0">
                <a:ea typeface="宋体" pitchFamily="2" charset="-122"/>
              </a:rPr>
              <a:t>层次较高的模式由于层次较低的模式，它的建议是适当的模式用于特定的临床目的。</a:t>
            </a:r>
            <a:endParaRPr lang="en-US" altLang="zh-CN" dirty="0">
              <a:ea typeface="宋体" pitchFamily="2" charset="-122"/>
            </a:endParaRPr>
          </a:p>
          <a:p>
            <a:r>
              <a:rPr lang="zh-CN" altLang="en-US" dirty="0">
                <a:ea typeface="宋体" pitchFamily="2" charset="-122"/>
              </a:rPr>
              <a:t>然而这些建议并不是固定不变的，当有可能获得新的和更好的模式，就可以将更好的模式用于特定的专业。</a:t>
            </a:r>
            <a:endParaRPr lang="en-US" altLang="zh-CN" dirty="0">
              <a:ea typeface="宋体" pitchFamily="2" charset="-122"/>
            </a:endParaRPr>
          </a:p>
          <a:p>
            <a:r>
              <a:rPr lang="zh-CN" altLang="en-US" dirty="0">
                <a:ea typeface="宋体" pitchFamily="2" charset="-122"/>
              </a:rPr>
              <a:t>无法将不同层次中提出的质量规范进行比较，是因为他们有不同的表示形式，规范中有些是指的不精密度，有些指的是偏倚，有些指的是允许总误差。</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理想情况下，应使用第一层中「特定临床情况下的质量规范」并以数字方式表示，这种方式的的临床决策固定限是固定的截断值，例如：血清胆固醇用于筛查实验，协商的临床指南规定对血清胆固醇高于固定限（</a:t>
            </a:r>
            <a:r>
              <a:rPr lang="en-US" altLang="zh-CN" dirty="0">
                <a:ea typeface="宋体" pitchFamily="2" charset="-122"/>
              </a:rPr>
              <a:t>6.6 </a:t>
            </a:r>
            <a:r>
              <a:rPr lang="en-US" altLang="zh-CN" dirty="0" err="1">
                <a:ea typeface="宋体" pitchFamily="2" charset="-122"/>
              </a:rPr>
              <a:t>mmol</a:t>
            </a:r>
            <a:r>
              <a:rPr lang="en-US" altLang="zh-CN" dirty="0">
                <a:ea typeface="宋体" pitchFamily="2" charset="-122"/>
              </a:rPr>
              <a:t>/L</a:t>
            </a:r>
            <a:r>
              <a:rPr lang="zh-CN" altLang="en-US" dirty="0">
                <a:ea typeface="宋体" pitchFamily="2" charset="-122"/>
              </a:rPr>
              <a:t>）的每一个人进行干预，当使用固定限进行试验解释时，相对于「精密度」，「偏倚」是更重要的性能特征；其缺点是：大多检验结果是用在多种临床情况下，只有少数用在单一明确的临床情况下，跟临床医师如何使用试验结果有比较大的关系。</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当试验解释关注的是随时间变化单个受试者的变化时，比如，中期监测型的，癌症治疗后测量肿瘤标志物来评价复发；长期监测型的，测量 </a:t>
            </a:r>
            <a:r>
              <a:rPr lang="en-US" altLang="zh-CN" dirty="0">
                <a:ea typeface="宋体" pitchFamily="2" charset="-122"/>
              </a:rPr>
              <a:t>HBA1c </a:t>
            </a:r>
            <a:r>
              <a:rPr lang="zh-CN" altLang="en-US" dirty="0">
                <a:ea typeface="宋体" pitchFamily="2" charset="-122"/>
              </a:rPr>
              <a:t>来评价糖尿病血糖控制的监测等，这种情况下「精密度」是更重要的性能特征。</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340A03-EE85-4AB4-AA27-F3BE2CB48591}" type="slidenum">
              <a:rPr lang="en-US" altLang="zh-CN" smtClean="0"/>
              <a:pPr eaLnBrk="1" hangingPunct="1"/>
              <a:t>3</a:t>
            </a:fld>
            <a:endParaRPr lang="en-US" altLang="zh-CN"/>
          </a:p>
        </p:txBody>
      </p:sp>
    </p:spTree>
    <p:extLst>
      <p:ext uri="{BB962C8B-B14F-4D97-AF65-F5344CB8AC3E}">
        <p14:creationId xmlns:p14="http://schemas.microsoft.com/office/powerpoint/2010/main" val="63019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dirty="0">
                <a:ea typeface="宋体" pitchFamily="2" charset="-122"/>
              </a:rPr>
              <a:t>六西格玛</a:t>
            </a:r>
            <a:r>
              <a:rPr lang="en-US" altLang="zh-CN" dirty="0">
                <a:ea typeface="宋体" pitchFamily="2" charset="-122"/>
              </a:rPr>
              <a:t>(6</a:t>
            </a:r>
            <a:r>
              <a:rPr lang="zh-CN" altLang="zh-CN" dirty="0">
                <a:ea typeface="宋体" pitchFamily="2" charset="-122"/>
              </a:rPr>
              <a:t>σ</a:t>
            </a:r>
            <a:r>
              <a:rPr lang="en-US" altLang="zh-CN" dirty="0">
                <a:ea typeface="宋体" pitchFamily="2" charset="-122"/>
              </a:rPr>
              <a:t>)</a:t>
            </a:r>
            <a:r>
              <a:rPr lang="zh-CN" altLang="zh-CN" dirty="0">
                <a:ea typeface="宋体" pitchFamily="2" charset="-122"/>
              </a:rPr>
              <a:t>概念于</a:t>
            </a:r>
            <a:r>
              <a:rPr lang="en-US" altLang="zh-CN" dirty="0">
                <a:ea typeface="宋体" pitchFamily="2" charset="-122"/>
              </a:rPr>
              <a:t>1986</a:t>
            </a:r>
            <a:r>
              <a:rPr lang="zh-CN" altLang="zh-CN" dirty="0">
                <a:ea typeface="宋体" pitchFamily="2" charset="-122"/>
              </a:rPr>
              <a:t>年由摩托罗拉公司的比尔·史密斯提出</a:t>
            </a:r>
            <a:r>
              <a:rPr lang="en-US" altLang="zh-CN" dirty="0">
                <a:ea typeface="宋体" pitchFamily="2" charset="-122"/>
              </a:rPr>
              <a:t>,</a:t>
            </a:r>
            <a:r>
              <a:rPr lang="zh-CN" altLang="zh-CN" dirty="0">
                <a:ea typeface="宋体" pitchFamily="2" charset="-122"/>
              </a:rPr>
              <a:t>此概念属于品质管理范畴</a:t>
            </a:r>
            <a:r>
              <a:rPr lang="en-US" altLang="zh-CN" dirty="0">
                <a:ea typeface="宋体" pitchFamily="2" charset="-122"/>
              </a:rPr>
              <a:t>,</a:t>
            </a:r>
            <a:r>
              <a:rPr lang="zh-CN" altLang="zh-CN" dirty="0">
                <a:ea typeface="宋体" pitchFamily="2" charset="-122"/>
              </a:rPr>
              <a:t>西格玛</a:t>
            </a:r>
            <a:r>
              <a:rPr lang="en-US" altLang="zh-CN" dirty="0">
                <a:ea typeface="宋体" pitchFamily="2" charset="-122"/>
              </a:rPr>
              <a:t>(</a:t>
            </a:r>
            <a:r>
              <a:rPr lang="zh-CN" altLang="zh-CN" dirty="0">
                <a:ea typeface="宋体" pitchFamily="2" charset="-122"/>
              </a:rPr>
              <a:t>Σ</a:t>
            </a:r>
            <a:r>
              <a:rPr lang="en-US" altLang="zh-CN" dirty="0">
                <a:ea typeface="宋体" pitchFamily="2" charset="-122"/>
              </a:rPr>
              <a:t>,</a:t>
            </a:r>
            <a:r>
              <a:rPr lang="zh-CN" altLang="zh-CN" dirty="0">
                <a:ea typeface="宋体" pitchFamily="2" charset="-122"/>
              </a:rPr>
              <a:t>σ</a:t>
            </a:r>
            <a:r>
              <a:rPr lang="en-US" altLang="zh-CN" dirty="0">
                <a:ea typeface="宋体" pitchFamily="2" charset="-122"/>
              </a:rPr>
              <a:t>)</a:t>
            </a:r>
            <a:r>
              <a:rPr lang="zh-CN" altLang="zh-CN" dirty="0">
                <a:ea typeface="宋体" pitchFamily="2" charset="-122"/>
              </a:rPr>
              <a:t>是希腊字母</a:t>
            </a:r>
            <a:r>
              <a:rPr lang="en-US" altLang="zh-CN" dirty="0">
                <a:ea typeface="宋体" pitchFamily="2" charset="-122"/>
              </a:rPr>
              <a:t>,</a:t>
            </a:r>
            <a:r>
              <a:rPr lang="zh-CN" altLang="zh-CN" dirty="0">
                <a:ea typeface="宋体" pitchFamily="2" charset="-122"/>
              </a:rPr>
              <a:t>这是统计学里的一个单位</a:t>
            </a:r>
            <a:r>
              <a:rPr lang="en-US" altLang="zh-CN" dirty="0">
                <a:ea typeface="宋体" pitchFamily="2" charset="-122"/>
              </a:rPr>
              <a:t>,</a:t>
            </a:r>
            <a:r>
              <a:rPr lang="zh-CN" altLang="zh-CN" dirty="0">
                <a:ea typeface="宋体" pitchFamily="2" charset="-122"/>
              </a:rPr>
              <a:t>表示与平均值的标准偏差。旨在生产过程中降低产品及流程的缺陷次数</a:t>
            </a:r>
            <a:r>
              <a:rPr lang="en-US" altLang="zh-CN" dirty="0">
                <a:ea typeface="宋体" pitchFamily="2" charset="-122"/>
              </a:rPr>
              <a:t>,</a:t>
            </a:r>
            <a:r>
              <a:rPr lang="zh-CN" altLang="zh-CN" dirty="0">
                <a:ea typeface="宋体" pitchFamily="2" charset="-122"/>
              </a:rPr>
              <a:t>防止产品变异</a:t>
            </a:r>
            <a:r>
              <a:rPr lang="en-US" altLang="zh-CN" dirty="0">
                <a:ea typeface="宋体" pitchFamily="2" charset="-122"/>
              </a:rPr>
              <a:t>,</a:t>
            </a:r>
            <a:r>
              <a:rPr lang="zh-CN" altLang="zh-CN" dirty="0">
                <a:ea typeface="宋体" pitchFamily="2" charset="-122"/>
              </a:rPr>
              <a:t>提升品质。</a:t>
            </a:r>
          </a:p>
          <a:p>
            <a:r>
              <a:rPr lang="zh-CN" altLang="zh-CN" dirty="0">
                <a:ea typeface="宋体" pitchFamily="2" charset="-122"/>
              </a:rPr>
              <a:t>真正流行并发展，是在通用电气的实践，杰克·韦尔奇于</a:t>
            </a:r>
            <a:r>
              <a:rPr lang="en-US" altLang="zh-CN" dirty="0">
                <a:ea typeface="宋体" pitchFamily="2" charset="-122"/>
              </a:rPr>
              <a:t>20</a:t>
            </a:r>
            <a:r>
              <a:rPr lang="zh-CN" altLang="zh-CN" dirty="0">
                <a:ea typeface="宋体" pitchFamily="2" charset="-122"/>
              </a:rPr>
              <a:t>世纪</a:t>
            </a:r>
            <a:r>
              <a:rPr lang="en-US" altLang="zh-CN" dirty="0">
                <a:ea typeface="宋体" pitchFamily="2" charset="-122"/>
              </a:rPr>
              <a:t>90</a:t>
            </a:r>
            <a:r>
              <a:rPr lang="zh-CN" altLang="zh-CN" dirty="0">
                <a:ea typeface="宋体" pitchFamily="2" charset="-122"/>
              </a:rPr>
              <a:t>年代发展起来的</a:t>
            </a:r>
            <a:r>
              <a:rPr lang="en-US" altLang="zh-CN" dirty="0">
                <a:ea typeface="宋体" pitchFamily="2" charset="-122"/>
              </a:rPr>
              <a:t>6</a:t>
            </a:r>
            <a:r>
              <a:rPr lang="zh-CN" altLang="zh-CN" dirty="0">
                <a:ea typeface="宋体" pitchFamily="2" charset="-122"/>
              </a:rPr>
              <a:t>σ（西格玛）管理是在总结了全面质量管理的成功经验，提炼了其中流程管理技巧的精华和最有效的方法，成为一种提高企业业绩与竞争力的管理模式。该管理法在摩托罗拉、通用电气、戴尔、惠普、西门子、索尼、东芝等众多跨国企业的实践证明是卓有成效的。</a:t>
            </a:r>
          </a:p>
          <a:p>
            <a:r>
              <a:rPr lang="zh-CN" altLang="zh-CN" dirty="0">
                <a:ea typeface="宋体" pitchFamily="2" charset="-122"/>
              </a:rPr>
              <a:t>过程能力分析是六西格玛</a:t>
            </a:r>
            <a:r>
              <a:rPr lang="en-US" altLang="zh-CN" dirty="0">
                <a:ea typeface="宋体" pitchFamily="2" charset="-122"/>
              </a:rPr>
              <a:t>(6</a:t>
            </a:r>
            <a:r>
              <a:rPr lang="zh-CN" altLang="zh-CN" dirty="0">
                <a:ea typeface="宋体" pitchFamily="2" charset="-122"/>
              </a:rPr>
              <a:t>σ</a:t>
            </a:r>
            <a:r>
              <a:rPr lang="en-US" altLang="zh-CN" dirty="0">
                <a:ea typeface="宋体" pitchFamily="2" charset="-122"/>
              </a:rPr>
              <a:t>)</a:t>
            </a:r>
            <a:r>
              <a:rPr lang="zh-CN" altLang="zh-CN" dirty="0">
                <a:ea typeface="宋体" pitchFamily="2" charset="-122"/>
              </a:rPr>
              <a:t>管理系统的一个组成部分。</a:t>
            </a:r>
          </a:p>
          <a:p>
            <a:r>
              <a:rPr lang="en-US" altLang="zh-CN" dirty="0">
                <a:ea typeface="宋体" pitchFamily="2" charset="-122"/>
              </a:rPr>
              <a:t>—— </a:t>
            </a:r>
            <a:r>
              <a:rPr lang="zh-CN" altLang="en-US" dirty="0">
                <a:ea typeface="宋体" pitchFamily="2" charset="-122"/>
              </a:rPr>
              <a:t>來自百度百科</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931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A6CD8EF-35D0-45AC-A45B-C1FE5FDD87F3}" type="slidenum">
              <a:rPr lang="en-US" altLang="zh-CN" smtClean="0"/>
              <a:pPr eaLnBrk="1" hangingPunct="1"/>
              <a:t>30</a:t>
            </a:fld>
            <a:endParaRPr lang="en-US" altLang="zh-CN"/>
          </a:p>
        </p:txBody>
      </p:sp>
    </p:spTree>
    <p:extLst>
      <p:ext uri="{BB962C8B-B14F-4D97-AF65-F5344CB8AC3E}">
        <p14:creationId xmlns:p14="http://schemas.microsoft.com/office/powerpoint/2010/main" val="970107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charset="0"/>
                <a:ea typeface="宋体" charset="-122"/>
                <a:cs typeface="+mn-cs"/>
              </a:rPr>
              <a:t>質量規範簡史：</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accent4"/>
                </a:solidFill>
              </a:rPr>
              <a:t>西元</a:t>
            </a:r>
            <a:r>
              <a:rPr lang="en-US" altLang="zh-CN" sz="1200" kern="1200" dirty="0">
                <a:solidFill>
                  <a:schemeClr val="tx1"/>
                </a:solidFill>
                <a:effectLst/>
                <a:latin typeface="Arial" charset="0"/>
                <a:ea typeface="宋体" charset="-122"/>
                <a:cs typeface="+mn-cs"/>
              </a:rPr>
              <a:t>1963</a:t>
            </a:r>
            <a:r>
              <a:rPr lang="zh-CN" altLang="zh-CN" sz="1200" kern="1200" dirty="0">
                <a:solidFill>
                  <a:schemeClr val="tx1"/>
                </a:solidFill>
                <a:effectLst/>
                <a:latin typeface="Arial" charset="0"/>
                <a:ea typeface="宋体" charset="-122"/>
                <a:cs typeface="+mn-cs"/>
              </a:rPr>
              <a:t>年加拿大臨床化學家</a:t>
            </a:r>
            <a:r>
              <a:rPr lang="en-US" altLang="zh-CN" sz="1200" kern="1200" dirty="0">
                <a:solidFill>
                  <a:schemeClr val="tx1"/>
                </a:solidFill>
                <a:effectLst/>
                <a:latin typeface="Arial" charset="0"/>
                <a:ea typeface="宋体" charset="-122"/>
                <a:cs typeface="+mn-cs"/>
              </a:rPr>
              <a:t> David </a:t>
            </a:r>
            <a:r>
              <a:rPr lang="en-US" altLang="zh-CN" sz="1200" kern="1200" dirty="0" err="1">
                <a:solidFill>
                  <a:schemeClr val="tx1"/>
                </a:solidFill>
                <a:effectLst/>
                <a:latin typeface="Arial" charset="0"/>
                <a:ea typeface="宋体" charset="-122"/>
                <a:cs typeface="+mn-cs"/>
              </a:rPr>
              <a:t>Tonks</a:t>
            </a:r>
            <a:r>
              <a:rPr lang="en-US" altLang="zh-CN" sz="1200" kern="1200" dirty="0">
                <a:solidFill>
                  <a:schemeClr val="tx1"/>
                </a:solidFill>
                <a:effectLst/>
                <a:latin typeface="Arial" charset="0"/>
                <a:ea typeface="宋体" charset="-122"/>
                <a:cs typeface="+mn-cs"/>
              </a:rPr>
              <a:t> </a:t>
            </a:r>
            <a:r>
              <a:rPr lang="zh-CN" altLang="zh-CN" sz="1200" kern="1200" dirty="0">
                <a:solidFill>
                  <a:schemeClr val="tx1"/>
                </a:solidFill>
                <a:effectLst/>
                <a:latin typeface="Arial" charset="0"/>
                <a:ea typeface="宋体" charset="-122"/>
                <a:cs typeface="+mn-cs"/>
              </a:rPr>
              <a:t>建議用參考區間寬度</a:t>
            </a:r>
            <a:r>
              <a:rPr lang="en-US" altLang="zh-CN" sz="1200" kern="1200" dirty="0">
                <a:solidFill>
                  <a:schemeClr val="tx1"/>
                </a:solidFill>
                <a:effectLst/>
                <a:latin typeface="Arial" charset="0"/>
                <a:ea typeface="宋体" charset="-122"/>
                <a:cs typeface="+mn-cs"/>
              </a:rPr>
              <a:t>1/4</a:t>
            </a:r>
            <a:r>
              <a:rPr lang="zh-CN" altLang="zh-CN" sz="1200" kern="1200" dirty="0">
                <a:solidFill>
                  <a:schemeClr val="tx1"/>
                </a:solidFill>
                <a:effectLst/>
                <a:latin typeface="Arial" charset="0"/>
                <a:ea typeface="宋体" charset="-122"/>
                <a:cs typeface="+mn-cs"/>
              </a:rPr>
              <a:t>表示允許誤差。</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accent4"/>
                </a:solidFill>
              </a:rPr>
              <a:t>西元</a:t>
            </a:r>
            <a:r>
              <a:rPr lang="en-US" altLang="zh-CN" sz="1200" kern="1200" dirty="0">
                <a:solidFill>
                  <a:schemeClr val="tx1"/>
                </a:solidFill>
                <a:effectLst/>
                <a:latin typeface="Arial" charset="0"/>
                <a:ea typeface="宋体" charset="-122"/>
                <a:cs typeface="+mn-cs"/>
              </a:rPr>
              <a:t>1968</a:t>
            </a:r>
            <a:r>
              <a:rPr lang="zh-CN" altLang="zh-CN" sz="1200" kern="1200" dirty="0">
                <a:solidFill>
                  <a:schemeClr val="tx1"/>
                </a:solidFill>
                <a:effectLst/>
                <a:latin typeface="Arial" charset="0"/>
                <a:ea typeface="宋体" charset="-122"/>
                <a:cs typeface="+mn-cs"/>
              </a:rPr>
              <a:t>年美國臨床化學家</a:t>
            </a:r>
            <a:r>
              <a:rPr lang="en-US" altLang="zh-CN" sz="1200" kern="1200" dirty="0">
                <a:solidFill>
                  <a:schemeClr val="tx1"/>
                </a:solidFill>
                <a:effectLst/>
                <a:latin typeface="Arial" charset="0"/>
                <a:ea typeface="宋体" charset="-122"/>
                <a:cs typeface="+mn-cs"/>
              </a:rPr>
              <a:t> Roy Barnett </a:t>
            </a:r>
            <a:r>
              <a:rPr lang="zh-CN" altLang="zh-CN" sz="1200" kern="1200" dirty="0">
                <a:solidFill>
                  <a:schemeClr val="tx1"/>
                </a:solidFill>
                <a:effectLst/>
                <a:latin typeface="Arial" charset="0"/>
                <a:ea typeface="宋体" charset="-122"/>
                <a:cs typeface="+mn-cs"/>
              </a:rPr>
              <a:t>博士提出標準差表示允許誤差。</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accent4"/>
                </a:solidFill>
              </a:rPr>
              <a:t>西元</a:t>
            </a:r>
            <a:r>
              <a:rPr lang="en-US" altLang="zh-CN" sz="1200" kern="1200" dirty="0">
                <a:solidFill>
                  <a:schemeClr val="tx1"/>
                </a:solidFill>
                <a:effectLst/>
                <a:latin typeface="Arial" charset="0"/>
                <a:ea typeface="宋体" charset="-122"/>
                <a:cs typeface="+mn-cs"/>
              </a:rPr>
              <a:t>1976</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CAP</a:t>
            </a:r>
            <a:r>
              <a:rPr lang="zh-CN" altLang="zh-CN" sz="1200" kern="1200" dirty="0">
                <a:solidFill>
                  <a:schemeClr val="tx1"/>
                </a:solidFill>
                <a:effectLst/>
                <a:latin typeface="Arial" charset="0"/>
                <a:ea typeface="宋体" charset="-122"/>
                <a:cs typeface="+mn-cs"/>
              </a:rPr>
              <a:t>舉辦的分析目標討論會議，</a:t>
            </a:r>
            <a:r>
              <a:rPr lang="en-US" altLang="zh-CN" sz="1200" kern="1200" dirty="0" err="1">
                <a:solidFill>
                  <a:schemeClr val="tx1"/>
                </a:solidFill>
                <a:effectLst/>
                <a:latin typeface="Arial" charset="0"/>
                <a:ea typeface="宋体" charset="-122"/>
                <a:cs typeface="+mn-cs"/>
              </a:rPr>
              <a:t>Westgard</a:t>
            </a:r>
            <a:r>
              <a:rPr lang="zh-CN" altLang="zh-CN" sz="1200" kern="1200" dirty="0">
                <a:solidFill>
                  <a:schemeClr val="tx1"/>
                </a:solidFill>
                <a:effectLst/>
                <a:latin typeface="Arial" charset="0"/>
                <a:ea typeface="宋体" charset="-122"/>
                <a:cs typeface="+mn-cs"/>
              </a:rPr>
              <a:t>提出了以</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允許總誤差</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作為規定質量的最佳形式，一直沿用至今。</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accent4"/>
                </a:solidFill>
              </a:rPr>
              <a:t>西元</a:t>
            </a:r>
            <a:r>
              <a:rPr lang="en-US" altLang="zh-CN" sz="1200" kern="1200" dirty="0">
                <a:solidFill>
                  <a:schemeClr val="tx1"/>
                </a:solidFill>
                <a:effectLst/>
                <a:latin typeface="Arial" charset="0"/>
                <a:ea typeface="宋体" charset="-122"/>
                <a:cs typeface="+mn-cs"/>
              </a:rPr>
              <a:t>1999</a:t>
            </a:r>
            <a:r>
              <a:rPr lang="zh-CN" altLang="zh-CN" sz="1200" kern="1200" dirty="0">
                <a:solidFill>
                  <a:schemeClr val="tx1"/>
                </a:solidFill>
                <a:effectLst/>
                <a:latin typeface="Arial" charset="0"/>
                <a:ea typeface="宋体" charset="-122"/>
                <a:cs typeface="+mn-cs"/>
              </a:rPr>
              <a:t>年</a:t>
            </a:r>
            <a:r>
              <a:rPr lang="en-US" altLang="zh-CN" sz="1200" kern="1200" dirty="0">
                <a:solidFill>
                  <a:schemeClr val="tx1"/>
                </a:solidFill>
                <a:effectLst/>
                <a:latin typeface="Arial" charset="0"/>
                <a:ea typeface="宋体" charset="-122"/>
                <a:cs typeface="+mn-cs"/>
              </a:rPr>
              <a:t>IFCC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IUPAC</a:t>
            </a:r>
            <a:r>
              <a:rPr lang="zh-CN" altLang="zh-CN" sz="1200" kern="1200" dirty="0">
                <a:solidFill>
                  <a:schemeClr val="tx1"/>
                </a:solidFill>
                <a:effectLst/>
                <a:latin typeface="Arial" charset="0"/>
                <a:ea typeface="宋体" charset="-122"/>
                <a:cs typeface="+mn-cs"/>
              </a:rPr>
              <a:t>、</a:t>
            </a:r>
            <a:r>
              <a:rPr lang="en-US" altLang="zh-CN" sz="1200" kern="1200" dirty="0">
                <a:solidFill>
                  <a:schemeClr val="tx1"/>
                </a:solidFill>
                <a:effectLst/>
                <a:latin typeface="Arial" charset="0"/>
                <a:ea typeface="宋体" charset="-122"/>
                <a:cs typeface="+mn-cs"/>
              </a:rPr>
              <a:t>WHO </a:t>
            </a:r>
            <a:r>
              <a:rPr lang="zh-CN" altLang="zh-CN" sz="1200" kern="1200" dirty="0">
                <a:solidFill>
                  <a:schemeClr val="tx1"/>
                </a:solidFill>
                <a:effectLst/>
                <a:latin typeface="Arial" charset="0"/>
                <a:ea typeface="宋体" charset="-122"/>
                <a:cs typeface="+mn-cs"/>
              </a:rPr>
              <a:t>三個機構在瑞典斯得哥爾摩舉辦</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建立全球醫學檢驗質量技術要求的策略會議</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一致性聲明，提出了</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質量規範的分層結構</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设定质量规范的分级结构</a:t>
            </a:r>
            <a:endParaRPr lang="en-US" altLang="zh-CN" dirty="0">
              <a:ea typeface="宋体" pitchFamily="2" charset="-122"/>
            </a:endParaRPr>
          </a:p>
          <a:p>
            <a:r>
              <a:rPr lang="zh-CN" altLang="en-US" dirty="0">
                <a:ea typeface="宋体" pitchFamily="2" charset="-122"/>
              </a:rPr>
              <a:t>国际理论和应用化学联合会（</a:t>
            </a:r>
            <a:r>
              <a:rPr lang="en-US" altLang="zh-CN" dirty="0">
                <a:ea typeface="宋体" pitchFamily="2" charset="-122"/>
              </a:rPr>
              <a:t>IUPAC</a:t>
            </a:r>
            <a:r>
              <a:rPr lang="zh-CN" altLang="en-US" dirty="0">
                <a:ea typeface="宋体" pitchFamily="2" charset="-122"/>
              </a:rPr>
              <a:t>）、国际临床化学和检验医学联合会（</a:t>
            </a:r>
            <a:r>
              <a:rPr lang="en-US" altLang="zh-CN" dirty="0">
                <a:ea typeface="宋体" pitchFamily="2" charset="-122"/>
              </a:rPr>
              <a:t>IFCC</a:t>
            </a:r>
            <a:r>
              <a:rPr lang="zh-CN" altLang="en-US" dirty="0">
                <a:ea typeface="宋体" pitchFamily="2" charset="-122"/>
              </a:rPr>
              <a:t>）和世界卫生组织（</a:t>
            </a:r>
            <a:r>
              <a:rPr lang="en-US" altLang="zh-CN" dirty="0">
                <a:ea typeface="宋体" pitchFamily="2" charset="-122"/>
              </a:rPr>
              <a:t>WHO</a:t>
            </a:r>
            <a:r>
              <a:rPr lang="zh-CN" altLang="en-US" dirty="0">
                <a:ea typeface="宋体" pitchFamily="2" charset="-122"/>
              </a:rPr>
              <a:t>）于</a:t>
            </a:r>
            <a:r>
              <a:rPr lang="en-US" altLang="zh-CN" dirty="0">
                <a:ea typeface="宋体" pitchFamily="2" charset="-122"/>
              </a:rPr>
              <a:t>1999</a:t>
            </a:r>
            <a:r>
              <a:rPr lang="zh-CN" altLang="en-US" dirty="0">
                <a:ea typeface="宋体" pitchFamily="2" charset="-122"/>
              </a:rPr>
              <a:t>年</a:t>
            </a:r>
            <a:r>
              <a:rPr lang="en-US" altLang="zh-CN" dirty="0">
                <a:ea typeface="宋体" pitchFamily="2" charset="-122"/>
              </a:rPr>
              <a:t>4</a:t>
            </a:r>
            <a:r>
              <a:rPr lang="zh-CN" altLang="en-US" dirty="0">
                <a:ea typeface="宋体" pitchFamily="2" charset="-122"/>
              </a:rPr>
              <a:t>月在瑞典斯德哥尔摩举行会议，邀请了来自</a:t>
            </a:r>
            <a:r>
              <a:rPr lang="en-US" altLang="zh-CN" dirty="0">
                <a:ea typeface="宋体" pitchFamily="2" charset="-122"/>
              </a:rPr>
              <a:t>23</a:t>
            </a:r>
            <a:r>
              <a:rPr lang="zh-CN" altLang="en-US" dirty="0">
                <a:ea typeface="宋体" pitchFamily="2" charset="-122"/>
              </a:rPr>
              <a:t>个国家发表设定质量规范模式的原创工作的人员到会作报告。</a:t>
            </a:r>
            <a:endParaRPr lang="en-US" altLang="zh-CN" dirty="0">
              <a:ea typeface="宋体" pitchFamily="2" charset="-122"/>
            </a:endParaRPr>
          </a:p>
          <a:p>
            <a:r>
              <a:rPr lang="zh-CN" altLang="en-US" dirty="0">
                <a:ea typeface="宋体" pitchFamily="2" charset="-122"/>
              </a:rPr>
              <a:t>会议文章和协商一致的声明发表在斯堪的纳维亚临床和实验研究杂志（</a:t>
            </a:r>
            <a:r>
              <a:rPr lang="en-US" altLang="zh-CN" dirty="0">
                <a:ea typeface="宋体" pitchFamily="2" charset="-122"/>
              </a:rPr>
              <a:t>Scandinavian Journal of clinical and Laboratory Investigation</a:t>
            </a:r>
            <a:r>
              <a:rPr lang="zh-CN" altLang="en-US" dirty="0">
                <a:ea typeface="宋体" pitchFamily="2" charset="-122"/>
              </a:rPr>
              <a:t>）的增刊中，协商一致声明将可获得的模式以分等级结构方式进行表示。</a:t>
            </a:r>
            <a:endParaRPr lang="en-US" altLang="zh-CN" dirty="0">
              <a:ea typeface="宋体" pitchFamily="2" charset="-122"/>
            </a:endParaRPr>
          </a:p>
          <a:p>
            <a:r>
              <a:rPr lang="zh-CN" altLang="en-US" dirty="0">
                <a:ea typeface="宋体" pitchFamily="2" charset="-122"/>
              </a:rPr>
              <a:t>本层次是根据临床化学杂志早期社论的建议。</a:t>
            </a:r>
            <a:endParaRPr lang="en-US" altLang="zh-CN" dirty="0">
              <a:ea typeface="宋体" pitchFamily="2" charset="-122"/>
            </a:endParaRPr>
          </a:p>
          <a:p>
            <a:r>
              <a:rPr lang="zh-CN" altLang="en-US" dirty="0">
                <a:ea typeface="宋体" pitchFamily="2" charset="-122"/>
              </a:rPr>
              <a:t>层次较高的模式由于层次较低的模式，它的建议是适当的模式用于特定的临床目的。</a:t>
            </a:r>
            <a:endParaRPr lang="en-US" altLang="zh-CN" dirty="0">
              <a:ea typeface="宋体" pitchFamily="2" charset="-122"/>
            </a:endParaRPr>
          </a:p>
          <a:p>
            <a:r>
              <a:rPr lang="zh-CN" altLang="en-US" dirty="0">
                <a:ea typeface="宋体" pitchFamily="2" charset="-122"/>
              </a:rPr>
              <a:t>然而这些建议并不是固定不变的，当有可能获得新的和更好的模式，就可以将更好的模式用于特定的专业。</a:t>
            </a:r>
            <a:endParaRPr lang="en-US" altLang="zh-CN" dirty="0">
              <a:ea typeface="宋体" pitchFamily="2" charset="-122"/>
            </a:endParaRPr>
          </a:p>
          <a:p>
            <a:r>
              <a:rPr lang="zh-CN" altLang="en-US" dirty="0">
                <a:ea typeface="宋体" pitchFamily="2" charset="-122"/>
              </a:rPr>
              <a:t>无法将不同层次中提出的质量规范进行比较，是因为他们有不同的表示形式，规范中有些是指的不精密度，有些指的是偏倚，有些指的是允许总误差。</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理想情况下，应使用第一层中「特定临床情况下的质量规范」并以数字方式表示，这种方式的的临床决策固定限是固定的截断值，例如：血清胆固醇用于筛查实验，协商的临床指南规定对血清胆固醇高于固定限（</a:t>
            </a:r>
            <a:r>
              <a:rPr lang="en-US" altLang="zh-CN" dirty="0">
                <a:ea typeface="宋体" pitchFamily="2" charset="-122"/>
              </a:rPr>
              <a:t>6.6 </a:t>
            </a:r>
            <a:r>
              <a:rPr lang="en-US" altLang="zh-CN" dirty="0" err="1">
                <a:ea typeface="宋体" pitchFamily="2" charset="-122"/>
              </a:rPr>
              <a:t>mmol</a:t>
            </a:r>
            <a:r>
              <a:rPr lang="en-US" altLang="zh-CN" dirty="0">
                <a:ea typeface="宋体" pitchFamily="2" charset="-122"/>
              </a:rPr>
              <a:t>/L</a:t>
            </a:r>
            <a:r>
              <a:rPr lang="zh-CN" altLang="en-US" dirty="0">
                <a:ea typeface="宋体" pitchFamily="2" charset="-122"/>
              </a:rPr>
              <a:t>）的每一个人进行干预，当使用固定限进行试验解释时，相对于「精密度」，「偏倚」是更重要的性能特征；其缺点是：大多检验结果是用在多种临床情况下，只有少数用在单一明确的临床情况下，跟临床医师如何使用试验结果有比较大的关系。</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当试验解释关注的是随时间变化单个受试者的变化时，比如，中期监测型的，癌症治疗后测量肿瘤标志物来评价复发；长期监测型的，测量 </a:t>
            </a:r>
            <a:r>
              <a:rPr lang="en-US" altLang="zh-CN" dirty="0">
                <a:ea typeface="宋体" pitchFamily="2" charset="-122"/>
              </a:rPr>
              <a:t>HBA1c </a:t>
            </a:r>
            <a:r>
              <a:rPr lang="zh-CN" altLang="en-US" dirty="0">
                <a:ea typeface="宋体" pitchFamily="2" charset="-122"/>
              </a:rPr>
              <a:t>来评价糖尿病血糖控制的监测等，这种情况下「精密度」是更重要的性能特征。</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340A03-EE85-4AB4-AA27-F3BE2CB48591}" type="slidenum">
              <a:rPr lang="en-US" altLang="zh-CN" smtClean="0"/>
              <a:pPr eaLnBrk="1" hangingPunct="1"/>
              <a:t>4</a:t>
            </a:fld>
            <a:endParaRPr lang="en-US" altLang="zh-CN"/>
          </a:p>
        </p:txBody>
      </p:sp>
    </p:spTree>
    <p:extLst>
      <p:ext uri="{BB962C8B-B14F-4D97-AF65-F5344CB8AC3E}">
        <p14:creationId xmlns:p14="http://schemas.microsoft.com/office/powerpoint/2010/main" val="2912805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美国质量管理协会（</a:t>
            </a:r>
            <a:r>
              <a:rPr lang="en-US" altLang="zh-CN" dirty="0">
                <a:ea typeface="宋体" pitchFamily="2" charset="-122"/>
              </a:rPr>
              <a:t>American Society of Quality Control, ASQC</a:t>
            </a:r>
            <a:r>
              <a:rPr lang="zh-CN" altLang="en-US" dirty="0">
                <a:ea typeface="宋体" pitchFamily="2" charset="-122"/>
              </a:rPr>
              <a:t>）：</a:t>
            </a:r>
            <a:endParaRPr lang="en-US" altLang="zh-CN" dirty="0">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pitchFamily="2" charset="-122"/>
              </a:rPr>
              <a:t>ASQC</a:t>
            </a:r>
            <a:r>
              <a:rPr lang="zh-CN" altLang="en-US" dirty="0">
                <a:ea typeface="宋体" pitchFamily="2" charset="-122"/>
              </a:rPr>
              <a:t>成立于</a:t>
            </a:r>
            <a:r>
              <a:rPr lang="zh-CN" altLang="en-US" sz="1200" dirty="0">
                <a:solidFill>
                  <a:schemeClr val="accent4"/>
                </a:solidFill>
              </a:rPr>
              <a:t>西元</a:t>
            </a:r>
            <a:r>
              <a:rPr lang="en-US" altLang="zh-CN" dirty="0">
                <a:ea typeface="宋体" pitchFamily="2" charset="-122"/>
              </a:rPr>
              <a:t>1949</a:t>
            </a:r>
            <a:r>
              <a:rPr lang="zh-CN" altLang="en-US" dirty="0">
                <a:ea typeface="宋体" pitchFamily="2" charset="-122"/>
              </a:rPr>
              <a:t>年，下设建筑与建筑材料、环境控制、印刷技术、家用器具、金属计量、核能、质量成本、系统工程等</a:t>
            </a:r>
            <a:r>
              <a:rPr lang="en-US" altLang="zh-CN" dirty="0">
                <a:ea typeface="宋体" pitchFamily="2" charset="-122"/>
              </a:rPr>
              <a:t>18</a:t>
            </a:r>
            <a:r>
              <a:rPr lang="zh-CN" altLang="en-US" dirty="0">
                <a:ea typeface="宋体" pitchFamily="2" charset="-122"/>
              </a:rPr>
              <a:t>个委员会，以及飞机、导弹、自动车、生物医学、化学、电子学、药物、化妆品、检验等</a:t>
            </a:r>
            <a:r>
              <a:rPr lang="en-US" altLang="zh-CN" dirty="0">
                <a:ea typeface="宋体" pitchFamily="2" charset="-122"/>
              </a:rPr>
              <a:t>12</a:t>
            </a:r>
            <a:r>
              <a:rPr lang="zh-CN" altLang="en-US" dirty="0">
                <a:ea typeface="宋体" pitchFamily="2" charset="-122"/>
              </a:rPr>
              <a:t>个专业部门，开展质量工程、质量管理、质量成本管理、产品质量检验等活动。另外，下设一个标准委员会，从事质量管理方面的标准化工作。</a:t>
            </a:r>
            <a:r>
              <a:rPr lang="en-US" altLang="zh-CN" dirty="0">
                <a:ea typeface="宋体" pitchFamily="2" charset="-122"/>
              </a:rPr>
              <a:t>ASOC</a:t>
            </a:r>
            <a:r>
              <a:rPr lang="zh-CN" altLang="en-US" dirty="0">
                <a:ea typeface="宋体" pitchFamily="2" charset="-122"/>
              </a:rPr>
              <a:t>的所有标准均纳入</a:t>
            </a:r>
            <a:r>
              <a:rPr lang="en-US" altLang="zh-CN" dirty="0">
                <a:ea typeface="宋体" pitchFamily="2" charset="-122"/>
              </a:rPr>
              <a:t>ANSI</a:t>
            </a:r>
            <a:r>
              <a:rPr lang="zh-CN" altLang="en-US" dirty="0">
                <a:ea typeface="宋体" pitchFamily="2" charset="-122"/>
              </a:rPr>
              <a:t>。</a:t>
            </a:r>
            <a:endParaRPr lang="en-US" altLang="zh-CN" dirty="0">
              <a:ea typeface="宋体" pitchFamily="2" charset="-122"/>
            </a:endParaRPr>
          </a:p>
          <a:p>
            <a:endParaRPr lang="en-US" altLang="zh-CN" dirty="0">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ea typeface="宋体" pitchFamily="2" charset="-122"/>
              </a:rPr>
              <a:t>休哈特於</a:t>
            </a:r>
            <a:r>
              <a:rPr lang="zh-CN" altLang="en-US" sz="1200" dirty="0">
                <a:solidFill>
                  <a:schemeClr val="accent4"/>
                </a:solidFill>
              </a:rPr>
              <a:t>西元 </a:t>
            </a:r>
            <a:r>
              <a:rPr lang="en-US" altLang="zh-CN" dirty="0">
                <a:ea typeface="宋体" pitchFamily="2" charset="-122"/>
              </a:rPr>
              <a:t>1925-1956 </a:t>
            </a:r>
            <a:r>
              <a:rPr lang="zh-CN" altLang="en-US" dirty="0">
                <a:ea typeface="宋体" pitchFamily="2" charset="-122"/>
              </a:rPr>
              <a:t>任贝尔试验室研究员，在</a:t>
            </a:r>
            <a:r>
              <a:rPr lang="zh-CN" altLang="en-US" sz="1200" dirty="0">
                <a:solidFill>
                  <a:schemeClr val="accent4"/>
                </a:solidFill>
              </a:rPr>
              <a:t>西元</a:t>
            </a:r>
            <a:r>
              <a:rPr lang="en-US" altLang="zh-CN" dirty="0">
                <a:ea typeface="宋体" pitchFamily="2" charset="-122"/>
              </a:rPr>
              <a:t>1924</a:t>
            </a:r>
            <a:r>
              <a:rPr lang="zh-CN" altLang="en-US" dirty="0">
                <a:ea typeface="宋体" pitchFamily="2" charset="-122"/>
              </a:rPr>
              <a:t>年</a:t>
            </a:r>
            <a:r>
              <a:rPr lang="en-US" altLang="zh-CN" dirty="0">
                <a:ea typeface="宋体" pitchFamily="2" charset="-122"/>
              </a:rPr>
              <a:t>5</a:t>
            </a:r>
            <a:r>
              <a:rPr lang="zh-CN" altLang="en-US" dirty="0">
                <a:ea typeface="宋体" pitchFamily="2" charset="-122"/>
              </a:rPr>
              <a:t>月</a:t>
            </a:r>
            <a:r>
              <a:rPr lang="en-US" altLang="zh-CN" dirty="0">
                <a:ea typeface="宋体" pitchFamily="2" charset="-122"/>
              </a:rPr>
              <a:t>16</a:t>
            </a:r>
            <a:r>
              <a:rPr lang="zh-CN" altLang="en-US" dirty="0">
                <a:ea typeface="宋体" pitchFamily="2" charset="-122"/>
              </a:rPr>
              <a:t>日的一份有历史意义的备忘录中，他向上级提出了使用「控制图」</a:t>
            </a:r>
            <a:r>
              <a:rPr lang="en-US" altLang="zh-CN" dirty="0">
                <a:ea typeface="宋体" pitchFamily="2" charset="-122"/>
              </a:rPr>
              <a:t>( Control Chart ) </a:t>
            </a:r>
            <a:r>
              <a:rPr lang="zh-CN" altLang="en-US" dirty="0">
                <a:ea typeface="宋体" pitchFamily="2" charset="-122"/>
              </a:rPr>
              <a:t>的建议，标志控制图的诞生。</a:t>
            </a:r>
            <a:r>
              <a:rPr lang="en-US" altLang="zh-CN" dirty="0">
                <a:ea typeface="宋体" pitchFamily="2" charset="-122"/>
              </a:rPr>
              <a:t>- </a:t>
            </a:r>
            <a:r>
              <a:rPr lang="zh-CN" altLang="en-US" dirty="0">
                <a:ea typeface="宋体" pitchFamily="2" charset="-122"/>
              </a:rPr>
              <a:t>来自百度百科。</a:t>
            </a:r>
            <a:endParaRPr lang="en-US" altLang="zh-CN" dirty="0">
              <a:ea typeface="宋体" pitchFamily="2" charset="-122"/>
            </a:endParaRPr>
          </a:p>
          <a:p>
            <a:r>
              <a:rPr lang="zh-CN" altLang="en-US" dirty="0">
                <a:ea typeface="宋体" pitchFamily="2" charset="-122"/>
              </a:rPr>
              <a:t>休哈特重要的著作是</a:t>
            </a:r>
            <a:r>
              <a:rPr lang="en-US" altLang="zh-CN" dirty="0">
                <a:ea typeface="宋体" pitchFamily="2" charset="-122"/>
              </a:rPr>
              <a:t>《</a:t>
            </a:r>
            <a:r>
              <a:rPr lang="zh-CN" altLang="en-US" dirty="0">
                <a:ea typeface="宋体" pitchFamily="2" charset="-122"/>
              </a:rPr>
              <a:t>产品生产的质量经济控制</a:t>
            </a:r>
            <a:r>
              <a:rPr lang="en-US" altLang="zh-CN" dirty="0">
                <a:ea typeface="宋体" pitchFamily="2" charset="-122"/>
              </a:rPr>
              <a:t>》 </a:t>
            </a:r>
            <a:r>
              <a:rPr lang="zh-CN" altLang="en-US" dirty="0">
                <a:ea typeface="宋体" pitchFamily="2" charset="-122"/>
              </a:rPr>
              <a:t>（</a:t>
            </a:r>
            <a:r>
              <a:rPr lang="en-US" altLang="zh-CN" dirty="0">
                <a:ea typeface="宋体" pitchFamily="2" charset="-122"/>
              </a:rPr>
              <a:t>Economic Control of Quality of Manufactured Product</a:t>
            </a:r>
            <a:r>
              <a:rPr lang="zh-CN" altLang="en-US" dirty="0">
                <a:ea typeface="宋体" pitchFamily="2" charset="-122"/>
              </a:rPr>
              <a:t>） ， </a:t>
            </a:r>
            <a:r>
              <a:rPr lang="en-US" altLang="zh-CN" dirty="0">
                <a:ea typeface="宋体" pitchFamily="2" charset="-122"/>
              </a:rPr>
              <a:t>1931</a:t>
            </a:r>
            <a:r>
              <a:rPr lang="zh-CN" altLang="en-US" dirty="0">
                <a:ea typeface="宋体" pitchFamily="2" charset="-122"/>
              </a:rPr>
              <a:t>年出版后被成为公认为质量基本原理的起源。</a:t>
            </a:r>
            <a:r>
              <a:rPr lang="en-US" altLang="zh-CN" dirty="0">
                <a:ea typeface="宋体" pitchFamily="2" charset="-122"/>
              </a:rPr>
              <a:t>- </a:t>
            </a:r>
            <a:r>
              <a:rPr lang="zh-CN" altLang="en-US" dirty="0">
                <a:ea typeface="宋体" pitchFamily="2" charset="-122"/>
              </a:rPr>
              <a:t>来自百度百科。</a:t>
            </a:r>
            <a:endParaRPr lang="en-US" altLang="zh-CN" dirty="0">
              <a:ea typeface="宋体" pitchFamily="2" charset="-122"/>
            </a:endParaRPr>
          </a:p>
          <a:p>
            <a:r>
              <a:rPr lang="en-US" altLang="zh-CN" dirty="0">
                <a:ea typeface="宋体" pitchFamily="2" charset="-122"/>
              </a:rPr>
              <a:t>1939 </a:t>
            </a:r>
            <a:r>
              <a:rPr lang="zh-CN" altLang="en-US" dirty="0">
                <a:ea typeface="宋体" pitchFamily="2" charset="-122"/>
              </a:rPr>
              <a:t>年休哈特完成</a:t>
            </a:r>
            <a:r>
              <a:rPr lang="en-US" altLang="zh-CN" dirty="0">
                <a:ea typeface="宋体" pitchFamily="2" charset="-122"/>
              </a:rPr>
              <a:t>《</a:t>
            </a:r>
            <a:r>
              <a:rPr lang="zh-CN" altLang="en-US" dirty="0">
                <a:ea typeface="宋体" pitchFamily="2" charset="-122"/>
              </a:rPr>
              <a:t>质量控制中的统计方法</a:t>
            </a:r>
            <a:r>
              <a:rPr lang="en-US" altLang="zh-CN" dirty="0">
                <a:ea typeface="宋体" pitchFamily="2" charset="-122"/>
              </a:rPr>
              <a:t>》 (Statistical Method from the Viewpoint of Quality Control) </a:t>
            </a:r>
            <a:r>
              <a:rPr lang="zh-CN" altLang="en-US" dirty="0">
                <a:ea typeface="宋体" pitchFamily="2" charset="-122"/>
              </a:rPr>
              <a:t>一书，</a:t>
            </a:r>
            <a:r>
              <a:rPr lang="en-US" altLang="zh-CN" dirty="0">
                <a:ea typeface="宋体" pitchFamily="2" charset="-122"/>
              </a:rPr>
              <a:t>- </a:t>
            </a:r>
            <a:r>
              <a:rPr lang="zh-CN" altLang="en-US" dirty="0">
                <a:ea typeface="宋体" pitchFamily="2" charset="-122"/>
              </a:rPr>
              <a:t>来自百度百科。</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利维 </a:t>
            </a:r>
            <a:r>
              <a:rPr lang="en-US" altLang="zh-CN" dirty="0" err="1">
                <a:ea typeface="宋体" pitchFamily="2" charset="-122"/>
              </a:rPr>
              <a:t>Levey</a:t>
            </a:r>
            <a:r>
              <a:rPr lang="en-US" altLang="zh-CN" dirty="0">
                <a:ea typeface="宋体" pitchFamily="2" charset="-122"/>
              </a:rPr>
              <a:t> </a:t>
            </a:r>
            <a:r>
              <a:rPr lang="zh-CN" altLang="en-US" dirty="0">
                <a:ea typeface="宋体" pitchFamily="2" charset="-122"/>
              </a:rPr>
              <a:t>和 詹宁斯 </a:t>
            </a:r>
            <a:r>
              <a:rPr lang="en-US" altLang="zh-CN" dirty="0">
                <a:ea typeface="宋体" pitchFamily="2" charset="-122"/>
              </a:rPr>
              <a:t>Jennings</a:t>
            </a:r>
            <a:r>
              <a:rPr lang="zh-CN" altLang="en-US" dirty="0">
                <a:ea typeface="宋体" pitchFamily="2" charset="-122"/>
              </a:rPr>
              <a:t>，</a:t>
            </a:r>
            <a:r>
              <a:rPr lang="en-US" altLang="zh-CN" dirty="0">
                <a:ea typeface="宋体" pitchFamily="2" charset="-122"/>
              </a:rPr>
              <a:t>1950</a:t>
            </a:r>
            <a:r>
              <a:rPr lang="zh-CN" altLang="en-US" dirty="0">
                <a:ea typeface="宋体" pitchFamily="2" charset="-122"/>
              </a:rPr>
              <a:t>年在美国临床病理学杂志（</a:t>
            </a:r>
            <a:r>
              <a:rPr lang="en-US" altLang="zh-CN" dirty="0">
                <a:ea typeface="宋体" pitchFamily="2" charset="-122"/>
              </a:rPr>
              <a:t>Am J </a:t>
            </a:r>
            <a:r>
              <a:rPr lang="en-US" altLang="zh-CN" dirty="0" err="1">
                <a:ea typeface="宋体" pitchFamily="2" charset="-122"/>
              </a:rPr>
              <a:t>Clin</a:t>
            </a:r>
            <a:r>
              <a:rPr lang="en-US" altLang="zh-CN" dirty="0">
                <a:ea typeface="宋体" pitchFamily="2" charset="-122"/>
              </a:rPr>
              <a:t> </a:t>
            </a:r>
            <a:r>
              <a:rPr lang="en-US" altLang="zh-CN" dirty="0" err="1">
                <a:ea typeface="宋体" pitchFamily="2" charset="-122"/>
              </a:rPr>
              <a:t>Pathol</a:t>
            </a:r>
            <a:r>
              <a:rPr lang="zh-CN" altLang="en-US" dirty="0">
                <a:ea typeface="宋体" pitchFamily="2" charset="-122"/>
              </a:rPr>
              <a:t>）发表</a:t>
            </a:r>
            <a:r>
              <a:rPr lang="en-US" altLang="zh-CN" dirty="0">
                <a:ea typeface="宋体" pitchFamily="2" charset="-122"/>
              </a:rPr>
              <a:t>《The use of control charts in the clinical laboratory》</a:t>
            </a:r>
            <a:r>
              <a:rPr lang="zh-CN" altLang="en-US" dirty="0">
                <a:ea typeface="宋体" pitchFamily="2" charset="-122"/>
              </a:rPr>
              <a:t>一文，将质控图引入临床生化检验质控应用中，其方法是建立在单个样本双份测定值的均值和极差控制图。</a:t>
            </a:r>
            <a:r>
              <a:rPr lang="en-US" altLang="zh-CN" dirty="0">
                <a:ea typeface="宋体" pitchFamily="2" charset="-122"/>
              </a:rPr>
              <a:t>- </a:t>
            </a:r>
            <a:r>
              <a:rPr lang="zh-CN" altLang="en-US" dirty="0">
                <a:ea typeface="宋体" pitchFamily="2" charset="-122"/>
              </a:rPr>
              <a:t>来自百度百科。</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1952</a:t>
            </a:r>
            <a:r>
              <a:rPr lang="zh-CN" altLang="en-US" dirty="0">
                <a:ea typeface="宋体" pitchFamily="2" charset="-122"/>
              </a:rPr>
              <a:t>年由 </a:t>
            </a:r>
            <a:r>
              <a:rPr lang="en-US" altLang="zh-CN" dirty="0">
                <a:ea typeface="宋体" pitchFamily="2" charset="-122"/>
              </a:rPr>
              <a:t>Henry </a:t>
            </a:r>
            <a:r>
              <a:rPr lang="zh-CN" altLang="en-US" dirty="0">
                <a:ea typeface="宋体" pitchFamily="2" charset="-122"/>
              </a:rPr>
              <a:t>和 </a:t>
            </a:r>
            <a:r>
              <a:rPr lang="en-US" altLang="zh-CN" dirty="0" err="1">
                <a:ea typeface="宋体" pitchFamily="2" charset="-122"/>
              </a:rPr>
              <a:t>Segalove</a:t>
            </a:r>
            <a:r>
              <a:rPr lang="en-US" altLang="zh-CN" dirty="0">
                <a:ea typeface="宋体" pitchFamily="2" charset="-122"/>
              </a:rPr>
              <a:t> </a:t>
            </a:r>
            <a:r>
              <a:rPr lang="zh-CN" altLang="en-US" dirty="0">
                <a:ea typeface="宋体" pitchFamily="2" charset="-122"/>
              </a:rPr>
              <a:t>在兩人在美國臨床病理學雜誌</a:t>
            </a:r>
            <a:r>
              <a:rPr lang="zh-CN" altLang="en-US" sz="800" dirty="0">
                <a:ea typeface="宋体" pitchFamily="2" charset="-122"/>
              </a:rPr>
              <a:t>（</a:t>
            </a:r>
            <a:r>
              <a:rPr lang="en-US" altLang="zh-CN" sz="800" dirty="0">
                <a:ea typeface="宋体" pitchFamily="2" charset="-122"/>
              </a:rPr>
              <a:t>Am J </a:t>
            </a:r>
            <a:r>
              <a:rPr lang="en-US" altLang="zh-CN" sz="800" dirty="0" err="1">
                <a:ea typeface="宋体" pitchFamily="2" charset="-122"/>
              </a:rPr>
              <a:t>Clin</a:t>
            </a:r>
            <a:r>
              <a:rPr lang="en-US" altLang="zh-CN" sz="800" dirty="0">
                <a:ea typeface="宋体" pitchFamily="2" charset="-122"/>
              </a:rPr>
              <a:t> </a:t>
            </a:r>
            <a:r>
              <a:rPr lang="en-US" altLang="zh-CN" sz="800" dirty="0" err="1">
                <a:ea typeface="宋体" pitchFamily="2" charset="-122"/>
              </a:rPr>
              <a:t>Pathol</a:t>
            </a:r>
            <a:r>
              <a:rPr lang="zh-CN" altLang="en-US" sz="800" dirty="0">
                <a:ea typeface="宋体" pitchFamily="2" charset="-122"/>
              </a:rPr>
              <a:t>）</a:t>
            </a:r>
            <a:r>
              <a:rPr lang="zh-CN" altLang="en-US" dirty="0">
                <a:ea typeface="宋体" pitchFamily="2" charset="-122"/>
              </a:rPr>
              <a:t>發表合著文章</a:t>
            </a:r>
            <a:r>
              <a:rPr lang="en-US" altLang="zh-CN" dirty="0">
                <a:ea typeface="宋体" pitchFamily="2" charset="-122"/>
              </a:rPr>
              <a:t>《The running of standards in clinical chemistry and the use of the control》</a:t>
            </a:r>
            <a:r>
              <a:rPr lang="zh-CN" altLang="en-US" dirty="0">
                <a:ea typeface="宋体" pitchFamily="2" charset="-122"/>
              </a:rPr>
              <a:t>改進，直接把单个控制值画在单个控制图上，形成了今天的做法。</a:t>
            </a:r>
            <a:r>
              <a:rPr lang="en-US" altLang="zh-CN" dirty="0">
                <a:ea typeface="宋体" pitchFamily="2" charset="-122"/>
              </a:rPr>
              <a:t>- </a:t>
            </a:r>
            <a:r>
              <a:rPr lang="zh-CN" altLang="en-US" dirty="0">
                <a:ea typeface="宋体" pitchFamily="2" charset="-122"/>
              </a:rPr>
              <a:t>来自百度百科。</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缺陷（</a:t>
            </a:r>
            <a:r>
              <a:rPr lang="en-US" altLang="zh-CN" dirty="0">
                <a:ea typeface="宋体" pitchFamily="2" charset="-122"/>
              </a:rPr>
              <a:t>defects</a:t>
            </a:r>
            <a:r>
              <a:rPr lang="zh-CN" altLang="en-US" dirty="0">
                <a:ea typeface="宋体" pitchFamily="2" charset="-122"/>
              </a:rPr>
              <a:t>）：临床检验上，缺陷是指患者试验结果具有医学上重要的误差。</a:t>
            </a:r>
            <a:endParaRPr lang="en-US" altLang="zh-CN" dirty="0">
              <a:ea typeface="宋体" pitchFamily="2" charset="-122"/>
            </a:endParaRPr>
          </a:p>
          <a:p>
            <a:r>
              <a:rPr lang="zh-CN" altLang="en-US" dirty="0">
                <a:ea typeface="宋体" pitchFamily="2" charset="-122"/>
              </a:rPr>
              <a:t>缺陷率（</a:t>
            </a:r>
            <a:r>
              <a:rPr lang="en-US" altLang="zh-CN" dirty="0">
                <a:ea typeface="宋体" pitchFamily="2" charset="-122"/>
              </a:rPr>
              <a:t>defect rate</a:t>
            </a:r>
            <a:r>
              <a:rPr lang="zh-CN" altLang="en-US" dirty="0">
                <a:ea typeface="宋体" pitchFamily="2" charset="-122"/>
              </a:rPr>
              <a:t>）：具有医学上重要误差试验结果的比例。</a:t>
            </a:r>
            <a:endParaRPr lang="en-US" altLang="zh-CN" dirty="0">
              <a:ea typeface="宋体" pitchFamily="2" charset="-122"/>
            </a:endParaRPr>
          </a:p>
          <a:p>
            <a:r>
              <a:rPr lang="zh-CN" altLang="en-US" dirty="0">
                <a:ea typeface="宋体" pitchFamily="2" charset="-122"/>
              </a:rPr>
              <a:t>缺陷率将是医学上重要误差的发生率、误差持续的时间、以及控制方法检出误差的能力的函数；</a:t>
            </a:r>
            <a:endParaRPr lang="en-US" altLang="zh-CN" dirty="0">
              <a:ea typeface="宋体" pitchFamily="2" charset="-122"/>
            </a:endParaRPr>
          </a:p>
          <a:p>
            <a:r>
              <a:rPr lang="zh-CN" altLang="en-US" dirty="0">
                <a:ea typeface="宋体" pitchFamily="2" charset="-122"/>
              </a:rPr>
              <a:t>它同时也依赖于分析过程的类型。</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试验有效比（</a:t>
            </a:r>
            <a:r>
              <a:rPr lang="en-US" altLang="zh-CN" dirty="0">
                <a:ea typeface="宋体" pitchFamily="2" charset="-122"/>
              </a:rPr>
              <a:t>test yield</a:t>
            </a:r>
            <a:r>
              <a:rPr lang="zh-CN" altLang="en-US" dirty="0">
                <a:ea typeface="宋体" pitchFamily="2" charset="-122"/>
              </a:rPr>
              <a:t>）：通过 患者样本数 除以 样本总数（包括：患者样本、校准物、质控物、重复样本 等），可估计试验有效比。</a:t>
            </a:r>
            <a:endParaRPr lang="en-US" altLang="zh-CN" dirty="0">
              <a:ea typeface="宋体" pitchFamily="2" charset="-122"/>
            </a:endParaRPr>
          </a:p>
          <a:p>
            <a:r>
              <a:rPr lang="zh-CN" altLang="en-US" dirty="0">
                <a:ea typeface="宋体" pitchFamily="2" charset="-122"/>
              </a:rPr>
              <a:t>这种度量生产率的方式，受到分析过程类型，和 校准质控个数，及重测批数的影响。</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分析类型包括：</a:t>
            </a:r>
            <a:endParaRPr lang="en-US" altLang="zh-CN" dirty="0">
              <a:ea typeface="宋体" pitchFamily="2" charset="-122"/>
            </a:endParaRPr>
          </a:p>
          <a:p>
            <a:r>
              <a:rPr lang="en-US" altLang="zh-CN" dirty="0">
                <a:ea typeface="宋体" pitchFamily="2" charset="-122"/>
              </a:rPr>
              <a:t>1</a:t>
            </a:r>
            <a:r>
              <a:rPr lang="zh-CN" altLang="en-US" dirty="0">
                <a:ea typeface="宋体" pitchFamily="2" charset="-122"/>
              </a:rPr>
              <a:t>、批过程（</a:t>
            </a:r>
            <a:r>
              <a:rPr lang="en-US" altLang="zh-CN" dirty="0">
                <a:ea typeface="宋体" pitchFamily="2" charset="-122"/>
              </a:rPr>
              <a:t>batch process</a:t>
            </a:r>
            <a:r>
              <a:rPr lang="zh-CN" altLang="en-US" dirty="0">
                <a:ea typeface="宋体" pitchFamily="2" charset="-122"/>
              </a:rPr>
              <a:t>）：在一分析批上检测一组患者样本及校准物和质控物，序列有序的推进样本，通常首先是校准物，紧接着质控物和患者样本，整批作为一组进行处理。</a:t>
            </a:r>
            <a:endParaRPr lang="en-US" altLang="zh-CN" dirty="0">
              <a:ea typeface="宋体" pitchFamily="2" charset="-122"/>
            </a:endParaRPr>
          </a:p>
          <a:p>
            <a:r>
              <a:rPr lang="en-US" altLang="zh-CN" dirty="0">
                <a:ea typeface="宋体" pitchFamily="2" charset="-122"/>
              </a:rPr>
              <a:t>2</a:t>
            </a:r>
            <a:r>
              <a:rPr lang="zh-CN" altLang="en-US" dirty="0">
                <a:ea typeface="宋体" pitchFamily="2" charset="-122"/>
              </a:rPr>
              <a:t>、随机分析式过程（</a:t>
            </a:r>
            <a:r>
              <a:rPr lang="en-US" altLang="zh-CN" dirty="0">
                <a:ea typeface="宋体" pitchFamily="2" charset="-122"/>
              </a:rPr>
              <a:t>random access process</a:t>
            </a:r>
            <a:r>
              <a:rPr lang="zh-CN" altLang="en-US" dirty="0">
                <a:ea typeface="宋体" pitchFamily="2" charset="-122"/>
              </a:rPr>
              <a:t>）：周期性的校准，周期性的做质控，在一个周期内随时分析患者样本，现在通常都是这种模式，比如全自动生化分析仪的定标周期，和每日质控，在一天质控后的任何时间，都可以离散式的随时上患者样本检测。</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727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8757CDB-92FC-40A3-AF35-4E84653B9F05}" type="slidenum">
              <a:rPr lang="en-US" altLang="zh-CN" smtClean="0"/>
              <a:pPr eaLnBrk="1" hangingPunct="1"/>
              <a:t>5</a:t>
            </a:fld>
            <a:endParaRPr lang="en-US" altLang="zh-CN"/>
          </a:p>
        </p:txBody>
      </p:sp>
    </p:spTree>
    <p:extLst>
      <p:ext uri="{BB962C8B-B14F-4D97-AF65-F5344CB8AC3E}">
        <p14:creationId xmlns:p14="http://schemas.microsoft.com/office/powerpoint/2010/main" val="1831532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需要注意的是：控制圖只能反映過程是穩態還是異常，有壞的異常，也有可能是好的異常，比如集中在中心線附近時，可能是由于过程标准差减小形成，也有可能是方案设计错误分层不够界限过宽形成。</a:t>
            </a:r>
            <a:endParaRPr lang="en-US" altLang="zh-CN" dirty="0">
              <a:ea typeface="宋体" pitchFamily="2" charset="-122"/>
            </a:endParaRPr>
          </a:p>
          <a:p>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737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093FFA7-8649-429F-9B1F-0BE24C7A8DA6}" type="slidenum">
              <a:rPr lang="en-US" altLang="zh-CN" smtClean="0"/>
              <a:pPr eaLnBrk="1" hangingPunct="1"/>
              <a:t>6</a:t>
            </a:fld>
            <a:endParaRPr lang="en-US" altLang="zh-CN"/>
          </a:p>
        </p:txBody>
      </p:sp>
    </p:spTree>
    <p:extLst>
      <p:ext uri="{BB962C8B-B14F-4D97-AF65-F5344CB8AC3E}">
        <p14:creationId xmlns:p14="http://schemas.microsoft.com/office/powerpoint/2010/main" val="3266649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a typeface="宋体" pitchFamily="2" charset="-122"/>
              </a:rPr>
              <a:t>Curtis A. </a:t>
            </a:r>
            <a:r>
              <a:rPr lang="en-US" altLang="zh-CN" dirty="0" err="1">
                <a:ea typeface="宋体" pitchFamily="2" charset="-122"/>
              </a:rPr>
              <a:t>Parvin</a:t>
            </a:r>
            <a:r>
              <a:rPr lang="en-US" altLang="zh-CN" dirty="0">
                <a:ea typeface="宋体" pitchFamily="2" charset="-122"/>
              </a:rPr>
              <a:t>* and Ann M. </a:t>
            </a:r>
            <a:r>
              <a:rPr lang="en-US" altLang="zh-CN" dirty="0" err="1">
                <a:ea typeface="宋体" pitchFamily="2" charset="-122"/>
              </a:rPr>
              <a:t>Gronowski</a:t>
            </a:r>
            <a:r>
              <a:rPr lang="en-US" altLang="zh-CN" dirty="0">
                <a:ea typeface="宋体" pitchFamily="2" charset="-122"/>
              </a:rPr>
              <a:t>. Effect of analytical run length on quality-control(QC) performance and the QC planning process.</a:t>
            </a:r>
            <a:r>
              <a:rPr lang="en-US" altLang="zh-CN" baseline="0" dirty="0">
                <a:ea typeface="宋体" pitchFamily="2" charset="-122"/>
              </a:rPr>
              <a:t> </a:t>
            </a:r>
            <a:r>
              <a:rPr lang="en-US" altLang="zh-CN" dirty="0">
                <a:ea typeface="宋体" pitchFamily="2" charset="-122"/>
              </a:rPr>
              <a:t>《Clinical Chemistry》 43:11,2149–2154 (1997)</a:t>
            </a:r>
          </a:p>
          <a:p>
            <a:endParaRPr lang="en-US" altLang="zh-CN" dirty="0">
              <a:ea typeface="宋体" pitchFamily="2" charset="-122"/>
            </a:endParaRPr>
          </a:p>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747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91812D7-FE0E-48C2-9037-B6D37B09EB89}" type="slidenum">
              <a:rPr lang="en-US" altLang="zh-CN" smtClean="0"/>
              <a:pPr eaLnBrk="1" hangingPunct="1"/>
              <a:t>7</a:t>
            </a:fld>
            <a:endParaRPr lang="en-US" altLang="zh-CN"/>
          </a:p>
        </p:txBody>
      </p:sp>
    </p:spTree>
    <p:extLst>
      <p:ext uri="{BB962C8B-B14F-4D97-AF65-F5344CB8AC3E}">
        <p14:creationId xmlns:p14="http://schemas.microsoft.com/office/powerpoint/2010/main" val="299645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pitchFamily="2" charset="-122"/>
              </a:rPr>
              <a:t>Curtis A. </a:t>
            </a:r>
            <a:r>
              <a:rPr lang="en-US" altLang="zh-CN" dirty="0" err="1">
                <a:ea typeface="宋体" pitchFamily="2" charset="-122"/>
              </a:rPr>
              <a:t>Parvin</a:t>
            </a:r>
            <a:r>
              <a:rPr lang="en-US" altLang="zh-CN" dirty="0">
                <a:ea typeface="宋体" pitchFamily="2" charset="-122"/>
              </a:rPr>
              <a:t>* and Ann M. </a:t>
            </a:r>
            <a:r>
              <a:rPr lang="en-US" altLang="zh-CN" dirty="0" err="1">
                <a:ea typeface="宋体" pitchFamily="2" charset="-122"/>
              </a:rPr>
              <a:t>Gronowski</a:t>
            </a:r>
            <a:r>
              <a:rPr lang="en-US" altLang="zh-CN" dirty="0">
                <a:ea typeface="宋体" pitchFamily="2" charset="-122"/>
              </a:rPr>
              <a:t>. Effect of analytical run length on quality-control(QC) performance and the QC planning process.</a:t>
            </a:r>
            <a:r>
              <a:rPr lang="en-US" altLang="zh-CN" baseline="0" dirty="0">
                <a:ea typeface="宋体" pitchFamily="2" charset="-122"/>
              </a:rPr>
              <a:t> </a:t>
            </a:r>
            <a:r>
              <a:rPr lang="en-US" altLang="zh-CN" dirty="0">
                <a:ea typeface="宋体" pitchFamily="2" charset="-122"/>
              </a:rPr>
              <a:t>《Clinical Chemistry》 43:11,2149–2154 (1997)</a:t>
            </a:r>
          </a:p>
          <a:p>
            <a:endParaRPr lang="en-US" altLang="zh-CN" dirty="0">
              <a:ea typeface="宋体" pitchFamily="2" charset="-122"/>
            </a:endParaRPr>
          </a:p>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747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91812D7-FE0E-48C2-9037-B6D37B09EB89}" type="slidenum">
              <a:rPr lang="en-US" altLang="zh-CN" smtClean="0"/>
              <a:pPr eaLnBrk="1" hangingPunct="1"/>
              <a:t>8</a:t>
            </a:fld>
            <a:endParaRPr lang="en-US" altLang="zh-CN"/>
          </a:p>
        </p:txBody>
      </p:sp>
    </p:spTree>
    <p:extLst>
      <p:ext uri="{BB962C8B-B14F-4D97-AF65-F5344CB8AC3E}">
        <p14:creationId xmlns:p14="http://schemas.microsoft.com/office/powerpoint/2010/main" val="2996454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pitchFamily="2" charset="-122"/>
              </a:rPr>
              <a:t>Curtis A. </a:t>
            </a:r>
            <a:r>
              <a:rPr lang="en-US" altLang="zh-CN" dirty="0" err="1">
                <a:ea typeface="宋体" pitchFamily="2" charset="-122"/>
              </a:rPr>
              <a:t>Parvin</a:t>
            </a:r>
            <a:r>
              <a:rPr lang="en-US" altLang="zh-CN" dirty="0">
                <a:ea typeface="宋体" pitchFamily="2" charset="-122"/>
              </a:rPr>
              <a:t>* and Ann M. </a:t>
            </a:r>
            <a:r>
              <a:rPr lang="en-US" altLang="zh-CN" dirty="0" err="1">
                <a:ea typeface="宋体" pitchFamily="2" charset="-122"/>
              </a:rPr>
              <a:t>Gronowski</a:t>
            </a:r>
            <a:r>
              <a:rPr lang="en-US" altLang="zh-CN" dirty="0">
                <a:ea typeface="宋体" pitchFamily="2" charset="-122"/>
              </a:rPr>
              <a:t>. Effect of analytical run length on quality-control(QC) performance and the QC planning process.</a:t>
            </a:r>
            <a:r>
              <a:rPr lang="en-US" altLang="zh-CN" baseline="0" dirty="0">
                <a:ea typeface="宋体" pitchFamily="2" charset="-122"/>
              </a:rPr>
              <a:t> </a:t>
            </a:r>
            <a:r>
              <a:rPr lang="en-US" altLang="zh-CN" dirty="0">
                <a:ea typeface="宋体" pitchFamily="2" charset="-122"/>
              </a:rPr>
              <a:t>《Clinical Chemistry》 43:11,2149–2154 (1997)</a:t>
            </a:r>
          </a:p>
          <a:p>
            <a:endParaRPr lang="en-US" altLang="zh-CN" dirty="0">
              <a:ea typeface="宋体" pitchFamily="2" charset="-122"/>
            </a:endParaRPr>
          </a:p>
          <a:p>
            <a:r>
              <a:rPr lang="zh-CN" altLang="en-US" dirty="0">
                <a:ea typeface="宋体" pitchFamily="2" charset="-122"/>
              </a:rPr>
              <a:t>如果以 </a:t>
            </a:r>
            <a:r>
              <a:rPr lang="en-US" altLang="zh-CN" dirty="0">
                <a:ea typeface="宋体" pitchFamily="2" charset="-122"/>
              </a:rPr>
              <a:t>3</a:t>
            </a:r>
            <a:r>
              <a:rPr lang="el-GR" altLang="zh-CN" dirty="0">
                <a:ea typeface="宋体" pitchFamily="2" charset="-122"/>
              </a:rPr>
              <a:t>σ</a:t>
            </a:r>
            <a:r>
              <a:rPr lang="zh-CN" altLang="en-US" dirty="0">
                <a:ea typeface="宋体" pitchFamily="2" charset="-122"/>
              </a:rPr>
              <a:t>为界确定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a:t>
            </a:r>
            <a:r>
              <a:rPr lang="zh-CN" altLang="en-US" dirty="0">
                <a:ea typeface="宋体" pitchFamily="2" charset="-122"/>
              </a:rPr>
              <a:t>，就等于确定</a:t>
            </a:r>
            <a:r>
              <a:rPr lang="el-GR" altLang="zh-CN" dirty="0">
                <a:ea typeface="宋体" pitchFamily="2" charset="-122"/>
              </a:rPr>
              <a:t>α</a:t>
            </a:r>
            <a:r>
              <a:rPr lang="en-US" altLang="zh-CN" dirty="0">
                <a:ea typeface="宋体" pitchFamily="2" charset="-122"/>
              </a:rPr>
              <a:t>= 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通常统计一般采用</a:t>
            </a:r>
            <a:r>
              <a:rPr lang="el-GR" altLang="zh-CN" dirty="0">
                <a:ea typeface="宋体" pitchFamily="2" charset="-122"/>
              </a:rPr>
              <a:t>α</a:t>
            </a:r>
            <a:r>
              <a:rPr lang="en-US" altLang="zh-CN" dirty="0">
                <a:ea typeface="宋体" pitchFamily="2" charset="-122"/>
              </a:rPr>
              <a:t>= 1%</a:t>
            </a:r>
            <a:r>
              <a:rPr lang="zh-CN" altLang="en-US" dirty="0">
                <a:ea typeface="宋体" pitchFamily="2" charset="-122"/>
              </a:rPr>
              <a:t>、</a:t>
            </a:r>
            <a:r>
              <a:rPr lang="el-GR" altLang="zh-CN" dirty="0">
                <a:ea typeface="宋体" pitchFamily="2" charset="-122"/>
              </a:rPr>
              <a:t>α</a:t>
            </a:r>
            <a:r>
              <a:rPr lang="en-US" altLang="zh-CN" dirty="0">
                <a:ea typeface="宋体" pitchFamily="2" charset="-122"/>
              </a:rPr>
              <a:t>= 5%</a:t>
            </a:r>
            <a:r>
              <a:rPr lang="zh-CN" altLang="en-US" dirty="0">
                <a:ea typeface="宋体" pitchFamily="2" charset="-122"/>
              </a:rPr>
              <a:t>、</a:t>
            </a:r>
            <a:r>
              <a:rPr lang="el-GR" altLang="zh-CN" dirty="0">
                <a:ea typeface="宋体" pitchFamily="2" charset="-122"/>
              </a:rPr>
              <a:t>α</a:t>
            </a:r>
            <a:r>
              <a:rPr lang="en-US" altLang="zh-CN" dirty="0">
                <a:ea typeface="宋体" pitchFamily="2" charset="-122"/>
              </a:rPr>
              <a:t>= 10% </a:t>
            </a:r>
            <a:r>
              <a:rPr lang="zh-CN" altLang="en-US" dirty="0">
                <a:ea typeface="宋体" pitchFamily="2" charset="-122"/>
              </a:rPr>
              <a:t>三级，但休哈特为了增加使用者的信心，把控制图的</a:t>
            </a:r>
            <a:r>
              <a:rPr lang="el-GR" altLang="zh-CN" dirty="0">
                <a:ea typeface="宋体" pitchFamily="2" charset="-122"/>
              </a:rPr>
              <a:t>α</a:t>
            </a:r>
            <a:r>
              <a:rPr lang="zh-CN" altLang="en-US" dirty="0">
                <a:ea typeface="宋体" pitchFamily="2" charset="-122"/>
              </a:rPr>
              <a:t>取的很小，事实上，若</a:t>
            </a:r>
            <a:r>
              <a:rPr lang="el-GR" altLang="zh-CN" dirty="0">
                <a:ea typeface="宋体" pitchFamily="2" charset="-122"/>
              </a:rPr>
              <a:t>α</a:t>
            </a:r>
            <a:r>
              <a:rPr lang="zh-CN" altLang="en-US" dirty="0">
                <a:ea typeface="宋体" pitchFamily="2" charset="-122"/>
              </a:rPr>
              <a:t>取零，则 </a:t>
            </a:r>
            <a:r>
              <a:rPr lang="en-US" altLang="zh-CN" dirty="0">
                <a:ea typeface="宋体" pitchFamily="2" charset="-122"/>
              </a:rPr>
              <a:t>UCL </a:t>
            </a:r>
            <a:r>
              <a:rPr lang="zh-CN" altLang="en-US" dirty="0">
                <a:ea typeface="宋体" pitchFamily="2" charset="-122"/>
              </a:rPr>
              <a:t>和 </a:t>
            </a:r>
            <a:r>
              <a:rPr lang="en-US" altLang="zh-CN" dirty="0">
                <a:ea typeface="宋体" pitchFamily="2" charset="-122"/>
              </a:rPr>
              <a:t>LCL </a:t>
            </a:r>
            <a:r>
              <a:rPr lang="zh-CN" altLang="en-US" dirty="0">
                <a:ea typeface="宋体" pitchFamily="2" charset="-122"/>
              </a:rPr>
              <a:t>之间的间隔将会变为无穷大，从而</a:t>
            </a:r>
            <a:r>
              <a:rPr lang="el-GR" altLang="zh-CN" dirty="0">
                <a:ea typeface="宋体" pitchFamily="2" charset="-122"/>
              </a:rPr>
              <a:t>β</a:t>
            </a:r>
            <a:r>
              <a:rPr lang="zh-CN" altLang="en-US" dirty="0">
                <a:ea typeface="宋体" pitchFamily="2" charset="-122"/>
              </a:rPr>
              <a:t>为</a:t>
            </a:r>
            <a:r>
              <a:rPr lang="en-US" altLang="zh-CN" dirty="0">
                <a:ea typeface="宋体" pitchFamily="2" charset="-122"/>
              </a:rPr>
              <a:t>1</a:t>
            </a:r>
            <a:r>
              <a:rPr lang="zh-CN" altLang="en-US" dirty="0">
                <a:ea typeface="宋体" pitchFamily="2" charset="-122"/>
              </a:rPr>
              <a:t>，必然发生漏报；</a:t>
            </a:r>
            <a:r>
              <a:rPr lang="el-GR" altLang="zh-CN" dirty="0">
                <a:ea typeface="宋体" pitchFamily="2" charset="-122"/>
              </a:rPr>
              <a:t>α</a:t>
            </a:r>
            <a:r>
              <a:rPr lang="zh-CN" altLang="en-US" dirty="0">
                <a:ea typeface="宋体" pitchFamily="2" charset="-122"/>
              </a:rPr>
              <a:t>越小，则</a:t>
            </a:r>
            <a:r>
              <a:rPr lang="el-GR" altLang="zh-CN" dirty="0">
                <a:ea typeface="宋体" pitchFamily="2" charset="-122"/>
              </a:rPr>
              <a:t>β</a:t>
            </a:r>
            <a:r>
              <a:rPr lang="zh-CN" altLang="en-US" dirty="0">
                <a:ea typeface="宋体" pitchFamily="2" charset="-122"/>
              </a:rPr>
              <a:t>越大，所以就需要增加第二类判异准则：界内点排列不随机。</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休哈特的设计思路并未从，两种错误造成的总损失最小，这一点出发。从十九世纪八十年代起出现的 经济质量控制（</a:t>
            </a:r>
            <a:r>
              <a:rPr lang="en-US" altLang="zh-CN" dirty="0">
                <a:ea typeface="宋体" pitchFamily="2" charset="-122"/>
              </a:rPr>
              <a:t>EQC</a:t>
            </a:r>
            <a:r>
              <a:rPr lang="zh-CN" altLang="en-US" dirty="0">
                <a:ea typeface="宋体" pitchFamily="2" charset="-122"/>
              </a:rPr>
              <a:t>，</a:t>
            </a:r>
            <a:r>
              <a:rPr lang="en-US" altLang="zh-CN" dirty="0">
                <a:ea typeface="宋体" pitchFamily="2" charset="-122"/>
              </a:rPr>
              <a:t>economic quality control</a:t>
            </a:r>
            <a:r>
              <a:rPr lang="zh-CN" altLang="en-US" dirty="0">
                <a:ea typeface="宋体" pitchFamily="2" charset="-122"/>
              </a:rPr>
              <a:t>）学派，这个学派的特点就是从两种错误造成的总损失最小这一点出发来设计控制图和控制方案，其学术带头人为德国乌尔茨堡（</a:t>
            </a:r>
            <a:r>
              <a:rPr lang="en-US" altLang="zh-CN" dirty="0" err="1">
                <a:ea typeface="宋体" pitchFamily="2" charset="-122"/>
              </a:rPr>
              <a:t>wurzburg</a:t>
            </a:r>
            <a:r>
              <a:rPr lang="zh-CN" altLang="en-US" dirty="0">
                <a:ea typeface="宋体" pitchFamily="2" charset="-122"/>
              </a:rPr>
              <a:t>）大学经济质量控制中心主任 冯</a:t>
            </a:r>
            <a:r>
              <a:rPr lang="en-US" altLang="zh-CN" dirty="0">
                <a:ea typeface="宋体" pitchFamily="2" charset="-122"/>
              </a:rPr>
              <a:t>.</a:t>
            </a:r>
            <a:r>
              <a:rPr lang="zh-CN" altLang="en-US" dirty="0">
                <a:ea typeface="宋体" pitchFamily="2" charset="-122"/>
              </a:rPr>
              <a:t>考拉尼（</a:t>
            </a:r>
            <a:r>
              <a:rPr lang="en-US" altLang="zh-CN" dirty="0" err="1">
                <a:ea typeface="宋体" pitchFamily="2" charset="-122"/>
              </a:rPr>
              <a:t>elart</a:t>
            </a:r>
            <a:r>
              <a:rPr lang="en-US" altLang="zh-CN" dirty="0">
                <a:ea typeface="宋体" pitchFamily="2" charset="-122"/>
              </a:rPr>
              <a:t> von </a:t>
            </a:r>
            <a:r>
              <a:rPr lang="en-US" altLang="zh-CN" dirty="0" err="1">
                <a:ea typeface="宋体" pitchFamily="2" charset="-122"/>
              </a:rPr>
              <a:t>collani</a:t>
            </a:r>
            <a:r>
              <a:rPr lang="zh-CN" altLang="en-US" dirty="0">
                <a:ea typeface="宋体" pitchFamily="2" charset="-122"/>
              </a:rPr>
              <a:t>）教授。</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以 </a:t>
            </a:r>
            <a:r>
              <a:rPr lang="en-US" altLang="zh-CN" dirty="0">
                <a:ea typeface="宋体" pitchFamily="2" charset="-122"/>
              </a:rPr>
              <a:t>3</a:t>
            </a:r>
            <a:r>
              <a:rPr lang="el-GR" altLang="zh-CN" dirty="0">
                <a:ea typeface="宋体" pitchFamily="2" charset="-122"/>
              </a:rPr>
              <a:t>σ</a:t>
            </a:r>
            <a:r>
              <a:rPr lang="en-US" altLang="zh-CN" dirty="0">
                <a:ea typeface="宋体" pitchFamily="2" charset="-122"/>
              </a:rPr>
              <a:t> </a:t>
            </a:r>
            <a:r>
              <a:rPr lang="zh-CN" altLang="en-US" dirty="0">
                <a:ea typeface="宋体" pitchFamily="2" charset="-122"/>
              </a:rPr>
              <a:t>为界判异来说，「点出界就判异」虽然不是百分之百的概率，但也有千分之九九七中（</a:t>
            </a:r>
            <a:r>
              <a:rPr lang="el-GR" altLang="zh-CN" dirty="0">
                <a:ea typeface="宋体" pitchFamily="2" charset="-122"/>
              </a:rPr>
              <a:t>β</a:t>
            </a:r>
            <a:r>
              <a:rPr lang="en-US" altLang="zh-CN" dirty="0">
                <a:ea typeface="宋体" pitchFamily="2" charset="-122"/>
              </a:rPr>
              <a:t>=99.73</a:t>
            </a:r>
            <a:r>
              <a:rPr lang="zh-CN" altLang="en-US" dirty="0">
                <a:ea typeface="宋体" pitchFamily="2" charset="-122"/>
              </a:rPr>
              <a:t>，</a:t>
            </a:r>
            <a:r>
              <a:rPr lang="el-GR" altLang="zh-CN" dirty="0">
                <a:ea typeface="宋体" pitchFamily="2" charset="-122"/>
              </a:rPr>
              <a:t>α</a:t>
            </a:r>
            <a:r>
              <a:rPr lang="en-US" altLang="zh-CN" dirty="0">
                <a:ea typeface="宋体" pitchFamily="2" charset="-122"/>
              </a:rPr>
              <a:t>=0.27%</a:t>
            </a:r>
            <a:r>
              <a:rPr lang="zh-CN" altLang="en-US" dirty="0">
                <a:ea typeface="宋体" pitchFamily="2" charset="-122"/>
              </a:rPr>
              <a:t>）。</a:t>
            </a:r>
            <a:endParaRPr lang="en-US" altLang="zh-CN" dirty="0">
              <a:ea typeface="宋体" pitchFamily="2" charset="-122"/>
            </a:endParaRPr>
          </a:p>
          <a:p>
            <a:r>
              <a:rPr lang="zh-CN" altLang="en-US" dirty="0">
                <a:ea typeface="宋体" pitchFamily="2" charset="-122"/>
              </a:rPr>
              <a:t>但描一个点未出界则有两种可能：</a:t>
            </a:r>
            <a:r>
              <a:rPr lang="en-US" altLang="zh-CN" dirty="0">
                <a:ea typeface="宋体" pitchFamily="2" charset="-122"/>
              </a:rPr>
              <a:t>1</a:t>
            </a:r>
            <a:r>
              <a:rPr lang="zh-CN" altLang="en-US" dirty="0">
                <a:ea typeface="宋体" pitchFamily="2" charset="-122"/>
              </a:rPr>
              <a:t>、过程稳定；</a:t>
            </a:r>
            <a:r>
              <a:rPr lang="en-US" altLang="zh-CN" dirty="0">
                <a:ea typeface="宋体" pitchFamily="2" charset="-122"/>
              </a:rPr>
              <a:t>2</a:t>
            </a:r>
            <a:r>
              <a:rPr lang="zh-CN" altLang="en-US" dirty="0">
                <a:ea typeface="宋体" pitchFamily="2" charset="-122"/>
              </a:rPr>
              <a:t>、漏报；所以描一个点未出界不能立即判稳。</a:t>
            </a:r>
            <a:endParaRPr lang="en-US" altLang="zh-CN" dirty="0">
              <a:ea typeface="宋体" pitchFamily="2" charset="-122"/>
            </a:endParaRPr>
          </a:p>
          <a:p>
            <a:r>
              <a:rPr lang="zh-CN" altLang="en-US" dirty="0">
                <a:ea typeface="宋体" pitchFamily="2" charset="-122"/>
              </a:rPr>
              <a:t>但若接连描 </a:t>
            </a:r>
            <a:r>
              <a:rPr lang="en-US" altLang="zh-CN" dirty="0">
                <a:ea typeface="宋体" pitchFamily="2" charset="-122"/>
              </a:rPr>
              <a:t>m </a:t>
            </a:r>
            <a:r>
              <a:rPr lang="zh-CN" altLang="en-US" dirty="0">
                <a:ea typeface="宋体" pitchFamily="2" charset="-122"/>
              </a:rPr>
              <a:t>个点都未出界，则情况大不相同，这时整个控制点系列的 </a:t>
            </a:r>
            <a:r>
              <a:rPr lang="el-GR" altLang="zh-CN" dirty="0">
                <a:ea typeface="宋体" pitchFamily="2" charset="-122"/>
              </a:rPr>
              <a:t>β</a:t>
            </a:r>
            <a:r>
              <a:rPr lang="zh-CN" altLang="en-US" sz="800" dirty="0">
                <a:ea typeface="宋体" pitchFamily="2" charset="-122"/>
              </a:rPr>
              <a:t>总</a:t>
            </a:r>
            <a:r>
              <a:rPr lang="en-US" altLang="zh-CN" dirty="0">
                <a:ea typeface="宋体" pitchFamily="2" charset="-122"/>
              </a:rPr>
              <a:t>=</a:t>
            </a:r>
            <a:r>
              <a:rPr lang="el-GR" altLang="zh-CN" dirty="0">
                <a:ea typeface="宋体" pitchFamily="2" charset="-122"/>
              </a:rPr>
              <a:t>β</a:t>
            </a:r>
            <a:r>
              <a:rPr lang="en-US" altLang="zh-CN" dirty="0">
                <a:ea typeface="宋体" pitchFamily="2" charset="-122"/>
              </a:rPr>
              <a:t>^m</a:t>
            </a:r>
            <a:r>
              <a:rPr lang="zh-CN" altLang="en-US" dirty="0">
                <a:ea typeface="宋体" pitchFamily="2" charset="-122"/>
              </a:rPr>
              <a:t>，要比单个点的</a:t>
            </a:r>
            <a:r>
              <a:rPr lang="el-GR" altLang="zh-CN" dirty="0">
                <a:ea typeface="宋体" pitchFamily="2" charset="-122"/>
              </a:rPr>
              <a:t>β</a:t>
            </a:r>
            <a:r>
              <a:rPr lang="zh-CN" altLang="en-US" dirty="0">
                <a:ea typeface="宋体" pitchFamily="2" charset="-122"/>
              </a:rPr>
              <a:t>小得多，则即使有个别点偶然出界，过程仍然可看作是稳态的，这就是判稳准则的思路。</a:t>
            </a:r>
            <a:endParaRPr lang="en-US" altLang="zh-CN" dirty="0">
              <a:ea typeface="宋体" pitchFamily="2" charset="-122"/>
            </a:endParaRPr>
          </a:p>
          <a:p>
            <a:endParaRPr lang="en-US" altLang="zh-CN" dirty="0">
              <a:ea typeface="宋体" pitchFamily="2" charset="-122"/>
            </a:endParaRPr>
          </a:p>
          <a:p>
            <a:endParaRPr lang="zh-CN" altLang="en-US" dirty="0">
              <a:ea typeface="宋体" pitchFamily="2" charset="-122"/>
            </a:endParaRPr>
          </a:p>
          <a:p>
            <a:endParaRPr lang="zh-CN" altLang="en-US" dirty="0">
              <a:ea typeface="宋体" pitchFamily="2" charset="-122"/>
            </a:endParaRPr>
          </a:p>
        </p:txBody>
      </p:sp>
      <p:sp>
        <p:nvSpPr>
          <p:cNvPr id="747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91812D7-FE0E-48C2-9037-B6D37B09EB89}" type="slidenum">
              <a:rPr lang="en-US" altLang="zh-CN" smtClean="0"/>
              <a:pPr eaLnBrk="1" hangingPunct="1"/>
              <a:t>9</a:t>
            </a:fld>
            <a:endParaRPr lang="en-US" altLang="zh-CN"/>
          </a:p>
        </p:txBody>
      </p:sp>
    </p:spTree>
    <p:extLst>
      <p:ext uri="{BB962C8B-B14F-4D97-AF65-F5344CB8AC3E}">
        <p14:creationId xmlns:p14="http://schemas.microsoft.com/office/powerpoint/2010/main" val="2996454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9" descr="PPT用图2 16 9"/>
          <p:cNvPicPr>
            <a:picLocks noChangeAspect="1" noChangeArrowheads="1"/>
          </p:cNvPicPr>
          <p:nvPr/>
        </p:nvPicPr>
        <p:blipFill>
          <a:blip r:embed="rId2">
            <a:extLst>
              <a:ext uri="{28A0092B-C50C-407E-A947-70E740481C1C}">
                <a14:useLocalDpi xmlns:a14="http://schemas.microsoft.com/office/drawing/2010/main" val="0"/>
              </a:ext>
            </a:extLst>
          </a:blip>
          <a:srcRect t="8968" b="2744"/>
          <a:stretch>
            <a:fillRect/>
          </a:stretch>
        </p:blipFill>
        <p:spPr bwMode="auto">
          <a:xfrm>
            <a:off x="0"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p:cNvSpPr txBox="1">
            <a:spLocks noChangeArrowheads="1"/>
          </p:cNvSpPr>
          <p:nvPr userDrawn="1"/>
        </p:nvSpPr>
        <p:spPr bwMode="auto">
          <a:xfrm>
            <a:off x="387350" y="6092825"/>
            <a:ext cx="1906588"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20495" name="Rectangle 15"/>
          <p:cNvSpPr>
            <a:spLocks noGrp="1" noChangeArrowheads="1"/>
          </p:cNvSpPr>
          <p:nvPr>
            <p:ph type="ctrTitle"/>
          </p:nvPr>
        </p:nvSpPr>
        <p:spPr>
          <a:xfrm>
            <a:off x="620713" y="284163"/>
            <a:ext cx="9793287" cy="1163637"/>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0496" name="Rectangle 16"/>
          <p:cNvSpPr>
            <a:spLocks noGrp="1" noChangeArrowheads="1"/>
          </p:cNvSpPr>
          <p:nvPr>
            <p:ph type="subTitle" idx="1"/>
          </p:nvPr>
        </p:nvSpPr>
        <p:spPr>
          <a:xfrm>
            <a:off x="620713" y="1592263"/>
            <a:ext cx="8064500" cy="773112"/>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92345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4076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63337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3" y="44450"/>
            <a:ext cx="10864850"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3" y="1087438"/>
            <a:ext cx="5356225"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3516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3" y="44450"/>
            <a:ext cx="10864850"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3" y="1087438"/>
            <a:ext cx="5356225"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811838" y="1087438"/>
            <a:ext cx="5356225" cy="231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811838" y="3551238"/>
            <a:ext cx="5356225" cy="2312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31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3" descr="81785148"/>
          <p:cNvPicPr>
            <a:picLocks noChangeAspect="1" noChangeArrowheads="1"/>
          </p:cNvPicPr>
          <p:nvPr/>
        </p:nvPicPr>
        <p:blipFill>
          <a:blip r:embed="rId2">
            <a:extLst>
              <a:ext uri="{28A0092B-C50C-407E-A947-70E740481C1C}">
                <a14:useLocalDpi xmlns:a14="http://schemas.microsoft.com/office/drawing/2010/main" val="0"/>
              </a:ext>
            </a:extLst>
          </a:blip>
          <a:srcRect t="28224" b="20911"/>
          <a:stretch>
            <a:fillRect/>
          </a:stretch>
        </p:blipFill>
        <p:spPr bwMode="auto">
          <a:xfrm>
            <a:off x="0" y="0"/>
            <a:ext cx="115220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PPT用图16 9"/>
          <p:cNvPicPr>
            <a:picLocks noChangeAspect="1" noChangeArrowheads="1"/>
          </p:cNvPicPr>
          <p:nvPr/>
        </p:nvPicPr>
        <p:blipFill>
          <a:blip r:embed="rId3">
            <a:extLst>
              <a:ext uri="{28A0092B-C50C-407E-A947-70E740481C1C}">
                <a14:useLocalDpi xmlns:a14="http://schemas.microsoft.com/office/drawing/2010/main" val="0"/>
              </a:ext>
            </a:extLst>
          </a:blip>
          <a:srcRect l="621" t="59732" r="491" b="2483"/>
          <a:stretch>
            <a:fillRect/>
          </a:stretch>
        </p:blipFill>
        <p:spPr bwMode="auto">
          <a:xfrm>
            <a:off x="0" y="3879850"/>
            <a:ext cx="115220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8"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ea typeface="Arial Unicode MS" pitchFamily="34" charset="-122"/>
                <a:cs typeface="Arial Unicode MS" pitchFamily="34" charset="-122"/>
              </a:rPr>
              <a:t>© 2011 Mindray Confidential</a:t>
            </a:r>
          </a:p>
        </p:txBody>
      </p:sp>
      <p:pic>
        <p:nvPicPr>
          <p:cNvPr id="7" name="Picture 2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Rectangle 18"/>
          <p:cNvSpPr>
            <a:spLocks noGrp="1" noChangeArrowheads="1"/>
          </p:cNvSpPr>
          <p:nvPr>
            <p:ph type="ctrTitle"/>
          </p:nvPr>
        </p:nvSpPr>
        <p:spPr>
          <a:xfrm>
            <a:off x="863600" y="3868738"/>
            <a:ext cx="9794875" cy="1082675"/>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3571" name="Rectangle 19"/>
          <p:cNvSpPr>
            <a:spLocks noGrp="1" noChangeArrowheads="1"/>
          </p:cNvSpPr>
          <p:nvPr>
            <p:ph type="subTitle" idx="1"/>
          </p:nvPr>
        </p:nvSpPr>
        <p:spPr>
          <a:xfrm>
            <a:off x="863600" y="5005388"/>
            <a:ext cx="8066088" cy="585787"/>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871152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29035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672840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38"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433983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52802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3820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57976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697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92555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63281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63765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427069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8" descr="81785148"/>
          <p:cNvPicPr>
            <a:picLocks noChangeAspect="1" noChangeArrowheads="1"/>
          </p:cNvPicPr>
          <p:nvPr/>
        </p:nvPicPr>
        <p:blipFill>
          <a:blip r:embed="rId2">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PPT用图红色"/>
          <p:cNvPicPr>
            <a:picLocks noChangeAspect="1" noChangeArrowheads="1"/>
          </p:cNvPicPr>
          <p:nvPr/>
        </p:nvPicPr>
        <p:blipFill>
          <a:blip r:embed="rId3" cstate="print">
            <a:extLst>
              <a:ext uri="{28A0092B-C50C-407E-A947-70E740481C1C}">
                <a14:useLocalDpi xmlns:a14="http://schemas.microsoft.com/office/drawing/2010/main" val="0"/>
              </a:ext>
            </a:extLst>
          </a:blip>
          <a:srcRect l="8858" t="42973" r="9386" b="275"/>
          <a:stretch>
            <a:fillRect/>
          </a:stretch>
        </p:blipFill>
        <p:spPr bwMode="auto">
          <a:xfrm>
            <a:off x="0" y="2343150"/>
            <a:ext cx="115220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8"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solidFill>
                  <a:schemeClr val="bg1"/>
                </a:solidFill>
                <a:ea typeface="Arial Unicode MS" pitchFamily="34" charset="-122"/>
                <a:cs typeface="Arial Unicode MS" pitchFamily="34" charset="-122"/>
              </a:rPr>
              <a:t>© 2011 Mindray Confidential</a:t>
            </a:r>
          </a:p>
        </p:txBody>
      </p:sp>
      <p:sp>
        <p:nvSpPr>
          <p:cNvPr id="7" name="Freeform 17"/>
          <p:cNvSpPr>
            <a:spLocks noEditPoints="1"/>
          </p:cNvSpPr>
          <p:nvPr/>
        </p:nvSpPr>
        <p:spPr bwMode="auto">
          <a:xfrm>
            <a:off x="8632825" y="5851525"/>
            <a:ext cx="2444750" cy="431800"/>
          </a:xfrm>
          <a:custGeom>
            <a:avLst/>
            <a:gdLst>
              <a:gd name="T0" fmla="*/ 2147483647 w 16940"/>
              <a:gd name="T1" fmla="*/ 2147483647 h 2992"/>
              <a:gd name="T2" fmla="*/ 2147483647 w 16940"/>
              <a:gd name="T3" fmla="*/ 2147483647 h 2992"/>
              <a:gd name="T4" fmla="*/ 2147483647 w 16940"/>
              <a:gd name="T5" fmla="*/ 2147483647 h 2992"/>
              <a:gd name="T6" fmla="*/ 2147483647 w 16940"/>
              <a:gd name="T7" fmla="*/ 2147483647 h 2992"/>
              <a:gd name="T8" fmla="*/ 2147483647 w 16940"/>
              <a:gd name="T9" fmla="*/ 2147483647 h 2992"/>
              <a:gd name="T10" fmla="*/ 2147483647 w 16940"/>
              <a:gd name="T11" fmla="*/ 2147483647 h 2992"/>
              <a:gd name="T12" fmla="*/ 2147483647 w 16940"/>
              <a:gd name="T13" fmla="*/ 2147483647 h 2992"/>
              <a:gd name="T14" fmla="*/ 2147483647 w 16940"/>
              <a:gd name="T15" fmla="*/ 2147483647 h 2992"/>
              <a:gd name="T16" fmla="*/ 2147483647 w 16940"/>
              <a:gd name="T17" fmla="*/ 2147483647 h 2992"/>
              <a:gd name="T18" fmla="*/ 2147483647 w 16940"/>
              <a:gd name="T19" fmla="*/ 2147483647 h 2992"/>
              <a:gd name="T20" fmla="*/ 2147483647 w 16940"/>
              <a:gd name="T21" fmla="*/ 2147483647 h 2992"/>
              <a:gd name="T22" fmla="*/ 2147483647 w 16940"/>
              <a:gd name="T23" fmla="*/ 2147483647 h 2992"/>
              <a:gd name="T24" fmla="*/ 2147483647 w 16940"/>
              <a:gd name="T25" fmla="*/ 2147483647 h 2992"/>
              <a:gd name="T26" fmla="*/ 2147483647 w 16940"/>
              <a:gd name="T27" fmla="*/ 2147483647 h 2992"/>
              <a:gd name="T28" fmla="*/ 2147483647 w 16940"/>
              <a:gd name="T29" fmla="*/ 2147483647 h 2992"/>
              <a:gd name="T30" fmla="*/ 2147483647 w 16940"/>
              <a:gd name="T31" fmla="*/ 2147483647 h 2992"/>
              <a:gd name="T32" fmla="*/ 2147483647 w 16940"/>
              <a:gd name="T33" fmla="*/ 2147483647 h 2992"/>
              <a:gd name="T34" fmla="*/ 2147483647 w 16940"/>
              <a:gd name="T35" fmla="*/ 2147483647 h 2992"/>
              <a:gd name="T36" fmla="*/ 2147483647 w 16940"/>
              <a:gd name="T37" fmla="*/ 2147483647 h 2992"/>
              <a:gd name="T38" fmla="*/ 2147483647 w 16940"/>
              <a:gd name="T39" fmla="*/ 2147483647 h 2992"/>
              <a:gd name="T40" fmla="*/ 2147483647 w 16940"/>
              <a:gd name="T41" fmla="*/ 2147483647 h 2992"/>
              <a:gd name="T42" fmla="*/ 2147483647 w 16940"/>
              <a:gd name="T43" fmla="*/ 2147483647 h 2992"/>
              <a:gd name="T44" fmla="*/ 2147483647 w 16940"/>
              <a:gd name="T45" fmla="*/ 2147483647 h 2992"/>
              <a:gd name="T46" fmla="*/ 2147483647 w 16940"/>
              <a:gd name="T47" fmla="*/ 2147483647 h 2992"/>
              <a:gd name="T48" fmla="*/ 2147483647 w 16940"/>
              <a:gd name="T49" fmla="*/ 2147483647 h 2992"/>
              <a:gd name="T50" fmla="*/ 2147483647 w 16940"/>
              <a:gd name="T51" fmla="*/ 2147483647 h 2992"/>
              <a:gd name="T52" fmla="*/ 2147483647 w 16940"/>
              <a:gd name="T53" fmla="*/ 2147483647 h 2992"/>
              <a:gd name="T54" fmla="*/ 2147483647 w 16940"/>
              <a:gd name="T55" fmla="*/ 2147483647 h 2992"/>
              <a:gd name="T56" fmla="*/ 2147483647 w 16940"/>
              <a:gd name="T57" fmla="*/ 2147483647 h 2992"/>
              <a:gd name="T58" fmla="*/ 2147483647 w 16940"/>
              <a:gd name="T59" fmla="*/ 2147483647 h 2992"/>
              <a:gd name="T60" fmla="*/ 2147483647 w 16940"/>
              <a:gd name="T61" fmla="*/ 2147483647 h 2992"/>
              <a:gd name="T62" fmla="*/ 2147483647 w 16940"/>
              <a:gd name="T63" fmla="*/ 2147483647 h 2992"/>
              <a:gd name="T64" fmla="*/ 2147483647 w 16940"/>
              <a:gd name="T65" fmla="*/ 2147483647 h 2992"/>
              <a:gd name="T66" fmla="*/ 2147483647 w 16940"/>
              <a:gd name="T67" fmla="*/ 2147483647 h 2992"/>
              <a:gd name="T68" fmla="*/ 2147483647 w 16940"/>
              <a:gd name="T69" fmla="*/ 2147483647 h 2992"/>
              <a:gd name="T70" fmla="*/ 2147483647 w 16940"/>
              <a:gd name="T71" fmla="*/ 2147483647 h 2992"/>
              <a:gd name="T72" fmla="*/ 2147483647 w 16940"/>
              <a:gd name="T73" fmla="*/ 2147483647 h 2992"/>
              <a:gd name="T74" fmla="*/ 2147483647 w 16940"/>
              <a:gd name="T75" fmla="*/ 2147483647 h 2992"/>
              <a:gd name="T76" fmla="*/ 2147483647 w 16940"/>
              <a:gd name="T77" fmla="*/ 2147483647 h 2992"/>
              <a:gd name="T78" fmla="*/ 2147483647 w 16940"/>
              <a:gd name="T79" fmla="*/ 2147483647 h 2992"/>
              <a:gd name="T80" fmla="*/ 2147483647 w 16940"/>
              <a:gd name="T81" fmla="*/ 2147483647 h 2992"/>
              <a:gd name="T82" fmla="*/ 2147483647 w 16940"/>
              <a:gd name="T83" fmla="*/ 2147483647 h 2992"/>
              <a:gd name="T84" fmla="*/ 2147483647 w 16940"/>
              <a:gd name="T85" fmla="*/ 2147483647 h 2992"/>
              <a:gd name="T86" fmla="*/ 2147483647 w 16940"/>
              <a:gd name="T87" fmla="*/ 2147483647 h 2992"/>
              <a:gd name="T88" fmla="*/ 2147483647 w 16940"/>
              <a:gd name="T89" fmla="*/ 2147483647 h 2992"/>
              <a:gd name="T90" fmla="*/ 2147483647 w 16940"/>
              <a:gd name="T91" fmla="*/ 2147483647 h 2992"/>
              <a:gd name="T92" fmla="*/ 2147483647 w 16940"/>
              <a:gd name="T93" fmla="*/ 2147483647 h 2992"/>
              <a:gd name="T94" fmla="*/ 2147483647 w 16940"/>
              <a:gd name="T95" fmla="*/ 2147483647 h 2992"/>
              <a:gd name="T96" fmla="*/ 2147483647 w 16940"/>
              <a:gd name="T97" fmla="*/ 0 h 2992"/>
              <a:gd name="T98" fmla="*/ 2147483647 w 16940"/>
              <a:gd name="T99" fmla="*/ 2147483647 h 2992"/>
              <a:gd name="T100" fmla="*/ 2147483647 w 16940"/>
              <a:gd name="T101" fmla="*/ 2147483647 h 2992"/>
              <a:gd name="T102" fmla="*/ 2147483647 w 16940"/>
              <a:gd name="T103" fmla="*/ 2147483647 h 2992"/>
              <a:gd name="T104" fmla="*/ 2147483647 w 16940"/>
              <a:gd name="T105" fmla="*/ 2147483647 h 2992"/>
              <a:gd name="T106" fmla="*/ 2147483647 w 16940"/>
              <a:gd name="T107" fmla="*/ 2147483647 h 2992"/>
              <a:gd name="T108" fmla="*/ 2147483647 w 16940"/>
              <a:gd name="T109" fmla="*/ 2147483647 h 2992"/>
              <a:gd name="T110" fmla="*/ 2147483647 w 16940"/>
              <a:gd name="T111" fmla="*/ 2147483647 h 2992"/>
              <a:gd name="T112" fmla="*/ 2147483647 w 16940"/>
              <a:gd name="T113" fmla="*/ 2147483647 h 2992"/>
              <a:gd name="T114" fmla="*/ 2147483647 w 16940"/>
              <a:gd name="T115" fmla="*/ 2147483647 h 2992"/>
              <a:gd name="T116" fmla="*/ 2147483647 w 16940"/>
              <a:gd name="T117" fmla="*/ 2147483647 h 2992"/>
              <a:gd name="T118" fmla="*/ 2147483647 w 16940"/>
              <a:gd name="T119" fmla="*/ 2147483647 h 2992"/>
              <a:gd name="T120" fmla="*/ 2147483647 w 16940"/>
              <a:gd name="T121" fmla="*/ 2147483647 h 2992"/>
              <a:gd name="T122" fmla="*/ 2147483647 w 16940"/>
              <a:gd name="T123" fmla="*/ 2147483647 h 2992"/>
              <a:gd name="T124" fmla="*/ 2147483647 w 16940"/>
              <a:gd name="T125" fmla="*/ 2147483647 h 2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40" h="2992">
                <a:moveTo>
                  <a:pt x="12947" y="1611"/>
                </a:moveTo>
                <a:lnTo>
                  <a:pt x="12974" y="1588"/>
                </a:lnTo>
                <a:lnTo>
                  <a:pt x="12998" y="1565"/>
                </a:lnTo>
                <a:lnTo>
                  <a:pt x="13022" y="1539"/>
                </a:lnTo>
                <a:lnTo>
                  <a:pt x="13044" y="1514"/>
                </a:lnTo>
                <a:lnTo>
                  <a:pt x="13066" y="1488"/>
                </a:lnTo>
                <a:lnTo>
                  <a:pt x="13085" y="1459"/>
                </a:lnTo>
                <a:lnTo>
                  <a:pt x="13104" y="1430"/>
                </a:lnTo>
                <a:lnTo>
                  <a:pt x="13122" y="1402"/>
                </a:lnTo>
                <a:lnTo>
                  <a:pt x="13138" y="1371"/>
                </a:lnTo>
                <a:lnTo>
                  <a:pt x="13153" y="1341"/>
                </a:lnTo>
                <a:lnTo>
                  <a:pt x="13167" y="1310"/>
                </a:lnTo>
                <a:lnTo>
                  <a:pt x="13179" y="1279"/>
                </a:lnTo>
                <a:lnTo>
                  <a:pt x="13191" y="1247"/>
                </a:lnTo>
                <a:lnTo>
                  <a:pt x="13200" y="1214"/>
                </a:lnTo>
                <a:lnTo>
                  <a:pt x="13209" y="1182"/>
                </a:lnTo>
                <a:lnTo>
                  <a:pt x="13216" y="1150"/>
                </a:lnTo>
                <a:lnTo>
                  <a:pt x="13230" y="1074"/>
                </a:lnTo>
                <a:lnTo>
                  <a:pt x="13241" y="1002"/>
                </a:lnTo>
                <a:lnTo>
                  <a:pt x="13246" y="967"/>
                </a:lnTo>
                <a:lnTo>
                  <a:pt x="13249" y="932"/>
                </a:lnTo>
                <a:lnTo>
                  <a:pt x="13253" y="896"/>
                </a:lnTo>
                <a:lnTo>
                  <a:pt x="13256" y="860"/>
                </a:lnTo>
                <a:lnTo>
                  <a:pt x="13261" y="784"/>
                </a:lnTo>
                <a:lnTo>
                  <a:pt x="13263" y="700"/>
                </a:lnTo>
                <a:lnTo>
                  <a:pt x="13265" y="608"/>
                </a:lnTo>
                <a:lnTo>
                  <a:pt x="13265" y="503"/>
                </a:lnTo>
                <a:lnTo>
                  <a:pt x="13253" y="503"/>
                </a:lnTo>
                <a:lnTo>
                  <a:pt x="13222" y="503"/>
                </a:lnTo>
                <a:lnTo>
                  <a:pt x="13176" y="503"/>
                </a:lnTo>
                <a:lnTo>
                  <a:pt x="13124" y="503"/>
                </a:lnTo>
                <a:lnTo>
                  <a:pt x="13073" y="503"/>
                </a:lnTo>
                <a:lnTo>
                  <a:pt x="13028" y="503"/>
                </a:lnTo>
                <a:lnTo>
                  <a:pt x="12996" y="503"/>
                </a:lnTo>
                <a:lnTo>
                  <a:pt x="12985" y="503"/>
                </a:lnTo>
                <a:lnTo>
                  <a:pt x="12985" y="493"/>
                </a:lnTo>
                <a:lnTo>
                  <a:pt x="12985" y="465"/>
                </a:lnTo>
                <a:lnTo>
                  <a:pt x="12985" y="427"/>
                </a:lnTo>
                <a:lnTo>
                  <a:pt x="12985" y="382"/>
                </a:lnTo>
                <a:lnTo>
                  <a:pt x="12985" y="339"/>
                </a:lnTo>
                <a:lnTo>
                  <a:pt x="12985" y="300"/>
                </a:lnTo>
                <a:lnTo>
                  <a:pt x="12985" y="273"/>
                </a:lnTo>
                <a:lnTo>
                  <a:pt x="12985" y="263"/>
                </a:lnTo>
                <a:lnTo>
                  <a:pt x="13001" y="263"/>
                </a:lnTo>
                <a:lnTo>
                  <a:pt x="13050" y="263"/>
                </a:lnTo>
                <a:lnTo>
                  <a:pt x="13126" y="263"/>
                </a:lnTo>
                <a:lnTo>
                  <a:pt x="13226" y="263"/>
                </a:lnTo>
                <a:lnTo>
                  <a:pt x="13343" y="263"/>
                </a:lnTo>
                <a:lnTo>
                  <a:pt x="13474" y="263"/>
                </a:lnTo>
                <a:lnTo>
                  <a:pt x="13613" y="263"/>
                </a:lnTo>
                <a:lnTo>
                  <a:pt x="13757" y="263"/>
                </a:lnTo>
                <a:lnTo>
                  <a:pt x="13902" y="263"/>
                </a:lnTo>
                <a:lnTo>
                  <a:pt x="14042" y="263"/>
                </a:lnTo>
                <a:lnTo>
                  <a:pt x="14172" y="263"/>
                </a:lnTo>
                <a:lnTo>
                  <a:pt x="14290" y="263"/>
                </a:lnTo>
                <a:lnTo>
                  <a:pt x="14388" y="263"/>
                </a:lnTo>
                <a:lnTo>
                  <a:pt x="14465" y="263"/>
                </a:lnTo>
                <a:lnTo>
                  <a:pt x="14514" y="263"/>
                </a:lnTo>
                <a:lnTo>
                  <a:pt x="14531" y="263"/>
                </a:lnTo>
                <a:lnTo>
                  <a:pt x="14528" y="273"/>
                </a:lnTo>
                <a:lnTo>
                  <a:pt x="14521" y="300"/>
                </a:lnTo>
                <a:lnTo>
                  <a:pt x="14510" y="339"/>
                </a:lnTo>
                <a:lnTo>
                  <a:pt x="14497" y="382"/>
                </a:lnTo>
                <a:lnTo>
                  <a:pt x="14485" y="427"/>
                </a:lnTo>
                <a:lnTo>
                  <a:pt x="14474" y="465"/>
                </a:lnTo>
                <a:lnTo>
                  <a:pt x="14467" y="493"/>
                </a:lnTo>
                <a:lnTo>
                  <a:pt x="14464" y="503"/>
                </a:lnTo>
                <a:lnTo>
                  <a:pt x="14454" y="503"/>
                </a:lnTo>
                <a:lnTo>
                  <a:pt x="14425" y="503"/>
                </a:lnTo>
                <a:lnTo>
                  <a:pt x="14382" y="503"/>
                </a:lnTo>
                <a:lnTo>
                  <a:pt x="14325" y="503"/>
                </a:lnTo>
                <a:lnTo>
                  <a:pt x="14258" y="503"/>
                </a:lnTo>
                <a:lnTo>
                  <a:pt x="14183" y="503"/>
                </a:lnTo>
                <a:lnTo>
                  <a:pt x="14103" y="503"/>
                </a:lnTo>
                <a:lnTo>
                  <a:pt x="14020" y="503"/>
                </a:lnTo>
                <a:lnTo>
                  <a:pt x="13937" y="503"/>
                </a:lnTo>
                <a:lnTo>
                  <a:pt x="13858" y="503"/>
                </a:lnTo>
                <a:lnTo>
                  <a:pt x="13783" y="503"/>
                </a:lnTo>
                <a:lnTo>
                  <a:pt x="13715" y="503"/>
                </a:lnTo>
                <a:lnTo>
                  <a:pt x="13659" y="503"/>
                </a:lnTo>
                <a:lnTo>
                  <a:pt x="13616" y="503"/>
                </a:lnTo>
                <a:lnTo>
                  <a:pt x="13587" y="503"/>
                </a:lnTo>
                <a:lnTo>
                  <a:pt x="13577" y="503"/>
                </a:lnTo>
                <a:lnTo>
                  <a:pt x="13577" y="513"/>
                </a:lnTo>
                <a:lnTo>
                  <a:pt x="13576" y="539"/>
                </a:lnTo>
                <a:lnTo>
                  <a:pt x="13576" y="577"/>
                </a:lnTo>
                <a:lnTo>
                  <a:pt x="13576" y="620"/>
                </a:lnTo>
                <a:lnTo>
                  <a:pt x="13576" y="662"/>
                </a:lnTo>
                <a:lnTo>
                  <a:pt x="13576" y="700"/>
                </a:lnTo>
                <a:lnTo>
                  <a:pt x="13576" y="727"/>
                </a:lnTo>
                <a:lnTo>
                  <a:pt x="13576" y="736"/>
                </a:lnTo>
                <a:lnTo>
                  <a:pt x="13600" y="736"/>
                </a:lnTo>
                <a:lnTo>
                  <a:pt x="13663" y="736"/>
                </a:lnTo>
                <a:lnTo>
                  <a:pt x="13754" y="736"/>
                </a:lnTo>
                <a:lnTo>
                  <a:pt x="13862" y="736"/>
                </a:lnTo>
                <a:lnTo>
                  <a:pt x="13976" y="736"/>
                </a:lnTo>
                <a:lnTo>
                  <a:pt x="14085" y="736"/>
                </a:lnTo>
                <a:lnTo>
                  <a:pt x="14177" y="736"/>
                </a:lnTo>
                <a:lnTo>
                  <a:pt x="14240" y="736"/>
                </a:lnTo>
                <a:lnTo>
                  <a:pt x="14255" y="736"/>
                </a:lnTo>
                <a:lnTo>
                  <a:pt x="14270" y="738"/>
                </a:lnTo>
                <a:lnTo>
                  <a:pt x="14284" y="740"/>
                </a:lnTo>
                <a:lnTo>
                  <a:pt x="14296" y="743"/>
                </a:lnTo>
                <a:lnTo>
                  <a:pt x="14309" y="745"/>
                </a:lnTo>
                <a:lnTo>
                  <a:pt x="14321" y="749"/>
                </a:lnTo>
                <a:lnTo>
                  <a:pt x="14331" y="753"/>
                </a:lnTo>
                <a:lnTo>
                  <a:pt x="14342" y="758"/>
                </a:lnTo>
                <a:lnTo>
                  <a:pt x="14351" y="763"/>
                </a:lnTo>
                <a:lnTo>
                  <a:pt x="14361" y="768"/>
                </a:lnTo>
                <a:lnTo>
                  <a:pt x="14369" y="774"/>
                </a:lnTo>
                <a:lnTo>
                  <a:pt x="14378" y="780"/>
                </a:lnTo>
                <a:lnTo>
                  <a:pt x="14392" y="794"/>
                </a:lnTo>
                <a:lnTo>
                  <a:pt x="14404" y="806"/>
                </a:lnTo>
                <a:lnTo>
                  <a:pt x="14415" y="821"/>
                </a:lnTo>
                <a:lnTo>
                  <a:pt x="14423" y="835"/>
                </a:lnTo>
                <a:lnTo>
                  <a:pt x="14431" y="848"/>
                </a:lnTo>
                <a:lnTo>
                  <a:pt x="14436" y="860"/>
                </a:lnTo>
                <a:lnTo>
                  <a:pt x="14440" y="872"/>
                </a:lnTo>
                <a:lnTo>
                  <a:pt x="14442" y="881"/>
                </a:lnTo>
                <a:lnTo>
                  <a:pt x="14443" y="890"/>
                </a:lnTo>
                <a:lnTo>
                  <a:pt x="14445" y="896"/>
                </a:lnTo>
                <a:lnTo>
                  <a:pt x="14446" y="908"/>
                </a:lnTo>
                <a:lnTo>
                  <a:pt x="14446" y="914"/>
                </a:lnTo>
                <a:lnTo>
                  <a:pt x="14446" y="939"/>
                </a:lnTo>
                <a:lnTo>
                  <a:pt x="14446" y="1003"/>
                </a:lnTo>
                <a:lnTo>
                  <a:pt x="14446" y="1094"/>
                </a:lnTo>
                <a:lnTo>
                  <a:pt x="14446" y="1198"/>
                </a:lnTo>
                <a:lnTo>
                  <a:pt x="14446" y="1303"/>
                </a:lnTo>
                <a:lnTo>
                  <a:pt x="14446" y="1394"/>
                </a:lnTo>
                <a:lnTo>
                  <a:pt x="14446" y="1458"/>
                </a:lnTo>
                <a:lnTo>
                  <a:pt x="14446" y="1482"/>
                </a:lnTo>
                <a:lnTo>
                  <a:pt x="14443" y="1504"/>
                </a:lnTo>
                <a:lnTo>
                  <a:pt x="14442" y="1526"/>
                </a:lnTo>
                <a:lnTo>
                  <a:pt x="14439" y="1547"/>
                </a:lnTo>
                <a:lnTo>
                  <a:pt x="14436" y="1567"/>
                </a:lnTo>
                <a:lnTo>
                  <a:pt x="14432" y="1586"/>
                </a:lnTo>
                <a:lnTo>
                  <a:pt x="14428" y="1604"/>
                </a:lnTo>
                <a:lnTo>
                  <a:pt x="14422" y="1623"/>
                </a:lnTo>
                <a:lnTo>
                  <a:pt x="14416" y="1640"/>
                </a:lnTo>
                <a:lnTo>
                  <a:pt x="14409" y="1657"/>
                </a:lnTo>
                <a:lnTo>
                  <a:pt x="14401" y="1673"/>
                </a:lnTo>
                <a:lnTo>
                  <a:pt x="14394" y="1688"/>
                </a:lnTo>
                <a:lnTo>
                  <a:pt x="14384" y="1703"/>
                </a:lnTo>
                <a:lnTo>
                  <a:pt x="14375" y="1717"/>
                </a:lnTo>
                <a:lnTo>
                  <a:pt x="14365" y="1730"/>
                </a:lnTo>
                <a:lnTo>
                  <a:pt x="14355" y="1743"/>
                </a:lnTo>
                <a:lnTo>
                  <a:pt x="14343" y="1756"/>
                </a:lnTo>
                <a:lnTo>
                  <a:pt x="14331" y="1766"/>
                </a:lnTo>
                <a:lnTo>
                  <a:pt x="14320" y="1778"/>
                </a:lnTo>
                <a:lnTo>
                  <a:pt x="14306" y="1787"/>
                </a:lnTo>
                <a:lnTo>
                  <a:pt x="14293" y="1797"/>
                </a:lnTo>
                <a:lnTo>
                  <a:pt x="14278" y="1805"/>
                </a:lnTo>
                <a:lnTo>
                  <a:pt x="14265" y="1814"/>
                </a:lnTo>
                <a:lnTo>
                  <a:pt x="14249" y="1820"/>
                </a:lnTo>
                <a:lnTo>
                  <a:pt x="14233" y="1828"/>
                </a:lnTo>
                <a:lnTo>
                  <a:pt x="14217" y="1833"/>
                </a:lnTo>
                <a:lnTo>
                  <a:pt x="14201" y="1838"/>
                </a:lnTo>
                <a:lnTo>
                  <a:pt x="14183" y="1842"/>
                </a:lnTo>
                <a:lnTo>
                  <a:pt x="14166" y="1847"/>
                </a:lnTo>
                <a:lnTo>
                  <a:pt x="14148" y="1850"/>
                </a:lnTo>
                <a:lnTo>
                  <a:pt x="14129" y="1852"/>
                </a:lnTo>
                <a:lnTo>
                  <a:pt x="14110" y="1853"/>
                </a:lnTo>
                <a:lnTo>
                  <a:pt x="14091" y="1854"/>
                </a:lnTo>
                <a:lnTo>
                  <a:pt x="14054" y="1856"/>
                </a:lnTo>
                <a:lnTo>
                  <a:pt x="14001" y="1858"/>
                </a:lnTo>
                <a:lnTo>
                  <a:pt x="13937" y="1860"/>
                </a:lnTo>
                <a:lnTo>
                  <a:pt x="13871" y="1862"/>
                </a:lnTo>
                <a:lnTo>
                  <a:pt x="13807" y="1863"/>
                </a:lnTo>
                <a:lnTo>
                  <a:pt x="13753" y="1864"/>
                </a:lnTo>
                <a:lnTo>
                  <a:pt x="13716" y="1864"/>
                </a:lnTo>
                <a:lnTo>
                  <a:pt x="13702" y="1864"/>
                </a:lnTo>
                <a:lnTo>
                  <a:pt x="13699" y="1851"/>
                </a:lnTo>
                <a:lnTo>
                  <a:pt x="13691" y="1819"/>
                </a:lnTo>
                <a:lnTo>
                  <a:pt x="13679" y="1773"/>
                </a:lnTo>
                <a:lnTo>
                  <a:pt x="13666" y="1720"/>
                </a:lnTo>
                <a:lnTo>
                  <a:pt x="13653" y="1667"/>
                </a:lnTo>
                <a:lnTo>
                  <a:pt x="13641" y="1620"/>
                </a:lnTo>
                <a:lnTo>
                  <a:pt x="13632" y="1587"/>
                </a:lnTo>
                <a:lnTo>
                  <a:pt x="13629" y="1574"/>
                </a:lnTo>
                <a:lnTo>
                  <a:pt x="13639" y="1575"/>
                </a:lnTo>
                <a:lnTo>
                  <a:pt x="13664" y="1578"/>
                </a:lnTo>
                <a:lnTo>
                  <a:pt x="13701" y="1581"/>
                </a:lnTo>
                <a:lnTo>
                  <a:pt x="13748" y="1585"/>
                </a:lnTo>
                <a:lnTo>
                  <a:pt x="13798" y="1588"/>
                </a:lnTo>
                <a:lnTo>
                  <a:pt x="13848" y="1591"/>
                </a:lnTo>
                <a:lnTo>
                  <a:pt x="13895" y="1593"/>
                </a:lnTo>
                <a:lnTo>
                  <a:pt x="13935" y="1595"/>
                </a:lnTo>
                <a:lnTo>
                  <a:pt x="13960" y="1593"/>
                </a:lnTo>
                <a:lnTo>
                  <a:pt x="13982" y="1591"/>
                </a:lnTo>
                <a:lnTo>
                  <a:pt x="14003" y="1588"/>
                </a:lnTo>
                <a:lnTo>
                  <a:pt x="14023" y="1583"/>
                </a:lnTo>
                <a:lnTo>
                  <a:pt x="14041" y="1577"/>
                </a:lnTo>
                <a:lnTo>
                  <a:pt x="14058" y="1569"/>
                </a:lnTo>
                <a:lnTo>
                  <a:pt x="14074" y="1560"/>
                </a:lnTo>
                <a:lnTo>
                  <a:pt x="14088" y="1549"/>
                </a:lnTo>
                <a:lnTo>
                  <a:pt x="14100" y="1537"/>
                </a:lnTo>
                <a:lnTo>
                  <a:pt x="14112" y="1525"/>
                </a:lnTo>
                <a:lnTo>
                  <a:pt x="14122" y="1510"/>
                </a:lnTo>
                <a:lnTo>
                  <a:pt x="14129" y="1494"/>
                </a:lnTo>
                <a:lnTo>
                  <a:pt x="14135" y="1476"/>
                </a:lnTo>
                <a:lnTo>
                  <a:pt x="14140" y="1457"/>
                </a:lnTo>
                <a:lnTo>
                  <a:pt x="14143" y="1437"/>
                </a:lnTo>
                <a:lnTo>
                  <a:pt x="14144" y="1415"/>
                </a:lnTo>
                <a:lnTo>
                  <a:pt x="14144" y="1402"/>
                </a:lnTo>
                <a:lnTo>
                  <a:pt x="14144" y="1365"/>
                </a:lnTo>
                <a:lnTo>
                  <a:pt x="14144" y="1312"/>
                </a:lnTo>
                <a:lnTo>
                  <a:pt x="14144" y="1252"/>
                </a:lnTo>
                <a:lnTo>
                  <a:pt x="14144" y="1192"/>
                </a:lnTo>
                <a:lnTo>
                  <a:pt x="14144" y="1140"/>
                </a:lnTo>
                <a:lnTo>
                  <a:pt x="14144" y="1103"/>
                </a:lnTo>
                <a:lnTo>
                  <a:pt x="14144" y="1088"/>
                </a:lnTo>
                <a:lnTo>
                  <a:pt x="14144" y="1083"/>
                </a:lnTo>
                <a:lnTo>
                  <a:pt x="14142" y="1070"/>
                </a:lnTo>
                <a:lnTo>
                  <a:pt x="14141" y="1062"/>
                </a:lnTo>
                <a:lnTo>
                  <a:pt x="14137" y="1053"/>
                </a:lnTo>
                <a:lnTo>
                  <a:pt x="14134" y="1043"/>
                </a:lnTo>
                <a:lnTo>
                  <a:pt x="14129" y="1033"/>
                </a:lnTo>
                <a:lnTo>
                  <a:pt x="14124" y="1022"/>
                </a:lnTo>
                <a:lnTo>
                  <a:pt x="14116" y="1013"/>
                </a:lnTo>
                <a:lnTo>
                  <a:pt x="14107" y="1004"/>
                </a:lnTo>
                <a:lnTo>
                  <a:pt x="14096" y="996"/>
                </a:lnTo>
                <a:lnTo>
                  <a:pt x="14091" y="993"/>
                </a:lnTo>
                <a:lnTo>
                  <a:pt x="14083" y="990"/>
                </a:lnTo>
                <a:lnTo>
                  <a:pt x="14077" y="986"/>
                </a:lnTo>
                <a:lnTo>
                  <a:pt x="14070" y="984"/>
                </a:lnTo>
                <a:lnTo>
                  <a:pt x="14061" y="982"/>
                </a:lnTo>
                <a:lnTo>
                  <a:pt x="14053" y="981"/>
                </a:lnTo>
                <a:lnTo>
                  <a:pt x="14043" y="980"/>
                </a:lnTo>
                <a:lnTo>
                  <a:pt x="14034" y="980"/>
                </a:lnTo>
                <a:lnTo>
                  <a:pt x="13984" y="980"/>
                </a:lnTo>
                <a:lnTo>
                  <a:pt x="13920" y="980"/>
                </a:lnTo>
                <a:lnTo>
                  <a:pt x="13847" y="980"/>
                </a:lnTo>
                <a:lnTo>
                  <a:pt x="13772" y="980"/>
                </a:lnTo>
                <a:lnTo>
                  <a:pt x="13699" y="980"/>
                </a:lnTo>
                <a:lnTo>
                  <a:pt x="13636" y="980"/>
                </a:lnTo>
                <a:lnTo>
                  <a:pt x="13588" y="980"/>
                </a:lnTo>
                <a:lnTo>
                  <a:pt x="13559" y="980"/>
                </a:lnTo>
                <a:lnTo>
                  <a:pt x="13557" y="1018"/>
                </a:lnTo>
                <a:lnTo>
                  <a:pt x="13553" y="1056"/>
                </a:lnTo>
                <a:lnTo>
                  <a:pt x="13549" y="1093"/>
                </a:lnTo>
                <a:lnTo>
                  <a:pt x="13544" y="1129"/>
                </a:lnTo>
                <a:lnTo>
                  <a:pt x="13537" y="1164"/>
                </a:lnTo>
                <a:lnTo>
                  <a:pt x="13530" y="1199"/>
                </a:lnTo>
                <a:lnTo>
                  <a:pt x="13522" y="1233"/>
                </a:lnTo>
                <a:lnTo>
                  <a:pt x="13514" y="1266"/>
                </a:lnTo>
                <a:lnTo>
                  <a:pt x="13504" y="1299"/>
                </a:lnTo>
                <a:lnTo>
                  <a:pt x="13494" y="1331"/>
                </a:lnTo>
                <a:lnTo>
                  <a:pt x="13482" y="1361"/>
                </a:lnTo>
                <a:lnTo>
                  <a:pt x="13470" y="1392"/>
                </a:lnTo>
                <a:lnTo>
                  <a:pt x="13459" y="1422"/>
                </a:lnTo>
                <a:lnTo>
                  <a:pt x="13445" y="1452"/>
                </a:lnTo>
                <a:lnTo>
                  <a:pt x="13431" y="1479"/>
                </a:lnTo>
                <a:lnTo>
                  <a:pt x="13416" y="1507"/>
                </a:lnTo>
                <a:lnTo>
                  <a:pt x="13402" y="1534"/>
                </a:lnTo>
                <a:lnTo>
                  <a:pt x="13386" y="1561"/>
                </a:lnTo>
                <a:lnTo>
                  <a:pt x="13369" y="1586"/>
                </a:lnTo>
                <a:lnTo>
                  <a:pt x="13352" y="1611"/>
                </a:lnTo>
                <a:lnTo>
                  <a:pt x="13334" y="1636"/>
                </a:lnTo>
                <a:lnTo>
                  <a:pt x="13316" y="1660"/>
                </a:lnTo>
                <a:lnTo>
                  <a:pt x="13297" y="1684"/>
                </a:lnTo>
                <a:lnTo>
                  <a:pt x="13277" y="1706"/>
                </a:lnTo>
                <a:lnTo>
                  <a:pt x="13257" y="1728"/>
                </a:lnTo>
                <a:lnTo>
                  <a:pt x="13236" y="1749"/>
                </a:lnTo>
                <a:lnTo>
                  <a:pt x="13215" y="1770"/>
                </a:lnTo>
                <a:lnTo>
                  <a:pt x="13193" y="1791"/>
                </a:lnTo>
                <a:lnTo>
                  <a:pt x="13172" y="1811"/>
                </a:lnTo>
                <a:lnTo>
                  <a:pt x="13149" y="1830"/>
                </a:lnTo>
                <a:lnTo>
                  <a:pt x="13125" y="1849"/>
                </a:lnTo>
                <a:lnTo>
                  <a:pt x="13102" y="1867"/>
                </a:lnTo>
                <a:lnTo>
                  <a:pt x="13096" y="1856"/>
                </a:lnTo>
                <a:lnTo>
                  <a:pt x="13078" y="1827"/>
                </a:lnTo>
                <a:lnTo>
                  <a:pt x="13053" y="1786"/>
                </a:lnTo>
                <a:lnTo>
                  <a:pt x="13025" y="1739"/>
                </a:lnTo>
                <a:lnTo>
                  <a:pt x="12996" y="1692"/>
                </a:lnTo>
                <a:lnTo>
                  <a:pt x="12972" y="1651"/>
                </a:lnTo>
                <a:lnTo>
                  <a:pt x="12955" y="1622"/>
                </a:lnTo>
                <a:lnTo>
                  <a:pt x="12947" y="1611"/>
                </a:lnTo>
                <a:close/>
                <a:moveTo>
                  <a:pt x="12325" y="1930"/>
                </a:moveTo>
                <a:lnTo>
                  <a:pt x="12334" y="1925"/>
                </a:lnTo>
                <a:lnTo>
                  <a:pt x="12358" y="1911"/>
                </a:lnTo>
                <a:lnTo>
                  <a:pt x="12392" y="1891"/>
                </a:lnTo>
                <a:lnTo>
                  <a:pt x="12430" y="1868"/>
                </a:lnTo>
                <a:lnTo>
                  <a:pt x="12469" y="1846"/>
                </a:lnTo>
                <a:lnTo>
                  <a:pt x="12502" y="1826"/>
                </a:lnTo>
                <a:lnTo>
                  <a:pt x="12526" y="1812"/>
                </a:lnTo>
                <a:lnTo>
                  <a:pt x="12535" y="1806"/>
                </a:lnTo>
                <a:lnTo>
                  <a:pt x="12535" y="1778"/>
                </a:lnTo>
                <a:lnTo>
                  <a:pt x="12535" y="1702"/>
                </a:lnTo>
                <a:lnTo>
                  <a:pt x="12535" y="1595"/>
                </a:lnTo>
                <a:lnTo>
                  <a:pt x="12535" y="1472"/>
                </a:lnTo>
                <a:lnTo>
                  <a:pt x="12536" y="1349"/>
                </a:lnTo>
                <a:lnTo>
                  <a:pt x="12536" y="1242"/>
                </a:lnTo>
                <a:lnTo>
                  <a:pt x="12536" y="1166"/>
                </a:lnTo>
                <a:lnTo>
                  <a:pt x="12536" y="1137"/>
                </a:lnTo>
                <a:lnTo>
                  <a:pt x="12526" y="1137"/>
                </a:lnTo>
                <a:lnTo>
                  <a:pt x="12503" y="1137"/>
                </a:lnTo>
                <a:lnTo>
                  <a:pt x="12470" y="1137"/>
                </a:lnTo>
                <a:lnTo>
                  <a:pt x="12432" y="1137"/>
                </a:lnTo>
                <a:lnTo>
                  <a:pt x="12394" y="1137"/>
                </a:lnTo>
                <a:lnTo>
                  <a:pt x="12361" y="1137"/>
                </a:lnTo>
                <a:lnTo>
                  <a:pt x="12338" y="1137"/>
                </a:lnTo>
                <a:lnTo>
                  <a:pt x="12328" y="1137"/>
                </a:lnTo>
                <a:lnTo>
                  <a:pt x="12328" y="1126"/>
                </a:lnTo>
                <a:lnTo>
                  <a:pt x="12328" y="1099"/>
                </a:lnTo>
                <a:lnTo>
                  <a:pt x="12328" y="1061"/>
                </a:lnTo>
                <a:lnTo>
                  <a:pt x="12328" y="1015"/>
                </a:lnTo>
                <a:lnTo>
                  <a:pt x="12328" y="970"/>
                </a:lnTo>
                <a:lnTo>
                  <a:pt x="12328" y="931"/>
                </a:lnTo>
                <a:lnTo>
                  <a:pt x="12328" y="904"/>
                </a:lnTo>
                <a:lnTo>
                  <a:pt x="12328" y="893"/>
                </a:lnTo>
                <a:lnTo>
                  <a:pt x="12343" y="893"/>
                </a:lnTo>
                <a:lnTo>
                  <a:pt x="12382" y="893"/>
                </a:lnTo>
                <a:lnTo>
                  <a:pt x="12438" y="893"/>
                </a:lnTo>
                <a:lnTo>
                  <a:pt x="12502" y="893"/>
                </a:lnTo>
                <a:lnTo>
                  <a:pt x="12566" y="893"/>
                </a:lnTo>
                <a:lnTo>
                  <a:pt x="12623" y="893"/>
                </a:lnTo>
                <a:lnTo>
                  <a:pt x="12667" y="893"/>
                </a:lnTo>
                <a:lnTo>
                  <a:pt x="12686" y="893"/>
                </a:lnTo>
                <a:lnTo>
                  <a:pt x="12701" y="894"/>
                </a:lnTo>
                <a:lnTo>
                  <a:pt x="12721" y="898"/>
                </a:lnTo>
                <a:lnTo>
                  <a:pt x="12734" y="902"/>
                </a:lnTo>
                <a:lnTo>
                  <a:pt x="12746" y="907"/>
                </a:lnTo>
                <a:lnTo>
                  <a:pt x="12759" y="913"/>
                </a:lnTo>
                <a:lnTo>
                  <a:pt x="12772" y="922"/>
                </a:lnTo>
                <a:lnTo>
                  <a:pt x="12784" y="931"/>
                </a:lnTo>
                <a:lnTo>
                  <a:pt x="12796" y="944"/>
                </a:lnTo>
                <a:lnTo>
                  <a:pt x="12801" y="950"/>
                </a:lnTo>
                <a:lnTo>
                  <a:pt x="12808" y="959"/>
                </a:lnTo>
                <a:lnTo>
                  <a:pt x="12812" y="966"/>
                </a:lnTo>
                <a:lnTo>
                  <a:pt x="12817" y="976"/>
                </a:lnTo>
                <a:lnTo>
                  <a:pt x="12821" y="985"/>
                </a:lnTo>
                <a:lnTo>
                  <a:pt x="12825" y="995"/>
                </a:lnTo>
                <a:lnTo>
                  <a:pt x="12829" y="1005"/>
                </a:lnTo>
                <a:lnTo>
                  <a:pt x="12831" y="1017"/>
                </a:lnTo>
                <a:lnTo>
                  <a:pt x="12833" y="1030"/>
                </a:lnTo>
                <a:lnTo>
                  <a:pt x="12835" y="1044"/>
                </a:lnTo>
                <a:lnTo>
                  <a:pt x="12836" y="1057"/>
                </a:lnTo>
                <a:lnTo>
                  <a:pt x="12836" y="1072"/>
                </a:lnTo>
                <a:lnTo>
                  <a:pt x="12836" y="1081"/>
                </a:lnTo>
                <a:lnTo>
                  <a:pt x="12836" y="1104"/>
                </a:lnTo>
                <a:lnTo>
                  <a:pt x="12836" y="1141"/>
                </a:lnTo>
                <a:lnTo>
                  <a:pt x="12836" y="1188"/>
                </a:lnTo>
                <a:lnTo>
                  <a:pt x="12836" y="1244"/>
                </a:lnTo>
                <a:lnTo>
                  <a:pt x="12836" y="1307"/>
                </a:lnTo>
                <a:lnTo>
                  <a:pt x="12836" y="1374"/>
                </a:lnTo>
                <a:lnTo>
                  <a:pt x="12836" y="1443"/>
                </a:lnTo>
                <a:lnTo>
                  <a:pt x="12836" y="1513"/>
                </a:lnTo>
                <a:lnTo>
                  <a:pt x="12836" y="1580"/>
                </a:lnTo>
                <a:lnTo>
                  <a:pt x="12836" y="1642"/>
                </a:lnTo>
                <a:lnTo>
                  <a:pt x="12836" y="1699"/>
                </a:lnTo>
                <a:lnTo>
                  <a:pt x="12836" y="1746"/>
                </a:lnTo>
                <a:lnTo>
                  <a:pt x="12836" y="1783"/>
                </a:lnTo>
                <a:lnTo>
                  <a:pt x="12836" y="1806"/>
                </a:lnTo>
                <a:lnTo>
                  <a:pt x="12836" y="1815"/>
                </a:lnTo>
                <a:lnTo>
                  <a:pt x="12847" y="1827"/>
                </a:lnTo>
                <a:lnTo>
                  <a:pt x="12859" y="1837"/>
                </a:lnTo>
                <a:lnTo>
                  <a:pt x="12870" y="1848"/>
                </a:lnTo>
                <a:lnTo>
                  <a:pt x="12883" y="1858"/>
                </a:lnTo>
                <a:lnTo>
                  <a:pt x="12896" y="1868"/>
                </a:lnTo>
                <a:lnTo>
                  <a:pt x="12908" y="1877"/>
                </a:lnTo>
                <a:lnTo>
                  <a:pt x="12922" y="1886"/>
                </a:lnTo>
                <a:lnTo>
                  <a:pt x="12937" y="1894"/>
                </a:lnTo>
                <a:lnTo>
                  <a:pt x="12951" y="1903"/>
                </a:lnTo>
                <a:lnTo>
                  <a:pt x="12967" y="1910"/>
                </a:lnTo>
                <a:lnTo>
                  <a:pt x="12982" y="1918"/>
                </a:lnTo>
                <a:lnTo>
                  <a:pt x="12998" y="1925"/>
                </a:lnTo>
                <a:lnTo>
                  <a:pt x="13032" y="1938"/>
                </a:lnTo>
                <a:lnTo>
                  <a:pt x="13068" y="1949"/>
                </a:lnTo>
                <a:lnTo>
                  <a:pt x="13105" y="1960"/>
                </a:lnTo>
                <a:lnTo>
                  <a:pt x="13145" y="1969"/>
                </a:lnTo>
                <a:lnTo>
                  <a:pt x="13187" y="1976"/>
                </a:lnTo>
                <a:lnTo>
                  <a:pt x="13231" y="1981"/>
                </a:lnTo>
                <a:lnTo>
                  <a:pt x="13277" y="1985"/>
                </a:lnTo>
                <a:lnTo>
                  <a:pt x="13324" y="1989"/>
                </a:lnTo>
                <a:lnTo>
                  <a:pt x="13374" y="1991"/>
                </a:lnTo>
                <a:lnTo>
                  <a:pt x="13426" y="1992"/>
                </a:lnTo>
                <a:lnTo>
                  <a:pt x="13439" y="1992"/>
                </a:lnTo>
                <a:lnTo>
                  <a:pt x="13474" y="1992"/>
                </a:lnTo>
                <a:lnTo>
                  <a:pt x="13528" y="1992"/>
                </a:lnTo>
                <a:lnTo>
                  <a:pt x="13599" y="1992"/>
                </a:lnTo>
                <a:lnTo>
                  <a:pt x="13682" y="1992"/>
                </a:lnTo>
                <a:lnTo>
                  <a:pt x="13776" y="1992"/>
                </a:lnTo>
                <a:lnTo>
                  <a:pt x="13876" y="1992"/>
                </a:lnTo>
                <a:lnTo>
                  <a:pt x="13980" y="1992"/>
                </a:lnTo>
                <a:lnTo>
                  <a:pt x="14082" y="1992"/>
                </a:lnTo>
                <a:lnTo>
                  <a:pt x="14182" y="1992"/>
                </a:lnTo>
                <a:lnTo>
                  <a:pt x="14276" y="1992"/>
                </a:lnTo>
                <a:lnTo>
                  <a:pt x="14360" y="1992"/>
                </a:lnTo>
                <a:lnTo>
                  <a:pt x="14431" y="1992"/>
                </a:lnTo>
                <a:lnTo>
                  <a:pt x="14485" y="1992"/>
                </a:lnTo>
                <a:lnTo>
                  <a:pt x="14521" y="1992"/>
                </a:lnTo>
                <a:lnTo>
                  <a:pt x="14532" y="1992"/>
                </a:lnTo>
                <a:lnTo>
                  <a:pt x="14529" y="2003"/>
                </a:lnTo>
                <a:lnTo>
                  <a:pt x="14521" y="2034"/>
                </a:lnTo>
                <a:lnTo>
                  <a:pt x="14508" y="2078"/>
                </a:lnTo>
                <a:lnTo>
                  <a:pt x="14494" y="2129"/>
                </a:lnTo>
                <a:lnTo>
                  <a:pt x="14481" y="2178"/>
                </a:lnTo>
                <a:lnTo>
                  <a:pt x="14468" y="2222"/>
                </a:lnTo>
                <a:lnTo>
                  <a:pt x="14459" y="2252"/>
                </a:lnTo>
                <a:lnTo>
                  <a:pt x="14456" y="2264"/>
                </a:lnTo>
                <a:lnTo>
                  <a:pt x="14443" y="2264"/>
                </a:lnTo>
                <a:lnTo>
                  <a:pt x="14411" y="2264"/>
                </a:lnTo>
                <a:lnTo>
                  <a:pt x="14359" y="2264"/>
                </a:lnTo>
                <a:lnTo>
                  <a:pt x="14291" y="2264"/>
                </a:lnTo>
                <a:lnTo>
                  <a:pt x="14211" y="2264"/>
                </a:lnTo>
                <a:lnTo>
                  <a:pt x="14122" y="2264"/>
                </a:lnTo>
                <a:lnTo>
                  <a:pt x="14026" y="2264"/>
                </a:lnTo>
                <a:lnTo>
                  <a:pt x="13928" y="2264"/>
                </a:lnTo>
                <a:lnTo>
                  <a:pt x="13829" y="2264"/>
                </a:lnTo>
                <a:lnTo>
                  <a:pt x="13733" y="2264"/>
                </a:lnTo>
                <a:lnTo>
                  <a:pt x="13644" y="2264"/>
                </a:lnTo>
                <a:lnTo>
                  <a:pt x="13564" y="2264"/>
                </a:lnTo>
                <a:lnTo>
                  <a:pt x="13496" y="2264"/>
                </a:lnTo>
                <a:lnTo>
                  <a:pt x="13443" y="2264"/>
                </a:lnTo>
                <a:lnTo>
                  <a:pt x="13409" y="2264"/>
                </a:lnTo>
                <a:lnTo>
                  <a:pt x="13397" y="2264"/>
                </a:lnTo>
                <a:lnTo>
                  <a:pt x="13337" y="2261"/>
                </a:lnTo>
                <a:lnTo>
                  <a:pt x="13280" y="2256"/>
                </a:lnTo>
                <a:lnTo>
                  <a:pt x="13224" y="2250"/>
                </a:lnTo>
                <a:lnTo>
                  <a:pt x="13171" y="2244"/>
                </a:lnTo>
                <a:lnTo>
                  <a:pt x="13120" y="2237"/>
                </a:lnTo>
                <a:lnTo>
                  <a:pt x="13070" y="2228"/>
                </a:lnTo>
                <a:lnTo>
                  <a:pt x="13024" y="2219"/>
                </a:lnTo>
                <a:lnTo>
                  <a:pt x="12979" y="2208"/>
                </a:lnTo>
                <a:lnTo>
                  <a:pt x="12937" y="2196"/>
                </a:lnTo>
                <a:lnTo>
                  <a:pt x="12897" y="2183"/>
                </a:lnTo>
                <a:lnTo>
                  <a:pt x="12877" y="2175"/>
                </a:lnTo>
                <a:lnTo>
                  <a:pt x="12859" y="2168"/>
                </a:lnTo>
                <a:lnTo>
                  <a:pt x="12839" y="2159"/>
                </a:lnTo>
                <a:lnTo>
                  <a:pt x="12823" y="2151"/>
                </a:lnTo>
                <a:lnTo>
                  <a:pt x="12805" y="2142"/>
                </a:lnTo>
                <a:lnTo>
                  <a:pt x="12789" y="2133"/>
                </a:lnTo>
                <a:lnTo>
                  <a:pt x="12772" y="2123"/>
                </a:lnTo>
                <a:lnTo>
                  <a:pt x="12757" y="2113"/>
                </a:lnTo>
                <a:lnTo>
                  <a:pt x="12741" y="2102"/>
                </a:lnTo>
                <a:lnTo>
                  <a:pt x="12727" y="2091"/>
                </a:lnTo>
                <a:lnTo>
                  <a:pt x="12713" y="2080"/>
                </a:lnTo>
                <a:lnTo>
                  <a:pt x="12700" y="2067"/>
                </a:lnTo>
                <a:lnTo>
                  <a:pt x="12684" y="2077"/>
                </a:lnTo>
                <a:lnTo>
                  <a:pt x="12641" y="2102"/>
                </a:lnTo>
                <a:lnTo>
                  <a:pt x="12581" y="2137"/>
                </a:lnTo>
                <a:lnTo>
                  <a:pt x="12512" y="2176"/>
                </a:lnTo>
                <a:lnTo>
                  <a:pt x="12443" y="2216"/>
                </a:lnTo>
                <a:lnTo>
                  <a:pt x="12384" y="2251"/>
                </a:lnTo>
                <a:lnTo>
                  <a:pt x="12342" y="2276"/>
                </a:lnTo>
                <a:lnTo>
                  <a:pt x="12326" y="2285"/>
                </a:lnTo>
                <a:lnTo>
                  <a:pt x="12326" y="2269"/>
                </a:lnTo>
                <a:lnTo>
                  <a:pt x="12326" y="2229"/>
                </a:lnTo>
                <a:lnTo>
                  <a:pt x="12325" y="2173"/>
                </a:lnTo>
                <a:lnTo>
                  <a:pt x="12325" y="2107"/>
                </a:lnTo>
                <a:lnTo>
                  <a:pt x="12325" y="2043"/>
                </a:lnTo>
                <a:lnTo>
                  <a:pt x="12325" y="1985"/>
                </a:lnTo>
                <a:lnTo>
                  <a:pt x="12325" y="1945"/>
                </a:lnTo>
                <a:lnTo>
                  <a:pt x="12325" y="1930"/>
                </a:lnTo>
                <a:close/>
                <a:moveTo>
                  <a:pt x="12337" y="299"/>
                </a:moveTo>
                <a:lnTo>
                  <a:pt x="12335" y="296"/>
                </a:lnTo>
                <a:lnTo>
                  <a:pt x="12335" y="288"/>
                </a:lnTo>
                <a:lnTo>
                  <a:pt x="12335" y="284"/>
                </a:lnTo>
                <a:lnTo>
                  <a:pt x="12337" y="280"/>
                </a:lnTo>
                <a:lnTo>
                  <a:pt x="12339" y="275"/>
                </a:lnTo>
                <a:lnTo>
                  <a:pt x="12343" y="271"/>
                </a:lnTo>
                <a:lnTo>
                  <a:pt x="12347" y="268"/>
                </a:lnTo>
                <a:lnTo>
                  <a:pt x="12353" y="265"/>
                </a:lnTo>
                <a:lnTo>
                  <a:pt x="12362" y="263"/>
                </a:lnTo>
                <a:lnTo>
                  <a:pt x="12371" y="263"/>
                </a:lnTo>
                <a:lnTo>
                  <a:pt x="12388" y="263"/>
                </a:lnTo>
                <a:lnTo>
                  <a:pt x="12414" y="263"/>
                </a:lnTo>
                <a:lnTo>
                  <a:pt x="12446" y="263"/>
                </a:lnTo>
                <a:lnTo>
                  <a:pt x="12482" y="263"/>
                </a:lnTo>
                <a:lnTo>
                  <a:pt x="12519" y="263"/>
                </a:lnTo>
                <a:lnTo>
                  <a:pt x="12556" y="263"/>
                </a:lnTo>
                <a:lnTo>
                  <a:pt x="12590" y="263"/>
                </a:lnTo>
                <a:lnTo>
                  <a:pt x="12617" y="263"/>
                </a:lnTo>
                <a:lnTo>
                  <a:pt x="12625" y="263"/>
                </a:lnTo>
                <a:lnTo>
                  <a:pt x="12631" y="264"/>
                </a:lnTo>
                <a:lnTo>
                  <a:pt x="12637" y="266"/>
                </a:lnTo>
                <a:lnTo>
                  <a:pt x="12643" y="268"/>
                </a:lnTo>
                <a:lnTo>
                  <a:pt x="12652" y="274"/>
                </a:lnTo>
                <a:lnTo>
                  <a:pt x="12659" y="281"/>
                </a:lnTo>
                <a:lnTo>
                  <a:pt x="12669" y="293"/>
                </a:lnTo>
                <a:lnTo>
                  <a:pt x="12672" y="300"/>
                </a:lnTo>
                <a:lnTo>
                  <a:pt x="12679" y="317"/>
                </a:lnTo>
                <a:lnTo>
                  <a:pt x="12695" y="362"/>
                </a:lnTo>
                <a:lnTo>
                  <a:pt x="12720" y="427"/>
                </a:lnTo>
                <a:lnTo>
                  <a:pt x="12748" y="500"/>
                </a:lnTo>
                <a:lnTo>
                  <a:pt x="12777" y="574"/>
                </a:lnTo>
                <a:lnTo>
                  <a:pt x="12801" y="638"/>
                </a:lnTo>
                <a:lnTo>
                  <a:pt x="12818" y="683"/>
                </a:lnTo>
                <a:lnTo>
                  <a:pt x="12825" y="700"/>
                </a:lnTo>
                <a:lnTo>
                  <a:pt x="12827" y="706"/>
                </a:lnTo>
                <a:lnTo>
                  <a:pt x="12828" y="716"/>
                </a:lnTo>
                <a:lnTo>
                  <a:pt x="12828" y="722"/>
                </a:lnTo>
                <a:lnTo>
                  <a:pt x="12827" y="726"/>
                </a:lnTo>
                <a:lnTo>
                  <a:pt x="12825" y="731"/>
                </a:lnTo>
                <a:lnTo>
                  <a:pt x="12820" y="735"/>
                </a:lnTo>
                <a:lnTo>
                  <a:pt x="12815" y="740"/>
                </a:lnTo>
                <a:lnTo>
                  <a:pt x="12809" y="742"/>
                </a:lnTo>
                <a:lnTo>
                  <a:pt x="12800" y="744"/>
                </a:lnTo>
                <a:lnTo>
                  <a:pt x="12791" y="745"/>
                </a:lnTo>
                <a:lnTo>
                  <a:pt x="12770" y="745"/>
                </a:lnTo>
                <a:lnTo>
                  <a:pt x="12737" y="745"/>
                </a:lnTo>
                <a:lnTo>
                  <a:pt x="12695" y="745"/>
                </a:lnTo>
                <a:lnTo>
                  <a:pt x="12652" y="745"/>
                </a:lnTo>
                <a:lnTo>
                  <a:pt x="12610" y="745"/>
                </a:lnTo>
                <a:lnTo>
                  <a:pt x="12574" y="745"/>
                </a:lnTo>
                <a:lnTo>
                  <a:pt x="12548" y="745"/>
                </a:lnTo>
                <a:lnTo>
                  <a:pt x="12539" y="745"/>
                </a:lnTo>
                <a:lnTo>
                  <a:pt x="12533" y="744"/>
                </a:lnTo>
                <a:lnTo>
                  <a:pt x="12527" y="743"/>
                </a:lnTo>
                <a:lnTo>
                  <a:pt x="12521" y="741"/>
                </a:lnTo>
                <a:lnTo>
                  <a:pt x="12514" y="737"/>
                </a:lnTo>
                <a:lnTo>
                  <a:pt x="12509" y="734"/>
                </a:lnTo>
                <a:lnTo>
                  <a:pt x="12504" y="729"/>
                </a:lnTo>
                <a:lnTo>
                  <a:pt x="12500" y="724"/>
                </a:lnTo>
                <a:lnTo>
                  <a:pt x="12496" y="717"/>
                </a:lnTo>
                <a:lnTo>
                  <a:pt x="12489" y="698"/>
                </a:lnTo>
                <a:lnTo>
                  <a:pt x="12471" y="651"/>
                </a:lnTo>
                <a:lnTo>
                  <a:pt x="12445" y="584"/>
                </a:lnTo>
                <a:lnTo>
                  <a:pt x="12416" y="506"/>
                </a:lnTo>
                <a:lnTo>
                  <a:pt x="12387" y="430"/>
                </a:lnTo>
                <a:lnTo>
                  <a:pt x="12362" y="363"/>
                </a:lnTo>
                <a:lnTo>
                  <a:pt x="12344" y="317"/>
                </a:lnTo>
                <a:lnTo>
                  <a:pt x="12337" y="299"/>
                </a:lnTo>
                <a:close/>
                <a:moveTo>
                  <a:pt x="15547" y="784"/>
                </a:moveTo>
                <a:lnTo>
                  <a:pt x="15547" y="762"/>
                </a:lnTo>
                <a:lnTo>
                  <a:pt x="15547" y="702"/>
                </a:lnTo>
                <a:lnTo>
                  <a:pt x="15547" y="619"/>
                </a:lnTo>
                <a:lnTo>
                  <a:pt x="15547" y="523"/>
                </a:lnTo>
                <a:lnTo>
                  <a:pt x="15547" y="428"/>
                </a:lnTo>
                <a:lnTo>
                  <a:pt x="15547" y="344"/>
                </a:lnTo>
                <a:lnTo>
                  <a:pt x="15547" y="285"/>
                </a:lnTo>
                <a:lnTo>
                  <a:pt x="15547" y="263"/>
                </a:lnTo>
                <a:lnTo>
                  <a:pt x="15559" y="263"/>
                </a:lnTo>
                <a:lnTo>
                  <a:pt x="15594" y="263"/>
                </a:lnTo>
                <a:lnTo>
                  <a:pt x="15642" y="263"/>
                </a:lnTo>
                <a:lnTo>
                  <a:pt x="15698" y="263"/>
                </a:lnTo>
                <a:lnTo>
                  <a:pt x="15754" y="263"/>
                </a:lnTo>
                <a:lnTo>
                  <a:pt x="15802" y="263"/>
                </a:lnTo>
                <a:lnTo>
                  <a:pt x="15837" y="263"/>
                </a:lnTo>
                <a:lnTo>
                  <a:pt x="15849" y="263"/>
                </a:lnTo>
                <a:lnTo>
                  <a:pt x="15849" y="274"/>
                </a:lnTo>
                <a:lnTo>
                  <a:pt x="15849" y="306"/>
                </a:lnTo>
                <a:lnTo>
                  <a:pt x="15849" y="352"/>
                </a:lnTo>
                <a:lnTo>
                  <a:pt x="15849" y="403"/>
                </a:lnTo>
                <a:lnTo>
                  <a:pt x="15849" y="455"/>
                </a:lnTo>
                <a:lnTo>
                  <a:pt x="15849" y="499"/>
                </a:lnTo>
                <a:lnTo>
                  <a:pt x="15849" y="531"/>
                </a:lnTo>
                <a:lnTo>
                  <a:pt x="15849" y="542"/>
                </a:lnTo>
                <a:lnTo>
                  <a:pt x="15860" y="542"/>
                </a:lnTo>
                <a:lnTo>
                  <a:pt x="15887" y="542"/>
                </a:lnTo>
                <a:lnTo>
                  <a:pt x="15924" y="542"/>
                </a:lnTo>
                <a:lnTo>
                  <a:pt x="15967" y="542"/>
                </a:lnTo>
                <a:lnTo>
                  <a:pt x="16009" y="542"/>
                </a:lnTo>
                <a:lnTo>
                  <a:pt x="16046" y="542"/>
                </a:lnTo>
                <a:lnTo>
                  <a:pt x="16073" y="542"/>
                </a:lnTo>
                <a:lnTo>
                  <a:pt x="16083" y="542"/>
                </a:lnTo>
                <a:lnTo>
                  <a:pt x="16083" y="526"/>
                </a:lnTo>
                <a:lnTo>
                  <a:pt x="16083" y="481"/>
                </a:lnTo>
                <a:lnTo>
                  <a:pt x="16083" y="416"/>
                </a:lnTo>
                <a:lnTo>
                  <a:pt x="16083" y="343"/>
                </a:lnTo>
                <a:lnTo>
                  <a:pt x="16083" y="270"/>
                </a:lnTo>
                <a:lnTo>
                  <a:pt x="16083" y="207"/>
                </a:lnTo>
                <a:lnTo>
                  <a:pt x="16083" y="161"/>
                </a:lnTo>
                <a:lnTo>
                  <a:pt x="16083" y="144"/>
                </a:lnTo>
                <a:lnTo>
                  <a:pt x="16096" y="144"/>
                </a:lnTo>
                <a:lnTo>
                  <a:pt x="16130" y="144"/>
                </a:lnTo>
                <a:lnTo>
                  <a:pt x="16179" y="144"/>
                </a:lnTo>
                <a:lnTo>
                  <a:pt x="16234" y="144"/>
                </a:lnTo>
                <a:lnTo>
                  <a:pt x="16289" y="144"/>
                </a:lnTo>
                <a:lnTo>
                  <a:pt x="16338" y="144"/>
                </a:lnTo>
                <a:lnTo>
                  <a:pt x="16371" y="144"/>
                </a:lnTo>
                <a:lnTo>
                  <a:pt x="16384" y="144"/>
                </a:lnTo>
                <a:lnTo>
                  <a:pt x="16384" y="161"/>
                </a:lnTo>
                <a:lnTo>
                  <a:pt x="16384" y="207"/>
                </a:lnTo>
                <a:lnTo>
                  <a:pt x="16384" y="270"/>
                </a:lnTo>
                <a:lnTo>
                  <a:pt x="16384" y="343"/>
                </a:lnTo>
                <a:lnTo>
                  <a:pt x="16384" y="416"/>
                </a:lnTo>
                <a:lnTo>
                  <a:pt x="16384" y="481"/>
                </a:lnTo>
                <a:lnTo>
                  <a:pt x="16384" y="526"/>
                </a:lnTo>
                <a:lnTo>
                  <a:pt x="16384" y="542"/>
                </a:lnTo>
                <a:lnTo>
                  <a:pt x="16392" y="542"/>
                </a:lnTo>
                <a:lnTo>
                  <a:pt x="16412" y="542"/>
                </a:lnTo>
                <a:lnTo>
                  <a:pt x="16439" y="542"/>
                </a:lnTo>
                <a:lnTo>
                  <a:pt x="16471" y="542"/>
                </a:lnTo>
                <a:lnTo>
                  <a:pt x="16503" y="542"/>
                </a:lnTo>
                <a:lnTo>
                  <a:pt x="16531" y="542"/>
                </a:lnTo>
                <a:lnTo>
                  <a:pt x="16550" y="542"/>
                </a:lnTo>
                <a:lnTo>
                  <a:pt x="16558" y="542"/>
                </a:lnTo>
                <a:lnTo>
                  <a:pt x="16567" y="542"/>
                </a:lnTo>
                <a:lnTo>
                  <a:pt x="16585" y="539"/>
                </a:lnTo>
                <a:lnTo>
                  <a:pt x="16596" y="536"/>
                </a:lnTo>
                <a:lnTo>
                  <a:pt x="16605" y="532"/>
                </a:lnTo>
                <a:lnTo>
                  <a:pt x="16611" y="530"/>
                </a:lnTo>
                <a:lnTo>
                  <a:pt x="16615" y="527"/>
                </a:lnTo>
                <a:lnTo>
                  <a:pt x="16619" y="522"/>
                </a:lnTo>
                <a:lnTo>
                  <a:pt x="16622" y="519"/>
                </a:lnTo>
                <a:lnTo>
                  <a:pt x="16627" y="513"/>
                </a:lnTo>
                <a:lnTo>
                  <a:pt x="16631" y="506"/>
                </a:lnTo>
                <a:lnTo>
                  <a:pt x="16633" y="500"/>
                </a:lnTo>
                <a:lnTo>
                  <a:pt x="16635" y="494"/>
                </a:lnTo>
                <a:lnTo>
                  <a:pt x="16637" y="482"/>
                </a:lnTo>
                <a:lnTo>
                  <a:pt x="16637" y="471"/>
                </a:lnTo>
                <a:lnTo>
                  <a:pt x="16638" y="463"/>
                </a:lnTo>
                <a:lnTo>
                  <a:pt x="16638" y="439"/>
                </a:lnTo>
                <a:lnTo>
                  <a:pt x="16638" y="406"/>
                </a:lnTo>
                <a:lnTo>
                  <a:pt x="16638" y="367"/>
                </a:lnTo>
                <a:lnTo>
                  <a:pt x="16638" y="328"/>
                </a:lnTo>
                <a:lnTo>
                  <a:pt x="16638" y="296"/>
                </a:lnTo>
                <a:lnTo>
                  <a:pt x="16638" y="271"/>
                </a:lnTo>
                <a:lnTo>
                  <a:pt x="16638" y="263"/>
                </a:lnTo>
                <a:lnTo>
                  <a:pt x="16651" y="263"/>
                </a:lnTo>
                <a:lnTo>
                  <a:pt x="16685" y="263"/>
                </a:lnTo>
                <a:lnTo>
                  <a:pt x="16734" y="263"/>
                </a:lnTo>
                <a:lnTo>
                  <a:pt x="16789" y="263"/>
                </a:lnTo>
                <a:lnTo>
                  <a:pt x="16845" y="263"/>
                </a:lnTo>
                <a:lnTo>
                  <a:pt x="16892" y="263"/>
                </a:lnTo>
                <a:lnTo>
                  <a:pt x="16927" y="263"/>
                </a:lnTo>
                <a:lnTo>
                  <a:pt x="16940" y="263"/>
                </a:lnTo>
                <a:lnTo>
                  <a:pt x="16940" y="275"/>
                </a:lnTo>
                <a:lnTo>
                  <a:pt x="16940" y="310"/>
                </a:lnTo>
                <a:lnTo>
                  <a:pt x="16940" y="359"/>
                </a:lnTo>
                <a:lnTo>
                  <a:pt x="16940" y="415"/>
                </a:lnTo>
                <a:lnTo>
                  <a:pt x="16940" y="471"/>
                </a:lnTo>
                <a:lnTo>
                  <a:pt x="16940" y="520"/>
                </a:lnTo>
                <a:lnTo>
                  <a:pt x="16940" y="554"/>
                </a:lnTo>
                <a:lnTo>
                  <a:pt x="16940" y="568"/>
                </a:lnTo>
                <a:lnTo>
                  <a:pt x="16940" y="571"/>
                </a:lnTo>
                <a:lnTo>
                  <a:pt x="16939" y="583"/>
                </a:lnTo>
                <a:lnTo>
                  <a:pt x="16940" y="587"/>
                </a:lnTo>
                <a:lnTo>
                  <a:pt x="16939" y="598"/>
                </a:lnTo>
                <a:lnTo>
                  <a:pt x="16938" y="615"/>
                </a:lnTo>
                <a:lnTo>
                  <a:pt x="16935" y="636"/>
                </a:lnTo>
                <a:lnTo>
                  <a:pt x="16933" y="646"/>
                </a:lnTo>
                <a:lnTo>
                  <a:pt x="16929" y="659"/>
                </a:lnTo>
                <a:lnTo>
                  <a:pt x="16925" y="671"/>
                </a:lnTo>
                <a:lnTo>
                  <a:pt x="16921" y="682"/>
                </a:lnTo>
                <a:lnTo>
                  <a:pt x="16915" y="695"/>
                </a:lnTo>
                <a:lnTo>
                  <a:pt x="16908" y="707"/>
                </a:lnTo>
                <a:lnTo>
                  <a:pt x="16900" y="717"/>
                </a:lnTo>
                <a:lnTo>
                  <a:pt x="16890" y="728"/>
                </a:lnTo>
                <a:lnTo>
                  <a:pt x="16888" y="730"/>
                </a:lnTo>
                <a:lnTo>
                  <a:pt x="16883" y="736"/>
                </a:lnTo>
                <a:lnTo>
                  <a:pt x="16871" y="746"/>
                </a:lnTo>
                <a:lnTo>
                  <a:pt x="16855" y="755"/>
                </a:lnTo>
                <a:lnTo>
                  <a:pt x="16846" y="761"/>
                </a:lnTo>
                <a:lnTo>
                  <a:pt x="16834" y="766"/>
                </a:lnTo>
                <a:lnTo>
                  <a:pt x="16821" y="771"/>
                </a:lnTo>
                <a:lnTo>
                  <a:pt x="16808" y="776"/>
                </a:lnTo>
                <a:lnTo>
                  <a:pt x="16792" y="779"/>
                </a:lnTo>
                <a:lnTo>
                  <a:pt x="16775" y="782"/>
                </a:lnTo>
                <a:lnTo>
                  <a:pt x="16757" y="783"/>
                </a:lnTo>
                <a:lnTo>
                  <a:pt x="16736" y="784"/>
                </a:lnTo>
                <a:lnTo>
                  <a:pt x="16721" y="784"/>
                </a:lnTo>
                <a:lnTo>
                  <a:pt x="16683" y="784"/>
                </a:lnTo>
                <a:lnTo>
                  <a:pt x="16622" y="784"/>
                </a:lnTo>
                <a:lnTo>
                  <a:pt x="16546" y="784"/>
                </a:lnTo>
                <a:lnTo>
                  <a:pt x="16456" y="784"/>
                </a:lnTo>
                <a:lnTo>
                  <a:pt x="16356" y="784"/>
                </a:lnTo>
                <a:lnTo>
                  <a:pt x="16249" y="784"/>
                </a:lnTo>
                <a:lnTo>
                  <a:pt x="16137" y="784"/>
                </a:lnTo>
                <a:lnTo>
                  <a:pt x="16027" y="784"/>
                </a:lnTo>
                <a:lnTo>
                  <a:pt x="15920" y="784"/>
                </a:lnTo>
                <a:lnTo>
                  <a:pt x="15821" y="784"/>
                </a:lnTo>
                <a:lnTo>
                  <a:pt x="15731" y="784"/>
                </a:lnTo>
                <a:lnTo>
                  <a:pt x="15656" y="784"/>
                </a:lnTo>
                <a:lnTo>
                  <a:pt x="15598" y="784"/>
                </a:lnTo>
                <a:lnTo>
                  <a:pt x="15559" y="784"/>
                </a:lnTo>
                <a:lnTo>
                  <a:pt x="15547" y="784"/>
                </a:lnTo>
                <a:close/>
                <a:moveTo>
                  <a:pt x="15547" y="2264"/>
                </a:moveTo>
                <a:lnTo>
                  <a:pt x="15547" y="2254"/>
                </a:lnTo>
                <a:lnTo>
                  <a:pt x="15547" y="2223"/>
                </a:lnTo>
                <a:lnTo>
                  <a:pt x="15547" y="2174"/>
                </a:lnTo>
                <a:lnTo>
                  <a:pt x="15547" y="2112"/>
                </a:lnTo>
                <a:lnTo>
                  <a:pt x="15547" y="2038"/>
                </a:lnTo>
                <a:lnTo>
                  <a:pt x="15547" y="1956"/>
                </a:lnTo>
                <a:lnTo>
                  <a:pt x="15547" y="1867"/>
                </a:lnTo>
                <a:lnTo>
                  <a:pt x="15547" y="1777"/>
                </a:lnTo>
                <a:lnTo>
                  <a:pt x="15547" y="1686"/>
                </a:lnTo>
                <a:lnTo>
                  <a:pt x="15547" y="1597"/>
                </a:lnTo>
                <a:lnTo>
                  <a:pt x="15547" y="1515"/>
                </a:lnTo>
                <a:lnTo>
                  <a:pt x="15547" y="1441"/>
                </a:lnTo>
                <a:lnTo>
                  <a:pt x="15547" y="1378"/>
                </a:lnTo>
                <a:lnTo>
                  <a:pt x="15547" y="1331"/>
                </a:lnTo>
                <a:lnTo>
                  <a:pt x="15547" y="1299"/>
                </a:lnTo>
                <a:lnTo>
                  <a:pt x="15547" y="1288"/>
                </a:lnTo>
                <a:lnTo>
                  <a:pt x="15568" y="1288"/>
                </a:lnTo>
                <a:lnTo>
                  <a:pt x="15623" y="1288"/>
                </a:lnTo>
                <a:lnTo>
                  <a:pt x="15702" y="1288"/>
                </a:lnTo>
                <a:lnTo>
                  <a:pt x="15792" y="1288"/>
                </a:lnTo>
                <a:lnTo>
                  <a:pt x="15883" y="1288"/>
                </a:lnTo>
                <a:lnTo>
                  <a:pt x="15962" y="1288"/>
                </a:lnTo>
                <a:lnTo>
                  <a:pt x="16018" y="1288"/>
                </a:lnTo>
                <a:lnTo>
                  <a:pt x="16039" y="1288"/>
                </a:lnTo>
                <a:lnTo>
                  <a:pt x="16045" y="1265"/>
                </a:lnTo>
                <a:lnTo>
                  <a:pt x="16059" y="1213"/>
                </a:lnTo>
                <a:lnTo>
                  <a:pt x="16074" y="1161"/>
                </a:lnTo>
                <a:lnTo>
                  <a:pt x="16080" y="1137"/>
                </a:lnTo>
                <a:lnTo>
                  <a:pt x="16057" y="1137"/>
                </a:lnTo>
                <a:lnTo>
                  <a:pt x="15996" y="1137"/>
                </a:lnTo>
                <a:lnTo>
                  <a:pt x="15909" y="1137"/>
                </a:lnTo>
                <a:lnTo>
                  <a:pt x="15809" y="1137"/>
                </a:lnTo>
                <a:lnTo>
                  <a:pt x="15709" y="1137"/>
                </a:lnTo>
                <a:lnTo>
                  <a:pt x="15622" y="1137"/>
                </a:lnTo>
                <a:lnTo>
                  <a:pt x="15560" y="1137"/>
                </a:lnTo>
                <a:lnTo>
                  <a:pt x="15537" y="1137"/>
                </a:lnTo>
                <a:lnTo>
                  <a:pt x="15540" y="1126"/>
                </a:lnTo>
                <a:lnTo>
                  <a:pt x="15548" y="1099"/>
                </a:lnTo>
                <a:lnTo>
                  <a:pt x="15558" y="1061"/>
                </a:lnTo>
                <a:lnTo>
                  <a:pt x="15570" y="1015"/>
                </a:lnTo>
                <a:lnTo>
                  <a:pt x="15583" y="970"/>
                </a:lnTo>
                <a:lnTo>
                  <a:pt x="15593" y="932"/>
                </a:lnTo>
                <a:lnTo>
                  <a:pt x="15601" y="905"/>
                </a:lnTo>
                <a:lnTo>
                  <a:pt x="15604" y="894"/>
                </a:lnTo>
                <a:lnTo>
                  <a:pt x="15619" y="894"/>
                </a:lnTo>
                <a:lnTo>
                  <a:pt x="15661" y="894"/>
                </a:lnTo>
                <a:lnTo>
                  <a:pt x="15727" y="894"/>
                </a:lnTo>
                <a:lnTo>
                  <a:pt x="15812" y="894"/>
                </a:lnTo>
                <a:lnTo>
                  <a:pt x="15913" y="894"/>
                </a:lnTo>
                <a:lnTo>
                  <a:pt x="16026" y="894"/>
                </a:lnTo>
                <a:lnTo>
                  <a:pt x="16147" y="894"/>
                </a:lnTo>
                <a:lnTo>
                  <a:pt x="16272" y="894"/>
                </a:lnTo>
                <a:lnTo>
                  <a:pt x="16397" y="894"/>
                </a:lnTo>
                <a:lnTo>
                  <a:pt x="16518" y="894"/>
                </a:lnTo>
                <a:lnTo>
                  <a:pt x="16630" y="894"/>
                </a:lnTo>
                <a:lnTo>
                  <a:pt x="16731" y="894"/>
                </a:lnTo>
                <a:lnTo>
                  <a:pt x="16816" y="894"/>
                </a:lnTo>
                <a:lnTo>
                  <a:pt x="16883" y="894"/>
                </a:lnTo>
                <a:lnTo>
                  <a:pt x="16925" y="894"/>
                </a:lnTo>
                <a:lnTo>
                  <a:pt x="16940" y="894"/>
                </a:lnTo>
                <a:lnTo>
                  <a:pt x="16940" y="905"/>
                </a:lnTo>
                <a:lnTo>
                  <a:pt x="16940" y="932"/>
                </a:lnTo>
                <a:lnTo>
                  <a:pt x="16940" y="970"/>
                </a:lnTo>
                <a:lnTo>
                  <a:pt x="16940" y="1015"/>
                </a:lnTo>
                <a:lnTo>
                  <a:pt x="16940" y="1061"/>
                </a:lnTo>
                <a:lnTo>
                  <a:pt x="16940" y="1099"/>
                </a:lnTo>
                <a:lnTo>
                  <a:pt x="16940" y="1126"/>
                </a:lnTo>
                <a:lnTo>
                  <a:pt x="16940" y="1137"/>
                </a:lnTo>
                <a:lnTo>
                  <a:pt x="16916" y="1137"/>
                </a:lnTo>
                <a:lnTo>
                  <a:pt x="16853" y="1137"/>
                </a:lnTo>
                <a:lnTo>
                  <a:pt x="16764" y="1137"/>
                </a:lnTo>
                <a:lnTo>
                  <a:pt x="16663" y="1137"/>
                </a:lnTo>
                <a:lnTo>
                  <a:pt x="16560" y="1137"/>
                </a:lnTo>
                <a:lnTo>
                  <a:pt x="16471" y="1137"/>
                </a:lnTo>
                <a:lnTo>
                  <a:pt x="16409" y="1137"/>
                </a:lnTo>
                <a:lnTo>
                  <a:pt x="16385" y="1137"/>
                </a:lnTo>
                <a:lnTo>
                  <a:pt x="16378" y="1161"/>
                </a:lnTo>
                <a:lnTo>
                  <a:pt x="16363" y="1213"/>
                </a:lnTo>
                <a:lnTo>
                  <a:pt x="16348" y="1265"/>
                </a:lnTo>
                <a:lnTo>
                  <a:pt x="16342" y="1288"/>
                </a:lnTo>
                <a:lnTo>
                  <a:pt x="16362" y="1288"/>
                </a:lnTo>
                <a:lnTo>
                  <a:pt x="16395" y="1288"/>
                </a:lnTo>
                <a:lnTo>
                  <a:pt x="16438" y="1288"/>
                </a:lnTo>
                <a:lnTo>
                  <a:pt x="16489" y="1288"/>
                </a:lnTo>
                <a:lnTo>
                  <a:pt x="16547" y="1288"/>
                </a:lnTo>
                <a:lnTo>
                  <a:pt x="16609" y="1288"/>
                </a:lnTo>
                <a:lnTo>
                  <a:pt x="16673" y="1288"/>
                </a:lnTo>
                <a:lnTo>
                  <a:pt x="16738" y="1288"/>
                </a:lnTo>
                <a:lnTo>
                  <a:pt x="16755" y="1288"/>
                </a:lnTo>
                <a:lnTo>
                  <a:pt x="16772" y="1290"/>
                </a:lnTo>
                <a:lnTo>
                  <a:pt x="16786" y="1293"/>
                </a:lnTo>
                <a:lnTo>
                  <a:pt x="16800" y="1295"/>
                </a:lnTo>
                <a:lnTo>
                  <a:pt x="16814" y="1299"/>
                </a:lnTo>
                <a:lnTo>
                  <a:pt x="16827" y="1303"/>
                </a:lnTo>
                <a:lnTo>
                  <a:pt x="16838" y="1307"/>
                </a:lnTo>
                <a:lnTo>
                  <a:pt x="16849" y="1313"/>
                </a:lnTo>
                <a:lnTo>
                  <a:pt x="16860" y="1319"/>
                </a:lnTo>
                <a:lnTo>
                  <a:pt x="16869" y="1325"/>
                </a:lnTo>
                <a:lnTo>
                  <a:pt x="16878" y="1332"/>
                </a:lnTo>
                <a:lnTo>
                  <a:pt x="16885" y="1339"/>
                </a:lnTo>
                <a:lnTo>
                  <a:pt x="16892" y="1347"/>
                </a:lnTo>
                <a:lnTo>
                  <a:pt x="16899" y="1354"/>
                </a:lnTo>
                <a:lnTo>
                  <a:pt x="16905" y="1361"/>
                </a:lnTo>
                <a:lnTo>
                  <a:pt x="16910" y="1369"/>
                </a:lnTo>
                <a:lnTo>
                  <a:pt x="16919" y="1385"/>
                </a:lnTo>
                <a:lnTo>
                  <a:pt x="16926" y="1401"/>
                </a:lnTo>
                <a:lnTo>
                  <a:pt x="16932" y="1414"/>
                </a:lnTo>
                <a:lnTo>
                  <a:pt x="16935" y="1428"/>
                </a:lnTo>
                <a:lnTo>
                  <a:pt x="16939" y="1452"/>
                </a:lnTo>
                <a:lnTo>
                  <a:pt x="16940" y="1464"/>
                </a:lnTo>
                <a:lnTo>
                  <a:pt x="16940" y="1491"/>
                </a:lnTo>
                <a:lnTo>
                  <a:pt x="16940" y="1560"/>
                </a:lnTo>
                <a:lnTo>
                  <a:pt x="16940" y="1656"/>
                </a:lnTo>
                <a:lnTo>
                  <a:pt x="16940" y="1768"/>
                </a:lnTo>
                <a:lnTo>
                  <a:pt x="16940" y="1880"/>
                </a:lnTo>
                <a:lnTo>
                  <a:pt x="16940" y="1977"/>
                </a:lnTo>
                <a:lnTo>
                  <a:pt x="16940" y="2046"/>
                </a:lnTo>
                <a:lnTo>
                  <a:pt x="16940" y="2072"/>
                </a:lnTo>
                <a:lnTo>
                  <a:pt x="16939" y="2096"/>
                </a:lnTo>
                <a:lnTo>
                  <a:pt x="16937" y="2117"/>
                </a:lnTo>
                <a:lnTo>
                  <a:pt x="16933" y="2137"/>
                </a:lnTo>
                <a:lnTo>
                  <a:pt x="16926" y="2156"/>
                </a:lnTo>
                <a:lnTo>
                  <a:pt x="16923" y="2166"/>
                </a:lnTo>
                <a:lnTo>
                  <a:pt x="16919" y="2174"/>
                </a:lnTo>
                <a:lnTo>
                  <a:pt x="16915" y="2181"/>
                </a:lnTo>
                <a:lnTo>
                  <a:pt x="16910" y="2190"/>
                </a:lnTo>
                <a:lnTo>
                  <a:pt x="16905" y="2197"/>
                </a:lnTo>
                <a:lnTo>
                  <a:pt x="16899" y="2204"/>
                </a:lnTo>
                <a:lnTo>
                  <a:pt x="16893" y="2211"/>
                </a:lnTo>
                <a:lnTo>
                  <a:pt x="16887" y="2216"/>
                </a:lnTo>
                <a:lnTo>
                  <a:pt x="16880" y="2223"/>
                </a:lnTo>
                <a:lnTo>
                  <a:pt x="16872" y="2228"/>
                </a:lnTo>
                <a:lnTo>
                  <a:pt x="16865" y="2233"/>
                </a:lnTo>
                <a:lnTo>
                  <a:pt x="16856" y="2238"/>
                </a:lnTo>
                <a:lnTo>
                  <a:pt x="16839" y="2246"/>
                </a:lnTo>
                <a:lnTo>
                  <a:pt x="16820" y="2254"/>
                </a:lnTo>
                <a:lnTo>
                  <a:pt x="16799" y="2259"/>
                </a:lnTo>
                <a:lnTo>
                  <a:pt x="16777" y="2262"/>
                </a:lnTo>
                <a:lnTo>
                  <a:pt x="16754" y="2264"/>
                </a:lnTo>
                <a:lnTo>
                  <a:pt x="16728" y="2265"/>
                </a:lnTo>
                <a:lnTo>
                  <a:pt x="16681" y="2265"/>
                </a:lnTo>
                <a:lnTo>
                  <a:pt x="16648" y="2265"/>
                </a:lnTo>
                <a:lnTo>
                  <a:pt x="16631" y="2265"/>
                </a:lnTo>
                <a:lnTo>
                  <a:pt x="16624" y="2265"/>
                </a:lnTo>
                <a:lnTo>
                  <a:pt x="16622" y="2256"/>
                </a:lnTo>
                <a:lnTo>
                  <a:pt x="16615" y="2230"/>
                </a:lnTo>
                <a:lnTo>
                  <a:pt x="16604" y="2195"/>
                </a:lnTo>
                <a:lnTo>
                  <a:pt x="16593" y="2154"/>
                </a:lnTo>
                <a:lnTo>
                  <a:pt x="16581" y="2113"/>
                </a:lnTo>
                <a:lnTo>
                  <a:pt x="16572" y="2078"/>
                </a:lnTo>
                <a:lnTo>
                  <a:pt x="16564" y="2052"/>
                </a:lnTo>
                <a:lnTo>
                  <a:pt x="16561" y="2043"/>
                </a:lnTo>
                <a:lnTo>
                  <a:pt x="16568" y="2042"/>
                </a:lnTo>
                <a:lnTo>
                  <a:pt x="16582" y="2041"/>
                </a:lnTo>
                <a:lnTo>
                  <a:pt x="16597" y="2040"/>
                </a:lnTo>
                <a:lnTo>
                  <a:pt x="16603" y="2038"/>
                </a:lnTo>
                <a:lnTo>
                  <a:pt x="16611" y="2037"/>
                </a:lnTo>
                <a:lnTo>
                  <a:pt x="16616" y="2035"/>
                </a:lnTo>
                <a:lnTo>
                  <a:pt x="16621" y="2032"/>
                </a:lnTo>
                <a:lnTo>
                  <a:pt x="16626" y="2029"/>
                </a:lnTo>
                <a:lnTo>
                  <a:pt x="16629" y="2025"/>
                </a:lnTo>
                <a:lnTo>
                  <a:pt x="16632" y="2020"/>
                </a:lnTo>
                <a:lnTo>
                  <a:pt x="16634" y="2016"/>
                </a:lnTo>
                <a:lnTo>
                  <a:pt x="16635" y="2011"/>
                </a:lnTo>
                <a:lnTo>
                  <a:pt x="16638" y="1994"/>
                </a:lnTo>
                <a:lnTo>
                  <a:pt x="16638" y="1987"/>
                </a:lnTo>
                <a:lnTo>
                  <a:pt x="16638" y="1966"/>
                </a:lnTo>
                <a:lnTo>
                  <a:pt x="16638" y="1914"/>
                </a:lnTo>
                <a:lnTo>
                  <a:pt x="16638" y="1841"/>
                </a:lnTo>
                <a:lnTo>
                  <a:pt x="16638" y="1758"/>
                </a:lnTo>
                <a:lnTo>
                  <a:pt x="16638" y="1673"/>
                </a:lnTo>
                <a:lnTo>
                  <a:pt x="16638" y="1600"/>
                </a:lnTo>
                <a:lnTo>
                  <a:pt x="16638" y="1548"/>
                </a:lnTo>
                <a:lnTo>
                  <a:pt x="16638" y="1529"/>
                </a:lnTo>
                <a:lnTo>
                  <a:pt x="16620" y="1529"/>
                </a:lnTo>
                <a:lnTo>
                  <a:pt x="16581" y="1529"/>
                </a:lnTo>
                <a:lnTo>
                  <a:pt x="16542" y="1529"/>
                </a:lnTo>
                <a:lnTo>
                  <a:pt x="16524" y="1529"/>
                </a:lnTo>
                <a:lnTo>
                  <a:pt x="16524" y="1557"/>
                </a:lnTo>
                <a:lnTo>
                  <a:pt x="16524" y="1633"/>
                </a:lnTo>
                <a:lnTo>
                  <a:pt x="16524" y="1739"/>
                </a:lnTo>
                <a:lnTo>
                  <a:pt x="16524" y="1860"/>
                </a:lnTo>
                <a:lnTo>
                  <a:pt x="16524" y="1982"/>
                </a:lnTo>
                <a:lnTo>
                  <a:pt x="16524" y="2089"/>
                </a:lnTo>
                <a:lnTo>
                  <a:pt x="16524" y="2165"/>
                </a:lnTo>
                <a:lnTo>
                  <a:pt x="16524" y="2192"/>
                </a:lnTo>
                <a:lnTo>
                  <a:pt x="16514" y="2192"/>
                </a:lnTo>
                <a:lnTo>
                  <a:pt x="16488" y="2192"/>
                </a:lnTo>
                <a:lnTo>
                  <a:pt x="16450" y="2193"/>
                </a:lnTo>
                <a:lnTo>
                  <a:pt x="16406" y="2193"/>
                </a:lnTo>
                <a:lnTo>
                  <a:pt x="16364" y="2193"/>
                </a:lnTo>
                <a:lnTo>
                  <a:pt x="16326" y="2193"/>
                </a:lnTo>
                <a:lnTo>
                  <a:pt x="16299" y="2193"/>
                </a:lnTo>
                <a:lnTo>
                  <a:pt x="16290" y="2193"/>
                </a:lnTo>
                <a:lnTo>
                  <a:pt x="16290" y="2165"/>
                </a:lnTo>
                <a:lnTo>
                  <a:pt x="16290" y="2089"/>
                </a:lnTo>
                <a:lnTo>
                  <a:pt x="16290" y="1982"/>
                </a:lnTo>
                <a:lnTo>
                  <a:pt x="16290" y="1860"/>
                </a:lnTo>
                <a:lnTo>
                  <a:pt x="16290" y="1739"/>
                </a:lnTo>
                <a:lnTo>
                  <a:pt x="16290" y="1633"/>
                </a:lnTo>
                <a:lnTo>
                  <a:pt x="16290" y="1557"/>
                </a:lnTo>
                <a:lnTo>
                  <a:pt x="16290" y="1529"/>
                </a:lnTo>
                <a:lnTo>
                  <a:pt x="16273" y="1529"/>
                </a:lnTo>
                <a:lnTo>
                  <a:pt x="16237" y="1529"/>
                </a:lnTo>
                <a:lnTo>
                  <a:pt x="16201" y="1529"/>
                </a:lnTo>
                <a:lnTo>
                  <a:pt x="16184" y="1529"/>
                </a:lnTo>
                <a:lnTo>
                  <a:pt x="16184" y="1557"/>
                </a:lnTo>
                <a:lnTo>
                  <a:pt x="16184" y="1633"/>
                </a:lnTo>
                <a:lnTo>
                  <a:pt x="16184" y="1739"/>
                </a:lnTo>
                <a:lnTo>
                  <a:pt x="16184" y="1860"/>
                </a:lnTo>
                <a:lnTo>
                  <a:pt x="16184" y="1982"/>
                </a:lnTo>
                <a:lnTo>
                  <a:pt x="16184" y="2089"/>
                </a:lnTo>
                <a:lnTo>
                  <a:pt x="16184" y="2165"/>
                </a:lnTo>
                <a:lnTo>
                  <a:pt x="16184" y="2193"/>
                </a:lnTo>
                <a:lnTo>
                  <a:pt x="16175" y="2193"/>
                </a:lnTo>
                <a:lnTo>
                  <a:pt x="16149" y="2193"/>
                </a:lnTo>
                <a:lnTo>
                  <a:pt x="16113" y="2193"/>
                </a:lnTo>
                <a:lnTo>
                  <a:pt x="16072" y="2193"/>
                </a:lnTo>
                <a:lnTo>
                  <a:pt x="16029" y="2193"/>
                </a:lnTo>
                <a:lnTo>
                  <a:pt x="15993" y="2193"/>
                </a:lnTo>
                <a:lnTo>
                  <a:pt x="15968" y="2193"/>
                </a:lnTo>
                <a:lnTo>
                  <a:pt x="15959" y="2193"/>
                </a:lnTo>
                <a:lnTo>
                  <a:pt x="15959" y="2165"/>
                </a:lnTo>
                <a:lnTo>
                  <a:pt x="15959" y="2089"/>
                </a:lnTo>
                <a:lnTo>
                  <a:pt x="15959" y="1982"/>
                </a:lnTo>
                <a:lnTo>
                  <a:pt x="15959" y="1860"/>
                </a:lnTo>
                <a:lnTo>
                  <a:pt x="15959" y="1739"/>
                </a:lnTo>
                <a:lnTo>
                  <a:pt x="15959" y="1633"/>
                </a:lnTo>
                <a:lnTo>
                  <a:pt x="15959" y="1557"/>
                </a:lnTo>
                <a:lnTo>
                  <a:pt x="15959" y="1529"/>
                </a:lnTo>
                <a:lnTo>
                  <a:pt x="15942" y="1529"/>
                </a:lnTo>
                <a:lnTo>
                  <a:pt x="15903" y="1529"/>
                </a:lnTo>
                <a:lnTo>
                  <a:pt x="15865" y="1529"/>
                </a:lnTo>
                <a:lnTo>
                  <a:pt x="15848" y="1529"/>
                </a:lnTo>
                <a:lnTo>
                  <a:pt x="15848" y="1560"/>
                </a:lnTo>
                <a:lnTo>
                  <a:pt x="15848" y="1643"/>
                </a:lnTo>
                <a:lnTo>
                  <a:pt x="15848" y="1761"/>
                </a:lnTo>
                <a:lnTo>
                  <a:pt x="15848" y="1896"/>
                </a:lnTo>
                <a:lnTo>
                  <a:pt x="15848" y="2031"/>
                </a:lnTo>
                <a:lnTo>
                  <a:pt x="15848" y="2150"/>
                </a:lnTo>
                <a:lnTo>
                  <a:pt x="15848" y="2232"/>
                </a:lnTo>
                <a:lnTo>
                  <a:pt x="15848" y="2264"/>
                </a:lnTo>
                <a:lnTo>
                  <a:pt x="15836" y="2264"/>
                </a:lnTo>
                <a:lnTo>
                  <a:pt x="15801" y="2264"/>
                </a:lnTo>
                <a:lnTo>
                  <a:pt x="15753" y="2264"/>
                </a:lnTo>
                <a:lnTo>
                  <a:pt x="15697" y="2264"/>
                </a:lnTo>
                <a:lnTo>
                  <a:pt x="15642" y="2264"/>
                </a:lnTo>
                <a:lnTo>
                  <a:pt x="15593" y="2264"/>
                </a:lnTo>
                <a:lnTo>
                  <a:pt x="15559" y="2264"/>
                </a:lnTo>
                <a:lnTo>
                  <a:pt x="15547" y="2264"/>
                </a:lnTo>
                <a:close/>
                <a:moveTo>
                  <a:pt x="14738" y="1137"/>
                </a:moveTo>
                <a:lnTo>
                  <a:pt x="14738" y="1126"/>
                </a:lnTo>
                <a:lnTo>
                  <a:pt x="14738" y="1099"/>
                </a:lnTo>
                <a:lnTo>
                  <a:pt x="14738" y="1059"/>
                </a:lnTo>
                <a:lnTo>
                  <a:pt x="14738" y="1015"/>
                </a:lnTo>
                <a:lnTo>
                  <a:pt x="14738" y="970"/>
                </a:lnTo>
                <a:lnTo>
                  <a:pt x="14738" y="931"/>
                </a:lnTo>
                <a:lnTo>
                  <a:pt x="14738" y="904"/>
                </a:lnTo>
                <a:lnTo>
                  <a:pt x="14738" y="894"/>
                </a:lnTo>
                <a:lnTo>
                  <a:pt x="14746" y="894"/>
                </a:lnTo>
                <a:lnTo>
                  <a:pt x="14771" y="894"/>
                </a:lnTo>
                <a:lnTo>
                  <a:pt x="14805" y="894"/>
                </a:lnTo>
                <a:lnTo>
                  <a:pt x="14844" y="894"/>
                </a:lnTo>
                <a:lnTo>
                  <a:pt x="14883" y="894"/>
                </a:lnTo>
                <a:lnTo>
                  <a:pt x="14917" y="894"/>
                </a:lnTo>
                <a:lnTo>
                  <a:pt x="14941" y="894"/>
                </a:lnTo>
                <a:lnTo>
                  <a:pt x="14950" y="894"/>
                </a:lnTo>
                <a:lnTo>
                  <a:pt x="14950" y="877"/>
                </a:lnTo>
                <a:lnTo>
                  <a:pt x="14950" y="833"/>
                </a:lnTo>
                <a:lnTo>
                  <a:pt x="14950" y="770"/>
                </a:lnTo>
                <a:lnTo>
                  <a:pt x="14950" y="698"/>
                </a:lnTo>
                <a:lnTo>
                  <a:pt x="14950" y="626"/>
                </a:lnTo>
                <a:lnTo>
                  <a:pt x="14950" y="564"/>
                </a:lnTo>
                <a:lnTo>
                  <a:pt x="14950" y="519"/>
                </a:lnTo>
                <a:lnTo>
                  <a:pt x="14950" y="502"/>
                </a:lnTo>
                <a:lnTo>
                  <a:pt x="14941" y="502"/>
                </a:lnTo>
                <a:lnTo>
                  <a:pt x="14917" y="502"/>
                </a:lnTo>
                <a:lnTo>
                  <a:pt x="14883" y="502"/>
                </a:lnTo>
                <a:lnTo>
                  <a:pt x="14844" y="502"/>
                </a:lnTo>
                <a:lnTo>
                  <a:pt x="14805" y="502"/>
                </a:lnTo>
                <a:lnTo>
                  <a:pt x="14771" y="502"/>
                </a:lnTo>
                <a:lnTo>
                  <a:pt x="14747" y="502"/>
                </a:lnTo>
                <a:lnTo>
                  <a:pt x="14738" y="502"/>
                </a:lnTo>
                <a:lnTo>
                  <a:pt x="14738" y="493"/>
                </a:lnTo>
                <a:lnTo>
                  <a:pt x="14738" y="465"/>
                </a:lnTo>
                <a:lnTo>
                  <a:pt x="14738" y="427"/>
                </a:lnTo>
                <a:lnTo>
                  <a:pt x="14738" y="382"/>
                </a:lnTo>
                <a:lnTo>
                  <a:pt x="14738" y="338"/>
                </a:lnTo>
                <a:lnTo>
                  <a:pt x="14738" y="300"/>
                </a:lnTo>
                <a:lnTo>
                  <a:pt x="14738" y="272"/>
                </a:lnTo>
                <a:lnTo>
                  <a:pt x="14738" y="262"/>
                </a:lnTo>
                <a:lnTo>
                  <a:pt x="14769" y="262"/>
                </a:lnTo>
                <a:lnTo>
                  <a:pt x="14851" y="262"/>
                </a:lnTo>
                <a:lnTo>
                  <a:pt x="14968" y="262"/>
                </a:lnTo>
                <a:lnTo>
                  <a:pt x="15101" y="262"/>
                </a:lnTo>
                <a:lnTo>
                  <a:pt x="15233" y="262"/>
                </a:lnTo>
                <a:lnTo>
                  <a:pt x="15350" y="262"/>
                </a:lnTo>
                <a:lnTo>
                  <a:pt x="15432" y="262"/>
                </a:lnTo>
                <a:lnTo>
                  <a:pt x="15463" y="262"/>
                </a:lnTo>
                <a:lnTo>
                  <a:pt x="15463" y="272"/>
                </a:lnTo>
                <a:lnTo>
                  <a:pt x="15463" y="300"/>
                </a:lnTo>
                <a:lnTo>
                  <a:pt x="15463" y="338"/>
                </a:lnTo>
                <a:lnTo>
                  <a:pt x="15463" y="382"/>
                </a:lnTo>
                <a:lnTo>
                  <a:pt x="15463" y="427"/>
                </a:lnTo>
                <a:lnTo>
                  <a:pt x="15463" y="465"/>
                </a:lnTo>
                <a:lnTo>
                  <a:pt x="15463" y="493"/>
                </a:lnTo>
                <a:lnTo>
                  <a:pt x="15463" y="502"/>
                </a:lnTo>
                <a:lnTo>
                  <a:pt x="15455" y="502"/>
                </a:lnTo>
                <a:lnTo>
                  <a:pt x="15430" y="502"/>
                </a:lnTo>
                <a:lnTo>
                  <a:pt x="15396" y="502"/>
                </a:lnTo>
                <a:lnTo>
                  <a:pt x="15358" y="502"/>
                </a:lnTo>
                <a:lnTo>
                  <a:pt x="15319" y="502"/>
                </a:lnTo>
                <a:lnTo>
                  <a:pt x="15285" y="502"/>
                </a:lnTo>
                <a:lnTo>
                  <a:pt x="15262" y="502"/>
                </a:lnTo>
                <a:lnTo>
                  <a:pt x="15252" y="502"/>
                </a:lnTo>
                <a:lnTo>
                  <a:pt x="15252" y="519"/>
                </a:lnTo>
                <a:lnTo>
                  <a:pt x="15252" y="564"/>
                </a:lnTo>
                <a:lnTo>
                  <a:pt x="15252" y="626"/>
                </a:lnTo>
                <a:lnTo>
                  <a:pt x="15252" y="698"/>
                </a:lnTo>
                <a:lnTo>
                  <a:pt x="15252" y="770"/>
                </a:lnTo>
                <a:lnTo>
                  <a:pt x="15252" y="833"/>
                </a:lnTo>
                <a:lnTo>
                  <a:pt x="15252" y="877"/>
                </a:lnTo>
                <a:lnTo>
                  <a:pt x="15252" y="894"/>
                </a:lnTo>
                <a:lnTo>
                  <a:pt x="15262" y="894"/>
                </a:lnTo>
                <a:lnTo>
                  <a:pt x="15285" y="894"/>
                </a:lnTo>
                <a:lnTo>
                  <a:pt x="15319" y="894"/>
                </a:lnTo>
                <a:lnTo>
                  <a:pt x="15358" y="894"/>
                </a:lnTo>
                <a:lnTo>
                  <a:pt x="15396" y="894"/>
                </a:lnTo>
                <a:lnTo>
                  <a:pt x="15430" y="894"/>
                </a:lnTo>
                <a:lnTo>
                  <a:pt x="15455" y="894"/>
                </a:lnTo>
                <a:lnTo>
                  <a:pt x="15463" y="894"/>
                </a:lnTo>
                <a:lnTo>
                  <a:pt x="15461" y="904"/>
                </a:lnTo>
                <a:lnTo>
                  <a:pt x="15454" y="931"/>
                </a:lnTo>
                <a:lnTo>
                  <a:pt x="15442" y="970"/>
                </a:lnTo>
                <a:lnTo>
                  <a:pt x="15430" y="1015"/>
                </a:lnTo>
                <a:lnTo>
                  <a:pt x="15418" y="1059"/>
                </a:lnTo>
                <a:lnTo>
                  <a:pt x="15407" y="1099"/>
                </a:lnTo>
                <a:lnTo>
                  <a:pt x="15400" y="1126"/>
                </a:lnTo>
                <a:lnTo>
                  <a:pt x="15397" y="1137"/>
                </a:lnTo>
                <a:lnTo>
                  <a:pt x="15374" y="1137"/>
                </a:lnTo>
                <a:lnTo>
                  <a:pt x="15324" y="1137"/>
                </a:lnTo>
                <a:lnTo>
                  <a:pt x="15275" y="1137"/>
                </a:lnTo>
                <a:lnTo>
                  <a:pt x="15252" y="1137"/>
                </a:lnTo>
                <a:lnTo>
                  <a:pt x="15252" y="1166"/>
                </a:lnTo>
                <a:lnTo>
                  <a:pt x="15252" y="1244"/>
                </a:lnTo>
                <a:lnTo>
                  <a:pt x="15252" y="1354"/>
                </a:lnTo>
                <a:lnTo>
                  <a:pt x="15252" y="1480"/>
                </a:lnTo>
                <a:lnTo>
                  <a:pt x="15252" y="1607"/>
                </a:lnTo>
                <a:lnTo>
                  <a:pt x="15252" y="1717"/>
                </a:lnTo>
                <a:lnTo>
                  <a:pt x="15252" y="1795"/>
                </a:lnTo>
                <a:lnTo>
                  <a:pt x="15252" y="1824"/>
                </a:lnTo>
                <a:lnTo>
                  <a:pt x="15261" y="1821"/>
                </a:lnTo>
                <a:lnTo>
                  <a:pt x="15282" y="1812"/>
                </a:lnTo>
                <a:lnTo>
                  <a:pt x="15313" y="1799"/>
                </a:lnTo>
                <a:lnTo>
                  <a:pt x="15349" y="1785"/>
                </a:lnTo>
                <a:lnTo>
                  <a:pt x="15384" y="1770"/>
                </a:lnTo>
                <a:lnTo>
                  <a:pt x="15414" y="1758"/>
                </a:lnTo>
                <a:lnTo>
                  <a:pt x="15436" y="1749"/>
                </a:lnTo>
                <a:lnTo>
                  <a:pt x="15444" y="1745"/>
                </a:lnTo>
                <a:lnTo>
                  <a:pt x="15445" y="1755"/>
                </a:lnTo>
                <a:lnTo>
                  <a:pt x="15447" y="1777"/>
                </a:lnTo>
                <a:lnTo>
                  <a:pt x="15450" y="1809"/>
                </a:lnTo>
                <a:lnTo>
                  <a:pt x="15455" y="1846"/>
                </a:lnTo>
                <a:lnTo>
                  <a:pt x="15459" y="1882"/>
                </a:lnTo>
                <a:lnTo>
                  <a:pt x="15462" y="1913"/>
                </a:lnTo>
                <a:lnTo>
                  <a:pt x="15464" y="1937"/>
                </a:lnTo>
                <a:lnTo>
                  <a:pt x="15465" y="1945"/>
                </a:lnTo>
                <a:lnTo>
                  <a:pt x="15436" y="1970"/>
                </a:lnTo>
                <a:lnTo>
                  <a:pt x="15406" y="1993"/>
                </a:lnTo>
                <a:lnTo>
                  <a:pt x="15376" y="2015"/>
                </a:lnTo>
                <a:lnTo>
                  <a:pt x="15347" y="2036"/>
                </a:lnTo>
                <a:lnTo>
                  <a:pt x="15317" y="2055"/>
                </a:lnTo>
                <a:lnTo>
                  <a:pt x="15287" y="2074"/>
                </a:lnTo>
                <a:lnTo>
                  <a:pt x="15258" y="2092"/>
                </a:lnTo>
                <a:lnTo>
                  <a:pt x="15228" y="2108"/>
                </a:lnTo>
                <a:lnTo>
                  <a:pt x="15199" y="2124"/>
                </a:lnTo>
                <a:lnTo>
                  <a:pt x="15171" y="2139"/>
                </a:lnTo>
                <a:lnTo>
                  <a:pt x="15143" y="2153"/>
                </a:lnTo>
                <a:lnTo>
                  <a:pt x="15116" y="2166"/>
                </a:lnTo>
                <a:lnTo>
                  <a:pt x="15063" y="2189"/>
                </a:lnTo>
                <a:lnTo>
                  <a:pt x="15013" y="2208"/>
                </a:lnTo>
                <a:lnTo>
                  <a:pt x="14966" y="2225"/>
                </a:lnTo>
                <a:lnTo>
                  <a:pt x="14925" y="2239"/>
                </a:lnTo>
                <a:lnTo>
                  <a:pt x="14888" y="2249"/>
                </a:lnTo>
                <a:lnTo>
                  <a:pt x="14856" y="2258"/>
                </a:lnTo>
                <a:lnTo>
                  <a:pt x="14812" y="2268"/>
                </a:lnTo>
                <a:lnTo>
                  <a:pt x="14796" y="2272"/>
                </a:lnTo>
                <a:lnTo>
                  <a:pt x="14793" y="2257"/>
                </a:lnTo>
                <a:lnTo>
                  <a:pt x="14783" y="2218"/>
                </a:lnTo>
                <a:lnTo>
                  <a:pt x="14771" y="2161"/>
                </a:lnTo>
                <a:lnTo>
                  <a:pt x="14756" y="2098"/>
                </a:lnTo>
                <a:lnTo>
                  <a:pt x="14741" y="2034"/>
                </a:lnTo>
                <a:lnTo>
                  <a:pt x="14728" y="1978"/>
                </a:lnTo>
                <a:lnTo>
                  <a:pt x="14719" y="1939"/>
                </a:lnTo>
                <a:lnTo>
                  <a:pt x="14716" y="1924"/>
                </a:lnTo>
                <a:lnTo>
                  <a:pt x="14724" y="1923"/>
                </a:lnTo>
                <a:lnTo>
                  <a:pt x="14747" y="1920"/>
                </a:lnTo>
                <a:lnTo>
                  <a:pt x="14780" y="1914"/>
                </a:lnTo>
                <a:lnTo>
                  <a:pt x="14819" y="1909"/>
                </a:lnTo>
                <a:lnTo>
                  <a:pt x="14861" y="1903"/>
                </a:lnTo>
                <a:lnTo>
                  <a:pt x="14899" y="1896"/>
                </a:lnTo>
                <a:lnTo>
                  <a:pt x="14929" y="1892"/>
                </a:lnTo>
                <a:lnTo>
                  <a:pt x="14950" y="1888"/>
                </a:lnTo>
                <a:lnTo>
                  <a:pt x="14950" y="1880"/>
                </a:lnTo>
                <a:lnTo>
                  <a:pt x="14950" y="1856"/>
                </a:lnTo>
                <a:lnTo>
                  <a:pt x="14950" y="1819"/>
                </a:lnTo>
                <a:lnTo>
                  <a:pt x="14950" y="1770"/>
                </a:lnTo>
                <a:lnTo>
                  <a:pt x="14950" y="1714"/>
                </a:lnTo>
                <a:lnTo>
                  <a:pt x="14950" y="1651"/>
                </a:lnTo>
                <a:lnTo>
                  <a:pt x="14950" y="1583"/>
                </a:lnTo>
                <a:lnTo>
                  <a:pt x="14950" y="1512"/>
                </a:lnTo>
                <a:lnTo>
                  <a:pt x="14950" y="1442"/>
                </a:lnTo>
                <a:lnTo>
                  <a:pt x="14950" y="1374"/>
                </a:lnTo>
                <a:lnTo>
                  <a:pt x="14950" y="1311"/>
                </a:lnTo>
                <a:lnTo>
                  <a:pt x="14950" y="1254"/>
                </a:lnTo>
                <a:lnTo>
                  <a:pt x="14950" y="1206"/>
                </a:lnTo>
                <a:lnTo>
                  <a:pt x="14950" y="1169"/>
                </a:lnTo>
                <a:lnTo>
                  <a:pt x="14950" y="1145"/>
                </a:lnTo>
                <a:lnTo>
                  <a:pt x="14950" y="1137"/>
                </a:lnTo>
                <a:lnTo>
                  <a:pt x="14941" y="1137"/>
                </a:lnTo>
                <a:lnTo>
                  <a:pt x="14917" y="1137"/>
                </a:lnTo>
                <a:lnTo>
                  <a:pt x="14883" y="1137"/>
                </a:lnTo>
                <a:lnTo>
                  <a:pt x="14844" y="1137"/>
                </a:lnTo>
                <a:lnTo>
                  <a:pt x="14805" y="1137"/>
                </a:lnTo>
                <a:lnTo>
                  <a:pt x="14771" y="1137"/>
                </a:lnTo>
                <a:lnTo>
                  <a:pt x="14746" y="1137"/>
                </a:lnTo>
                <a:lnTo>
                  <a:pt x="14738" y="1137"/>
                </a:lnTo>
                <a:close/>
                <a:moveTo>
                  <a:pt x="2783" y="2264"/>
                </a:moveTo>
                <a:lnTo>
                  <a:pt x="2806" y="2264"/>
                </a:lnTo>
                <a:lnTo>
                  <a:pt x="2863" y="2264"/>
                </a:lnTo>
                <a:lnTo>
                  <a:pt x="2943" y="2264"/>
                </a:lnTo>
                <a:lnTo>
                  <a:pt x="3035" y="2264"/>
                </a:lnTo>
                <a:lnTo>
                  <a:pt x="3128" y="2264"/>
                </a:lnTo>
                <a:lnTo>
                  <a:pt x="3208" y="2264"/>
                </a:lnTo>
                <a:lnTo>
                  <a:pt x="3265" y="2264"/>
                </a:lnTo>
                <a:lnTo>
                  <a:pt x="3287" y="2264"/>
                </a:lnTo>
                <a:lnTo>
                  <a:pt x="3287" y="2246"/>
                </a:lnTo>
                <a:lnTo>
                  <a:pt x="3287" y="2194"/>
                </a:lnTo>
                <a:lnTo>
                  <a:pt x="3287" y="2114"/>
                </a:lnTo>
                <a:lnTo>
                  <a:pt x="3287" y="2010"/>
                </a:lnTo>
                <a:lnTo>
                  <a:pt x="3287" y="1886"/>
                </a:lnTo>
                <a:lnTo>
                  <a:pt x="3287" y="1748"/>
                </a:lnTo>
                <a:lnTo>
                  <a:pt x="3287" y="1601"/>
                </a:lnTo>
                <a:lnTo>
                  <a:pt x="3287" y="1448"/>
                </a:lnTo>
                <a:lnTo>
                  <a:pt x="3287" y="1297"/>
                </a:lnTo>
                <a:lnTo>
                  <a:pt x="3287" y="1148"/>
                </a:lnTo>
                <a:lnTo>
                  <a:pt x="3287" y="1011"/>
                </a:lnTo>
                <a:lnTo>
                  <a:pt x="3287" y="888"/>
                </a:lnTo>
                <a:lnTo>
                  <a:pt x="3287" y="783"/>
                </a:lnTo>
                <a:lnTo>
                  <a:pt x="3287" y="702"/>
                </a:lnTo>
                <a:lnTo>
                  <a:pt x="3287" y="651"/>
                </a:lnTo>
                <a:lnTo>
                  <a:pt x="3287" y="633"/>
                </a:lnTo>
                <a:lnTo>
                  <a:pt x="3265" y="633"/>
                </a:lnTo>
                <a:lnTo>
                  <a:pt x="3208" y="633"/>
                </a:lnTo>
                <a:lnTo>
                  <a:pt x="3128" y="633"/>
                </a:lnTo>
                <a:lnTo>
                  <a:pt x="3035" y="633"/>
                </a:lnTo>
                <a:lnTo>
                  <a:pt x="2943" y="633"/>
                </a:lnTo>
                <a:lnTo>
                  <a:pt x="2863" y="633"/>
                </a:lnTo>
                <a:lnTo>
                  <a:pt x="2806" y="633"/>
                </a:lnTo>
                <a:lnTo>
                  <a:pt x="2783" y="633"/>
                </a:lnTo>
                <a:lnTo>
                  <a:pt x="2783" y="651"/>
                </a:lnTo>
                <a:lnTo>
                  <a:pt x="2783" y="702"/>
                </a:lnTo>
                <a:lnTo>
                  <a:pt x="2783" y="783"/>
                </a:lnTo>
                <a:lnTo>
                  <a:pt x="2783" y="888"/>
                </a:lnTo>
                <a:lnTo>
                  <a:pt x="2783" y="1011"/>
                </a:lnTo>
                <a:lnTo>
                  <a:pt x="2783" y="1148"/>
                </a:lnTo>
                <a:lnTo>
                  <a:pt x="2783" y="1297"/>
                </a:lnTo>
                <a:lnTo>
                  <a:pt x="2783" y="1448"/>
                </a:lnTo>
                <a:lnTo>
                  <a:pt x="2783" y="1601"/>
                </a:lnTo>
                <a:lnTo>
                  <a:pt x="2783" y="1748"/>
                </a:lnTo>
                <a:lnTo>
                  <a:pt x="2783" y="1886"/>
                </a:lnTo>
                <a:lnTo>
                  <a:pt x="2783" y="2010"/>
                </a:lnTo>
                <a:lnTo>
                  <a:pt x="2783" y="2114"/>
                </a:lnTo>
                <a:lnTo>
                  <a:pt x="2783" y="2194"/>
                </a:lnTo>
                <a:lnTo>
                  <a:pt x="2783" y="2246"/>
                </a:lnTo>
                <a:lnTo>
                  <a:pt x="2783" y="2264"/>
                </a:lnTo>
                <a:close/>
                <a:moveTo>
                  <a:pt x="9817" y="679"/>
                </a:moveTo>
                <a:lnTo>
                  <a:pt x="9801" y="671"/>
                </a:lnTo>
                <a:lnTo>
                  <a:pt x="9785" y="664"/>
                </a:lnTo>
                <a:lnTo>
                  <a:pt x="9769" y="658"/>
                </a:lnTo>
                <a:lnTo>
                  <a:pt x="9752" y="653"/>
                </a:lnTo>
                <a:lnTo>
                  <a:pt x="9720" y="644"/>
                </a:lnTo>
                <a:lnTo>
                  <a:pt x="9691" y="639"/>
                </a:lnTo>
                <a:lnTo>
                  <a:pt x="9664" y="636"/>
                </a:lnTo>
                <a:lnTo>
                  <a:pt x="9643" y="634"/>
                </a:lnTo>
                <a:lnTo>
                  <a:pt x="9629" y="633"/>
                </a:lnTo>
                <a:lnTo>
                  <a:pt x="9624" y="633"/>
                </a:lnTo>
                <a:lnTo>
                  <a:pt x="9615" y="633"/>
                </a:lnTo>
                <a:lnTo>
                  <a:pt x="9586" y="633"/>
                </a:lnTo>
                <a:lnTo>
                  <a:pt x="9543" y="633"/>
                </a:lnTo>
                <a:lnTo>
                  <a:pt x="9485" y="633"/>
                </a:lnTo>
                <a:lnTo>
                  <a:pt x="9418" y="633"/>
                </a:lnTo>
                <a:lnTo>
                  <a:pt x="9342" y="633"/>
                </a:lnTo>
                <a:lnTo>
                  <a:pt x="9262" y="633"/>
                </a:lnTo>
                <a:lnTo>
                  <a:pt x="9179" y="633"/>
                </a:lnTo>
                <a:lnTo>
                  <a:pt x="9096" y="633"/>
                </a:lnTo>
                <a:lnTo>
                  <a:pt x="9015" y="633"/>
                </a:lnTo>
                <a:lnTo>
                  <a:pt x="8940" y="633"/>
                </a:lnTo>
                <a:lnTo>
                  <a:pt x="8872" y="633"/>
                </a:lnTo>
                <a:lnTo>
                  <a:pt x="8815" y="633"/>
                </a:lnTo>
                <a:lnTo>
                  <a:pt x="8772" y="633"/>
                </a:lnTo>
                <a:lnTo>
                  <a:pt x="8743" y="633"/>
                </a:lnTo>
                <a:lnTo>
                  <a:pt x="8734" y="633"/>
                </a:lnTo>
                <a:lnTo>
                  <a:pt x="8727" y="645"/>
                </a:lnTo>
                <a:lnTo>
                  <a:pt x="8709" y="680"/>
                </a:lnTo>
                <a:lnTo>
                  <a:pt x="8684" y="728"/>
                </a:lnTo>
                <a:lnTo>
                  <a:pt x="8655" y="784"/>
                </a:lnTo>
                <a:lnTo>
                  <a:pt x="8627" y="839"/>
                </a:lnTo>
                <a:lnTo>
                  <a:pt x="8601" y="888"/>
                </a:lnTo>
                <a:lnTo>
                  <a:pt x="8584" y="922"/>
                </a:lnTo>
                <a:lnTo>
                  <a:pt x="8577" y="936"/>
                </a:lnTo>
                <a:lnTo>
                  <a:pt x="8585" y="936"/>
                </a:lnTo>
                <a:lnTo>
                  <a:pt x="8611" y="936"/>
                </a:lnTo>
                <a:lnTo>
                  <a:pt x="8649" y="936"/>
                </a:lnTo>
                <a:lnTo>
                  <a:pt x="8699" y="936"/>
                </a:lnTo>
                <a:lnTo>
                  <a:pt x="8757" y="936"/>
                </a:lnTo>
                <a:lnTo>
                  <a:pt x="8823" y="936"/>
                </a:lnTo>
                <a:lnTo>
                  <a:pt x="8892" y="936"/>
                </a:lnTo>
                <a:lnTo>
                  <a:pt x="8964" y="936"/>
                </a:lnTo>
                <a:lnTo>
                  <a:pt x="9037" y="936"/>
                </a:lnTo>
                <a:lnTo>
                  <a:pt x="9107" y="936"/>
                </a:lnTo>
                <a:lnTo>
                  <a:pt x="9172" y="936"/>
                </a:lnTo>
                <a:lnTo>
                  <a:pt x="9231" y="936"/>
                </a:lnTo>
                <a:lnTo>
                  <a:pt x="9281" y="936"/>
                </a:lnTo>
                <a:lnTo>
                  <a:pt x="9319" y="936"/>
                </a:lnTo>
                <a:lnTo>
                  <a:pt x="9343" y="936"/>
                </a:lnTo>
                <a:lnTo>
                  <a:pt x="9352" y="936"/>
                </a:lnTo>
                <a:lnTo>
                  <a:pt x="9367" y="936"/>
                </a:lnTo>
                <a:lnTo>
                  <a:pt x="9379" y="937"/>
                </a:lnTo>
                <a:lnTo>
                  <a:pt x="9391" y="939"/>
                </a:lnTo>
                <a:lnTo>
                  <a:pt x="9403" y="941"/>
                </a:lnTo>
                <a:lnTo>
                  <a:pt x="9413" y="943"/>
                </a:lnTo>
                <a:lnTo>
                  <a:pt x="9423" y="946"/>
                </a:lnTo>
                <a:lnTo>
                  <a:pt x="9431" y="949"/>
                </a:lnTo>
                <a:lnTo>
                  <a:pt x="9439" y="954"/>
                </a:lnTo>
                <a:lnTo>
                  <a:pt x="9446" y="958"/>
                </a:lnTo>
                <a:lnTo>
                  <a:pt x="9453" y="962"/>
                </a:lnTo>
                <a:lnTo>
                  <a:pt x="9459" y="966"/>
                </a:lnTo>
                <a:lnTo>
                  <a:pt x="9464" y="972"/>
                </a:lnTo>
                <a:lnTo>
                  <a:pt x="9474" y="982"/>
                </a:lnTo>
                <a:lnTo>
                  <a:pt x="9482" y="993"/>
                </a:lnTo>
                <a:lnTo>
                  <a:pt x="9489" y="1004"/>
                </a:lnTo>
                <a:lnTo>
                  <a:pt x="9494" y="1015"/>
                </a:lnTo>
                <a:lnTo>
                  <a:pt x="9497" y="1027"/>
                </a:lnTo>
                <a:lnTo>
                  <a:pt x="9500" y="1037"/>
                </a:lnTo>
                <a:lnTo>
                  <a:pt x="9503" y="1056"/>
                </a:lnTo>
                <a:lnTo>
                  <a:pt x="9503" y="1069"/>
                </a:lnTo>
                <a:lnTo>
                  <a:pt x="9503" y="1080"/>
                </a:lnTo>
                <a:lnTo>
                  <a:pt x="9503" y="1108"/>
                </a:lnTo>
                <a:lnTo>
                  <a:pt x="9503" y="1152"/>
                </a:lnTo>
                <a:lnTo>
                  <a:pt x="9503" y="1209"/>
                </a:lnTo>
                <a:lnTo>
                  <a:pt x="9503" y="1277"/>
                </a:lnTo>
                <a:lnTo>
                  <a:pt x="9503" y="1353"/>
                </a:lnTo>
                <a:lnTo>
                  <a:pt x="9503" y="1433"/>
                </a:lnTo>
                <a:lnTo>
                  <a:pt x="9503" y="1517"/>
                </a:lnTo>
                <a:lnTo>
                  <a:pt x="9503" y="1600"/>
                </a:lnTo>
                <a:lnTo>
                  <a:pt x="9503" y="1681"/>
                </a:lnTo>
                <a:lnTo>
                  <a:pt x="9503" y="1757"/>
                </a:lnTo>
                <a:lnTo>
                  <a:pt x="9503" y="1824"/>
                </a:lnTo>
                <a:lnTo>
                  <a:pt x="9503" y="1882"/>
                </a:lnTo>
                <a:lnTo>
                  <a:pt x="9503" y="1926"/>
                </a:lnTo>
                <a:lnTo>
                  <a:pt x="9503" y="1955"/>
                </a:lnTo>
                <a:lnTo>
                  <a:pt x="9503" y="1964"/>
                </a:lnTo>
                <a:lnTo>
                  <a:pt x="9487" y="1964"/>
                </a:lnTo>
                <a:lnTo>
                  <a:pt x="9446" y="1964"/>
                </a:lnTo>
                <a:lnTo>
                  <a:pt x="9388" y="1964"/>
                </a:lnTo>
                <a:lnTo>
                  <a:pt x="9321" y="1964"/>
                </a:lnTo>
                <a:lnTo>
                  <a:pt x="9253" y="1964"/>
                </a:lnTo>
                <a:lnTo>
                  <a:pt x="9195" y="1964"/>
                </a:lnTo>
                <a:lnTo>
                  <a:pt x="9154" y="1964"/>
                </a:lnTo>
                <a:lnTo>
                  <a:pt x="9138" y="1964"/>
                </a:lnTo>
                <a:lnTo>
                  <a:pt x="9120" y="1963"/>
                </a:lnTo>
                <a:lnTo>
                  <a:pt x="9103" y="1962"/>
                </a:lnTo>
                <a:lnTo>
                  <a:pt x="9087" y="1960"/>
                </a:lnTo>
                <a:lnTo>
                  <a:pt x="9073" y="1956"/>
                </a:lnTo>
                <a:lnTo>
                  <a:pt x="9060" y="1953"/>
                </a:lnTo>
                <a:lnTo>
                  <a:pt x="9047" y="1947"/>
                </a:lnTo>
                <a:lnTo>
                  <a:pt x="9035" y="1942"/>
                </a:lnTo>
                <a:lnTo>
                  <a:pt x="9025" y="1936"/>
                </a:lnTo>
                <a:lnTo>
                  <a:pt x="9015" y="1929"/>
                </a:lnTo>
                <a:lnTo>
                  <a:pt x="9007" y="1922"/>
                </a:lnTo>
                <a:lnTo>
                  <a:pt x="8998" y="1914"/>
                </a:lnTo>
                <a:lnTo>
                  <a:pt x="8991" y="1906"/>
                </a:lnTo>
                <a:lnTo>
                  <a:pt x="8983" y="1898"/>
                </a:lnTo>
                <a:lnTo>
                  <a:pt x="8977" y="1889"/>
                </a:lnTo>
                <a:lnTo>
                  <a:pt x="8971" y="1880"/>
                </a:lnTo>
                <a:lnTo>
                  <a:pt x="8965" y="1870"/>
                </a:lnTo>
                <a:lnTo>
                  <a:pt x="8956" y="1851"/>
                </a:lnTo>
                <a:lnTo>
                  <a:pt x="8950" y="1831"/>
                </a:lnTo>
                <a:lnTo>
                  <a:pt x="8944" y="1812"/>
                </a:lnTo>
                <a:lnTo>
                  <a:pt x="8940" y="1793"/>
                </a:lnTo>
                <a:lnTo>
                  <a:pt x="8937" y="1775"/>
                </a:lnTo>
                <a:lnTo>
                  <a:pt x="8936" y="1759"/>
                </a:lnTo>
                <a:lnTo>
                  <a:pt x="8935" y="1745"/>
                </a:lnTo>
                <a:lnTo>
                  <a:pt x="8935" y="1734"/>
                </a:lnTo>
                <a:lnTo>
                  <a:pt x="8935" y="1727"/>
                </a:lnTo>
                <a:lnTo>
                  <a:pt x="8935" y="1721"/>
                </a:lnTo>
                <a:lnTo>
                  <a:pt x="8936" y="1705"/>
                </a:lnTo>
                <a:lnTo>
                  <a:pt x="8937" y="1690"/>
                </a:lnTo>
                <a:lnTo>
                  <a:pt x="8939" y="1675"/>
                </a:lnTo>
                <a:lnTo>
                  <a:pt x="8941" y="1661"/>
                </a:lnTo>
                <a:lnTo>
                  <a:pt x="8944" y="1649"/>
                </a:lnTo>
                <a:lnTo>
                  <a:pt x="8949" y="1637"/>
                </a:lnTo>
                <a:lnTo>
                  <a:pt x="8953" y="1624"/>
                </a:lnTo>
                <a:lnTo>
                  <a:pt x="8958" y="1614"/>
                </a:lnTo>
                <a:lnTo>
                  <a:pt x="8963" y="1603"/>
                </a:lnTo>
                <a:lnTo>
                  <a:pt x="8969" y="1592"/>
                </a:lnTo>
                <a:lnTo>
                  <a:pt x="8975" y="1583"/>
                </a:lnTo>
                <a:lnTo>
                  <a:pt x="8980" y="1574"/>
                </a:lnTo>
                <a:lnTo>
                  <a:pt x="8994" y="1557"/>
                </a:lnTo>
                <a:lnTo>
                  <a:pt x="9008" y="1543"/>
                </a:lnTo>
                <a:lnTo>
                  <a:pt x="9022" y="1530"/>
                </a:lnTo>
                <a:lnTo>
                  <a:pt x="9034" y="1519"/>
                </a:lnTo>
                <a:lnTo>
                  <a:pt x="9047" y="1511"/>
                </a:lnTo>
                <a:lnTo>
                  <a:pt x="9059" y="1503"/>
                </a:lnTo>
                <a:lnTo>
                  <a:pt x="9077" y="1494"/>
                </a:lnTo>
                <a:lnTo>
                  <a:pt x="9120" y="1472"/>
                </a:lnTo>
                <a:lnTo>
                  <a:pt x="9179" y="1440"/>
                </a:lnTo>
                <a:lnTo>
                  <a:pt x="9248" y="1405"/>
                </a:lnTo>
                <a:lnTo>
                  <a:pt x="9316" y="1369"/>
                </a:lnTo>
                <a:lnTo>
                  <a:pt x="9375" y="1338"/>
                </a:lnTo>
                <a:lnTo>
                  <a:pt x="9417" y="1317"/>
                </a:lnTo>
                <a:lnTo>
                  <a:pt x="9432" y="1308"/>
                </a:lnTo>
                <a:lnTo>
                  <a:pt x="9432" y="1301"/>
                </a:lnTo>
                <a:lnTo>
                  <a:pt x="9432" y="1282"/>
                </a:lnTo>
                <a:lnTo>
                  <a:pt x="9432" y="1255"/>
                </a:lnTo>
                <a:lnTo>
                  <a:pt x="9432" y="1225"/>
                </a:lnTo>
                <a:lnTo>
                  <a:pt x="9432" y="1194"/>
                </a:lnTo>
                <a:lnTo>
                  <a:pt x="9432" y="1168"/>
                </a:lnTo>
                <a:lnTo>
                  <a:pt x="9432" y="1148"/>
                </a:lnTo>
                <a:lnTo>
                  <a:pt x="9432" y="1141"/>
                </a:lnTo>
                <a:lnTo>
                  <a:pt x="9405" y="1145"/>
                </a:lnTo>
                <a:lnTo>
                  <a:pt x="9332" y="1156"/>
                </a:lnTo>
                <a:lnTo>
                  <a:pt x="9228" y="1171"/>
                </a:lnTo>
                <a:lnTo>
                  <a:pt x="9109" y="1188"/>
                </a:lnTo>
                <a:lnTo>
                  <a:pt x="8992" y="1205"/>
                </a:lnTo>
                <a:lnTo>
                  <a:pt x="8888" y="1219"/>
                </a:lnTo>
                <a:lnTo>
                  <a:pt x="8815" y="1229"/>
                </a:lnTo>
                <a:lnTo>
                  <a:pt x="8788" y="1233"/>
                </a:lnTo>
                <a:lnTo>
                  <a:pt x="8772" y="1235"/>
                </a:lnTo>
                <a:lnTo>
                  <a:pt x="8757" y="1239"/>
                </a:lnTo>
                <a:lnTo>
                  <a:pt x="8743" y="1242"/>
                </a:lnTo>
                <a:lnTo>
                  <a:pt x="8728" y="1246"/>
                </a:lnTo>
                <a:lnTo>
                  <a:pt x="8716" y="1250"/>
                </a:lnTo>
                <a:lnTo>
                  <a:pt x="8702" y="1254"/>
                </a:lnTo>
                <a:lnTo>
                  <a:pt x="8689" y="1260"/>
                </a:lnTo>
                <a:lnTo>
                  <a:pt x="8678" y="1266"/>
                </a:lnTo>
                <a:lnTo>
                  <a:pt x="8666" y="1272"/>
                </a:lnTo>
                <a:lnTo>
                  <a:pt x="8654" y="1279"/>
                </a:lnTo>
                <a:lnTo>
                  <a:pt x="8644" y="1286"/>
                </a:lnTo>
                <a:lnTo>
                  <a:pt x="8633" y="1294"/>
                </a:lnTo>
                <a:lnTo>
                  <a:pt x="8613" y="1308"/>
                </a:lnTo>
                <a:lnTo>
                  <a:pt x="8594" y="1326"/>
                </a:lnTo>
                <a:lnTo>
                  <a:pt x="8577" y="1344"/>
                </a:lnTo>
                <a:lnTo>
                  <a:pt x="8562" y="1364"/>
                </a:lnTo>
                <a:lnTo>
                  <a:pt x="8547" y="1384"/>
                </a:lnTo>
                <a:lnTo>
                  <a:pt x="8535" y="1404"/>
                </a:lnTo>
                <a:lnTo>
                  <a:pt x="8523" y="1425"/>
                </a:lnTo>
                <a:lnTo>
                  <a:pt x="8512" y="1446"/>
                </a:lnTo>
                <a:lnTo>
                  <a:pt x="8504" y="1467"/>
                </a:lnTo>
                <a:lnTo>
                  <a:pt x="8495" y="1489"/>
                </a:lnTo>
                <a:lnTo>
                  <a:pt x="8488" y="1510"/>
                </a:lnTo>
                <a:lnTo>
                  <a:pt x="8482" y="1530"/>
                </a:lnTo>
                <a:lnTo>
                  <a:pt x="8476" y="1551"/>
                </a:lnTo>
                <a:lnTo>
                  <a:pt x="8471" y="1571"/>
                </a:lnTo>
                <a:lnTo>
                  <a:pt x="8464" y="1608"/>
                </a:lnTo>
                <a:lnTo>
                  <a:pt x="8459" y="1643"/>
                </a:lnTo>
                <a:lnTo>
                  <a:pt x="8456" y="1673"/>
                </a:lnTo>
                <a:lnTo>
                  <a:pt x="8454" y="1696"/>
                </a:lnTo>
                <a:lnTo>
                  <a:pt x="8454" y="1713"/>
                </a:lnTo>
                <a:lnTo>
                  <a:pt x="8453" y="1722"/>
                </a:lnTo>
                <a:lnTo>
                  <a:pt x="8453" y="1723"/>
                </a:lnTo>
                <a:lnTo>
                  <a:pt x="8453" y="1725"/>
                </a:lnTo>
                <a:lnTo>
                  <a:pt x="8454" y="1770"/>
                </a:lnTo>
                <a:lnTo>
                  <a:pt x="8457" y="1814"/>
                </a:lnTo>
                <a:lnTo>
                  <a:pt x="8463" y="1855"/>
                </a:lnTo>
                <a:lnTo>
                  <a:pt x="8469" y="1893"/>
                </a:lnTo>
                <a:lnTo>
                  <a:pt x="8476" y="1929"/>
                </a:lnTo>
                <a:lnTo>
                  <a:pt x="8486" y="1963"/>
                </a:lnTo>
                <a:lnTo>
                  <a:pt x="8496" y="1995"/>
                </a:lnTo>
                <a:lnTo>
                  <a:pt x="8509" y="2025"/>
                </a:lnTo>
                <a:lnTo>
                  <a:pt x="8522" y="2051"/>
                </a:lnTo>
                <a:lnTo>
                  <a:pt x="8537" y="2077"/>
                </a:lnTo>
                <a:lnTo>
                  <a:pt x="8552" y="2100"/>
                </a:lnTo>
                <a:lnTo>
                  <a:pt x="8567" y="2121"/>
                </a:lnTo>
                <a:lnTo>
                  <a:pt x="8584" y="2140"/>
                </a:lnTo>
                <a:lnTo>
                  <a:pt x="8601" y="2158"/>
                </a:lnTo>
                <a:lnTo>
                  <a:pt x="8619" y="2174"/>
                </a:lnTo>
                <a:lnTo>
                  <a:pt x="8637" y="2188"/>
                </a:lnTo>
                <a:lnTo>
                  <a:pt x="8655" y="2201"/>
                </a:lnTo>
                <a:lnTo>
                  <a:pt x="8673" y="2212"/>
                </a:lnTo>
                <a:lnTo>
                  <a:pt x="8691" y="2222"/>
                </a:lnTo>
                <a:lnTo>
                  <a:pt x="8709" y="2230"/>
                </a:lnTo>
                <a:lnTo>
                  <a:pt x="8727" y="2238"/>
                </a:lnTo>
                <a:lnTo>
                  <a:pt x="8744" y="2244"/>
                </a:lnTo>
                <a:lnTo>
                  <a:pt x="8760" y="2249"/>
                </a:lnTo>
                <a:lnTo>
                  <a:pt x="8776" y="2254"/>
                </a:lnTo>
                <a:lnTo>
                  <a:pt x="8805" y="2259"/>
                </a:lnTo>
                <a:lnTo>
                  <a:pt x="8829" y="2263"/>
                </a:lnTo>
                <a:lnTo>
                  <a:pt x="8848" y="2264"/>
                </a:lnTo>
                <a:lnTo>
                  <a:pt x="8862" y="2265"/>
                </a:lnTo>
                <a:lnTo>
                  <a:pt x="8866" y="2264"/>
                </a:lnTo>
                <a:lnTo>
                  <a:pt x="8867" y="2264"/>
                </a:lnTo>
                <a:lnTo>
                  <a:pt x="8880" y="2264"/>
                </a:lnTo>
                <a:lnTo>
                  <a:pt x="8916" y="2264"/>
                </a:lnTo>
                <a:lnTo>
                  <a:pt x="8972" y="2264"/>
                </a:lnTo>
                <a:lnTo>
                  <a:pt x="9044" y="2264"/>
                </a:lnTo>
                <a:lnTo>
                  <a:pt x="9130" y="2264"/>
                </a:lnTo>
                <a:lnTo>
                  <a:pt x="9225" y="2264"/>
                </a:lnTo>
                <a:lnTo>
                  <a:pt x="9327" y="2264"/>
                </a:lnTo>
                <a:lnTo>
                  <a:pt x="9432" y="2264"/>
                </a:lnTo>
                <a:lnTo>
                  <a:pt x="9537" y="2264"/>
                </a:lnTo>
                <a:lnTo>
                  <a:pt x="9640" y="2264"/>
                </a:lnTo>
                <a:lnTo>
                  <a:pt x="9735" y="2264"/>
                </a:lnTo>
                <a:lnTo>
                  <a:pt x="9820" y="2264"/>
                </a:lnTo>
                <a:lnTo>
                  <a:pt x="9893" y="2264"/>
                </a:lnTo>
                <a:lnTo>
                  <a:pt x="9948" y="2264"/>
                </a:lnTo>
                <a:lnTo>
                  <a:pt x="9984" y="2264"/>
                </a:lnTo>
                <a:lnTo>
                  <a:pt x="9997" y="2264"/>
                </a:lnTo>
                <a:lnTo>
                  <a:pt x="9997" y="2250"/>
                </a:lnTo>
                <a:lnTo>
                  <a:pt x="9997" y="2209"/>
                </a:lnTo>
                <a:lnTo>
                  <a:pt x="9997" y="2145"/>
                </a:lnTo>
                <a:lnTo>
                  <a:pt x="9997" y="2063"/>
                </a:lnTo>
                <a:lnTo>
                  <a:pt x="9997" y="1965"/>
                </a:lnTo>
                <a:lnTo>
                  <a:pt x="9997" y="1856"/>
                </a:lnTo>
                <a:lnTo>
                  <a:pt x="9997" y="1741"/>
                </a:lnTo>
                <a:lnTo>
                  <a:pt x="9997" y="1620"/>
                </a:lnTo>
                <a:lnTo>
                  <a:pt x="9997" y="1500"/>
                </a:lnTo>
                <a:lnTo>
                  <a:pt x="9997" y="1384"/>
                </a:lnTo>
                <a:lnTo>
                  <a:pt x="9997" y="1275"/>
                </a:lnTo>
                <a:lnTo>
                  <a:pt x="9997" y="1177"/>
                </a:lnTo>
                <a:lnTo>
                  <a:pt x="9997" y="1094"/>
                </a:lnTo>
                <a:lnTo>
                  <a:pt x="9997" y="1031"/>
                </a:lnTo>
                <a:lnTo>
                  <a:pt x="9997" y="990"/>
                </a:lnTo>
                <a:lnTo>
                  <a:pt x="9997" y="976"/>
                </a:lnTo>
                <a:lnTo>
                  <a:pt x="9997" y="975"/>
                </a:lnTo>
                <a:lnTo>
                  <a:pt x="9997" y="974"/>
                </a:lnTo>
                <a:lnTo>
                  <a:pt x="9997" y="960"/>
                </a:lnTo>
                <a:lnTo>
                  <a:pt x="9996" y="947"/>
                </a:lnTo>
                <a:lnTo>
                  <a:pt x="9995" y="933"/>
                </a:lnTo>
                <a:lnTo>
                  <a:pt x="9992" y="921"/>
                </a:lnTo>
                <a:lnTo>
                  <a:pt x="9987" y="896"/>
                </a:lnTo>
                <a:lnTo>
                  <a:pt x="9980" y="872"/>
                </a:lnTo>
                <a:lnTo>
                  <a:pt x="9971" y="850"/>
                </a:lnTo>
                <a:lnTo>
                  <a:pt x="9961" y="827"/>
                </a:lnTo>
                <a:lnTo>
                  <a:pt x="9950" y="807"/>
                </a:lnTo>
                <a:lnTo>
                  <a:pt x="9937" y="788"/>
                </a:lnTo>
                <a:lnTo>
                  <a:pt x="9924" y="770"/>
                </a:lnTo>
                <a:lnTo>
                  <a:pt x="9909" y="753"/>
                </a:lnTo>
                <a:lnTo>
                  <a:pt x="9894" y="737"/>
                </a:lnTo>
                <a:lnTo>
                  <a:pt x="9879" y="723"/>
                </a:lnTo>
                <a:lnTo>
                  <a:pt x="9863" y="710"/>
                </a:lnTo>
                <a:lnTo>
                  <a:pt x="9847" y="698"/>
                </a:lnTo>
                <a:lnTo>
                  <a:pt x="9832" y="688"/>
                </a:lnTo>
                <a:lnTo>
                  <a:pt x="9817" y="679"/>
                </a:lnTo>
                <a:close/>
                <a:moveTo>
                  <a:pt x="11516" y="629"/>
                </a:moveTo>
                <a:lnTo>
                  <a:pt x="11512" y="640"/>
                </a:lnTo>
                <a:lnTo>
                  <a:pt x="11498" y="670"/>
                </a:lnTo>
                <a:lnTo>
                  <a:pt x="11477" y="716"/>
                </a:lnTo>
                <a:lnTo>
                  <a:pt x="11449" y="777"/>
                </a:lnTo>
                <a:lnTo>
                  <a:pt x="11418" y="848"/>
                </a:lnTo>
                <a:lnTo>
                  <a:pt x="11382" y="928"/>
                </a:lnTo>
                <a:lnTo>
                  <a:pt x="11342" y="1013"/>
                </a:lnTo>
                <a:lnTo>
                  <a:pt x="11303" y="1101"/>
                </a:lnTo>
                <a:lnTo>
                  <a:pt x="11263" y="1189"/>
                </a:lnTo>
                <a:lnTo>
                  <a:pt x="11225" y="1274"/>
                </a:lnTo>
                <a:lnTo>
                  <a:pt x="11189" y="1353"/>
                </a:lnTo>
                <a:lnTo>
                  <a:pt x="11156" y="1424"/>
                </a:lnTo>
                <a:lnTo>
                  <a:pt x="11129" y="1484"/>
                </a:lnTo>
                <a:lnTo>
                  <a:pt x="11107" y="1531"/>
                </a:lnTo>
                <a:lnTo>
                  <a:pt x="11094" y="1561"/>
                </a:lnTo>
                <a:lnTo>
                  <a:pt x="11089" y="1571"/>
                </a:lnTo>
                <a:lnTo>
                  <a:pt x="11086" y="1575"/>
                </a:lnTo>
                <a:lnTo>
                  <a:pt x="11084" y="1580"/>
                </a:lnTo>
                <a:lnTo>
                  <a:pt x="11080" y="1583"/>
                </a:lnTo>
                <a:lnTo>
                  <a:pt x="11077" y="1585"/>
                </a:lnTo>
                <a:lnTo>
                  <a:pt x="11072" y="1587"/>
                </a:lnTo>
                <a:lnTo>
                  <a:pt x="11067" y="1589"/>
                </a:lnTo>
                <a:lnTo>
                  <a:pt x="11063" y="1590"/>
                </a:lnTo>
                <a:lnTo>
                  <a:pt x="11058" y="1590"/>
                </a:lnTo>
                <a:lnTo>
                  <a:pt x="11051" y="1589"/>
                </a:lnTo>
                <a:lnTo>
                  <a:pt x="11046" y="1588"/>
                </a:lnTo>
                <a:lnTo>
                  <a:pt x="11041" y="1586"/>
                </a:lnTo>
                <a:lnTo>
                  <a:pt x="11036" y="1583"/>
                </a:lnTo>
                <a:lnTo>
                  <a:pt x="11032" y="1579"/>
                </a:lnTo>
                <a:lnTo>
                  <a:pt x="11028" y="1574"/>
                </a:lnTo>
                <a:lnTo>
                  <a:pt x="11026" y="1570"/>
                </a:lnTo>
                <a:lnTo>
                  <a:pt x="11023" y="1566"/>
                </a:lnTo>
                <a:lnTo>
                  <a:pt x="11019" y="1556"/>
                </a:lnTo>
                <a:lnTo>
                  <a:pt x="11009" y="1531"/>
                </a:lnTo>
                <a:lnTo>
                  <a:pt x="10992" y="1490"/>
                </a:lnTo>
                <a:lnTo>
                  <a:pt x="10970" y="1437"/>
                </a:lnTo>
                <a:lnTo>
                  <a:pt x="10944" y="1374"/>
                </a:lnTo>
                <a:lnTo>
                  <a:pt x="10916" y="1304"/>
                </a:lnTo>
                <a:lnTo>
                  <a:pt x="10885" y="1229"/>
                </a:lnTo>
                <a:lnTo>
                  <a:pt x="10853" y="1152"/>
                </a:lnTo>
                <a:lnTo>
                  <a:pt x="10821" y="1074"/>
                </a:lnTo>
                <a:lnTo>
                  <a:pt x="10791" y="999"/>
                </a:lnTo>
                <a:lnTo>
                  <a:pt x="10762" y="929"/>
                </a:lnTo>
                <a:lnTo>
                  <a:pt x="10737" y="867"/>
                </a:lnTo>
                <a:lnTo>
                  <a:pt x="10715" y="814"/>
                </a:lnTo>
                <a:lnTo>
                  <a:pt x="10699" y="772"/>
                </a:lnTo>
                <a:lnTo>
                  <a:pt x="10687" y="746"/>
                </a:lnTo>
                <a:lnTo>
                  <a:pt x="10684" y="736"/>
                </a:lnTo>
                <a:lnTo>
                  <a:pt x="10682" y="732"/>
                </a:lnTo>
                <a:lnTo>
                  <a:pt x="10676" y="719"/>
                </a:lnTo>
                <a:lnTo>
                  <a:pt x="10672" y="712"/>
                </a:lnTo>
                <a:lnTo>
                  <a:pt x="10667" y="702"/>
                </a:lnTo>
                <a:lnTo>
                  <a:pt x="10661" y="693"/>
                </a:lnTo>
                <a:lnTo>
                  <a:pt x="10652" y="683"/>
                </a:lnTo>
                <a:lnTo>
                  <a:pt x="10643" y="673"/>
                </a:lnTo>
                <a:lnTo>
                  <a:pt x="10632" y="663"/>
                </a:lnTo>
                <a:lnTo>
                  <a:pt x="10618" y="655"/>
                </a:lnTo>
                <a:lnTo>
                  <a:pt x="10604" y="646"/>
                </a:lnTo>
                <a:lnTo>
                  <a:pt x="10588" y="640"/>
                </a:lnTo>
                <a:lnTo>
                  <a:pt x="10570" y="635"/>
                </a:lnTo>
                <a:lnTo>
                  <a:pt x="10559" y="633"/>
                </a:lnTo>
                <a:lnTo>
                  <a:pt x="10548" y="630"/>
                </a:lnTo>
                <a:lnTo>
                  <a:pt x="10538" y="630"/>
                </a:lnTo>
                <a:lnTo>
                  <a:pt x="10526" y="629"/>
                </a:lnTo>
                <a:lnTo>
                  <a:pt x="10476" y="629"/>
                </a:lnTo>
                <a:lnTo>
                  <a:pt x="10413" y="629"/>
                </a:lnTo>
                <a:lnTo>
                  <a:pt x="10342" y="629"/>
                </a:lnTo>
                <a:lnTo>
                  <a:pt x="10269" y="629"/>
                </a:lnTo>
                <a:lnTo>
                  <a:pt x="10201" y="629"/>
                </a:lnTo>
                <a:lnTo>
                  <a:pt x="10145" y="629"/>
                </a:lnTo>
                <a:lnTo>
                  <a:pt x="10107" y="629"/>
                </a:lnTo>
                <a:lnTo>
                  <a:pt x="10092" y="629"/>
                </a:lnTo>
                <a:lnTo>
                  <a:pt x="10099" y="645"/>
                </a:lnTo>
                <a:lnTo>
                  <a:pt x="10118" y="690"/>
                </a:lnTo>
                <a:lnTo>
                  <a:pt x="10149" y="760"/>
                </a:lnTo>
                <a:lnTo>
                  <a:pt x="10188" y="850"/>
                </a:lnTo>
                <a:lnTo>
                  <a:pt x="10234" y="957"/>
                </a:lnTo>
                <a:lnTo>
                  <a:pt x="10286" y="1076"/>
                </a:lnTo>
                <a:lnTo>
                  <a:pt x="10342" y="1204"/>
                </a:lnTo>
                <a:lnTo>
                  <a:pt x="10399" y="1335"/>
                </a:lnTo>
                <a:lnTo>
                  <a:pt x="10456" y="1467"/>
                </a:lnTo>
                <a:lnTo>
                  <a:pt x="10511" y="1595"/>
                </a:lnTo>
                <a:lnTo>
                  <a:pt x="10563" y="1713"/>
                </a:lnTo>
                <a:lnTo>
                  <a:pt x="10610" y="1820"/>
                </a:lnTo>
                <a:lnTo>
                  <a:pt x="10649" y="1911"/>
                </a:lnTo>
                <a:lnTo>
                  <a:pt x="10679" y="1980"/>
                </a:lnTo>
                <a:lnTo>
                  <a:pt x="10699" y="2026"/>
                </a:lnTo>
                <a:lnTo>
                  <a:pt x="10705" y="2041"/>
                </a:lnTo>
                <a:lnTo>
                  <a:pt x="10713" y="2066"/>
                </a:lnTo>
                <a:lnTo>
                  <a:pt x="10721" y="2095"/>
                </a:lnTo>
                <a:lnTo>
                  <a:pt x="10724" y="2111"/>
                </a:lnTo>
                <a:lnTo>
                  <a:pt x="10727" y="2127"/>
                </a:lnTo>
                <a:lnTo>
                  <a:pt x="10729" y="2144"/>
                </a:lnTo>
                <a:lnTo>
                  <a:pt x="10731" y="2162"/>
                </a:lnTo>
                <a:lnTo>
                  <a:pt x="10733" y="2180"/>
                </a:lnTo>
                <a:lnTo>
                  <a:pt x="10733" y="2198"/>
                </a:lnTo>
                <a:lnTo>
                  <a:pt x="10731" y="2218"/>
                </a:lnTo>
                <a:lnTo>
                  <a:pt x="10730" y="2237"/>
                </a:lnTo>
                <a:lnTo>
                  <a:pt x="10727" y="2255"/>
                </a:lnTo>
                <a:lnTo>
                  <a:pt x="10724" y="2274"/>
                </a:lnTo>
                <a:lnTo>
                  <a:pt x="10719" y="2292"/>
                </a:lnTo>
                <a:lnTo>
                  <a:pt x="10712" y="2310"/>
                </a:lnTo>
                <a:lnTo>
                  <a:pt x="10698" y="2339"/>
                </a:lnTo>
                <a:lnTo>
                  <a:pt x="10659" y="2417"/>
                </a:lnTo>
                <a:lnTo>
                  <a:pt x="10607" y="2526"/>
                </a:lnTo>
                <a:lnTo>
                  <a:pt x="10544" y="2651"/>
                </a:lnTo>
                <a:lnTo>
                  <a:pt x="10483" y="2776"/>
                </a:lnTo>
                <a:lnTo>
                  <a:pt x="10429" y="2885"/>
                </a:lnTo>
                <a:lnTo>
                  <a:pt x="10391" y="2962"/>
                </a:lnTo>
                <a:lnTo>
                  <a:pt x="10377" y="2992"/>
                </a:lnTo>
                <a:lnTo>
                  <a:pt x="10399" y="2992"/>
                </a:lnTo>
                <a:lnTo>
                  <a:pt x="10457" y="2992"/>
                </a:lnTo>
                <a:lnTo>
                  <a:pt x="10541" y="2992"/>
                </a:lnTo>
                <a:lnTo>
                  <a:pt x="10636" y="2992"/>
                </a:lnTo>
                <a:lnTo>
                  <a:pt x="10730" y="2992"/>
                </a:lnTo>
                <a:lnTo>
                  <a:pt x="10814" y="2992"/>
                </a:lnTo>
                <a:lnTo>
                  <a:pt x="10872" y="2992"/>
                </a:lnTo>
                <a:lnTo>
                  <a:pt x="10895" y="2992"/>
                </a:lnTo>
                <a:lnTo>
                  <a:pt x="10907" y="2966"/>
                </a:lnTo>
                <a:lnTo>
                  <a:pt x="10943" y="2890"/>
                </a:lnTo>
                <a:lnTo>
                  <a:pt x="10999" y="2774"/>
                </a:lnTo>
                <a:lnTo>
                  <a:pt x="11072" y="2623"/>
                </a:lnTo>
                <a:lnTo>
                  <a:pt x="11158" y="2444"/>
                </a:lnTo>
                <a:lnTo>
                  <a:pt x="11253" y="2245"/>
                </a:lnTo>
                <a:lnTo>
                  <a:pt x="11356" y="2031"/>
                </a:lnTo>
                <a:lnTo>
                  <a:pt x="11462" y="1811"/>
                </a:lnTo>
                <a:lnTo>
                  <a:pt x="11568" y="1590"/>
                </a:lnTo>
                <a:lnTo>
                  <a:pt x="11671" y="1377"/>
                </a:lnTo>
                <a:lnTo>
                  <a:pt x="11766" y="1177"/>
                </a:lnTo>
                <a:lnTo>
                  <a:pt x="11853" y="999"/>
                </a:lnTo>
                <a:lnTo>
                  <a:pt x="11925" y="848"/>
                </a:lnTo>
                <a:lnTo>
                  <a:pt x="11981" y="731"/>
                </a:lnTo>
                <a:lnTo>
                  <a:pt x="12017" y="656"/>
                </a:lnTo>
                <a:lnTo>
                  <a:pt x="12030" y="629"/>
                </a:lnTo>
                <a:lnTo>
                  <a:pt x="12007" y="629"/>
                </a:lnTo>
                <a:lnTo>
                  <a:pt x="11949" y="629"/>
                </a:lnTo>
                <a:lnTo>
                  <a:pt x="11868" y="629"/>
                </a:lnTo>
                <a:lnTo>
                  <a:pt x="11773" y="629"/>
                </a:lnTo>
                <a:lnTo>
                  <a:pt x="11679" y="629"/>
                </a:lnTo>
                <a:lnTo>
                  <a:pt x="11596" y="629"/>
                </a:lnTo>
                <a:lnTo>
                  <a:pt x="11538" y="629"/>
                </a:lnTo>
                <a:lnTo>
                  <a:pt x="11516" y="629"/>
                </a:lnTo>
                <a:close/>
                <a:moveTo>
                  <a:pt x="2783" y="503"/>
                </a:moveTo>
                <a:lnTo>
                  <a:pt x="2806" y="503"/>
                </a:lnTo>
                <a:lnTo>
                  <a:pt x="2863" y="503"/>
                </a:lnTo>
                <a:lnTo>
                  <a:pt x="2943" y="503"/>
                </a:lnTo>
                <a:lnTo>
                  <a:pt x="3035" y="503"/>
                </a:lnTo>
                <a:lnTo>
                  <a:pt x="3128" y="503"/>
                </a:lnTo>
                <a:lnTo>
                  <a:pt x="3208" y="503"/>
                </a:lnTo>
                <a:lnTo>
                  <a:pt x="3265" y="503"/>
                </a:lnTo>
                <a:lnTo>
                  <a:pt x="3287" y="503"/>
                </a:lnTo>
                <a:lnTo>
                  <a:pt x="3287" y="482"/>
                </a:lnTo>
                <a:lnTo>
                  <a:pt x="3287" y="425"/>
                </a:lnTo>
                <a:lnTo>
                  <a:pt x="3287" y="344"/>
                </a:lnTo>
                <a:lnTo>
                  <a:pt x="3287" y="252"/>
                </a:lnTo>
                <a:lnTo>
                  <a:pt x="3287" y="160"/>
                </a:lnTo>
                <a:lnTo>
                  <a:pt x="3287" y="79"/>
                </a:lnTo>
                <a:lnTo>
                  <a:pt x="3287" y="22"/>
                </a:lnTo>
                <a:lnTo>
                  <a:pt x="3287" y="1"/>
                </a:lnTo>
                <a:lnTo>
                  <a:pt x="3278" y="1"/>
                </a:lnTo>
                <a:lnTo>
                  <a:pt x="3254" y="1"/>
                </a:lnTo>
                <a:lnTo>
                  <a:pt x="3215" y="1"/>
                </a:lnTo>
                <a:lnTo>
                  <a:pt x="3169" y="1"/>
                </a:lnTo>
                <a:lnTo>
                  <a:pt x="3115" y="1"/>
                </a:lnTo>
                <a:lnTo>
                  <a:pt x="3057" y="1"/>
                </a:lnTo>
                <a:lnTo>
                  <a:pt x="2998" y="1"/>
                </a:lnTo>
                <a:lnTo>
                  <a:pt x="2941" y="1"/>
                </a:lnTo>
                <a:lnTo>
                  <a:pt x="2926" y="1"/>
                </a:lnTo>
                <a:lnTo>
                  <a:pt x="2912" y="2"/>
                </a:lnTo>
                <a:lnTo>
                  <a:pt x="2898" y="4"/>
                </a:lnTo>
                <a:lnTo>
                  <a:pt x="2885" y="7"/>
                </a:lnTo>
                <a:lnTo>
                  <a:pt x="2873" y="11"/>
                </a:lnTo>
                <a:lnTo>
                  <a:pt x="2863" y="14"/>
                </a:lnTo>
                <a:lnTo>
                  <a:pt x="2852" y="18"/>
                </a:lnTo>
                <a:lnTo>
                  <a:pt x="2844" y="23"/>
                </a:lnTo>
                <a:lnTo>
                  <a:pt x="2835" y="29"/>
                </a:lnTo>
                <a:lnTo>
                  <a:pt x="2828" y="34"/>
                </a:lnTo>
                <a:lnTo>
                  <a:pt x="2822" y="40"/>
                </a:lnTo>
                <a:lnTo>
                  <a:pt x="2815" y="46"/>
                </a:lnTo>
                <a:lnTo>
                  <a:pt x="2810" y="52"/>
                </a:lnTo>
                <a:lnTo>
                  <a:pt x="2805" y="59"/>
                </a:lnTo>
                <a:lnTo>
                  <a:pt x="2801" y="66"/>
                </a:lnTo>
                <a:lnTo>
                  <a:pt x="2797" y="72"/>
                </a:lnTo>
                <a:lnTo>
                  <a:pt x="2792" y="86"/>
                </a:lnTo>
                <a:lnTo>
                  <a:pt x="2788" y="99"/>
                </a:lnTo>
                <a:lnTo>
                  <a:pt x="2786" y="110"/>
                </a:lnTo>
                <a:lnTo>
                  <a:pt x="2783" y="121"/>
                </a:lnTo>
                <a:lnTo>
                  <a:pt x="2783" y="138"/>
                </a:lnTo>
                <a:lnTo>
                  <a:pt x="2783" y="143"/>
                </a:lnTo>
                <a:lnTo>
                  <a:pt x="2783" y="159"/>
                </a:lnTo>
                <a:lnTo>
                  <a:pt x="2783" y="200"/>
                </a:lnTo>
                <a:lnTo>
                  <a:pt x="2783" y="257"/>
                </a:lnTo>
                <a:lnTo>
                  <a:pt x="2783" y="323"/>
                </a:lnTo>
                <a:lnTo>
                  <a:pt x="2783" y="390"/>
                </a:lnTo>
                <a:lnTo>
                  <a:pt x="2783" y="447"/>
                </a:lnTo>
                <a:lnTo>
                  <a:pt x="2783" y="488"/>
                </a:lnTo>
                <a:lnTo>
                  <a:pt x="2783" y="503"/>
                </a:lnTo>
                <a:close/>
                <a:moveTo>
                  <a:pt x="6368" y="1965"/>
                </a:moveTo>
                <a:lnTo>
                  <a:pt x="6360" y="1965"/>
                </a:lnTo>
                <a:lnTo>
                  <a:pt x="6337" y="1965"/>
                </a:lnTo>
                <a:lnTo>
                  <a:pt x="6304" y="1965"/>
                </a:lnTo>
                <a:lnTo>
                  <a:pt x="6266" y="1965"/>
                </a:lnTo>
                <a:lnTo>
                  <a:pt x="6228" y="1965"/>
                </a:lnTo>
                <a:lnTo>
                  <a:pt x="6195" y="1965"/>
                </a:lnTo>
                <a:lnTo>
                  <a:pt x="6171" y="1965"/>
                </a:lnTo>
                <a:lnTo>
                  <a:pt x="6163" y="1965"/>
                </a:lnTo>
                <a:lnTo>
                  <a:pt x="6135" y="1964"/>
                </a:lnTo>
                <a:lnTo>
                  <a:pt x="6110" y="1963"/>
                </a:lnTo>
                <a:lnTo>
                  <a:pt x="6086" y="1961"/>
                </a:lnTo>
                <a:lnTo>
                  <a:pt x="6063" y="1958"/>
                </a:lnTo>
                <a:lnTo>
                  <a:pt x="6042" y="1954"/>
                </a:lnTo>
                <a:lnTo>
                  <a:pt x="6023" y="1949"/>
                </a:lnTo>
                <a:lnTo>
                  <a:pt x="6005" y="1944"/>
                </a:lnTo>
                <a:lnTo>
                  <a:pt x="5988" y="1938"/>
                </a:lnTo>
                <a:lnTo>
                  <a:pt x="5973" y="1930"/>
                </a:lnTo>
                <a:lnTo>
                  <a:pt x="5959" y="1923"/>
                </a:lnTo>
                <a:lnTo>
                  <a:pt x="5946" y="1913"/>
                </a:lnTo>
                <a:lnTo>
                  <a:pt x="5934" y="1905"/>
                </a:lnTo>
                <a:lnTo>
                  <a:pt x="5925" y="1894"/>
                </a:lnTo>
                <a:lnTo>
                  <a:pt x="5915" y="1884"/>
                </a:lnTo>
                <a:lnTo>
                  <a:pt x="5907" y="1872"/>
                </a:lnTo>
                <a:lnTo>
                  <a:pt x="5900" y="1859"/>
                </a:lnTo>
                <a:lnTo>
                  <a:pt x="5894" y="1847"/>
                </a:lnTo>
                <a:lnTo>
                  <a:pt x="5888" y="1826"/>
                </a:lnTo>
                <a:lnTo>
                  <a:pt x="5881" y="1798"/>
                </a:lnTo>
                <a:lnTo>
                  <a:pt x="5875" y="1761"/>
                </a:lnTo>
                <a:lnTo>
                  <a:pt x="5872" y="1740"/>
                </a:lnTo>
                <a:lnTo>
                  <a:pt x="5869" y="1715"/>
                </a:lnTo>
                <a:lnTo>
                  <a:pt x="5867" y="1688"/>
                </a:lnTo>
                <a:lnTo>
                  <a:pt x="5864" y="1659"/>
                </a:lnTo>
                <a:lnTo>
                  <a:pt x="5862" y="1626"/>
                </a:lnTo>
                <a:lnTo>
                  <a:pt x="5861" y="1591"/>
                </a:lnTo>
                <a:lnTo>
                  <a:pt x="5860" y="1553"/>
                </a:lnTo>
                <a:lnTo>
                  <a:pt x="5860" y="1512"/>
                </a:lnTo>
                <a:lnTo>
                  <a:pt x="5860" y="1498"/>
                </a:lnTo>
                <a:lnTo>
                  <a:pt x="5860" y="1463"/>
                </a:lnTo>
                <a:lnTo>
                  <a:pt x="5860" y="1413"/>
                </a:lnTo>
                <a:lnTo>
                  <a:pt x="5860" y="1357"/>
                </a:lnTo>
                <a:lnTo>
                  <a:pt x="5860" y="1300"/>
                </a:lnTo>
                <a:lnTo>
                  <a:pt x="5860" y="1250"/>
                </a:lnTo>
                <a:lnTo>
                  <a:pt x="5860" y="1215"/>
                </a:lnTo>
                <a:lnTo>
                  <a:pt x="5860" y="1203"/>
                </a:lnTo>
                <a:lnTo>
                  <a:pt x="5860" y="1201"/>
                </a:lnTo>
                <a:lnTo>
                  <a:pt x="5861" y="1173"/>
                </a:lnTo>
                <a:lnTo>
                  <a:pt x="5861" y="1146"/>
                </a:lnTo>
                <a:lnTo>
                  <a:pt x="5863" y="1122"/>
                </a:lnTo>
                <a:lnTo>
                  <a:pt x="5865" y="1101"/>
                </a:lnTo>
                <a:lnTo>
                  <a:pt x="5868" y="1083"/>
                </a:lnTo>
                <a:lnTo>
                  <a:pt x="5870" y="1066"/>
                </a:lnTo>
                <a:lnTo>
                  <a:pt x="5874" y="1051"/>
                </a:lnTo>
                <a:lnTo>
                  <a:pt x="5877" y="1038"/>
                </a:lnTo>
                <a:lnTo>
                  <a:pt x="5881" y="1027"/>
                </a:lnTo>
                <a:lnTo>
                  <a:pt x="5886" y="1017"/>
                </a:lnTo>
                <a:lnTo>
                  <a:pt x="5890" y="1008"/>
                </a:lnTo>
                <a:lnTo>
                  <a:pt x="5895" y="1000"/>
                </a:lnTo>
                <a:lnTo>
                  <a:pt x="5905" y="986"/>
                </a:lnTo>
                <a:lnTo>
                  <a:pt x="5915" y="974"/>
                </a:lnTo>
                <a:lnTo>
                  <a:pt x="5927" y="963"/>
                </a:lnTo>
                <a:lnTo>
                  <a:pt x="5939" y="955"/>
                </a:lnTo>
                <a:lnTo>
                  <a:pt x="5950" y="947"/>
                </a:lnTo>
                <a:lnTo>
                  <a:pt x="5963" y="943"/>
                </a:lnTo>
                <a:lnTo>
                  <a:pt x="5976" y="939"/>
                </a:lnTo>
                <a:lnTo>
                  <a:pt x="5989" y="937"/>
                </a:lnTo>
                <a:lnTo>
                  <a:pt x="6002" y="936"/>
                </a:lnTo>
                <a:lnTo>
                  <a:pt x="6016" y="936"/>
                </a:lnTo>
                <a:lnTo>
                  <a:pt x="6032" y="936"/>
                </a:lnTo>
                <a:lnTo>
                  <a:pt x="6071" y="936"/>
                </a:lnTo>
                <a:lnTo>
                  <a:pt x="6128" y="936"/>
                </a:lnTo>
                <a:lnTo>
                  <a:pt x="6193" y="936"/>
                </a:lnTo>
                <a:lnTo>
                  <a:pt x="6257" y="936"/>
                </a:lnTo>
                <a:lnTo>
                  <a:pt x="6313" y="936"/>
                </a:lnTo>
                <a:lnTo>
                  <a:pt x="6354" y="936"/>
                </a:lnTo>
                <a:lnTo>
                  <a:pt x="6368" y="936"/>
                </a:lnTo>
                <a:lnTo>
                  <a:pt x="6368" y="947"/>
                </a:lnTo>
                <a:lnTo>
                  <a:pt x="6368" y="979"/>
                </a:lnTo>
                <a:lnTo>
                  <a:pt x="6368" y="1030"/>
                </a:lnTo>
                <a:lnTo>
                  <a:pt x="6368" y="1096"/>
                </a:lnTo>
                <a:lnTo>
                  <a:pt x="6368" y="1174"/>
                </a:lnTo>
                <a:lnTo>
                  <a:pt x="6368" y="1261"/>
                </a:lnTo>
                <a:lnTo>
                  <a:pt x="6368" y="1354"/>
                </a:lnTo>
                <a:lnTo>
                  <a:pt x="6368" y="1450"/>
                </a:lnTo>
                <a:lnTo>
                  <a:pt x="6368" y="1546"/>
                </a:lnTo>
                <a:lnTo>
                  <a:pt x="6368" y="1639"/>
                </a:lnTo>
                <a:lnTo>
                  <a:pt x="6368" y="1726"/>
                </a:lnTo>
                <a:lnTo>
                  <a:pt x="6368" y="1804"/>
                </a:lnTo>
                <a:lnTo>
                  <a:pt x="6368" y="1870"/>
                </a:lnTo>
                <a:lnTo>
                  <a:pt x="6368" y="1921"/>
                </a:lnTo>
                <a:lnTo>
                  <a:pt x="6368" y="1954"/>
                </a:lnTo>
                <a:lnTo>
                  <a:pt x="6368" y="1965"/>
                </a:lnTo>
                <a:close/>
                <a:moveTo>
                  <a:pt x="6368" y="124"/>
                </a:moveTo>
                <a:lnTo>
                  <a:pt x="6368" y="145"/>
                </a:lnTo>
                <a:lnTo>
                  <a:pt x="6368" y="203"/>
                </a:lnTo>
                <a:lnTo>
                  <a:pt x="6368" y="285"/>
                </a:lnTo>
                <a:lnTo>
                  <a:pt x="6368" y="378"/>
                </a:lnTo>
                <a:lnTo>
                  <a:pt x="6368" y="471"/>
                </a:lnTo>
                <a:lnTo>
                  <a:pt x="6368" y="553"/>
                </a:lnTo>
                <a:lnTo>
                  <a:pt x="6368" y="610"/>
                </a:lnTo>
                <a:lnTo>
                  <a:pt x="6368" y="633"/>
                </a:lnTo>
                <a:lnTo>
                  <a:pt x="6346" y="633"/>
                </a:lnTo>
                <a:lnTo>
                  <a:pt x="6287" y="633"/>
                </a:lnTo>
                <a:lnTo>
                  <a:pt x="6202" y="633"/>
                </a:lnTo>
                <a:lnTo>
                  <a:pt x="6106" y="633"/>
                </a:lnTo>
                <a:lnTo>
                  <a:pt x="6009" y="633"/>
                </a:lnTo>
                <a:lnTo>
                  <a:pt x="5925" y="633"/>
                </a:lnTo>
                <a:lnTo>
                  <a:pt x="5865" y="633"/>
                </a:lnTo>
                <a:lnTo>
                  <a:pt x="5842" y="633"/>
                </a:lnTo>
                <a:lnTo>
                  <a:pt x="5841" y="633"/>
                </a:lnTo>
                <a:lnTo>
                  <a:pt x="5800" y="634"/>
                </a:lnTo>
                <a:lnTo>
                  <a:pt x="5762" y="636"/>
                </a:lnTo>
                <a:lnTo>
                  <a:pt x="5726" y="639"/>
                </a:lnTo>
                <a:lnTo>
                  <a:pt x="5692" y="645"/>
                </a:lnTo>
                <a:lnTo>
                  <a:pt x="5661" y="652"/>
                </a:lnTo>
                <a:lnTo>
                  <a:pt x="5631" y="660"/>
                </a:lnTo>
                <a:lnTo>
                  <a:pt x="5618" y="665"/>
                </a:lnTo>
                <a:lnTo>
                  <a:pt x="5605" y="671"/>
                </a:lnTo>
                <a:lnTo>
                  <a:pt x="5592" y="676"/>
                </a:lnTo>
                <a:lnTo>
                  <a:pt x="5580" y="682"/>
                </a:lnTo>
                <a:lnTo>
                  <a:pt x="5568" y="689"/>
                </a:lnTo>
                <a:lnTo>
                  <a:pt x="5556" y="695"/>
                </a:lnTo>
                <a:lnTo>
                  <a:pt x="5545" y="702"/>
                </a:lnTo>
                <a:lnTo>
                  <a:pt x="5534" y="710"/>
                </a:lnTo>
                <a:lnTo>
                  <a:pt x="5514" y="727"/>
                </a:lnTo>
                <a:lnTo>
                  <a:pt x="5495" y="745"/>
                </a:lnTo>
                <a:lnTo>
                  <a:pt x="5478" y="764"/>
                </a:lnTo>
                <a:lnTo>
                  <a:pt x="5461" y="785"/>
                </a:lnTo>
                <a:lnTo>
                  <a:pt x="5445" y="807"/>
                </a:lnTo>
                <a:lnTo>
                  <a:pt x="5431" y="832"/>
                </a:lnTo>
                <a:lnTo>
                  <a:pt x="5422" y="850"/>
                </a:lnTo>
                <a:lnTo>
                  <a:pt x="5412" y="869"/>
                </a:lnTo>
                <a:lnTo>
                  <a:pt x="5404" y="889"/>
                </a:lnTo>
                <a:lnTo>
                  <a:pt x="5396" y="910"/>
                </a:lnTo>
                <a:lnTo>
                  <a:pt x="5390" y="931"/>
                </a:lnTo>
                <a:lnTo>
                  <a:pt x="5384" y="955"/>
                </a:lnTo>
                <a:lnTo>
                  <a:pt x="5378" y="978"/>
                </a:lnTo>
                <a:lnTo>
                  <a:pt x="5373" y="1003"/>
                </a:lnTo>
                <a:lnTo>
                  <a:pt x="5369" y="1029"/>
                </a:lnTo>
                <a:lnTo>
                  <a:pt x="5365" y="1055"/>
                </a:lnTo>
                <a:lnTo>
                  <a:pt x="5362" y="1084"/>
                </a:lnTo>
                <a:lnTo>
                  <a:pt x="5359" y="1112"/>
                </a:lnTo>
                <a:lnTo>
                  <a:pt x="5357" y="1142"/>
                </a:lnTo>
                <a:lnTo>
                  <a:pt x="5356" y="1173"/>
                </a:lnTo>
                <a:lnTo>
                  <a:pt x="5355" y="1206"/>
                </a:lnTo>
                <a:lnTo>
                  <a:pt x="5355" y="1239"/>
                </a:lnTo>
                <a:lnTo>
                  <a:pt x="5355" y="1257"/>
                </a:lnTo>
                <a:lnTo>
                  <a:pt x="5355" y="1304"/>
                </a:lnTo>
                <a:lnTo>
                  <a:pt x="5355" y="1372"/>
                </a:lnTo>
                <a:lnTo>
                  <a:pt x="5355" y="1448"/>
                </a:lnTo>
                <a:lnTo>
                  <a:pt x="5355" y="1526"/>
                </a:lnTo>
                <a:lnTo>
                  <a:pt x="5355" y="1593"/>
                </a:lnTo>
                <a:lnTo>
                  <a:pt x="5355" y="1641"/>
                </a:lnTo>
                <a:lnTo>
                  <a:pt x="5355" y="1659"/>
                </a:lnTo>
                <a:lnTo>
                  <a:pt x="5355" y="1692"/>
                </a:lnTo>
                <a:lnTo>
                  <a:pt x="5356" y="1725"/>
                </a:lnTo>
                <a:lnTo>
                  <a:pt x="5357" y="1756"/>
                </a:lnTo>
                <a:lnTo>
                  <a:pt x="5359" y="1785"/>
                </a:lnTo>
                <a:lnTo>
                  <a:pt x="5362" y="1814"/>
                </a:lnTo>
                <a:lnTo>
                  <a:pt x="5365" y="1842"/>
                </a:lnTo>
                <a:lnTo>
                  <a:pt x="5369" y="1869"/>
                </a:lnTo>
                <a:lnTo>
                  <a:pt x="5373" y="1894"/>
                </a:lnTo>
                <a:lnTo>
                  <a:pt x="5378" y="1920"/>
                </a:lnTo>
                <a:lnTo>
                  <a:pt x="5384" y="1943"/>
                </a:lnTo>
                <a:lnTo>
                  <a:pt x="5390" y="1966"/>
                </a:lnTo>
                <a:lnTo>
                  <a:pt x="5396" y="1988"/>
                </a:lnTo>
                <a:lnTo>
                  <a:pt x="5405" y="2009"/>
                </a:lnTo>
                <a:lnTo>
                  <a:pt x="5412" y="2029"/>
                </a:lnTo>
                <a:lnTo>
                  <a:pt x="5422" y="2048"/>
                </a:lnTo>
                <a:lnTo>
                  <a:pt x="5431" y="2066"/>
                </a:lnTo>
                <a:lnTo>
                  <a:pt x="5439" y="2078"/>
                </a:lnTo>
                <a:lnTo>
                  <a:pt x="5446" y="2090"/>
                </a:lnTo>
                <a:lnTo>
                  <a:pt x="5454" y="2102"/>
                </a:lnTo>
                <a:lnTo>
                  <a:pt x="5462" y="2113"/>
                </a:lnTo>
                <a:lnTo>
                  <a:pt x="5472" y="2123"/>
                </a:lnTo>
                <a:lnTo>
                  <a:pt x="5480" y="2134"/>
                </a:lnTo>
                <a:lnTo>
                  <a:pt x="5491" y="2143"/>
                </a:lnTo>
                <a:lnTo>
                  <a:pt x="5500" y="2153"/>
                </a:lnTo>
                <a:lnTo>
                  <a:pt x="5511" y="2162"/>
                </a:lnTo>
                <a:lnTo>
                  <a:pt x="5521" y="2171"/>
                </a:lnTo>
                <a:lnTo>
                  <a:pt x="5532" y="2179"/>
                </a:lnTo>
                <a:lnTo>
                  <a:pt x="5544" y="2188"/>
                </a:lnTo>
                <a:lnTo>
                  <a:pt x="5567" y="2203"/>
                </a:lnTo>
                <a:lnTo>
                  <a:pt x="5592" y="2215"/>
                </a:lnTo>
                <a:lnTo>
                  <a:pt x="5619" y="2227"/>
                </a:lnTo>
                <a:lnTo>
                  <a:pt x="5646" y="2238"/>
                </a:lnTo>
                <a:lnTo>
                  <a:pt x="5676" y="2246"/>
                </a:lnTo>
                <a:lnTo>
                  <a:pt x="5707" y="2252"/>
                </a:lnTo>
                <a:lnTo>
                  <a:pt x="5737" y="2259"/>
                </a:lnTo>
                <a:lnTo>
                  <a:pt x="5770" y="2262"/>
                </a:lnTo>
                <a:lnTo>
                  <a:pt x="5804" y="2264"/>
                </a:lnTo>
                <a:lnTo>
                  <a:pt x="5840" y="2265"/>
                </a:lnTo>
                <a:lnTo>
                  <a:pt x="5841" y="2265"/>
                </a:lnTo>
                <a:lnTo>
                  <a:pt x="5853" y="2265"/>
                </a:lnTo>
                <a:lnTo>
                  <a:pt x="5885" y="2265"/>
                </a:lnTo>
                <a:lnTo>
                  <a:pt x="5935" y="2265"/>
                </a:lnTo>
                <a:lnTo>
                  <a:pt x="6001" y="2265"/>
                </a:lnTo>
                <a:lnTo>
                  <a:pt x="6078" y="2265"/>
                </a:lnTo>
                <a:lnTo>
                  <a:pt x="6165" y="2265"/>
                </a:lnTo>
                <a:lnTo>
                  <a:pt x="6257" y="2265"/>
                </a:lnTo>
                <a:lnTo>
                  <a:pt x="6353" y="2265"/>
                </a:lnTo>
                <a:lnTo>
                  <a:pt x="6448" y="2265"/>
                </a:lnTo>
                <a:lnTo>
                  <a:pt x="6540" y="2265"/>
                </a:lnTo>
                <a:lnTo>
                  <a:pt x="6627" y="2265"/>
                </a:lnTo>
                <a:lnTo>
                  <a:pt x="6704" y="2265"/>
                </a:lnTo>
                <a:lnTo>
                  <a:pt x="6770" y="2265"/>
                </a:lnTo>
                <a:lnTo>
                  <a:pt x="6820" y="2265"/>
                </a:lnTo>
                <a:lnTo>
                  <a:pt x="6852" y="2265"/>
                </a:lnTo>
                <a:lnTo>
                  <a:pt x="6864" y="2265"/>
                </a:lnTo>
                <a:lnTo>
                  <a:pt x="6864" y="2240"/>
                </a:lnTo>
                <a:lnTo>
                  <a:pt x="6864" y="2168"/>
                </a:lnTo>
                <a:lnTo>
                  <a:pt x="6864" y="2056"/>
                </a:lnTo>
                <a:lnTo>
                  <a:pt x="6864" y="1911"/>
                </a:lnTo>
                <a:lnTo>
                  <a:pt x="6864" y="1740"/>
                </a:lnTo>
                <a:lnTo>
                  <a:pt x="6864" y="1549"/>
                </a:lnTo>
                <a:lnTo>
                  <a:pt x="6864" y="1343"/>
                </a:lnTo>
                <a:lnTo>
                  <a:pt x="6864" y="1133"/>
                </a:lnTo>
                <a:lnTo>
                  <a:pt x="6864" y="922"/>
                </a:lnTo>
                <a:lnTo>
                  <a:pt x="6864" y="717"/>
                </a:lnTo>
                <a:lnTo>
                  <a:pt x="6864" y="526"/>
                </a:lnTo>
                <a:lnTo>
                  <a:pt x="6864" y="354"/>
                </a:lnTo>
                <a:lnTo>
                  <a:pt x="6864" y="209"/>
                </a:lnTo>
                <a:lnTo>
                  <a:pt x="6864" y="97"/>
                </a:lnTo>
                <a:lnTo>
                  <a:pt x="6864" y="25"/>
                </a:lnTo>
                <a:lnTo>
                  <a:pt x="6864" y="0"/>
                </a:lnTo>
                <a:lnTo>
                  <a:pt x="6854" y="0"/>
                </a:lnTo>
                <a:lnTo>
                  <a:pt x="6827" y="0"/>
                </a:lnTo>
                <a:lnTo>
                  <a:pt x="6786" y="0"/>
                </a:lnTo>
                <a:lnTo>
                  <a:pt x="6735" y="0"/>
                </a:lnTo>
                <a:lnTo>
                  <a:pt x="6679" y="0"/>
                </a:lnTo>
                <a:lnTo>
                  <a:pt x="6619" y="0"/>
                </a:lnTo>
                <a:lnTo>
                  <a:pt x="6561" y="0"/>
                </a:lnTo>
                <a:lnTo>
                  <a:pt x="6508" y="0"/>
                </a:lnTo>
                <a:lnTo>
                  <a:pt x="6495" y="1"/>
                </a:lnTo>
                <a:lnTo>
                  <a:pt x="6484" y="2"/>
                </a:lnTo>
                <a:lnTo>
                  <a:pt x="6473" y="3"/>
                </a:lnTo>
                <a:lnTo>
                  <a:pt x="6463" y="5"/>
                </a:lnTo>
                <a:lnTo>
                  <a:pt x="6453" y="8"/>
                </a:lnTo>
                <a:lnTo>
                  <a:pt x="6444" y="12"/>
                </a:lnTo>
                <a:lnTo>
                  <a:pt x="6435" y="16"/>
                </a:lnTo>
                <a:lnTo>
                  <a:pt x="6428" y="19"/>
                </a:lnTo>
                <a:lnTo>
                  <a:pt x="6420" y="24"/>
                </a:lnTo>
                <a:lnTo>
                  <a:pt x="6414" y="29"/>
                </a:lnTo>
                <a:lnTo>
                  <a:pt x="6409" y="34"/>
                </a:lnTo>
                <a:lnTo>
                  <a:pt x="6403" y="39"/>
                </a:lnTo>
                <a:lnTo>
                  <a:pt x="6394" y="51"/>
                </a:lnTo>
                <a:lnTo>
                  <a:pt x="6386" y="61"/>
                </a:lnTo>
                <a:lnTo>
                  <a:pt x="6380" y="73"/>
                </a:lnTo>
                <a:lnTo>
                  <a:pt x="6376" y="85"/>
                </a:lnTo>
                <a:lnTo>
                  <a:pt x="6373" y="95"/>
                </a:lnTo>
                <a:lnTo>
                  <a:pt x="6370" y="104"/>
                </a:lnTo>
                <a:lnTo>
                  <a:pt x="6369" y="119"/>
                </a:lnTo>
                <a:lnTo>
                  <a:pt x="6368" y="124"/>
                </a:lnTo>
                <a:close/>
                <a:moveTo>
                  <a:pt x="4910" y="699"/>
                </a:moveTo>
                <a:lnTo>
                  <a:pt x="4894" y="689"/>
                </a:lnTo>
                <a:lnTo>
                  <a:pt x="4876" y="679"/>
                </a:lnTo>
                <a:lnTo>
                  <a:pt x="4859" y="671"/>
                </a:lnTo>
                <a:lnTo>
                  <a:pt x="4842" y="663"/>
                </a:lnTo>
                <a:lnTo>
                  <a:pt x="4826" y="657"/>
                </a:lnTo>
                <a:lnTo>
                  <a:pt x="4809" y="652"/>
                </a:lnTo>
                <a:lnTo>
                  <a:pt x="4793" y="647"/>
                </a:lnTo>
                <a:lnTo>
                  <a:pt x="4777" y="643"/>
                </a:lnTo>
                <a:lnTo>
                  <a:pt x="4746" y="638"/>
                </a:lnTo>
                <a:lnTo>
                  <a:pt x="4720" y="635"/>
                </a:lnTo>
                <a:lnTo>
                  <a:pt x="4696" y="634"/>
                </a:lnTo>
                <a:lnTo>
                  <a:pt x="4674" y="633"/>
                </a:lnTo>
                <a:lnTo>
                  <a:pt x="4660" y="633"/>
                </a:lnTo>
                <a:lnTo>
                  <a:pt x="4623" y="633"/>
                </a:lnTo>
                <a:lnTo>
                  <a:pt x="4566" y="633"/>
                </a:lnTo>
                <a:lnTo>
                  <a:pt x="4494" y="633"/>
                </a:lnTo>
                <a:lnTo>
                  <a:pt x="4410" y="633"/>
                </a:lnTo>
                <a:lnTo>
                  <a:pt x="4317" y="633"/>
                </a:lnTo>
                <a:lnTo>
                  <a:pt x="4217" y="633"/>
                </a:lnTo>
                <a:lnTo>
                  <a:pt x="4113" y="633"/>
                </a:lnTo>
                <a:lnTo>
                  <a:pt x="4011" y="633"/>
                </a:lnTo>
                <a:lnTo>
                  <a:pt x="3911" y="633"/>
                </a:lnTo>
                <a:lnTo>
                  <a:pt x="3819" y="633"/>
                </a:lnTo>
                <a:lnTo>
                  <a:pt x="3735" y="633"/>
                </a:lnTo>
                <a:lnTo>
                  <a:pt x="3665" y="633"/>
                </a:lnTo>
                <a:lnTo>
                  <a:pt x="3611" y="633"/>
                </a:lnTo>
                <a:lnTo>
                  <a:pt x="3576" y="633"/>
                </a:lnTo>
                <a:lnTo>
                  <a:pt x="3564" y="633"/>
                </a:lnTo>
                <a:lnTo>
                  <a:pt x="3564" y="651"/>
                </a:lnTo>
                <a:lnTo>
                  <a:pt x="3564" y="702"/>
                </a:lnTo>
                <a:lnTo>
                  <a:pt x="3564" y="783"/>
                </a:lnTo>
                <a:lnTo>
                  <a:pt x="3564" y="888"/>
                </a:lnTo>
                <a:lnTo>
                  <a:pt x="3564" y="1011"/>
                </a:lnTo>
                <a:lnTo>
                  <a:pt x="3564" y="1150"/>
                </a:lnTo>
                <a:lnTo>
                  <a:pt x="3564" y="1297"/>
                </a:lnTo>
                <a:lnTo>
                  <a:pt x="3564" y="1448"/>
                </a:lnTo>
                <a:lnTo>
                  <a:pt x="3564" y="1601"/>
                </a:lnTo>
                <a:lnTo>
                  <a:pt x="3564" y="1748"/>
                </a:lnTo>
                <a:lnTo>
                  <a:pt x="3564" y="1887"/>
                </a:lnTo>
                <a:lnTo>
                  <a:pt x="3564" y="2010"/>
                </a:lnTo>
                <a:lnTo>
                  <a:pt x="3564" y="2115"/>
                </a:lnTo>
                <a:lnTo>
                  <a:pt x="3564" y="2195"/>
                </a:lnTo>
                <a:lnTo>
                  <a:pt x="3564" y="2247"/>
                </a:lnTo>
                <a:lnTo>
                  <a:pt x="3564" y="2265"/>
                </a:lnTo>
                <a:lnTo>
                  <a:pt x="3586" y="2265"/>
                </a:lnTo>
                <a:lnTo>
                  <a:pt x="3643" y="2265"/>
                </a:lnTo>
                <a:lnTo>
                  <a:pt x="3726" y="2265"/>
                </a:lnTo>
                <a:lnTo>
                  <a:pt x="3819" y="2265"/>
                </a:lnTo>
                <a:lnTo>
                  <a:pt x="3913" y="2265"/>
                </a:lnTo>
                <a:lnTo>
                  <a:pt x="3995" y="2265"/>
                </a:lnTo>
                <a:lnTo>
                  <a:pt x="4053" y="2265"/>
                </a:lnTo>
                <a:lnTo>
                  <a:pt x="4074" y="2265"/>
                </a:lnTo>
                <a:lnTo>
                  <a:pt x="4074" y="2250"/>
                </a:lnTo>
                <a:lnTo>
                  <a:pt x="4074" y="2208"/>
                </a:lnTo>
                <a:lnTo>
                  <a:pt x="4074" y="2142"/>
                </a:lnTo>
                <a:lnTo>
                  <a:pt x="4074" y="2058"/>
                </a:lnTo>
                <a:lnTo>
                  <a:pt x="4074" y="1957"/>
                </a:lnTo>
                <a:lnTo>
                  <a:pt x="4074" y="1845"/>
                </a:lnTo>
                <a:lnTo>
                  <a:pt x="4074" y="1725"/>
                </a:lnTo>
                <a:lnTo>
                  <a:pt x="4074" y="1601"/>
                </a:lnTo>
                <a:lnTo>
                  <a:pt x="4074" y="1477"/>
                </a:lnTo>
                <a:lnTo>
                  <a:pt x="4074" y="1356"/>
                </a:lnTo>
                <a:lnTo>
                  <a:pt x="4074" y="1244"/>
                </a:lnTo>
                <a:lnTo>
                  <a:pt x="4074" y="1143"/>
                </a:lnTo>
                <a:lnTo>
                  <a:pt x="4074" y="1058"/>
                </a:lnTo>
                <a:lnTo>
                  <a:pt x="4074" y="993"/>
                </a:lnTo>
                <a:lnTo>
                  <a:pt x="4074" y="950"/>
                </a:lnTo>
                <a:lnTo>
                  <a:pt x="4074" y="936"/>
                </a:lnTo>
                <a:lnTo>
                  <a:pt x="4089" y="936"/>
                </a:lnTo>
                <a:lnTo>
                  <a:pt x="4128" y="936"/>
                </a:lnTo>
                <a:lnTo>
                  <a:pt x="4183" y="936"/>
                </a:lnTo>
                <a:lnTo>
                  <a:pt x="4246" y="936"/>
                </a:lnTo>
                <a:lnTo>
                  <a:pt x="4309" y="936"/>
                </a:lnTo>
                <a:lnTo>
                  <a:pt x="4364" y="936"/>
                </a:lnTo>
                <a:lnTo>
                  <a:pt x="4403" y="936"/>
                </a:lnTo>
                <a:lnTo>
                  <a:pt x="4418" y="936"/>
                </a:lnTo>
                <a:lnTo>
                  <a:pt x="4432" y="937"/>
                </a:lnTo>
                <a:lnTo>
                  <a:pt x="4445" y="938"/>
                </a:lnTo>
                <a:lnTo>
                  <a:pt x="4457" y="940"/>
                </a:lnTo>
                <a:lnTo>
                  <a:pt x="4468" y="942"/>
                </a:lnTo>
                <a:lnTo>
                  <a:pt x="4479" y="945"/>
                </a:lnTo>
                <a:lnTo>
                  <a:pt x="4488" y="948"/>
                </a:lnTo>
                <a:lnTo>
                  <a:pt x="4498" y="952"/>
                </a:lnTo>
                <a:lnTo>
                  <a:pt x="4505" y="957"/>
                </a:lnTo>
                <a:lnTo>
                  <a:pt x="4512" y="962"/>
                </a:lnTo>
                <a:lnTo>
                  <a:pt x="4520" y="967"/>
                </a:lnTo>
                <a:lnTo>
                  <a:pt x="4526" y="974"/>
                </a:lnTo>
                <a:lnTo>
                  <a:pt x="4533" y="980"/>
                </a:lnTo>
                <a:lnTo>
                  <a:pt x="4543" y="993"/>
                </a:lnTo>
                <a:lnTo>
                  <a:pt x="4552" y="1008"/>
                </a:lnTo>
                <a:lnTo>
                  <a:pt x="4559" y="1022"/>
                </a:lnTo>
                <a:lnTo>
                  <a:pt x="4565" y="1038"/>
                </a:lnTo>
                <a:lnTo>
                  <a:pt x="4570" y="1054"/>
                </a:lnTo>
                <a:lnTo>
                  <a:pt x="4573" y="1069"/>
                </a:lnTo>
                <a:lnTo>
                  <a:pt x="4575" y="1085"/>
                </a:lnTo>
                <a:lnTo>
                  <a:pt x="4577" y="1099"/>
                </a:lnTo>
                <a:lnTo>
                  <a:pt x="4577" y="1111"/>
                </a:lnTo>
                <a:lnTo>
                  <a:pt x="4578" y="1122"/>
                </a:lnTo>
                <a:lnTo>
                  <a:pt x="4578" y="1135"/>
                </a:lnTo>
                <a:lnTo>
                  <a:pt x="4577" y="1171"/>
                </a:lnTo>
                <a:lnTo>
                  <a:pt x="4577" y="1227"/>
                </a:lnTo>
                <a:lnTo>
                  <a:pt x="4577" y="1300"/>
                </a:lnTo>
                <a:lnTo>
                  <a:pt x="4577" y="1387"/>
                </a:lnTo>
                <a:lnTo>
                  <a:pt x="4577" y="1483"/>
                </a:lnTo>
                <a:lnTo>
                  <a:pt x="4577" y="1587"/>
                </a:lnTo>
                <a:lnTo>
                  <a:pt x="4577" y="1693"/>
                </a:lnTo>
                <a:lnTo>
                  <a:pt x="4577" y="1800"/>
                </a:lnTo>
                <a:lnTo>
                  <a:pt x="4577" y="1904"/>
                </a:lnTo>
                <a:lnTo>
                  <a:pt x="4577" y="2000"/>
                </a:lnTo>
                <a:lnTo>
                  <a:pt x="4577" y="2086"/>
                </a:lnTo>
                <a:lnTo>
                  <a:pt x="4577" y="2159"/>
                </a:lnTo>
                <a:lnTo>
                  <a:pt x="4577" y="2216"/>
                </a:lnTo>
                <a:lnTo>
                  <a:pt x="4577" y="2252"/>
                </a:lnTo>
                <a:lnTo>
                  <a:pt x="4577" y="2265"/>
                </a:lnTo>
                <a:lnTo>
                  <a:pt x="4598" y="2265"/>
                </a:lnTo>
                <a:lnTo>
                  <a:pt x="4655" y="2265"/>
                </a:lnTo>
                <a:lnTo>
                  <a:pt x="4736" y="2265"/>
                </a:lnTo>
                <a:lnTo>
                  <a:pt x="4827" y="2265"/>
                </a:lnTo>
                <a:lnTo>
                  <a:pt x="4919" y="2265"/>
                </a:lnTo>
                <a:lnTo>
                  <a:pt x="4999" y="2265"/>
                </a:lnTo>
                <a:lnTo>
                  <a:pt x="5056" y="2265"/>
                </a:lnTo>
                <a:lnTo>
                  <a:pt x="5078" y="2265"/>
                </a:lnTo>
                <a:lnTo>
                  <a:pt x="5078" y="2251"/>
                </a:lnTo>
                <a:lnTo>
                  <a:pt x="5078" y="2214"/>
                </a:lnTo>
                <a:lnTo>
                  <a:pt x="5078" y="2155"/>
                </a:lnTo>
                <a:lnTo>
                  <a:pt x="5078" y="2079"/>
                </a:lnTo>
                <a:lnTo>
                  <a:pt x="5078" y="1989"/>
                </a:lnTo>
                <a:lnTo>
                  <a:pt x="5078" y="1888"/>
                </a:lnTo>
                <a:lnTo>
                  <a:pt x="5078" y="1780"/>
                </a:lnTo>
                <a:lnTo>
                  <a:pt x="5078" y="1670"/>
                </a:lnTo>
                <a:lnTo>
                  <a:pt x="5078" y="1559"/>
                </a:lnTo>
                <a:lnTo>
                  <a:pt x="5078" y="1450"/>
                </a:lnTo>
                <a:lnTo>
                  <a:pt x="5078" y="1350"/>
                </a:lnTo>
                <a:lnTo>
                  <a:pt x="5078" y="1260"/>
                </a:lnTo>
                <a:lnTo>
                  <a:pt x="5078" y="1183"/>
                </a:lnTo>
                <a:lnTo>
                  <a:pt x="5078" y="1125"/>
                </a:lnTo>
                <a:lnTo>
                  <a:pt x="5078" y="1087"/>
                </a:lnTo>
                <a:lnTo>
                  <a:pt x="5078" y="1073"/>
                </a:lnTo>
                <a:lnTo>
                  <a:pt x="5078" y="1072"/>
                </a:lnTo>
                <a:lnTo>
                  <a:pt x="5077" y="1036"/>
                </a:lnTo>
                <a:lnTo>
                  <a:pt x="5075" y="1002"/>
                </a:lnTo>
                <a:lnTo>
                  <a:pt x="5070" y="969"/>
                </a:lnTo>
                <a:lnTo>
                  <a:pt x="5064" y="939"/>
                </a:lnTo>
                <a:lnTo>
                  <a:pt x="5057" y="910"/>
                </a:lnTo>
                <a:lnTo>
                  <a:pt x="5048" y="884"/>
                </a:lnTo>
                <a:lnTo>
                  <a:pt x="5039" y="858"/>
                </a:lnTo>
                <a:lnTo>
                  <a:pt x="5028" y="834"/>
                </a:lnTo>
                <a:lnTo>
                  <a:pt x="5016" y="813"/>
                </a:lnTo>
                <a:lnTo>
                  <a:pt x="5004" y="791"/>
                </a:lnTo>
                <a:lnTo>
                  <a:pt x="4989" y="772"/>
                </a:lnTo>
                <a:lnTo>
                  <a:pt x="4975" y="755"/>
                </a:lnTo>
                <a:lnTo>
                  <a:pt x="4959" y="740"/>
                </a:lnTo>
                <a:lnTo>
                  <a:pt x="4943" y="725"/>
                </a:lnTo>
                <a:lnTo>
                  <a:pt x="4927" y="711"/>
                </a:lnTo>
                <a:lnTo>
                  <a:pt x="4910" y="699"/>
                </a:lnTo>
                <a:close/>
                <a:moveTo>
                  <a:pt x="2339" y="699"/>
                </a:moveTo>
                <a:lnTo>
                  <a:pt x="2322" y="689"/>
                </a:lnTo>
                <a:lnTo>
                  <a:pt x="2305" y="679"/>
                </a:lnTo>
                <a:lnTo>
                  <a:pt x="2288" y="671"/>
                </a:lnTo>
                <a:lnTo>
                  <a:pt x="2271" y="663"/>
                </a:lnTo>
                <a:lnTo>
                  <a:pt x="2254" y="657"/>
                </a:lnTo>
                <a:lnTo>
                  <a:pt x="2237" y="652"/>
                </a:lnTo>
                <a:lnTo>
                  <a:pt x="2221" y="647"/>
                </a:lnTo>
                <a:lnTo>
                  <a:pt x="2205" y="643"/>
                </a:lnTo>
                <a:lnTo>
                  <a:pt x="2176" y="638"/>
                </a:lnTo>
                <a:lnTo>
                  <a:pt x="2148" y="635"/>
                </a:lnTo>
                <a:lnTo>
                  <a:pt x="2124" y="634"/>
                </a:lnTo>
                <a:lnTo>
                  <a:pt x="2103" y="633"/>
                </a:lnTo>
                <a:lnTo>
                  <a:pt x="2079" y="633"/>
                </a:lnTo>
                <a:lnTo>
                  <a:pt x="2013" y="633"/>
                </a:lnTo>
                <a:lnTo>
                  <a:pt x="1909" y="633"/>
                </a:lnTo>
                <a:lnTo>
                  <a:pt x="1774" y="633"/>
                </a:lnTo>
                <a:lnTo>
                  <a:pt x="1616" y="633"/>
                </a:lnTo>
                <a:lnTo>
                  <a:pt x="1438" y="633"/>
                </a:lnTo>
                <a:lnTo>
                  <a:pt x="1247" y="633"/>
                </a:lnTo>
                <a:lnTo>
                  <a:pt x="1051" y="633"/>
                </a:lnTo>
                <a:lnTo>
                  <a:pt x="855" y="633"/>
                </a:lnTo>
                <a:lnTo>
                  <a:pt x="666" y="633"/>
                </a:lnTo>
                <a:lnTo>
                  <a:pt x="488" y="633"/>
                </a:lnTo>
                <a:lnTo>
                  <a:pt x="328" y="633"/>
                </a:lnTo>
                <a:lnTo>
                  <a:pt x="194" y="633"/>
                </a:lnTo>
                <a:lnTo>
                  <a:pt x="91" y="633"/>
                </a:lnTo>
                <a:lnTo>
                  <a:pt x="23" y="633"/>
                </a:lnTo>
                <a:lnTo>
                  <a:pt x="0" y="633"/>
                </a:lnTo>
                <a:lnTo>
                  <a:pt x="0" y="651"/>
                </a:lnTo>
                <a:lnTo>
                  <a:pt x="0" y="702"/>
                </a:lnTo>
                <a:lnTo>
                  <a:pt x="0" y="783"/>
                </a:lnTo>
                <a:lnTo>
                  <a:pt x="0" y="888"/>
                </a:lnTo>
                <a:lnTo>
                  <a:pt x="0" y="1011"/>
                </a:lnTo>
                <a:lnTo>
                  <a:pt x="0" y="1148"/>
                </a:lnTo>
                <a:lnTo>
                  <a:pt x="0" y="1297"/>
                </a:lnTo>
                <a:lnTo>
                  <a:pt x="0" y="1448"/>
                </a:lnTo>
                <a:lnTo>
                  <a:pt x="0" y="1601"/>
                </a:lnTo>
                <a:lnTo>
                  <a:pt x="0" y="1748"/>
                </a:lnTo>
                <a:lnTo>
                  <a:pt x="0" y="1886"/>
                </a:lnTo>
                <a:lnTo>
                  <a:pt x="0" y="2010"/>
                </a:lnTo>
                <a:lnTo>
                  <a:pt x="0" y="2114"/>
                </a:lnTo>
                <a:lnTo>
                  <a:pt x="0" y="2194"/>
                </a:lnTo>
                <a:lnTo>
                  <a:pt x="0" y="2246"/>
                </a:lnTo>
                <a:lnTo>
                  <a:pt x="0" y="2264"/>
                </a:lnTo>
                <a:lnTo>
                  <a:pt x="21" y="2264"/>
                </a:lnTo>
                <a:lnTo>
                  <a:pt x="78" y="2264"/>
                </a:lnTo>
                <a:lnTo>
                  <a:pt x="158" y="2264"/>
                </a:lnTo>
                <a:lnTo>
                  <a:pt x="250" y="2264"/>
                </a:lnTo>
                <a:lnTo>
                  <a:pt x="341" y="2264"/>
                </a:lnTo>
                <a:lnTo>
                  <a:pt x="421" y="2264"/>
                </a:lnTo>
                <a:lnTo>
                  <a:pt x="477" y="2264"/>
                </a:lnTo>
                <a:lnTo>
                  <a:pt x="500" y="2264"/>
                </a:lnTo>
                <a:lnTo>
                  <a:pt x="500" y="2249"/>
                </a:lnTo>
                <a:lnTo>
                  <a:pt x="500" y="2207"/>
                </a:lnTo>
                <a:lnTo>
                  <a:pt x="500" y="2142"/>
                </a:lnTo>
                <a:lnTo>
                  <a:pt x="500" y="2056"/>
                </a:lnTo>
                <a:lnTo>
                  <a:pt x="500" y="1956"/>
                </a:lnTo>
                <a:lnTo>
                  <a:pt x="500" y="1844"/>
                </a:lnTo>
                <a:lnTo>
                  <a:pt x="500" y="1724"/>
                </a:lnTo>
                <a:lnTo>
                  <a:pt x="500" y="1600"/>
                </a:lnTo>
                <a:lnTo>
                  <a:pt x="500" y="1476"/>
                </a:lnTo>
                <a:lnTo>
                  <a:pt x="500" y="1356"/>
                </a:lnTo>
                <a:lnTo>
                  <a:pt x="500" y="1244"/>
                </a:lnTo>
                <a:lnTo>
                  <a:pt x="500" y="1143"/>
                </a:lnTo>
                <a:lnTo>
                  <a:pt x="500" y="1057"/>
                </a:lnTo>
                <a:lnTo>
                  <a:pt x="500" y="993"/>
                </a:lnTo>
                <a:lnTo>
                  <a:pt x="500" y="950"/>
                </a:lnTo>
                <a:lnTo>
                  <a:pt x="500" y="936"/>
                </a:lnTo>
                <a:lnTo>
                  <a:pt x="515" y="936"/>
                </a:lnTo>
                <a:lnTo>
                  <a:pt x="553" y="936"/>
                </a:lnTo>
                <a:lnTo>
                  <a:pt x="608" y="936"/>
                </a:lnTo>
                <a:lnTo>
                  <a:pt x="671" y="936"/>
                </a:lnTo>
                <a:lnTo>
                  <a:pt x="734" y="936"/>
                </a:lnTo>
                <a:lnTo>
                  <a:pt x="789" y="936"/>
                </a:lnTo>
                <a:lnTo>
                  <a:pt x="828" y="936"/>
                </a:lnTo>
                <a:lnTo>
                  <a:pt x="843" y="936"/>
                </a:lnTo>
                <a:lnTo>
                  <a:pt x="857" y="936"/>
                </a:lnTo>
                <a:lnTo>
                  <a:pt x="870" y="937"/>
                </a:lnTo>
                <a:lnTo>
                  <a:pt x="882" y="939"/>
                </a:lnTo>
                <a:lnTo>
                  <a:pt x="894" y="941"/>
                </a:lnTo>
                <a:lnTo>
                  <a:pt x="904" y="944"/>
                </a:lnTo>
                <a:lnTo>
                  <a:pt x="914" y="948"/>
                </a:lnTo>
                <a:lnTo>
                  <a:pt x="922" y="952"/>
                </a:lnTo>
                <a:lnTo>
                  <a:pt x="931" y="957"/>
                </a:lnTo>
                <a:lnTo>
                  <a:pt x="938" y="962"/>
                </a:lnTo>
                <a:lnTo>
                  <a:pt x="944" y="967"/>
                </a:lnTo>
                <a:lnTo>
                  <a:pt x="951" y="974"/>
                </a:lnTo>
                <a:lnTo>
                  <a:pt x="957" y="979"/>
                </a:lnTo>
                <a:lnTo>
                  <a:pt x="968" y="993"/>
                </a:lnTo>
                <a:lnTo>
                  <a:pt x="976" y="1008"/>
                </a:lnTo>
                <a:lnTo>
                  <a:pt x="984" y="1022"/>
                </a:lnTo>
                <a:lnTo>
                  <a:pt x="990" y="1038"/>
                </a:lnTo>
                <a:lnTo>
                  <a:pt x="994" y="1054"/>
                </a:lnTo>
                <a:lnTo>
                  <a:pt x="997" y="1069"/>
                </a:lnTo>
                <a:lnTo>
                  <a:pt x="1001" y="1085"/>
                </a:lnTo>
                <a:lnTo>
                  <a:pt x="1002" y="1099"/>
                </a:lnTo>
                <a:lnTo>
                  <a:pt x="1003" y="1111"/>
                </a:lnTo>
                <a:lnTo>
                  <a:pt x="1003" y="1122"/>
                </a:lnTo>
                <a:lnTo>
                  <a:pt x="1003" y="1123"/>
                </a:lnTo>
                <a:lnTo>
                  <a:pt x="1003" y="1138"/>
                </a:lnTo>
                <a:lnTo>
                  <a:pt x="1003" y="1175"/>
                </a:lnTo>
                <a:lnTo>
                  <a:pt x="1003" y="1232"/>
                </a:lnTo>
                <a:lnTo>
                  <a:pt x="1003" y="1306"/>
                </a:lnTo>
                <a:lnTo>
                  <a:pt x="1003" y="1392"/>
                </a:lnTo>
                <a:lnTo>
                  <a:pt x="1003" y="1489"/>
                </a:lnTo>
                <a:lnTo>
                  <a:pt x="1003" y="1591"/>
                </a:lnTo>
                <a:lnTo>
                  <a:pt x="1003" y="1697"/>
                </a:lnTo>
                <a:lnTo>
                  <a:pt x="1003" y="1803"/>
                </a:lnTo>
                <a:lnTo>
                  <a:pt x="1003" y="1906"/>
                </a:lnTo>
                <a:lnTo>
                  <a:pt x="1003" y="2001"/>
                </a:lnTo>
                <a:lnTo>
                  <a:pt x="1002" y="2087"/>
                </a:lnTo>
                <a:lnTo>
                  <a:pt x="1002" y="2160"/>
                </a:lnTo>
                <a:lnTo>
                  <a:pt x="1002" y="2215"/>
                </a:lnTo>
                <a:lnTo>
                  <a:pt x="1002" y="2251"/>
                </a:lnTo>
                <a:lnTo>
                  <a:pt x="1002" y="2264"/>
                </a:lnTo>
                <a:lnTo>
                  <a:pt x="1024" y="2264"/>
                </a:lnTo>
                <a:lnTo>
                  <a:pt x="1080" y="2264"/>
                </a:lnTo>
                <a:lnTo>
                  <a:pt x="1160" y="2264"/>
                </a:lnTo>
                <a:lnTo>
                  <a:pt x="1253" y="2264"/>
                </a:lnTo>
                <a:lnTo>
                  <a:pt x="1345" y="2264"/>
                </a:lnTo>
                <a:lnTo>
                  <a:pt x="1425" y="2264"/>
                </a:lnTo>
                <a:lnTo>
                  <a:pt x="1481" y="2264"/>
                </a:lnTo>
                <a:lnTo>
                  <a:pt x="1503" y="2264"/>
                </a:lnTo>
                <a:lnTo>
                  <a:pt x="1503" y="2249"/>
                </a:lnTo>
                <a:lnTo>
                  <a:pt x="1503" y="2207"/>
                </a:lnTo>
                <a:lnTo>
                  <a:pt x="1503" y="2142"/>
                </a:lnTo>
                <a:lnTo>
                  <a:pt x="1503" y="2056"/>
                </a:lnTo>
                <a:lnTo>
                  <a:pt x="1503" y="1956"/>
                </a:lnTo>
                <a:lnTo>
                  <a:pt x="1503" y="1844"/>
                </a:lnTo>
                <a:lnTo>
                  <a:pt x="1503" y="1724"/>
                </a:lnTo>
                <a:lnTo>
                  <a:pt x="1503" y="1600"/>
                </a:lnTo>
                <a:lnTo>
                  <a:pt x="1503" y="1476"/>
                </a:lnTo>
                <a:lnTo>
                  <a:pt x="1503" y="1356"/>
                </a:lnTo>
                <a:lnTo>
                  <a:pt x="1503" y="1244"/>
                </a:lnTo>
                <a:lnTo>
                  <a:pt x="1503" y="1143"/>
                </a:lnTo>
                <a:lnTo>
                  <a:pt x="1503" y="1057"/>
                </a:lnTo>
                <a:lnTo>
                  <a:pt x="1503" y="993"/>
                </a:lnTo>
                <a:lnTo>
                  <a:pt x="1503" y="950"/>
                </a:lnTo>
                <a:lnTo>
                  <a:pt x="1503" y="936"/>
                </a:lnTo>
                <a:lnTo>
                  <a:pt x="1518" y="936"/>
                </a:lnTo>
                <a:lnTo>
                  <a:pt x="1556" y="936"/>
                </a:lnTo>
                <a:lnTo>
                  <a:pt x="1611" y="936"/>
                </a:lnTo>
                <a:lnTo>
                  <a:pt x="1675" y="936"/>
                </a:lnTo>
                <a:lnTo>
                  <a:pt x="1737" y="936"/>
                </a:lnTo>
                <a:lnTo>
                  <a:pt x="1792" y="936"/>
                </a:lnTo>
                <a:lnTo>
                  <a:pt x="1832" y="936"/>
                </a:lnTo>
                <a:lnTo>
                  <a:pt x="1846" y="936"/>
                </a:lnTo>
                <a:lnTo>
                  <a:pt x="1860" y="936"/>
                </a:lnTo>
                <a:lnTo>
                  <a:pt x="1874" y="937"/>
                </a:lnTo>
                <a:lnTo>
                  <a:pt x="1886" y="939"/>
                </a:lnTo>
                <a:lnTo>
                  <a:pt x="1897" y="941"/>
                </a:lnTo>
                <a:lnTo>
                  <a:pt x="1907" y="944"/>
                </a:lnTo>
                <a:lnTo>
                  <a:pt x="1917" y="948"/>
                </a:lnTo>
                <a:lnTo>
                  <a:pt x="1926" y="952"/>
                </a:lnTo>
                <a:lnTo>
                  <a:pt x="1934" y="957"/>
                </a:lnTo>
                <a:lnTo>
                  <a:pt x="1942" y="962"/>
                </a:lnTo>
                <a:lnTo>
                  <a:pt x="1948" y="967"/>
                </a:lnTo>
                <a:lnTo>
                  <a:pt x="1954" y="974"/>
                </a:lnTo>
                <a:lnTo>
                  <a:pt x="1961" y="979"/>
                </a:lnTo>
                <a:lnTo>
                  <a:pt x="1971" y="993"/>
                </a:lnTo>
                <a:lnTo>
                  <a:pt x="1980" y="1008"/>
                </a:lnTo>
                <a:lnTo>
                  <a:pt x="1987" y="1022"/>
                </a:lnTo>
                <a:lnTo>
                  <a:pt x="1994" y="1038"/>
                </a:lnTo>
                <a:lnTo>
                  <a:pt x="1998" y="1054"/>
                </a:lnTo>
                <a:lnTo>
                  <a:pt x="2001" y="1069"/>
                </a:lnTo>
                <a:lnTo>
                  <a:pt x="2003" y="1085"/>
                </a:lnTo>
                <a:lnTo>
                  <a:pt x="2005" y="1099"/>
                </a:lnTo>
                <a:lnTo>
                  <a:pt x="2006" y="1111"/>
                </a:lnTo>
                <a:lnTo>
                  <a:pt x="2006" y="1122"/>
                </a:lnTo>
                <a:lnTo>
                  <a:pt x="2006" y="1123"/>
                </a:lnTo>
                <a:lnTo>
                  <a:pt x="2006" y="1138"/>
                </a:lnTo>
                <a:lnTo>
                  <a:pt x="2006" y="1175"/>
                </a:lnTo>
                <a:lnTo>
                  <a:pt x="2006" y="1232"/>
                </a:lnTo>
                <a:lnTo>
                  <a:pt x="2006" y="1306"/>
                </a:lnTo>
                <a:lnTo>
                  <a:pt x="2006" y="1393"/>
                </a:lnTo>
                <a:lnTo>
                  <a:pt x="2006" y="1490"/>
                </a:lnTo>
                <a:lnTo>
                  <a:pt x="2005" y="1592"/>
                </a:lnTo>
                <a:lnTo>
                  <a:pt x="2005" y="1698"/>
                </a:lnTo>
                <a:lnTo>
                  <a:pt x="2005" y="1804"/>
                </a:lnTo>
                <a:lnTo>
                  <a:pt x="2005" y="1907"/>
                </a:lnTo>
                <a:lnTo>
                  <a:pt x="2005" y="2002"/>
                </a:lnTo>
                <a:lnTo>
                  <a:pt x="2005" y="2088"/>
                </a:lnTo>
                <a:lnTo>
                  <a:pt x="2005" y="2160"/>
                </a:lnTo>
                <a:lnTo>
                  <a:pt x="2005" y="2216"/>
                </a:lnTo>
                <a:lnTo>
                  <a:pt x="2005" y="2252"/>
                </a:lnTo>
                <a:lnTo>
                  <a:pt x="2005" y="2265"/>
                </a:lnTo>
                <a:lnTo>
                  <a:pt x="2028" y="2265"/>
                </a:lnTo>
                <a:lnTo>
                  <a:pt x="2084" y="2265"/>
                </a:lnTo>
                <a:lnTo>
                  <a:pt x="2164" y="2265"/>
                </a:lnTo>
                <a:lnTo>
                  <a:pt x="2256" y="2265"/>
                </a:lnTo>
                <a:lnTo>
                  <a:pt x="2347" y="2265"/>
                </a:lnTo>
                <a:lnTo>
                  <a:pt x="2428" y="2265"/>
                </a:lnTo>
                <a:lnTo>
                  <a:pt x="2485" y="2265"/>
                </a:lnTo>
                <a:lnTo>
                  <a:pt x="2506" y="2265"/>
                </a:lnTo>
                <a:lnTo>
                  <a:pt x="2506" y="2251"/>
                </a:lnTo>
                <a:lnTo>
                  <a:pt x="2506" y="2214"/>
                </a:lnTo>
                <a:lnTo>
                  <a:pt x="2506" y="2155"/>
                </a:lnTo>
                <a:lnTo>
                  <a:pt x="2506" y="2079"/>
                </a:lnTo>
                <a:lnTo>
                  <a:pt x="2506" y="1989"/>
                </a:lnTo>
                <a:lnTo>
                  <a:pt x="2506" y="1888"/>
                </a:lnTo>
                <a:lnTo>
                  <a:pt x="2506" y="1780"/>
                </a:lnTo>
                <a:lnTo>
                  <a:pt x="2506" y="1669"/>
                </a:lnTo>
                <a:lnTo>
                  <a:pt x="2506" y="1557"/>
                </a:lnTo>
                <a:lnTo>
                  <a:pt x="2506" y="1449"/>
                </a:lnTo>
                <a:lnTo>
                  <a:pt x="2506" y="1349"/>
                </a:lnTo>
                <a:lnTo>
                  <a:pt x="2506" y="1259"/>
                </a:lnTo>
                <a:lnTo>
                  <a:pt x="2506" y="1182"/>
                </a:lnTo>
                <a:lnTo>
                  <a:pt x="2506" y="1124"/>
                </a:lnTo>
                <a:lnTo>
                  <a:pt x="2506" y="1086"/>
                </a:lnTo>
                <a:lnTo>
                  <a:pt x="2506" y="1072"/>
                </a:lnTo>
                <a:lnTo>
                  <a:pt x="2505" y="1036"/>
                </a:lnTo>
                <a:lnTo>
                  <a:pt x="2503" y="1002"/>
                </a:lnTo>
                <a:lnTo>
                  <a:pt x="2499" y="969"/>
                </a:lnTo>
                <a:lnTo>
                  <a:pt x="2492" y="939"/>
                </a:lnTo>
                <a:lnTo>
                  <a:pt x="2486" y="910"/>
                </a:lnTo>
                <a:lnTo>
                  <a:pt x="2477" y="884"/>
                </a:lnTo>
                <a:lnTo>
                  <a:pt x="2468" y="858"/>
                </a:lnTo>
                <a:lnTo>
                  <a:pt x="2456" y="834"/>
                </a:lnTo>
                <a:lnTo>
                  <a:pt x="2445" y="813"/>
                </a:lnTo>
                <a:lnTo>
                  <a:pt x="2432" y="791"/>
                </a:lnTo>
                <a:lnTo>
                  <a:pt x="2418" y="772"/>
                </a:lnTo>
                <a:lnTo>
                  <a:pt x="2403" y="755"/>
                </a:lnTo>
                <a:lnTo>
                  <a:pt x="2387" y="740"/>
                </a:lnTo>
                <a:lnTo>
                  <a:pt x="2372" y="725"/>
                </a:lnTo>
                <a:lnTo>
                  <a:pt x="2356" y="711"/>
                </a:lnTo>
                <a:lnTo>
                  <a:pt x="2339" y="699"/>
                </a:lnTo>
                <a:close/>
                <a:moveTo>
                  <a:pt x="8041" y="631"/>
                </a:moveTo>
                <a:lnTo>
                  <a:pt x="8039" y="631"/>
                </a:lnTo>
                <a:lnTo>
                  <a:pt x="8037" y="631"/>
                </a:lnTo>
                <a:lnTo>
                  <a:pt x="7988" y="633"/>
                </a:lnTo>
                <a:lnTo>
                  <a:pt x="7943" y="634"/>
                </a:lnTo>
                <a:lnTo>
                  <a:pt x="7898" y="637"/>
                </a:lnTo>
                <a:lnTo>
                  <a:pt x="7857" y="640"/>
                </a:lnTo>
                <a:lnTo>
                  <a:pt x="7817" y="645"/>
                </a:lnTo>
                <a:lnTo>
                  <a:pt x="7779" y="651"/>
                </a:lnTo>
                <a:lnTo>
                  <a:pt x="7742" y="658"/>
                </a:lnTo>
                <a:lnTo>
                  <a:pt x="7708" y="665"/>
                </a:lnTo>
                <a:lnTo>
                  <a:pt x="7675" y="675"/>
                </a:lnTo>
                <a:lnTo>
                  <a:pt x="7643" y="684"/>
                </a:lnTo>
                <a:lnTo>
                  <a:pt x="7615" y="696"/>
                </a:lnTo>
                <a:lnTo>
                  <a:pt x="7586" y="708"/>
                </a:lnTo>
                <a:lnTo>
                  <a:pt x="7559" y="720"/>
                </a:lnTo>
                <a:lnTo>
                  <a:pt x="7535" y="735"/>
                </a:lnTo>
                <a:lnTo>
                  <a:pt x="7512" y="750"/>
                </a:lnTo>
                <a:lnTo>
                  <a:pt x="7490" y="767"/>
                </a:lnTo>
                <a:lnTo>
                  <a:pt x="7469" y="784"/>
                </a:lnTo>
                <a:lnTo>
                  <a:pt x="7449" y="802"/>
                </a:lnTo>
                <a:lnTo>
                  <a:pt x="7431" y="821"/>
                </a:lnTo>
                <a:lnTo>
                  <a:pt x="7414" y="842"/>
                </a:lnTo>
                <a:lnTo>
                  <a:pt x="7399" y="863"/>
                </a:lnTo>
                <a:lnTo>
                  <a:pt x="7384" y="886"/>
                </a:lnTo>
                <a:lnTo>
                  <a:pt x="7370" y="909"/>
                </a:lnTo>
                <a:lnTo>
                  <a:pt x="7357" y="933"/>
                </a:lnTo>
                <a:lnTo>
                  <a:pt x="7345" y="959"/>
                </a:lnTo>
                <a:lnTo>
                  <a:pt x="7334" y="985"/>
                </a:lnTo>
                <a:lnTo>
                  <a:pt x="7323" y="1013"/>
                </a:lnTo>
                <a:lnTo>
                  <a:pt x="7314" y="1041"/>
                </a:lnTo>
                <a:lnTo>
                  <a:pt x="7305" y="1071"/>
                </a:lnTo>
                <a:lnTo>
                  <a:pt x="7297" y="1102"/>
                </a:lnTo>
                <a:lnTo>
                  <a:pt x="7289" y="1134"/>
                </a:lnTo>
                <a:lnTo>
                  <a:pt x="7282" y="1166"/>
                </a:lnTo>
                <a:lnTo>
                  <a:pt x="7279" y="1178"/>
                </a:lnTo>
                <a:lnTo>
                  <a:pt x="7271" y="1213"/>
                </a:lnTo>
                <a:lnTo>
                  <a:pt x="7260" y="1267"/>
                </a:lnTo>
                <a:lnTo>
                  <a:pt x="7245" y="1337"/>
                </a:lnTo>
                <a:lnTo>
                  <a:pt x="7227" y="1421"/>
                </a:lnTo>
                <a:lnTo>
                  <a:pt x="7207" y="1513"/>
                </a:lnTo>
                <a:lnTo>
                  <a:pt x="7186" y="1611"/>
                </a:lnTo>
                <a:lnTo>
                  <a:pt x="7164" y="1714"/>
                </a:lnTo>
                <a:lnTo>
                  <a:pt x="7141" y="1816"/>
                </a:lnTo>
                <a:lnTo>
                  <a:pt x="7120" y="1916"/>
                </a:lnTo>
                <a:lnTo>
                  <a:pt x="7100" y="2008"/>
                </a:lnTo>
                <a:lnTo>
                  <a:pt x="7082" y="2090"/>
                </a:lnTo>
                <a:lnTo>
                  <a:pt x="7067" y="2160"/>
                </a:lnTo>
                <a:lnTo>
                  <a:pt x="7056" y="2214"/>
                </a:lnTo>
                <a:lnTo>
                  <a:pt x="7048" y="2249"/>
                </a:lnTo>
                <a:lnTo>
                  <a:pt x="7045" y="2262"/>
                </a:lnTo>
                <a:lnTo>
                  <a:pt x="7068" y="2262"/>
                </a:lnTo>
                <a:lnTo>
                  <a:pt x="7131" y="2262"/>
                </a:lnTo>
                <a:lnTo>
                  <a:pt x="7217" y="2262"/>
                </a:lnTo>
                <a:lnTo>
                  <a:pt x="7317" y="2262"/>
                </a:lnTo>
                <a:lnTo>
                  <a:pt x="7418" y="2262"/>
                </a:lnTo>
                <a:lnTo>
                  <a:pt x="7504" y="2262"/>
                </a:lnTo>
                <a:lnTo>
                  <a:pt x="7566" y="2262"/>
                </a:lnTo>
                <a:lnTo>
                  <a:pt x="7589" y="2262"/>
                </a:lnTo>
                <a:lnTo>
                  <a:pt x="7591" y="2250"/>
                </a:lnTo>
                <a:lnTo>
                  <a:pt x="7599" y="2218"/>
                </a:lnTo>
                <a:lnTo>
                  <a:pt x="7609" y="2168"/>
                </a:lnTo>
                <a:lnTo>
                  <a:pt x="7624" y="2102"/>
                </a:lnTo>
                <a:lnTo>
                  <a:pt x="7641" y="2024"/>
                </a:lnTo>
                <a:lnTo>
                  <a:pt x="7659" y="1937"/>
                </a:lnTo>
                <a:lnTo>
                  <a:pt x="7679" y="1845"/>
                </a:lnTo>
                <a:lnTo>
                  <a:pt x="7700" y="1749"/>
                </a:lnTo>
                <a:lnTo>
                  <a:pt x="7720" y="1653"/>
                </a:lnTo>
                <a:lnTo>
                  <a:pt x="7741" y="1561"/>
                </a:lnTo>
                <a:lnTo>
                  <a:pt x="7760" y="1474"/>
                </a:lnTo>
                <a:lnTo>
                  <a:pt x="7777" y="1396"/>
                </a:lnTo>
                <a:lnTo>
                  <a:pt x="7790" y="1331"/>
                </a:lnTo>
                <a:lnTo>
                  <a:pt x="7801" y="1280"/>
                </a:lnTo>
                <a:lnTo>
                  <a:pt x="7808" y="1247"/>
                </a:lnTo>
                <a:lnTo>
                  <a:pt x="7810" y="1235"/>
                </a:lnTo>
                <a:lnTo>
                  <a:pt x="7824" y="1177"/>
                </a:lnTo>
                <a:lnTo>
                  <a:pt x="7837" y="1128"/>
                </a:lnTo>
                <a:lnTo>
                  <a:pt x="7850" y="1087"/>
                </a:lnTo>
                <a:lnTo>
                  <a:pt x="7861" y="1055"/>
                </a:lnTo>
                <a:lnTo>
                  <a:pt x="7871" y="1030"/>
                </a:lnTo>
                <a:lnTo>
                  <a:pt x="7880" y="1012"/>
                </a:lnTo>
                <a:lnTo>
                  <a:pt x="7888" y="999"/>
                </a:lnTo>
                <a:lnTo>
                  <a:pt x="7894" y="992"/>
                </a:lnTo>
                <a:lnTo>
                  <a:pt x="7900" y="984"/>
                </a:lnTo>
                <a:lnTo>
                  <a:pt x="7908" y="978"/>
                </a:lnTo>
                <a:lnTo>
                  <a:pt x="7915" y="972"/>
                </a:lnTo>
                <a:lnTo>
                  <a:pt x="7923" y="966"/>
                </a:lnTo>
                <a:lnTo>
                  <a:pt x="7932" y="961"/>
                </a:lnTo>
                <a:lnTo>
                  <a:pt x="7942" y="957"/>
                </a:lnTo>
                <a:lnTo>
                  <a:pt x="7951" y="951"/>
                </a:lnTo>
                <a:lnTo>
                  <a:pt x="7963" y="948"/>
                </a:lnTo>
                <a:lnTo>
                  <a:pt x="7976" y="944"/>
                </a:lnTo>
                <a:lnTo>
                  <a:pt x="7989" y="941"/>
                </a:lnTo>
                <a:lnTo>
                  <a:pt x="8004" y="939"/>
                </a:lnTo>
                <a:lnTo>
                  <a:pt x="8020" y="937"/>
                </a:lnTo>
                <a:lnTo>
                  <a:pt x="8037" y="934"/>
                </a:lnTo>
                <a:lnTo>
                  <a:pt x="8055" y="933"/>
                </a:lnTo>
                <a:lnTo>
                  <a:pt x="8075" y="932"/>
                </a:lnTo>
                <a:lnTo>
                  <a:pt x="8097" y="932"/>
                </a:lnTo>
                <a:lnTo>
                  <a:pt x="8106" y="932"/>
                </a:lnTo>
                <a:lnTo>
                  <a:pt x="8128" y="932"/>
                </a:lnTo>
                <a:lnTo>
                  <a:pt x="8161" y="932"/>
                </a:lnTo>
                <a:lnTo>
                  <a:pt x="8198" y="932"/>
                </a:lnTo>
                <a:lnTo>
                  <a:pt x="8236" y="932"/>
                </a:lnTo>
                <a:lnTo>
                  <a:pt x="8268" y="932"/>
                </a:lnTo>
                <a:lnTo>
                  <a:pt x="8291" y="932"/>
                </a:lnTo>
                <a:lnTo>
                  <a:pt x="8300" y="932"/>
                </a:lnTo>
                <a:lnTo>
                  <a:pt x="8307" y="920"/>
                </a:lnTo>
                <a:lnTo>
                  <a:pt x="8325" y="886"/>
                </a:lnTo>
                <a:lnTo>
                  <a:pt x="8350" y="837"/>
                </a:lnTo>
                <a:lnTo>
                  <a:pt x="8379" y="782"/>
                </a:lnTo>
                <a:lnTo>
                  <a:pt x="8409" y="727"/>
                </a:lnTo>
                <a:lnTo>
                  <a:pt x="8434" y="679"/>
                </a:lnTo>
                <a:lnTo>
                  <a:pt x="8452" y="645"/>
                </a:lnTo>
                <a:lnTo>
                  <a:pt x="8458" y="631"/>
                </a:lnTo>
                <a:lnTo>
                  <a:pt x="8440" y="631"/>
                </a:lnTo>
                <a:lnTo>
                  <a:pt x="8394" y="631"/>
                </a:lnTo>
                <a:lnTo>
                  <a:pt x="8326" y="631"/>
                </a:lnTo>
                <a:lnTo>
                  <a:pt x="8250" y="631"/>
                </a:lnTo>
                <a:lnTo>
                  <a:pt x="8174" y="631"/>
                </a:lnTo>
                <a:lnTo>
                  <a:pt x="8107" y="631"/>
                </a:lnTo>
                <a:lnTo>
                  <a:pt x="8059" y="631"/>
                </a:lnTo>
                <a:lnTo>
                  <a:pt x="8041" y="6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0" name="Rectangle 2"/>
          <p:cNvSpPr>
            <a:spLocks noGrp="1" noChangeArrowheads="1"/>
          </p:cNvSpPr>
          <p:nvPr>
            <p:ph type="ctrTitle"/>
          </p:nvPr>
        </p:nvSpPr>
        <p:spPr>
          <a:xfrm>
            <a:off x="876300" y="4200525"/>
            <a:ext cx="9793288" cy="795338"/>
          </a:xfrm>
        </p:spPr>
        <p:txBody>
          <a:bodyPr/>
          <a:lstStyle>
            <a:lvl1pPr>
              <a:defRPr sz="3000">
                <a:solidFill>
                  <a:schemeClr val="bg1"/>
                </a:solidFill>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7651" name="Rectangle 3"/>
          <p:cNvSpPr>
            <a:spLocks noGrp="1" noChangeArrowheads="1"/>
          </p:cNvSpPr>
          <p:nvPr>
            <p:ph type="subTitle" idx="1"/>
          </p:nvPr>
        </p:nvSpPr>
        <p:spPr>
          <a:xfrm>
            <a:off x="852488" y="5078413"/>
            <a:ext cx="8064500" cy="620712"/>
          </a:xfrm>
        </p:spPr>
        <p:txBody>
          <a:bodyPr/>
          <a:lstStyle>
            <a:lvl1pPr marL="0" indent="0">
              <a:buFont typeface="Wingdings" pitchFamily="2" charset="2"/>
              <a:buNone/>
              <a:defRPr sz="2400">
                <a:solidFill>
                  <a:schemeClr val="bg1"/>
                </a:solidFill>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8" name="Rectangle 4"/>
          <p:cNvSpPr>
            <a:spLocks noGrp="1" noChangeArrowheads="1"/>
          </p:cNvSpPr>
          <p:nvPr>
            <p:ph type="dt" sz="half" idx="10"/>
          </p:nvPr>
        </p:nvSpPr>
        <p:spPr bwMode="auto">
          <a:xfrm>
            <a:off x="576263" y="5900738"/>
            <a:ext cx="2687637" cy="450850"/>
          </a:xfrm>
          <a:prstGeom prst="rect">
            <a:avLst/>
          </a:prstGeom>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0" y="5900738"/>
            <a:ext cx="3648075" cy="450850"/>
          </a:xfrm>
          <a:prstGeom prst="rect">
            <a:avLst/>
          </a:prstGeom>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FB5C0CF9-CDAD-4642-B4DB-756D2D128920}" type="slidenum">
              <a:rPr lang="en-US" altLang="zh-CN"/>
              <a:pPr>
                <a:defRPr/>
              </a:pPr>
              <a:t>‹#›</a:t>
            </a:fld>
            <a:endParaRPr lang="en-US" altLang="zh-CN"/>
          </a:p>
        </p:txBody>
      </p:sp>
    </p:spTree>
    <p:extLst>
      <p:ext uri="{BB962C8B-B14F-4D97-AF65-F5344CB8AC3E}">
        <p14:creationId xmlns:p14="http://schemas.microsoft.com/office/powerpoint/2010/main" val="41449547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208644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883329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70273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1028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516077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866235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4694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983763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25474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885509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067829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81785148"/>
          <p:cNvPicPr>
            <a:picLocks noChangeAspect="1" noChangeArrowheads="1"/>
          </p:cNvPicPr>
          <p:nvPr/>
        </p:nvPicPr>
        <p:blipFill>
          <a:blip r:embed="rId2">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PT用图灰色"/>
          <p:cNvPicPr>
            <a:picLocks noChangeAspect="1" noChangeArrowheads="1"/>
          </p:cNvPicPr>
          <p:nvPr/>
        </p:nvPicPr>
        <p:blipFill>
          <a:blip r:embed="rId3" cstate="print">
            <a:extLst>
              <a:ext uri="{28A0092B-C50C-407E-A947-70E740481C1C}">
                <a14:useLocalDpi xmlns:a14="http://schemas.microsoft.com/office/drawing/2010/main" val="0"/>
              </a:ext>
            </a:extLst>
          </a:blip>
          <a:srcRect l="16844" t="46463" r="10741"/>
          <a:stretch>
            <a:fillRect/>
          </a:stretch>
        </p:blipFill>
        <p:spPr bwMode="auto">
          <a:xfrm>
            <a:off x="0" y="1925638"/>
            <a:ext cx="115220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8"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ea typeface="Arial Unicode MS" pitchFamily="34" charset="-122"/>
                <a:cs typeface="Arial Unicode MS" pitchFamily="34" charset="-122"/>
              </a:rPr>
              <a:t>© 2011 Mindray Confidential</a:t>
            </a:r>
          </a:p>
        </p:txBody>
      </p:sp>
      <p:pic>
        <p:nvPicPr>
          <p:cNvPr id="7" name="Picture 1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Grp="1" noChangeArrowheads="1"/>
          </p:cNvSpPr>
          <p:nvPr>
            <p:ph type="subTitle" idx="1"/>
          </p:nvPr>
        </p:nvSpPr>
        <p:spPr>
          <a:xfrm>
            <a:off x="839788" y="4841875"/>
            <a:ext cx="8066087" cy="603250"/>
          </a:xfrm>
        </p:spPr>
        <p:txBody>
          <a:bodyPr/>
          <a:lstStyle>
            <a:lvl1pPr marL="0" indent="0">
              <a:buFont typeface="Wingdings" pitchFamily="2" charset="2"/>
              <a:buNone/>
              <a:defRPr sz="2400">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29698" name="Rectangle 2"/>
          <p:cNvSpPr>
            <a:spLocks noGrp="1" noChangeArrowheads="1"/>
          </p:cNvSpPr>
          <p:nvPr>
            <p:ph type="ctrTitle"/>
          </p:nvPr>
        </p:nvSpPr>
        <p:spPr>
          <a:xfrm>
            <a:off x="863600" y="3911600"/>
            <a:ext cx="9794875" cy="839788"/>
          </a:xfrm>
        </p:spPr>
        <p:txBody>
          <a:bodyPr/>
          <a:lstStyle>
            <a:lvl1pPr>
              <a:defRPr sz="3000"/>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8" name="Rectangle 4"/>
          <p:cNvSpPr>
            <a:spLocks noGrp="1" noChangeArrowheads="1"/>
          </p:cNvSpPr>
          <p:nvPr>
            <p:ph type="dt" sz="half" idx="10"/>
          </p:nvPr>
        </p:nvSpPr>
        <p:spPr bwMode="auto">
          <a:xfrm>
            <a:off x="576263" y="5900738"/>
            <a:ext cx="2687637" cy="450850"/>
          </a:xfrm>
          <a:prstGeom prst="rect">
            <a:avLst/>
          </a:prstGeom>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0" y="5900738"/>
            <a:ext cx="3648075" cy="450850"/>
          </a:xfrm>
          <a:prstGeom prst="rect">
            <a:avLst/>
          </a:prstGeom>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842C7135-C1BC-426A-ABCC-D867CAC4C354}" type="slidenum">
              <a:rPr lang="en-US" altLang="zh-CN"/>
              <a:pPr>
                <a:defRPr/>
              </a:pPr>
              <a:t>‹#›</a:t>
            </a:fld>
            <a:endParaRPr lang="en-US" altLang="zh-CN"/>
          </a:p>
        </p:txBody>
      </p:sp>
    </p:spTree>
    <p:extLst>
      <p:ext uri="{BB962C8B-B14F-4D97-AF65-F5344CB8AC3E}">
        <p14:creationId xmlns:p14="http://schemas.microsoft.com/office/powerpoint/2010/main" val="635008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473483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460143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142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615692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79905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6250367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4249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971456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861912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15343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6964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0972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2066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36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2085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4831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w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wmf"/><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44450"/>
            <a:ext cx="108648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3" y="1087438"/>
            <a:ext cx="108648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500" y="6026150"/>
            <a:ext cx="1906588"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0" y="5984875"/>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1030"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802" r:id="rId1"/>
    <p:sldLayoutId id="2147486760" r:id="rId2"/>
    <p:sldLayoutId id="2147486761" r:id="rId3"/>
    <p:sldLayoutId id="2147486762" r:id="rId4"/>
    <p:sldLayoutId id="2147486763" r:id="rId5"/>
    <p:sldLayoutId id="2147486764" r:id="rId6"/>
    <p:sldLayoutId id="2147486765" r:id="rId7"/>
    <p:sldLayoutId id="2147486766" r:id="rId8"/>
    <p:sldLayoutId id="2147486767" r:id="rId9"/>
    <p:sldLayoutId id="2147486768" r:id="rId10"/>
    <p:sldLayoutId id="2147486769" r:id="rId11"/>
    <p:sldLayoutId id="2147486770" r:id="rId12"/>
    <p:sldLayoutId id="2147486771" r:id="rId13"/>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3213" y="0"/>
            <a:ext cx="108648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328613" y="1030288"/>
            <a:ext cx="1086485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500" y="6026150"/>
            <a:ext cx="1906588"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0" y="5984875"/>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2054"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803" r:id="rId1"/>
    <p:sldLayoutId id="2147486772" r:id="rId2"/>
    <p:sldLayoutId id="2147486773" r:id="rId3"/>
    <p:sldLayoutId id="2147486774" r:id="rId4"/>
    <p:sldLayoutId id="2147486775" r:id="rId5"/>
    <p:sldLayoutId id="2147486776" r:id="rId6"/>
    <p:sldLayoutId id="2147486777" r:id="rId7"/>
    <p:sldLayoutId id="2147486778" r:id="rId8"/>
    <p:sldLayoutId id="2147486779" r:id="rId9"/>
    <p:sldLayoutId id="2147486780" r:id="rId10"/>
    <p:sldLayoutId id="2147486781"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rgbClr val="4D4D4D"/>
          </a:solidFill>
          <a:latin typeface="+mn-lt"/>
          <a:ea typeface="+mn-ea"/>
        </a:defRPr>
      </a:lvl5pPr>
      <a:lvl6pPr marL="2514600" indent="-228600" algn="l" rtl="0" fontAlgn="base">
        <a:spcBef>
          <a:spcPct val="20000"/>
        </a:spcBef>
        <a:spcAft>
          <a:spcPct val="0"/>
        </a:spcAft>
        <a:buChar char="»"/>
        <a:defRPr sz="2000">
          <a:solidFill>
            <a:srgbClr val="4D4D4D"/>
          </a:solidFill>
          <a:latin typeface="+mn-lt"/>
          <a:ea typeface="+mn-ea"/>
        </a:defRPr>
      </a:lvl6pPr>
      <a:lvl7pPr marL="2971800" indent="-228600" algn="l" rtl="0" fontAlgn="base">
        <a:spcBef>
          <a:spcPct val="20000"/>
        </a:spcBef>
        <a:spcAft>
          <a:spcPct val="0"/>
        </a:spcAft>
        <a:buChar char="»"/>
        <a:defRPr sz="2000">
          <a:solidFill>
            <a:srgbClr val="4D4D4D"/>
          </a:solidFill>
          <a:latin typeface="+mn-lt"/>
          <a:ea typeface="+mn-ea"/>
        </a:defRPr>
      </a:lvl7pPr>
      <a:lvl8pPr marL="3429000" indent="-228600" algn="l" rtl="0" fontAlgn="base">
        <a:spcBef>
          <a:spcPct val="20000"/>
        </a:spcBef>
        <a:spcAft>
          <a:spcPct val="0"/>
        </a:spcAft>
        <a:buChar char="»"/>
        <a:defRPr sz="2000">
          <a:solidFill>
            <a:srgbClr val="4D4D4D"/>
          </a:solidFill>
          <a:latin typeface="+mn-lt"/>
          <a:ea typeface="+mn-ea"/>
        </a:defRPr>
      </a:lvl8pPr>
      <a:lvl9pPr marL="3886200" indent="-228600" algn="l" rtl="0" fontAlgn="base">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3213" y="44450"/>
            <a:ext cx="108648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303213" y="1090613"/>
            <a:ext cx="10864850"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500" y="6026150"/>
            <a:ext cx="1906588"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ea typeface="Arial Unicode MS" pitchFamily="34" charset="-122"/>
                <a:cs typeface="Arial Unicode MS" pitchFamily="34" charset="-122"/>
              </a:rPr>
              <a:t>© 2011 Mindray Confidential</a:t>
            </a:r>
          </a:p>
        </p:txBody>
      </p:sp>
      <p:sp>
        <p:nvSpPr>
          <p:cNvPr id="98315" name="Text Box 11"/>
          <p:cNvSpPr txBox="1">
            <a:spLocks noChangeArrowheads="1"/>
          </p:cNvSpPr>
          <p:nvPr/>
        </p:nvSpPr>
        <p:spPr bwMode="auto">
          <a:xfrm>
            <a:off x="330200" y="5984875"/>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FA212828-8C05-4F25-9A32-90376F96E150}"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a:ea typeface="Arial Unicode MS" pitchFamily="34" charset="-122"/>
              <a:cs typeface="Arial Unicode MS" pitchFamily="34" charset="-122"/>
            </a:endParaRPr>
          </a:p>
        </p:txBody>
      </p:sp>
      <p:sp>
        <p:nvSpPr>
          <p:cNvPr id="3078"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3079"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804" r:id="rId1"/>
    <p:sldLayoutId id="2147486782" r:id="rId2"/>
    <p:sldLayoutId id="2147486783" r:id="rId3"/>
    <p:sldLayoutId id="2147486784" r:id="rId4"/>
    <p:sldLayoutId id="2147486785" r:id="rId5"/>
    <p:sldLayoutId id="2147486786" r:id="rId6"/>
    <p:sldLayoutId id="2147486787" r:id="rId7"/>
    <p:sldLayoutId id="2147486788" r:id="rId8"/>
    <p:sldLayoutId id="2147486789" r:id="rId9"/>
    <p:sldLayoutId id="2147486790" r:id="rId10"/>
    <p:sldLayoutId id="2147486791"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8613" y="0"/>
            <a:ext cx="10864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303213" y="1074738"/>
            <a:ext cx="108648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500" y="6026150"/>
            <a:ext cx="1906588"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ea typeface="Arial Unicode MS" pitchFamily="34" charset="-122"/>
                <a:cs typeface="Arial Unicode MS" pitchFamily="34" charset="-122"/>
              </a:rPr>
              <a:t>© 2011 Mindray Confidential</a:t>
            </a:r>
          </a:p>
        </p:txBody>
      </p:sp>
      <p:sp>
        <p:nvSpPr>
          <p:cNvPr id="98315" name="Text Box 11"/>
          <p:cNvSpPr txBox="1">
            <a:spLocks noChangeArrowheads="1"/>
          </p:cNvSpPr>
          <p:nvPr/>
        </p:nvSpPr>
        <p:spPr bwMode="auto">
          <a:xfrm>
            <a:off x="330200" y="5984875"/>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5A470D47-21A3-4F6B-9616-14773FDAA9BC}"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a:ea typeface="Arial Unicode MS" pitchFamily="34" charset="-122"/>
              <a:cs typeface="Arial Unicode MS" pitchFamily="34" charset="-122"/>
            </a:endParaRPr>
          </a:p>
        </p:txBody>
      </p:sp>
      <p:sp>
        <p:nvSpPr>
          <p:cNvPr id="4102"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4103"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805" r:id="rId1"/>
    <p:sldLayoutId id="2147486792" r:id="rId2"/>
    <p:sldLayoutId id="2147486793" r:id="rId3"/>
    <p:sldLayoutId id="2147486794" r:id="rId4"/>
    <p:sldLayoutId id="2147486795" r:id="rId5"/>
    <p:sldLayoutId id="2147486796" r:id="rId6"/>
    <p:sldLayoutId id="2147486797" r:id="rId7"/>
    <p:sldLayoutId id="2147486798" r:id="rId8"/>
    <p:sldLayoutId id="2147486799" r:id="rId9"/>
    <p:sldLayoutId id="2147486800" r:id="rId10"/>
    <p:sldLayoutId id="2147486801"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8.emf"/><Relationship Id="rId7" Type="http://schemas.openxmlformats.org/officeDocument/2006/relationships/image" Target="../media/image20.wmf"/><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oleObject" Target="../embeddings/oleObject11.bin"/><Relationship Id="rId5" Type="http://schemas.openxmlformats.org/officeDocument/2006/relationships/image" Target="../media/image19.wmf"/><Relationship Id="rId4" Type="http://schemas.openxmlformats.org/officeDocument/2006/relationships/oleObject" Target="../embeddings/oleObject10.bin"/><Relationship Id="rId9" Type="http://schemas.openxmlformats.org/officeDocument/2006/relationships/image" Target="../media/image21.wmf"/></Relationships>
</file>

<file path=ppt/slides/_rels/slide11.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6.wmf"/><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3.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6.bin"/><Relationship Id="rId14" Type="http://schemas.openxmlformats.org/officeDocument/2006/relationships/image" Target="../media/image27.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6.wmf"/><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3.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2.bin"/><Relationship Id="rId14" Type="http://schemas.openxmlformats.org/officeDocument/2006/relationships/image" Target="../media/image27.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30.emf"/><Relationship Id="rId4" Type="http://schemas.openxmlformats.org/officeDocument/2006/relationships/image" Target="../media/image29.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4.wmf"/><Relationship Id="rId3" Type="http://schemas.openxmlformats.org/officeDocument/2006/relationships/image" Target="../media/image31.emf"/><Relationship Id="rId7" Type="http://schemas.openxmlformats.org/officeDocument/2006/relationships/image" Target="../media/image68.png"/><Relationship Id="rId12" Type="http://schemas.openxmlformats.org/officeDocument/2006/relationships/oleObject" Target="../embeddings/oleObject27.bin"/><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67.png"/><Relationship Id="rId11" Type="http://schemas.openxmlformats.org/officeDocument/2006/relationships/image" Target="../media/image33.wmf"/><Relationship Id="rId5" Type="http://schemas.openxmlformats.org/officeDocument/2006/relationships/image" Target="../media/image66.png"/><Relationship Id="rId10" Type="http://schemas.openxmlformats.org/officeDocument/2006/relationships/oleObject" Target="../embeddings/oleObject26.bin"/><Relationship Id="rId9" Type="http://schemas.openxmlformats.org/officeDocument/2006/relationships/image" Target="../media/image32.wmf"/><Relationship Id="rId14" Type="http://schemas.openxmlformats.org/officeDocument/2006/relationships/image" Target="../media/image69.png"/></Relationships>
</file>

<file path=ppt/slides/_rels/slide17.xml.rels><?xml version="1.0" encoding="UTF-8" standalone="yes"?>
<Relationships xmlns="http://schemas.openxmlformats.org/package/2006/relationships"><Relationship Id="rId3" Type="http://schemas.openxmlformats.org/officeDocument/2006/relationships/image" Target="../media/image35.emf"/><Relationship Id="rId7" Type="http://schemas.openxmlformats.org/officeDocument/2006/relationships/image" Target="../media/image37.wmf"/><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oleObject" Target="../embeddings/oleObject29.bin"/><Relationship Id="rId5" Type="http://schemas.openxmlformats.org/officeDocument/2006/relationships/image" Target="../media/image36.wmf"/><Relationship Id="rId4" Type="http://schemas.openxmlformats.org/officeDocument/2006/relationships/oleObject" Target="../embeddings/oleObject28.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39.png"/><Relationship Id="rId4" Type="http://schemas.openxmlformats.org/officeDocument/2006/relationships/image" Target="../media/image3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41.png"/><Relationship Id="rId4" Type="http://schemas.openxmlformats.org/officeDocument/2006/relationships/image" Target="../media/image4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43.png"/><Relationship Id="rId4" Type="http://schemas.openxmlformats.org/officeDocument/2006/relationships/image" Target="../media/image42.wmf"/></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47.emf"/></Relationships>
</file>

<file path=ppt/slides/_rels/slide24.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49.emf"/></Relationships>
</file>

<file path=ppt/slides/_rels/slide25.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51.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53.wmf"/><Relationship Id="rId5" Type="http://schemas.openxmlformats.org/officeDocument/2006/relationships/oleObject" Target="../embeddings/oleObject34.bin"/><Relationship Id="rId4" Type="http://schemas.openxmlformats.org/officeDocument/2006/relationships/image" Target="../media/image52.wmf"/></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55.wmf"/><Relationship Id="rId4" Type="http://schemas.openxmlformats.org/officeDocument/2006/relationships/oleObject" Target="../embeddings/oleObject35.bin"/></Relationships>
</file>

<file path=ppt/slides/_rels/slide28.xml.rels><?xml version="1.0" encoding="UTF-8" standalone="yes"?>
<Relationships xmlns="http://schemas.openxmlformats.org/package/2006/relationships"><Relationship Id="rId3" Type="http://schemas.openxmlformats.org/officeDocument/2006/relationships/image" Target="../media/image890.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90.png"/></Relationships>
</file>

<file path=ppt/slides/_rels/slide29.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0.emf"/><Relationship Id="rId7" Type="http://schemas.openxmlformats.org/officeDocument/2006/relationships/image" Target="../media/image12.w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oleObject" Target="../embeddings/oleObject5.bin"/><Relationship Id="rId5" Type="http://schemas.openxmlformats.org/officeDocument/2006/relationships/image" Target="../media/image11.wmf"/><Relationship Id="rId4" Type="http://schemas.openxmlformats.org/officeDocument/2006/relationships/oleObject" Target="../embeddings/oleObject4.bin"/><Relationship Id="rId9" Type="http://schemas.openxmlformats.org/officeDocument/2006/relationships/image" Target="../media/image13.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4.emf"/><Relationship Id="rId7" Type="http://schemas.openxmlformats.org/officeDocument/2006/relationships/image" Target="../media/image16.wmf"/><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oleObject" Target="../embeddings/oleObject8.bin"/><Relationship Id="rId5" Type="http://schemas.openxmlformats.org/officeDocument/2006/relationships/image" Target="../media/image15.wmf"/><Relationship Id="rId4" Type="http://schemas.openxmlformats.org/officeDocument/2006/relationships/oleObject" Target="../embeddings/oleObject7.bin"/><Relationship Id="rId9"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9"/>
          <p:cNvSpPr>
            <a:spLocks noGrp="1" noChangeArrowheads="1"/>
          </p:cNvSpPr>
          <p:nvPr>
            <p:ph type="ctrTitle"/>
          </p:nvPr>
        </p:nvSpPr>
        <p:spPr>
          <a:xfrm>
            <a:off x="981868" y="1562496"/>
            <a:ext cx="9558337" cy="3355182"/>
          </a:xfrm>
        </p:spPr>
        <p:txBody>
          <a:bodyPr/>
          <a:lstStyle/>
          <a:p>
            <a:pPr algn="ctr" eaLnBrk="1" hangingPunct="1">
              <a:lnSpc>
                <a:spcPct val="150000"/>
              </a:lnSpc>
            </a:pPr>
            <a:r>
              <a:rPr lang="zh-CN" altLang="en-US" sz="2400" dirty="0">
                <a:solidFill>
                  <a:schemeClr val="tx1"/>
                </a:solidFill>
                <a:latin typeface="宋体" panose="02010600030101010101" pitchFamily="2" charset="-122"/>
                <a:ea typeface="宋体" panose="02010600030101010101" pitchFamily="2" charset="-122"/>
              </a:rPr>
              <a:t>診斷試驗分析過程控制設計</a:t>
            </a:r>
            <a:br>
              <a:rPr lang="en-US" altLang="zh-CN" sz="2400" dirty="0">
                <a:solidFill>
                  <a:schemeClr val="tx1"/>
                </a:solidFill>
                <a:latin typeface="宋体" panose="02010600030101010101" pitchFamily="2" charset="-122"/>
                <a:ea typeface="宋体" panose="02010600030101010101" pitchFamily="2" charset="-122"/>
              </a:rPr>
            </a:br>
            <a:r>
              <a:rPr lang="zh-CN" altLang="en-US" sz="2400" dirty="0">
                <a:solidFill>
                  <a:schemeClr val="tx1"/>
                </a:solidFill>
                <a:latin typeface="宋体" panose="02010600030101010101" pitchFamily="2" charset="-122"/>
                <a:ea typeface="宋体" panose="02010600030101010101" pitchFamily="2" charset="-122"/>
              </a:rPr>
              <a:t>之</a:t>
            </a:r>
            <a:br>
              <a:rPr lang="en-US" altLang="zh-CN" sz="2400" dirty="0">
                <a:solidFill>
                  <a:schemeClr val="tx1"/>
                </a:solidFill>
                <a:latin typeface="宋体" panose="02010600030101010101" pitchFamily="2" charset="-122"/>
                <a:ea typeface="宋体" panose="02010600030101010101" pitchFamily="2" charset="-122"/>
              </a:rPr>
            </a:br>
            <a:r>
              <a:rPr lang="zh-CN" altLang="en-US" sz="2400" dirty="0">
                <a:solidFill>
                  <a:schemeClr val="tx1"/>
                </a:solidFill>
                <a:latin typeface="宋体" panose="02010600030101010101" pitchFamily="2" charset="-122"/>
                <a:ea typeface="宋体" panose="02010600030101010101" pitchFamily="2" charset="-122"/>
              </a:rPr>
              <a:t>控制圖、控制規則</a:t>
            </a:r>
            <a:br>
              <a:rPr lang="en-US" altLang="zh-CN" sz="2400" dirty="0">
                <a:solidFill>
                  <a:schemeClr val="tx1"/>
                </a:solidFill>
                <a:latin typeface="宋体" panose="02010600030101010101" pitchFamily="2" charset="-122"/>
                <a:ea typeface="宋体" panose="02010600030101010101" pitchFamily="2" charset="-122"/>
              </a:rPr>
            </a:br>
            <a:r>
              <a:rPr lang="en-US" altLang="zh-CN" sz="24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quality assurance of process control based on statistics</a:t>
            </a:r>
            <a:r>
              <a:rPr lang="zh-CN" altLang="en-US" sz="2400" dirty="0">
                <a:solidFill>
                  <a:schemeClr val="tx1"/>
                </a:solidFill>
                <a:latin typeface="宋体" panose="02010600030101010101" pitchFamily="2" charset="-122"/>
                <a:ea typeface="宋体" panose="02010600030101010101" pitchFamily="2" charset="-122"/>
              </a:rPr>
              <a:t>：</a:t>
            </a:r>
            <a:br>
              <a:rPr lang="en-US" altLang="zh-CN" sz="2400" dirty="0">
                <a:solidFill>
                  <a:schemeClr val="tx1"/>
                </a:solidFill>
                <a:latin typeface="宋体" panose="02010600030101010101" pitchFamily="2" charset="-122"/>
                <a:ea typeface="宋体" panose="02010600030101010101" pitchFamily="2" charset="-122"/>
              </a:rPr>
            </a:br>
            <a:r>
              <a:rPr lang="en-US" altLang="zh-CN" sz="24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Control Chart</a:t>
            </a:r>
            <a:r>
              <a:rPr lang="zh-CN" altLang="en-US" sz="2400" dirty="0">
                <a:solidFill>
                  <a:schemeClr val="tx1"/>
                </a:solidFill>
                <a:latin typeface="宋体" panose="02010600030101010101" pitchFamily="2" charset="-122"/>
                <a:ea typeface="宋体" panose="02010600030101010101" pitchFamily="2" charset="-122"/>
              </a:rPr>
              <a:t>、</a:t>
            </a:r>
            <a:r>
              <a:rPr lang="en-US" altLang="zh-CN" sz="24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Control rule</a:t>
            </a:r>
            <a:endParaRPr lang="zh-CN" altLang="en-US" sz="24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19118017"/>
      </p:ext>
    </p:extLst>
  </p:cSld>
  <p:clrMapOvr>
    <a:masterClrMapping/>
  </p:clrMapOvr>
  <p:transition advTm="221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502" name="Picture 20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950" y="3749135"/>
            <a:ext cx="10062350" cy="2211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矩形 3"/>
          <p:cNvSpPr>
            <a:spLocks noChangeArrowheads="1"/>
          </p:cNvSpPr>
          <p:nvPr/>
        </p:nvSpPr>
        <p:spPr bwMode="auto">
          <a:xfrm>
            <a:off x="742950" y="626845"/>
            <a:ext cx="6072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latin typeface="Times New Roman" pitchFamily="18" charset="0"/>
                <a:cs typeface="Times New Roman" pitchFamily="18" charset="0"/>
              </a:rPr>
              <a:t>2.1.3</a:t>
            </a:r>
            <a:r>
              <a:rPr lang="zh-CN" altLang="en-US" sz="1600" dirty="0">
                <a:latin typeface="Times New Roman" pitchFamily="18" charset="0"/>
                <a:cs typeface="Times New Roman" pitchFamily="18" charset="0"/>
              </a:rPr>
              <a:t>、判異準則 </a:t>
            </a:r>
            <a:r>
              <a:rPr lang="en-US" altLang="zh-CN" sz="1600" dirty="0">
                <a:latin typeface="Times New Roman" pitchFamily="18" charset="0"/>
                <a:cs typeface="Times New Roman" pitchFamily="18" charset="0"/>
              </a:rPr>
              <a:t>- </a:t>
            </a:r>
            <a:r>
              <a:rPr lang="zh-TW" altLang="en-US" sz="1600" dirty="0">
                <a:latin typeface="Times New Roman" pitchFamily="18" charset="0"/>
                <a:cs typeface="Times New Roman" pitchFamily="18" charset="0"/>
              </a:rPr>
              <a:t>控制點出界判異</a:t>
            </a:r>
            <a:r>
              <a:rPr lang="zh-CN" altLang="en-US" sz="1600" dirty="0">
                <a:latin typeface="Times New Roman" pitchFamily="18" charset="0"/>
                <a:cs typeface="Times New Roman" pitchFamily="18" charset="0"/>
              </a:rPr>
              <a:t>模式三</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a:t>
            </a:r>
            <a:r>
              <a:rPr lang="en-US" altLang="zh-CN" sz="1600" dirty="0">
                <a:latin typeface="Times New Roman" pitchFamily="18" charset="0"/>
                <a:cs typeface="Times New Roman" pitchFamily="18" charset="0"/>
              </a:rPr>
              <a:t>[ 1</a:t>
            </a:r>
            <a:r>
              <a:rPr lang="en-US" altLang="zh-CN" sz="1600" baseline="-25000" dirty="0">
                <a:latin typeface="Times New Roman" pitchFamily="18" charset="0"/>
                <a:cs typeface="Times New Roman" pitchFamily="18" charset="0"/>
              </a:rPr>
              <a:t>3</a:t>
            </a:r>
            <a:r>
              <a:rPr lang="en-US" altLang="zh-CN" sz="1600" i="1" baseline="-25000" dirty="0">
                <a:latin typeface="Times New Roman" pitchFamily="18" charset="0"/>
                <a:cs typeface="Times New Roman" pitchFamily="18" charset="0"/>
              </a:rPr>
              <a:t>s</a:t>
            </a:r>
            <a:r>
              <a:rPr lang="en-US" altLang="zh-CN" sz="1600" dirty="0">
                <a:latin typeface="Times New Roman" pitchFamily="18" charset="0"/>
                <a:cs typeface="Times New Roman" pitchFamily="18" charset="0"/>
              </a:rPr>
              <a:t> , </a:t>
            </a:r>
            <a:r>
              <a:rPr lang="en-US" altLang="zh-CN" sz="1600" i="1" dirty="0">
                <a:latin typeface="Times New Roman" pitchFamily="18" charset="0"/>
                <a:cs typeface="Times New Roman" pitchFamily="18" charset="0"/>
              </a:rPr>
              <a:t>N</a:t>
            </a:r>
            <a:r>
              <a:rPr lang="en-US" altLang="zh-CN" sz="1600" dirty="0">
                <a:latin typeface="Times New Roman" pitchFamily="18" charset="0"/>
                <a:cs typeface="Times New Roman" pitchFamily="18" charset="0"/>
              </a:rPr>
              <a:t> = 2 ] </a:t>
            </a:r>
            <a:r>
              <a:rPr lang="zh-CN" altLang="en-US" sz="1600" dirty="0">
                <a:latin typeface="Times New Roman" pitchFamily="18" charset="0"/>
                <a:cs typeface="Times New Roman" pitchFamily="18" charset="0"/>
              </a:rPr>
              <a:t>；</a:t>
            </a:r>
          </a:p>
        </p:txBody>
      </p:sp>
      <p:sp>
        <p:nvSpPr>
          <p:cNvPr id="31750" name="矩形 3"/>
          <p:cNvSpPr>
            <a:spLocks noChangeArrowheads="1"/>
          </p:cNvSpPr>
          <p:nvPr/>
        </p:nvSpPr>
        <p:spPr bwMode="auto">
          <a:xfrm>
            <a:off x="921726" y="1012081"/>
            <a:ext cx="102148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latin typeface="Times New Roman" pitchFamily="18" charset="0"/>
                <a:cs typeface="Times New Roman" pitchFamily="18" charset="0"/>
              </a:rPr>
              <a:t>       這個模式是指，每個分析批</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analytical run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設計測定</a:t>
            </a:r>
            <a:r>
              <a:rPr lang="en-US" altLang="zh-CN" sz="1200" dirty="0">
                <a:latin typeface="Times New Roman" pitchFamily="18" charset="0"/>
                <a:cs typeface="Times New Roman" pitchFamily="18" charset="0"/>
              </a:rPr>
              <a:t> 2 </a:t>
            </a:r>
            <a:r>
              <a:rPr lang="zh-CN" altLang="en-US" sz="1200" dirty="0">
                <a:latin typeface="Times New Roman" pitchFamily="18" charset="0"/>
                <a:cs typeface="Times New Roman" pitchFamily="18" charset="0"/>
              </a:rPr>
              <a:t>支質控品，且每支只測定 </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次，即能獲得 </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個控制觀測值</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control observation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，將 </a:t>
            </a:r>
            <a:r>
              <a:rPr lang="en-US" altLang="zh-CN" sz="1200" dirty="0">
                <a:latin typeface="Times New Roman" pitchFamily="18" charset="0"/>
                <a:cs typeface="Times New Roman" pitchFamily="18" charset="0"/>
              </a:rPr>
              <a:t>±3·</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設定為控制界限</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control limits</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，當只要有 </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個控制觀測值落在大於 </a:t>
            </a:r>
            <a:r>
              <a:rPr lang="el-GR" altLang="zh-CN" sz="1200" i="1" dirty="0">
                <a:latin typeface="Times New Roman" pitchFamily="18" charset="0"/>
                <a:cs typeface="Times New Roman" pitchFamily="18" charset="0"/>
              </a:rPr>
              <a:t>μ</a:t>
            </a:r>
            <a:r>
              <a:rPr lang="en-US" altLang="zh-CN" sz="1200" dirty="0">
                <a:latin typeface="Times New Roman" pitchFamily="18" charset="0"/>
                <a:cs typeface="Times New Roman" pitchFamily="18" charset="0"/>
              </a:rPr>
              <a:t> + 3·</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或小於 </a:t>
            </a:r>
            <a:r>
              <a:rPr lang="el-GR" altLang="zh-CN" sz="1200" i="1" dirty="0">
                <a:latin typeface="Times New Roman" pitchFamily="18" charset="0"/>
                <a:cs typeface="Times New Roman" pitchFamily="18" charset="0"/>
              </a:rPr>
              <a:t>μ</a:t>
            </a:r>
            <a:r>
              <a:rPr lang="en-US" altLang="zh-CN" sz="1200" dirty="0">
                <a:latin typeface="Times New Roman" pitchFamily="18" charset="0"/>
                <a:cs typeface="Times New Roman" pitchFamily="18" charset="0"/>
              </a:rPr>
              <a:t> - 3·</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區間時，結果即判為失控</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rejection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，則有誤差檢出率</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P</a:t>
            </a:r>
            <a:r>
              <a:rPr lang="en-US" altLang="zh-CN" sz="1200" i="1" baseline="-25000" dirty="0" err="1">
                <a:latin typeface="Times New Roman" pitchFamily="18" charset="0"/>
                <a:cs typeface="Times New Roman" pitchFamily="18" charset="0"/>
              </a:rPr>
              <a:t>ed</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p:txBody>
      </p:sp>
      <p:sp>
        <p:nvSpPr>
          <p:cNvPr id="31751" name="矩形 3"/>
          <p:cNvSpPr>
            <a:spLocks noChangeArrowheads="1"/>
          </p:cNvSpPr>
          <p:nvPr/>
        </p:nvSpPr>
        <p:spPr bwMode="auto">
          <a:xfrm>
            <a:off x="921727" y="2935197"/>
            <a:ext cx="267612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100" dirty="0">
                <a:latin typeface="Times New Roman" pitchFamily="18" charset="0"/>
                <a:cs typeface="Times New Roman" pitchFamily="18" charset="0"/>
              </a:rPr>
              <a:t>[ 1</a:t>
            </a:r>
            <a:r>
              <a:rPr lang="en-US" altLang="zh-CN" sz="1100" baseline="-25000" dirty="0">
                <a:latin typeface="Times New Roman" pitchFamily="18" charset="0"/>
                <a:cs typeface="Times New Roman" pitchFamily="18" charset="0"/>
              </a:rPr>
              <a:t>3</a:t>
            </a:r>
            <a:r>
              <a:rPr lang="en-US" altLang="zh-CN" sz="1100" i="1" baseline="-25000"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2 ] </a:t>
            </a:r>
            <a:r>
              <a:rPr lang="zh-CN" altLang="en-US" sz="1100" dirty="0">
                <a:latin typeface="Times New Roman" pitchFamily="18" charset="0"/>
                <a:cs typeface="Times New Roman" pitchFamily="18" charset="0"/>
              </a:rPr>
              <a:t>規則的假失控率</a:t>
            </a:r>
            <a:r>
              <a:rPr lang="en-US" altLang="zh-CN" sz="1100" dirty="0">
                <a:solidFill>
                  <a:srgbClr val="000000"/>
                </a:solidFill>
                <a:latin typeface="Times New Roman" pitchFamily="18" charset="0"/>
                <a:cs typeface="Times New Roman" pitchFamily="18" charset="0"/>
              </a:rPr>
              <a:t>(</a:t>
            </a:r>
            <a:r>
              <a:rPr lang="en-US" altLang="zh-CN" sz="1100" i="1" dirty="0" err="1">
                <a:solidFill>
                  <a:srgbClr val="000000"/>
                </a:solidFill>
                <a:latin typeface="Times New Roman" pitchFamily="18" charset="0"/>
                <a:cs typeface="Times New Roman" pitchFamily="18" charset="0"/>
              </a:rPr>
              <a:t>P</a:t>
            </a:r>
            <a:r>
              <a:rPr lang="en-US" altLang="zh-CN" sz="1100" i="1" baseline="-25000" dirty="0" err="1">
                <a:solidFill>
                  <a:srgbClr val="000000"/>
                </a:solidFill>
                <a:latin typeface="Times New Roman" pitchFamily="18" charset="0"/>
                <a:cs typeface="Times New Roman" pitchFamily="18" charset="0"/>
              </a:rPr>
              <a:t>fr</a:t>
            </a:r>
            <a:r>
              <a:rPr lang="en-US" altLang="zh-CN" sz="1100" dirty="0">
                <a:solidFill>
                  <a:srgbClr val="000000"/>
                </a:solidFill>
                <a:latin typeface="Times New Roman" pitchFamily="18" charset="0"/>
                <a:cs typeface="Times New Roman" pitchFamily="18" charset="0"/>
              </a:rPr>
              <a:t>)</a:t>
            </a:r>
            <a:r>
              <a:rPr lang="zh-CN" altLang="en-US" sz="1100" dirty="0">
                <a:latin typeface="Times New Roman" pitchFamily="18" charset="0"/>
                <a:cs typeface="Times New Roman" pitchFamily="18" charset="0"/>
              </a:rPr>
              <a:t>為：</a:t>
            </a:r>
            <a:endParaRPr lang="en-US" altLang="zh-CN" sz="1100" dirty="0">
              <a:latin typeface="Times New Roman" pitchFamily="18" charset="0"/>
              <a:cs typeface="Times New Roman" pitchFamily="18" charset="0"/>
            </a:endParaRPr>
          </a:p>
        </p:txBody>
      </p:sp>
      <p:graphicFrame>
        <p:nvGraphicFramePr>
          <p:cNvPr id="31752" name="对象 1"/>
          <p:cNvGraphicFramePr>
            <a:graphicFrameLocks noChangeAspect="1"/>
          </p:cNvGraphicFramePr>
          <p:nvPr>
            <p:extLst>
              <p:ext uri="{D42A27DB-BD31-4B8C-83A1-F6EECF244321}">
                <p14:modId xmlns:p14="http://schemas.microsoft.com/office/powerpoint/2010/main" val="2179157211"/>
              </p:ext>
            </p:extLst>
          </p:nvPr>
        </p:nvGraphicFramePr>
        <p:xfrm>
          <a:off x="971157" y="1865973"/>
          <a:ext cx="5340350" cy="703262"/>
        </p:xfrm>
        <a:graphic>
          <a:graphicData uri="http://schemas.openxmlformats.org/presentationml/2006/ole">
            <mc:AlternateContent xmlns:mc="http://schemas.openxmlformats.org/markup-compatibility/2006">
              <mc:Choice xmlns:v="urn:schemas-microsoft-com:vml" Requires="v">
                <p:oleObj name="Equation" r:id="rId4" imgW="4051080" imgH="533160" progId="Equation.DSMT4">
                  <p:embed/>
                </p:oleObj>
              </mc:Choice>
              <mc:Fallback>
                <p:oleObj name="Equation" r:id="rId4" imgW="4051080" imgH="533160" progId="Equation.DSMT4">
                  <p:embed/>
                  <p:pic>
                    <p:nvPicPr>
                      <p:cNvPr id="0" name=""/>
                      <p:cNvPicPr>
                        <a:picLocks noChangeAspect="1" noChangeArrowheads="1"/>
                      </p:cNvPicPr>
                      <p:nvPr/>
                    </p:nvPicPr>
                    <p:blipFill>
                      <a:blip r:embed="rId5"/>
                      <a:srcRect/>
                      <a:stretch>
                        <a:fillRect/>
                      </a:stretch>
                    </p:blipFill>
                    <p:spPr bwMode="auto">
                      <a:xfrm>
                        <a:off x="971157" y="1865973"/>
                        <a:ext cx="5340350" cy="703262"/>
                      </a:xfrm>
                      <a:prstGeom prst="rect">
                        <a:avLst/>
                      </a:prstGeom>
                      <a:noFill/>
                      <a:ln>
                        <a:noFill/>
                      </a:ln>
                    </p:spPr>
                  </p:pic>
                </p:oleObj>
              </mc:Fallback>
            </mc:AlternateContent>
          </a:graphicData>
        </a:graphic>
      </p:graphicFrame>
      <p:sp>
        <p:nvSpPr>
          <p:cNvPr id="19" name="椭圆 18"/>
          <p:cNvSpPr/>
          <p:nvPr/>
        </p:nvSpPr>
        <p:spPr bwMode="auto">
          <a:xfrm>
            <a:off x="7199597" y="3905196"/>
            <a:ext cx="333553" cy="393536"/>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20" name="对象 1"/>
          <p:cNvGraphicFramePr>
            <a:graphicFrameLocks noChangeAspect="1"/>
          </p:cNvGraphicFramePr>
          <p:nvPr>
            <p:extLst>
              <p:ext uri="{D42A27DB-BD31-4B8C-83A1-F6EECF244321}">
                <p14:modId xmlns:p14="http://schemas.microsoft.com/office/powerpoint/2010/main" val="431301279"/>
              </p:ext>
            </p:extLst>
          </p:nvPr>
        </p:nvGraphicFramePr>
        <p:xfrm>
          <a:off x="3270544" y="2757480"/>
          <a:ext cx="4973638" cy="704850"/>
        </p:xfrm>
        <a:graphic>
          <a:graphicData uri="http://schemas.openxmlformats.org/presentationml/2006/ole">
            <mc:AlternateContent xmlns:mc="http://schemas.openxmlformats.org/markup-compatibility/2006">
              <mc:Choice xmlns:v="urn:schemas-microsoft-com:vml" Requires="v">
                <p:oleObj name="Equation" r:id="rId6" imgW="3771720" imgH="533160" progId="Equation.DSMT4">
                  <p:embed/>
                </p:oleObj>
              </mc:Choice>
              <mc:Fallback>
                <p:oleObj name="Equation" r:id="rId6" imgW="3771720" imgH="533160" progId="Equation.DSMT4">
                  <p:embed/>
                  <p:pic>
                    <p:nvPicPr>
                      <p:cNvPr id="0" name=""/>
                      <p:cNvPicPr>
                        <a:picLocks noChangeAspect="1" noChangeArrowheads="1"/>
                      </p:cNvPicPr>
                      <p:nvPr/>
                    </p:nvPicPr>
                    <p:blipFill>
                      <a:blip r:embed="rId7"/>
                      <a:srcRect/>
                      <a:stretch>
                        <a:fillRect/>
                      </a:stretch>
                    </p:blipFill>
                    <p:spPr bwMode="auto">
                      <a:xfrm>
                        <a:off x="3270544" y="2757480"/>
                        <a:ext cx="4973638" cy="704850"/>
                      </a:xfrm>
                      <a:prstGeom prst="rect">
                        <a:avLst/>
                      </a:prstGeom>
                      <a:noFill/>
                      <a:ln>
                        <a:noFill/>
                      </a:ln>
                    </p:spPr>
                  </p:pic>
                </p:oleObj>
              </mc:Fallback>
            </mc:AlternateContent>
          </a:graphicData>
        </a:graphic>
      </p:graphicFrame>
      <p:graphicFrame>
        <p:nvGraphicFramePr>
          <p:cNvPr id="21" name="对象 1"/>
          <p:cNvGraphicFramePr>
            <a:graphicFrameLocks noChangeAspect="1"/>
          </p:cNvGraphicFramePr>
          <p:nvPr>
            <p:extLst>
              <p:ext uri="{D42A27DB-BD31-4B8C-83A1-F6EECF244321}">
                <p14:modId xmlns:p14="http://schemas.microsoft.com/office/powerpoint/2010/main" val="2018868410"/>
              </p:ext>
            </p:extLst>
          </p:nvPr>
        </p:nvGraphicFramePr>
        <p:xfrm>
          <a:off x="6539055" y="1865973"/>
          <a:ext cx="4202112" cy="703262"/>
        </p:xfrm>
        <a:graphic>
          <a:graphicData uri="http://schemas.openxmlformats.org/presentationml/2006/ole">
            <mc:AlternateContent xmlns:mc="http://schemas.openxmlformats.org/markup-compatibility/2006">
              <mc:Choice xmlns:v="urn:schemas-microsoft-com:vml" Requires="v">
                <p:oleObj name="Equation" r:id="rId8" imgW="3187440" imgH="533160" progId="Equation.DSMT4">
                  <p:embed/>
                </p:oleObj>
              </mc:Choice>
              <mc:Fallback>
                <p:oleObj name="Equation" r:id="rId8" imgW="3187440" imgH="533160" progId="Equation.DSMT4">
                  <p:embed/>
                  <p:pic>
                    <p:nvPicPr>
                      <p:cNvPr id="0" name=""/>
                      <p:cNvPicPr>
                        <a:picLocks noChangeAspect="1" noChangeArrowheads="1"/>
                      </p:cNvPicPr>
                      <p:nvPr/>
                    </p:nvPicPr>
                    <p:blipFill>
                      <a:blip r:embed="rId9"/>
                      <a:srcRect/>
                      <a:stretch>
                        <a:fillRect/>
                      </a:stretch>
                    </p:blipFill>
                    <p:spPr bwMode="auto">
                      <a:xfrm>
                        <a:off x="6539055" y="1865973"/>
                        <a:ext cx="4202112" cy="703262"/>
                      </a:xfrm>
                      <a:prstGeom prst="rect">
                        <a:avLst/>
                      </a:prstGeom>
                      <a:noFill/>
                      <a:ln>
                        <a:noFill/>
                      </a:ln>
                    </p:spPr>
                  </p:pic>
                </p:oleObj>
              </mc:Fallback>
            </mc:AlternateContent>
          </a:graphicData>
        </a:graphic>
      </p:graphicFrame>
      <p:sp>
        <p:nvSpPr>
          <p:cNvPr id="15" name="矩形 3"/>
          <p:cNvSpPr>
            <a:spLocks noChangeArrowheads="1"/>
          </p:cNvSpPr>
          <p:nvPr/>
        </p:nvSpPr>
        <p:spPr bwMode="auto">
          <a:xfrm>
            <a:off x="6254162" y="2019819"/>
            <a:ext cx="4839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200" i="1" dirty="0">
                <a:latin typeface="Times New Roman" pitchFamily="18" charset="0"/>
                <a:cs typeface="Times New Roman" pitchFamily="18" charset="0"/>
              </a:rPr>
              <a:t>or</a:t>
            </a:r>
            <a:endParaRPr lang="en-US" altLang="zh-CN" sz="1200" dirty="0">
              <a:latin typeface="Times New Roman" pitchFamily="18" charset="0"/>
              <a:cs typeface="Times New Roman" pitchFamily="18" charset="0"/>
            </a:endParaRPr>
          </a:p>
        </p:txBody>
      </p:sp>
      <p:sp>
        <p:nvSpPr>
          <p:cNvPr id="16" name="矩形 15"/>
          <p:cNvSpPr/>
          <p:nvPr/>
        </p:nvSpPr>
        <p:spPr>
          <a:xfrm>
            <a:off x="79898" y="286080"/>
            <a:ext cx="5516229"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控制規則</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rule</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判異準則</a:t>
            </a:r>
            <a:r>
              <a:rPr lang="zh-TW" altLang="en-US" sz="1000" dirty="0">
                <a:solidFill>
                  <a:srgbClr val="000000"/>
                </a:solidFill>
                <a:latin typeface="Times New Roman" pitchFamily="18" charset="0"/>
                <a:cs typeface="Times New Roman" pitchFamily="18" charset="0"/>
              </a:rPr>
              <a:t>；</a:t>
            </a:r>
          </a:p>
        </p:txBody>
      </p:sp>
      <p:sp>
        <p:nvSpPr>
          <p:cNvPr id="17" name="矩形 16"/>
          <p:cNvSpPr/>
          <p:nvPr/>
        </p:nvSpPr>
        <p:spPr>
          <a:xfrm>
            <a:off x="62965" y="25401"/>
            <a:ext cx="3679302"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extLst>
      <p:ext uri="{BB962C8B-B14F-4D97-AF65-F5344CB8AC3E}">
        <p14:creationId xmlns:p14="http://schemas.microsoft.com/office/powerpoint/2010/main" val="356807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矩形 3"/>
          <p:cNvSpPr>
            <a:spLocks noChangeArrowheads="1"/>
          </p:cNvSpPr>
          <p:nvPr/>
        </p:nvSpPr>
        <p:spPr bwMode="auto">
          <a:xfrm>
            <a:off x="321826" y="627917"/>
            <a:ext cx="6072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latin typeface="Times New Roman" pitchFamily="18" charset="0"/>
                <a:cs typeface="Times New Roman" pitchFamily="18" charset="0"/>
              </a:rPr>
              <a:t>2.1.4</a:t>
            </a:r>
            <a:r>
              <a:rPr lang="zh-CN" altLang="en-US" sz="1600" dirty="0">
                <a:latin typeface="Times New Roman" pitchFamily="18" charset="0"/>
                <a:cs typeface="Times New Roman" pitchFamily="18" charset="0"/>
              </a:rPr>
              <a:t>、判異準則 </a:t>
            </a:r>
            <a:r>
              <a:rPr lang="en-US" altLang="zh-CN" sz="1600" dirty="0">
                <a:latin typeface="Times New Roman" pitchFamily="18" charset="0"/>
                <a:cs typeface="Times New Roman" pitchFamily="18" charset="0"/>
              </a:rPr>
              <a:t>- </a:t>
            </a:r>
            <a:r>
              <a:rPr lang="zh-TW" altLang="en-US" sz="1600" dirty="0">
                <a:latin typeface="Times New Roman" pitchFamily="18" charset="0"/>
                <a:cs typeface="Times New Roman" pitchFamily="18" charset="0"/>
              </a:rPr>
              <a:t>控制點出界判異</a:t>
            </a:r>
            <a:r>
              <a:rPr lang="zh-CN" altLang="en-US" sz="1600" dirty="0">
                <a:latin typeface="Times New Roman" pitchFamily="18" charset="0"/>
                <a:cs typeface="Times New Roman" pitchFamily="18" charset="0"/>
              </a:rPr>
              <a:t>模式四</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a:t>
            </a:r>
            <a:r>
              <a:rPr lang="en-US" altLang="zh-CN" sz="1600" dirty="0">
                <a:latin typeface="Times New Roman" pitchFamily="18" charset="0"/>
                <a:cs typeface="Times New Roman" pitchFamily="18" charset="0"/>
              </a:rPr>
              <a:t>[ 2</a:t>
            </a:r>
            <a:r>
              <a:rPr lang="en-US" altLang="zh-CN" sz="1600" baseline="-25000" dirty="0">
                <a:latin typeface="Times New Roman" pitchFamily="18" charset="0"/>
                <a:cs typeface="Times New Roman" pitchFamily="18" charset="0"/>
              </a:rPr>
              <a:t>2</a:t>
            </a:r>
            <a:r>
              <a:rPr lang="en-US" altLang="zh-CN" sz="1600" i="1" baseline="-25000" dirty="0">
                <a:latin typeface="Times New Roman" pitchFamily="18" charset="0"/>
                <a:cs typeface="Times New Roman" pitchFamily="18" charset="0"/>
              </a:rPr>
              <a:t>s</a:t>
            </a:r>
            <a:r>
              <a:rPr lang="en-US" altLang="zh-CN" sz="1600" dirty="0">
                <a:latin typeface="Times New Roman" pitchFamily="18" charset="0"/>
                <a:cs typeface="Times New Roman" pitchFamily="18" charset="0"/>
              </a:rPr>
              <a:t> , </a:t>
            </a:r>
            <a:r>
              <a:rPr lang="en-US" altLang="zh-CN" sz="1600" i="1" dirty="0">
                <a:latin typeface="Times New Roman" pitchFamily="18" charset="0"/>
                <a:cs typeface="Times New Roman" pitchFamily="18" charset="0"/>
              </a:rPr>
              <a:t>N</a:t>
            </a:r>
            <a:r>
              <a:rPr lang="en-US" altLang="zh-CN" sz="1600" dirty="0">
                <a:latin typeface="Times New Roman" pitchFamily="18" charset="0"/>
                <a:cs typeface="Times New Roman" pitchFamily="18" charset="0"/>
              </a:rPr>
              <a:t> = 2 ] </a:t>
            </a:r>
            <a:r>
              <a:rPr lang="zh-CN" altLang="en-US" sz="1600" dirty="0">
                <a:latin typeface="Times New Roman" pitchFamily="18" charset="0"/>
                <a:cs typeface="Times New Roman" pitchFamily="18" charset="0"/>
              </a:rPr>
              <a:t>；</a:t>
            </a:r>
          </a:p>
        </p:txBody>
      </p:sp>
      <p:sp>
        <p:nvSpPr>
          <p:cNvPr id="31750" name="矩形 3"/>
          <p:cNvSpPr>
            <a:spLocks noChangeArrowheads="1"/>
          </p:cNvSpPr>
          <p:nvPr/>
        </p:nvSpPr>
        <p:spPr bwMode="auto">
          <a:xfrm>
            <a:off x="500602" y="1013153"/>
            <a:ext cx="107058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latin typeface="Times New Roman" pitchFamily="18" charset="0"/>
                <a:cs typeface="Times New Roman" pitchFamily="18" charset="0"/>
              </a:rPr>
              <a:t>       這個模式是指，每個分析批</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analytical run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設計測定</a:t>
            </a:r>
            <a:r>
              <a:rPr lang="en-US" altLang="zh-CN" sz="1200" dirty="0">
                <a:latin typeface="Times New Roman" pitchFamily="18" charset="0"/>
                <a:cs typeface="Times New Roman" pitchFamily="18" charset="0"/>
              </a:rPr>
              <a:t> 2 </a:t>
            </a:r>
            <a:r>
              <a:rPr lang="zh-CN" altLang="en-US" sz="1200" dirty="0">
                <a:latin typeface="Times New Roman" pitchFamily="18" charset="0"/>
                <a:cs typeface="Times New Roman" pitchFamily="18" charset="0"/>
              </a:rPr>
              <a:t>支質控品，且每支只測定 </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次，即能獲得 </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個控制觀測值</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control observation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，將 </a:t>
            </a:r>
            <a:r>
              <a:rPr lang="en-US" altLang="zh-CN" sz="1200" dirty="0">
                <a:latin typeface="Times New Roman" pitchFamily="18" charset="0"/>
                <a:cs typeface="Times New Roman" pitchFamily="18" charset="0"/>
              </a:rPr>
              <a:t>±2·</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設定為控制界限</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control limits</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，需要 </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個控制觀測值同時落在大於 </a:t>
            </a:r>
            <a:r>
              <a:rPr lang="el-GR" altLang="zh-CN" sz="1200" i="1" dirty="0">
                <a:latin typeface="Times New Roman" pitchFamily="18" charset="0"/>
                <a:cs typeface="Times New Roman" pitchFamily="18" charset="0"/>
              </a:rPr>
              <a:t>μ</a:t>
            </a:r>
            <a:r>
              <a:rPr lang="en-US" altLang="zh-CN" sz="1200" dirty="0">
                <a:latin typeface="Times New Roman" pitchFamily="18" charset="0"/>
                <a:cs typeface="Times New Roman" pitchFamily="18" charset="0"/>
              </a:rPr>
              <a:t> + 2·</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區間或同時落在小於 </a:t>
            </a:r>
            <a:r>
              <a:rPr lang="el-GR" altLang="zh-CN" sz="1200" i="1" dirty="0">
                <a:latin typeface="Times New Roman" pitchFamily="18" charset="0"/>
                <a:cs typeface="Times New Roman" pitchFamily="18" charset="0"/>
              </a:rPr>
              <a:t>μ</a:t>
            </a:r>
            <a:r>
              <a:rPr lang="en-US" altLang="zh-CN" sz="1200" dirty="0">
                <a:latin typeface="Times New Roman" pitchFamily="18" charset="0"/>
                <a:cs typeface="Times New Roman" pitchFamily="18" charset="0"/>
              </a:rPr>
              <a:t> - 2·</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區間時，結果才判為失控</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rejection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p:txBody>
      </p:sp>
      <p:sp>
        <p:nvSpPr>
          <p:cNvPr id="31751" name="矩形 3"/>
          <p:cNvSpPr>
            <a:spLocks noChangeArrowheads="1"/>
          </p:cNvSpPr>
          <p:nvPr/>
        </p:nvSpPr>
        <p:spPr bwMode="auto">
          <a:xfrm>
            <a:off x="500602" y="1659484"/>
            <a:ext cx="1070581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100" dirty="0">
                <a:latin typeface="Times New Roman" pitchFamily="18" charset="0"/>
                <a:cs typeface="Times New Roman" pitchFamily="18" charset="0"/>
              </a:rPr>
              <a:t>則 </a:t>
            </a:r>
            <a:r>
              <a:rPr lang="en-US" altLang="zh-CN" sz="1100" dirty="0">
                <a:latin typeface="Times New Roman" pitchFamily="18" charset="0"/>
                <a:cs typeface="Times New Roman" pitchFamily="18" charset="0"/>
              </a:rPr>
              <a:t>±2·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控制界限</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control limits</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將檢測值的分佈割為三個區間，即：區間 </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μ</a:t>
            </a:r>
            <a:r>
              <a:rPr lang="en-US" altLang="zh-CN" sz="1100" dirty="0">
                <a:latin typeface="Times New Roman" pitchFamily="18" charset="0"/>
                <a:cs typeface="Times New Roman" pitchFamily="18" charset="0"/>
              </a:rPr>
              <a:t> - 2·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，區間 </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μ</a:t>
            </a:r>
            <a:r>
              <a:rPr lang="en-US" altLang="zh-CN" sz="1100" dirty="0">
                <a:latin typeface="Times New Roman" pitchFamily="18" charset="0"/>
                <a:cs typeface="Times New Roman" pitchFamily="18" charset="0"/>
              </a:rPr>
              <a:t> - 2·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μ</a:t>
            </a:r>
            <a:r>
              <a:rPr lang="en-US" altLang="zh-CN" sz="1100" dirty="0">
                <a:latin typeface="Times New Roman" pitchFamily="18" charset="0"/>
                <a:cs typeface="Times New Roman" pitchFamily="18" charset="0"/>
              </a:rPr>
              <a:t> + 2·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，區間 </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μ</a:t>
            </a:r>
            <a:r>
              <a:rPr lang="en-US" altLang="zh-CN" sz="1100" dirty="0">
                <a:latin typeface="Times New Roman" pitchFamily="18" charset="0"/>
                <a:cs typeface="Times New Roman" pitchFamily="18" charset="0"/>
              </a:rPr>
              <a:t> + 2·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，假設分別用：</a:t>
            </a:r>
            <a:r>
              <a:rPr lang="en-US" altLang="zh-CN" sz="1100" dirty="0">
                <a:latin typeface="Times New Roman" pitchFamily="18" charset="0"/>
                <a:cs typeface="Times New Roman" pitchFamily="18" charset="0"/>
              </a:rPr>
              <a:t>α</a:t>
            </a:r>
            <a:r>
              <a:rPr lang="en-US" altLang="zh-CN" sz="1100" i="1" baseline="-25000" dirty="0">
                <a:latin typeface="Times New Roman" pitchFamily="18" charset="0"/>
                <a:cs typeface="Times New Roman" pitchFamily="18" charset="0"/>
              </a:rPr>
              <a:t>left</a:t>
            </a: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β</a:t>
            </a:r>
            <a:r>
              <a:rPr lang="en-US" altLang="zh-CN" sz="1100" i="1" baseline="-25000" dirty="0">
                <a:latin typeface="Times New Roman" pitchFamily="18" charset="0"/>
                <a:cs typeface="Times New Roman" pitchFamily="18" charset="0"/>
              </a:rPr>
              <a:t>middle</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α</a:t>
            </a:r>
            <a:r>
              <a:rPr lang="en-US" altLang="zh-CN" sz="1100" i="1" baseline="-25000" dirty="0">
                <a:latin typeface="Times New Roman" pitchFamily="18" charset="0"/>
                <a:cs typeface="Times New Roman" pitchFamily="18" charset="0"/>
              </a:rPr>
              <a:t>right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來表示，則每一個控制觀測值每次落在三個區間里的概率分別是：</a:t>
            </a:r>
            <a:endParaRPr lang="en-US" altLang="zh-CN" sz="1100" dirty="0">
              <a:latin typeface="Times New Roman" pitchFamily="18" charset="0"/>
              <a:cs typeface="Times New Roman" pitchFamily="18" charset="0"/>
            </a:endParaRPr>
          </a:p>
        </p:txBody>
      </p:sp>
      <p:graphicFrame>
        <p:nvGraphicFramePr>
          <p:cNvPr id="31752" name="对象 1"/>
          <p:cNvGraphicFramePr>
            <a:graphicFrameLocks noChangeAspect="1"/>
          </p:cNvGraphicFramePr>
          <p:nvPr>
            <p:extLst>
              <p:ext uri="{D42A27DB-BD31-4B8C-83A1-F6EECF244321}">
                <p14:modId xmlns:p14="http://schemas.microsoft.com/office/powerpoint/2010/main" val="3349877586"/>
              </p:ext>
            </p:extLst>
          </p:nvPr>
        </p:nvGraphicFramePr>
        <p:xfrm>
          <a:off x="611343" y="2462538"/>
          <a:ext cx="2930525" cy="636588"/>
        </p:xfrm>
        <a:graphic>
          <a:graphicData uri="http://schemas.openxmlformats.org/presentationml/2006/ole">
            <mc:AlternateContent xmlns:mc="http://schemas.openxmlformats.org/markup-compatibility/2006">
              <mc:Choice xmlns:v="urn:schemas-microsoft-com:vml" Requires="v">
                <p:oleObj name="Equation" r:id="rId3" imgW="2222280" imgH="482400" progId="Equation.DSMT4">
                  <p:embed/>
                </p:oleObj>
              </mc:Choice>
              <mc:Fallback>
                <p:oleObj name="Equation" r:id="rId3" imgW="2222280" imgH="482400" progId="Equation.DSMT4">
                  <p:embed/>
                  <p:pic>
                    <p:nvPicPr>
                      <p:cNvPr id="0" name=""/>
                      <p:cNvPicPr>
                        <a:picLocks noChangeAspect="1" noChangeArrowheads="1"/>
                      </p:cNvPicPr>
                      <p:nvPr/>
                    </p:nvPicPr>
                    <p:blipFill>
                      <a:blip r:embed="rId4"/>
                      <a:srcRect/>
                      <a:stretch>
                        <a:fillRect/>
                      </a:stretch>
                    </p:blipFill>
                    <p:spPr bwMode="auto">
                      <a:xfrm>
                        <a:off x="611343" y="2462538"/>
                        <a:ext cx="2930525" cy="636588"/>
                      </a:xfrm>
                      <a:prstGeom prst="rect">
                        <a:avLst/>
                      </a:prstGeom>
                      <a:noFill/>
                      <a:ln>
                        <a:noFill/>
                      </a:ln>
                    </p:spPr>
                  </p:pic>
                </p:oleObj>
              </mc:Fallback>
            </mc:AlternateContent>
          </a:graphicData>
        </a:graphic>
      </p:graphicFrame>
      <p:graphicFrame>
        <p:nvGraphicFramePr>
          <p:cNvPr id="21" name="对象 1"/>
          <p:cNvGraphicFramePr>
            <a:graphicFrameLocks noChangeAspect="1"/>
          </p:cNvGraphicFramePr>
          <p:nvPr>
            <p:extLst>
              <p:ext uri="{D42A27DB-BD31-4B8C-83A1-F6EECF244321}">
                <p14:modId xmlns:p14="http://schemas.microsoft.com/office/powerpoint/2010/main" val="194602822"/>
              </p:ext>
            </p:extLst>
          </p:nvPr>
        </p:nvGraphicFramePr>
        <p:xfrm>
          <a:off x="3958818" y="2460951"/>
          <a:ext cx="2359025" cy="636587"/>
        </p:xfrm>
        <a:graphic>
          <a:graphicData uri="http://schemas.openxmlformats.org/presentationml/2006/ole">
            <mc:AlternateContent xmlns:mc="http://schemas.openxmlformats.org/markup-compatibility/2006">
              <mc:Choice xmlns:v="urn:schemas-microsoft-com:vml" Requires="v">
                <p:oleObj name="Equation" r:id="rId5" imgW="1790640" imgH="482400" progId="Equation.DSMT4">
                  <p:embed/>
                </p:oleObj>
              </mc:Choice>
              <mc:Fallback>
                <p:oleObj name="Equation" r:id="rId5" imgW="1790640" imgH="482400" progId="Equation.DSMT4">
                  <p:embed/>
                  <p:pic>
                    <p:nvPicPr>
                      <p:cNvPr id="0" name=""/>
                      <p:cNvPicPr>
                        <a:picLocks noChangeAspect="1" noChangeArrowheads="1"/>
                      </p:cNvPicPr>
                      <p:nvPr/>
                    </p:nvPicPr>
                    <p:blipFill>
                      <a:blip r:embed="rId6"/>
                      <a:srcRect/>
                      <a:stretch>
                        <a:fillRect/>
                      </a:stretch>
                    </p:blipFill>
                    <p:spPr bwMode="auto">
                      <a:xfrm>
                        <a:off x="3958818" y="2460951"/>
                        <a:ext cx="2359025" cy="636587"/>
                      </a:xfrm>
                      <a:prstGeom prst="rect">
                        <a:avLst/>
                      </a:prstGeom>
                      <a:noFill/>
                      <a:ln>
                        <a:noFill/>
                      </a:ln>
                    </p:spPr>
                  </p:pic>
                </p:oleObj>
              </mc:Fallback>
            </mc:AlternateContent>
          </a:graphicData>
        </a:graphic>
      </p:graphicFrame>
      <p:sp>
        <p:nvSpPr>
          <p:cNvPr id="15" name="矩形 3"/>
          <p:cNvSpPr>
            <a:spLocks noChangeArrowheads="1"/>
          </p:cNvSpPr>
          <p:nvPr/>
        </p:nvSpPr>
        <p:spPr bwMode="auto">
          <a:xfrm>
            <a:off x="3596482" y="2557972"/>
            <a:ext cx="4839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200" i="1" dirty="0">
                <a:latin typeface="Times New Roman" pitchFamily="18" charset="0"/>
                <a:cs typeface="Times New Roman" pitchFamily="18" charset="0"/>
              </a:rPr>
              <a:t>or</a:t>
            </a:r>
            <a:endParaRPr lang="en-US" altLang="zh-CN" sz="1200" dirty="0">
              <a:latin typeface="Times New Roman" pitchFamily="18" charset="0"/>
              <a:cs typeface="Times New Roman" pitchFamily="18" charset="0"/>
            </a:endParaRPr>
          </a:p>
        </p:txBody>
      </p:sp>
      <p:graphicFrame>
        <p:nvGraphicFramePr>
          <p:cNvPr id="17" name="对象 1"/>
          <p:cNvGraphicFramePr>
            <a:graphicFrameLocks noChangeAspect="1"/>
          </p:cNvGraphicFramePr>
          <p:nvPr>
            <p:extLst>
              <p:ext uri="{D42A27DB-BD31-4B8C-83A1-F6EECF244321}">
                <p14:modId xmlns:p14="http://schemas.microsoft.com/office/powerpoint/2010/main" val="2775425684"/>
              </p:ext>
            </p:extLst>
          </p:nvPr>
        </p:nvGraphicFramePr>
        <p:xfrm>
          <a:off x="609443" y="3512606"/>
          <a:ext cx="5608638" cy="636588"/>
        </p:xfrm>
        <a:graphic>
          <a:graphicData uri="http://schemas.openxmlformats.org/presentationml/2006/ole">
            <mc:AlternateContent xmlns:mc="http://schemas.openxmlformats.org/markup-compatibility/2006">
              <mc:Choice xmlns:v="urn:schemas-microsoft-com:vml" Requires="v">
                <p:oleObj name="Equation" r:id="rId7" imgW="4254480" imgH="482400" progId="Equation.DSMT4">
                  <p:embed/>
                </p:oleObj>
              </mc:Choice>
              <mc:Fallback>
                <p:oleObj name="Equation" r:id="rId7" imgW="4254480" imgH="482400" progId="Equation.DSMT4">
                  <p:embed/>
                  <p:pic>
                    <p:nvPicPr>
                      <p:cNvPr id="0" name=""/>
                      <p:cNvPicPr>
                        <a:picLocks noChangeAspect="1" noChangeArrowheads="1"/>
                      </p:cNvPicPr>
                      <p:nvPr/>
                    </p:nvPicPr>
                    <p:blipFill>
                      <a:blip r:embed="rId8"/>
                      <a:srcRect/>
                      <a:stretch>
                        <a:fillRect/>
                      </a:stretch>
                    </p:blipFill>
                    <p:spPr bwMode="auto">
                      <a:xfrm>
                        <a:off x="609443" y="3512606"/>
                        <a:ext cx="5608638" cy="636588"/>
                      </a:xfrm>
                      <a:prstGeom prst="rect">
                        <a:avLst/>
                      </a:prstGeom>
                      <a:noFill/>
                      <a:ln>
                        <a:noFill/>
                      </a:ln>
                    </p:spPr>
                  </p:pic>
                </p:oleObj>
              </mc:Fallback>
            </mc:AlternateContent>
          </a:graphicData>
        </a:graphic>
      </p:graphicFrame>
      <p:graphicFrame>
        <p:nvGraphicFramePr>
          <p:cNvPr id="22" name="对象 1"/>
          <p:cNvGraphicFramePr>
            <a:graphicFrameLocks noChangeAspect="1"/>
          </p:cNvGraphicFramePr>
          <p:nvPr>
            <p:extLst>
              <p:ext uri="{D42A27DB-BD31-4B8C-83A1-F6EECF244321}">
                <p14:modId xmlns:p14="http://schemas.microsoft.com/office/powerpoint/2010/main" val="1547200704"/>
              </p:ext>
            </p:extLst>
          </p:nvPr>
        </p:nvGraphicFramePr>
        <p:xfrm>
          <a:off x="6573731" y="3511019"/>
          <a:ext cx="4486275" cy="636587"/>
        </p:xfrm>
        <a:graphic>
          <a:graphicData uri="http://schemas.openxmlformats.org/presentationml/2006/ole">
            <mc:AlternateContent xmlns:mc="http://schemas.openxmlformats.org/markup-compatibility/2006">
              <mc:Choice xmlns:v="urn:schemas-microsoft-com:vml" Requires="v">
                <p:oleObj name="Equation" r:id="rId9" imgW="3403440" imgH="482400" progId="Equation.DSMT4">
                  <p:embed/>
                </p:oleObj>
              </mc:Choice>
              <mc:Fallback>
                <p:oleObj name="Equation" r:id="rId9" imgW="3403440" imgH="482400" progId="Equation.DSMT4">
                  <p:embed/>
                  <p:pic>
                    <p:nvPicPr>
                      <p:cNvPr id="0" name=""/>
                      <p:cNvPicPr>
                        <a:picLocks noChangeAspect="1" noChangeArrowheads="1"/>
                      </p:cNvPicPr>
                      <p:nvPr/>
                    </p:nvPicPr>
                    <p:blipFill>
                      <a:blip r:embed="rId10"/>
                      <a:srcRect/>
                      <a:stretch>
                        <a:fillRect/>
                      </a:stretch>
                    </p:blipFill>
                    <p:spPr bwMode="auto">
                      <a:xfrm>
                        <a:off x="6573731" y="3511019"/>
                        <a:ext cx="4486275" cy="636587"/>
                      </a:xfrm>
                      <a:prstGeom prst="rect">
                        <a:avLst/>
                      </a:prstGeom>
                      <a:noFill/>
                      <a:ln>
                        <a:noFill/>
                      </a:ln>
                    </p:spPr>
                  </p:pic>
                </p:oleObj>
              </mc:Fallback>
            </mc:AlternateContent>
          </a:graphicData>
        </a:graphic>
      </p:graphicFrame>
      <p:sp>
        <p:nvSpPr>
          <p:cNvPr id="23" name="矩形 3"/>
          <p:cNvSpPr>
            <a:spLocks noChangeArrowheads="1"/>
          </p:cNvSpPr>
          <p:nvPr/>
        </p:nvSpPr>
        <p:spPr bwMode="auto">
          <a:xfrm>
            <a:off x="6242309" y="3631864"/>
            <a:ext cx="4839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200" i="1" dirty="0">
                <a:latin typeface="Times New Roman" pitchFamily="18" charset="0"/>
                <a:cs typeface="Times New Roman" pitchFamily="18" charset="0"/>
              </a:rPr>
              <a:t>or</a:t>
            </a:r>
            <a:endParaRPr lang="en-US" altLang="zh-CN" sz="1200" dirty="0">
              <a:latin typeface="Times New Roman" pitchFamily="18" charset="0"/>
              <a:cs typeface="Times New Roman" pitchFamily="18" charset="0"/>
            </a:endParaRPr>
          </a:p>
        </p:txBody>
      </p:sp>
      <p:graphicFrame>
        <p:nvGraphicFramePr>
          <p:cNvPr id="27" name="对象 1"/>
          <p:cNvGraphicFramePr>
            <a:graphicFrameLocks noChangeAspect="1"/>
          </p:cNvGraphicFramePr>
          <p:nvPr>
            <p:extLst>
              <p:ext uri="{D42A27DB-BD31-4B8C-83A1-F6EECF244321}">
                <p14:modId xmlns:p14="http://schemas.microsoft.com/office/powerpoint/2010/main" val="2955672652"/>
              </p:ext>
            </p:extLst>
          </p:nvPr>
        </p:nvGraphicFramePr>
        <p:xfrm>
          <a:off x="615481" y="4600142"/>
          <a:ext cx="3165475" cy="636588"/>
        </p:xfrm>
        <a:graphic>
          <a:graphicData uri="http://schemas.openxmlformats.org/presentationml/2006/ole">
            <mc:AlternateContent xmlns:mc="http://schemas.openxmlformats.org/markup-compatibility/2006">
              <mc:Choice xmlns:v="urn:schemas-microsoft-com:vml" Requires="v">
                <p:oleObj name="Equation" r:id="rId11" imgW="2400120" imgH="482400" progId="Equation.DSMT4">
                  <p:embed/>
                </p:oleObj>
              </mc:Choice>
              <mc:Fallback>
                <p:oleObj name="Equation" r:id="rId11" imgW="2400120" imgH="482400" progId="Equation.DSMT4">
                  <p:embed/>
                  <p:pic>
                    <p:nvPicPr>
                      <p:cNvPr id="0" name=""/>
                      <p:cNvPicPr>
                        <a:picLocks noChangeAspect="1" noChangeArrowheads="1"/>
                      </p:cNvPicPr>
                      <p:nvPr/>
                    </p:nvPicPr>
                    <p:blipFill>
                      <a:blip r:embed="rId12"/>
                      <a:srcRect/>
                      <a:stretch>
                        <a:fillRect/>
                      </a:stretch>
                    </p:blipFill>
                    <p:spPr bwMode="auto">
                      <a:xfrm>
                        <a:off x="615481" y="4600142"/>
                        <a:ext cx="3165475" cy="636588"/>
                      </a:xfrm>
                      <a:prstGeom prst="rect">
                        <a:avLst/>
                      </a:prstGeom>
                      <a:noFill/>
                      <a:ln>
                        <a:noFill/>
                      </a:ln>
                    </p:spPr>
                  </p:pic>
                </p:oleObj>
              </mc:Fallback>
            </mc:AlternateContent>
          </a:graphicData>
        </a:graphic>
      </p:graphicFrame>
      <p:graphicFrame>
        <p:nvGraphicFramePr>
          <p:cNvPr id="28" name="对象 1"/>
          <p:cNvGraphicFramePr>
            <a:graphicFrameLocks noChangeAspect="1"/>
          </p:cNvGraphicFramePr>
          <p:nvPr>
            <p:extLst>
              <p:ext uri="{D42A27DB-BD31-4B8C-83A1-F6EECF244321}">
                <p14:modId xmlns:p14="http://schemas.microsoft.com/office/powerpoint/2010/main" val="108056478"/>
              </p:ext>
            </p:extLst>
          </p:nvPr>
        </p:nvGraphicFramePr>
        <p:xfrm>
          <a:off x="4166981" y="4598555"/>
          <a:ext cx="2592387" cy="636587"/>
        </p:xfrm>
        <a:graphic>
          <a:graphicData uri="http://schemas.openxmlformats.org/presentationml/2006/ole">
            <mc:AlternateContent xmlns:mc="http://schemas.openxmlformats.org/markup-compatibility/2006">
              <mc:Choice xmlns:v="urn:schemas-microsoft-com:vml" Requires="v">
                <p:oleObj name="Equation" r:id="rId13" imgW="1968480" imgH="482400" progId="Equation.DSMT4">
                  <p:embed/>
                </p:oleObj>
              </mc:Choice>
              <mc:Fallback>
                <p:oleObj name="Equation" r:id="rId13" imgW="1968480" imgH="482400" progId="Equation.DSMT4">
                  <p:embed/>
                  <p:pic>
                    <p:nvPicPr>
                      <p:cNvPr id="0" name=""/>
                      <p:cNvPicPr>
                        <a:picLocks noChangeAspect="1" noChangeArrowheads="1"/>
                      </p:cNvPicPr>
                      <p:nvPr/>
                    </p:nvPicPr>
                    <p:blipFill>
                      <a:blip r:embed="rId14"/>
                      <a:srcRect/>
                      <a:stretch>
                        <a:fillRect/>
                      </a:stretch>
                    </p:blipFill>
                    <p:spPr bwMode="auto">
                      <a:xfrm>
                        <a:off x="4166981" y="4598555"/>
                        <a:ext cx="2592387" cy="636587"/>
                      </a:xfrm>
                      <a:prstGeom prst="rect">
                        <a:avLst/>
                      </a:prstGeom>
                      <a:noFill/>
                      <a:ln>
                        <a:noFill/>
                      </a:ln>
                    </p:spPr>
                  </p:pic>
                </p:oleObj>
              </mc:Fallback>
            </mc:AlternateContent>
          </a:graphicData>
        </a:graphic>
      </p:graphicFrame>
      <p:sp>
        <p:nvSpPr>
          <p:cNvPr id="29" name="矩形 3"/>
          <p:cNvSpPr>
            <a:spLocks noChangeArrowheads="1"/>
          </p:cNvSpPr>
          <p:nvPr/>
        </p:nvSpPr>
        <p:spPr bwMode="auto">
          <a:xfrm>
            <a:off x="3825574" y="4696310"/>
            <a:ext cx="4839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200" i="1" dirty="0">
                <a:latin typeface="Times New Roman" pitchFamily="18" charset="0"/>
                <a:cs typeface="Times New Roman" pitchFamily="18" charset="0"/>
              </a:rPr>
              <a:t>or</a:t>
            </a:r>
            <a:endParaRPr lang="en-US" altLang="zh-CN" sz="1200" dirty="0">
              <a:latin typeface="Times New Roman" pitchFamily="18" charset="0"/>
              <a:cs typeface="Times New Roman" pitchFamily="18" charset="0"/>
            </a:endParaRPr>
          </a:p>
        </p:txBody>
      </p:sp>
      <p:sp>
        <p:nvSpPr>
          <p:cNvPr id="30" name="矩形 3"/>
          <p:cNvSpPr>
            <a:spLocks noChangeArrowheads="1"/>
          </p:cNvSpPr>
          <p:nvPr/>
        </p:nvSpPr>
        <p:spPr bwMode="auto">
          <a:xfrm>
            <a:off x="500602" y="5466748"/>
            <a:ext cx="1070581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100" dirty="0">
                <a:latin typeface="Times New Roman" pitchFamily="18" charset="0"/>
                <a:cs typeface="Times New Roman" pitchFamily="18" charset="0"/>
              </a:rPr>
              <a:t>則 </a:t>
            </a:r>
            <a:r>
              <a:rPr lang="en-US" altLang="zh-CN" sz="1100" dirty="0">
                <a:latin typeface="Times New Roman" pitchFamily="18" charset="0"/>
                <a:cs typeface="Times New Roman" pitchFamily="18" charset="0"/>
              </a:rPr>
              <a:t>[ 2</a:t>
            </a:r>
            <a:r>
              <a:rPr lang="en-US" altLang="zh-CN" sz="1100" baseline="-25000" dirty="0">
                <a:latin typeface="Times New Roman" pitchFamily="18" charset="0"/>
                <a:cs typeface="Times New Roman" pitchFamily="18" charset="0"/>
              </a:rPr>
              <a:t>2</a:t>
            </a:r>
            <a:r>
              <a:rPr lang="en-US" altLang="zh-CN" sz="1100" i="1" baseline="-25000"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2 ] </a:t>
            </a:r>
            <a:r>
              <a:rPr lang="zh-CN" altLang="en-US" sz="1100" dirty="0">
                <a:latin typeface="Times New Roman" pitchFamily="18" charset="0"/>
                <a:cs typeface="Times New Roman" pitchFamily="18" charset="0"/>
              </a:rPr>
              <a:t>規則的假失控率</a:t>
            </a:r>
            <a:r>
              <a:rPr lang="en-US" altLang="zh-CN" sz="1100" dirty="0">
                <a:solidFill>
                  <a:srgbClr val="000000"/>
                </a:solidFill>
                <a:latin typeface="Times New Roman" pitchFamily="18" charset="0"/>
                <a:cs typeface="Times New Roman" pitchFamily="18" charset="0"/>
              </a:rPr>
              <a:t>(</a:t>
            </a:r>
            <a:r>
              <a:rPr lang="en-US" altLang="zh-CN" sz="1100" i="1" dirty="0" err="1">
                <a:solidFill>
                  <a:srgbClr val="000000"/>
                </a:solidFill>
                <a:latin typeface="Times New Roman" pitchFamily="18" charset="0"/>
                <a:cs typeface="Times New Roman" pitchFamily="18" charset="0"/>
              </a:rPr>
              <a:t>P</a:t>
            </a:r>
            <a:r>
              <a:rPr lang="en-US" altLang="zh-CN" sz="1100" i="1" baseline="-25000" dirty="0" err="1">
                <a:solidFill>
                  <a:srgbClr val="000000"/>
                </a:solidFill>
                <a:latin typeface="Times New Roman" pitchFamily="18" charset="0"/>
                <a:cs typeface="Times New Roman" pitchFamily="18" charset="0"/>
              </a:rPr>
              <a:t>fr</a:t>
            </a:r>
            <a:r>
              <a:rPr lang="en-US" altLang="zh-CN"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即是，當 </a:t>
            </a:r>
            <a:r>
              <a:rPr lang="en-US" altLang="zh-CN" sz="1100" i="1" dirty="0">
                <a:solidFill>
                  <a:srgbClr val="000000"/>
                </a:solidFill>
                <a:latin typeface="Times New Roman" pitchFamily="18" charset="0"/>
                <a:cs typeface="Times New Roman" pitchFamily="18" charset="0"/>
              </a:rPr>
              <a:t>SE</a:t>
            </a:r>
            <a:r>
              <a:rPr lang="en-US" altLang="zh-CN" sz="1100" dirty="0">
                <a:solidFill>
                  <a:srgbClr val="000000"/>
                </a:solidFill>
                <a:latin typeface="Times New Roman" pitchFamily="18" charset="0"/>
                <a:cs typeface="Times New Roman" pitchFamily="18" charset="0"/>
              </a:rPr>
              <a:t> = 0 </a:t>
            </a:r>
            <a:r>
              <a:rPr lang="zh-CN" altLang="en-US" sz="1100" dirty="0">
                <a:solidFill>
                  <a:srgbClr val="000000"/>
                </a:solidFill>
                <a:latin typeface="Times New Roman" pitchFamily="18" charset="0"/>
                <a:cs typeface="Times New Roman" pitchFamily="18" charset="0"/>
              </a:rPr>
              <a:t>和 </a:t>
            </a:r>
            <a:r>
              <a:rPr lang="en-US" altLang="zh-CN" sz="1100" i="1" dirty="0">
                <a:solidFill>
                  <a:srgbClr val="000000"/>
                </a:solidFill>
                <a:latin typeface="Times New Roman" pitchFamily="18" charset="0"/>
                <a:cs typeface="Times New Roman" pitchFamily="18" charset="0"/>
              </a:rPr>
              <a:t>RE</a:t>
            </a:r>
            <a:r>
              <a:rPr lang="en-US" altLang="zh-CN" sz="1100" dirty="0">
                <a:solidFill>
                  <a:srgbClr val="000000"/>
                </a:solidFill>
                <a:latin typeface="Times New Roman" pitchFamily="18" charset="0"/>
                <a:cs typeface="Times New Roman" pitchFamily="18" charset="0"/>
              </a:rPr>
              <a:t> = 1 </a:t>
            </a:r>
            <a:r>
              <a:rPr lang="zh-CN" altLang="en-US" sz="1100" dirty="0">
                <a:solidFill>
                  <a:srgbClr val="000000"/>
                </a:solidFill>
                <a:latin typeface="Times New Roman" pitchFamily="18" charset="0"/>
                <a:cs typeface="Times New Roman" pitchFamily="18" charset="0"/>
              </a:rPr>
              <a:t>時的，每個分析批的兩個控制觀測值同時落在</a:t>
            </a:r>
            <a:r>
              <a:rPr lang="en-US" altLang="zh-CN" sz="1100" dirty="0">
                <a:latin typeface="Times New Roman" pitchFamily="18" charset="0"/>
                <a:cs typeface="Times New Roman" pitchFamily="18" charset="0"/>
              </a:rPr>
              <a:t> α</a:t>
            </a:r>
            <a:r>
              <a:rPr lang="en-US" altLang="zh-CN" sz="1100" i="1" baseline="-25000" dirty="0">
                <a:latin typeface="Times New Roman" pitchFamily="18" charset="0"/>
                <a:cs typeface="Times New Roman" pitchFamily="18" charset="0"/>
              </a:rPr>
              <a:t>left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區間的概率和同時落在 </a:t>
            </a:r>
            <a:r>
              <a:rPr lang="en-US" altLang="zh-CN" sz="1100" dirty="0">
                <a:latin typeface="Times New Roman" pitchFamily="18" charset="0"/>
                <a:cs typeface="Times New Roman" pitchFamily="18" charset="0"/>
              </a:rPr>
              <a:t>α</a:t>
            </a:r>
            <a:r>
              <a:rPr lang="en-US" altLang="zh-CN" sz="1100" i="1" baseline="-25000" dirty="0">
                <a:latin typeface="Times New Roman" pitchFamily="18" charset="0"/>
                <a:cs typeface="Times New Roman" pitchFamily="18" charset="0"/>
              </a:rPr>
              <a:t>right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區間的概率之和；</a:t>
            </a:r>
            <a:endParaRPr lang="en-US" altLang="zh-CN" sz="1100" dirty="0">
              <a:latin typeface="Times New Roman" pitchFamily="18" charset="0"/>
              <a:cs typeface="Times New Roman" pitchFamily="18" charset="0"/>
            </a:endParaRPr>
          </a:p>
        </p:txBody>
      </p:sp>
      <p:sp>
        <p:nvSpPr>
          <p:cNvPr id="19" name="矩形 18"/>
          <p:cNvSpPr/>
          <p:nvPr/>
        </p:nvSpPr>
        <p:spPr>
          <a:xfrm>
            <a:off x="79898" y="286080"/>
            <a:ext cx="5516229"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控制規則</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rule</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判異準則</a:t>
            </a:r>
            <a:r>
              <a:rPr lang="zh-TW" altLang="en-US" sz="1000" dirty="0">
                <a:solidFill>
                  <a:srgbClr val="000000"/>
                </a:solidFill>
                <a:latin typeface="Times New Roman" pitchFamily="18" charset="0"/>
                <a:cs typeface="Times New Roman" pitchFamily="18" charset="0"/>
              </a:rPr>
              <a:t>；</a:t>
            </a:r>
          </a:p>
        </p:txBody>
      </p:sp>
      <p:sp>
        <p:nvSpPr>
          <p:cNvPr id="20" name="矩形 19"/>
          <p:cNvSpPr/>
          <p:nvPr/>
        </p:nvSpPr>
        <p:spPr>
          <a:xfrm>
            <a:off x="62965" y="25401"/>
            <a:ext cx="3679302"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extLst>
      <p:ext uri="{BB962C8B-B14F-4D97-AF65-F5344CB8AC3E}">
        <p14:creationId xmlns:p14="http://schemas.microsoft.com/office/powerpoint/2010/main" val="133234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矩形 3"/>
          <p:cNvSpPr>
            <a:spLocks noChangeArrowheads="1"/>
          </p:cNvSpPr>
          <p:nvPr/>
        </p:nvSpPr>
        <p:spPr bwMode="auto">
          <a:xfrm>
            <a:off x="456342" y="673980"/>
            <a:ext cx="83565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400" dirty="0">
                <a:latin typeface="Times New Roman" pitchFamily="18" charset="0"/>
                <a:cs typeface="Times New Roman" pitchFamily="18" charset="0"/>
              </a:rPr>
              <a:t>2.1.4</a:t>
            </a:r>
            <a:r>
              <a:rPr lang="zh-CN" altLang="en-US" sz="1400" dirty="0">
                <a:latin typeface="Times New Roman" pitchFamily="18" charset="0"/>
                <a:cs typeface="Times New Roman" pitchFamily="18" charset="0"/>
              </a:rPr>
              <a:t>、判異準則 </a:t>
            </a:r>
            <a:r>
              <a:rPr lang="en-US" altLang="zh-CN" sz="1400" dirty="0">
                <a:latin typeface="Times New Roman" pitchFamily="18" charset="0"/>
                <a:cs typeface="Times New Roman" pitchFamily="18" charset="0"/>
              </a:rPr>
              <a:t>- </a:t>
            </a:r>
            <a:r>
              <a:rPr lang="zh-TW" altLang="en-US" sz="1400" dirty="0">
                <a:latin typeface="Times New Roman" pitchFamily="18" charset="0"/>
                <a:cs typeface="Times New Roman" pitchFamily="18" charset="0"/>
              </a:rPr>
              <a:t>控制點出界判異</a:t>
            </a:r>
            <a:r>
              <a:rPr lang="zh-CN" altLang="en-US" sz="1400" dirty="0">
                <a:latin typeface="Times New Roman" pitchFamily="18" charset="0"/>
                <a:cs typeface="Times New Roman" pitchFamily="18" charset="0"/>
              </a:rPr>
              <a:t>模式四</a:t>
            </a:r>
            <a:r>
              <a:rPr lang="en-US" altLang="zh-CN" sz="1400" dirty="0">
                <a:latin typeface="Times New Roman" pitchFamily="18" charset="0"/>
                <a:cs typeface="Times New Roman" pitchFamily="18" charset="0"/>
              </a:rPr>
              <a:t> </a:t>
            </a:r>
            <a:r>
              <a:rPr lang="zh-CN" altLang="en-US" sz="1400" dirty="0">
                <a:latin typeface="Times New Roman" pitchFamily="18" charset="0"/>
                <a:cs typeface="Times New Roman" pitchFamily="18" charset="0"/>
              </a:rPr>
              <a:t>：</a:t>
            </a:r>
            <a:r>
              <a:rPr lang="en-US" altLang="zh-CN" sz="1400" dirty="0">
                <a:latin typeface="Times New Roman" pitchFamily="18" charset="0"/>
                <a:cs typeface="Times New Roman" pitchFamily="18" charset="0"/>
              </a:rPr>
              <a:t>[ 2</a:t>
            </a:r>
            <a:r>
              <a:rPr lang="en-US" altLang="zh-CN" sz="1400" baseline="-25000" dirty="0">
                <a:latin typeface="Times New Roman" pitchFamily="18" charset="0"/>
                <a:cs typeface="Times New Roman" pitchFamily="18" charset="0"/>
              </a:rPr>
              <a:t>2</a:t>
            </a:r>
            <a:r>
              <a:rPr lang="en-US" altLang="zh-CN" sz="1400" i="1" baseline="-25000" dirty="0">
                <a:latin typeface="Times New Roman" pitchFamily="18" charset="0"/>
                <a:cs typeface="Times New Roman" pitchFamily="18" charset="0"/>
              </a:rPr>
              <a:t>s</a:t>
            </a:r>
            <a:r>
              <a:rPr lang="en-US" altLang="zh-CN" sz="1400" dirty="0">
                <a:latin typeface="Times New Roman" pitchFamily="18" charset="0"/>
                <a:cs typeface="Times New Roman" pitchFamily="18" charset="0"/>
              </a:rPr>
              <a:t> , </a:t>
            </a:r>
            <a:r>
              <a:rPr lang="en-US" altLang="zh-CN" sz="1400" i="1" dirty="0">
                <a:latin typeface="Times New Roman" pitchFamily="18" charset="0"/>
                <a:cs typeface="Times New Roman" pitchFamily="18" charset="0"/>
              </a:rPr>
              <a:t>N</a:t>
            </a:r>
            <a:r>
              <a:rPr lang="en-US" altLang="zh-CN" sz="1400" dirty="0">
                <a:latin typeface="Times New Roman" pitchFamily="18" charset="0"/>
                <a:cs typeface="Times New Roman" pitchFamily="18" charset="0"/>
              </a:rPr>
              <a:t> = 2 ] </a:t>
            </a:r>
            <a:r>
              <a:rPr lang="zh-CN" altLang="en-US" sz="1400" dirty="0">
                <a:latin typeface="Times New Roman" pitchFamily="18" charset="0"/>
                <a:cs typeface="Times New Roman" pitchFamily="18" charset="0"/>
              </a:rPr>
              <a:t>；</a:t>
            </a:r>
          </a:p>
        </p:txBody>
      </p:sp>
      <p:sp>
        <p:nvSpPr>
          <p:cNvPr id="31751" name="矩形 3"/>
          <p:cNvSpPr>
            <a:spLocks noChangeArrowheads="1"/>
          </p:cNvSpPr>
          <p:nvPr/>
        </p:nvSpPr>
        <p:spPr bwMode="auto">
          <a:xfrm>
            <a:off x="456343" y="981757"/>
            <a:ext cx="835658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100" dirty="0">
                <a:latin typeface="Times New Roman" pitchFamily="18" charset="0"/>
                <a:cs typeface="Times New Roman" pitchFamily="18" charset="0"/>
              </a:rPr>
              <a:t>則 </a:t>
            </a:r>
            <a:r>
              <a:rPr lang="en-US" altLang="zh-CN" sz="1100" dirty="0">
                <a:latin typeface="Times New Roman" pitchFamily="18" charset="0"/>
                <a:cs typeface="Times New Roman" pitchFamily="18" charset="0"/>
              </a:rPr>
              <a:t>±2·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控制界限</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control limits</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將檢測值的分佈割為三個區間，即：區間 </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μ</a:t>
            </a:r>
            <a:r>
              <a:rPr lang="en-US" altLang="zh-CN" sz="1100" dirty="0">
                <a:latin typeface="Times New Roman" pitchFamily="18" charset="0"/>
                <a:cs typeface="Times New Roman" pitchFamily="18" charset="0"/>
              </a:rPr>
              <a:t> - 2·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，區間 </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μ</a:t>
            </a:r>
            <a:r>
              <a:rPr lang="en-US" altLang="zh-CN" sz="1100" dirty="0">
                <a:latin typeface="Times New Roman" pitchFamily="18" charset="0"/>
                <a:cs typeface="Times New Roman" pitchFamily="18" charset="0"/>
              </a:rPr>
              <a:t> - 2·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μ</a:t>
            </a:r>
            <a:r>
              <a:rPr lang="en-US" altLang="zh-CN" sz="1100" dirty="0">
                <a:latin typeface="Times New Roman" pitchFamily="18" charset="0"/>
                <a:cs typeface="Times New Roman" pitchFamily="18" charset="0"/>
              </a:rPr>
              <a:t> + 2·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，區間 </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μ</a:t>
            </a:r>
            <a:r>
              <a:rPr lang="en-US" altLang="zh-CN" sz="1100" dirty="0">
                <a:latin typeface="Times New Roman" pitchFamily="18" charset="0"/>
                <a:cs typeface="Times New Roman" pitchFamily="18" charset="0"/>
              </a:rPr>
              <a:t> + 2·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，假設分別用：</a:t>
            </a:r>
            <a:r>
              <a:rPr lang="en-US" altLang="zh-CN" sz="1100" dirty="0">
                <a:latin typeface="Times New Roman" pitchFamily="18" charset="0"/>
                <a:cs typeface="Times New Roman" pitchFamily="18" charset="0"/>
              </a:rPr>
              <a:t>α</a:t>
            </a:r>
            <a:r>
              <a:rPr lang="en-US" altLang="zh-CN" sz="1100" i="1" baseline="-25000" dirty="0">
                <a:latin typeface="Times New Roman" pitchFamily="18" charset="0"/>
                <a:cs typeface="Times New Roman" pitchFamily="18" charset="0"/>
              </a:rPr>
              <a:t>left</a:t>
            </a: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β</a:t>
            </a:r>
            <a:r>
              <a:rPr lang="en-US" altLang="zh-CN" sz="1100" i="1" baseline="-25000" dirty="0">
                <a:latin typeface="Times New Roman" pitchFamily="18" charset="0"/>
                <a:cs typeface="Times New Roman" pitchFamily="18" charset="0"/>
              </a:rPr>
              <a:t>middle</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α</a:t>
            </a:r>
            <a:r>
              <a:rPr lang="en-US" altLang="zh-CN" sz="1100" i="1" baseline="-25000" dirty="0">
                <a:latin typeface="Times New Roman" pitchFamily="18" charset="0"/>
                <a:cs typeface="Times New Roman" pitchFamily="18" charset="0"/>
              </a:rPr>
              <a:t>right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來表示，則控制觀測值可能的落點組合如下：</a:t>
            </a:r>
            <a:endParaRPr lang="en-US" altLang="zh-CN" sz="1100" dirty="0">
              <a:latin typeface="Times New Roman" pitchFamily="18" charset="0"/>
              <a:cs typeface="Times New Roman" pitchFamily="18" charset="0"/>
            </a:endParaRPr>
          </a:p>
        </p:txBody>
      </p:sp>
      <p:sp>
        <p:nvSpPr>
          <p:cNvPr id="26" name="矩形 3"/>
          <p:cNvSpPr>
            <a:spLocks noChangeArrowheads="1"/>
          </p:cNvSpPr>
          <p:nvPr/>
        </p:nvSpPr>
        <p:spPr bwMode="auto">
          <a:xfrm>
            <a:off x="456343" y="4383853"/>
            <a:ext cx="10232678"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100" dirty="0">
                <a:latin typeface="Times New Roman" pitchFamily="18" charset="0"/>
                <a:cs typeface="Times New Roman" pitchFamily="18" charset="0"/>
              </a:rPr>
              <a:t>根據題設可推導出 </a:t>
            </a:r>
            <a:r>
              <a:rPr lang="en-US" altLang="zh-CN" sz="1100" dirty="0">
                <a:latin typeface="Times New Roman" pitchFamily="18" charset="0"/>
                <a:cs typeface="Times New Roman" pitchFamily="18" charset="0"/>
              </a:rPr>
              <a:t>[ 2</a:t>
            </a:r>
            <a:r>
              <a:rPr lang="en-US" altLang="zh-CN" sz="1100" baseline="-25000" dirty="0">
                <a:latin typeface="Times New Roman" pitchFamily="18" charset="0"/>
                <a:cs typeface="Times New Roman" pitchFamily="18" charset="0"/>
              </a:rPr>
              <a:t>2</a:t>
            </a:r>
            <a:r>
              <a:rPr lang="en-US" altLang="zh-CN" sz="1100" i="1" baseline="-25000"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2 ] </a:t>
            </a:r>
            <a:r>
              <a:rPr lang="zh-CN" altLang="en-US" sz="1100" dirty="0">
                <a:latin typeface="Times New Roman" pitchFamily="18" charset="0"/>
                <a:cs typeface="Times New Roman" pitchFamily="18" charset="0"/>
              </a:rPr>
              <a:t>質控規則的誤差檢出率：</a:t>
            </a:r>
            <a:endParaRPr lang="en-US" altLang="zh-CN" sz="1100" dirty="0">
              <a:latin typeface="Times New Roman" pitchFamily="18" charset="0"/>
              <a:cs typeface="Times New Roman" pitchFamily="18" charset="0"/>
            </a:endParaRPr>
          </a:p>
          <a:p>
            <a:pPr>
              <a:lnSpc>
                <a:spcPct val="150000"/>
              </a:lnSpc>
            </a:pPr>
            <a:r>
              <a:rPr lang="en-US" altLang="zh-CN" sz="1100" i="1" dirty="0" err="1">
                <a:latin typeface="Times New Roman" pitchFamily="18" charset="0"/>
                <a:cs typeface="Times New Roman" pitchFamily="18" charset="0"/>
              </a:rPr>
              <a:t>P</a:t>
            </a:r>
            <a:r>
              <a:rPr lang="en-US" altLang="zh-CN" sz="1100" i="1" baseline="-25000" dirty="0" err="1">
                <a:latin typeface="Times New Roman" pitchFamily="18" charset="0"/>
                <a:cs typeface="Times New Roman" pitchFamily="18" charset="0"/>
              </a:rPr>
              <a:t>ed</a:t>
            </a:r>
            <a:r>
              <a:rPr lang="en-US" altLang="zh-CN" sz="1100" dirty="0">
                <a:latin typeface="Times New Roman" pitchFamily="18" charset="0"/>
                <a:cs typeface="Times New Roman" pitchFamily="18" charset="0"/>
              </a:rPr>
              <a:t> [ 2</a:t>
            </a:r>
            <a:r>
              <a:rPr lang="en-US" altLang="zh-CN" sz="1100" baseline="-25000" dirty="0">
                <a:latin typeface="Times New Roman" pitchFamily="18" charset="0"/>
                <a:cs typeface="Times New Roman" pitchFamily="18" charset="0"/>
              </a:rPr>
              <a:t>2</a:t>
            </a:r>
            <a:r>
              <a:rPr lang="en-US" altLang="zh-CN" sz="1100" i="1" baseline="-25000"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2 ] = </a:t>
            </a:r>
            <a:r>
              <a:rPr lang="en-US" altLang="zh-CN" sz="1100" i="1" dirty="0">
                <a:latin typeface="Times New Roman" pitchFamily="18" charset="0"/>
                <a:cs typeface="Times New Roman" pitchFamily="18" charset="0"/>
              </a:rPr>
              <a:t>P</a:t>
            </a:r>
            <a:r>
              <a:rPr lang="en-US" altLang="zh-CN" sz="1100" baseline="-25000" dirty="0">
                <a:latin typeface="Times New Roman" pitchFamily="18" charset="0"/>
                <a:cs typeface="Times New Roman" pitchFamily="18" charset="0"/>
              </a:rPr>
              <a:t>3</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P</a:t>
            </a:r>
            <a:r>
              <a:rPr lang="en-US" altLang="zh-CN" sz="1100" baseline="-25000" dirty="0">
                <a:latin typeface="Times New Roman" pitchFamily="18" charset="0"/>
                <a:cs typeface="Times New Roman" pitchFamily="18" charset="0"/>
              </a:rPr>
              <a:t>6</a:t>
            </a:r>
            <a:r>
              <a:rPr lang="en-US" altLang="zh-CN" sz="1100" dirty="0">
                <a:latin typeface="Times New Roman" pitchFamily="18" charset="0"/>
                <a:cs typeface="Times New Roman" pitchFamily="18" charset="0"/>
              </a:rPr>
              <a:t> =</a:t>
            </a:r>
            <a:r>
              <a:rPr lang="el-GR" altLang="zh-CN" sz="1100" dirty="0">
                <a:solidFill>
                  <a:srgbClr val="000000"/>
                </a:solidFill>
                <a:latin typeface="Times New Roman"/>
              </a:rPr>
              <a:t> </a:t>
            </a:r>
            <a:r>
              <a:rPr lang="el-GR" altLang="zh-CN" sz="1100" i="1" dirty="0">
                <a:solidFill>
                  <a:srgbClr val="000000"/>
                </a:solidFill>
                <a:latin typeface="Times New Roman"/>
              </a:rPr>
              <a:t>C</a:t>
            </a:r>
            <a:r>
              <a:rPr lang="el-GR" altLang="zh-CN" sz="1100" baseline="-30000" dirty="0">
                <a:solidFill>
                  <a:srgbClr val="000000"/>
                </a:solidFill>
                <a:latin typeface="Times New Roman"/>
              </a:rPr>
              <a:t>2</a:t>
            </a:r>
            <a:r>
              <a:rPr lang="el-GR" altLang="zh-CN" sz="1100" baseline="40000" dirty="0">
                <a:solidFill>
                  <a:srgbClr val="000000"/>
                </a:solidFill>
                <a:latin typeface="Times New Roman"/>
              </a:rPr>
              <a:t>0</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baseline="-25000" dirty="0">
                <a:solidFill>
                  <a:srgbClr val="000000"/>
                </a:solidFill>
                <a:latin typeface="宋体"/>
              </a:rPr>
              <a:t>＜</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l-GR" altLang="zh-CN" sz="1100" baseline="40000" dirty="0">
                <a:solidFill>
                  <a:srgbClr val="000000"/>
                </a:solidFill>
                <a:latin typeface="Times New Roman"/>
              </a:rPr>
              <a:t>0</a:t>
            </a:r>
            <a:r>
              <a:rPr lang="el-GR" altLang="zh-CN" sz="1100" dirty="0">
                <a:solidFill>
                  <a:srgbClr val="000000"/>
                </a:solidFill>
                <a:latin typeface="Times New Roman"/>
              </a:rPr>
              <a:t> × </a:t>
            </a:r>
            <a:r>
              <a:rPr lang="el-GR" altLang="zh-CN" sz="1100" i="1" dirty="0">
                <a:solidFill>
                  <a:srgbClr val="000000"/>
                </a:solidFill>
                <a:latin typeface="Times New Roman"/>
              </a:rPr>
              <a:t>C</a:t>
            </a:r>
            <a:r>
              <a:rPr lang="el-GR" altLang="zh-CN" sz="1100" baseline="-30000" dirty="0">
                <a:solidFill>
                  <a:srgbClr val="000000"/>
                </a:solidFill>
                <a:latin typeface="Times New Roman"/>
              </a:rPr>
              <a:t>2</a:t>
            </a:r>
            <a:r>
              <a:rPr lang="el-GR" altLang="zh-CN" sz="1100" baseline="40000" dirty="0">
                <a:solidFill>
                  <a:srgbClr val="000000"/>
                </a:solidFill>
                <a:latin typeface="Times New Roman"/>
              </a:rPr>
              <a:t>0</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baseline="-25000" dirty="0">
                <a:solidFill>
                  <a:srgbClr val="000000"/>
                </a:solidFill>
                <a:latin typeface="Times New Roman"/>
              </a:rPr>
              <a:t> ,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l-GR" altLang="zh-CN" sz="1100" baseline="40000" dirty="0">
                <a:solidFill>
                  <a:srgbClr val="000000"/>
                </a:solidFill>
                <a:latin typeface="Times New Roman"/>
              </a:rPr>
              <a:t>0</a:t>
            </a:r>
            <a:r>
              <a:rPr lang="el-GR" altLang="zh-CN" sz="1100" dirty="0">
                <a:solidFill>
                  <a:srgbClr val="000000"/>
                </a:solidFill>
                <a:latin typeface="Times New Roman"/>
              </a:rPr>
              <a:t> × </a:t>
            </a:r>
            <a:r>
              <a:rPr lang="el-GR" altLang="zh-CN" sz="1100" i="1" dirty="0">
                <a:solidFill>
                  <a:srgbClr val="000000"/>
                </a:solidFill>
                <a:latin typeface="Times New Roman"/>
              </a:rPr>
              <a:t>C</a:t>
            </a:r>
            <a:r>
              <a:rPr lang="el-GR" altLang="zh-CN" sz="1100" baseline="-30000" dirty="0">
                <a:solidFill>
                  <a:srgbClr val="000000"/>
                </a:solidFill>
                <a:latin typeface="Times New Roman"/>
              </a:rPr>
              <a:t>2</a:t>
            </a:r>
            <a:r>
              <a:rPr lang="el-GR" altLang="zh-CN" sz="1100" baseline="40000" dirty="0">
                <a:solidFill>
                  <a:srgbClr val="000000"/>
                </a:solidFill>
                <a:latin typeface="Times New Roman"/>
              </a:rPr>
              <a:t>2</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baseline="-25000" dirty="0">
                <a:solidFill>
                  <a:srgbClr val="000000"/>
                </a:solidFill>
                <a:latin typeface="宋体"/>
              </a:rPr>
              <a:t>＞</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l-GR" altLang="zh-CN" sz="1100" baseline="40000" dirty="0">
                <a:solidFill>
                  <a:srgbClr val="000000"/>
                </a:solidFill>
                <a:latin typeface="Times New Roman"/>
              </a:rPr>
              <a:t>2</a:t>
            </a:r>
            <a:r>
              <a:rPr lang="en-US" altLang="zh-CN" sz="1100" dirty="0">
                <a:solidFill>
                  <a:srgbClr val="000000"/>
                </a:solidFill>
                <a:latin typeface="Times New Roman"/>
              </a:rPr>
              <a:t> + </a:t>
            </a:r>
            <a:r>
              <a:rPr lang="el-GR" altLang="zh-CN" sz="1100" i="1" dirty="0">
                <a:solidFill>
                  <a:srgbClr val="000000"/>
                </a:solidFill>
                <a:latin typeface="Times New Roman"/>
              </a:rPr>
              <a:t>C</a:t>
            </a:r>
            <a:r>
              <a:rPr lang="el-GR" altLang="zh-CN" sz="1100" baseline="-30000" dirty="0">
                <a:solidFill>
                  <a:srgbClr val="000000"/>
                </a:solidFill>
                <a:latin typeface="Times New Roman"/>
              </a:rPr>
              <a:t>2</a:t>
            </a:r>
            <a:r>
              <a:rPr lang="el-GR" altLang="zh-CN" sz="1100" baseline="40000" dirty="0">
                <a:solidFill>
                  <a:srgbClr val="000000"/>
                </a:solidFill>
                <a:latin typeface="Times New Roman"/>
              </a:rPr>
              <a:t>2</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baseline="-25000" dirty="0">
                <a:solidFill>
                  <a:srgbClr val="000000"/>
                </a:solidFill>
                <a:latin typeface="宋体"/>
              </a:rPr>
              <a:t>＜</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l-GR" altLang="zh-CN" sz="1100" baseline="40000" dirty="0">
                <a:solidFill>
                  <a:srgbClr val="000000"/>
                </a:solidFill>
                <a:latin typeface="Times New Roman"/>
              </a:rPr>
              <a:t>2</a:t>
            </a:r>
            <a:r>
              <a:rPr lang="el-GR" altLang="zh-CN" sz="1100" dirty="0">
                <a:solidFill>
                  <a:srgbClr val="000000"/>
                </a:solidFill>
                <a:latin typeface="Times New Roman"/>
              </a:rPr>
              <a:t> × </a:t>
            </a:r>
            <a:r>
              <a:rPr lang="el-GR" altLang="zh-CN" sz="1100" i="1" dirty="0">
                <a:solidFill>
                  <a:srgbClr val="000000"/>
                </a:solidFill>
                <a:latin typeface="Times New Roman"/>
              </a:rPr>
              <a:t>C</a:t>
            </a:r>
            <a:r>
              <a:rPr lang="el-GR" altLang="zh-CN" sz="1100" baseline="-30000" dirty="0">
                <a:solidFill>
                  <a:srgbClr val="000000"/>
                </a:solidFill>
                <a:latin typeface="Times New Roman"/>
              </a:rPr>
              <a:t>0</a:t>
            </a:r>
            <a:r>
              <a:rPr lang="el-GR" altLang="zh-CN" sz="1100" baseline="40000" dirty="0">
                <a:solidFill>
                  <a:srgbClr val="000000"/>
                </a:solidFill>
                <a:latin typeface="Times New Roman"/>
              </a:rPr>
              <a:t>0</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baseline="-25000" dirty="0">
                <a:solidFill>
                  <a:srgbClr val="000000"/>
                </a:solidFill>
                <a:latin typeface="Times New Roman"/>
              </a:rPr>
              <a:t> ,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l-GR" altLang="zh-CN" sz="1100" baseline="40000" dirty="0">
                <a:solidFill>
                  <a:srgbClr val="000000"/>
                </a:solidFill>
                <a:latin typeface="Times New Roman"/>
              </a:rPr>
              <a:t>0</a:t>
            </a:r>
            <a:r>
              <a:rPr lang="el-GR" altLang="zh-CN" sz="1100" dirty="0">
                <a:solidFill>
                  <a:srgbClr val="000000"/>
                </a:solidFill>
                <a:latin typeface="Times New Roman"/>
              </a:rPr>
              <a:t> × </a:t>
            </a:r>
            <a:r>
              <a:rPr lang="el-GR" altLang="zh-CN" sz="1100" i="1" dirty="0">
                <a:solidFill>
                  <a:srgbClr val="000000"/>
                </a:solidFill>
                <a:latin typeface="Times New Roman"/>
              </a:rPr>
              <a:t>C</a:t>
            </a:r>
            <a:r>
              <a:rPr lang="el-GR" altLang="zh-CN" sz="1100" baseline="-30000" dirty="0">
                <a:solidFill>
                  <a:srgbClr val="000000"/>
                </a:solidFill>
                <a:latin typeface="Times New Roman"/>
              </a:rPr>
              <a:t>0</a:t>
            </a:r>
            <a:r>
              <a:rPr lang="el-GR" altLang="zh-CN" sz="1100" baseline="40000" dirty="0">
                <a:solidFill>
                  <a:srgbClr val="000000"/>
                </a:solidFill>
                <a:latin typeface="Times New Roman"/>
              </a:rPr>
              <a:t>0</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baseline="-25000" dirty="0">
                <a:solidFill>
                  <a:srgbClr val="000000"/>
                </a:solidFill>
                <a:latin typeface="宋体"/>
              </a:rPr>
              <a:t>＞</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l-GR" altLang="zh-CN" sz="1100" baseline="40000" dirty="0">
                <a:solidFill>
                  <a:srgbClr val="000000"/>
                </a:solidFill>
                <a:latin typeface="Times New Roman"/>
              </a:rPr>
              <a:t>0</a:t>
            </a:r>
            <a:endParaRPr lang="el-GR" altLang="zh-CN" sz="1100" i="1" baseline="40000" dirty="0">
              <a:solidFill>
                <a:srgbClr val="000000"/>
              </a:solidFill>
              <a:latin typeface="Times New Roman"/>
            </a:endParaRPr>
          </a:p>
          <a:p>
            <a:pPr lvl="0">
              <a:lnSpc>
                <a:spcPct val="150000"/>
              </a:lnSpc>
            </a:pPr>
            <a:r>
              <a:rPr lang="zh-CN" altLang="en-US" sz="1100" dirty="0">
                <a:latin typeface="Times New Roman" pitchFamily="18" charset="0"/>
                <a:cs typeface="Times New Roman" pitchFamily="18" charset="0"/>
              </a:rPr>
              <a:t>當 </a:t>
            </a:r>
            <a:r>
              <a:rPr lang="en-US" altLang="zh-CN" sz="1100" i="1" dirty="0">
                <a:latin typeface="Times New Roman" pitchFamily="18" charset="0"/>
                <a:cs typeface="Times New Roman" pitchFamily="18" charset="0"/>
              </a:rPr>
              <a:t>SE</a:t>
            </a:r>
            <a:r>
              <a:rPr lang="en-US" altLang="zh-CN" sz="1100" dirty="0">
                <a:latin typeface="Times New Roman" pitchFamily="18" charset="0"/>
                <a:cs typeface="Times New Roman" pitchFamily="18" charset="0"/>
              </a:rPr>
              <a:t> = 0 , </a:t>
            </a:r>
            <a:r>
              <a:rPr lang="en-US" altLang="zh-CN" sz="1100" i="1" dirty="0">
                <a:latin typeface="Times New Roman" pitchFamily="18" charset="0"/>
                <a:cs typeface="Times New Roman" pitchFamily="18" charset="0"/>
              </a:rPr>
              <a:t>RE</a:t>
            </a:r>
            <a:r>
              <a:rPr lang="en-US" altLang="zh-CN" sz="1100" dirty="0">
                <a:latin typeface="Times New Roman" pitchFamily="18" charset="0"/>
                <a:cs typeface="Times New Roman" pitchFamily="18" charset="0"/>
              </a:rPr>
              <a:t> = 1 </a:t>
            </a:r>
            <a:r>
              <a:rPr lang="zh-CN" altLang="en-US" sz="1100" dirty="0">
                <a:latin typeface="Times New Roman" pitchFamily="18" charset="0"/>
                <a:cs typeface="Times New Roman" pitchFamily="18" charset="0"/>
              </a:rPr>
              <a:t>時的 </a:t>
            </a:r>
            <a:r>
              <a:rPr lang="en-US" altLang="zh-CN" sz="1100" i="1" dirty="0">
                <a:latin typeface="Times New Roman" pitchFamily="18" charset="0"/>
                <a:cs typeface="Times New Roman" pitchFamily="18" charset="0"/>
              </a:rPr>
              <a:t>P</a:t>
            </a:r>
            <a:r>
              <a:rPr lang="en-US" altLang="zh-CN" sz="1100" baseline="-25000" dirty="0">
                <a:latin typeface="Times New Roman" pitchFamily="18" charset="0"/>
                <a:cs typeface="Times New Roman" pitchFamily="18" charset="0"/>
              </a:rPr>
              <a:t>3</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P</a:t>
            </a:r>
            <a:r>
              <a:rPr lang="en-US" altLang="zh-CN" sz="1100" baseline="-25000" dirty="0">
                <a:latin typeface="Times New Roman" pitchFamily="18" charset="0"/>
                <a:cs typeface="Times New Roman" pitchFamily="18" charset="0"/>
              </a:rPr>
              <a:t>6</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即為 </a:t>
            </a:r>
            <a:r>
              <a:rPr lang="en-US" altLang="zh-CN" sz="1100" dirty="0">
                <a:latin typeface="Times New Roman" pitchFamily="18" charset="0"/>
                <a:cs typeface="Times New Roman" pitchFamily="18" charset="0"/>
              </a:rPr>
              <a:t>[ 2</a:t>
            </a:r>
            <a:r>
              <a:rPr lang="en-US" altLang="zh-CN" sz="1100" baseline="-25000" dirty="0">
                <a:latin typeface="Times New Roman" pitchFamily="18" charset="0"/>
                <a:cs typeface="Times New Roman" pitchFamily="18" charset="0"/>
              </a:rPr>
              <a:t>2</a:t>
            </a:r>
            <a:r>
              <a:rPr lang="en-US" altLang="zh-CN" sz="1100" i="1" baseline="-25000"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2 ] </a:t>
            </a:r>
            <a:r>
              <a:rPr lang="zh-CN" altLang="en-US" sz="1100" dirty="0">
                <a:latin typeface="Times New Roman" pitchFamily="18" charset="0"/>
                <a:cs typeface="Times New Roman" pitchFamily="18" charset="0"/>
              </a:rPr>
              <a:t>質控規則的假失控率 </a:t>
            </a:r>
            <a:r>
              <a:rPr lang="en-US" altLang="zh-CN" sz="1100" i="1" dirty="0" err="1">
                <a:latin typeface="Times New Roman" pitchFamily="18" charset="0"/>
                <a:cs typeface="Times New Roman" pitchFamily="18" charset="0"/>
              </a:rPr>
              <a:t>P</a:t>
            </a:r>
            <a:r>
              <a:rPr lang="en-US" altLang="zh-CN" sz="1100" i="1" baseline="-25000" dirty="0" err="1">
                <a:latin typeface="Times New Roman" pitchFamily="18" charset="0"/>
                <a:cs typeface="Times New Roman" pitchFamily="18" charset="0"/>
              </a:rPr>
              <a:t>fr</a:t>
            </a:r>
            <a:r>
              <a:rPr lang="en-US" altLang="zh-CN" sz="1100" dirty="0">
                <a:latin typeface="Times New Roman" pitchFamily="18" charset="0"/>
                <a:cs typeface="Times New Roman" pitchFamily="18" charset="0"/>
              </a:rPr>
              <a:t> [ 2</a:t>
            </a:r>
            <a:r>
              <a:rPr lang="en-US" altLang="zh-CN" sz="1100" baseline="-25000" dirty="0">
                <a:latin typeface="Times New Roman" pitchFamily="18" charset="0"/>
                <a:cs typeface="Times New Roman" pitchFamily="18" charset="0"/>
              </a:rPr>
              <a:t>2</a:t>
            </a:r>
            <a:r>
              <a:rPr lang="en-US" altLang="zh-CN" sz="1100" i="1" baseline="-25000"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2 ] = </a:t>
            </a:r>
            <a:r>
              <a:rPr lang="en-US" altLang="zh-CN" sz="1100" i="1" dirty="0" err="1">
                <a:latin typeface="Times New Roman" pitchFamily="18" charset="0"/>
                <a:cs typeface="Times New Roman" pitchFamily="18" charset="0"/>
              </a:rPr>
              <a:t>P</a:t>
            </a:r>
            <a:r>
              <a:rPr lang="en-US" altLang="zh-CN" sz="1100" i="1" baseline="-25000" dirty="0" err="1">
                <a:latin typeface="Times New Roman" pitchFamily="18" charset="0"/>
                <a:cs typeface="Times New Roman" pitchFamily="18" charset="0"/>
              </a:rPr>
              <a:t>ed</a:t>
            </a:r>
            <a:r>
              <a:rPr lang="en-US" altLang="zh-CN" sz="1100" dirty="0">
                <a:latin typeface="Times New Roman" pitchFamily="18" charset="0"/>
                <a:cs typeface="Times New Roman" pitchFamily="18" charset="0"/>
              </a:rPr>
              <a:t> [ 2</a:t>
            </a:r>
            <a:r>
              <a:rPr lang="en-US" altLang="zh-CN" sz="1100" baseline="-25000" dirty="0">
                <a:latin typeface="Times New Roman" pitchFamily="18" charset="0"/>
                <a:cs typeface="Times New Roman" pitchFamily="18" charset="0"/>
              </a:rPr>
              <a:t>2</a:t>
            </a:r>
            <a:r>
              <a:rPr lang="en-US" altLang="zh-CN" sz="1100" i="1" baseline="-25000"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2 , </a:t>
            </a:r>
            <a:r>
              <a:rPr lang="en-US" altLang="zh-CN" sz="1100" i="1" dirty="0">
                <a:latin typeface="Times New Roman" pitchFamily="18" charset="0"/>
                <a:cs typeface="Times New Roman" pitchFamily="18" charset="0"/>
              </a:rPr>
              <a:t>SE</a:t>
            </a:r>
            <a:r>
              <a:rPr lang="en-US" altLang="zh-CN" sz="1100" dirty="0">
                <a:latin typeface="Times New Roman" pitchFamily="18" charset="0"/>
                <a:cs typeface="Times New Roman" pitchFamily="18" charset="0"/>
              </a:rPr>
              <a:t> = 0 , </a:t>
            </a:r>
            <a:r>
              <a:rPr lang="en-US" altLang="zh-CN" sz="1100" i="1" dirty="0">
                <a:latin typeface="Times New Roman" pitchFamily="18" charset="0"/>
                <a:cs typeface="Times New Roman" pitchFamily="18" charset="0"/>
              </a:rPr>
              <a:t>RE</a:t>
            </a:r>
            <a:r>
              <a:rPr lang="en-US" altLang="zh-CN" sz="1100" dirty="0">
                <a:latin typeface="Times New Roman" pitchFamily="18" charset="0"/>
                <a:cs typeface="Times New Roman" pitchFamily="18" charset="0"/>
              </a:rPr>
              <a:t> = 1 ] </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0.001035 </a:t>
            </a:r>
            <a:r>
              <a:rPr lang="zh-CN" altLang="en-US" sz="1100" dirty="0">
                <a:latin typeface="Times New Roman" pitchFamily="18" charset="0"/>
                <a:cs typeface="Times New Roman" pitchFamily="18" charset="0"/>
              </a:rPr>
              <a:t>；</a:t>
            </a:r>
            <a:endParaRPr lang="en-US" altLang="zh-CN" sz="1100" dirty="0">
              <a:latin typeface="Times New Roman" pitchFamily="18" charset="0"/>
              <a:cs typeface="Times New Roman"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352328628"/>
              </p:ext>
            </p:extLst>
          </p:nvPr>
        </p:nvGraphicFramePr>
        <p:xfrm>
          <a:off x="564828" y="1870427"/>
          <a:ext cx="10122320" cy="2183594"/>
        </p:xfrm>
        <a:graphic>
          <a:graphicData uri="http://schemas.openxmlformats.org/drawingml/2006/table">
            <a:tbl>
              <a:tblPr/>
              <a:tblGrid>
                <a:gridCol w="403096">
                  <a:extLst>
                    <a:ext uri="{9D8B030D-6E8A-4147-A177-3AD203B41FA5}">
                      <a16:colId xmlns:a16="http://schemas.microsoft.com/office/drawing/2014/main" val="20000"/>
                    </a:ext>
                  </a:extLst>
                </a:gridCol>
                <a:gridCol w="1237411">
                  <a:extLst>
                    <a:ext uri="{9D8B030D-6E8A-4147-A177-3AD203B41FA5}">
                      <a16:colId xmlns:a16="http://schemas.microsoft.com/office/drawing/2014/main" val="20001"/>
                    </a:ext>
                  </a:extLst>
                </a:gridCol>
                <a:gridCol w="1412399">
                  <a:extLst>
                    <a:ext uri="{9D8B030D-6E8A-4147-A177-3AD203B41FA5}">
                      <a16:colId xmlns:a16="http://schemas.microsoft.com/office/drawing/2014/main" val="20002"/>
                    </a:ext>
                  </a:extLst>
                </a:gridCol>
                <a:gridCol w="1312406">
                  <a:extLst>
                    <a:ext uri="{9D8B030D-6E8A-4147-A177-3AD203B41FA5}">
                      <a16:colId xmlns:a16="http://schemas.microsoft.com/office/drawing/2014/main" val="20003"/>
                    </a:ext>
                  </a:extLst>
                </a:gridCol>
                <a:gridCol w="1187415">
                  <a:extLst>
                    <a:ext uri="{9D8B030D-6E8A-4147-A177-3AD203B41FA5}">
                      <a16:colId xmlns:a16="http://schemas.microsoft.com/office/drawing/2014/main" val="20004"/>
                    </a:ext>
                  </a:extLst>
                </a:gridCol>
                <a:gridCol w="4569593">
                  <a:extLst>
                    <a:ext uri="{9D8B030D-6E8A-4147-A177-3AD203B41FA5}">
                      <a16:colId xmlns:a16="http://schemas.microsoft.com/office/drawing/2014/main" val="20005"/>
                    </a:ext>
                  </a:extLst>
                </a:gridCol>
              </a:tblGrid>
              <a:tr h="311942">
                <a:tc>
                  <a:txBody>
                    <a:bodyPr/>
                    <a:lstStyle/>
                    <a:p>
                      <a:pPr algn="ctr" fontAlgn="ctr"/>
                      <a:r>
                        <a:rPr lang="zh-CN" altLang="en-US" sz="1100" b="0" i="0" u="none" strike="noStrike" dirty="0">
                          <a:solidFill>
                            <a:srgbClr val="0000FF"/>
                          </a:solidFill>
                          <a:effectLst/>
                          <a:latin typeface="宋体"/>
                        </a:rPr>
                        <a:t>編號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l-GR" sz="1100" b="0" i="0" u="none" strike="noStrike">
                          <a:solidFill>
                            <a:srgbClr val="0000FF"/>
                          </a:solidFill>
                          <a:effectLst/>
                          <a:latin typeface="Times New Roman"/>
                        </a:rPr>
                        <a:t>α </a:t>
                      </a:r>
                      <a:r>
                        <a:rPr lang="en-US" sz="1100" b="0" i="1" u="none" strike="noStrike" baseline="-25000">
                          <a:solidFill>
                            <a:srgbClr val="0000FF"/>
                          </a:solidFill>
                          <a:effectLst/>
                          <a:latin typeface="Times New Roman"/>
                        </a:rPr>
                        <a:t>left</a:t>
                      </a:r>
                      <a:r>
                        <a:rPr lang="en-US" sz="1100" b="0" i="0" u="none" strike="noStrike">
                          <a:solidFill>
                            <a:srgbClr val="0000FF"/>
                          </a:solidFill>
                          <a:effectLst/>
                          <a:latin typeface="宋体"/>
                        </a:rPr>
                        <a:t> </a:t>
                      </a:r>
                      <a:r>
                        <a:rPr lang="zh-CN" altLang="en-US" sz="1100" b="0" i="0" u="none" strike="noStrike">
                          <a:solidFill>
                            <a:srgbClr val="0000FF"/>
                          </a:solidFill>
                          <a:effectLst/>
                          <a:latin typeface="宋体"/>
                        </a:rPr>
                        <a:t>區間落入點</a:t>
                      </a:r>
                      <a:endParaRPr lang="zh-CN" altLang="en-US" sz="1100" b="0" i="0" u="none" strike="noStrike">
                        <a:solidFill>
                          <a:srgbClr val="0000FF"/>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l-GR" sz="1100" b="0" i="1" u="none" strike="noStrike">
                          <a:solidFill>
                            <a:srgbClr val="0000FF"/>
                          </a:solidFill>
                          <a:effectLst/>
                          <a:latin typeface="Times New Roman"/>
                        </a:rPr>
                        <a:t>β </a:t>
                      </a:r>
                      <a:r>
                        <a:rPr lang="en-US" sz="1100" b="0" i="1" u="none" strike="noStrike" baseline="-25000">
                          <a:solidFill>
                            <a:srgbClr val="0000FF"/>
                          </a:solidFill>
                          <a:effectLst/>
                          <a:latin typeface="Times New Roman"/>
                        </a:rPr>
                        <a:t>middle</a:t>
                      </a:r>
                      <a:r>
                        <a:rPr lang="en-US" sz="1100" b="0" i="0" u="none" strike="noStrike">
                          <a:solidFill>
                            <a:srgbClr val="0000FF"/>
                          </a:solidFill>
                          <a:effectLst/>
                          <a:latin typeface="宋体"/>
                        </a:rPr>
                        <a:t> </a:t>
                      </a:r>
                      <a:r>
                        <a:rPr lang="zh-CN" altLang="en-US" sz="1100" b="0" i="0" u="none" strike="noStrike">
                          <a:solidFill>
                            <a:srgbClr val="0000FF"/>
                          </a:solidFill>
                          <a:effectLst/>
                          <a:latin typeface="宋体"/>
                        </a:rPr>
                        <a:t>區間落入點</a:t>
                      </a:r>
                      <a:endParaRPr lang="zh-CN" altLang="en-US" sz="1100" b="0" i="1" u="none" strike="noStrike">
                        <a:solidFill>
                          <a:srgbClr val="0000FF"/>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l-GR" sz="1100" b="0" i="0" u="none" strike="noStrike">
                          <a:solidFill>
                            <a:srgbClr val="0000FF"/>
                          </a:solidFill>
                          <a:effectLst/>
                          <a:latin typeface="Times New Roman"/>
                        </a:rPr>
                        <a:t>α </a:t>
                      </a:r>
                      <a:r>
                        <a:rPr lang="en-US" sz="1100" b="0" i="1" u="none" strike="noStrike" baseline="-25000">
                          <a:solidFill>
                            <a:srgbClr val="0000FF"/>
                          </a:solidFill>
                          <a:effectLst/>
                          <a:latin typeface="Times New Roman"/>
                        </a:rPr>
                        <a:t>right</a:t>
                      </a:r>
                      <a:r>
                        <a:rPr lang="en-US" sz="1100" b="0" i="0" u="none" strike="noStrike">
                          <a:solidFill>
                            <a:srgbClr val="0000FF"/>
                          </a:solidFill>
                          <a:effectLst/>
                          <a:latin typeface="宋体"/>
                        </a:rPr>
                        <a:t> </a:t>
                      </a:r>
                      <a:r>
                        <a:rPr lang="zh-CN" altLang="en-US" sz="1100" b="0" i="0" u="none" strike="noStrike">
                          <a:solidFill>
                            <a:srgbClr val="0000FF"/>
                          </a:solidFill>
                          <a:effectLst/>
                          <a:latin typeface="宋体"/>
                        </a:rPr>
                        <a:t>區間落入點</a:t>
                      </a:r>
                      <a:endParaRPr lang="zh-CN" altLang="en-US" sz="1100" b="0" i="0" u="none" strike="noStrike">
                        <a:solidFill>
                          <a:srgbClr val="0000FF"/>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effectLst/>
                          <a:latin typeface="宋体"/>
                        </a:rPr>
                        <a:t>組合數</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effectLst/>
                          <a:latin typeface="宋体"/>
                        </a:rPr>
                        <a:t>幾率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1942">
                <a:tc>
                  <a:txBody>
                    <a:bodyPr/>
                    <a:lstStyle/>
                    <a:p>
                      <a:pPr algn="ctr" fontAlgn="ctr"/>
                      <a:r>
                        <a:rPr lang="en-US" altLang="zh-CN" sz="1100" b="0" i="0" u="none" strike="noStrike">
                          <a:solidFill>
                            <a:srgbClr val="0000FF"/>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100" b="0" i="0" u="none" strike="noStrike">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100" b="0" i="0" u="none" strike="noStrike">
                          <a:solidFill>
                            <a:srgbClr val="0000FF"/>
                          </a:solidFill>
                          <a:effectLst/>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100" b="0" i="0" u="none" strike="noStrike">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1" u="none" strike="noStrike" dirty="0">
                          <a:effectLst/>
                          <a:latin typeface="Times New Roman"/>
                        </a:rPr>
                        <a:t>C</a:t>
                      </a:r>
                      <a:r>
                        <a:rPr lang="en-US" sz="1100" b="0" i="0" u="none" strike="noStrike" baseline="-40000" dirty="0">
                          <a:effectLst/>
                          <a:latin typeface="Times New Roman"/>
                        </a:rPr>
                        <a:t>2</a:t>
                      </a:r>
                      <a:r>
                        <a:rPr lang="en-US" sz="1100" b="0" i="0" u="none" strike="noStrike" baseline="40000" dirty="0">
                          <a:effectLst/>
                          <a:latin typeface="Times New Roman"/>
                        </a:rPr>
                        <a:t>0</a:t>
                      </a:r>
                      <a:r>
                        <a:rPr lang="en-US" sz="1100" b="0" i="0" u="none" strike="noStrike" dirty="0">
                          <a:effectLst/>
                          <a:latin typeface="Times New Roman"/>
                        </a:rPr>
                        <a:t> × </a:t>
                      </a:r>
                      <a:r>
                        <a:rPr lang="en-US" sz="1100" b="0" i="1" u="none" strike="noStrike" dirty="0">
                          <a:effectLst/>
                          <a:latin typeface="Times New Roman"/>
                        </a:rPr>
                        <a:t>C</a:t>
                      </a:r>
                      <a:r>
                        <a:rPr lang="en-US" sz="1100" b="0" i="0" u="none" strike="noStrike" baseline="-40000" dirty="0">
                          <a:effectLst/>
                          <a:latin typeface="Times New Roman"/>
                        </a:rPr>
                        <a:t>2</a:t>
                      </a:r>
                      <a:r>
                        <a:rPr lang="en-US" sz="1100" b="0" i="0" u="none" strike="noStrike" baseline="40000" dirty="0">
                          <a:effectLst/>
                          <a:latin typeface="Times New Roman"/>
                        </a:rPr>
                        <a:t>2</a:t>
                      </a:r>
                      <a:r>
                        <a:rPr lang="en-US" sz="1100" b="0" i="0" u="none" strike="noStrike" dirty="0">
                          <a:effectLst/>
                          <a:latin typeface="Times New Roman"/>
                        </a:rPr>
                        <a:t> × </a:t>
                      </a:r>
                      <a:r>
                        <a:rPr lang="en-US" sz="1100" b="0" i="1" u="none" strike="noStrike" dirty="0">
                          <a:effectLst/>
                          <a:latin typeface="Times New Roman"/>
                        </a:rPr>
                        <a:t>C</a:t>
                      </a:r>
                      <a:r>
                        <a:rPr lang="en-US" sz="1100" b="0" i="0" u="none" strike="noStrike" baseline="-40000" dirty="0">
                          <a:effectLst/>
                          <a:latin typeface="Times New Roman"/>
                        </a:rPr>
                        <a:t>0</a:t>
                      </a:r>
                      <a:r>
                        <a:rPr lang="en-US" sz="1100" b="0" i="0" u="none" strike="noStrike" baseline="40000" dirty="0">
                          <a:effectLst/>
                          <a:latin typeface="Times New Roman"/>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1</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2</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2</a:t>
                      </a:r>
                      <a:r>
                        <a:rPr lang="el-GR" sz="1100" b="0" i="0" u="none" strike="noStrike" baseline="40000" dirty="0">
                          <a:solidFill>
                            <a:srgbClr val="000000"/>
                          </a:solidFill>
                          <a:effectLst/>
                          <a:latin typeface="Times New Roman"/>
                        </a:rPr>
                        <a:t>2</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baseline="-25000" dirty="0">
                          <a:solidFill>
                            <a:srgbClr val="000000"/>
                          </a:solidFill>
                          <a:effectLst/>
                          <a:latin typeface="Times New Roman"/>
                        </a:rPr>
                        <a:t> ,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2</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0</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0</a:t>
                      </a:r>
                      <a:endParaRPr lang="el-GR" sz="1100" b="0" i="1" u="none" strike="noStrike" baseline="40000" dirty="0">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11942">
                <a:tc>
                  <a:txBody>
                    <a:bodyPr/>
                    <a:lstStyle/>
                    <a:p>
                      <a:pPr algn="ctr" fontAlgn="ctr"/>
                      <a:r>
                        <a:rPr lang="en-US" altLang="zh-CN" sz="1100" b="0" i="0" u="none" strike="noStrike">
                          <a:solidFill>
                            <a:srgbClr val="0000FF"/>
                          </a:solidFill>
                          <a:effectLst/>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0" i="1" u="none" strike="noStrike" dirty="0">
                          <a:effectLst/>
                          <a:latin typeface="Times New Roman"/>
                        </a:rPr>
                        <a:t>C</a:t>
                      </a:r>
                      <a:r>
                        <a:rPr lang="en-US" sz="1100" b="0" i="0" u="none" strike="noStrike" baseline="-40000" dirty="0">
                          <a:effectLst/>
                          <a:latin typeface="Times New Roman"/>
                        </a:rPr>
                        <a:t>2</a:t>
                      </a:r>
                      <a:r>
                        <a:rPr lang="en-US" sz="1100" b="0" i="0" u="none" strike="noStrike" baseline="40000" dirty="0">
                          <a:effectLst/>
                          <a:latin typeface="Times New Roman"/>
                        </a:rPr>
                        <a:t>0</a:t>
                      </a:r>
                      <a:r>
                        <a:rPr lang="en-US" sz="1100" b="0" i="0" u="none" strike="noStrike" dirty="0">
                          <a:effectLst/>
                          <a:latin typeface="Times New Roman"/>
                        </a:rPr>
                        <a:t> × </a:t>
                      </a:r>
                      <a:r>
                        <a:rPr lang="en-US" sz="1100" b="0" i="1" u="none" strike="noStrike" dirty="0">
                          <a:effectLst/>
                          <a:latin typeface="Times New Roman"/>
                        </a:rPr>
                        <a:t>C</a:t>
                      </a:r>
                      <a:r>
                        <a:rPr lang="en-US" sz="1100" b="0" i="0" u="none" strike="noStrike" baseline="-40000" dirty="0">
                          <a:effectLst/>
                          <a:latin typeface="Times New Roman"/>
                        </a:rPr>
                        <a:t>2</a:t>
                      </a:r>
                      <a:r>
                        <a:rPr lang="en-US" sz="1100" b="0" i="0" u="none" strike="noStrike" baseline="40000" dirty="0">
                          <a:effectLst/>
                          <a:latin typeface="Times New Roman"/>
                        </a:rPr>
                        <a:t>1</a:t>
                      </a:r>
                      <a:r>
                        <a:rPr lang="en-US" sz="1100" b="0" i="0" u="none" strike="noStrike" dirty="0">
                          <a:effectLst/>
                          <a:latin typeface="Times New Roman"/>
                        </a:rPr>
                        <a:t> × </a:t>
                      </a:r>
                      <a:r>
                        <a:rPr lang="en-US" sz="1100" b="0" i="1" u="none" strike="noStrike" dirty="0">
                          <a:effectLst/>
                          <a:latin typeface="Times New Roman"/>
                        </a:rPr>
                        <a:t>C</a:t>
                      </a:r>
                      <a:r>
                        <a:rPr lang="en-US" sz="1100" b="0" i="0" u="none" strike="noStrike" baseline="-40000" dirty="0">
                          <a:effectLst/>
                          <a:latin typeface="Times New Roman"/>
                        </a:rPr>
                        <a:t>1</a:t>
                      </a:r>
                      <a:r>
                        <a:rPr lang="en-US" sz="1100" b="0" i="0" u="none" strike="noStrike" baseline="40000" dirty="0">
                          <a:effectLst/>
                          <a:latin typeface="Times New Roman"/>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2</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2</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2</a:t>
                      </a:r>
                      <a:r>
                        <a:rPr lang="el-GR" sz="1100" b="0" i="0" u="none" strike="noStrike" baseline="40000" dirty="0">
                          <a:solidFill>
                            <a:srgbClr val="000000"/>
                          </a:solidFill>
                          <a:effectLst/>
                          <a:latin typeface="Times New Roman"/>
                        </a:rPr>
                        <a:t>1</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baseline="-25000" dirty="0">
                          <a:solidFill>
                            <a:srgbClr val="000000"/>
                          </a:solidFill>
                          <a:effectLst/>
                          <a:latin typeface="Times New Roman"/>
                        </a:rPr>
                        <a:t> ,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1</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1</a:t>
                      </a:r>
                      <a:r>
                        <a:rPr lang="el-GR" sz="1100" b="0" i="0" u="none" strike="noStrike" baseline="40000" dirty="0">
                          <a:solidFill>
                            <a:srgbClr val="000000"/>
                          </a:solidFill>
                          <a:effectLst/>
                          <a:latin typeface="Times New Roman"/>
                        </a:rPr>
                        <a:t>1</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1</a:t>
                      </a:r>
                      <a:endParaRPr lang="el-GR" sz="1100" b="0" i="1" u="none" strike="noStrike" baseline="40000" dirty="0">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311942">
                <a:tc>
                  <a:txBody>
                    <a:bodyPr/>
                    <a:lstStyle/>
                    <a:p>
                      <a:pPr algn="ctr" fontAlgn="ctr"/>
                      <a:r>
                        <a:rPr lang="en-US" altLang="zh-CN" sz="1100" b="0" i="0" u="none" strike="noStrike">
                          <a:solidFill>
                            <a:srgbClr val="0000FF"/>
                          </a:solidFill>
                          <a:effectLst/>
                          <a:latin typeface="宋体"/>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0" i="1" u="none" strike="noStrike" dirty="0">
                          <a:effectLst/>
                          <a:latin typeface="Times New Roman"/>
                        </a:rPr>
                        <a:t>C</a:t>
                      </a:r>
                      <a:r>
                        <a:rPr lang="en-US" sz="1100" b="0" i="0" u="none" strike="noStrike" baseline="-40000" dirty="0">
                          <a:effectLst/>
                          <a:latin typeface="Times New Roman"/>
                        </a:rPr>
                        <a:t>2</a:t>
                      </a:r>
                      <a:r>
                        <a:rPr lang="en-US" sz="1100" b="0" i="0" u="none" strike="noStrike" baseline="40000" dirty="0">
                          <a:effectLst/>
                          <a:latin typeface="Times New Roman"/>
                        </a:rPr>
                        <a:t>0</a:t>
                      </a:r>
                      <a:r>
                        <a:rPr lang="en-US" sz="1100" b="0" i="0" u="none" strike="noStrike" dirty="0">
                          <a:effectLst/>
                          <a:latin typeface="Times New Roman"/>
                        </a:rPr>
                        <a:t> × </a:t>
                      </a:r>
                      <a:r>
                        <a:rPr lang="en-US" sz="1100" b="0" i="1" u="none" strike="noStrike" dirty="0">
                          <a:effectLst/>
                          <a:latin typeface="Times New Roman"/>
                        </a:rPr>
                        <a:t>C</a:t>
                      </a:r>
                      <a:r>
                        <a:rPr lang="en-US" sz="1100" b="0" i="0" u="none" strike="noStrike" baseline="-40000" dirty="0">
                          <a:effectLst/>
                          <a:latin typeface="Times New Roman"/>
                        </a:rPr>
                        <a:t>2</a:t>
                      </a:r>
                      <a:r>
                        <a:rPr lang="en-US" sz="1100" b="0" i="0" u="none" strike="noStrike" baseline="40000" dirty="0">
                          <a:effectLst/>
                          <a:latin typeface="Times New Roman"/>
                        </a:rPr>
                        <a:t>0</a:t>
                      </a:r>
                      <a:r>
                        <a:rPr lang="en-US" sz="1100" b="0" i="0" u="none" strike="noStrike" dirty="0">
                          <a:effectLst/>
                          <a:latin typeface="Times New Roman"/>
                        </a:rPr>
                        <a:t> × </a:t>
                      </a:r>
                      <a:r>
                        <a:rPr lang="en-US" sz="1100" b="0" i="1" u="none" strike="noStrike" dirty="0">
                          <a:effectLst/>
                          <a:latin typeface="Times New Roman"/>
                        </a:rPr>
                        <a:t>C</a:t>
                      </a:r>
                      <a:r>
                        <a:rPr lang="en-US" sz="1100" b="0" i="0" u="none" strike="noStrike" baseline="-40000" dirty="0">
                          <a:effectLst/>
                          <a:latin typeface="Times New Roman"/>
                        </a:rPr>
                        <a:t>2</a:t>
                      </a:r>
                      <a:r>
                        <a:rPr lang="en-US" sz="1100" b="0" i="0" u="none" strike="noStrike" baseline="40000" dirty="0">
                          <a:effectLst/>
                          <a:latin typeface="Times New Roman"/>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3</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2</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2</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baseline="-25000" dirty="0">
                          <a:solidFill>
                            <a:srgbClr val="000000"/>
                          </a:solidFill>
                          <a:effectLst/>
                          <a:latin typeface="Times New Roman"/>
                        </a:rPr>
                        <a:t> ,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2</a:t>
                      </a:r>
                      <a:r>
                        <a:rPr lang="el-GR" sz="1100" b="0" i="0" u="none" strike="noStrike" baseline="40000" dirty="0">
                          <a:solidFill>
                            <a:srgbClr val="000000"/>
                          </a:solidFill>
                          <a:effectLst/>
                          <a:latin typeface="Times New Roman"/>
                        </a:rPr>
                        <a:t>2</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2</a:t>
                      </a:r>
                      <a:endParaRPr lang="el-GR" sz="1100" b="0" i="1" u="none" strike="noStrike" baseline="40000" dirty="0">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311942">
                <a:tc>
                  <a:txBody>
                    <a:bodyPr/>
                    <a:lstStyle/>
                    <a:p>
                      <a:pPr algn="ctr" fontAlgn="ctr"/>
                      <a:r>
                        <a:rPr lang="en-US" altLang="zh-CN" sz="1100" b="0" i="0" u="none" strike="noStrike">
                          <a:solidFill>
                            <a:srgbClr val="0000FF"/>
                          </a:solidFill>
                          <a:effectLst/>
                          <a:latin typeface="宋体"/>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0" i="1" u="none" strike="noStrike" dirty="0">
                          <a:effectLst/>
                          <a:latin typeface="Times New Roman"/>
                        </a:rPr>
                        <a:t>C</a:t>
                      </a:r>
                      <a:r>
                        <a:rPr lang="en-US" sz="1100" b="0" i="0" u="none" strike="noStrike" baseline="-40000" dirty="0">
                          <a:effectLst/>
                          <a:latin typeface="Times New Roman"/>
                        </a:rPr>
                        <a:t>2</a:t>
                      </a:r>
                      <a:r>
                        <a:rPr lang="en-US" sz="1100" b="0" i="0" u="none" strike="noStrike" baseline="40000" dirty="0">
                          <a:effectLst/>
                          <a:latin typeface="Times New Roman"/>
                        </a:rPr>
                        <a:t>1</a:t>
                      </a:r>
                      <a:r>
                        <a:rPr lang="en-US" sz="1100" b="0" i="0" u="none" strike="noStrike" dirty="0">
                          <a:effectLst/>
                          <a:latin typeface="Times New Roman"/>
                        </a:rPr>
                        <a:t> × </a:t>
                      </a:r>
                      <a:r>
                        <a:rPr lang="en-US" sz="1100" b="0" i="1" u="none" strike="noStrike" dirty="0">
                          <a:effectLst/>
                          <a:latin typeface="Times New Roman"/>
                        </a:rPr>
                        <a:t>C</a:t>
                      </a:r>
                      <a:r>
                        <a:rPr lang="en-US" sz="1100" b="0" i="0" u="none" strike="noStrike" baseline="-40000" dirty="0">
                          <a:effectLst/>
                          <a:latin typeface="Times New Roman"/>
                        </a:rPr>
                        <a:t>1</a:t>
                      </a:r>
                      <a:r>
                        <a:rPr lang="en-US" sz="1100" b="0" i="0" u="none" strike="noStrike" baseline="40000" dirty="0">
                          <a:effectLst/>
                          <a:latin typeface="Times New Roman"/>
                        </a:rPr>
                        <a:t>1</a:t>
                      </a:r>
                      <a:r>
                        <a:rPr lang="en-US" sz="1100" b="0" i="0" u="none" strike="noStrike" dirty="0">
                          <a:effectLst/>
                          <a:latin typeface="Times New Roman"/>
                        </a:rPr>
                        <a:t> × </a:t>
                      </a:r>
                      <a:r>
                        <a:rPr lang="en-US" sz="1100" b="0" i="1" u="none" strike="noStrike" dirty="0">
                          <a:effectLst/>
                          <a:latin typeface="Times New Roman"/>
                        </a:rPr>
                        <a:t>C</a:t>
                      </a:r>
                      <a:r>
                        <a:rPr lang="en-US" sz="1100" b="0" i="0" u="none" strike="noStrike" baseline="-40000" dirty="0">
                          <a:effectLst/>
                          <a:latin typeface="Times New Roman"/>
                        </a:rPr>
                        <a:t>0</a:t>
                      </a:r>
                      <a:r>
                        <a:rPr lang="en-US" sz="1100" b="0" i="0" u="none" strike="noStrike" baseline="40000" dirty="0">
                          <a:effectLst/>
                          <a:latin typeface="Times New Roman"/>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4</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2</a:t>
                      </a:r>
                      <a:r>
                        <a:rPr lang="el-GR" sz="1100" b="0" i="0" u="none" strike="noStrike" baseline="40000" dirty="0">
                          <a:solidFill>
                            <a:srgbClr val="000000"/>
                          </a:solidFill>
                          <a:effectLst/>
                          <a:latin typeface="Times New Roman"/>
                        </a:rPr>
                        <a:t>1</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1</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1</a:t>
                      </a:r>
                      <a:r>
                        <a:rPr lang="el-GR" sz="1100" b="0" i="0" u="none" strike="noStrike" baseline="40000" dirty="0">
                          <a:solidFill>
                            <a:srgbClr val="000000"/>
                          </a:solidFill>
                          <a:effectLst/>
                          <a:latin typeface="Times New Roman"/>
                        </a:rPr>
                        <a:t>1</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baseline="-25000" dirty="0">
                          <a:solidFill>
                            <a:srgbClr val="000000"/>
                          </a:solidFill>
                          <a:effectLst/>
                          <a:latin typeface="Times New Roman"/>
                        </a:rPr>
                        <a:t> ,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1</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0</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0</a:t>
                      </a:r>
                      <a:endParaRPr lang="el-GR" sz="1100" b="0" i="1" u="none" strike="noStrike" baseline="40000" dirty="0">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311942">
                <a:tc>
                  <a:txBody>
                    <a:bodyPr/>
                    <a:lstStyle/>
                    <a:p>
                      <a:pPr algn="ctr" fontAlgn="ctr"/>
                      <a:r>
                        <a:rPr lang="en-US" altLang="zh-CN" sz="1100" b="0" i="0" u="none" strike="noStrike">
                          <a:solidFill>
                            <a:srgbClr val="0000FF"/>
                          </a:solidFill>
                          <a:effectLst/>
                          <a:latin typeface="宋体"/>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0" i="1" u="none" strike="noStrike" dirty="0">
                          <a:effectLst/>
                          <a:latin typeface="Times New Roman"/>
                        </a:rPr>
                        <a:t>C</a:t>
                      </a:r>
                      <a:r>
                        <a:rPr lang="en-US" sz="1100" b="0" i="0" u="none" strike="noStrike" baseline="-40000" dirty="0">
                          <a:effectLst/>
                          <a:latin typeface="Times New Roman"/>
                        </a:rPr>
                        <a:t>2</a:t>
                      </a:r>
                      <a:r>
                        <a:rPr lang="en-US" sz="1100" b="0" i="0" u="none" strike="noStrike" baseline="40000" dirty="0">
                          <a:effectLst/>
                          <a:latin typeface="Times New Roman"/>
                        </a:rPr>
                        <a:t>1</a:t>
                      </a:r>
                      <a:r>
                        <a:rPr lang="en-US" sz="1100" b="0" i="0" u="none" strike="noStrike" dirty="0">
                          <a:effectLst/>
                          <a:latin typeface="Times New Roman"/>
                        </a:rPr>
                        <a:t> × </a:t>
                      </a:r>
                      <a:r>
                        <a:rPr lang="en-US" sz="1100" b="0" i="1" u="none" strike="noStrike" dirty="0">
                          <a:effectLst/>
                          <a:latin typeface="Times New Roman"/>
                        </a:rPr>
                        <a:t>C</a:t>
                      </a:r>
                      <a:r>
                        <a:rPr lang="en-US" sz="1100" b="0" i="0" u="none" strike="noStrike" baseline="-40000" dirty="0">
                          <a:effectLst/>
                          <a:latin typeface="Times New Roman"/>
                        </a:rPr>
                        <a:t>1</a:t>
                      </a:r>
                      <a:r>
                        <a:rPr lang="en-US" sz="1100" b="0" i="0" u="none" strike="noStrike" baseline="40000" dirty="0">
                          <a:effectLst/>
                          <a:latin typeface="Times New Roman"/>
                        </a:rPr>
                        <a:t>0</a:t>
                      </a:r>
                      <a:r>
                        <a:rPr lang="en-US" sz="1100" b="0" i="0" u="none" strike="noStrike" dirty="0">
                          <a:effectLst/>
                          <a:latin typeface="Times New Roman"/>
                        </a:rPr>
                        <a:t> × </a:t>
                      </a:r>
                      <a:r>
                        <a:rPr lang="en-US" sz="1100" b="0" i="1" u="none" strike="noStrike" dirty="0">
                          <a:effectLst/>
                          <a:latin typeface="Times New Roman"/>
                        </a:rPr>
                        <a:t>C</a:t>
                      </a:r>
                      <a:r>
                        <a:rPr lang="en-US" sz="1100" b="0" i="0" u="none" strike="noStrike" baseline="-40000" dirty="0">
                          <a:effectLst/>
                          <a:latin typeface="Times New Roman"/>
                        </a:rPr>
                        <a:t>1</a:t>
                      </a:r>
                      <a:r>
                        <a:rPr lang="en-US" sz="1100" b="0" i="0" u="none" strike="noStrike" baseline="40000" dirty="0">
                          <a:effectLst/>
                          <a:latin typeface="Times New Roman"/>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5</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2</a:t>
                      </a:r>
                      <a:r>
                        <a:rPr lang="el-GR" sz="1100" b="0" i="0" u="none" strike="noStrike" baseline="40000" dirty="0">
                          <a:solidFill>
                            <a:srgbClr val="000000"/>
                          </a:solidFill>
                          <a:effectLst/>
                          <a:latin typeface="Times New Roman"/>
                        </a:rPr>
                        <a:t>1</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1</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1</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baseline="-25000" dirty="0">
                          <a:solidFill>
                            <a:srgbClr val="000000"/>
                          </a:solidFill>
                          <a:effectLst/>
                          <a:latin typeface="Times New Roman"/>
                        </a:rPr>
                        <a:t> ,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1</a:t>
                      </a:r>
                      <a:r>
                        <a:rPr lang="el-GR" sz="1100" b="0" i="0" u="none" strike="noStrike" baseline="40000" dirty="0">
                          <a:solidFill>
                            <a:srgbClr val="000000"/>
                          </a:solidFill>
                          <a:effectLst/>
                          <a:latin typeface="Times New Roman"/>
                        </a:rPr>
                        <a:t>1</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1</a:t>
                      </a:r>
                      <a:endParaRPr lang="el-GR" sz="1100" b="0" i="1" u="none" strike="noStrike" baseline="40000" dirty="0">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311942">
                <a:tc>
                  <a:txBody>
                    <a:bodyPr/>
                    <a:lstStyle/>
                    <a:p>
                      <a:pPr algn="ctr" fontAlgn="ctr"/>
                      <a:r>
                        <a:rPr lang="en-US" altLang="zh-CN" sz="1100" b="0" i="0" u="none" strike="noStrike">
                          <a:solidFill>
                            <a:srgbClr val="0000FF"/>
                          </a:solidFill>
                          <a:effectLst/>
                          <a:latin typeface="宋体"/>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FF"/>
                          </a:solidFill>
                          <a:effectLst/>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1" u="none" strike="noStrike" dirty="0">
                          <a:effectLst/>
                          <a:latin typeface="Times New Roman"/>
                        </a:rPr>
                        <a:t>C</a:t>
                      </a:r>
                      <a:r>
                        <a:rPr lang="en-US" sz="1100" b="0" i="0" u="none" strike="noStrike" baseline="-40000" dirty="0">
                          <a:effectLst/>
                          <a:latin typeface="Times New Roman"/>
                        </a:rPr>
                        <a:t>2</a:t>
                      </a:r>
                      <a:r>
                        <a:rPr lang="en-US" sz="1100" b="0" i="0" u="none" strike="noStrike" baseline="40000" dirty="0">
                          <a:effectLst/>
                          <a:latin typeface="Times New Roman"/>
                        </a:rPr>
                        <a:t>2</a:t>
                      </a:r>
                      <a:r>
                        <a:rPr lang="en-US" sz="1100" b="0" i="0" u="none" strike="noStrike" dirty="0">
                          <a:effectLst/>
                          <a:latin typeface="Times New Roman"/>
                        </a:rPr>
                        <a:t> × </a:t>
                      </a:r>
                      <a:r>
                        <a:rPr lang="en-US" sz="1100" b="0" i="1" u="none" strike="noStrike" dirty="0">
                          <a:effectLst/>
                          <a:latin typeface="Times New Roman"/>
                        </a:rPr>
                        <a:t>C</a:t>
                      </a:r>
                      <a:r>
                        <a:rPr lang="en-US" sz="1100" b="0" i="0" u="none" strike="noStrike" baseline="-40000" dirty="0">
                          <a:effectLst/>
                          <a:latin typeface="Times New Roman"/>
                        </a:rPr>
                        <a:t>0</a:t>
                      </a:r>
                      <a:r>
                        <a:rPr lang="en-US" sz="1100" b="0" i="0" u="none" strike="noStrike" baseline="40000" dirty="0">
                          <a:effectLst/>
                          <a:latin typeface="Times New Roman"/>
                        </a:rPr>
                        <a:t>0</a:t>
                      </a:r>
                      <a:r>
                        <a:rPr lang="en-US" sz="1100" b="0" i="0" u="none" strike="noStrike" dirty="0">
                          <a:effectLst/>
                          <a:latin typeface="Times New Roman"/>
                        </a:rPr>
                        <a:t> × </a:t>
                      </a:r>
                      <a:r>
                        <a:rPr lang="en-US" sz="1100" b="0" i="1" u="none" strike="noStrike" dirty="0">
                          <a:effectLst/>
                          <a:latin typeface="Times New Roman"/>
                        </a:rPr>
                        <a:t>C</a:t>
                      </a:r>
                      <a:r>
                        <a:rPr lang="en-US" sz="1100" b="0" i="0" u="none" strike="noStrike" baseline="-40000" dirty="0">
                          <a:effectLst/>
                          <a:latin typeface="Times New Roman"/>
                        </a:rPr>
                        <a:t>0</a:t>
                      </a:r>
                      <a:r>
                        <a:rPr lang="en-US" sz="1100" b="0" i="0" u="none" strike="noStrike" baseline="40000" dirty="0">
                          <a:effectLst/>
                          <a:latin typeface="Times New Roman"/>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6</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2</a:t>
                      </a:r>
                      <a:r>
                        <a:rPr lang="el-GR" sz="1100" b="0" i="0" u="none" strike="noStrike" baseline="40000" dirty="0">
                          <a:solidFill>
                            <a:srgbClr val="000000"/>
                          </a:solidFill>
                          <a:effectLst/>
                          <a:latin typeface="Times New Roman"/>
                        </a:rPr>
                        <a:t>2</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2</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0</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baseline="-25000" dirty="0">
                          <a:solidFill>
                            <a:srgbClr val="000000"/>
                          </a:solidFill>
                          <a:effectLst/>
                          <a:latin typeface="Times New Roman"/>
                        </a:rPr>
                        <a:t> ,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0</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0</a:t>
                      </a:r>
                      <a:endParaRPr lang="el-GR" sz="1100" b="0" i="1" u="none" strike="noStrike" baseline="40000" dirty="0">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0" name="矩形 9"/>
          <p:cNvSpPr/>
          <p:nvPr/>
        </p:nvSpPr>
        <p:spPr>
          <a:xfrm>
            <a:off x="79898" y="286080"/>
            <a:ext cx="5516229"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控制規則</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rule</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判異準則</a:t>
            </a:r>
            <a:r>
              <a:rPr lang="zh-TW" altLang="en-US" sz="1000" dirty="0">
                <a:solidFill>
                  <a:srgbClr val="000000"/>
                </a:solidFill>
                <a:latin typeface="Times New Roman" pitchFamily="18" charset="0"/>
                <a:cs typeface="Times New Roman" pitchFamily="18" charset="0"/>
              </a:rPr>
              <a:t>；</a:t>
            </a:r>
          </a:p>
        </p:txBody>
      </p:sp>
      <p:sp>
        <p:nvSpPr>
          <p:cNvPr id="11" name="矩形 10"/>
          <p:cNvSpPr/>
          <p:nvPr/>
        </p:nvSpPr>
        <p:spPr>
          <a:xfrm>
            <a:off x="62965" y="25401"/>
            <a:ext cx="3679302"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extLst>
      <p:ext uri="{BB962C8B-B14F-4D97-AF65-F5344CB8AC3E}">
        <p14:creationId xmlns:p14="http://schemas.microsoft.com/office/powerpoint/2010/main" val="46182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矩形 3"/>
          <p:cNvSpPr>
            <a:spLocks noChangeArrowheads="1"/>
          </p:cNvSpPr>
          <p:nvPr/>
        </p:nvSpPr>
        <p:spPr bwMode="auto">
          <a:xfrm>
            <a:off x="321826" y="627917"/>
            <a:ext cx="6072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latin typeface="Times New Roman" pitchFamily="18" charset="0"/>
                <a:cs typeface="Times New Roman" pitchFamily="18" charset="0"/>
              </a:rPr>
              <a:t>2.1.5</a:t>
            </a:r>
            <a:r>
              <a:rPr lang="zh-CN" altLang="en-US" sz="1600" dirty="0">
                <a:latin typeface="Times New Roman" pitchFamily="18" charset="0"/>
                <a:cs typeface="Times New Roman" pitchFamily="18" charset="0"/>
              </a:rPr>
              <a:t>、判異準則 </a:t>
            </a:r>
            <a:r>
              <a:rPr lang="en-US" altLang="zh-CN" sz="1600" dirty="0">
                <a:latin typeface="Times New Roman" pitchFamily="18" charset="0"/>
                <a:cs typeface="Times New Roman" pitchFamily="18" charset="0"/>
              </a:rPr>
              <a:t>- </a:t>
            </a:r>
            <a:r>
              <a:rPr lang="zh-TW" altLang="en-US" sz="1600" dirty="0">
                <a:latin typeface="Times New Roman" pitchFamily="18" charset="0"/>
                <a:cs typeface="Times New Roman" pitchFamily="18" charset="0"/>
              </a:rPr>
              <a:t>控制點出界判異</a:t>
            </a:r>
            <a:r>
              <a:rPr lang="zh-CN" altLang="en-US" sz="1600" dirty="0">
                <a:latin typeface="Times New Roman" pitchFamily="18" charset="0"/>
                <a:cs typeface="Times New Roman" pitchFamily="18" charset="0"/>
              </a:rPr>
              <a:t>模式五</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a:t>
            </a:r>
            <a:r>
              <a:rPr lang="en-US" altLang="zh-CN" sz="1600" dirty="0">
                <a:latin typeface="Times New Roman" pitchFamily="18" charset="0"/>
                <a:cs typeface="Times New Roman" pitchFamily="18" charset="0"/>
              </a:rPr>
              <a:t>[ 2</a:t>
            </a:r>
            <a:r>
              <a:rPr lang="en-US" altLang="zh-CN" sz="1600" baseline="-25000" dirty="0">
                <a:latin typeface="Times New Roman" pitchFamily="18" charset="0"/>
                <a:cs typeface="Times New Roman" pitchFamily="18" charset="0"/>
              </a:rPr>
              <a:t>2</a:t>
            </a:r>
            <a:r>
              <a:rPr lang="en-US" altLang="zh-CN" sz="1600" i="1" baseline="-25000" dirty="0">
                <a:latin typeface="Times New Roman" pitchFamily="18" charset="0"/>
                <a:cs typeface="Times New Roman" pitchFamily="18" charset="0"/>
              </a:rPr>
              <a:t>s</a:t>
            </a:r>
            <a:r>
              <a:rPr lang="en-US" altLang="zh-CN" sz="1600" dirty="0">
                <a:latin typeface="Times New Roman" pitchFamily="18" charset="0"/>
                <a:cs typeface="Times New Roman" pitchFamily="18" charset="0"/>
              </a:rPr>
              <a:t> , </a:t>
            </a:r>
            <a:r>
              <a:rPr lang="en-US" altLang="zh-CN" sz="1600" i="1" dirty="0">
                <a:latin typeface="Times New Roman" pitchFamily="18" charset="0"/>
                <a:cs typeface="Times New Roman" pitchFamily="18" charset="0"/>
              </a:rPr>
              <a:t>N</a:t>
            </a:r>
            <a:r>
              <a:rPr lang="en-US" altLang="zh-CN" sz="1600" dirty="0">
                <a:latin typeface="Times New Roman" pitchFamily="18" charset="0"/>
                <a:cs typeface="Times New Roman" pitchFamily="18" charset="0"/>
              </a:rPr>
              <a:t> = 3 ] </a:t>
            </a:r>
            <a:r>
              <a:rPr lang="zh-CN" altLang="en-US" sz="1600" dirty="0">
                <a:latin typeface="Times New Roman" pitchFamily="18" charset="0"/>
                <a:cs typeface="Times New Roman" pitchFamily="18" charset="0"/>
              </a:rPr>
              <a:t>；</a:t>
            </a:r>
          </a:p>
        </p:txBody>
      </p:sp>
      <p:sp>
        <p:nvSpPr>
          <p:cNvPr id="31750" name="矩形 3"/>
          <p:cNvSpPr>
            <a:spLocks noChangeArrowheads="1"/>
          </p:cNvSpPr>
          <p:nvPr/>
        </p:nvSpPr>
        <p:spPr bwMode="auto">
          <a:xfrm>
            <a:off x="500602" y="1013153"/>
            <a:ext cx="107058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latin typeface="Times New Roman" pitchFamily="18" charset="0"/>
                <a:cs typeface="Times New Roman" pitchFamily="18" charset="0"/>
              </a:rPr>
              <a:t>       這個模式是指，每個分析批</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analytical run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設計測定</a:t>
            </a:r>
            <a:r>
              <a:rPr lang="en-US" altLang="zh-CN" sz="1200" dirty="0">
                <a:latin typeface="Times New Roman" pitchFamily="18" charset="0"/>
                <a:cs typeface="Times New Roman" pitchFamily="18" charset="0"/>
              </a:rPr>
              <a:t> 3 </a:t>
            </a:r>
            <a:r>
              <a:rPr lang="zh-CN" altLang="en-US" sz="1200" dirty="0">
                <a:latin typeface="Times New Roman" pitchFamily="18" charset="0"/>
                <a:cs typeface="Times New Roman" pitchFamily="18" charset="0"/>
              </a:rPr>
              <a:t>支質控品，且每支只測定 </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次，即能獲得 </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個控制觀測值</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control observation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，將 </a:t>
            </a:r>
            <a:r>
              <a:rPr lang="en-US" altLang="zh-CN" sz="1200" dirty="0">
                <a:latin typeface="Times New Roman" pitchFamily="18" charset="0"/>
                <a:cs typeface="Times New Roman" pitchFamily="18" charset="0"/>
              </a:rPr>
              <a:t>±2·</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設定為控制界限</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control limits</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，需要 </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個控制觀測值同時落在大於 </a:t>
            </a:r>
            <a:r>
              <a:rPr lang="el-GR" altLang="zh-CN" sz="1200" i="1" dirty="0">
                <a:latin typeface="Times New Roman" pitchFamily="18" charset="0"/>
                <a:cs typeface="Times New Roman" pitchFamily="18" charset="0"/>
              </a:rPr>
              <a:t>μ</a:t>
            </a:r>
            <a:r>
              <a:rPr lang="en-US" altLang="zh-CN" sz="1200" dirty="0">
                <a:latin typeface="Times New Roman" pitchFamily="18" charset="0"/>
                <a:cs typeface="Times New Roman" pitchFamily="18" charset="0"/>
              </a:rPr>
              <a:t> + 2·</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區間或同時落在小於 </a:t>
            </a:r>
            <a:r>
              <a:rPr lang="el-GR" altLang="zh-CN" sz="1200" i="1" dirty="0">
                <a:latin typeface="Times New Roman" pitchFamily="18" charset="0"/>
                <a:cs typeface="Times New Roman" pitchFamily="18" charset="0"/>
              </a:rPr>
              <a:t>μ</a:t>
            </a:r>
            <a:r>
              <a:rPr lang="en-US" altLang="zh-CN" sz="1200" dirty="0">
                <a:latin typeface="Times New Roman" pitchFamily="18" charset="0"/>
                <a:cs typeface="Times New Roman" pitchFamily="18" charset="0"/>
              </a:rPr>
              <a:t> - 2·</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區間時，結果才判為失控</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rejection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 ；</a:t>
            </a:r>
            <a:endParaRPr lang="en-US" altLang="zh-CN" sz="1200" dirty="0">
              <a:latin typeface="Times New Roman" pitchFamily="18" charset="0"/>
              <a:cs typeface="Times New Roman" pitchFamily="18" charset="0"/>
            </a:endParaRPr>
          </a:p>
        </p:txBody>
      </p:sp>
      <p:sp>
        <p:nvSpPr>
          <p:cNvPr id="31751" name="矩形 3"/>
          <p:cNvSpPr>
            <a:spLocks noChangeArrowheads="1"/>
          </p:cNvSpPr>
          <p:nvPr/>
        </p:nvSpPr>
        <p:spPr bwMode="auto">
          <a:xfrm>
            <a:off x="500602" y="1659484"/>
            <a:ext cx="10705814"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100" dirty="0">
                <a:latin typeface="Times New Roman" pitchFamily="18" charset="0"/>
                <a:cs typeface="Times New Roman" pitchFamily="18" charset="0"/>
              </a:rPr>
              <a:t>則 </a:t>
            </a:r>
            <a:r>
              <a:rPr lang="en-US" altLang="zh-CN" sz="1100" dirty="0">
                <a:latin typeface="Times New Roman" pitchFamily="18" charset="0"/>
                <a:cs typeface="Times New Roman" pitchFamily="18" charset="0"/>
              </a:rPr>
              <a:t>±2·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控制界限</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control limits</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將檢測值的分佈割為三個區間，即：區間 </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μ</a:t>
            </a:r>
            <a:r>
              <a:rPr lang="en-US" altLang="zh-CN" sz="1100" dirty="0">
                <a:latin typeface="Times New Roman" pitchFamily="18" charset="0"/>
                <a:cs typeface="Times New Roman" pitchFamily="18" charset="0"/>
              </a:rPr>
              <a:t> - 2·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，區間 </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μ</a:t>
            </a:r>
            <a:r>
              <a:rPr lang="en-US" altLang="zh-CN" sz="1100" dirty="0">
                <a:latin typeface="Times New Roman" pitchFamily="18" charset="0"/>
                <a:cs typeface="Times New Roman" pitchFamily="18" charset="0"/>
              </a:rPr>
              <a:t> - 2·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μ</a:t>
            </a:r>
            <a:r>
              <a:rPr lang="en-US" altLang="zh-CN" sz="1100" dirty="0">
                <a:latin typeface="Times New Roman" pitchFamily="18" charset="0"/>
                <a:cs typeface="Times New Roman" pitchFamily="18" charset="0"/>
              </a:rPr>
              <a:t> + 2·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，區間 </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μ</a:t>
            </a:r>
            <a:r>
              <a:rPr lang="en-US" altLang="zh-CN" sz="1100" dirty="0">
                <a:latin typeface="Times New Roman" pitchFamily="18" charset="0"/>
                <a:cs typeface="Times New Roman" pitchFamily="18" charset="0"/>
              </a:rPr>
              <a:t> + 2·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，假設分別用：</a:t>
            </a:r>
            <a:r>
              <a:rPr lang="en-US" altLang="zh-CN" sz="1100" dirty="0">
                <a:latin typeface="Times New Roman" pitchFamily="18" charset="0"/>
                <a:cs typeface="Times New Roman" pitchFamily="18" charset="0"/>
              </a:rPr>
              <a:t>α</a:t>
            </a:r>
            <a:r>
              <a:rPr lang="en-US" altLang="zh-CN" sz="1100" i="1" baseline="-25000" dirty="0">
                <a:latin typeface="Times New Roman" pitchFamily="18" charset="0"/>
                <a:cs typeface="Times New Roman" pitchFamily="18" charset="0"/>
              </a:rPr>
              <a:t>left</a:t>
            </a: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β</a:t>
            </a:r>
            <a:r>
              <a:rPr lang="en-US" altLang="zh-CN" sz="1100" i="1" baseline="-25000" dirty="0">
                <a:latin typeface="Times New Roman" pitchFamily="18" charset="0"/>
                <a:cs typeface="Times New Roman" pitchFamily="18" charset="0"/>
              </a:rPr>
              <a:t>middle</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α</a:t>
            </a:r>
            <a:r>
              <a:rPr lang="en-US" altLang="zh-CN" sz="1100" i="1" baseline="-25000" dirty="0">
                <a:latin typeface="Times New Roman" pitchFamily="18" charset="0"/>
                <a:cs typeface="Times New Roman" pitchFamily="18" charset="0"/>
              </a:rPr>
              <a:t>right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來表示，則每一個控制觀測值每次落在三個區間里的概率分別是：</a:t>
            </a:r>
            <a:endParaRPr lang="en-US" altLang="zh-CN" sz="1100" dirty="0">
              <a:latin typeface="Times New Roman" pitchFamily="18" charset="0"/>
              <a:cs typeface="Times New Roman" pitchFamily="18" charset="0"/>
            </a:endParaRPr>
          </a:p>
        </p:txBody>
      </p:sp>
      <p:graphicFrame>
        <p:nvGraphicFramePr>
          <p:cNvPr id="31752" name="对象 1"/>
          <p:cNvGraphicFramePr>
            <a:graphicFrameLocks noChangeAspect="1"/>
          </p:cNvGraphicFramePr>
          <p:nvPr>
            <p:extLst>
              <p:ext uri="{D42A27DB-BD31-4B8C-83A1-F6EECF244321}">
                <p14:modId xmlns:p14="http://schemas.microsoft.com/office/powerpoint/2010/main" val="3839364199"/>
              </p:ext>
            </p:extLst>
          </p:nvPr>
        </p:nvGraphicFramePr>
        <p:xfrm>
          <a:off x="611343" y="2462538"/>
          <a:ext cx="2930525" cy="636588"/>
        </p:xfrm>
        <a:graphic>
          <a:graphicData uri="http://schemas.openxmlformats.org/presentationml/2006/ole">
            <mc:AlternateContent xmlns:mc="http://schemas.openxmlformats.org/markup-compatibility/2006">
              <mc:Choice xmlns:v="urn:schemas-microsoft-com:vml" Requires="v">
                <p:oleObj name="Equation" r:id="rId3" imgW="2222280" imgH="482400" progId="Equation.DSMT4">
                  <p:embed/>
                </p:oleObj>
              </mc:Choice>
              <mc:Fallback>
                <p:oleObj name="Equation" r:id="rId3" imgW="2222280" imgH="482400" progId="Equation.DSMT4">
                  <p:embed/>
                  <p:pic>
                    <p:nvPicPr>
                      <p:cNvPr id="0" name=""/>
                      <p:cNvPicPr>
                        <a:picLocks noChangeAspect="1" noChangeArrowheads="1"/>
                      </p:cNvPicPr>
                      <p:nvPr/>
                    </p:nvPicPr>
                    <p:blipFill>
                      <a:blip r:embed="rId4"/>
                      <a:srcRect/>
                      <a:stretch>
                        <a:fillRect/>
                      </a:stretch>
                    </p:blipFill>
                    <p:spPr bwMode="auto">
                      <a:xfrm>
                        <a:off x="611343" y="2462538"/>
                        <a:ext cx="2930525" cy="636588"/>
                      </a:xfrm>
                      <a:prstGeom prst="rect">
                        <a:avLst/>
                      </a:prstGeom>
                      <a:noFill/>
                      <a:ln>
                        <a:noFill/>
                      </a:ln>
                    </p:spPr>
                  </p:pic>
                </p:oleObj>
              </mc:Fallback>
            </mc:AlternateContent>
          </a:graphicData>
        </a:graphic>
      </p:graphicFrame>
      <p:graphicFrame>
        <p:nvGraphicFramePr>
          <p:cNvPr id="21" name="对象 1"/>
          <p:cNvGraphicFramePr>
            <a:graphicFrameLocks noChangeAspect="1"/>
          </p:cNvGraphicFramePr>
          <p:nvPr>
            <p:extLst>
              <p:ext uri="{D42A27DB-BD31-4B8C-83A1-F6EECF244321}">
                <p14:modId xmlns:p14="http://schemas.microsoft.com/office/powerpoint/2010/main" val="1216805806"/>
              </p:ext>
            </p:extLst>
          </p:nvPr>
        </p:nvGraphicFramePr>
        <p:xfrm>
          <a:off x="3958818" y="2460951"/>
          <a:ext cx="2359025" cy="636587"/>
        </p:xfrm>
        <a:graphic>
          <a:graphicData uri="http://schemas.openxmlformats.org/presentationml/2006/ole">
            <mc:AlternateContent xmlns:mc="http://schemas.openxmlformats.org/markup-compatibility/2006">
              <mc:Choice xmlns:v="urn:schemas-microsoft-com:vml" Requires="v">
                <p:oleObj name="Equation" r:id="rId5" imgW="1790640" imgH="482400" progId="Equation.DSMT4">
                  <p:embed/>
                </p:oleObj>
              </mc:Choice>
              <mc:Fallback>
                <p:oleObj name="Equation" r:id="rId5" imgW="1790640" imgH="482400" progId="Equation.DSMT4">
                  <p:embed/>
                  <p:pic>
                    <p:nvPicPr>
                      <p:cNvPr id="0" name=""/>
                      <p:cNvPicPr>
                        <a:picLocks noChangeAspect="1" noChangeArrowheads="1"/>
                      </p:cNvPicPr>
                      <p:nvPr/>
                    </p:nvPicPr>
                    <p:blipFill>
                      <a:blip r:embed="rId6"/>
                      <a:srcRect/>
                      <a:stretch>
                        <a:fillRect/>
                      </a:stretch>
                    </p:blipFill>
                    <p:spPr bwMode="auto">
                      <a:xfrm>
                        <a:off x="3958818" y="2460951"/>
                        <a:ext cx="2359025" cy="636587"/>
                      </a:xfrm>
                      <a:prstGeom prst="rect">
                        <a:avLst/>
                      </a:prstGeom>
                      <a:noFill/>
                      <a:ln>
                        <a:noFill/>
                      </a:ln>
                    </p:spPr>
                  </p:pic>
                </p:oleObj>
              </mc:Fallback>
            </mc:AlternateContent>
          </a:graphicData>
        </a:graphic>
      </p:graphicFrame>
      <p:sp>
        <p:nvSpPr>
          <p:cNvPr id="15" name="矩形 3"/>
          <p:cNvSpPr>
            <a:spLocks noChangeArrowheads="1"/>
          </p:cNvSpPr>
          <p:nvPr/>
        </p:nvSpPr>
        <p:spPr bwMode="auto">
          <a:xfrm>
            <a:off x="3596482" y="2557972"/>
            <a:ext cx="4839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200" i="1" dirty="0">
                <a:latin typeface="Times New Roman" pitchFamily="18" charset="0"/>
                <a:cs typeface="Times New Roman" pitchFamily="18" charset="0"/>
              </a:rPr>
              <a:t>or</a:t>
            </a:r>
            <a:endParaRPr lang="en-US" altLang="zh-CN" sz="1200" dirty="0">
              <a:latin typeface="Times New Roman" pitchFamily="18" charset="0"/>
              <a:cs typeface="Times New Roman" pitchFamily="18" charset="0"/>
            </a:endParaRPr>
          </a:p>
        </p:txBody>
      </p:sp>
      <p:graphicFrame>
        <p:nvGraphicFramePr>
          <p:cNvPr id="17" name="对象 1"/>
          <p:cNvGraphicFramePr>
            <a:graphicFrameLocks noChangeAspect="1"/>
          </p:cNvGraphicFramePr>
          <p:nvPr>
            <p:extLst>
              <p:ext uri="{D42A27DB-BD31-4B8C-83A1-F6EECF244321}">
                <p14:modId xmlns:p14="http://schemas.microsoft.com/office/powerpoint/2010/main" val="1900030743"/>
              </p:ext>
            </p:extLst>
          </p:nvPr>
        </p:nvGraphicFramePr>
        <p:xfrm>
          <a:off x="609443" y="3512606"/>
          <a:ext cx="5608638" cy="636588"/>
        </p:xfrm>
        <a:graphic>
          <a:graphicData uri="http://schemas.openxmlformats.org/presentationml/2006/ole">
            <mc:AlternateContent xmlns:mc="http://schemas.openxmlformats.org/markup-compatibility/2006">
              <mc:Choice xmlns:v="urn:schemas-microsoft-com:vml" Requires="v">
                <p:oleObj name="Equation" r:id="rId7" imgW="4254480" imgH="482400" progId="Equation.DSMT4">
                  <p:embed/>
                </p:oleObj>
              </mc:Choice>
              <mc:Fallback>
                <p:oleObj name="Equation" r:id="rId7" imgW="4254480" imgH="482400" progId="Equation.DSMT4">
                  <p:embed/>
                  <p:pic>
                    <p:nvPicPr>
                      <p:cNvPr id="0" name=""/>
                      <p:cNvPicPr>
                        <a:picLocks noChangeAspect="1" noChangeArrowheads="1"/>
                      </p:cNvPicPr>
                      <p:nvPr/>
                    </p:nvPicPr>
                    <p:blipFill>
                      <a:blip r:embed="rId8"/>
                      <a:srcRect/>
                      <a:stretch>
                        <a:fillRect/>
                      </a:stretch>
                    </p:blipFill>
                    <p:spPr bwMode="auto">
                      <a:xfrm>
                        <a:off x="609443" y="3512606"/>
                        <a:ext cx="5608638" cy="636588"/>
                      </a:xfrm>
                      <a:prstGeom prst="rect">
                        <a:avLst/>
                      </a:prstGeom>
                      <a:noFill/>
                      <a:ln>
                        <a:noFill/>
                      </a:ln>
                    </p:spPr>
                  </p:pic>
                </p:oleObj>
              </mc:Fallback>
            </mc:AlternateContent>
          </a:graphicData>
        </a:graphic>
      </p:graphicFrame>
      <p:graphicFrame>
        <p:nvGraphicFramePr>
          <p:cNvPr id="22" name="对象 1"/>
          <p:cNvGraphicFramePr>
            <a:graphicFrameLocks noChangeAspect="1"/>
          </p:cNvGraphicFramePr>
          <p:nvPr>
            <p:extLst>
              <p:ext uri="{D42A27DB-BD31-4B8C-83A1-F6EECF244321}">
                <p14:modId xmlns:p14="http://schemas.microsoft.com/office/powerpoint/2010/main" val="3664089651"/>
              </p:ext>
            </p:extLst>
          </p:nvPr>
        </p:nvGraphicFramePr>
        <p:xfrm>
          <a:off x="6573731" y="3511019"/>
          <a:ext cx="4486275" cy="636587"/>
        </p:xfrm>
        <a:graphic>
          <a:graphicData uri="http://schemas.openxmlformats.org/presentationml/2006/ole">
            <mc:AlternateContent xmlns:mc="http://schemas.openxmlformats.org/markup-compatibility/2006">
              <mc:Choice xmlns:v="urn:schemas-microsoft-com:vml" Requires="v">
                <p:oleObj name="Equation" r:id="rId9" imgW="3403440" imgH="482400" progId="Equation.DSMT4">
                  <p:embed/>
                </p:oleObj>
              </mc:Choice>
              <mc:Fallback>
                <p:oleObj name="Equation" r:id="rId9" imgW="3403440" imgH="482400" progId="Equation.DSMT4">
                  <p:embed/>
                  <p:pic>
                    <p:nvPicPr>
                      <p:cNvPr id="0" name=""/>
                      <p:cNvPicPr>
                        <a:picLocks noChangeAspect="1" noChangeArrowheads="1"/>
                      </p:cNvPicPr>
                      <p:nvPr/>
                    </p:nvPicPr>
                    <p:blipFill>
                      <a:blip r:embed="rId10"/>
                      <a:srcRect/>
                      <a:stretch>
                        <a:fillRect/>
                      </a:stretch>
                    </p:blipFill>
                    <p:spPr bwMode="auto">
                      <a:xfrm>
                        <a:off x="6573731" y="3511019"/>
                        <a:ext cx="4486275" cy="636587"/>
                      </a:xfrm>
                      <a:prstGeom prst="rect">
                        <a:avLst/>
                      </a:prstGeom>
                      <a:noFill/>
                      <a:ln>
                        <a:noFill/>
                      </a:ln>
                    </p:spPr>
                  </p:pic>
                </p:oleObj>
              </mc:Fallback>
            </mc:AlternateContent>
          </a:graphicData>
        </a:graphic>
      </p:graphicFrame>
      <p:sp>
        <p:nvSpPr>
          <p:cNvPr id="23" name="矩形 3"/>
          <p:cNvSpPr>
            <a:spLocks noChangeArrowheads="1"/>
          </p:cNvSpPr>
          <p:nvPr/>
        </p:nvSpPr>
        <p:spPr bwMode="auto">
          <a:xfrm>
            <a:off x="6242309" y="3631864"/>
            <a:ext cx="4839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200" i="1" dirty="0">
                <a:latin typeface="Times New Roman" pitchFamily="18" charset="0"/>
                <a:cs typeface="Times New Roman" pitchFamily="18" charset="0"/>
              </a:rPr>
              <a:t>or</a:t>
            </a:r>
            <a:endParaRPr lang="en-US" altLang="zh-CN" sz="1200" dirty="0">
              <a:latin typeface="Times New Roman" pitchFamily="18" charset="0"/>
              <a:cs typeface="Times New Roman" pitchFamily="18" charset="0"/>
            </a:endParaRPr>
          </a:p>
        </p:txBody>
      </p:sp>
      <p:graphicFrame>
        <p:nvGraphicFramePr>
          <p:cNvPr id="27" name="对象 1"/>
          <p:cNvGraphicFramePr>
            <a:graphicFrameLocks noChangeAspect="1"/>
          </p:cNvGraphicFramePr>
          <p:nvPr>
            <p:extLst>
              <p:ext uri="{D42A27DB-BD31-4B8C-83A1-F6EECF244321}">
                <p14:modId xmlns:p14="http://schemas.microsoft.com/office/powerpoint/2010/main" val="1885315182"/>
              </p:ext>
            </p:extLst>
          </p:nvPr>
        </p:nvGraphicFramePr>
        <p:xfrm>
          <a:off x="615481" y="4600142"/>
          <a:ext cx="3165475" cy="636588"/>
        </p:xfrm>
        <a:graphic>
          <a:graphicData uri="http://schemas.openxmlformats.org/presentationml/2006/ole">
            <mc:AlternateContent xmlns:mc="http://schemas.openxmlformats.org/markup-compatibility/2006">
              <mc:Choice xmlns:v="urn:schemas-microsoft-com:vml" Requires="v">
                <p:oleObj name="Equation" r:id="rId11" imgW="2400120" imgH="482400" progId="Equation.DSMT4">
                  <p:embed/>
                </p:oleObj>
              </mc:Choice>
              <mc:Fallback>
                <p:oleObj name="Equation" r:id="rId11" imgW="2400120" imgH="482400" progId="Equation.DSMT4">
                  <p:embed/>
                  <p:pic>
                    <p:nvPicPr>
                      <p:cNvPr id="0" name=""/>
                      <p:cNvPicPr>
                        <a:picLocks noChangeAspect="1" noChangeArrowheads="1"/>
                      </p:cNvPicPr>
                      <p:nvPr/>
                    </p:nvPicPr>
                    <p:blipFill>
                      <a:blip r:embed="rId12"/>
                      <a:srcRect/>
                      <a:stretch>
                        <a:fillRect/>
                      </a:stretch>
                    </p:blipFill>
                    <p:spPr bwMode="auto">
                      <a:xfrm>
                        <a:off x="615481" y="4600142"/>
                        <a:ext cx="3165475" cy="636588"/>
                      </a:xfrm>
                      <a:prstGeom prst="rect">
                        <a:avLst/>
                      </a:prstGeom>
                      <a:noFill/>
                      <a:ln>
                        <a:noFill/>
                      </a:ln>
                    </p:spPr>
                  </p:pic>
                </p:oleObj>
              </mc:Fallback>
            </mc:AlternateContent>
          </a:graphicData>
        </a:graphic>
      </p:graphicFrame>
      <p:graphicFrame>
        <p:nvGraphicFramePr>
          <p:cNvPr id="28" name="对象 1"/>
          <p:cNvGraphicFramePr>
            <a:graphicFrameLocks noChangeAspect="1"/>
          </p:cNvGraphicFramePr>
          <p:nvPr>
            <p:extLst>
              <p:ext uri="{D42A27DB-BD31-4B8C-83A1-F6EECF244321}">
                <p14:modId xmlns:p14="http://schemas.microsoft.com/office/powerpoint/2010/main" val="281139950"/>
              </p:ext>
            </p:extLst>
          </p:nvPr>
        </p:nvGraphicFramePr>
        <p:xfrm>
          <a:off x="4166981" y="4598555"/>
          <a:ext cx="2592387" cy="636587"/>
        </p:xfrm>
        <a:graphic>
          <a:graphicData uri="http://schemas.openxmlformats.org/presentationml/2006/ole">
            <mc:AlternateContent xmlns:mc="http://schemas.openxmlformats.org/markup-compatibility/2006">
              <mc:Choice xmlns:v="urn:schemas-microsoft-com:vml" Requires="v">
                <p:oleObj name="Equation" r:id="rId13" imgW="1968480" imgH="482400" progId="Equation.DSMT4">
                  <p:embed/>
                </p:oleObj>
              </mc:Choice>
              <mc:Fallback>
                <p:oleObj name="Equation" r:id="rId13" imgW="1968480" imgH="482400" progId="Equation.DSMT4">
                  <p:embed/>
                  <p:pic>
                    <p:nvPicPr>
                      <p:cNvPr id="0" name=""/>
                      <p:cNvPicPr>
                        <a:picLocks noChangeAspect="1" noChangeArrowheads="1"/>
                      </p:cNvPicPr>
                      <p:nvPr/>
                    </p:nvPicPr>
                    <p:blipFill>
                      <a:blip r:embed="rId14"/>
                      <a:srcRect/>
                      <a:stretch>
                        <a:fillRect/>
                      </a:stretch>
                    </p:blipFill>
                    <p:spPr bwMode="auto">
                      <a:xfrm>
                        <a:off x="4166981" y="4598555"/>
                        <a:ext cx="2592387" cy="636587"/>
                      </a:xfrm>
                      <a:prstGeom prst="rect">
                        <a:avLst/>
                      </a:prstGeom>
                      <a:noFill/>
                      <a:ln>
                        <a:noFill/>
                      </a:ln>
                    </p:spPr>
                  </p:pic>
                </p:oleObj>
              </mc:Fallback>
            </mc:AlternateContent>
          </a:graphicData>
        </a:graphic>
      </p:graphicFrame>
      <p:sp>
        <p:nvSpPr>
          <p:cNvPr id="29" name="矩形 3"/>
          <p:cNvSpPr>
            <a:spLocks noChangeArrowheads="1"/>
          </p:cNvSpPr>
          <p:nvPr/>
        </p:nvSpPr>
        <p:spPr bwMode="auto">
          <a:xfrm>
            <a:off x="3825574" y="4696310"/>
            <a:ext cx="4839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200" i="1" dirty="0">
                <a:latin typeface="Times New Roman" pitchFamily="18" charset="0"/>
                <a:cs typeface="Times New Roman" pitchFamily="18" charset="0"/>
              </a:rPr>
              <a:t>or</a:t>
            </a:r>
            <a:endParaRPr lang="en-US" altLang="zh-CN" sz="1200" dirty="0">
              <a:latin typeface="Times New Roman" pitchFamily="18" charset="0"/>
              <a:cs typeface="Times New Roman" pitchFamily="18" charset="0"/>
            </a:endParaRPr>
          </a:p>
        </p:txBody>
      </p:sp>
      <p:sp>
        <p:nvSpPr>
          <p:cNvPr id="30" name="矩形 3"/>
          <p:cNvSpPr>
            <a:spLocks noChangeArrowheads="1"/>
          </p:cNvSpPr>
          <p:nvPr/>
        </p:nvSpPr>
        <p:spPr bwMode="auto">
          <a:xfrm>
            <a:off x="500602" y="5466748"/>
            <a:ext cx="1070581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100" dirty="0">
                <a:latin typeface="Times New Roman" pitchFamily="18" charset="0"/>
                <a:cs typeface="Times New Roman" pitchFamily="18" charset="0"/>
              </a:rPr>
              <a:t>則 </a:t>
            </a:r>
            <a:r>
              <a:rPr lang="en-US" altLang="zh-CN" sz="1100" dirty="0">
                <a:latin typeface="Times New Roman" pitchFamily="18" charset="0"/>
                <a:cs typeface="Times New Roman" pitchFamily="18" charset="0"/>
              </a:rPr>
              <a:t>[ 2</a:t>
            </a:r>
            <a:r>
              <a:rPr lang="en-US" altLang="zh-CN" sz="1100" baseline="-25000" dirty="0">
                <a:latin typeface="Times New Roman" pitchFamily="18" charset="0"/>
                <a:cs typeface="Times New Roman" pitchFamily="18" charset="0"/>
              </a:rPr>
              <a:t>2</a:t>
            </a:r>
            <a:r>
              <a:rPr lang="en-US" altLang="zh-CN" sz="1100" i="1" baseline="-25000"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3 ] </a:t>
            </a:r>
            <a:r>
              <a:rPr lang="zh-CN" altLang="en-US" sz="1100" dirty="0">
                <a:latin typeface="Times New Roman" pitchFamily="18" charset="0"/>
                <a:cs typeface="Times New Roman" pitchFamily="18" charset="0"/>
              </a:rPr>
              <a:t>規則的假失控率</a:t>
            </a:r>
            <a:r>
              <a:rPr lang="en-US" altLang="zh-CN" sz="1100" dirty="0">
                <a:solidFill>
                  <a:srgbClr val="000000"/>
                </a:solidFill>
                <a:latin typeface="Times New Roman" pitchFamily="18" charset="0"/>
                <a:cs typeface="Times New Roman" pitchFamily="18" charset="0"/>
              </a:rPr>
              <a:t>(</a:t>
            </a:r>
            <a:r>
              <a:rPr lang="en-US" altLang="zh-CN" sz="1100" i="1" dirty="0" err="1">
                <a:solidFill>
                  <a:srgbClr val="000000"/>
                </a:solidFill>
                <a:latin typeface="Times New Roman" pitchFamily="18" charset="0"/>
                <a:cs typeface="Times New Roman" pitchFamily="18" charset="0"/>
              </a:rPr>
              <a:t>P</a:t>
            </a:r>
            <a:r>
              <a:rPr lang="en-US" altLang="zh-CN" sz="1100" i="1" baseline="-25000" dirty="0" err="1">
                <a:solidFill>
                  <a:srgbClr val="000000"/>
                </a:solidFill>
                <a:latin typeface="Times New Roman" pitchFamily="18" charset="0"/>
                <a:cs typeface="Times New Roman" pitchFamily="18" charset="0"/>
              </a:rPr>
              <a:t>fr</a:t>
            </a:r>
            <a:r>
              <a:rPr lang="en-US" altLang="zh-CN"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即是，當 </a:t>
            </a:r>
            <a:r>
              <a:rPr lang="en-US" altLang="zh-CN" sz="1100" i="1" dirty="0">
                <a:solidFill>
                  <a:srgbClr val="000000"/>
                </a:solidFill>
                <a:latin typeface="Times New Roman" pitchFamily="18" charset="0"/>
                <a:cs typeface="Times New Roman" pitchFamily="18" charset="0"/>
              </a:rPr>
              <a:t>SE</a:t>
            </a:r>
            <a:r>
              <a:rPr lang="en-US" altLang="zh-CN" sz="1100" dirty="0">
                <a:solidFill>
                  <a:srgbClr val="000000"/>
                </a:solidFill>
                <a:latin typeface="Times New Roman" pitchFamily="18" charset="0"/>
                <a:cs typeface="Times New Roman" pitchFamily="18" charset="0"/>
              </a:rPr>
              <a:t> = 0 </a:t>
            </a:r>
            <a:r>
              <a:rPr lang="zh-CN" altLang="en-US" sz="1100" dirty="0">
                <a:solidFill>
                  <a:srgbClr val="000000"/>
                </a:solidFill>
                <a:latin typeface="Times New Roman" pitchFamily="18" charset="0"/>
                <a:cs typeface="Times New Roman" pitchFamily="18" charset="0"/>
              </a:rPr>
              <a:t>和 </a:t>
            </a:r>
            <a:r>
              <a:rPr lang="en-US" altLang="zh-CN" sz="1100" i="1" dirty="0">
                <a:solidFill>
                  <a:srgbClr val="000000"/>
                </a:solidFill>
                <a:latin typeface="Times New Roman" pitchFamily="18" charset="0"/>
                <a:cs typeface="Times New Roman" pitchFamily="18" charset="0"/>
              </a:rPr>
              <a:t>RE</a:t>
            </a:r>
            <a:r>
              <a:rPr lang="en-US" altLang="zh-CN" sz="1100" dirty="0">
                <a:solidFill>
                  <a:srgbClr val="000000"/>
                </a:solidFill>
                <a:latin typeface="Times New Roman" pitchFamily="18" charset="0"/>
                <a:cs typeface="Times New Roman" pitchFamily="18" charset="0"/>
              </a:rPr>
              <a:t> = 1 </a:t>
            </a:r>
            <a:r>
              <a:rPr lang="zh-CN" altLang="en-US" sz="1100" dirty="0">
                <a:solidFill>
                  <a:srgbClr val="000000"/>
                </a:solidFill>
                <a:latin typeface="Times New Roman" pitchFamily="18" charset="0"/>
                <a:cs typeface="Times New Roman" pitchFamily="18" charset="0"/>
              </a:rPr>
              <a:t>時的，每個分析批的兩個控制觀測值同時落在</a:t>
            </a:r>
            <a:r>
              <a:rPr lang="en-US" altLang="zh-CN" sz="1100" dirty="0">
                <a:latin typeface="Times New Roman" pitchFamily="18" charset="0"/>
                <a:cs typeface="Times New Roman" pitchFamily="18" charset="0"/>
              </a:rPr>
              <a:t> α</a:t>
            </a:r>
            <a:r>
              <a:rPr lang="en-US" altLang="zh-CN" sz="1100" i="1" baseline="-25000" dirty="0">
                <a:latin typeface="Times New Roman" pitchFamily="18" charset="0"/>
                <a:cs typeface="Times New Roman" pitchFamily="18" charset="0"/>
              </a:rPr>
              <a:t>left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區間的概率和同時落在 </a:t>
            </a:r>
            <a:r>
              <a:rPr lang="en-US" altLang="zh-CN" sz="1100" dirty="0">
                <a:latin typeface="Times New Roman" pitchFamily="18" charset="0"/>
                <a:cs typeface="Times New Roman" pitchFamily="18" charset="0"/>
              </a:rPr>
              <a:t>α</a:t>
            </a:r>
            <a:r>
              <a:rPr lang="en-US" altLang="zh-CN" sz="1100" i="1" baseline="-25000" dirty="0">
                <a:latin typeface="Times New Roman" pitchFamily="18" charset="0"/>
                <a:cs typeface="Times New Roman" pitchFamily="18" charset="0"/>
              </a:rPr>
              <a:t>right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區間的概率之和；</a:t>
            </a:r>
            <a:endParaRPr lang="en-US" altLang="zh-CN" sz="1100" dirty="0">
              <a:latin typeface="Times New Roman" pitchFamily="18" charset="0"/>
              <a:cs typeface="Times New Roman" pitchFamily="18" charset="0"/>
            </a:endParaRPr>
          </a:p>
        </p:txBody>
      </p:sp>
      <p:sp>
        <p:nvSpPr>
          <p:cNvPr id="19" name="矩形 18"/>
          <p:cNvSpPr/>
          <p:nvPr/>
        </p:nvSpPr>
        <p:spPr>
          <a:xfrm>
            <a:off x="79898" y="286080"/>
            <a:ext cx="5516229"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控制規則</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rule</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判異準則</a:t>
            </a:r>
            <a:r>
              <a:rPr lang="zh-TW" altLang="en-US" sz="1000" dirty="0">
                <a:solidFill>
                  <a:srgbClr val="000000"/>
                </a:solidFill>
                <a:latin typeface="Times New Roman" pitchFamily="18" charset="0"/>
                <a:cs typeface="Times New Roman" pitchFamily="18" charset="0"/>
              </a:rPr>
              <a:t>；</a:t>
            </a:r>
          </a:p>
        </p:txBody>
      </p:sp>
      <p:sp>
        <p:nvSpPr>
          <p:cNvPr id="20" name="矩形 19"/>
          <p:cNvSpPr/>
          <p:nvPr/>
        </p:nvSpPr>
        <p:spPr>
          <a:xfrm>
            <a:off x="62965" y="25401"/>
            <a:ext cx="3679302"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extLst>
      <p:ext uri="{BB962C8B-B14F-4D97-AF65-F5344CB8AC3E}">
        <p14:creationId xmlns:p14="http://schemas.microsoft.com/office/powerpoint/2010/main" val="349166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矩形 3"/>
          <p:cNvSpPr>
            <a:spLocks noChangeArrowheads="1"/>
          </p:cNvSpPr>
          <p:nvPr/>
        </p:nvSpPr>
        <p:spPr bwMode="auto">
          <a:xfrm>
            <a:off x="456342" y="442378"/>
            <a:ext cx="83565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400" dirty="0">
                <a:latin typeface="Times New Roman" pitchFamily="18" charset="0"/>
                <a:cs typeface="Times New Roman" pitchFamily="18" charset="0"/>
              </a:rPr>
              <a:t>2.1.5</a:t>
            </a:r>
            <a:r>
              <a:rPr lang="zh-CN" altLang="en-US" sz="1400" dirty="0">
                <a:latin typeface="Times New Roman" pitchFamily="18" charset="0"/>
                <a:cs typeface="Times New Roman" pitchFamily="18" charset="0"/>
              </a:rPr>
              <a:t>、判異準則 </a:t>
            </a:r>
            <a:r>
              <a:rPr lang="en-US" altLang="zh-CN" sz="1400" dirty="0">
                <a:latin typeface="Times New Roman" pitchFamily="18" charset="0"/>
                <a:cs typeface="Times New Roman" pitchFamily="18" charset="0"/>
              </a:rPr>
              <a:t>- </a:t>
            </a:r>
            <a:r>
              <a:rPr lang="zh-TW" altLang="en-US" sz="1400" dirty="0">
                <a:latin typeface="Times New Roman" pitchFamily="18" charset="0"/>
                <a:cs typeface="Times New Roman" pitchFamily="18" charset="0"/>
              </a:rPr>
              <a:t>控制點出界判異</a:t>
            </a:r>
            <a:r>
              <a:rPr lang="zh-CN" altLang="en-US" sz="1400" dirty="0">
                <a:latin typeface="Times New Roman" pitchFamily="18" charset="0"/>
                <a:cs typeface="Times New Roman" pitchFamily="18" charset="0"/>
              </a:rPr>
              <a:t>模式五</a:t>
            </a:r>
            <a:r>
              <a:rPr lang="en-US" altLang="zh-CN" sz="1400" dirty="0">
                <a:latin typeface="Times New Roman" pitchFamily="18" charset="0"/>
                <a:cs typeface="Times New Roman" pitchFamily="18" charset="0"/>
              </a:rPr>
              <a:t> </a:t>
            </a:r>
            <a:r>
              <a:rPr lang="zh-CN" altLang="en-US" sz="1400" dirty="0">
                <a:latin typeface="Times New Roman" pitchFamily="18" charset="0"/>
                <a:cs typeface="Times New Roman" pitchFamily="18" charset="0"/>
              </a:rPr>
              <a:t>：</a:t>
            </a:r>
            <a:r>
              <a:rPr lang="en-US" altLang="zh-CN" sz="1400" dirty="0">
                <a:latin typeface="Times New Roman" pitchFamily="18" charset="0"/>
                <a:cs typeface="Times New Roman" pitchFamily="18" charset="0"/>
              </a:rPr>
              <a:t>[ 2</a:t>
            </a:r>
            <a:r>
              <a:rPr lang="en-US" altLang="zh-CN" sz="1400" baseline="-25000" dirty="0">
                <a:latin typeface="Times New Roman" pitchFamily="18" charset="0"/>
                <a:cs typeface="Times New Roman" pitchFamily="18" charset="0"/>
              </a:rPr>
              <a:t>2</a:t>
            </a:r>
            <a:r>
              <a:rPr lang="en-US" altLang="zh-CN" sz="1400" i="1" baseline="-25000" dirty="0">
                <a:latin typeface="Times New Roman" pitchFamily="18" charset="0"/>
                <a:cs typeface="Times New Roman" pitchFamily="18" charset="0"/>
              </a:rPr>
              <a:t>s</a:t>
            </a:r>
            <a:r>
              <a:rPr lang="en-US" altLang="zh-CN" sz="1400" dirty="0">
                <a:latin typeface="Times New Roman" pitchFamily="18" charset="0"/>
                <a:cs typeface="Times New Roman" pitchFamily="18" charset="0"/>
              </a:rPr>
              <a:t> , </a:t>
            </a:r>
            <a:r>
              <a:rPr lang="en-US" altLang="zh-CN" sz="1400" i="1" dirty="0">
                <a:latin typeface="Times New Roman" pitchFamily="18" charset="0"/>
                <a:cs typeface="Times New Roman" pitchFamily="18" charset="0"/>
              </a:rPr>
              <a:t>N</a:t>
            </a:r>
            <a:r>
              <a:rPr lang="en-US" altLang="zh-CN" sz="1400" dirty="0">
                <a:latin typeface="Times New Roman" pitchFamily="18" charset="0"/>
                <a:cs typeface="Times New Roman" pitchFamily="18" charset="0"/>
              </a:rPr>
              <a:t> = 3 ] </a:t>
            </a:r>
            <a:r>
              <a:rPr lang="zh-CN" altLang="en-US" sz="1400" dirty="0">
                <a:latin typeface="Times New Roman" pitchFamily="18" charset="0"/>
                <a:cs typeface="Times New Roman" pitchFamily="18" charset="0"/>
              </a:rPr>
              <a:t>；</a:t>
            </a:r>
          </a:p>
        </p:txBody>
      </p:sp>
      <p:sp>
        <p:nvSpPr>
          <p:cNvPr id="31751" name="矩形 3"/>
          <p:cNvSpPr>
            <a:spLocks noChangeArrowheads="1"/>
          </p:cNvSpPr>
          <p:nvPr/>
        </p:nvSpPr>
        <p:spPr bwMode="auto">
          <a:xfrm>
            <a:off x="456343" y="722859"/>
            <a:ext cx="835658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100" dirty="0">
                <a:latin typeface="Times New Roman" pitchFamily="18" charset="0"/>
                <a:cs typeface="Times New Roman" pitchFamily="18" charset="0"/>
              </a:rPr>
              <a:t>則 </a:t>
            </a:r>
            <a:r>
              <a:rPr lang="en-US" altLang="zh-CN" sz="1100" dirty="0">
                <a:latin typeface="Times New Roman" pitchFamily="18" charset="0"/>
                <a:cs typeface="Times New Roman" pitchFamily="18" charset="0"/>
              </a:rPr>
              <a:t>±2·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控制界限</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control limits</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將檢測值的分佈割為三個區間，即：區間 </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μ</a:t>
            </a:r>
            <a:r>
              <a:rPr lang="en-US" altLang="zh-CN" sz="1100" dirty="0">
                <a:latin typeface="Times New Roman" pitchFamily="18" charset="0"/>
                <a:cs typeface="Times New Roman" pitchFamily="18" charset="0"/>
              </a:rPr>
              <a:t> - 2·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，區間 </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μ</a:t>
            </a:r>
            <a:r>
              <a:rPr lang="en-US" altLang="zh-CN" sz="1100" dirty="0">
                <a:latin typeface="Times New Roman" pitchFamily="18" charset="0"/>
                <a:cs typeface="Times New Roman" pitchFamily="18" charset="0"/>
              </a:rPr>
              <a:t> - 2·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μ</a:t>
            </a:r>
            <a:r>
              <a:rPr lang="en-US" altLang="zh-CN" sz="1100" dirty="0">
                <a:latin typeface="Times New Roman" pitchFamily="18" charset="0"/>
                <a:cs typeface="Times New Roman" pitchFamily="18" charset="0"/>
              </a:rPr>
              <a:t> + 2·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，區間 </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μ</a:t>
            </a:r>
            <a:r>
              <a:rPr lang="en-US" altLang="zh-CN" sz="1100" dirty="0">
                <a:latin typeface="Times New Roman" pitchFamily="18" charset="0"/>
                <a:cs typeface="Times New Roman" pitchFamily="18" charset="0"/>
              </a:rPr>
              <a:t> + 2·</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，假設分別用：</a:t>
            </a:r>
            <a:r>
              <a:rPr lang="en-US" altLang="zh-CN" sz="1100" dirty="0">
                <a:latin typeface="Times New Roman" pitchFamily="18" charset="0"/>
                <a:cs typeface="Times New Roman" pitchFamily="18" charset="0"/>
              </a:rPr>
              <a:t>α</a:t>
            </a:r>
            <a:r>
              <a:rPr lang="en-US" altLang="zh-CN" sz="1100" i="1" baseline="-25000" dirty="0">
                <a:latin typeface="Times New Roman" pitchFamily="18" charset="0"/>
                <a:cs typeface="Times New Roman" pitchFamily="18" charset="0"/>
              </a:rPr>
              <a:t>left</a:t>
            </a: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β</a:t>
            </a:r>
            <a:r>
              <a:rPr lang="en-US" altLang="zh-CN" sz="1100" i="1" baseline="-25000" dirty="0">
                <a:latin typeface="Times New Roman" pitchFamily="18" charset="0"/>
                <a:cs typeface="Times New Roman" pitchFamily="18" charset="0"/>
              </a:rPr>
              <a:t>middle</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α</a:t>
            </a:r>
            <a:r>
              <a:rPr lang="en-US" altLang="zh-CN" sz="1100" i="1" baseline="-25000" dirty="0">
                <a:latin typeface="Times New Roman" pitchFamily="18" charset="0"/>
                <a:cs typeface="Times New Roman" pitchFamily="18" charset="0"/>
              </a:rPr>
              <a:t>right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來表示，則控制觀測值可能的落點組合如下：</a:t>
            </a:r>
            <a:endParaRPr lang="en-US" altLang="zh-CN" sz="1100" dirty="0">
              <a:latin typeface="Times New Roman" pitchFamily="18" charset="0"/>
              <a:cs typeface="Times New Roman"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476357459"/>
              </p:ext>
            </p:extLst>
          </p:nvPr>
        </p:nvGraphicFramePr>
        <p:xfrm>
          <a:off x="578476" y="1311062"/>
          <a:ext cx="10122320" cy="3302299"/>
        </p:xfrm>
        <a:graphic>
          <a:graphicData uri="http://schemas.openxmlformats.org/drawingml/2006/table">
            <a:tbl>
              <a:tblPr/>
              <a:tblGrid>
                <a:gridCol w="403096">
                  <a:extLst>
                    <a:ext uri="{9D8B030D-6E8A-4147-A177-3AD203B41FA5}">
                      <a16:colId xmlns:a16="http://schemas.microsoft.com/office/drawing/2014/main" val="20000"/>
                    </a:ext>
                  </a:extLst>
                </a:gridCol>
                <a:gridCol w="1237411">
                  <a:extLst>
                    <a:ext uri="{9D8B030D-6E8A-4147-A177-3AD203B41FA5}">
                      <a16:colId xmlns:a16="http://schemas.microsoft.com/office/drawing/2014/main" val="20001"/>
                    </a:ext>
                  </a:extLst>
                </a:gridCol>
                <a:gridCol w="1412399">
                  <a:extLst>
                    <a:ext uri="{9D8B030D-6E8A-4147-A177-3AD203B41FA5}">
                      <a16:colId xmlns:a16="http://schemas.microsoft.com/office/drawing/2014/main" val="20002"/>
                    </a:ext>
                  </a:extLst>
                </a:gridCol>
                <a:gridCol w="1312406">
                  <a:extLst>
                    <a:ext uri="{9D8B030D-6E8A-4147-A177-3AD203B41FA5}">
                      <a16:colId xmlns:a16="http://schemas.microsoft.com/office/drawing/2014/main" val="20003"/>
                    </a:ext>
                  </a:extLst>
                </a:gridCol>
                <a:gridCol w="1187415">
                  <a:extLst>
                    <a:ext uri="{9D8B030D-6E8A-4147-A177-3AD203B41FA5}">
                      <a16:colId xmlns:a16="http://schemas.microsoft.com/office/drawing/2014/main" val="20004"/>
                    </a:ext>
                  </a:extLst>
                </a:gridCol>
                <a:gridCol w="4569593">
                  <a:extLst>
                    <a:ext uri="{9D8B030D-6E8A-4147-A177-3AD203B41FA5}">
                      <a16:colId xmlns:a16="http://schemas.microsoft.com/office/drawing/2014/main" val="20005"/>
                    </a:ext>
                  </a:extLst>
                </a:gridCol>
              </a:tblGrid>
              <a:tr h="300209">
                <a:tc>
                  <a:txBody>
                    <a:bodyPr/>
                    <a:lstStyle/>
                    <a:p>
                      <a:pPr algn="ctr" fontAlgn="ctr"/>
                      <a:r>
                        <a:rPr lang="zh-CN" altLang="en-US" sz="1100" b="0" i="0" u="none" strike="noStrike" dirty="0">
                          <a:solidFill>
                            <a:srgbClr val="0000FF"/>
                          </a:solidFill>
                          <a:effectLst/>
                          <a:latin typeface="宋体"/>
                        </a:rPr>
                        <a:t>編號</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l-GR" sz="1100" b="0" i="0" u="none" strike="noStrike">
                          <a:solidFill>
                            <a:srgbClr val="0000FF"/>
                          </a:solidFill>
                          <a:effectLst/>
                          <a:latin typeface="Times New Roman"/>
                        </a:rPr>
                        <a:t>α </a:t>
                      </a:r>
                      <a:r>
                        <a:rPr lang="en-US" sz="1100" b="0" i="1" u="none" strike="noStrike" baseline="-25000">
                          <a:solidFill>
                            <a:srgbClr val="0000FF"/>
                          </a:solidFill>
                          <a:effectLst/>
                          <a:latin typeface="Times New Roman"/>
                        </a:rPr>
                        <a:t>left</a:t>
                      </a:r>
                      <a:r>
                        <a:rPr lang="en-US" sz="1100" b="0" i="0" u="none" strike="noStrike">
                          <a:solidFill>
                            <a:srgbClr val="0000FF"/>
                          </a:solidFill>
                          <a:effectLst/>
                          <a:latin typeface="宋体"/>
                        </a:rPr>
                        <a:t> </a:t>
                      </a:r>
                      <a:r>
                        <a:rPr lang="zh-CN" altLang="en-US" sz="1100" b="0" i="0" u="none" strike="noStrike">
                          <a:solidFill>
                            <a:srgbClr val="0000FF"/>
                          </a:solidFill>
                          <a:effectLst/>
                          <a:latin typeface="宋体"/>
                        </a:rPr>
                        <a:t>區間落入點</a:t>
                      </a:r>
                      <a:endParaRPr lang="zh-CN" altLang="en-US" sz="1100" b="0" i="0" u="none" strike="noStrike">
                        <a:solidFill>
                          <a:srgbClr val="0000FF"/>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l-GR" sz="1100" b="0" i="1" u="none" strike="noStrike">
                          <a:solidFill>
                            <a:srgbClr val="0000FF"/>
                          </a:solidFill>
                          <a:effectLst/>
                          <a:latin typeface="Times New Roman"/>
                        </a:rPr>
                        <a:t>β </a:t>
                      </a:r>
                      <a:r>
                        <a:rPr lang="en-US" sz="1100" b="0" i="1" u="none" strike="noStrike" baseline="-25000">
                          <a:solidFill>
                            <a:srgbClr val="0000FF"/>
                          </a:solidFill>
                          <a:effectLst/>
                          <a:latin typeface="Times New Roman"/>
                        </a:rPr>
                        <a:t>middle</a:t>
                      </a:r>
                      <a:r>
                        <a:rPr lang="en-US" sz="1100" b="0" i="0" u="none" strike="noStrike">
                          <a:solidFill>
                            <a:srgbClr val="0000FF"/>
                          </a:solidFill>
                          <a:effectLst/>
                          <a:latin typeface="宋体"/>
                        </a:rPr>
                        <a:t> </a:t>
                      </a:r>
                      <a:r>
                        <a:rPr lang="zh-CN" altLang="en-US" sz="1100" b="0" i="0" u="none" strike="noStrike">
                          <a:solidFill>
                            <a:srgbClr val="0000FF"/>
                          </a:solidFill>
                          <a:effectLst/>
                          <a:latin typeface="宋体"/>
                        </a:rPr>
                        <a:t>區間落入點</a:t>
                      </a:r>
                      <a:endParaRPr lang="zh-CN" altLang="en-US" sz="1100" b="0" i="1" u="none" strike="noStrike">
                        <a:solidFill>
                          <a:srgbClr val="0000FF"/>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l-GR" sz="1100" b="0" i="0" u="none" strike="noStrike">
                          <a:solidFill>
                            <a:srgbClr val="0000FF"/>
                          </a:solidFill>
                          <a:effectLst/>
                          <a:latin typeface="Times New Roman"/>
                        </a:rPr>
                        <a:t>α </a:t>
                      </a:r>
                      <a:r>
                        <a:rPr lang="en-US" sz="1100" b="0" i="1" u="none" strike="noStrike" baseline="-25000">
                          <a:solidFill>
                            <a:srgbClr val="0000FF"/>
                          </a:solidFill>
                          <a:effectLst/>
                          <a:latin typeface="Times New Roman"/>
                        </a:rPr>
                        <a:t>right</a:t>
                      </a:r>
                      <a:r>
                        <a:rPr lang="en-US" sz="1100" b="0" i="0" u="none" strike="noStrike">
                          <a:solidFill>
                            <a:srgbClr val="0000FF"/>
                          </a:solidFill>
                          <a:effectLst/>
                          <a:latin typeface="宋体"/>
                        </a:rPr>
                        <a:t> </a:t>
                      </a:r>
                      <a:r>
                        <a:rPr lang="zh-CN" altLang="en-US" sz="1100" b="0" i="0" u="none" strike="noStrike">
                          <a:solidFill>
                            <a:srgbClr val="0000FF"/>
                          </a:solidFill>
                          <a:effectLst/>
                          <a:latin typeface="宋体"/>
                        </a:rPr>
                        <a:t>區間落入點</a:t>
                      </a:r>
                      <a:endParaRPr lang="zh-CN" altLang="en-US" sz="1100" b="0" i="0" u="none" strike="noStrike">
                        <a:solidFill>
                          <a:srgbClr val="0000FF"/>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effectLst/>
                          <a:latin typeface="宋体"/>
                        </a:rPr>
                        <a:t>組合數</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effectLst/>
                          <a:latin typeface="宋体"/>
                        </a:rPr>
                        <a:t>幾率</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0209">
                <a:tc>
                  <a:txBody>
                    <a:bodyPr/>
                    <a:lstStyle/>
                    <a:p>
                      <a:pPr algn="ctr" fontAlgn="ctr"/>
                      <a:r>
                        <a:rPr lang="en-US" altLang="zh-CN" sz="1100" b="0" i="0" u="none" strike="noStrike">
                          <a:solidFill>
                            <a:srgbClr val="0000FF"/>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100" b="0" i="0" u="none" strike="noStrike" dirty="0">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100" b="0" i="0" u="none" strike="noStrike">
                          <a:solidFill>
                            <a:srgbClr val="0000FF"/>
                          </a:solidFill>
                          <a:effectLst/>
                          <a:latin typeface="宋体"/>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100" b="0" i="0" u="none" strike="noStrike">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3</a:t>
                      </a:r>
                      <a:r>
                        <a:rPr lang="en-US" sz="1200" b="0" i="0" u="none" strike="noStrike" baseline="40000" dirty="0">
                          <a:effectLst/>
                          <a:latin typeface="Times New Roman" pitchFamily="18" charset="0"/>
                          <a:cs typeface="Times New Roman" pitchFamily="18" charset="0"/>
                        </a:rPr>
                        <a:t>0</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3</a:t>
                      </a:r>
                      <a:r>
                        <a:rPr lang="en-US" sz="1200" b="0" i="0" u="none" strike="noStrike" baseline="40000" dirty="0">
                          <a:effectLst/>
                          <a:latin typeface="Times New Roman" pitchFamily="18" charset="0"/>
                          <a:cs typeface="Times New Roman" pitchFamily="18" charset="0"/>
                        </a:rPr>
                        <a:t>3</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0</a:t>
                      </a:r>
                      <a:r>
                        <a:rPr lang="en-US" sz="1200" b="0" i="0" u="none" strike="noStrike" baseline="40000" dirty="0">
                          <a:effectLst/>
                          <a:latin typeface="Times New Roman" pitchFamily="18" charset="0"/>
                          <a:cs typeface="Times New Roman" pitchFamily="18"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1</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n-US" sz="1100" b="0" i="0" u="none" strike="noStrike" baseline="-40000" dirty="0">
                          <a:solidFill>
                            <a:srgbClr val="000000"/>
                          </a:solidFill>
                          <a:effectLst/>
                          <a:latin typeface="Times New Roman"/>
                        </a:rPr>
                        <a:t>3</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n-US" sz="1100" b="0" i="0" u="none" strike="noStrike" baseline="-40000" dirty="0">
                          <a:solidFill>
                            <a:srgbClr val="000000"/>
                          </a:solidFill>
                          <a:effectLst/>
                          <a:latin typeface="Times New Roman"/>
                        </a:rPr>
                        <a:t>3</a:t>
                      </a:r>
                      <a:r>
                        <a:rPr lang="en-US" sz="1100" b="0" i="0" u="none" strike="noStrike" baseline="40000" dirty="0">
                          <a:solidFill>
                            <a:srgbClr val="000000"/>
                          </a:solidFill>
                          <a:effectLst/>
                          <a:latin typeface="Times New Roman"/>
                        </a:rPr>
                        <a:t>3</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baseline="-25000" dirty="0">
                          <a:solidFill>
                            <a:srgbClr val="000000"/>
                          </a:solidFill>
                          <a:effectLst/>
                          <a:latin typeface="Times New Roman"/>
                        </a:rPr>
                        <a:t> ,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n-US" sz="1100" b="0" i="0" u="none" strike="noStrike" baseline="40000" dirty="0">
                          <a:solidFill>
                            <a:srgbClr val="000000"/>
                          </a:solidFill>
                          <a:effectLst/>
                          <a:latin typeface="Times New Roman"/>
                        </a:rPr>
                        <a:t>3</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0</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0</a:t>
                      </a:r>
                      <a:endParaRPr lang="el-GR" sz="1100" b="0" i="1" u="none" strike="noStrike" baseline="40000" dirty="0">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00209">
                <a:tc>
                  <a:txBody>
                    <a:bodyPr/>
                    <a:lstStyle/>
                    <a:p>
                      <a:pPr algn="ctr" fontAlgn="ctr"/>
                      <a:r>
                        <a:rPr lang="en-US" altLang="zh-CN" sz="1100" b="0" i="0" u="none" strike="noStrike">
                          <a:solidFill>
                            <a:srgbClr val="0000FF"/>
                          </a:solidFill>
                          <a:effectLst/>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dirty="0">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3</a:t>
                      </a:r>
                      <a:r>
                        <a:rPr lang="en-US" sz="1200" b="0" i="0" u="none" strike="noStrike" baseline="40000" dirty="0">
                          <a:effectLst/>
                          <a:latin typeface="Times New Roman" pitchFamily="18" charset="0"/>
                          <a:cs typeface="Times New Roman" pitchFamily="18" charset="0"/>
                        </a:rPr>
                        <a:t>0</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3</a:t>
                      </a:r>
                      <a:r>
                        <a:rPr lang="en-US" sz="1200" b="0" i="0" u="none" strike="noStrike" baseline="40000" dirty="0">
                          <a:effectLst/>
                          <a:latin typeface="Times New Roman" pitchFamily="18" charset="0"/>
                          <a:cs typeface="Times New Roman" pitchFamily="18" charset="0"/>
                        </a:rPr>
                        <a:t>2</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1</a:t>
                      </a:r>
                      <a:r>
                        <a:rPr lang="en-US" sz="1200" b="0" i="0" u="none" strike="noStrike" baseline="40000" dirty="0">
                          <a:effectLst/>
                          <a:latin typeface="Times New Roman" pitchFamily="18" charset="0"/>
                          <a:cs typeface="Times New Roman" pitchFamily="18"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2</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n-US" sz="1100" b="0" i="0" u="none" strike="noStrike" baseline="-40000" dirty="0">
                          <a:solidFill>
                            <a:srgbClr val="000000"/>
                          </a:solidFill>
                          <a:effectLst/>
                          <a:latin typeface="Times New Roman"/>
                        </a:rPr>
                        <a:t>3</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n-US" sz="1100" b="0" i="0" u="none" strike="noStrike" baseline="-40000" dirty="0">
                          <a:solidFill>
                            <a:srgbClr val="000000"/>
                          </a:solidFill>
                          <a:effectLst/>
                          <a:latin typeface="Times New Roman"/>
                        </a:rPr>
                        <a:t>3</a:t>
                      </a:r>
                      <a:r>
                        <a:rPr lang="en-US" sz="1100" b="0" i="0" u="none" strike="noStrike" baseline="40000" dirty="0">
                          <a:solidFill>
                            <a:srgbClr val="000000"/>
                          </a:solidFill>
                          <a:effectLst/>
                          <a:latin typeface="Times New Roman"/>
                        </a:rPr>
                        <a:t>2</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baseline="-25000" dirty="0">
                          <a:solidFill>
                            <a:srgbClr val="000000"/>
                          </a:solidFill>
                          <a:effectLst/>
                          <a:latin typeface="Times New Roman"/>
                        </a:rPr>
                        <a:t> ,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n-US" sz="1100" b="0" i="0" u="none" strike="noStrike" baseline="40000" dirty="0">
                          <a:solidFill>
                            <a:srgbClr val="000000"/>
                          </a:solidFill>
                          <a:effectLst/>
                          <a:latin typeface="Times New Roman"/>
                        </a:rPr>
                        <a:t>2</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1</a:t>
                      </a:r>
                      <a:r>
                        <a:rPr lang="el-GR" sz="1100" b="0" i="0" u="none" strike="noStrike" baseline="40000" dirty="0">
                          <a:solidFill>
                            <a:srgbClr val="000000"/>
                          </a:solidFill>
                          <a:effectLst/>
                          <a:latin typeface="Times New Roman"/>
                        </a:rPr>
                        <a:t>1</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1</a:t>
                      </a:r>
                      <a:endParaRPr lang="el-GR" sz="1100" b="0" i="1" u="none" strike="noStrike" baseline="40000" dirty="0">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300209">
                <a:tc>
                  <a:txBody>
                    <a:bodyPr/>
                    <a:lstStyle/>
                    <a:p>
                      <a:pPr algn="ctr" fontAlgn="ctr"/>
                      <a:r>
                        <a:rPr lang="en-US" altLang="zh-CN" sz="1100" b="0" i="0" u="none" strike="noStrike">
                          <a:solidFill>
                            <a:srgbClr val="0000FF"/>
                          </a:solidFill>
                          <a:effectLst/>
                          <a:latin typeface="宋体"/>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dirty="0">
                          <a:solidFill>
                            <a:srgbClr val="0000FF"/>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3</a:t>
                      </a:r>
                      <a:r>
                        <a:rPr lang="en-US" sz="1200" b="0" i="0" u="none" strike="noStrike" baseline="40000" dirty="0">
                          <a:effectLst/>
                          <a:latin typeface="Times New Roman" pitchFamily="18" charset="0"/>
                          <a:cs typeface="Times New Roman" pitchFamily="18" charset="0"/>
                        </a:rPr>
                        <a:t>0</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3</a:t>
                      </a:r>
                      <a:r>
                        <a:rPr lang="en-US" sz="1200" b="0" i="0" u="none" strike="noStrike" baseline="40000" dirty="0">
                          <a:effectLst/>
                          <a:latin typeface="Times New Roman" pitchFamily="18" charset="0"/>
                          <a:cs typeface="Times New Roman" pitchFamily="18" charset="0"/>
                        </a:rPr>
                        <a:t>1</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2</a:t>
                      </a:r>
                      <a:r>
                        <a:rPr lang="en-US" sz="1200" b="0" i="0" u="none" strike="noStrike" baseline="40000" dirty="0">
                          <a:effectLst/>
                          <a:latin typeface="Times New Roman" pitchFamily="18" charset="0"/>
                          <a:cs typeface="Times New Roman" pitchFamily="18"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3</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n-US" sz="1100" b="0" i="0" u="none" strike="noStrike" baseline="-40000" dirty="0">
                          <a:solidFill>
                            <a:srgbClr val="000000"/>
                          </a:solidFill>
                          <a:effectLst/>
                          <a:latin typeface="Times New Roman"/>
                        </a:rPr>
                        <a:t>3</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n-US" sz="1100" b="0" i="0" u="none" strike="noStrike" baseline="-40000" dirty="0">
                          <a:solidFill>
                            <a:srgbClr val="000000"/>
                          </a:solidFill>
                          <a:effectLst/>
                          <a:latin typeface="Times New Roman"/>
                        </a:rPr>
                        <a:t>3</a:t>
                      </a:r>
                      <a:r>
                        <a:rPr lang="en-US" sz="1100" b="0" i="0" u="none" strike="noStrike" baseline="40000" dirty="0">
                          <a:solidFill>
                            <a:srgbClr val="000000"/>
                          </a:solidFill>
                          <a:effectLst/>
                          <a:latin typeface="Times New Roman"/>
                        </a:rPr>
                        <a:t>1</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baseline="-25000" dirty="0">
                          <a:solidFill>
                            <a:srgbClr val="000000"/>
                          </a:solidFill>
                          <a:effectLst/>
                          <a:latin typeface="Times New Roman"/>
                        </a:rPr>
                        <a:t> ,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n-US" sz="1100" b="0" i="0" u="none" strike="noStrike" baseline="40000" dirty="0">
                          <a:solidFill>
                            <a:srgbClr val="000000"/>
                          </a:solidFill>
                          <a:effectLst/>
                          <a:latin typeface="Times New Roman"/>
                        </a:rPr>
                        <a:t>1</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2</a:t>
                      </a:r>
                      <a:r>
                        <a:rPr lang="el-GR" sz="1100" b="0" i="0" u="none" strike="noStrike" baseline="40000" dirty="0">
                          <a:solidFill>
                            <a:srgbClr val="000000"/>
                          </a:solidFill>
                          <a:effectLst/>
                          <a:latin typeface="Times New Roman"/>
                        </a:rPr>
                        <a:t>2</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2</a:t>
                      </a:r>
                      <a:endParaRPr lang="el-GR" sz="1100" b="0" i="1" u="none" strike="noStrike" baseline="40000" dirty="0">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300209">
                <a:tc>
                  <a:txBody>
                    <a:bodyPr/>
                    <a:lstStyle/>
                    <a:p>
                      <a:pPr algn="ctr" fontAlgn="ctr"/>
                      <a:r>
                        <a:rPr lang="en-US" altLang="zh-CN" sz="1100" b="0" i="0" u="none" strike="noStrike">
                          <a:solidFill>
                            <a:srgbClr val="0000FF"/>
                          </a:solidFill>
                          <a:effectLst/>
                          <a:latin typeface="宋体"/>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dirty="0">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dirty="0">
                          <a:solidFill>
                            <a:srgbClr val="0000FF"/>
                          </a:solidFill>
                          <a:effectLst/>
                          <a:latin typeface="宋体"/>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3</a:t>
                      </a:r>
                      <a:r>
                        <a:rPr lang="en-US" sz="1200" b="0" i="0" u="none" strike="noStrike" baseline="40000" dirty="0">
                          <a:effectLst/>
                          <a:latin typeface="Times New Roman" pitchFamily="18" charset="0"/>
                          <a:cs typeface="Times New Roman" pitchFamily="18" charset="0"/>
                        </a:rPr>
                        <a:t>0</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3</a:t>
                      </a:r>
                      <a:r>
                        <a:rPr lang="en-US" sz="1200" b="0" i="0" u="none" strike="noStrike" baseline="40000" dirty="0">
                          <a:effectLst/>
                          <a:latin typeface="Times New Roman" pitchFamily="18" charset="0"/>
                          <a:cs typeface="Times New Roman" pitchFamily="18" charset="0"/>
                        </a:rPr>
                        <a:t>0</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3</a:t>
                      </a:r>
                      <a:r>
                        <a:rPr lang="en-US" sz="1200" b="0" i="0" u="none" strike="noStrike" baseline="40000" dirty="0">
                          <a:effectLst/>
                          <a:latin typeface="Times New Roman" pitchFamily="18" charset="0"/>
                          <a:cs typeface="Times New Roman" pitchFamily="18"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4</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n-US" sz="1100" b="0" i="0" u="none" strike="noStrike" baseline="-40000" dirty="0">
                          <a:solidFill>
                            <a:srgbClr val="000000"/>
                          </a:solidFill>
                          <a:effectLst/>
                          <a:latin typeface="Times New Roman"/>
                        </a:rPr>
                        <a:t>3</a:t>
                      </a:r>
                      <a:r>
                        <a:rPr lang="en-US"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n-US"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n-US" sz="1100" b="0" i="0" u="none" strike="noStrike" baseline="-40000" dirty="0">
                          <a:solidFill>
                            <a:srgbClr val="000000"/>
                          </a:solidFill>
                          <a:effectLst/>
                          <a:latin typeface="Times New Roman"/>
                        </a:rPr>
                        <a:t>3</a:t>
                      </a:r>
                      <a:r>
                        <a:rPr lang="en-US"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baseline="-25000" dirty="0">
                          <a:solidFill>
                            <a:srgbClr val="000000"/>
                          </a:solidFill>
                          <a:effectLst/>
                          <a:latin typeface="Times New Roman"/>
                        </a:rPr>
                        <a:t> ,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n-US"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n-US" sz="1100" b="0" i="0" u="none" strike="noStrike" baseline="-40000" dirty="0">
                          <a:solidFill>
                            <a:srgbClr val="000000"/>
                          </a:solidFill>
                          <a:effectLst/>
                          <a:latin typeface="Times New Roman"/>
                        </a:rPr>
                        <a:t>3</a:t>
                      </a:r>
                      <a:r>
                        <a:rPr lang="en-US" sz="1100" b="0" i="0" u="none" strike="noStrike" baseline="40000" dirty="0">
                          <a:solidFill>
                            <a:srgbClr val="000000"/>
                          </a:solidFill>
                          <a:effectLst/>
                          <a:latin typeface="Times New Roman"/>
                        </a:rPr>
                        <a:t>3</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n-US" sz="1100" b="0" i="0" u="none" strike="noStrike" baseline="40000" dirty="0">
                          <a:solidFill>
                            <a:srgbClr val="000000"/>
                          </a:solidFill>
                          <a:effectLst/>
                          <a:latin typeface="Times New Roman"/>
                        </a:rPr>
                        <a:t>3</a:t>
                      </a:r>
                      <a:endParaRPr lang="el-GR" sz="1100" b="0" i="1" u="none" strike="noStrike" baseline="40000" dirty="0">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300209">
                <a:tc>
                  <a:txBody>
                    <a:bodyPr/>
                    <a:lstStyle/>
                    <a:p>
                      <a:pPr algn="ctr" fontAlgn="ctr"/>
                      <a:r>
                        <a:rPr lang="en-US" altLang="zh-CN" sz="1100" b="0" i="0" u="none" strike="noStrike" dirty="0">
                          <a:solidFill>
                            <a:srgbClr val="0000FF"/>
                          </a:solidFill>
                          <a:effectLst/>
                          <a:latin typeface="宋体"/>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dirty="0">
                          <a:solidFill>
                            <a:srgbClr val="0000FF"/>
                          </a:solidFill>
                          <a:effectLst/>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dirty="0">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3</a:t>
                      </a:r>
                      <a:r>
                        <a:rPr lang="en-US" sz="1200" b="0" i="0" u="none" strike="noStrike" baseline="40000" dirty="0">
                          <a:effectLst/>
                          <a:latin typeface="Times New Roman" pitchFamily="18" charset="0"/>
                          <a:cs typeface="Times New Roman" pitchFamily="18" charset="0"/>
                        </a:rPr>
                        <a:t>1</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2</a:t>
                      </a:r>
                      <a:r>
                        <a:rPr lang="en-US" sz="1200" b="0" i="0" u="none" strike="noStrike" baseline="40000" dirty="0">
                          <a:effectLst/>
                          <a:latin typeface="Times New Roman" pitchFamily="18" charset="0"/>
                          <a:cs typeface="Times New Roman" pitchFamily="18" charset="0"/>
                        </a:rPr>
                        <a:t>2</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0</a:t>
                      </a:r>
                      <a:r>
                        <a:rPr lang="en-US" sz="1200" b="0" i="0" u="none" strike="noStrike" baseline="40000" dirty="0">
                          <a:effectLst/>
                          <a:latin typeface="Times New Roman" pitchFamily="18" charset="0"/>
                          <a:cs typeface="Times New Roman" pitchFamily="18"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5</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n-US" sz="1100" b="0" i="0" u="none" strike="noStrike" baseline="-40000" dirty="0">
                          <a:solidFill>
                            <a:srgbClr val="000000"/>
                          </a:solidFill>
                          <a:effectLst/>
                          <a:latin typeface="Times New Roman"/>
                        </a:rPr>
                        <a:t>3</a:t>
                      </a:r>
                      <a:r>
                        <a:rPr lang="el-GR" sz="1100" b="0" i="0" u="none" strike="noStrike" baseline="40000" dirty="0">
                          <a:solidFill>
                            <a:srgbClr val="000000"/>
                          </a:solidFill>
                          <a:effectLst/>
                          <a:latin typeface="Times New Roman"/>
                        </a:rPr>
                        <a:t>1</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1</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n-US" sz="1100" b="0" i="0" u="none" strike="noStrike" baseline="-40000" dirty="0">
                          <a:solidFill>
                            <a:srgbClr val="000000"/>
                          </a:solidFill>
                          <a:effectLst/>
                          <a:latin typeface="Times New Roman"/>
                        </a:rPr>
                        <a:t>2</a:t>
                      </a:r>
                      <a:r>
                        <a:rPr lang="en-US" sz="1100" b="0" i="0" u="none" strike="noStrike" baseline="40000" dirty="0">
                          <a:solidFill>
                            <a:srgbClr val="000000"/>
                          </a:solidFill>
                          <a:effectLst/>
                          <a:latin typeface="Times New Roman"/>
                        </a:rPr>
                        <a:t>2</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baseline="-25000" dirty="0">
                          <a:solidFill>
                            <a:srgbClr val="000000"/>
                          </a:solidFill>
                          <a:effectLst/>
                          <a:latin typeface="Times New Roman"/>
                        </a:rPr>
                        <a:t> ,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n-US" sz="1100" b="0" i="0" u="none" strike="noStrike" baseline="40000" dirty="0">
                          <a:solidFill>
                            <a:srgbClr val="000000"/>
                          </a:solidFill>
                          <a:effectLst/>
                          <a:latin typeface="Times New Roman"/>
                        </a:rPr>
                        <a:t>2</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n-US" sz="1100" b="0" i="0" u="none" strike="noStrike" baseline="-40000" dirty="0">
                          <a:solidFill>
                            <a:srgbClr val="000000"/>
                          </a:solidFill>
                          <a:effectLst/>
                          <a:latin typeface="Times New Roman"/>
                        </a:rPr>
                        <a:t>0</a:t>
                      </a:r>
                      <a:r>
                        <a:rPr lang="en-US"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n-US" sz="1100" b="0" i="0" u="none" strike="noStrike" baseline="40000" dirty="0">
                          <a:solidFill>
                            <a:srgbClr val="000000"/>
                          </a:solidFill>
                          <a:effectLst/>
                          <a:latin typeface="Times New Roman"/>
                        </a:rPr>
                        <a:t>0</a:t>
                      </a:r>
                      <a:endParaRPr lang="el-GR" sz="1100" b="0" i="1" u="none" strike="noStrike" baseline="40000" dirty="0">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300209">
                <a:tc>
                  <a:txBody>
                    <a:bodyPr/>
                    <a:lstStyle/>
                    <a:p>
                      <a:pPr algn="ctr" fontAlgn="ctr"/>
                      <a:r>
                        <a:rPr lang="en-US" altLang="zh-CN" sz="1100" b="0" i="0" u="none" strike="noStrike" dirty="0">
                          <a:solidFill>
                            <a:srgbClr val="0000FF"/>
                          </a:solidFill>
                          <a:effectLst/>
                          <a:latin typeface="宋体"/>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dirty="0">
                          <a:solidFill>
                            <a:srgbClr val="0000FF"/>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3</a:t>
                      </a:r>
                      <a:r>
                        <a:rPr lang="en-US" sz="1200" b="0" i="0" u="none" strike="noStrike" baseline="40000" dirty="0">
                          <a:effectLst/>
                          <a:latin typeface="Times New Roman" pitchFamily="18" charset="0"/>
                          <a:cs typeface="Times New Roman" pitchFamily="18" charset="0"/>
                        </a:rPr>
                        <a:t>1</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2</a:t>
                      </a:r>
                      <a:r>
                        <a:rPr lang="en-US" sz="1200" b="0" i="0" u="none" strike="noStrike" baseline="40000" dirty="0">
                          <a:effectLst/>
                          <a:latin typeface="Times New Roman" pitchFamily="18" charset="0"/>
                          <a:cs typeface="Times New Roman" pitchFamily="18" charset="0"/>
                        </a:rPr>
                        <a:t>1</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1</a:t>
                      </a:r>
                      <a:r>
                        <a:rPr lang="en-US" sz="1200" b="0" i="0" u="none" strike="noStrike" baseline="40000" dirty="0">
                          <a:effectLst/>
                          <a:latin typeface="Times New Roman" pitchFamily="18" charset="0"/>
                          <a:cs typeface="Times New Roman" pitchFamily="18"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l-GR" altLang="zh-CN" sz="1100" b="0" i="1" u="none" strike="noStrike" kern="1200" cap="none" spc="0" normalizeH="0" baseline="0" noProof="0" dirty="0">
                          <a:ln>
                            <a:noFill/>
                          </a:ln>
                          <a:solidFill>
                            <a:srgbClr val="000000"/>
                          </a:solidFill>
                          <a:effectLst/>
                          <a:uLnTx/>
                          <a:uFillTx/>
                          <a:latin typeface="Times New Roman"/>
                          <a:cs typeface="+mn-cs"/>
                        </a:rPr>
                        <a:t>P</a:t>
                      </a:r>
                      <a:r>
                        <a:rPr kumimoji="0" lang="en-US" altLang="zh-CN" sz="1100" b="0" i="0" u="none" strike="noStrike" kern="1200" cap="none" spc="0" normalizeH="0" baseline="-25000" noProof="0" dirty="0">
                          <a:ln>
                            <a:noFill/>
                          </a:ln>
                          <a:solidFill>
                            <a:srgbClr val="000000"/>
                          </a:solidFill>
                          <a:effectLst/>
                          <a:uLnTx/>
                          <a:uFillTx/>
                          <a:latin typeface="Times New Roman"/>
                          <a:cs typeface="+mn-cs"/>
                        </a:rPr>
                        <a:t>6</a:t>
                      </a:r>
                      <a:r>
                        <a:rPr kumimoji="0" lang="el-GR" altLang="zh-CN" sz="1100" b="0" i="0" u="none" strike="noStrike" kern="1200" cap="none" spc="0" normalizeH="0" baseline="0" noProof="0" dirty="0">
                          <a:ln>
                            <a:noFill/>
                          </a:ln>
                          <a:solidFill>
                            <a:srgbClr val="000000"/>
                          </a:solidFill>
                          <a:effectLst/>
                          <a:uLnTx/>
                          <a:uFillTx/>
                          <a:latin typeface="Times New Roman"/>
                          <a:cs typeface="+mn-cs"/>
                        </a:rPr>
                        <a:t> = </a:t>
                      </a:r>
                      <a:r>
                        <a:rPr kumimoji="0" lang="el-GR" altLang="zh-CN" sz="1100" b="0" i="1" u="none" strike="noStrike" kern="1200" cap="none" spc="0" normalizeH="0" baseline="0" noProof="0" dirty="0">
                          <a:ln>
                            <a:noFill/>
                          </a:ln>
                          <a:solidFill>
                            <a:srgbClr val="000000"/>
                          </a:solidFill>
                          <a:effectLst/>
                          <a:uLnTx/>
                          <a:uFillTx/>
                          <a:latin typeface="Times New Roman"/>
                          <a:cs typeface="+mn-cs"/>
                        </a:rPr>
                        <a:t>C</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3</a:t>
                      </a:r>
                      <a:r>
                        <a:rPr kumimoji="0" lang="el-GR" altLang="zh-CN" sz="1100" b="0" i="0" u="none" strike="noStrike" kern="1200" cap="none" spc="0" normalizeH="0" baseline="40000" noProof="0" dirty="0">
                          <a:ln>
                            <a:noFill/>
                          </a:ln>
                          <a:solidFill>
                            <a:srgbClr val="000000"/>
                          </a:solidFill>
                          <a:effectLst/>
                          <a:uLnTx/>
                          <a:uFillTx/>
                          <a:latin typeface="Times New Roman"/>
                          <a:cs typeface="+mn-cs"/>
                        </a:rPr>
                        <a:t>1</a:t>
                      </a:r>
                      <a:r>
                        <a:rPr kumimoji="0" lang="el-GR" altLang="zh-CN" sz="1100" b="0" i="0" u="none" strike="noStrike" kern="1200" cap="none" spc="0" normalizeH="0" baseline="0" noProof="0" dirty="0">
                          <a:ln>
                            <a:noFill/>
                          </a:ln>
                          <a:solidFill>
                            <a:srgbClr val="000000"/>
                          </a:solidFill>
                          <a:effectLst/>
                          <a:uLnTx/>
                          <a:uFillTx/>
                          <a:latin typeface="Times New Roman"/>
                          <a:cs typeface="+mn-cs"/>
                        </a:rPr>
                        <a:t> × [ </a:t>
                      </a:r>
                      <a:r>
                        <a:rPr kumimoji="0" lang="el-GR" altLang="zh-CN" sz="1100" b="0" i="1" u="none" strike="noStrike" kern="1200" cap="none" spc="0" normalizeH="0" baseline="0" noProof="0" dirty="0">
                          <a:ln>
                            <a:noFill/>
                          </a:ln>
                          <a:solidFill>
                            <a:srgbClr val="000000"/>
                          </a:solidFill>
                          <a:effectLst/>
                          <a:uLnTx/>
                          <a:uFillTx/>
                          <a:latin typeface="Times New Roman"/>
                          <a:cs typeface="+mn-cs"/>
                        </a:rPr>
                        <a:t>P</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a:t>
                      </a:r>
                      <a:r>
                        <a:rPr kumimoji="0" lang="el-GR" altLang="zh-CN" sz="1100" b="0" i="0" u="none" strike="noStrike" kern="1200" cap="none" spc="0" normalizeH="0" baseline="-25000" noProof="0" dirty="0">
                          <a:ln>
                            <a:noFill/>
                          </a:ln>
                          <a:solidFill>
                            <a:srgbClr val="000000"/>
                          </a:solidFill>
                          <a:effectLst/>
                          <a:uLnTx/>
                          <a:uFillTx/>
                          <a:latin typeface="宋体"/>
                          <a:cs typeface="+mn-cs"/>
                        </a:rPr>
                        <a:t>＜</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μ</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- 2·</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σ</a:t>
                      </a:r>
                      <a:r>
                        <a:rPr kumimoji="0" lang="el-GR" altLang="zh-CN" sz="1100" b="0" i="0" u="none" strike="noStrike" kern="1200" cap="none" spc="0" normalizeH="0" baseline="0" noProof="0" dirty="0">
                          <a:ln>
                            <a:noFill/>
                          </a:ln>
                          <a:solidFill>
                            <a:srgbClr val="000000"/>
                          </a:solidFill>
                          <a:effectLst/>
                          <a:uLnTx/>
                          <a:uFillTx/>
                          <a:latin typeface="Times New Roman"/>
                          <a:cs typeface="+mn-cs"/>
                        </a:rPr>
                        <a:t> ]</a:t>
                      </a:r>
                      <a:r>
                        <a:rPr kumimoji="0" lang="el-GR" altLang="zh-CN" sz="1100" b="0" i="0" u="none" strike="noStrike" kern="1200" cap="none" spc="0" normalizeH="0" baseline="30000" noProof="0" dirty="0">
                          <a:ln>
                            <a:noFill/>
                          </a:ln>
                          <a:solidFill>
                            <a:srgbClr val="000000"/>
                          </a:solidFill>
                          <a:effectLst/>
                          <a:uLnTx/>
                          <a:uFillTx/>
                          <a:latin typeface="Times New Roman"/>
                          <a:cs typeface="+mn-cs"/>
                        </a:rPr>
                        <a:t> </a:t>
                      </a:r>
                      <a:r>
                        <a:rPr kumimoji="0" lang="el-GR" altLang="zh-CN" sz="1100" b="0" i="0" u="none" strike="noStrike" kern="1200" cap="none" spc="0" normalizeH="0" baseline="40000" noProof="0" dirty="0">
                          <a:ln>
                            <a:noFill/>
                          </a:ln>
                          <a:solidFill>
                            <a:srgbClr val="000000"/>
                          </a:solidFill>
                          <a:effectLst/>
                          <a:uLnTx/>
                          <a:uFillTx/>
                          <a:latin typeface="Times New Roman"/>
                          <a:cs typeface="+mn-cs"/>
                        </a:rPr>
                        <a:t>1</a:t>
                      </a:r>
                      <a:r>
                        <a:rPr kumimoji="0" lang="el-GR" altLang="zh-CN" sz="1100" b="0" i="0" u="none" strike="noStrike" kern="1200" cap="none" spc="0" normalizeH="0" baseline="0" noProof="0" dirty="0">
                          <a:ln>
                            <a:noFill/>
                          </a:ln>
                          <a:solidFill>
                            <a:srgbClr val="000000"/>
                          </a:solidFill>
                          <a:effectLst/>
                          <a:uLnTx/>
                          <a:uFillTx/>
                          <a:latin typeface="Times New Roman"/>
                          <a:cs typeface="+mn-cs"/>
                        </a:rPr>
                        <a:t> × </a:t>
                      </a:r>
                      <a:r>
                        <a:rPr kumimoji="0" lang="el-GR" altLang="zh-CN" sz="1100" b="0" i="1" u="none" strike="noStrike" kern="1200" cap="none" spc="0" normalizeH="0" baseline="0" noProof="0" dirty="0">
                          <a:ln>
                            <a:noFill/>
                          </a:ln>
                          <a:solidFill>
                            <a:srgbClr val="000000"/>
                          </a:solidFill>
                          <a:effectLst/>
                          <a:uLnTx/>
                          <a:uFillTx/>
                          <a:latin typeface="Times New Roman"/>
                          <a:cs typeface="+mn-cs"/>
                        </a:rPr>
                        <a:t>C</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2</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1</a:t>
                      </a:r>
                      <a:r>
                        <a:rPr kumimoji="0" lang="el-GR" altLang="zh-CN" sz="1100" b="0" i="0" u="none" strike="noStrike" kern="1200" cap="none" spc="0" normalizeH="0" baseline="0" noProof="0" dirty="0">
                          <a:ln>
                            <a:noFill/>
                          </a:ln>
                          <a:solidFill>
                            <a:srgbClr val="000000"/>
                          </a:solidFill>
                          <a:effectLst/>
                          <a:uLnTx/>
                          <a:uFillTx/>
                          <a:latin typeface="Times New Roman"/>
                          <a:cs typeface="+mn-cs"/>
                        </a:rPr>
                        <a:t> × [ </a:t>
                      </a:r>
                      <a:r>
                        <a:rPr kumimoji="0" lang="el-GR" altLang="zh-CN" sz="1100" b="0" i="1" u="none" strike="noStrike" kern="1200" cap="none" spc="0" normalizeH="0" baseline="0" noProof="0" dirty="0">
                          <a:ln>
                            <a:noFill/>
                          </a:ln>
                          <a:solidFill>
                            <a:srgbClr val="000000"/>
                          </a:solidFill>
                          <a:effectLst/>
                          <a:uLnTx/>
                          <a:uFillTx/>
                          <a:latin typeface="Times New Roman"/>
                          <a:cs typeface="+mn-cs"/>
                        </a:rPr>
                        <a:t>P</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μ</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- 2·</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σ</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 </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μ</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+ 2·</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σ</a:t>
                      </a:r>
                      <a:r>
                        <a:rPr kumimoji="0" lang="el-GR" altLang="zh-CN" sz="1100" b="0" i="0" u="none" strike="noStrike" kern="1200" cap="none" spc="0" normalizeH="0" baseline="0" noProof="0" dirty="0">
                          <a:ln>
                            <a:noFill/>
                          </a:ln>
                          <a:solidFill>
                            <a:srgbClr val="000000"/>
                          </a:solidFill>
                          <a:effectLst/>
                          <a:uLnTx/>
                          <a:uFillTx/>
                          <a:latin typeface="Times New Roman"/>
                          <a:cs typeface="+mn-cs"/>
                        </a:rPr>
                        <a:t> ]</a:t>
                      </a:r>
                      <a:r>
                        <a:rPr kumimoji="0" lang="el-GR" altLang="zh-CN" sz="1100" b="0" i="0" u="none" strike="noStrike" kern="1200" cap="none" spc="0" normalizeH="0" baseline="30000" noProof="0" dirty="0">
                          <a:ln>
                            <a:noFill/>
                          </a:ln>
                          <a:solidFill>
                            <a:srgbClr val="000000"/>
                          </a:solidFill>
                          <a:effectLst/>
                          <a:uLnTx/>
                          <a:uFillTx/>
                          <a:latin typeface="Times New Roman"/>
                          <a:cs typeface="+mn-cs"/>
                        </a:rPr>
                        <a:t> </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1</a:t>
                      </a:r>
                      <a:r>
                        <a:rPr kumimoji="0" lang="el-GR" altLang="zh-CN" sz="1100" b="0" i="0" u="none" strike="noStrike" kern="1200" cap="none" spc="0" normalizeH="0" baseline="0" noProof="0" dirty="0">
                          <a:ln>
                            <a:noFill/>
                          </a:ln>
                          <a:solidFill>
                            <a:srgbClr val="000000"/>
                          </a:solidFill>
                          <a:effectLst/>
                          <a:uLnTx/>
                          <a:uFillTx/>
                          <a:latin typeface="Times New Roman"/>
                          <a:cs typeface="+mn-cs"/>
                        </a:rPr>
                        <a:t> × </a:t>
                      </a:r>
                      <a:r>
                        <a:rPr kumimoji="0" lang="el-GR" altLang="zh-CN" sz="1100" b="0" i="1" u="none" strike="noStrike" kern="1200" cap="none" spc="0" normalizeH="0" baseline="0" noProof="0" dirty="0">
                          <a:ln>
                            <a:noFill/>
                          </a:ln>
                          <a:solidFill>
                            <a:srgbClr val="000000"/>
                          </a:solidFill>
                          <a:effectLst/>
                          <a:uLnTx/>
                          <a:uFillTx/>
                          <a:latin typeface="Times New Roman"/>
                          <a:cs typeface="+mn-cs"/>
                        </a:rPr>
                        <a:t>C</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1</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1</a:t>
                      </a:r>
                      <a:r>
                        <a:rPr kumimoji="0" lang="el-GR" altLang="zh-CN" sz="1100" b="0" i="0" u="none" strike="noStrike" kern="1200" cap="none" spc="0" normalizeH="0" baseline="0" noProof="0" dirty="0">
                          <a:ln>
                            <a:noFill/>
                          </a:ln>
                          <a:solidFill>
                            <a:srgbClr val="000000"/>
                          </a:solidFill>
                          <a:effectLst/>
                          <a:uLnTx/>
                          <a:uFillTx/>
                          <a:latin typeface="Times New Roman"/>
                          <a:cs typeface="+mn-cs"/>
                        </a:rPr>
                        <a:t> × [ </a:t>
                      </a:r>
                      <a:r>
                        <a:rPr kumimoji="0" lang="el-GR" altLang="zh-CN" sz="1100" b="0" i="1" u="none" strike="noStrike" kern="1200" cap="none" spc="0" normalizeH="0" baseline="0" noProof="0" dirty="0">
                          <a:ln>
                            <a:noFill/>
                          </a:ln>
                          <a:solidFill>
                            <a:srgbClr val="000000"/>
                          </a:solidFill>
                          <a:effectLst/>
                          <a:uLnTx/>
                          <a:uFillTx/>
                          <a:latin typeface="Times New Roman"/>
                          <a:cs typeface="+mn-cs"/>
                        </a:rPr>
                        <a:t>P</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a:t>
                      </a:r>
                      <a:r>
                        <a:rPr kumimoji="0" lang="el-GR" altLang="zh-CN" sz="1100" b="0" i="0" u="none" strike="noStrike" kern="1200" cap="none" spc="0" normalizeH="0" baseline="-25000" noProof="0" dirty="0">
                          <a:ln>
                            <a:noFill/>
                          </a:ln>
                          <a:solidFill>
                            <a:srgbClr val="000000"/>
                          </a:solidFill>
                          <a:effectLst/>
                          <a:uLnTx/>
                          <a:uFillTx/>
                          <a:latin typeface="宋体"/>
                          <a:cs typeface="+mn-cs"/>
                        </a:rPr>
                        <a:t>＞</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μ</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+ 2·</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σ</a:t>
                      </a:r>
                      <a:r>
                        <a:rPr kumimoji="0" lang="el-GR" altLang="zh-CN" sz="1100" b="0" i="0" u="none" strike="noStrike" kern="1200" cap="none" spc="0" normalizeH="0" baseline="0" noProof="0" dirty="0">
                          <a:ln>
                            <a:noFill/>
                          </a:ln>
                          <a:solidFill>
                            <a:srgbClr val="000000"/>
                          </a:solidFill>
                          <a:effectLst/>
                          <a:uLnTx/>
                          <a:uFillTx/>
                          <a:latin typeface="Times New Roman"/>
                          <a:cs typeface="+mn-cs"/>
                        </a:rPr>
                        <a:t> ]</a:t>
                      </a:r>
                      <a:r>
                        <a:rPr kumimoji="0" lang="el-GR" altLang="zh-CN" sz="1100" b="0" i="0" u="none" strike="noStrike" kern="1200" cap="none" spc="0" normalizeH="0" baseline="30000" noProof="0" dirty="0">
                          <a:ln>
                            <a:noFill/>
                          </a:ln>
                          <a:solidFill>
                            <a:srgbClr val="000000"/>
                          </a:solidFill>
                          <a:effectLst/>
                          <a:uLnTx/>
                          <a:uFillTx/>
                          <a:latin typeface="Times New Roman"/>
                          <a:cs typeface="+mn-cs"/>
                        </a:rPr>
                        <a:t> </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1</a:t>
                      </a:r>
                      <a:endParaRPr kumimoji="0" lang="el-GR" altLang="zh-CN" sz="1100" b="0" i="1" u="none" strike="noStrike" kern="1200" cap="none" spc="0" normalizeH="0" baseline="40000" noProof="0" dirty="0">
                        <a:ln>
                          <a:noFill/>
                        </a:ln>
                        <a:solidFill>
                          <a:srgbClr val="000000"/>
                        </a:solidFill>
                        <a:effectLst/>
                        <a:uLnTx/>
                        <a:uFillTx/>
                        <a:latin typeface="Times New Roman"/>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300209">
                <a:tc>
                  <a:txBody>
                    <a:bodyPr/>
                    <a:lstStyle/>
                    <a:p>
                      <a:pPr algn="ctr" fontAlgn="ctr"/>
                      <a:r>
                        <a:rPr lang="en-US" altLang="zh-CN" sz="1100" b="0" i="0" u="none" strike="noStrike" dirty="0">
                          <a:solidFill>
                            <a:srgbClr val="0000FF"/>
                          </a:solidFill>
                          <a:effectLst/>
                          <a:latin typeface="宋体"/>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dirty="0">
                          <a:solidFill>
                            <a:srgbClr val="0000FF"/>
                          </a:solidFill>
                          <a:effectLst/>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3</a:t>
                      </a:r>
                      <a:r>
                        <a:rPr lang="en-US" sz="1200" b="0" i="0" u="none" strike="noStrike" baseline="40000" dirty="0">
                          <a:effectLst/>
                          <a:latin typeface="Times New Roman" pitchFamily="18" charset="0"/>
                          <a:cs typeface="Times New Roman" pitchFamily="18" charset="0"/>
                        </a:rPr>
                        <a:t>1</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2</a:t>
                      </a:r>
                      <a:r>
                        <a:rPr lang="en-US" sz="1200" b="0" i="0" u="none" strike="noStrike" baseline="40000" dirty="0">
                          <a:effectLst/>
                          <a:latin typeface="Times New Roman" pitchFamily="18" charset="0"/>
                          <a:cs typeface="Times New Roman" pitchFamily="18" charset="0"/>
                        </a:rPr>
                        <a:t>0</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2</a:t>
                      </a:r>
                      <a:r>
                        <a:rPr lang="en-US" sz="1200" b="0" i="0" u="none" strike="noStrike" baseline="40000" dirty="0">
                          <a:effectLst/>
                          <a:latin typeface="Times New Roman" pitchFamily="18" charset="0"/>
                          <a:cs typeface="Times New Roman" pitchFamily="18"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l-GR" altLang="zh-CN" sz="1100" b="0" i="1" u="none" strike="noStrike" dirty="0">
                          <a:solidFill>
                            <a:srgbClr val="000000"/>
                          </a:solidFill>
                          <a:effectLst/>
                          <a:latin typeface="Times New Roman"/>
                        </a:rPr>
                        <a:t>P</a:t>
                      </a:r>
                      <a:r>
                        <a:rPr lang="en-US" altLang="zh-CN" sz="1100" b="0" i="0" u="none" strike="noStrike" baseline="-25000" dirty="0">
                          <a:solidFill>
                            <a:srgbClr val="000000"/>
                          </a:solidFill>
                          <a:effectLst/>
                          <a:latin typeface="Times New Roman"/>
                        </a:rPr>
                        <a:t>7</a:t>
                      </a:r>
                      <a:r>
                        <a:rPr lang="el-GR" altLang="zh-CN" sz="1100" b="0" i="0" u="none" strike="noStrike" dirty="0">
                          <a:solidFill>
                            <a:srgbClr val="000000"/>
                          </a:solidFill>
                          <a:effectLst/>
                          <a:latin typeface="Times New Roman"/>
                        </a:rPr>
                        <a:t> = </a:t>
                      </a:r>
                      <a:r>
                        <a:rPr lang="el-GR" altLang="zh-CN" sz="1100" b="0" i="1" u="none" strike="noStrike" dirty="0">
                          <a:solidFill>
                            <a:srgbClr val="000000"/>
                          </a:solidFill>
                          <a:effectLst/>
                          <a:latin typeface="Times New Roman"/>
                        </a:rPr>
                        <a:t>C</a:t>
                      </a:r>
                      <a:r>
                        <a:rPr lang="en-US" altLang="zh-CN" sz="1100" b="0" i="0" u="none" strike="noStrike" baseline="-40000" dirty="0">
                          <a:solidFill>
                            <a:srgbClr val="000000"/>
                          </a:solidFill>
                          <a:effectLst/>
                          <a:latin typeface="Times New Roman"/>
                        </a:rPr>
                        <a:t>3</a:t>
                      </a:r>
                      <a:r>
                        <a:rPr lang="el-GR" altLang="zh-CN" sz="1100" b="0" i="0" u="none" strike="noStrike" baseline="40000" dirty="0">
                          <a:solidFill>
                            <a:srgbClr val="000000"/>
                          </a:solidFill>
                          <a:effectLst/>
                          <a:latin typeface="Times New Roman"/>
                        </a:rPr>
                        <a:t>1</a:t>
                      </a:r>
                      <a:r>
                        <a:rPr lang="el-GR" altLang="zh-CN" sz="1100" b="0" i="0" u="none" strike="noStrike" dirty="0">
                          <a:solidFill>
                            <a:srgbClr val="000000"/>
                          </a:solidFill>
                          <a:effectLst/>
                          <a:latin typeface="Times New Roman"/>
                        </a:rPr>
                        <a:t> × [ </a:t>
                      </a:r>
                      <a:r>
                        <a:rPr lang="el-GR" altLang="zh-CN" sz="1100" b="0" i="1" u="none" strike="noStrike" dirty="0">
                          <a:solidFill>
                            <a:srgbClr val="000000"/>
                          </a:solidFill>
                          <a:effectLst/>
                          <a:latin typeface="Times New Roman"/>
                        </a:rPr>
                        <a:t>P</a:t>
                      </a:r>
                      <a:r>
                        <a:rPr lang="el-GR" altLang="zh-CN" sz="1100" b="0" i="0" u="none" strike="noStrike" baseline="-25000" dirty="0">
                          <a:solidFill>
                            <a:srgbClr val="000000"/>
                          </a:solidFill>
                          <a:effectLst/>
                          <a:latin typeface="Times New Roman"/>
                        </a:rPr>
                        <a:t> </a:t>
                      </a:r>
                      <a:r>
                        <a:rPr lang="el-GR" altLang="zh-CN" sz="1100" b="0" i="0" u="none" strike="noStrike" baseline="-25000" dirty="0">
                          <a:solidFill>
                            <a:srgbClr val="000000"/>
                          </a:solidFill>
                          <a:effectLst/>
                          <a:latin typeface="宋体"/>
                        </a:rPr>
                        <a:t>＜</a:t>
                      </a:r>
                      <a:r>
                        <a:rPr lang="el-GR" altLang="zh-CN" sz="1100" b="0" i="0" u="none" strike="noStrike" baseline="-25000" dirty="0">
                          <a:solidFill>
                            <a:srgbClr val="000000"/>
                          </a:solidFill>
                          <a:effectLst/>
                          <a:latin typeface="Times New Roman"/>
                        </a:rPr>
                        <a:t> </a:t>
                      </a:r>
                      <a:r>
                        <a:rPr lang="el-GR" altLang="zh-CN" sz="1100" b="0" i="1" u="none" strike="noStrike" baseline="-25000" dirty="0">
                          <a:solidFill>
                            <a:srgbClr val="000000"/>
                          </a:solidFill>
                          <a:effectLst/>
                          <a:latin typeface="Times New Roman"/>
                        </a:rPr>
                        <a:t>μ</a:t>
                      </a:r>
                      <a:r>
                        <a:rPr lang="el-GR" altLang="zh-CN" sz="1100" b="0" i="0" u="none" strike="noStrike" baseline="-25000" dirty="0">
                          <a:solidFill>
                            <a:srgbClr val="000000"/>
                          </a:solidFill>
                          <a:effectLst/>
                          <a:latin typeface="Times New Roman"/>
                        </a:rPr>
                        <a:t> - 2·</a:t>
                      </a:r>
                      <a:r>
                        <a:rPr lang="el-GR" altLang="zh-CN" sz="1100" b="0" i="1" u="none" strike="noStrike" baseline="-25000" dirty="0">
                          <a:solidFill>
                            <a:srgbClr val="000000"/>
                          </a:solidFill>
                          <a:effectLst/>
                          <a:latin typeface="Times New Roman"/>
                        </a:rPr>
                        <a:t>σ</a:t>
                      </a:r>
                      <a:r>
                        <a:rPr lang="el-GR" altLang="zh-CN" sz="1100" b="0" i="0" u="none" strike="noStrike" dirty="0">
                          <a:solidFill>
                            <a:srgbClr val="000000"/>
                          </a:solidFill>
                          <a:effectLst/>
                          <a:latin typeface="Times New Roman"/>
                        </a:rPr>
                        <a:t> ]</a:t>
                      </a:r>
                      <a:r>
                        <a:rPr lang="el-GR" altLang="zh-CN" sz="1100" b="0" i="0" u="none" strike="noStrike" baseline="30000" dirty="0">
                          <a:solidFill>
                            <a:srgbClr val="000000"/>
                          </a:solidFill>
                          <a:effectLst/>
                          <a:latin typeface="Times New Roman"/>
                        </a:rPr>
                        <a:t> </a:t>
                      </a:r>
                      <a:r>
                        <a:rPr lang="el-GR" altLang="zh-CN" sz="1100" b="0" i="0" u="none" strike="noStrike" baseline="40000" dirty="0">
                          <a:solidFill>
                            <a:srgbClr val="000000"/>
                          </a:solidFill>
                          <a:effectLst/>
                          <a:latin typeface="Times New Roman"/>
                        </a:rPr>
                        <a:t>1</a:t>
                      </a:r>
                      <a:r>
                        <a:rPr lang="el-GR" altLang="zh-CN" sz="1100" b="0" i="0" u="none" strike="noStrike" dirty="0">
                          <a:solidFill>
                            <a:srgbClr val="000000"/>
                          </a:solidFill>
                          <a:effectLst/>
                          <a:latin typeface="Times New Roman"/>
                        </a:rPr>
                        <a:t> × </a:t>
                      </a:r>
                      <a:r>
                        <a:rPr lang="el-GR" altLang="zh-CN" sz="1100" b="0" i="1" u="none" strike="noStrike" dirty="0">
                          <a:solidFill>
                            <a:srgbClr val="000000"/>
                          </a:solidFill>
                          <a:effectLst/>
                          <a:latin typeface="Times New Roman"/>
                        </a:rPr>
                        <a:t>C</a:t>
                      </a:r>
                      <a:r>
                        <a:rPr lang="en-US" altLang="zh-CN" sz="1100" b="0" i="0" u="none" strike="noStrike" baseline="-40000" dirty="0">
                          <a:solidFill>
                            <a:srgbClr val="000000"/>
                          </a:solidFill>
                          <a:effectLst/>
                          <a:latin typeface="Times New Roman"/>
                        </a:rPr>
                        <a:t>2</a:t>
                      </a:r>
                      <a:r>
                        <a:rPr lang="en-US" altLang="zh-CN" sz="1100" b="0" i="0" u="none" strike="noStrike" baseline="40000" dirty="0">
                          <a:solidFill>
                            <a:srgbClr val="000000"/>
                          </a:solidFill>
                          <a:effectLst/>
                          <a:latin typeface="Times New Roman"/>
                        </a:rPr>
                        <a:t>0</a:t>
                      </a:r>
                      <a:r>
                        <a:rPr lang="el-GR" altLang="zh-CN" sz="1100" b="0" i="0" u="none" strike="noStrike" dirty="0">
                          <a:solidFill>
                            <a:srgbClr val="000000"/>
                          </a:solidFill>
                          <a:effectLst/>
                          <a:latin typeface="Times New Roman"/>
                        </a:rPr>
                        <a:t> × [ </a:t>
                      </a:r>
                      <a:r>
                        <a:rPr lang="el-GR" altLang="zh-CN" sz="1100" b="0" i="1" u="none" strike="noStrike" dirty="0">
                          <a:solidFill>
                            <a:srgbClr val="000000"/>
                          </a:solidFill>
                          <a:effectLst/>
                          <a:latin typeface="Times New Roman"/>
                        </a:rPr>
                        <a:t>P</a:t>
                      </a:r>
                      <a:r>
                        <a:rPr lang="el-GR" altLang="zh-CN" sz="1100" b="0" i="0" u="none" strike="noStrike" baseline="-25000" dirty="0">
                          <a:solidFill>
                            <a:srgbClr val="000000"/>
                          </a:solidFill>
                          <a:effectLst/>
                          <a:latin typeface="Times New Roman"/>
                        </a:rPr>
                        <a:t> </a:t>
                      </a:r>
                      <a:r>
                        <a:rPr lang="el-GR" altLang="zh-CN" sz="1100" b="0" i="1" u="none" strike="noStrike" baseline="-25000" dirty="0">
                          <a:solidFill>
                            <a:srgbClr val="000000"/>
                          </a:solidFill>
                          <a:effectLst/>
                          <a:latin typeface="Times New Roman"/>
                        </a:rPr>
                        <a:t>μ</a:t>
                      </a:r>
                      <a:r>
                        <a:rPr lang="el-GR" altLang="zh-CN" sz="1100" b="0" i="0" u="none" strike="noStrike" baseline="-25000" dirty="0">
                          <a:solidFill>
                            <a:srgbClr val="000000"/>
                          </a:solidFill>
                          <a:effectLst/>
                          <a:latin typeface="Times New Roman"/>
                        </a:rPr>
                        <a:t> - 2·</a:t>
                      </a:r>
                      <a:r>
                        <a:rPr lang="el-GR" altLang="zh-CN" sz="1100" b="0" i="1" u="none" strike="noStrike" baseline="-25000" dirty="0">
                          <a:solidFill>
                            <a:srgbClr val="000000"/>
                          </a:solidFill>
                          <a:effectLst/>
                          <a:latin typeface="Times New Roman"/>
                        </a:rPr>
                        <a:t>σ</a:t>
                      </a:r>
                      <a:r>
                        <a:rPr lang="el-GR" altLang="zh-CN" sz="1100" b="0" i="0" u="none" strike="noStrike" baseline="-25000" dirty="0">
                          <a:solidFill>
                            <a:srgbClr val="000000"/>
                          </a:solidFill>
                          <a:effectLst/>
                          <a:latin typeface="Times New Roman"/>
                        </a:rPr>
                        <a:t> , </a:t>
                      </a:r>
                      <a:r>
                        <a:rPr lang="el-GR" altLang="zh-CN" sz="1100" b="0" i="1" u="none" strike="noStrike" baseline="-25000" dirty="0">
                          <a:solidFill>
                            <a:srgbClr val="000000"/>
                          </a:solidFill>
                          <a:effectLst/>
                          <a:latin typeface="Times New Roman"/>
                        </a:rPr>
                        <a:t>μ</a:t>
                      </a:r>
                      <a:r>
                        <a:rPr lang="el-GR" altLang="zh-CN" sz="1100" b="0" i="0" u="none" strike="noStrike" baseline="-25000" dirty="0">
                          <a:solidFill>
                            <a:srgbClr val="000000"/>
                          </a:solidFill>
                          <a:effectLst/>
                          <a:latin typeface="Times New Roman"/>
                        </a:rPr>
                        <a:t> + 2·</a:t>
                      </a:r>
                      <a:r>
                        <a:rPr lang="el-GR" altLang="zh-CN" sz="1100" b="0" i="1" u="none" strike="noStrike" baseline="-25000" dirty="0">
                          <a:solidFill>
                            <a:srgbClr val="000000"/>
                          </a:solidFill>
                          <a:effectLst/>
                          <a:latin typeface="Times New Roman"/>
                        </a:rPr>
                        <a:t>σ</a:t>
                      </a:r>
                      <a:r>
                        <a:rPr lang="el-GR" altLang="zh-CN" sz="1100" b="0" i="0" u="none" strike="noStrike" dirty="0">
                          <a:solidFill>
                            <a:srgbClr val="000000"/>
                          </a:solidFill>
                          <a:effectLst/>
                          <a:latin typeface="Times New Roman"/>
                        </a:rPr>
                        <a:t> ]</a:t>
                      </a:r>
                      <a:r>
                        <a:rPr lang="el-GR" altLang="zh-CN" sz="1100" b="0" i="0" u="none" strike="noStrike" baseline="30000" dirty="0">
                          <a:solidFill>
                            <a:srgbClr val="000000"/>
                          </a:solidFill>
                          <a:effectLst/>
                          <a:latin typeface="Times New Roman"/>
                        </a:rPr>
                        <a:t> </a:t>
                      </a:r>
                      <a:r>
                        <a:rPr lang="en-US" altLang="zh-CN" sz="1100" b="0" i="0" u="none" strike="noStrike" baseline="40000" dirty="0">
                          <a:solidFill>
                            <a:srgbClr val="000000"/>
                          </a:solidFill>
                          <a:effectLst/>
                          <a:latin typeface="Times New Roman"/>
                        </a:rPr>
                        <a:t>0</a:t>
                      </a:r>
                      <a:r>
                        <a:rPr lang="el-GR" altLang="zh-CN" sz="1100" b="0" i="0" u="none" strike="noStrike" dirty="0">
                          <a:solidFill>
                            <a:srgbClr val="000000"/>
                          </a:solidFill>
                          <a:effectLst/>
                          <a:latin typeface="Times New Roman"/>
                        </a:rPr>
                        <a:t> × </a:t>
                      </a:r>
                      <a:r>
                        <a:rPr lang="el-GR" altLang="zh-CN" sz="1100" b="0" i="1" u="none" strike="noStrike" dirty="0">
                          <a:solidFill>
                            <a:srgbClr val="000000"/>
                          </a:solidFill>
                          <a:effectLst/>
                          <a:latin typeface="Times New Roman"/>
                        </a:rPr>
                        <a:t>C</a:t>
                      </a:r>
                      <a:r>
                        <a:rPr lang="en-US" altLang="zh-CN" sz="1100" b="0" i="0" u="none" strike="noStrike" baseline="-40000" dirty="0">
                          <a:solidFill>
                            <a:srgbClr val="000000"/>
                          </a:solidFill>
                          <a:effectLst/>
                          <a:latin typeface="Times New Roman"/>
                        </a:rPr>
                        <a:t>2</a:t>
                      </a:r>
                      <a:r>
                        <a:rPr lang="en-US" altLang="zh-CN" sz="1100" b="0" i="0" u="none" strike="noStrike" baseline="40000" dirty="0">
                          <a:solidFill>
                            <a:srgbClr val="000000"/>
                          </a:solidFill>
                          <a:effectLst/>
                          <a:latin typeface="Times New Roman"/>
                        </a:rPr>
                        <a:t>2</a:t>
                      </a:r>
                      <a:r>
                        <a:rPr lang="el-GR" altLang="zh-CN" sz="1100" b="0" i="0" u="none" strike="noStrike" dirty="0">
                          <a:solidFill>
                            <a:srgbClr val="000000"/>
                          </a:solidFill>
                          <a:effectLst/>
                          <a:latin typeface="Times New Roman"/>
                        </a:rPr>
                        <a:t> × [ </a:t>
                      </a:r>
                      <a:r>
                        <a:rPr lang="el-GR" altLang="zh-CN" sz="1100" b="0" i="1" u="none" strike="noStrike" dirty="0">
                          <a:solidFill>
                            <a:srgbClr val="000000"/>
                          </a:solidFill>
                          <a:effectLst/>
                          <a:latin typeface="Times New Roman"/>
                        </a:rPr>
                        <a:t>P</a:t>
                      </a:r>
                      <a:r>
                        <a:rPr lang="el-GR" altLang="zh-CN" sz="1100" b="0" i="0" u="none" strike="noStrike" baseline="-25000" dirty="0">
                          <a:solidFill>
                            <a:srgbClr val="000000"/>
                          </a:solidFill>
                          <a:effectLst/>
                          <a:latin typeface="Times New Roman"/>
                        </a:rPr>
                        <a:t> </a:t>
                      </a:r>
                      <a:r>
                        <a:rPr lang="el-GR" altLang="zh-CN" sz="1100" b="0" i="0" u="none" strike="noStrike" baseline="-25000" dirty="0">
                          <a:solidFill>
                            <a:srgbClr val="000000"/>
                          </a:solidFill>
                          <a:effectLst/>
                          <a:latin typeface="宋体"/>
                        </a:rPr>
                        <a:t>＞</a:t>
                      </a:r>
                      <a:r>
                        <a:rPr lang="el-GR" altLang="zh-CN" sz="1100" b="0" i="0" u="none" strike="noStrike" baseline="-25000" dirty="0">
                          <a:solidFill>
                            <a:srgbClr val="000000"/>
                          </a:solidFill>
                          <a:effectLst/>
                          <a:latin typeface="Times New Roman"/>
                        </a:rPr>
                        <a:t> </a:t>
                      </a:r>
                      <a:r>
                        <a:rPr lang="el-GR" altLang="zh-CN" sz="1100" b="0" i="1" u="none" strike="noStrike" baseline="-25000" dirty="0">
                          <a:solidFill>
                            <a:srgbClr val="000000"/>
                          </a:solidFill>
                          <a:effectLst/>
                          <a:latin typeface="Times New Roman"/>
                        </a:rPr>
                        <a:t>μ</a:t>
                      </a:r>
                      <a:r>
                        <a:rPr lang="el-GR" altLang="zh-CN" sz="1100" b="0" i="0" u="none" strike="noStrike" baseline="-25000" dirty="0">
                          <a:solidFill>
                            <a:srgbClr val="000000"/>
                          </a:solidFill>
                          <a:effectLst/>
                          <a:latin typeface="Times New Roman"/>
                        </a:rPr>
                        <a:t> + 2·</a:t>
                      </a:r>
                      <a:r>
                        <a:rPr lang="el-GR" altLang="zh-CN" sz="1100" b="0" i="1" u="none" strike="noStrike" baseline="-25000" dirty="0">
                          <a:solidFill>
                            <a:srgbClr val="000000"/>
                          </a:solidFill>
                          <a:effectLst/>
                          <a:latin typeface="Times New Roman"/>
                        </a:rPr>
                        <a:t>σ</a:t>
                      </a:r>
                      <a:r>
                        <a:rPr lang="el-GR" altLang="zh-CN" sz="1100" b="0" i="0" u="none" strike="noStrike" dirty="0">
                          <a:solidFill>
                            <a:srgbClr val="000000"/>
                          </a:solidFill>
                          <a:effectLst/>
                          <a:latin typeface="Times New Roman"/>
                        </a:rPr>
                        <a:t> ]</a:t>
                      </a:r>
                      <a:r>
                        <a:rPr lang="el-GR" altLang="zh-CN" sz="1100" b="0" i="0" u="none" strike="noStrike" baseline="30000" dirty="0">
                          <a:solidFill>
                            <a:srgbClr val="000000"/>
                          </a:solidFill>
                          <a:effectLst/>
                          <a:latin typeface="Times New Roman"/>
                        </a:rPr>
                        <a:t> </a:t>
                      </a:r>
                      <a:r>
                        <a:rPr lang="en-US" altLang="zh-CN" sz="1100" b="0" i="0" u="none" strike="noStrike" baseline="40000" dirty="0">
                          <a:solidFill>
                            <a:srgbClr val="000000"/>
                          </a:solidFill>
                          <a:effectLst/>
                          <a:latin typeface="Times New Roman"/>
                        </a:rPr>
                        <a:t>2</a:t>
                      </a:r>
                      <a:endParaRPr lang="el-GR" altLang="zh-CN" sz="1100" b="0" i="1" u="none" strike="noStrike" baseline="40000" dirty="0">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300209">
                <a:tc>
                  <a:txBody>
                    <a:bodyPr/>
                    <a:lstStyle/>
                    <a:p>
                      <a:pPr algn="ctr" fontAlgn="ctr"/>
                      <a:r>
                        <a:rPr lang="en-US" altLang="zh-CN" sz="1100" b="0" i="0" u="none" strike="noStrike" dirty="0">
                          <a:solidFill>
                            <a:srgbClr val="0000FF"/>
                          </a:solidFill>
                          <a:effectLst/>
                          <a:latin typeface="宋体"/>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3</a:t>
                      </a:r>
                      <a:r>
                        <a:rPr lang="en-US" sz="1200" b="0" i="0" u="none" strike="noStrike" baseline="40000" dirty="0">
                          <a:effectLst/>
                          <a:latin typeface="Times New Roman" pitchFamily="18" charset="0"/>
                          <a:cs typeface="Times New Roman" pitchFamily="18" charset="0"/>
                        </a:rPr>
                        <a:t>2</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1</a:t>
                      </a:r>
                      <a:r>
                        <a:rPr lang="en-US" sz="1200" b="0" i="0" u="none" strike="noStrike" baseline="40000" dirty="0">
                          <a:effectLst/>
                          <a:latin typeface="Times New Roman" pitchFamily="18" charset="0"/>
                          <a:cs typeface="Times New Roman" pitchFamily="18" charset="0"/>
                        </a:rPr>
                        <a:t>1</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0</a:t>
                      </a:r>
                      <a:r>
                        <a:rPr lang="en-US" sz="1200" b="0" i="0" u="none" strike="noStrike" baseline="40000" dirty="0">
                          <a:effectLst/>
                          <a:latin typeface="Times New Roman" pitchFamily="18" charset="0"/>
                          <a:cs typeface="Times New Roman" pitchFamily="18"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l-GR" altLang="zh-CN" sz="1100" b="0" i="1" u="none" strike="noStrike" kern="1200" cap="none" spc="0" normalizeH="0" baseline="0" noProof="0" dirty="0">
                          <a:ln>
                            <a:noFill/>
                          </a:ln>
                          <a:solidFill>
                            <a:srgbClr val="000000"/>
                          </a:solidFill>
                          <a:effectLst/>
                          <a:uLnTx/>
                          <a:uFillTx/>
                          <a:latin typeface="Times New Roman"/>
                          <a:cs typeface="+mn-cs"/>
                        </a:rPr>
                        <a:t>P</a:t>
                      </a:r>
                      <a:r>
                        <a:rPr kumimoji="0" lang="en-US" altLang="zh-CN" sz="1100" b="0" i="0" u="none" strike="noStrike" kern="1200" cap="none" spc="0" normalizeH="0" baseline="-25000" noProof="0" dirty="0">
                          <a:ln>
                            <a:noFill/>
                          </a:ln>
                          <a:solidFill>
                            <a:srgbClr val="000000"/>
                          </a:solidFill>
                          <a:effectLst/>
                          <a:uLnTx/>
                          <a:uFillTx/>
                          <a:latin typeface="Times New Roman"/>
                          <a:cs typeface="+mn-cs"/>
                        </a:rPr>
                        <a:t>8</a:t>
                      </a:r>
                      <a:r>
                        <a:rPr kumimoji="0" lang="el-GR" altLang="zh-CN" sz="1100" b="0" i="0" u="none" strike="noStrike" kern="1200" cap="none" spc="0" normalizeH="0" baseline="0" noProof="0" dirty="0">
                          <a:ln>
                            <a:noFill/>
                          </a:ln>
                          <a:solidFill>
                            <a:srgbClr val="000000"/>
                          </a:solidFill>
                          <a:effectLst/>
                          <a:uLnTx/>
                          <a:uFillTx/>
                          <a:latin typeface="Times New Roman"/>
                          <a:cs typeface="+mn-cs"/>
                        </a:rPr>
                        <a:t> = </a:t>
                      </a:r>
                      <a:r>
                        <a:rPr kumimoji="0" lang="el-GR" altLang="zh-CN" sz="1100" b="0" i="1" u="none" strike="noStrike" kern="1200" cap="none" spc="0" normalizeH="0" baseline="0" noProof="0" dirty="0">
                          <a:ln>
                            <a:noFill/>
                          </a:ln>
                          <a:solidFill>
                            <a:srgbClr val="000000"/>
                          </a:solidFill>
                          <a:effectLst/>
                          <a:uLnTx/>
                          <a:uFillTx/>
                          <a:latin typeface="Times New Roman"/>
                          <a:cs typeface="+mn-cs"/>
                        </a:rPr>
                        <a:t>C</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3</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2</a:t>
                      </a:r>
                      <a:r>
                        <a:rPr kumimoji="0" lang="el-GR" altLang="zh-CN" sz="1100" b="0" i="0" u="none" strike="noStrike" kern="1200" cap="none" spc="0" normalizeH="0" baseline="0" noProof="0" dirty="0">
                          <a:ln>
                            <a:noFill/>
                          </a:ln>
                          <a:solidFill>
                            <a:srgbClr val="000000"/>
                          </a:solidFill>
                          <a:effectLst/>
                          <a:uLnTx/>
                          <a:uFillTx/>
                          <a:latin typeface="Times New Roman"/>
                          <a:cs typeface="+mn-cs"/>
                        </a:rPr>
                        <a:t> × [ </a:t>
                      </a:r>
                      <a:r>
                        <a:rPr kumimoji="0" lang="el-GR" altLang="zh-CN" sz="1100" b="0" i="1" u="none" strike="noStrike" kern="1200" cap="none" spc="0" normalizeH="0" baseline="0" noProof="0" dirty="0">
                          <a:ln>
                            <a:noFill/>
                          </a:ln>
                          <a:solidFill>
                            <a:srgbClr val="000000"/>
                          </a:solidFill>
                          <a:effectLst/>
                          <a:uLnTx/>
                          <a:uFillTx/>
                          <a:latin typeface="Times New Roman"/>
                          <a:cs typeface="+mn-cs"/>
                        </a:rPr>
                        <a:t>P</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a:t>
                      </a:r>
                      <a:r>
                        <a:rPr kumimoji="0" lang="el-GR" altLang="zh-CN" sz="1100" b="0" i="0" u="none" strike="noStrike" kern="1200" cap="none" spc="0" normalizeH="0" baseline="-25000" noProof="0" dirty="0">
                          <a:ln>
                            <a:noFill/>
                          </a:ln>
                          <a:solidFill>
                            <a:srgbClr val="000000"/>
                          </a:solidFill>
                          <a:effectLst/>
                          <a:uLnTx/>
                          <a:uFillTx/>
                          <a:latin typeface="宋体"/>
                          <a:cs typeface="+mn-cs"/>
                        </a:rPr>
                        <a:t>＜</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μ</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- 2·</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σ</a:t>
                      </a:r>
                      <a:r>
                        <a:rPr kumimoji="0" lang="el-GR" altLang="zh-CN" sz="1100" b="0" i="0" u="none" strike="noStrike" kern="1200" cap="none" spc="0" normalizeH="0" baseline="0" noProof="0" dirty="0">
                          <a:ln>
                            <a:noFill/>
                          </a:ln>
                          <a:solidFill>
                            <a:srgbClr val="000000"/>
                          </a:solidFill>
                          <a:effectLst/>
                          <a:uLnTx/>
                          <a:uFillTx/>
                          <a:latin typeface="Times New Roman"/>
                          <a:cs typeface="+mn-cs"/>
                        </a:rPr>
                        <a:t> ]</a:t>
                      </a:r>
                      <a:r>
                        <a:rPr kumimoji="0" lang="el-GR" altLang="zh-CN" sz="1100" b="0" i="0" u="none" strike="noStrike" kern="1200" cap="none" spc="0" normalizeH="0" baseline="30000" noProof="0" dirty="0">
                          <a:ln>
                            <a:noFill/>
                          </a:ln>
                          <a:solidFill>
                            <a:srgbClr val="000000"/>
                          </a:solidFill>
                          <a:effectLst/>
                          <a:uLnTx/>
                          <a:uFillTx/>
                          <a:latin typeface="Times New Roman"/>
                          <a:cs typeface="+mn-cs"/>
                        </a:rPr>
                        <a:t> </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2</a:t>
                      </a:r>
                      <a:r>
                        <a:rPr kumimoji="0" lang="el-GR" altLang="zh-CN" sz="1100" b="0" i="0" u="none" strike="noStrike" kern="1200" cap="none" spc="0" normalizeH="0" baseline="0" noProof="0" dirty="0">
                          <a:ln>
                            <a:noFill/>
                          </a:ln>
                          <a:solidFill>
                            <a:srgbClr val="000000"/>
                          </a:solidFill>
                          <a:effectLst/>
                          <a:uLnTx/>
                          <a:uFillTx/>
                          <a:latin typeface="Times New Roman"/>
                          <a:cs typeface="+mn-cs"/>
                        </a:rPr>
                        <a:t> × </a:t>
                      </a:r>
                      <a:r>
                        <a:rPr kumimoji="0" lang="el-GR" altLang="zh-CN" sz="1100" b="0" i="1" u="none" strike="noStrike" kern="1200" cap="none" spc="0" normalizeH="0" baseline="0" noProof="0" dirty="0">
                          <a:ln>
                            <a:noFill/>
                          </a:ln>
                          <a:solidFill>
                            <a:srgbClr val="000000"/>
                          </a:solidFill>
                          <a:effectLst/>
                          <a:uLnTx/>
                          <a:uFillTx/>
                          <a:latin typeface="Times New Roman"/>
                          <a:cs typeface="+mn-cs"/>
                        </a:rPr>
                        <a:t>C</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1</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1</a:t>
                      </a:r>
                      <a:r>
                        <a:rPr kumimoji="0" lang="el-GR" altLang="zh-CN" sz="1100" b="0" i="0" u="none" strike="noStrike" kern="1200" cap="none" spc="0" normalizeH="0" baseline="0" noProof="0" dirty="0">
                          <a:ln>
                            <a:noFill/>
                          </a:ln>
                          <a:solidFill>
                            <a:srgbClr val="000000"/>
                          </a:solidFill>
                          <a:effectLst/>
                          <a:uLnTx/>
                          <a:uFillTx/>
                          <a:latin typeface="Times New Roman"/>
                          <a:cs typeface="+mn-cs"/>
                        </a:rPr>
                        <a:t> × [ </a:t>
                      </a:r>
                      <a:r>
                        <a:rPr kumimoji="0" lang="el-GR" altLang="zh-CN" sz="1100" b="0" i="1" u="none" strike="noStrike" kern="1200" cap="none" spc="0" normalizeH="0" baseline="0" noProof="0" dirty="0">
                          <a:ln>
                            <a:noFill/>
                          </a:ln>
                          <a:solidFill>
                            <a:srgbClr val="000000"/>
                          </a:solidFill>
                          <a:effectLst/>
                          <a:uLnTx/>
                          <a:uFillTx/>
                          <a:latin typeface="Times New Roman"/>
                          <a:cs typeface="+mn-cs"/>
                        </a:rPr>
                        <a:t>P</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μ</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- 2·</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σ</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 </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μ</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+ 2·</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σ</a:t>
                      </a:r>
                      <a:r>
                        <a:rPr kumimoji="0" lang="el-GR" altLang="zh-CN" sz="1100" b="0" i="0" u="none" strike="noStrike" kern="1200" cap="none" spc="0" normalizeH="0" baseline="0" noProof="0" dirty="0">
                          <a:ln>
                            <a:noFill/>
                          </a:ln>
                          <a:solidFill>
                            <a:srgbClr val="000000"/>
                          </a:solidFill>
                          <a:effectLst/>
                          <a:uLnTx/>
                          <a:uFillTx/>
                          <a:latin typeface="Times New Roman"/>
                          <a:cs typeface="+mn-cs"/>
                        </a:rPr>
                        <a:t> ]</a:t>
                      </a:r>
                      <a:r>
                        <a:rPr kumimoji="0" lang="el-GR" altLang="zh-CN" sz="1100" b="0" i="0" u="none" strike="noStrike" kern="1200" cap="none" spc="0" normalizeH="0" baseline="30000" noProof="0" dirty="0">
                          <a:ln>
                            <a:noFill/>
                          </a:ln>
                          <a:solidFill>
                            <a:srgbClr val="000000"/>
                          </a:solidFill>
                          <a:effectLst/>
                          <a:uLnTx/>
                          <a:uFillTx/>
                          <a:latin typeface="Times New Roman"/>
                          <a:cs typeface="+mn-cs"/>
                        </a:rPr>
                        <a:t> </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1</a:t>
                      </a:r>
                      <a:r>
                        <a:rPr kumimoji="0" lang="el-GR" altLang="zh-CN" sz="1100" b="0" i="0" u="none" strike="noStrike" kern="1200" cap="none" spc="0" normalizeH="0" baseline="0" noProof="0" dirty="0">
                          <a:ln>
                            <a:noFill/>
                          </a:ln>
                          <a:solidFill>
                            <a:srgbClr val="000000"/>
                          </a:solidFill>
                          <a:effectLst/>
                          <a:uLnTx/>
                          <a:uFillTx/>
                          <a:latin typeface="Times New Roman"/>
                          <a:cs typeface="+mn-cs"/>
                        </a:rPr>
                        <a:t> × </a:t>
                      </a:r>
                      <a:r>
                        <a:rPr kumimoji="0" lang="el-GR" altLang="zh-CN" sz="1100" b="0" i="1" u="none" strike="noStrike" kern="1200" cap="none" spc="0" normalizeH="0" baseline="0" noProof="0" dirty="0">
                          <a:ln>
                            <a:noFill/>
                          </a:ln>
                          <a:solidFill>
                            <a:srgbClr val="000000"/>
                          </a:solidFill>
                          <a:effectLst/>
                          <a:uLnTx/>
                          <a:uFillTx/>
                          <a:latin typeface="Times New Roman"/>
                          <a:cs typeface="+mn-cs"/>
                        </a:rPr>
                        <a:t>C</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0</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0</a:t>
                      </a:r>
                      <a:r>
                        <a:rPr kumimoji="0" lang="el-GR" altLang="zh-CN" sz="1100" b="0" i="0" u="none" strike="noStrike" kern="1200" cap="none" spc="0" normalizeH="0" baseline="0" noProof="0" dirty="0">
                          <a:ln>
                            <a:noFill/>
                          </a:ln>
                          <a:solidFill>
                            <a:srgbClr val="000000"/>
                          </a:solidFill>
                          <a:effectLst/>
                          <a:uLnTx/>
                          <a:uFillTx/>
                          <a:latin typeface="Times New Roman"/>
                          <a:cs typeface="+mn-cs"/>
                        </a:rPr>
                        <a:t> × [ </a:t>
                      </a:r>
                      <a:r>
                        <a:rPr kumimoji="0" lang="el-GR" altLang="zh-CN" sz="1100" b="0" i="1" u="none" strike="noStrike" kern="1200" cap="none" spc="0" normalizeH="0" baseline="0" noProof="0" dirty="0">
                          <a:ln>
                            <a:noFill/>
                          </a:ln>
                          <a:solidFill>
                            <a:srgbClr val="000000"/>
                          </a:solidFill>
                          <a:effectLst/>
                          <a:uLnTx/>
                          <a:uFillTx/>
                          <a:latin typeface="Times New Roman"/>
                          <a:cs typeface="+mn-cs"/>
                        </a:rPr>
                        <a:t>P</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a:t>
                      </a:r>
                      <a:r>
                        <a:rPr kumimoji="0" lang="el-GR" altLang="zh-CN" sz="1100" b="0" i="0" u="none" strike="noStrike" kern="1200" cap="none" spc="0" normalizeH="0" baseline="-25000" noProof="0" dirty="0">
                          <a:ln>
                            <a:noFill/>
                          </a:ln>
                          <a:solidFill>
                            <a:srgbClr val="000000"/>
                          </a:solidFill>
                          <a:effectLst/>
                          <a:uLnTx/>
                          <a:uFillTx/>
                          <a:latin typeface="宋体"/>
                          <a:cs typeface="+mn-cs"/>
                        </a:rPr>
                        <a:t>＞</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μ</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+ 2·</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σ</a:t>
                      </a:r>
                      <a:r>
                        <a:rPr kumimoji="0" lang="el-GR" altLang="zh-CN" sz="1100" b="0" i="0" u="none" strike="noStrike" kern="1200" cap="none" spc="0" normalizeH="0" baseline="0" noProof="0" dirty="0">
                          <a:ln>
                            <a:noFill/>
                          </a:ln>
                          <a:solidFill>
                            <a:srgbClr val="000000"/>
                          </a:solidFill>
                          <a:effectLst/>
                          <a:uLnTx/>
                          <a:uFillTx/>
                          <a:latin typeface="Times New Roman"/>
                          <a:cs typeface="+mn-cs"/>
                        </a:rPr>
                        <a:t> ]</a:t>
                      </a:r>
                      <a:r>
                        <a:rPr kumimoji="0" lang="el-GR" altLang="zh-CN" sz="1100" b="0" i="0" u="none" strike="noStrike" kern="1200" cap="none" spc="0" normalizeH="0" baseline="30000" noProof="0" dirty="0">
                          <a:ln>
                            <a:noFill/>
                          </a:ln>
                          <a:solidFill>
                            <a:srgbClr val="000000"/>
                          </a:solidFill>
                          <a:effectLst/>
                          <a:uLnTx/>
                          <a:uFillTx/>
                          <a:latin typeface="Times New Roman"/>
                          <a:cs typeface="+mn-cs"/>
                        </a:rPr>
                        <a:t> </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0</a:t>
                      </a:r>
                      <a:endParaRPr kumimoji="0" lang="el-GR" altLang="zh-CN" sz="1100" b="0" i="1" u="none" strike="noStrike" kern="1200" cap="none" spc="0" normalizeH="0" baseline="40000" noProof="0" dirty="0">
                        <a:ln>
                          <a:noFill/>
                        </a:ln>
                        <a:solidFill>
                          <a:srgbClr val="000000"/>
                        </a:solidFill>
                        <a:effectLst/>
                        <a:uLnTx/>
                        <a:uFillTx/>
                        <a:latin typeface="Times New Roman"/>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300209">
                <a:tc>
                  <a:txBody>
                    <a:bodyPr/>
                    <a:lstStyle/>
                    <a:p>
                      <a:pPr algn="ctr" fontAlgn="ctr"/>
                      <a:r>
                        <a:rPr lang="en-US" altLang="zh-CN" sz="1100" b="0" i="0" u="none" strike="noStrike" dirty="0">
                          <a:solidFill>
                            <a:srgbClr val="0000FF"/>
                          </a:solidFill>
                          <a:effectLst/>
                          <a:latin typeface="宋体"/>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100" b="0" i="0" u="none" strike="noStrike">
                          <a:solidFill>
                            <a:srgbClr val="0000FF"/>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3</a:t>
                      </a:r>
                      <a:r>
                        <a:rPr lang="en-US" sz="1200" b="0" i="0" u="none" strike="noStrike" baseline="40000" dirty="0">
                          <a:effectLst/>
                          <a:latin typeface="Times New Roman" pitchFamily="18" charset="0"/>
                          <a:cs typeface="Times New Roman" pitchFamily="18" charset="0"/>
                        </a:rPr>
                        <a:t>2</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1</a:t>
                      </a:r>
                      <a:r>
                        <a:rPr lang="en-US" sz="1200" b="0" i="0" u="none" strike="noStrike" baseline="40000" dirty="0">
                          <a:effectLst/>
                          <a:latin typeface="Times New Roman" pitchFamily="18" charset="0"/>
                          <a:cs typeface="Times New Roman" pitchFamily="18" charset="0"/>
                        </a:rPr>
                        <a:t>0</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1</a:t>
                      </a:r>
                      <a:r>
                        <a:rPr lang="en-US" sz="1200" b="0" i="0" u="none" strike="noStrike" baseline="40000" dirty="0">
                          <a:effectLst/>
                          <a:latin typeface="Times New Roman" pitchFamily="18" charset="0"/>
                          <a:cs typeface="Times New Roman" pitchFamily="18"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l-GR" altLang="zh-CN" sz="1100" b="0" i="1" u="none" strike="noStrike" kern="1200" cap="none" spc="0" normalizeH="0" baseline="0" noProof="0" dirty="0">
                          <a:ln>
                            <a:noFill/>
                          </a:ln>
                          <a:solidFill>
                            <a:srgbClr val="000000"/>
                          </a:solidFill>
                          <a:effectLst/>
                          <a:uLnTx/>
                          <a:uFillTx/>
                          <a:latin typeface="Times New Roman"/>
                          <a:cs typeface="+mn-cs"/>
                        </a:rPr>
                        <a:t>P</a:t>
                      </a:r>
                      <a:r>
                        <a:rPr kumimoji="0" lang="en-US" altLang="zh-CN" sz="1100" b="0" i="0" u="none" strike="noStrike" kern="1200" cap="none" spc="0" normalizeH="0" baseline="-25000" noProof="0" dirty="0">
                          <a:ln>
                            <a:noFill/>
                          </a:ln>
                          <a:solidFill>
                            <a:srgbClr val="000000"/>
                          </a:solidFill>
                          <a:effectLst/>
                          <a:uLnTx/>
                          <a:uFillTx/>
                          <a:latin typeface="Times New Roman"/>
                          <a:cs typeface="+mn-cs"/>
                        </a:rPr>
                        <a:t>9</a:t>
                      </a:r>
                      <a:r>
                        <a:rPr kumimoji="0" lang="el-GR" altLang="zh-CN" sz="1100" b="0" i="0" u="none" strike="noStrike" kern="1200" cap="none" spc="0" normalizeH="0" baseline="0" noProof="0" dirty="0">
                          <a:ln>
                            <a:noFill/>
                          </a:ln>
                          <a:solidFill>
                            <a:srgbClr val="000000"/>
                          </a:solidFill>
                          <a:effectLst/>
                          <a:uLnTx/>
                          <a:uFillTx/>
                          <a:latin typeface="Times New Roman"/>
                          <a:cs typeface="+mn-cs"/>
                        </a:rPr>
                        <a:t> = </a:t>
                      </a:r>
                      <a:r>
                        <a:rPr kumimoji="0" lang="el-GR" altLang="zh-CN" sz="1100" b="0" i="1" u="none" strike="noStrike" kern="1200" cap="none" spc="0" normalizeH="0" baseline="0" noProof="0" dirty="0">
                          <a:ln>
                            <a:noFill/>
                          </a:ln>
                          <a:solidFill>
                            <a:srgbClr val="000000"/>
                          </a:solidFill>
                          <a:effectLst/>
                          <a:uLnTx/>
                          <a:uFillTx/>
                          <a:latin typeface="Times New Roman"/>
                          <a:cs typeface="+mn-cs"/>
                        </a:rPr>
                        <a:t>C</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3</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2</a:t>
                      </a:r>
                      <a:r>
                        <a:rPr kumimoji="0" lang="el-GR" altLang="zh-CN" sz="1100" b="0" i="0" u="none" strike="noStrike" kern="1200" cap="none" spc="0" normalizeH="0" baseline="0" noProof="0" dirty="0">
                          <a:ln>
                            <a:noFill/>
                          </a:ln>
                          <a:solidFill>
                            <a:srgbClr val="000000"/>
                          </a:solidFill>
                          <a:effectLst/>
                          <a:uLnTx/>
                          <a:uFillTx/>
                          <a:latin typeface="Times New Roman"/>
                          <a:cs typeface="+mn-cs"/>
                        </a:rPr>
                        <a:t> × [ </a:t>
                      </a:r>
                      <a:r>
                        <a:rPr kumimoji="0" lang="el-GR" altLang="zh-CN" sz="1100" b="0" i="1" u="none" strike="noStrike" kern="1200" cap="none" spc="0" normalizeH="0" baseline="0" noProof="0" dirty="0">
                          <a:ln>
                            <a:noFill/>
                          </a:ln>
                          <a:solidFill>
                            <a:srgbClr val="000000"/>
                          </a:solidFill>
                          <a:effectLst/>
                          <a:uLnTx/>
                          <a:uFillTx/>
                          <a:latin typeface="Times New Roman"/>
                          <a:cs typeface="+mn-cs"/>
                        </a:rPr>
                        <a:t>P</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a:t>
                      </a:r>
                      <a:r>
                        <a:rPr kumimoji="0" lang="el-GR" altLang="zh-CN" sz="1100" b="0" i="0" u="none" strike="noStrike" kern="1200" cap="none" spc="0" normalizeH="0" baseline="-25000" noProof="0" dirty="0">
                          <a:ln>
                            <a:noFill/>
                          </a:ln>
                          <a:solidFill>
                            <a:srgbClr val="000000"/>
                          </a:solidFill>
                          <a:effectLst/>
                          <a:uLnTx/>
                          <a:uFillTx/>
                          <a:latin typeface="宋体"/>
                          <a:cs typeface="+mn-cs"/>
                        </a:rPr>
                        <a:t>＜</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μ</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- 2·</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σ</a:t>
                      </a:r>
                      <a:r>
                        <a:rPr kumimoji="0" lang="el-GR" altLang="zh-CN" sz="1100" b="0" i="0" u="none" strike="noStrike" kern="1200" cap="none" spc="0" normalizeH="0" baseline="0" noProof="0" dirty="0">
                          <a:ln>
                            <a:noFill/>
                          </a:ln>
                          <a:solidFill>
                            <a:srgbClr val="000000"/>
                          </a:solidFill>
                          <a:effectLst/>
                          <a:uLnTx/>
                          <a:uFillTx/>
                          <a:latin typeface="Times New Roman"/>
                          <a:cs typeface="+mn-cs"/>
                        </a:rPr>
                        <a:t> ]</a:t>
                      </a:r>
                      <a:r>
                        <a:rPr kumimoji="0" lang="el-GR" altLang="zh-CN" sz="1100" b="0" i="0" u="none" strike="noStrike" kern="1200" cap="none" spc="0" normalizeH="0" baseline="30000" noProof="0" dirty="0">
                          <a:ln>
                            <a:noFill/>
                          </a:ln>
                          <a:solidFill>
                            <a:srgbClr val="000000"/>
                          </a:solidFill>
                          <a:effectLst/>
                          <a:uLnTx/>
                          <a:uFillTx/>
                          <a:latin typeface="Times New Roman"/>
                          <a:cs typeface="+mn-cs"/>
                        </a:rPr>
                        <a:t> </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2</a:t>
                      </a:r>
                      <a:r>
                        <a:rPr kumimoji="0" lang="el-GR" altLang="zh-CN" sz="1100" b="0" i="0" u="none" strike="noStrike" kern="1200" cap="none" spc="0" normalizeH="0" baseline="0" noProof="0" dirty="0">
                          <a:ln>
                            <a:noFill/>
                          </a:ln>
                          <a:solidFill>
                            <a:srgbClr val="000000"/>
                          </a:solidFill>
                          <a:effectLst/>
                          <a:uLnTx/>
                          <a:uFillTx/>
                          <a:latin typeface="Times New Roman"/>
                          <a:cs typeface="+mn-cs"/>
                        </a:rPr>
                        <a:t> × </a:t>
                      </a:r>
                      <a:r>
                        <a:rPr kumimoji="0" lang="el-GR" altLang="zh-CN" sz="1100" b="0" i="1" u="none" strike="noStrike" kern="1200" cap="none" spc="0" normalizeH="0" baseline="0" noProof="0" dirty="0">
                          <a:ln>
                            <a:noFill/>
                          </a:ln>
                          <a:solidFill>
                            <a:srgbClr val="000000"/>
                          </a:solidFill>
                          <a:effectLst/>
                          <a:uLnTx/>
                          <a:uFillTx/>
                          <a:latin typeface="Times New Roman"/>
                          <a:cs typeface="+mn-cs"/>
                        </a:rPr>
                        <a:t>C</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1</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0</a:t>
                      </a:r>
                      <a:r>
                        <a:rPr kumimoji="0" lang="el-GR" altLang="zh-CN" sz="1100" b="0" i="0" u="none" strike="noStrike" kern="1200" cap="none" spc="0" normalizeH="0" baseline="0" noProof="0" dirty="0">
                          <a:ln>
                            <a:noFill/>
                          </a:ln>
                          <a:solidFill>
                            <a:srgbClr val="000000"/>
                          </a:solidFill>
                          <a:effectLst/>
                          <a:uLnTx/>
                          <a:uFillTx/>
                          <a:latin typeface="Times New Roman"/>
                          <a:cs typeface="+mn-cs"/>
                        </a:rPr>
                        <a:t> × [ </a:t>
                      </a:r>
                      <a:r>
                        <a:rPr kumimoji="0" lang="el-GR" altLang="zh-CN" sz="1100" b="0" i="1" u="none" strike="noStrike" kern="1200" cap="none" spc="0" normalizeH="0" baseline="0" noProof="0" dirty="0">
                          <a:ln>
                            <a:noFill/>
                          </a:ln>
                          <a:solidFill>
                            <a:srgbClr val="000000"/>
                          </a:solidFill>
                          <a:effectLst/>
                          <a:uLnTx/>
                          <a:uFillTx/>
                          <a:latin typeface="Times New Roman"/>
                          <a:cs typeface="+mn-cs"/>
                        </a:rPr>
                        <a:t>P</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μ</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- 2·</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σ</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 </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μ</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+ 2·</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σ</a:t>
                      </a:r>
                      <a:r>
                        <a:rPr kumimoji="0" lang="el-GR" altLang="zh-CN" sz="1100" b="0" i="0" u="none" strike="noStrike" kern="1200" cap="none" spc="0" normalizeH="0" baseline="0" noProof="0" dirty="0">
                          <a:ln>
                            <a:noFill/>
                          </a:ln>
                          <a:solidFill>
                            <a:srgbClr val="000000"/>
                          </a:solidFill>
                          <a:effectLst/>
                          <a:uLnTx/>
                          <a:uFillTx/>
                          <a:latin typeface="Times New Roman"/>
                          <a:cs typeface="+mn-cs"/>
                        </a:rPr>
                        <a:t> ]</a:t>
                      </a:r>
                      <a:r>
                        <a:rPr kumimoji="0" lang="el-GR" altLang="zh-CN" sz="1100" b="0" i="0" u="none" strike="noStrike" kern="1200" cap="none" spc="0" normalizeH="0" baseline="30000" noProof="0" dirty="0">
                          <a:ln>
                            <a:noFill/>
                          </a:ln>
                          <a:solidFill>
                            <a:srgbClr val="000000"/>
                          </a:solidFill>
                          <a:effectLst/>
                          <a:uLnTx/>
                          <a:uFillTx/>
                          <a:latin typeface="Times New Roman"/>
                          <a:cs typeface="+mn-cs"/>
                        </a:rPr>
                        <a:t> </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0</a:t>
                      </a:r>
                      <a:r>
                        <a:rPr kumimoji="0" lang="el-GR" altLang="zh-CN" sz="1100" b="0" i="0" u="none" strike="noStrike" kern="1200" cap="none" spc="0" normalizeH="0" baseline="0" noProof="0" dirty="0">
                          <a:ln>
                            <a:noFill/>
                          </a:ln>
                          <a:solidFill>
                            <a:srgbClr val="000000"/>
                          </a:solidFill>
                          <a:effectLst/>
                          <a:uLnTx/>
                          <a:uFillTx/>
                          <a:latin typeface="Times New Roman"/>
                          <a:cs typeface="+mn-cs"/>
                        </a:rPr>
                        <a:t> × </a:t>
                      </a:r>
                      <a:r>
                        <a:rPr kumimoji="0" lang="el-GR" altLang="zh-CN" sz="1100" b="0" i="1" u="none" strike="noStrike" kern="1200" cap="none" spc="0" normalizeH="0" baseline="0" noProof="0" dirty="0">
                          <a:ln>
                            <a:noFill/>
                          </a:ln>
                          <a:solidFill>
                            <a:srgbClr val="000000"/>
                          </a:solidFill>
                          <a:effectLst/>
                          <a:uLnTx/>
                          <a:uFillTx/>
                          <a:latin typeface="Times New Roman"/>
                          <a:cs typeface="+mn-cs"/>
                        </a:rPr>
                        <a:t>C</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1</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1</a:t>
                      </a:r>
                      <a:r>
                        <a:rPr kumimoji="0" lang="el-GR" altLang="zh-CN" sz="1100" b="0" i="0" u="none" strike="noStrike" kern="1200" cap="none" spc="0" normalizeH="0" baseline="0" noProof="0" dirty="0">
                          <a:ln>
                            <a:noFill/>
                          </a:ln>
                          <a:solidFill>
                            <a:srgbClr val="000000"/>
                          </a:solidFill>
                          <a:effectLst/>
                          <a:uLnTx/>
                          <a:uFillTx/>
                          <a:latin typeface="Times New Roman"/>
                          <a:cs typeface="+mn-cs"/>
                        </a:rPr>
                        <a:t> × [ </a:t>
                      </a:r>
                      <a:r>
                        <a:rPr kumimoji="0" lang="el-GR" altLang="zh-CN" sz="1100" b="0" i="1" u="none" strike="noStrike" kern="1200" cap="none" spc="0" normalizeH="0" baseline="0" noProof="0" dirty="0">
                          <a:ln>
                            <a:noFill/>
                          </a:ln>
                          <a:solidFill>
                            <a:srgbClr val="000000"/>
                          </a:solidFill>
                          <a:effectLst/>
                          <a:uLnTx/>
                          <a:uFillTx/>
                          <a:latin typeface="Times New Roman"/>
                          <a:cs typeface="+mn-cs"/>
                        </a:rPr>
                        <a:t>P</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a:t>
                      </a:r>
                      <a:r>
                        <a:rPr kumimoji="0" lang="el-GR" altLang="zh-CN" sz="1100" b="0" i="0" u="none" strike="noStrike" kern="1200" cap="none" spc="0" normalizeH="0" baseline="-25000" noProof="0" dirty="0">
                          <a:ln>
                            <a:noFill/>
                          </a:ln>
                          <a:solidFill>
                            <a:srgbClr val="000000"/>
                          </a:solidFill>
                          <a:effectLst/>
                          <a:uLnTx/>
                          <a:uFillTx/>
                          <a:latin typeface="宋体"/>
                          <a:cs typeface="+mn-cs"/>
                        </a:rPr>
                        <a:t>＞</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μ</a:t>
                      </a:r>
                      <a:r>
                        <a:rPr kumimoji="0" lang="el-GR" altLang="zh-CN" sz="1100" b="0" i="0" u="none" strike="noStrike" kern="1200" cap="none" spc="0" normalizeH="0" baseline="-25000" noProof="0" dirty="0">
                          <a:ln>
                            <a:noFill/>
                          </a:ln>
                          <a:solidFill>
                            <a:srgbClr val="000000"/>
                          </a:solidFill>
                          <a:effectLst/>
                          <a:uLnTx/>
                          <a:uFillTx/>
                          <a:latin typeface="Times New Roman"/>
                          <a:cs typeface="+mn-cs"/>
                        </a:rPr>
                        <a:t> + 2·</a:t>
                      </a:r>
                      <a:r>
                        <a:rPr kumimoji="0" lang="el-GR" altLang="zh-CN" sz="1100" b="0" i="1" u="none" strike="noStrike" kern="1200" cap="none" spc="0" normalizeH="0" baseline="-25000" noProof="0" dirty="0">
                          <a:ln>
                            <a:noFill/>
                          </a:ln>
                          <a:solidFill>
                            <a:srgbClr val="000000"/>
                          </a:solidFill>
                          <a:effectLst/>
                          <a:uLnTx/>
                          <a:uFillTx/>
                          <a:latin typeface="Times New Roman"/>
                          <a:cs typeface="+mn-cs"/>
                        </a:rPr>
                        <a:t>σ</a:t>
                      </a:r>
                      <a:r>
                        <a:rPr kumimoji="0" lang="el-GR" altLang="zh-CN" sz="1100" b="0" i="0" u="none" strike="noStrike" kern="1200" cap="none" spc="0" normalizeH="0" baseline="0" noProof="0" dirty="0">
                          <a:ln>
                            <a:noFill/>
                          </a:ln>
                          <a:solidFill>
                            <a:srgbClr val="000000"/>
                          </a:solidFill>
                          <a:effectLst/>
                          <a:uLnTx/>
                          <a:uFillTx/>
                          <a:latin typeface="Times New Roman"/>
                          <a:cs typeface="+mn-cs"/>
                        </a:rPr>
                        <a:t> ]</a:t>
                      </a:r>
                      <a:r>
                        <a:rPr kumimoji="0" lang="el-GR" altLang="zh-CN" sz="1100" b="0" i="0" u="none" strike="noStrike" kern="1200" cap="none" spc="0" normalizeH="0" baseline="30000" noProof="0" dirty="0">
                          <a:ln>
                            <a:noFill/>
                          </a:ln>
                          <a:solidFill>
                            <a:srgbClr val="000000"/>
                          </a:solidFill>
                          <a:effectLst/>
                          <a:uLnTx/>
                          <a:uFillTx/>
                          <a:latin typeface="Times New Roman"/>
                          <a:cs typeface="+mn-cs"/>
                        </a:rPr>
                        <a:t> </a:t>
                      </a:r>
                      <a:r>
                        <a:rPr kumimoji="0" lang="en-US" altLang="zh-CN" sz="1100" b="0" i="0" u="none" strike="noStrike" kern="1200" cap="none" spc="0" normalizeH="0" baseline="40000" noProof="0" dirty="0">
                          <a:ln>
                            <a:noFill/>
                          </a:ln>
                          <a:solidFill>
                            <a:srgbClr val="000000"/>
                          </a:solidFill>
                          <a:effectLst/>
                          <a:uLnTx/>
                          <a:uFillTx/>
                          <a:latin typeface="Times New Roman"/>
                          <a:cs typeface="+mn-cs"/>
                        </a:rPr>
                        <a:t>1</a:t>
                      </a:r>
                      <a:endParaRPr kumimoji="0" lang="el-GR" altLang="zh-CN" sz="1100" b="0" i="1" u="none" strike="noStrike" kern="1200" cap="none" spc="0" normalizeH="0" baseline="40000" noProof="0" dirty="0">
                        <a:ln>
                          <a:noFill/>
                        </a:ln>
                        <a:solidFill>
                          <a:srgbClr val="000000"/>
                        </a:solidFill>
                        <a:effectLst/>
                        <a:uLnTx/>
                        <a:uFillTx/>
                        <a:latin typeface="Times New Roman"/>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300209">
                <a:tc>
                  <a:txBody>
                    <a:bodyPr/>
                    <a:lstStyle/>
                    <a:p>
                      <a:pPr algn="ctr" fontAlgn="ctr"/>
                      <a:r>
                        <a:rPr lang="en-US" altLang="zh-CN" sz="1100" b="0" i="0" u="none" strike="noStrike" dirty="0">
                          <a:solidFill>
                            <a:srgbClr val="0000FF"/>
                          </a:solidFill>
                          <a:effectLst/>
                          <a:latin typeface="宋体"/>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FF"/>
                          </a:solidFill>
                          <a:effectLst/>
                          <a:latin typeface="宋体"/>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FF"/>
                          </a:solidFill>
                          <a:effectLst/>
                          <a:latin typeface="宋体"/>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3</a:t>
                      </a:r>
                      <a:r>
                        <a:rPr lang="en-US" sz="1200" b="0" i="0" u="none" strike="noStrike" baseline="40000" dirty="0">
                          <a:effectLst/>
                          <a:latin typeface="Times New Roman" pitchFamily="18" charset="0"/>
                          <a:cs typeface="Times New Roman" pitchFamily="18" charset="0"/>
                        </a:rPr>
                        <a:t>3</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0</a:t>
                      </a:r>
                      <a:r>
                        <a:rPr lang="en-US" sz="1200" b="0" i="0" u="none" strike="noStrike" baseline="40000" dirty="0">
                          <a:effectLst/>
                          <a:latin typeface="Times New Roman" pitchFamily="18" charset="0"/>
                          <a:cs typeface="Times New Roman" pitchFamily="18" charset="0"/>
                        </a:rPr>
                        <a:t>0</a:t>
                      </a:r>
                      <a:r>
                        <a:rPr lang="en-US" sz="1200" b="0" i="0" u="none" strike="noStrike" dirty="0">
                          <a:effectLst/>
                          <a:latin typeface="Times New Roman" pitchFamily="18" charset="0"/>
                          <a:cs typeface="Times New Roman" pitchFamily="18" charset="0"/>
                        </a:rPr>
                        <a:t> ×</a:t>
                      </a:r>
                      <a:r>
                        <a:rPr lang="en-US" sz="1200" b="0" i="1" u="none" strike="noStrike" dirty="0">
                          <a:effectLst/>
                          <a:latin typeface="Times New Roman" pitchFamily="18" charset="0"/>
                          <a:cs typeface="Times New Roman" pitchFamily="18" charset="0"/>
                        </a:rPr>
                        <a:t>C</a:t>
                      </a:r>
                      <a:r>
                        <a:rPr lang="en-US" sz="1200" b="0" i="0" u="none" strike="noStrike" baseline="-40000" dirty="0">
                          <a:effectLst/>
                          <a:latin typeface="Times New Roman" pitchFamily="18" charset="0"/>
                          <a:cs typeface="Times New Roman" pitchFamily="18" charset="0"/>
                        </a:rPr>
                        <a:t>0</a:t>
                      </a:r>
                      <a:r>
                        <a:rPr lang="en-US" sz="1200" b="0" i="0" u="none" strike="noStrike" baseline="40000" dirty="0">
                          <a:effectLst/>
                          <a:latin typeface="Times New Roman" pitchFamily="18" charset="0"/>
                          <a:cs typeface="Times New Roman" pitchFamily="18" charset="0"/>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rtl="0" fontAlgn="ctr"/>
                      <a:r>
                        <a:rPr lang="el-GR" sz="1100" b="0" i="1" u="none" strike="noStrike" dirty="0">
                          <a:solidFill>
                            <a:srgbClr val="000000"/>
                          </a:solidFill>
                          <a:effectLst/>
                          <a:latin typeface="Times New Roman"/>
                        </a:rPr>
                        <a:t>P</a:t>
                      </a:r>
                      <a:r>
                        <a:rPr lang="en-US" sz="1100" b="0" i="0" u="none" strike="noStrike" baseline="-25000" dirty="0">
                          <a:solidFill>
                            <a:srgbClr val="000000"/>
                          </a:solidFill>
                          <a:effectLst/>
                          <a:latin typeface="Times New Roman"/>
                        </a:rPr>
                        <a:t>10</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n-US" sz="1100" b="0" i="0" u="none" strike="noStrike" baseline="-40000" dirty="0">
                          <a:solidFill>
                            <a:srgbClr val="000000"/>
                          </a:solidFill>
                          <a:effectLst/>
                          <a:latin typeface="Times New Roman"/>
                        </a:rPr>
                        <a:t>3</a:t>
                      </a:r>
                      <a:r>
                        <a:rPr lang="en-US" sz="1100" b="0" i="0" u="none" strike="noStrike" baseline="40000" dirty="0">
                          <a:solidFill>
                            <a:srgbClr val="000000"/>
                          </a:solidFill>
                          <a:effectLst/>
                          <a:latin typeface="Times New Roman"/>
                        </a:rPr>
                        <a:t>3</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n-US" sz="1100" b="0" i="0" u="none" strike="noStrike" baseline="40000" dirty="0">
                          <a:solidFill>
                            <a:srgbClr val="000000"/>
                          </a:solidFill>
                          <a:effectLst/>
                          <a:latin typeface="Times New Roman"/>
                        </a:rPr>
                        <a:t>3</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0</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baseline="-25000" dirty="0">
                          <a:solidFill>
                            <a:srgbClr val="000000"/>
                          </a:solidFill>
                          <a:effectLst/>
                          <a:latin typeface="Times New Roman"/>
                        </a:rPr>
                        <a:t> ,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a:t>
                      </a:r>
                      <a:r>
                        <a:rPr lang="el-GR" sz="1100" b="0" i="1" u="none" strike="noStrike" dirty="0">
                          <a:solidFill>
                            <a:srgbClr val="000000"/>
                          </a:solidFill>
                          <a:effectLst/>
                          <a:latin typeface="Times New Roman"/>
                        </a:rPr>
                        <a:t>C</a:t>
                      </a:r>
                      <a:r>
                        <a:rPr lang="el-GR" sz="1100" b="0" i="0" u="none" strike="noStrike" baseline="-40000" dirty="0">
                          <a:solidFill>
                            <a:srgbClr val="000000"/>
                          </a:solidFill>
                          <a:effectLst/>
                          <a:latin typeface="Times New Roman"/>
                        </a:rPr>
                        <a:t>0</a:t>
                      </a:r>
                      <a:r>
                        <a:rPr lang="el-GR" sz="1100" b="0" i="0" u="none" strike="noStrike" baseline="40000" dirty="0">
                          <a:solidFill>
                            <a:srgbClr val="000000"/>
                          </a:solidFill>
                          <a:effectLst/>
                          <a:latin typeface="Times New Roman"/>
                        </a:rPr>
                        <a:t>0</a:t>
                      </a:r>
                      <a:r>
                        <a:rPr lang="el-GR" sz="1100" b="0" i="0" u="none" strike="noStrike" dirty="0">
                          <a:solidFill>
                            <a:srgbClr val="000000"/>
                          </a:solidFill>
                          <a:effectLst/>
                          <a:latin typeface="Times New Roman"/>
                        </a:rPr>
                        <a:t> × [ </a:t>
                      </a:r>
                      <a:r>
                        <a:rPr lang="el-GR" sz="1100" b="0" i="1" u="none" strike="noStrike" dirty="0">
                          <a:solidFill>
                            <a:srgbClr val="000000"/>
                          </a:solidFill>
                          <a:effectLst/>
                          <a:latin typeface="Times New Roman"/>
                        </a:rPr>
                        <a:t>P</a:t>
                      </a:r>
                      <a:r>
                        <a:rPr lang="el-GR" sz="1100" b="0" i="0" u="none" strike="noStrike" baseline="-25000" dirty="0">
                          <a:solidFill>
                            <a:srgbClr val="000000"/>
                          </a:solidFill>
                          <a:effectLst/>
                          <a:latin typeface="Times New Roman"/>
                        </a:rPr>
                        <a:t> </a:t>
                      </a:r>
                      <a:r>
                        <a:rPr lang="el-GR" sz="1100" b="0" i="0" u="none" strike="noStrike" baseline="-25000" dirty="0">
                          <a:solidFill>
                            <a:srgbClr val="000000"/>
                          </a:solidFill>
                          <a:effectLst/>
                          <a:latin typeface="宋体"/>
                        </a:rPr>
                        <a:t>＞</a:t>
                      </a:r>
                      <a:r>
                        <a:rPr lang="el-GR" sz="1100" b="0" i="0" u="none" strike="noStrike" baseline="-25000" dirty="0">
                          <a:solidFill>
                            <a:srgbClr val="000000"/>
                          </a:solidFill>
                          <a:effectLst/>
                          <a:latin typeface="Times New Roman"/>
                        </a:rPr>
                        <a:t> </a:t>
                      </a:r>
                      <a:r>
                        <a:rPr lang="el-GR" sz="1100" b="0" i="1" u="none" strike="noStrike" baseline="-25000" dirty="0">
                          <a:solidFill>
                            <a:srgbClr val="000000"/>
                          </a:solidFill>
                          <a:effectLst/>
                          <a:latin typeface="Times New Roman"/>
                        </a:rPr>
                        <a:t>μ</a:t>
                      </a:r>
                      <a:r>
                        <a:rPr lang="el-GR" sz="1100" b="0" i="0" u="none" strike="noStrike" baseline="-25000" dirty="0">
                          <a:solidFill>
                            <a:srgbClr val="000000"/>
                          </a:solidFill>
                          <a:effectLst/>
                          <a:latin typeface="Times New Roman"/>
                        </a:rPr>
                        <a:t> + 2·</a:t>
                      </a:r>
                      <a:r>
                        <a:rPr lang="el-GR" sz="1100" b="0" i="1" u="none" strike="noStrike" baseline="-25000" dirty="0">
                          <a:solidFill>
                            <a:srgbClr val="000000"/>
                          </a:solidFill>
                          <a:effectLst/>
                          <a:latin typeface="Times New Roman"/>
                        </a:rPr>
                        <a:t>σ</a:t>
                      </a:r>
                      <a:r>
                        <a:rPr lang="el-GR" sz="1100" b="0" i="0" u="none" strike="noStrike" dirty="0">
                          <a:solidFill>
                            <a:srgbClr val="000000"/>
                          </a:solidFill>
                          <a:effectLst/>
                          <a:latin typeface="Times New Roman"/>
                        </a:rPr>
                        <a:t> ]</a:t>
                      </a:r>
                      <a:r>
                        <a:rPr lang="el-GR" sz="1100" b="0" i="0" u="none" strike="noStrike" baseline="30000" dirty="0">
                          <a:solidFill>
                            <a:srgbClr val="000000"/>
                          </a:solidFill>
                          <a:effectLst/>
                          <a:latin typeface="Times New Roman"/>
                        </a:rPr>
                        <a:t> </a:t>
                      </a:r>
                      <a:r>
                        <a:rPr lang="el-GR" sz="1100" b="0" i="0" u="none" strike="noStrike" baseline="40000" dirty="0">
                          <a:solidFill>
                            <a:srgbClr val="000000"/>
                          </a:solidFill>
                          <a:effectLst/>
                          <a:latin typeface="Times New Roman"/>
                        </a:rPr>
                        <a:t>0</a:t>
                      </a:r>
                      <a:endParaRPr lang="el-GR" sz="1100" b="0" i="1" u="none" strike="noStrike" baseline="40000" dirty="0">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9" name="矩形 3"/>
          <p:cNvSpPr>
            <a:spLocks noChangeArrowheads="1"/>
          </p:cNvSpPr>
          <p:nvPr/>
        </p:nvSpPr>
        <p:spPr bwMode="auto">
          <a:xfrm>
            <a:off x="456342" y="4616283"/>
            <a:ext cx="10480831" cy="13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100" dirty="0">
                <a:latin typeface="Times New Roman" pitchFamily="18" charset="0"/>
                <a:cs typeface="Times New Roman" pitchFamily="18" charset="0"/>
              </a:rPr>
              <a:t>根據題設可推導出 </a:t>
            </a:r>
            <a:r>
              <a:rPr lang="en-US" altLang="zh-CN" sz="1100" dirty="0">
                <a:latin typeface="Times New Roman" pitchFamily="18" charset="0"/>
                <a:cs typeface="Times New Roman" pitchFamily="18" charset="0"/>
              </a:rPr>
              <a:t>[ 2</a:t>
            </a:r>
            <a:r>
              <a:rPr lang="en-US" altLang="zh-CN" sz="1100" baseline="-25000" dirty="0">
                <a:latin typeface="Times New Roman" pitchFamily="18" charset="0"/>
                <a:cs typeface="Times New Roman" pitchFamily="18" charset="0"/>
              </a:rPr>
              <a:t>2</a:t>
            </a:r>
            <a:r>
              <a:rPr lang="en-US" altLang="zh-CN" sz="1100" i="1" baseline="-25000"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3 ] </a:t>
            </a:r>
            <a:r>
              <a:rPr lang="zh-CN" altLang="en-US" sz="1100" dirty="0">
                <a:latin typeface="Times New Roman" pitchFamily="18" charset="0"/>
                <a:cs typeface="Times New Roman" pitchFamily="18" charset="0"/>
              </a:rPr>
              <a:t>質控規則的誤差檢出率：</a:t>
            </a:r>
            <a:endParaRPr lang="en-US" altLang="zh-CN" sz="1100" dirty="0">
              <a:latin typeface="Times New Roman" pitchFamily="18" charset="0"/>
              <a:cs typeface="Times New Roman" pitchFamily="18" charset="0"/>
            </a:endParaRPr>
          </a:p>
          <a:p>
            <a:pPr>
              <a:lnSpc>
                <a:spcPct val="150000"/>
              </a:lnSpc>
            </a:pPr>
            <a:r>
              <a:rPr lang="en-US" altLang="zh-CN" sz="1100" i="1" dirty="0" err="1">
                <a:latin typeface="Times New Roman" pitchFamily="18" charset="0"/>
                <a:cs typeface="Times New Roman" pitchFamily="18" charset="0"/>
              </a:rPr>
              <a:t>P</a:t>
            </a:r>
            <a:r>
              <a:rPr lang="en-US" altLang="zh-CN" sz="1100" i="1" baseline="-25000" dirty="0" err="1">
                <a:latin typeface="Times New Roman" pitchFamily="18" charset="0"/>
                <a:cs typeface="Times New Roman" pitchFamily="18" charset="0"/>
              </a:rPr>
              <a:t>ed</a:t>
            </a:r>
            <a:r>
              <a:rPr lang="en-US" altLang="zh-CN" sz="1100" dirty="0">
                <a:latin typeface="Times New Roman" pitchFamily="18" charset="0"/>
                <a:cs typeface="Times New Roman" pitchFamily="18" charset="0"/>
              </a:rPr>
              <a:t> [ 2</a:t>
            </a:r>
            <a:r>
              <a:rPr lang="en-US" altLang="zh-CN" sz="1100" baseline="-25000" dirty="0">
                <a:latin typeface="Times New Roman" pitchFamily="18" charset="0"/>
                <a:cs typeface="Times New Roman" pitchFamily="18" charset="0"/>
              </a:rPr>
              <a:t>2</a:t>
            </a:r>
            <a:r>
              <a:rPr lang="en-US" altLang="zh-CN" sz="1100" i="1" baseline="-25000"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3 ] = </a:t>
            </a:r>
            <a:r>
              <a:rPr lang="en-US" altLang="zh-CN" sz="1100" i="1" dirty="0">
                <a:latin typeface="Times New Roman" pitchFamily="18" charset="0"/>
                <a:cs typeface="Times New Roman" pitchFamily="18" charset="0"/>
              </a:rPr>
              <a:t>P</a:t>
            </a:r>
            <a:r>
              <a:rPr lang="en-US" altLang="zh-CN" sz="1100" baseline="-25000" dirty="0">
                <a:latin typeface="Times New Roman" pitchFamily="18" charset="0"/>
                <a:cs typeface="Times New Roman" pitchFamily="18" charset="0"/>
              </a:rPr>
              <a:t>3</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P</a:t>
            </a:r>
            <a:r>
              <a:rPr lang="en-US" altLang="zh-CN" sz="1100" baseline="-25000" dirty="0">
                <a:latin typeface="Times New Roman" pitchFamily="18" charset="0"/>
                <a:cs typeface="Times New Roman" pitchFamily="18" charset="0"/>
              </a:rPr>
              <a:t>4</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P</a:t>
            </a:r>
            <a:r>
              <a:rPr lang="en-US" altLang="zh-CN" sz="1100" baseline="-25000" dirty="0">
                <a:latin typeface="Times New Roman" pitchFamily="18" charset="0"/>
                <a:cs typeface="Times New Roman" pitchFamily="18" charset="0"/>
              </a:rPr>
              <a:t>7</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P</a:t>
            </a:r>
            <a:r>
              <a:rPr lang="en-US" altLang="zh-CN" sz="1100" baseline="-25000" dirty="0">
                <a:latin typeface="Times New Roman" pitchFamily="18" charset="0"/>
                <a:cs typeface="Times New Roman" pitchFamily="18" charset="0"/>
              </a:rPr>
              <a:t>8</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P</a:t>
            </a:r>
            <a:r>
              <a:rPr lang="en-US" altLang="zh-CN" sz="1100" baseline="-25000" dirty="0">
                <a:latin typeface="Times New Roman" pitchFamily="18" charset="0"/>
                <a:cs typeface="Times New Roman" pitchFamily="18" charset="0"/>
              </a:rPr>
              <a:t>9</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P</a:t>
            </a:r>
            <a:r>
              <a:rPr lang="en-US" altLang="zh-CN" sz="1100" baseline="-25000" dirty="0">
                <a:latin typeface="Times New Roman" pitchFamily="18" charset="0"/>
                <a:cs typeface="Times New Roman" pitchFamily="18" charset="0"/>
              </a:rPr>
              <a:t>10</a:t>
            </a:r>
            <a:r>
              <a:rPr lang="en-US" altLang="zh-CN" sz="1100" dirty="0">
                <a:latin typeface="Times New Roman" pitchFamily="18" charset="0"/>
                <a:cs typeface="Times New Roman" pitchFamily="18" charset="0"/>
              </a:rPr>
              <a:t> =</a:t>
            </a:r>
            <a:r>
              <a:rPr lang="el-GR" altLang="zh-CN" sz="1100" dirty="0">
                <a:solidFill>
                  <a:srgbClr val="000000"/>
                </a:solidFill>
                <a:latin typeface="Times New Roman"/>
              </a:rPr>
              <a:t> </a:t>
            </a:r>
            <a:r>
              <a:rPr lang="el-GR" altLang="zh-CN" sz="1100" i="1" dirty="0">
                <a:solidFill>
                  <a:srgbClr val="000000"/>
                </a:solidFill>
                <a:latin typeface="Times New Roman"/>
              </a:rPr>
              <a:t>C</a:t>
            </a:r>
            <a:r>
              <a:rPr lang="en-US" altLang="zh-CN" sz="1100" baseline="-40000" dirty="0">
                <a:solidFill>
                  <a:srgbClr val="000000"/>
                </a:solidFill>
                <a:latin typeface="Times New Roman"/>
              </a:rPr>
              <a:t>3</a:t>
            </a:r>
            <a:r>
              <a:rPr lang="el-GR" altLang="zh-CN" sz="1100" baseline="40000" dirty="0">
                <a:solidFill>
                  <a:srgbClr val="000000"/>
                </a:solidFill>
                <a:latin typeface="Times New Roman"/>
              </a:rPr>
              <a:t>0</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baseline="-25000" dirty="0">
                <a:solidFill>
                  <a:srgbClr val="000000"/>
                </a:solidFill>
                <a:latin typeface="宋体"/>
              </a:rPr>
              <a:t>＜</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l-GR" altLang="zh-CN" sz="1100" baseline="40000" dirty="0">
                <a:solidFill>
                  <a:srgbClr val="000000"/>
                </a:solidFill>
                <a:latin typeface="Times New Roman"/>
              </a:rPr>
              <a:t>0</a:t>
            </a:r>
            <a:r>
              <a:rPr lang="el-GR" altLang="zh-CN" sz="1100" dirty="0">
                <a:solidFill>
                  <a:srgbClr val="000000"/>
                </a:solidFill>
                <a:latin typeface="Times New Roman"/>
              </a:rPr>
              <a:t> × </a:t>
            </a:r>
            <a:r>
              <a:rPr lang="el-GR" altLang="zh-CN" sz="1100" i="1" dirty="0">
                <a:solidFill>
                  <a:srgbClr val="000000"/>
                </a:solidFill>
                <a:latin typeface="Times New Roman"/>
              </a:rPr>
              <a:t>C</a:t>
            </a:r>
            <a:r>
              <a:rPr lang="en-US" altLang="zh-CN" sz="1100" baseline="-40000" dirty="0">
                <a:solidFill>
                  <a:srgbClr val="000000"/>
                </a:solidFill>
                <a:latin typeface="Times New Roman"/>
              </a:rPr>
              <a:t>3</a:t>
            </a:r>
            <a:r>
              <a:rPr lang="en-US" altLang="zh-CN" sz="1100" baseline="40000" dirty="0">
                <a:solidFill>
                  <a:srgbClr val="000000"/>
                </a:solidFill>
                <a:latin typeface="Times New Roman"/>
              </a:rPr>
              <a:t>1</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baseline="-25000" dirty="0">
                <a:solidFill>
                  <a:srgbClr val="000000"/>
                </a:solidFill>
                <a:latin typeface="Times New Roman"/>
              </a:rPr>
              <a:t> ,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n-US" altLang="zh-CN" sz="1100" baseline="40000" dirty="0">
                <a:solidFill>
                  <a:srgbClr val="000000"/>
                </a:solidFill>
                <a:latin typeface="Times New Roman"/>
              </a:rPr>
              <a:t>1</a:t>
            </a:r>
            <a:r>
              <a:rPr lang="el-GR" altLang="zh-CN" sz="1100" dirty="0">
                <a:solidFill>
                  <a:srgbClr val="000000"/>
                </a:solidFill>
                <a:latin typeface="Times New Roman"/>
              </a:rPr>
              <a:t> × </a:t>
            </a:r>
            <a:r>
              <a:rPr lang="el-GR" altLang="zh-CN" sz="1100" i="1" dirty="0">
                <a:solidFill>
                  <a:srgbClr val="000000"/>
                </a:solidFill>
                <a:latin typeface="Times New Roman"/>
              </a:rPr>
              <a:t>C</a:t>
            </a:r>
            <a:r>
              <a:rPr lang="el-GR" altLang="zh-CN" sz="1100" baseline="-40000" dirty="0">
                <a:solidFill>
                  <a:srgbClr val="000000"/>
                </a:solidFill>
                <a:latin typeface="Times New Roman"/>
              </a:rPr>
              <a:t>2</a:t>
            </a:r>
            <a:r>
              <a:rPr lang="el-GR" altLang="zh-CN" sz="1100" baseline="40000" dirty="0">
                <a:solidFill>
                  <a:srgbClr val="000000"/>
                </a:solidFill>
                <a:latin typeface="Times New Roman"/>
              </a:rPr>
              <a:t>2</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baseline="-25000" dirty="0">
                <a:solidFill>
                  <a:srgbClr val="000000"/>
                </a:solidFill>
                <a:latin typeface="宋体"/>
              </a:rPr>
              <a:t>＞</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l-GR" altLang="zh-CN" sz="1100" baseline="40000" dirty="0">
                <a:solidFill>
                  <a:srgbClr val="000000"/>
                </a:solidFill>
                <a:latin typeface="Times New Roman"/>
              </a:rPr>
              <a:t>2</a:t>
            </a:r>
            <a:r>
              <a:rPr lang="en-US" altLang="zh-CN" sz="1100" dirty="0">
                <a:solidFill>
                  <a:srgbClr val="000000"/>
                </a:solidFill>
                <a:latin typeface="Times New Roman"/>
              </a:rPr>
              <a:t> +</a:t>
            </a:r>
            <a:r>
              <a:rPr lang="el-GR" altLang="zh-CN" sz="1100" dirty="0">
                <a:solidFill>
                  <a:srgbClr val="000000"/>
                </a:solidFill>
                <a:latin typeface="Times New Roman"/>
              </a:rPr>
              <a:t> </a:t>
            </a:r>
            <a:r>
              <a:rPr lang="el-GR" altLang="zh-CN" sz="1100" i="1" dirty="0">
                <a:solidFill>
                  <a:srgbClr val="000000"/>
                </a:solidFill>
                <a:latin typeface="Times New Roman"/>
              </a:rPr>
              <a:t>C</a:t>
            </a:r>
            <a:r>
              <a:rPr lang="en-US" altLang="zh-CN" sz="1100" baseline="-40000" dirty="0">
                <a:solidFill>
                  <a:srgbClr val="000000"/>
                </a:solidFill>
                <a:latin typeface="Times New Roman"/>
              </a:rPr>
              <a:t>3</a:t>
            </a:r>
            <a:r>
              <a:rPr lang="en-US" altLang="zh-CN" sz="1100" baseline="40000" dirty="0">
                <a:solidFill>
                  <a:srgbClr val="000000"/>
                </a:solidFill>
                <a:latin typeface="Times New Roman"/>
              </a:rPr>
              <a:t>0</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baseline="-25000" dirty="0">
                <a:solidFill>
                  <a:srgbClr val="000000"/>
                </a:solidFill>
                <a:latin typeface="宋体"/>
              </a:rPr>
              <a:t>＜</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n-US" altLang="zh-CN" sz="1100" baseline="40000" dirty="0">
                <a:solidFill>
                  <a:srgbClr val="000000"/>
                </a:solidFill>
                <a:latin typeface="Times New Roman"/>
              </a:rPr>
              <a:t>0</a:t>
            </a:r>
            <a:r>
              <a:rPr lang="el-GR" altLang="zh-CN" sz="1100" dirty="0">
                <a:solidFill>
                  <a:srgbClr val="000000"/>
                </a:solidFill>
                <a:latin typeface="Times New Roman"/>
              </a:rPr>
              <a:t> × </a:t>
            </a:r>
            <a:r>
              <a:rPr lang="el-GR" altLang="zh-CN" sz="1100" i="1" dirty="0">
                <a:solidFill>
                  <a:srgbClr val="000000"/>
                </a:solidFill>
                <a:latin typeface="Times New Roman"/>
              </a:rPr>
              <a:t>C</a:t>
            </a:r>
            <a:r>
              <a:rPr lang="en-US" altLang="zh-CN" sz="1100" baseline="-40000" dirty="0">
                <a:solidFill>
                  <a:srgbClr val="000000"/>
                </a:solidFill>
                <a:latin typeface="Times New Roman"/>
              </a:rPr>
              <a:t>3</a:t>
            </a:r>
            <a:r>
              <a:rPr lang="en-US" altLang="zh-CN" sz="1100" baseline="40000" dirty="0">
                <a:solidFill>
                  <a:srgbClr val="000000"/>
                </a:solidFill>
                <a:latin typeface="Times New Roman"/>
              </a:rPr>
              <a:t>0</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baseline="-25000" dirty="0">
                <a:solidFill>
                  <a:srgbClr val="000000"/>
                </a:solidFill>
                <a:latin typeface="Times New Roman"/>
              </a:rPr>
              <a:t> ,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n-US" altLang="zh-CN" sz="1100" baseline="40000" dirty="0">
                <a:solidFill>
                  <a:srgbClr val="000000"/>
                </a:solidFill>
                <a:latin typeface="Times New Roman"/>
              </a:rPr>
              <a:t>0</a:t>
            </a:r>
            <a:r>
              <a:rPr lang="el-GR" altLang="zh-CN" sz="1100" dirty="0">
                <a:solidFill>
                  <a:srgbClr val="000000"/>
                </a:solidFill>
                <a:latin typeface="Times New Roman"/>
              </a:rPr>
              <a:t> × </a:t>
            </a:r>
            <a:r>
              <a:rPr lang="el-GR" altLang="zh-CN" sz="1100" i="1" dirty="0">
                <a:solidFill>
                  <a:srgbClr val="000000"/>
                </a:solidFill>
                <a:latin typeface="Times New Roman"/>
              </a:rPr>
              <a:t>C</a:t>
            </a:r>
            <a:r>
              <a:rPr lang="en-US" altLang="zh-CN" sz="1100" baseline="-40000" dirty="0">
                <a:solidFill>
                  <a:srgbClr val="000000"/>
                </a:solidFill>
                <a:latin typeface="Times New Roman"/>
              </a:rPr>
              <a:t>3</a:t>
            </a:r>
            <a:r>
              <a:rPr lang="en-US" altLang="zh-CN" sz="1100" baseline="40000" dirty="0">
                <a:solidFill>
                  <a:srgbClr val="000000"/>
                </a:solidFill>
                <a:latin typeface="Times New Roman"/>
              </a:rPr>
              <a:t>3</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baseline="-25000" dirty="0">
                <a:solidFill>
                  <a:srgbClr val="000000"/>
                </a:solidFill>
                <a:latin typeface="宋体"/>
              </a:rPr>
              <a:t>＞</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n-US" altLang="zh-CN" sz="1100" baseline="40000" dirty="0">
                <a:solidFill>
                  <a:srgbClr val="000000"/>
                </a:solidFill>
                <a:latin typeface="Times New Roman"/>
              </a:rPr>
              <a:t>3</a:t>
            </a:r>
            <a:r>
              <a:rPr lang="en-US" altLang="zh-CN" sz="1100" dirty="0">
                <a:solidFill>
                  <a:srgbClr val="000000"/>
                </a:solidFill>
                <a:latin typeface="Times New Roman"/>
              </a:rPr>
              <a:t> + </a:t>
            </a:r>
            <a:r>
              <a:rPr lang="el-GR" altLang="zh-CN" sz="1100" i="1" dirty="0">
                <a:solidFill>
                  <a:srgbClr val="000000"/>
                </a:solidFill>
                <a:latin typeface="Times New Roman"/>
              </a:rPr>
              <a:t>C</a:t>
            </a:r>
            <a:r>
              <a:rPr lang="en-US" altLang="zh-CN" sz="1100" baseline="-40000" dirty="0">
                <a:solidFill>
                  <a:srgbClr val="000000"/>
                </a:solidFill>
                <a:latin typeface="Times New Roman"/>
              </a:rPr>
              <a:t>3</a:t>
            </a:r>
            <a:r>
              <a:rPr lang="el-GR" altLang="zh-CN" sz="1100" baseline="40000" dirty="0">
                <a:solidFill>
                  <a:srgbClr val="000000"/>
                </a:solidFill>
                <a:latin typeface="Times New Roman"/>
              </a:rPr>
              <a:t>1</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baseline="-25000" dirty="0">
                <a:solidFill>
                  <a:srgbClr val="000000"/>
                </a:solidFill>
                <a:latin typeface="宋体"/>
              </a:rPr>
              <a:t>＜</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l-GR" altLang="zh-CN" sz="1100" baseline="40000" dirty="0">
                <a:solidFill>
                  <a:srgbClr val="000000"/>
                </a:solidFill>
                <a:latin typeface="Times New Roman"/>
              </a:rPr>
              <a:t>1</a:t>
            </a:r>
            <a:r>
              <a:rPr lang="el-GR" altLang="zh-CN" sz="1100" dirty="0">
                <a:solidFill>
                  <a:srgbClr val="000000"/>
                </a:solidFill>
                <a:latin typeface="Times New Roman"/>
              </a:rPr>
              <a:t> × </a:t>
            </a:r>
            <a:r>
              <a:rPr lang="el-GR" altLang="zh-CN" sz="1100" i="1" dirty="0">
                <a:solidFill>
                  <a:srgbClr val="000000"/>
                </a:solidFill>
                <a:latin typeface="Times New Roman"/>
              </a:rPr>
              <a:t>C</a:t>
            </a:r>
            <a:r>
              <a:rPr lang="en-US" altLang="zh-CN" sz="1100" baseline="-40000" dirty="0">
                <a:solidFill>
                  <a:srgbClr val="000000"/>
                </a:solidFill>
                <a:latin typeface="Times New Roman"/>
              </a:rPr>
              <a:t>2</a:t>
            </a:r>
            <a:r>
              <a:rPr lang="en-US" altLang="zh-CN" sz="1100" baseline="40000" dirty="0">
                <a:solidFill>
                  <a:srgbClr val="000000"/>
                </a:solidFill>
                <a:latin typeface="Times New Roman"/>
              </a:rPr>
              <a:t>0</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baseline="-25000" dirty="0">
                <a:solidFill>
                  <a:srgbClr val="000000"/>
                </a:solidFill>
                <a:latin typeface="Times New Roman"/>
              </a:rPr>
              <a:t> ,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n-US" altLang="zh-CN" sz="1100" baseline="40000" dirty="0">
                <a:solidFill>
                  <a:srgbClr val="000000"/>
                </a:solidFill>
                <a:latin typeface="Times New Roman"/>
              </a:rPr>
              <a:t>0</a:t>
            </a:r>
            <a:r>
              <a:rPr lang="el-GR" altLang="zh-CN" sz="1100" dirty="0">
                <a:solidFill>
                  <a:srgbClr val="000000"/>
                </a:solidFill>
                <a:latin typeface="Times New Roman"/>
              </a:rPr>
              <a:t> × </a:t>
            </a:r>
            <a:r>
              <a:rPr lang="el-GR" altLang="zh-CN" sz="1100" i="1" dirty="0">
                <a:solidFill>
                  <a:srgbClr val="000000"/>
                </a:solidFill>
                <a:latin typeface="Times New Roman"/>
              </a:rPr>
              <a:t>C</a:t>
            </a:r>
            <a:r>
              <a:rPr lang="en-US" altLang="zh-CN" sz="1100" baseline="-40000" dirty="0">
                <a:solidFill>
                  <a:srgbClr val="000000"/>
                </a:solidFill>
                <a:latin typeface="Times New Roman"/>
              </a:rPr>
              <a:t>2</a:t>
            </a:r>
            <a:r>
              <a:rPr lang="en-US" altLang="zh-CN" sz="1100" baseline="40000" dirty="0">
                <a:solidFill>
                  <a:srgbClr val="000000"/>
                </a:solidFill>
                <a:latin typeface="Times New Roman"/>
              </a:rPr>
              <a:t>2</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baseline="-25000" dirty="0">
                <a:solidFill>
                  <a:srgbClr val="000000"/>
                </a:solidFill>
                <a:latin typeface="宋体"/>
              </a:rPr>
              <a:t>＞</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n-US" altLang="zh-CN" sz="1100" baseline="40000" dirty="0">
                <a:solidFill>
                  <a:srgbClr val="000000"/>
                </a:solidFill>
                <a:latin typeface="Times New Roman"/>
              </a:rPr>
              <a:t>2</a:t>
            </a:r>
            <a:r>
              <a:rPr lang="en-US" altLang="zh-CN" sz="1100" dirty="0">
                <a:solidFill>
                  <a:srgbClr val="000000"/>
                </a:solidFill>
                <a:latin typeface="Times New Roman"/>
              </a:rPr>
              <a:t> + </a:t>
            </a:r>
            <a:r>
              <a:rPr lang="el-GR" altLang="zh-CN" sz="1100" i="1" dirty="0">
                <a:solidFill>
                  <a:srgbClr val="000000"/>
                </a:solidFill>
                <a:latin typeface="Times New Roman"/>
              </a:rPr>
              <a:t>C</a:t>
            </a:r>
            <a:r>
              <a:rPr lang="en-US" altLang="zh-CN" sz="1100" baseline="-40000" dirty="0">
                <a:solidFill>
                  <a:srgbClr val="000000"/>
                </a:solidFill>
                <a:latin typeface="Times New Roman"/>
              </a:rPr>
              <a:t>3</a:t>
            </a:r>
            <a:r>
              <a:rPr lang="en-US" altLang="zh-CN" sz="1100" baseline="40000" dirty="0">
                <a:solidFill>
                  <a:srgbClr val="000000"/>
                </a:solidFill>
                <a:latin typeface="Times New Roman"/>
              </a:rPr>
              <a:t>2</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baseline="-25000" dirty="0">
                <a:solidFill>
                  <a:srgbClr val="000000"/>
                </a:solidFill>
                <a:latin typeface="宋体"/>
              </a:rPr>
              <a:t>＜</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n-US" altLang="zh-CN" sz="1100" baseline="40000" dirty="0">
                <a:solidFill>
                  <a:srgbClr val="000000"/>
                </a:solidFill>
                <a:latin typeface="Times New Roman"/>
              </a:rPr>
              <a:t>2</a:t>
            </a:r>
            <a:r>
              <a:rPr lang="el-GR" altLang="zh-CN" sz="1100" dirty="0">
                <a:solidFill>
                  <a:srgbClr val="000000"/>
                </a:solidFill>
                <a:latin typeface="Times New Roman"/>
              </a:rPr>
              <a:t> × </a:t>
            </a:r>
            <a:r>
              <a:rPr lang="el-GR" altLang="zh-CN" sz="1100" i="1" dirty="0">
                <a:solidFill>
                  <a:srgbClr val="000000"/>
                </a:solidFill>
                <a:latin typeface="Times New Roman"/>
              </a:rPr>
              <a:t>C</a:t>
            </a:r>
            <a:r>
              <a:rPr lang="en-US" altLang="zh-CN" sz="1100" baseline="-40000" dirty="0">
                <a:solidFill>
                  <a:srgbClr val="000000"/>
                </a:solidFill>
                <a:latin typeface="Times New Roman"/>
              </a:rPr>
              <a:t>1</a:t>
            </a:r>
            <a:r>
              <a:rPr lang="en-US" altLang="zh-CN" sz="1100" baseline="40000" dirty="0">
                <a:solidFill>
                  <a:srgbClr val="000000"/>
                </a:solidFill>
                <a:latin typeface="Times New Roman"/>
              </a:rPr>
              <a:t>1</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baseline="-25000" dirty="0">
                <a:solidFill>
                  <a:srgbClr val="000000"/>
                </a:solidFill>
                <a:latin typeface="Times New Roman"/>
              </a:rPr>
              <a:t> ,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n-US" altLang="zh-CN" sz="1100" baseline="40000" dirty="0">
                <a:solidFill>
                  <a:srgbClr val="000000"/>
                </a:solidFill>
                <a:latin typeface="Times New Roman"/>
              </a:rPr>
              <a:t>1</a:t>
            </a:r>
            <a:r>
              <a:rPr lang="el-GR" altLang="zh-CN" sz="1100" dirty="0">
                <a:solidFill>
                  <a:srgbClr val="000000"/>
                </a:solidFill>
                <a:latin typeface="Times New Roman"/>
              </a:rPr>
              <a:t> × </a:t>
            </a:r>
            <a:r>
              <a:rPr lang="el-GR" altLang="zh-CN" sz="1100" i="1" dirty="0">
                <a:solidFill>
                  <a:srgbClr val="000000"/>
                </a:solidFill>
                <a:latin typeface="Times New Roman"/>
              </a:rPr>
              <a:t>C</a:t>
            </a:r>
            <a:r>
              <a:rPr lang="en-US" altLang="zh-CN" sz="1100" baseline="-40000" dirty="0">
                <a:solidFill>
                  <a:srgbClr val="000000"/>
                </a:solidFill>
                <a:latin typeface="Times New Roman"/>
              </a:rPr>
              <a:t>0</a:t>
            </a:r>
            <a:r>
              <a:rPr lang="en-US" altLang="zh-CN" sz="1100" baseline="40000" dirty="0">
                <a:solidFill>
                  <a:srgbClr val="000000"/>
                </a:solidFill>
                <a:latin typeface="Times New Roman"/>
              </a:rPr>
              <a:t>0</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baseline="-25000" dirty="0">
                <a:solidFill>
                  <a:srgbClr val="000000"/>
                </a:solidFill>
                <a:latin typeface="宋体"/>
              </a:rPr>
              <a:t>＞</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n-US" altLang="zh-CN" sz="1100" baseline="40000" dirty="0">
                <a:solidFill>
                  <a:srgbClr val="000000"/>
                </a:solidFill>
                <a:latin typeface="Times New Roman"/>
              </a:rPr>
              <a:t>0</a:t>
            </a:r>
            <a:r>
              <a:rPr lang="en-US" altLang="zh-CN" sz="1100" dirty="0">
                <a:solidFill>
                  <a:srgbClr val="000000"/>
                </a:solidFill>
                <a:latin typeface="Times New Roman"/>
              </a:rPr>
              <a:t> + </a:t>
            </a:r>
            <a:r>
              <a:rPr lang="el-GR" altLang="zh-CN" sz="1100" i="1" dirty="0">
                <a:solidFill>
                  <a:srgbClr val="000000"/>
                </a:solidFill>
                <a:latin typeface="Times New Roman"/>
              </a:rPr>
              <a:t>C</a:t>
            </a:r>
            <a:r>
              <a:rPr lang="en-US" altLang="zh-CN" sz="1100" baseline="-40000" dirty="0">
                <a:solidFill>
                  <a:srgbClr val="000000"/>
                </a:solidFill>
                <a:latin typeface="Times New Roman"/>
              </a:rPr>
              <a:t>3</a:t>
            </a:r>
            <a:r>
              <a:rPr lang="en-US" altLang="zh-CN" sz="1100" baseline="40000" dirty="0">
                <a:solidFill>
                  <a:srgbClr val="000000"/>
                </a:solidFill>
                <a:latin typeface="Times New Roman"/>
              </a:rPr>
              <a:t>2</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baseline="-25000" dirty="0">
                <a:solidFill>
                  <a:srgbClr val="000000"/>
                </a:solidFill>
                <a:latin typeface="宋体"/>
              </a:rPr>
              <a:t>＜</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n-US" altLang="zh-CN" sz="1100" baseline="40000" dirty="0">
                <a:solidFill>
                  <a:srgbClr val="000000"/>
                </a:solidFill>
                <a:latin typeface="Times New Roman"/>
              </a:rPr>
              <a:t>2</a:t>
            </a:r>
            <a:r>
              <a:rPr lang="el-GR" altLang="zh-CN" sz="1100" dirty="0">
                <a:solidFill>
                  <a:srgbClr val="000000"/>
                </a:solidFill>
                <a:latin typeface="Times New Roman"/>
              </a:rPr>
              <a:t> × </a:t>
            </a:r>
            <a:r>
              <a:rPr lang="el-GR" altLang="zh-CN" sz="1100" i="1" dirty="0">
                <a:solidFill>
                  <a:srgbClr val="000000"/>
                </a:solidFill>
                <a:latin typeface="Times New Roman"/>
              </a:rPr>
              <a:t>C</a:t>
            </a:r>
            <a:r>
              <a:rPr lang="en-US" altLang="zh-CN" sz="1100" baseline="-40000" dirty="0">
                <a:solidFill>
                  <a:srgbClr val="000000"/>
                </a:solidFill>
                <a:latin typeface="Times New Roman"/>
              </a:rPr>
              <a:t>1</a:t>
            </a:r>
            <a:r>
              <a:rPr lang="en-US" altLang="zh-CN" sz="1100" baseline="40000" dirty="0">
                <a:solidFill>
                  <a:srgbClr val="000000"/>
                </a:solidFill>
                <a:latin typeface="Times New Roman"/>
              </a:rPr>
              <a:t>0</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baseline="-25000" dirty="0">
                <a:solidFill>
                  <a:srgbClr val="000000"/>
                </a:solidFill>
                <a:latin typeface="Times New Roman"/>
              </a:rPr>
              <a:t> ,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n-US" altLang="zh-CN" sz="1100" baseline="40000" dirty="0">
                <a:solidFill>
                  <a:srgbClr val="000000"/>
                </a:solidFill>
                <a:latin typeface="Times New Roman"/>
              </a:rPr>
              <a:t>0</a:t>
            </a:r>
            <a:r>
              <a:rPr lang="el-GR" altLang="zh-CN" sz="1100" dirty="0">
                <a:solidFill>
                  <a:srgbClr val="000000"/>
                </a:solidFill>
                <a:latin typeface="Times New Roman"/>
              </a:rPr>
              <a:t> × </a:t>
            </a:r>
            <a:r>
              <a:rPr lang="el-GR" altLang="zh-CN" sz="1100" i="1" dirty="0">
                <a:solidFill>
                  <a:srgbClr val="000000"/>
                </a:solidFill>
                <a:latin typeface="Times New Roman"/>
              </a:rPr>
              <a:t>C</a:t>
            </a:r>
            <a:r>
              <a:rPr lang="en-US" altLang="zh-CN" sz="1100" baseline="-40000" dirty="0">
                <a:solidFill>
                  <a:srgbClr val="000000"/>
                </a:solidFill>
                <a:latin typeface="Times New Roman"/>
              </a:rPr>
              <a:t>1</a:t>
            </a:r>
            <a:r>
              <a:rPr lang="en-US" altLang="zh-CN" sz="1100" baseline="40000" dirty="0">
                <a:solidFill>
                  <a:srgbClr val="000000"/>
                </a:solidFill>
                <a:latin typeface="Times New Roman"/>
              </a:rPr>
              <a:t>1</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baseline="-25000" dirty="0">
                <a:solidFill>
                  <a:srgbClr val="000000"/>
                </a:solidFill>
                <a:latin typeface="宋体"/>
              </a:rPr>
              <a:t>＞</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n-US" altLang="zh-CN" sz="1100" baseline="40000" dirty="0">
                <a:solidFill>
                  <a:srgbClr val="000000"/>
                </a:solidFill>
                <a:latin typeface="Times New Roman"/>
              </a:rPr>
              <a:t>1</a:t>
            </a:r>
            <a:r>
              <a:rPr lang="en-US" altLang="zh-CN" sz="1100" dirty="0">
                <a:solidFill>
                  <a:srgbClr val="000000"/>
                </a:solidFill>
                <a:latin typeface="Times New Roman"/>
              </a:rPr>
              <a:t> + </a:t>
            </a:r>
            <a:r>
              <a:rPr lang="el-GR" altLang="zh-CN" sz="1100" i="1" dirty="0">
                <a:solidFill>
                  <a:srgbClr val="000000"/>
                </a:solidFill>
                <a:latin typeface="Times New Roman"/>
              </a:rPr>
              <a:t>C</a:t>
            </a:r>
            <a:r>
              <a:rPr lang="en-US" altLang="zh-CN" sz="1100" baseline="-40000" dirty="0">
                <a:solidFill>
                  <a:srgbClr val="000000"/>
                </a:solidFill>
                <a:latin typeface="Times New Roman"/>
              </a:rPr>
              <a:t>3</a:t>
            </a:r>
            <a:r>
              <a:rPr lang="en-US" altLang="zh-CN" sz="1100" baseline="40000" dirty="0">
                <a:solidFill>
                  <a:srgbClr val="000000"/>
                </a:solidFill>
                <a:latin typeface="Times New Roman"/>
              </a:rPr>
              <a:t>3</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baseline="-25000" dirty="0">
                <a:solidFill>
                  <a:srgbClr val="000000"/>
                </a:solidFill>
                <a:latin typeface="宋体"/>
              </a:rPr>
              <a:t>＜</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n-US" altLang="zh-CN" sz="1100" baseline="40000" dirty="0">
                <a:solidFill>
                  <a:srgbClr val="000000"/>
                </a:solidFill>
                <a:latin typeface="Times New Roman"/>
              </a:rPr>
              <a:t>3</a:t>
            </a:r>
            <a:r>
              <a:rPr lang="el-GR" altLang="zh-CN" sz="1100" dirty="0">
                <a:solidFill>
                  <a:srgbClr val="000000"/>
                </a:solidFill>
                <a:latin typeface="Times New Roman"/>
              </a:rPr>
              <a:t> × </a:t>
            </a:r>
            <a:r>
              <a:rPr lang="el-GR" altLang="zh-CN" sz="1100" i="1" dirty="0">
                <a:solidFill>
                  <a:srgbClr val="000000"/>
                </a:solidFill>
                <a:latin typeface="Times New Roman"/>
              </a:rPr>
              <a:t>C</a:t>
            </a:r>
            <a:r>
              <a:rPr lang="el-GR" altLang="zh-CN" sz="1100" baseline="-40000" dirty="0">
                <a:solidFill>
                  <a:srgbClr val="000000"/>
                </a:solidFill>
                <a:latin typeface="Times New Roman"/>
              </a:rPr>
              <a:t>0</a:t>
            </a:r>
            <a:r>
              <a:rPr lang="el-GR" altLang="zh-CN" sz="1100" baseline="40000" dirty="0">
                <a:solidFill>
                  <a:srgbClr val="000000"/>
                </a:solidFill>
                <a:latin typeface="Times New Roman"/>
              </a:rPr>
              <a:t>0</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baseline="-25000" dirty="0">
                <a:solidFill>
                  <a:srgbClr val="000000"/>
                </a:solidFill>
                <a:latin typeface="Times New Roman"/>
              </a:rPr>
              <a:t> ,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l-GR" altLang="zh-CN" sz="1100" baseline="40000" dirty="0">
                <a:solidFill>
                  <a:srgbClr val="000000"/>
                </a:solidFill>
                <a:latin typeface="Times New Roman"/>
              </a:rPr>
              <a:t>0</a:t>
            </a:r>
            <a:r>
              <a:rPr lang="el-GR" altLang="zh-CN" sz="1100" dirty="0">
                <a:solidFill>
                  <a:srgbClr val="000000"/>
                </a:solidFill>
                <a:latin typeface="Times New Roman"/>
              </a:rPr>
              <a:t> × </a:t>
            </a:r>
            <a:r>
              <a:rPr lang="el-GR" altLang="zh-CN" sz="1100" i="1" dirty="0">
                <a:solidFill>
                  <a:srgbClr val="000000"/>
                </a:solidFill>
                <a:latin typeface="Times New Roman"/>
              </a:rPr>
              <a:t>C</a:t>
            </a:r>
            <a:r>
              <a:rPr lang="el-GR" altLang="zh-CN" sz="1100" baseline="-40000" dirty="0">
                <a:solidFill>
                  <a:srgbClr val="000000"/>
                </a:solidFill>
                <a:latin typeface="Times New Roman"/>
              </a:rPr>
              <a:t>0</a:t>
            </a:r>
            <a:r>
              <a:rPr lang="el-GR" altLang="zh-CN" sz="1100" baseline="40000" dirty="0">
                <a:solidFill>
                  <a:srgbClr val="000000"/>
                </a:solidFill>
                <a:latin typeface="Times New Roman"/>
              </a:rPr>
              <a:t>0</a:t>
            </a:r>
            <a:r>
              <a:rPr lang="el-GR" altLang="zh-CN" sz="1100" dirty="0">
                <a:solidFill>
                  <a:srgbClr val="000000"/>
                </a:solidFill>
                <a:latin typeface="Times New Roman"/>
              </a:rPr>
              <a:t> × [ </a:t>
            </a:r>
            <a:r>
              <a:rPr lang="el-GR" altLang="zh-CN" sz="1100" i="1" dirty="0">
                <a:solidFill>
                  <a:srgbClr val="000000"/>
                </a:solidFill>
                <a:latin typeface="Times New Roman"/>
              </a:rPr>
              <a:t>P</a:t>
            </a:r>
            <a:r>
              <a:rPr lang="el-GR" altLang="zh-CN" sz="1100" baseline="-25000" dirty="0">
                <a:solidFill>
                  <a:srgbClr val="000000"/>
                </a:solidFill>
                <a:latin typeface="Times New Roman"/>
              </a:rPr>
              <a:t> </a:t>
            </a:r>
            <a:r>
              <a:rPr lang="el-GR" altLang="zh-CN" sz="1100" baseline="-25000" dirty="0">
                <a:solidFill>
                  <a:srgbClr val="000000"/>
                </a:solidFill>
                <a:latin typeface="宋体"/>
              </a:rPr>
              <a:t>＞</a:t>
            </a:r>
            <a:r>
              <a:rPr lang="el-GR" altLang="zh-CN" sz="1100" baseline="-25000" dirty="0">
                <a:solidFill>
                  <a:srgbClr val="000000"/>
                </a:solidFill>
                <a:latin typeface="Times New Roman"/>
              </a:rPr>
              <a:t> </a:t>
            </a:r>
            <a:r>
              <a:rPr lang="el-GR" altLang="zh-CN" sz="1100" i="1" baseline="-25000" dirty="0">
                <a:solidFill>
                  <a:srgbClr val="000000"/>
                </a:solidFill>
                <a:latin typeface="Times New Roman"/>
              </a:rPr>
              <a:t>μ</a:t>
            </a:r>
            <a:r>
              <a:rPr lang="el-GR" altLang="zh-CN" sz="1100" baseline="-25000" dirty="0">
                <a:solidFill>
                  <a:srgbClr val="000000"/>
                </a:solidFill>
                <a:latin typeface="Times New Roman"/>
              </a:rPr>
              <a:t> + 2·</a:t>
            </a:r>
            <a:r>
              <a:rPr lang="el-GR" altLang="zh-CN" sz="1100" i="1" baseline="-25000" dirty="0">
                <a:solidFill>
                  <a:srgbClr val="000000"/>
                </a:solidFill>
                <a:latin typeface="Times New Roman"/>
              </a:rPr>
              <a:t>σ</a:t>
            </a:r>
            <a:r>
              <a:rPr lang="el-GR" altLang="zh-CN" sz="1100" dirty="0">
                <a:solidFill>
                  <a:srgbClr val="000000"/>
                </a:solidFill>
                <a:latin typeface="Times New Roman"/>
              </a:rPr>
              <a:t> ]</a:t>
            </a:r>
            <a:r>
              <a:rPr lang="el-GR" altLang="zh-CN" sz="1100" baseline="30000" dirty="0">
                <a:solidFill>
                  <a:srgbClr val="000000"/>
                </a:solidFill>
                <a:latin typeface="Times New Roman"/>
              </a:rPr>
              <a:t> </a:t>
            </a:r>
            <a:r>
              <a:rPr lang="el-GR" altLang="zh-CN" sz="1100" baseline="40000" dirty="0">
                <a:solidFill>
                  <a:srgbClr val="000000"/>
                </a:solidFill>
                <a:latin typeface="Times New Roman"/>
              </a:rPr>
              <a:t>0</a:t>
            </a:r>
            <a:r>
              <a:rPr lang="en-US" altLang="zh-CN" sz="1100" dirty="0">
                <a:solidFill>
                  <a:srgbClr val="000000"/>
                </a:solidFill>
                <a:latin typeface="Times New Roman"/>
              </a:rPr>
              <a:t> </a:t>
            </a:r>
            <a:r>
              <a:rPr lang="zh-CN" altLang="en-US" sz="1100" dirty="0">
                <a:solidFill>
                  <a:srgbClr val="000000"/>
                </a:solidFill>
                <a:latin typeface="Times New Roman"/>
              </a:rPr>
              <a:t>；</a:t>
            </a:r>
            <a:endParaRPr lang="en-US" altLang="zh-CN" sz="1100" dirty="0">
              <a:solidFill>
                <a:srgbClr val="000000"/>
              </a:solidFill>
              <a:latin typeface="Times New Roman"/>
            </a:endParaRPr>
          </a:p>
          <a:p>
            <a:pPr lvl="0" fontAlgn="ctr">
              <a:lnSpc>
                <a:spcPct val="150000"/>
              </a:lnSpc>
              <a:spcBef>
                <a:spcPts val="0"/>
              </a:spcBef>
              <a:spcAft>
                <a:spcPts val="0"/>
              </a:spcAft>
            </a:pPr>
            <a:r>
              <a:rPr lang="zh-CN" altLang="en-US" sz="1100" dirty="0">
                <a:latin typeface="Times New Roman" pitchFamily="18" charset="0"/>
                <a:cs typeface="Times New Roman" pitchFamily="18" charset="0"/>
              </a:rPr>
              <a:t>當 </a:t>
            </a:r>
            <a:r>
              <a:rPr lang="en-US" altLang="zh-CN" sz="1100" i="1" dirty="0">
                <a:latin typeface="Times New Roman" pitchFamily="18" charset="0"/>
                <a:cs typeface="Times New Roman" pitchFamily="18" charset="0"/>
              </a:rPr>
              <a:t>SE</a:t>
            </a:r>
            <a:r>
              <a:rPr lang="en-US" altLang="zh-CN" sz="1100" dirty="0">
                <a:latin typeface="Times New Roman" pitchFamily="18" charset="0"/>
                <a:cs typeface="Times New Roman" pitchFamily="18" charset="0"/>
              </a:rPr>
              <a:t> = 0 , </a:t>
            </a:r>
            <a:r>
              <a:rPr lang="en-US" altLang="zh-CN" sz="1100" i="1" dirty="0">
                <a:latin typeface="Times New Roman" pitchFamily="18" charset="0"/>
                <a:cs typeface="Times New Roman" pitchFamily="18" charset="0"/>
              </a:rPr>
              <a:t>RE</a:t>
            </a:r>
            <a:r>
              <a:rPr lang="en-US" altLang="zh-CN" sz="1100" dirty="0">
                <a:latin typeface="Times New Roman" pitchFamily="18" charset="0"/>
                <a:cs typeface="Times New Roman" pitchFamily="18" charset="0"/>
              </a:rPr>
              <a:t> = 1 </a:t>
            </a:r>
            <a:r>
              <a:rPr lang="zh-CN" altLang="en-US" sz="1100" dirty="0">
                <a:latin typeface="Times New Roman" pitchFamily="18" charset="0"/>
                <a:cs typeface="Times New Roman" pitchFamily="18" charset="0"/>
              </a:rPr>
              <a:t>時的 </a:t>
            </a:r>
            <a:r>
              <a:rPr lang="en-US" altLang="zh-CN" sz="1100" i="1" dirty="0">
                <a:solidFill>
                  <a:srgbClr val="000000"/>
                </a:solidFill>
                <a:latin typeface="Times New Roman" pitchFamily="18" charset="0"/>
                <a:cs typeface="Times New Roman" pitchFamily="18" charset="0"/>
              </a:rPr>
              <a:t>P</a:t>
            </a:r>
            <a:r>
              <a:rPr lang="en-US" altLang="zh-CN" sz="1100" baseline="-25000" dirty="0">
                <a:solidFill>
                  <a:srgbClr val="000000"/>
                </a:solidFill>
                <a:latin typeface="Times New Roman" pitchFamily="18" charset="0"/>
                <a:cs typeface="Times New Roman" pitchFamily="18" charset="0"/>
              </a:rPr>
              <a:t>3</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P</a:t>
            </a:r>
            <a:r>
              <a:rPr lang="en-US" altLang="zh-CN" sz="1100" baseline="-25000" dirty="0">
                <a:solidFill>
                  <a:srgbClr val="000000"/>
                </a:solidFill>
                <a:latin typeface="Times New Roman" pitchFamily="18" charset="0"/>
                <a:cs typeface="Times New Roman" pitchFamily="18" charset="0"/>
              </a:rPr>
              <a:t>4</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P</a:t>
            </a:r>
            <a:r>
              <a:rPr lang="en-US" altLang="zh-CN" sz="1100" baseline="-25000" dirty="0">
                <a:solidFill>
                  <a:srgbClr val="000000"/>
                </a:solidFill>
                <a:latin typeface="Times New Roman" pitchFamily="18" charset="0"/>
                <a:cs typeface="Times New Roman" pitchFamily="18" charset="0"/>
              </a:rPr>
              <a:t>7</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P</a:t>
            </a:r>
            <a:r>
              <a:rPr lang="en-US" altLang="zh-CN" sz="1100" baseline="-25000" dirty="0">
                <a:solidFill>
                  <a:srgbClr val="000000"/>
                </a:solidFill>
                <a:latin typeface="Times New Roman" pitchFamily="18" charset="0"/>
                <a:cs typeface="Times New Roman" pitchFamily="18" charset="0"/>
              </a:rPr>
              <a:t>8</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P</a:t>
            </a:r>
            <a:r>
              <a:rPr lang="en-US" altLang="zh-CN" sz="1100" baseline="-25000" dirty="0">
                <a:solidFill>
                  <a:srgbClr val="000000"/>
                </a:solidFill>
                <a:latin typeface="Times New Roman" pitchFamily="18" charset="0"/>
                <a:cs typeface="Times New Roman" pitchFamily="18" charset="0"/>
              </a:rPr>
              <a:t>9</a:t>
            </a:r>
            <a:r>
              <a:rPr lang="en-US" altLang="zh-CN" sz="1100" dirty="0">
                <a:solidFill>
                  <a:srgbClr val="000000"/>
                </a:solidFill>
                <a:latin typeface="Times New Roman" pitchFamily="18" charset="0"/>
                <a:cs typeface="Times New Roman" pitchFamily="18" charset="0"/>
              </a:rPr>
              <a:t> + </a:t>
            </a:r>
            <a:r>
              <a:rPr lang="en-US" altLang="zh-CN" sz="1100" i="1" dirty="0">
                <a:solidFill>
                  <a:srgbClr val="000000"/>
                </a:solidFill>
                <a:latin typeface="Times New Roman" pitchFamily="18" charset="0"/>
                <a:cs typeface="Times New Roman" pitchFamily="18" charset="0"/>
              </a:rPr>
              <a:t>P</a:t>
            </a:r>
            <a:r>
              <a:rPr lang="en-US" altLang="zh-CN" sz="1100" baseline="-25000" dirty="0">
                <a:solidFill>
                  <a:srgbClr val="000000"/>
                </a:solidFill>
                <a:latin typeface="Times New Roman" pitchFamily="18" charset="0"/>
                <a:cs typeface="Times New Roman" pitchFamily="18" charset="0"/>
              </a:rPr>
              <a:t>10</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即為 </a:t>
            </a:r>
            <a:r>
              <a:rPr lang="en-US" altLang="zh-CN" sz="1100" dirty="0">
                <a:latin typeface="Times New Roman" pitchFamily="18" charset="0"/>
                <a:cs typeface="Times New Roman" pitchFamily="18" charset="0"/>
              </a:rPr>
              <a:t>[ 2</a:t>
            </a:r>
            <a:r>
              <a:rPr lang="en-US" altLang="zh-CN" sz="1100" baseline="-25000" dirty="0">
                <a:latin typeface="Times New Roman" pitchFamily="18" charset="0"/>
                <a:cs typeface="Times New Roman" pitchFamily="18" charset="0"/>
              </a:rPr>
              <a:t>2</a:t>
            </a:r>
            <a:r>
              <a:rPr lang="en-US" altLang="zh-CN" sz="1100" i="1" baseline="-25000"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3 ] </a:t>
            </a:r>
            <a:r>
              <a:rPr lang="zh-CN" altLang="en-US" sz="1100" dirty="0">
                <a:latin typeface="Times New Roman" pitchFamily="18" charset="0"/>
                <a:cs typeface="Times New Roman" pitchFamily="18" charset="0"/>
              </a:rPr>
              <a:t>質控規則的假失控率 </a:t>
            </a:r>
            <a:r>
              <a:rPr lang="en-US" altLang="zh-CN" sz="1100" i="1" dirty="0" err="1">
                <a:latin typeface="Times New Roman" pitchFamily="18" charset="0"/>
                <a:cs typeface="Times New Roman" pitchFamily="18" charset="0"/>
              </a:rPr>
              <a:t>P</a:t>
            </a:r>
            <a:r>
              <a:rPr lang="en-US" altLang="zh-CN" sz="1100" i="1" baseline="-25000" dirty="0" err="1">
                <a:latin typeface="Times New Roman" pitchFamily="18" charset="0"/>
                <a:cs typeface="Times New Roman" pitchFamily="18" charset="0"/>
              </a:rPr>
              <a:t>fr</a:t>
            </a:r>
            <a:r>
              <a:rPr lang="en-US" altLang="zh-CN" sz="1100" dirty="0">
                <a:latin typeface="Times New Roman" pitchFamily="18" charset="0"/>
                <a:cs typeface="Times New Roman" pitchFamily="18" charset="0"/>
              </a:rPr>
              <a:t> [ 2</a:t>
            </a:r>
            <a:r>
              <a:rPr lang="en-US" altLang="zh-CN" sz="1100" baseline="-25000" dirty="0">
                <a:latin typeface="Times New Roman" pitchFamily="18" charset="0"/>
                <a:cs typeface="Times New Roman" pitchFamily="18" charset="0"/>
              </a:rPr>
              <a:t>2</a:t>
            </a:r>
            <a:r>
              <a:rPr lang="en-US" altLang="zh-CN" sz="1100" i="1" baseline="-25000"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3 ] = </a:t>
            </a:r>
            <a:r>
              <a:rPr lang="en-US" altLang="zh-CN" sz="1100" i="1" dirty="0" err="1">
                <a:latin typeface="Times New Roman" pitchFamily="18" charset="0"/>
                <a:cs typeface="Times New Roman" pitchFamily="18" charset="0"/>
              </a:rPr>
              <a:t>P</a:t>
            </a:r>
            <a:r>
              <a:rPr lang="en-US" altLang="zh-CN" sz="1100" i="1" baseline="-25000" dirty="0" err="1">
                <a:latin typeface="Times New Roman" pitchFamily="18" charset="0"/>
                <a:cs typeface="Times New Roman" pitchFamily="18" charset="0"/>
              </a:rPr>
              <a:t>ed</a:t>
            </a:r>
            <a:r>
              <a:rPr lang="en-US" altLang="zh-CN" sz="1100" dirty="0">
                <a:latin typeface="Times New Roman" pitchFamily="18" charset="0"/>
                <a:cs typeface="Times New Roman" pitchFamily="18" charset="0"/>
              </a:rPr>
              <a:t> [ 2</a:t>
            </a:r>
            <a:r>
              <a:rPr lang="en-US" altLang="zh-CN" sz="1100" baseline="-25000" dirty="0">
                <a:latin typeface="Times New Roman" pitchFamily="18" charset="0"/>
                <a:cs typeface="Times New Roman" pitchFamily="18" charset="0"/>
              </a:rPr>
              <a:t>2</a:t>
            </a:r>
            <a:r>
              <a:rPr lang="en-US" altLang="zh-CN" sz="1100" i="1" baseline="-25000"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3 , </a:t>
            </a:r>
            <a:r>
              <a:rPr lang="en-US" altLang="zh-CN" sz="1100" i="1" dirty="0">
                <a:latin typeface="Times New Roman" pitchFamily="18" charset="0"/>
                <a:cs typeface="Times New Roman" pitchFamily="18" charset="0"/>
              </a:rPr>
              <a:t>SE</a:t>
            </a:r>
            <a:r>
              <a:rPr lang="en-US" altLang="zh-CN" sz="1100" dirty="0">
                <a:latin typeface="Times New Roman" pitchFamily="18" charset="0"/>
                <a:cs typeface="Times New Roman" pitchFamily="18" charset="0"/>
              </a:rPr>
              <a:t> = 0 , </a:t>
            </a:r>
            <a:r>
              <a:rPr lang="en-US" altLang="zh-CN" sz="1100" i="1" dirty="0">
                <a:latin typeface="Times New Roman" pitchFamily="18" charset="0"/>
                <a:cs typeface="Times New Roman" pitchFamily="18" charset="0"/>
              </a:rPr>
              <a:t>RE</a:t>
            </a:r>
            <a:r>
              <a:rPr lang="en-US" altLang="zh-CN" sz="1100" dirty="0">
                <a:latin typeface="Times New Roman" pitchFamily="18" charset="0"/>
                <a:cs typeface="Times New Roman" pitchFamily="18" charset="0"/>
              </a:rPr>
              <a:t> = 1 ] </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0.003058 </a:t>
            </a:r>
            <a:r>
              <a:rPr lang="zh-CN" altLang="en-US" sz="1100" dirty="0">
                <a:latin typeface="Times New Roman" pitchFamily="18" charset="0"/>
                <a:cs typeface="Times New Roman" pitchFamily="18" charset="0"/>
              </a:rPr>
              <a:t>；</a:t>
            </a:r>
            <a:endParaRPr lang="en-US" altLang="zh-CN" sz="1100" dirty="0">
              <a:latin typeface="Times New Roman" pitchFamily="18" charset="0"/>
              <a:cs typeface="Times New Roman" pitchFamily="18" charset="0"/>
            </a:endParaRPr>
          </a:p>
        </p:txBody>
      </p:sp>
      <p:sp>
        <p:nvSpPr>
          <p:cNvPr id="10" name="矩形 9"/>
          <p:cNvSpPr/>
          <p:nvPr/>
        </p:nvSpPr>
        <p:spPr>
          <a:xfrm>
            <a:off x="50714" y="217984"/>
            <a:ext cx="5516229" cy="230832"/>
          </a:xfrm>
          <a:prstGeom prst="rect">
            <a:avLst/>
          </a:prstGeom>
        </p:spPr>
        <p:txBody>
          <a:bodyPr wrap="square">
            <a:spAutoFit/>
          </a:bodyPr>
          <a:lstStyle/>
          <a:p>
            <a:pPr lvl="0"/>
            <a:r>
              <a:rPr lang="zh-TW" altLang="en-US" sz="900" dirty="0">
                <a:solidFill>
                  <a:srgbClr val="000000"/>
                </a:solidFill>
                <a:latin typeface="Times New Roman" pitchFamily="18" charset="0"/>
                <a:cs typeface="Times New Roman" pitchFamily="18" charset="0"/>
              </a:rPr>
              <a:t>質量控制方案設計 </a:t>
            </a:r>
            <a:r>
              <a:rPr lang="en-US" altLang="zh-TW"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控制圖</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Control Chart</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控制規則</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Control rule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判異準則</a:t>
            </a:r>
            <a:r>
              <a:rPr lang="zh-TW" altLang="en-US" sz="900" dirty="0">
                <a:solidFill>
                  <a:srgbClr val="000000"/>
                </a:solidFill>
                <a:latin typeface="Times New Roman" pitchFamily="18" charset="0"/>
                <a:cs typeface="Times New Roman" pitchFamily="18" charset="0"/>
              </a:rPr>
              <a:t>；</a:t>
            </a:r>
          </a:p>
        </p:txBody>
      </p:sp>
      <p:sp>
        <p:nvSpPr>
          <p:cNvPr id="11" name="矩形 10"/>
          <p:cNvSpPr/>
          <p:nvPr/>
        </p:nvSpPr>
        <p:spPr>
          <a:xfrm>
            <a:off x="33781" y="-13511"/>
            <a:ext cx="3679302" cy="307777"/>
          </a:xfrm>
          <a:prstGeom prst="rect">
            <a:avLst/>
          </a:prstGeom>
        </p:spPr>
        <p:txBody>
          <a:bodyPr wrap="square">
            <a:spAutoFit/>
          </a:bodyPr>
          <a:lstStyle/>
          <a:p>
            <a:r>
              <a:rPr lang="zh-CN" altLang="en-US" sz="1400" dirty="0">
                <a:solidFill>
                  <a:srgbClr val="C00000"/>
                </a:solidFill>
                <a:latin typeface="Times New Roman" pitchFamily="18" charset="0"/>
                <a:cs typeface="Times New Roman" pitchFamily="18" charset="0"/>
              </a:rPr>
              <a:t>質量控制方案設計</a:t>
            </a:r>
          </a:p>
        </p:txBody>
      </p:sp>
    </p:spTree>
    <p:extLst>
      <p:ext uri="{BB962C8B-B14F-4D97-AF65-F5344CB8AC3E}">
        <p14:creationId xmlns:p14="http://schemas.microsoft.com/office/powerpoint/2010/main" val="2933281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506511" y="3294038"/>
            <a:ext cx="4211637" cy="2520616"/>
          </a:xfrm>
          <a:prstGeom prst="rect">
            <a:avLst/>
          </a:prstGeom>
        </p:spPr>
      </p:pic>
      <p:pic>
        <p:nvPicPr>
          <p:cNvPr id="686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8286" y="1392661"/>
            <a:ext cx="5235344" cy="1706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5843" y="1392662"/>
            <a:ext cx="5235344" cy="170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矩形 3"/>
          <p:cNvSpPr>
            <a:spLocks noChangeArrowheads="1"/>
          </p:cNvSpPr>
          <p:nvPr/>
        </p:nvSpPr>
        <p:spPr bwMode="auto">
          <a:xfrm>
            <a:off x="515843" y="631762"/>
            <a:ext cx="83209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dirty="0">
                <a:latin typeface="Times New Roman" pitchFamily="18" charset="0"/>
                <a:cs typeface="Times New Roman" pitchFamily="18" charset="0"/>
              </a:rPr>
              <a:t>判異準則 </a:t>
            </a:r>
            <a:r>
              <a:rPr lang="en-US" altLang="zh-CN" sz="1400" dirty="0">
                <a:latin typeface="Times New Roman" pitchFamily="18" charset="0"/>
                <a:cs typeface="Times New Roman" pitchFamily="18" charset="0"/>
              </a:rPr>
              <a:t>- </a:t>
            </a:r>
            <a:r>
              <a:rPr lang="zh-TW" altLang="en-US" sz="1400" dirty="0">
                <a:latin typeface="Times New Roman" pitchFamily="18" charset="0"/>
                <a:cs typeface="Times New Roman" pitchFamily="18" charset="0"/>
              </a:rPr>
              <a:t>控制點出界判異</a:t>
            </a:r>
            <a:r>
              <a:rPr lang="zh-CN" altLang="en-US" sz="1400" dirty="0">
                <a:latin typeface="Times New Roman" pitchFamily="18" charset="0"/>
                <a:cs typeface="Times New Roman" pitchFamily="18" charset="0"/>
              </a:rPr>
              <a:t>模式四、五</a:t>
            </a:r>
            <a:r>
              <a:rPr lang="en-US" altLang="zh-CN" sz="1400" dirty="0">
                <a:latin typeface="Times New Roman" pitchFamily="18" charset="0"/>
                <a:cs typeface="Times New Roman" pitchFamily="18" charset="0"/>
              </a:rPr>
              <a:t> </a:t>
            </a:r>
            <a:r>
              <a:rPr lang="zh-CN" altLang="en-US" sz="1400" dirty="0">
                <a:latin typeface="Times New Roman" pitchFamily="18" charset="0"/>
                <a:cs typeface="Times New Roman" pitchFamily="18" charset="0"/>
              </a:rPr>
              <a:t>：</a:t>
            </a:r>
            <a:r>
              <a:rPr lang="en-US" altLang="zh-CN" sz="1400" dirty="0">
                <a:latin typeface="Times New Roman" pitchFamily="18" charset="0"/>
                <a:cs typeface="Times New Roman" pitchFamily="18" charset="0"/>
              </a:rPr>
              <a:t> [ 2</a:t>
            </a:r>
            <a:r>
              <a:rPr lang="en-US" altLang="zh-CN" sz="1400" baseline="-25000" dirty="0">
                <a:latin typeface="Times New Roman" pitchFamily="18" charset="0"/>
                <a:cs typeface="Times New Roman" pitchFamily="18" charset="0"/>
              </a:rPr>
              <a:t>2</a:t>
            </a:r>
            <a:r>
              <a:rPr lang="en-US" altLang="zh-CN" sz="1400" i="1" baseline="-25000" dirty="0">
                <a:latin typeface="Times New Roman" pitchFamily="18" charset="0"/>
                <a:cs typeface="Times New Roman" pitchFamily="18" charset="0"/>
              </a:rPr>
              <a:t>s</a:t>
            </a:r>
            <a:r>
              <a:rPr lang="en-US" altLang="zh-CN" sz="1400" dirty="0">
                <a:latin typeface="Times New Roman" pitchFamily="18" charset="0"/>
                <a:cs typeface="Times New Roman" pitchFamily="18" charset="0"/>
              </a:rPr>
              <a:t> , </a:t>
            </a:r>
            <a:r>
              <a:rPr lang="en-US" altLang="zh-CN" sz="1400" i="1" dirty="0">
                <a:latin typeface="Times New Roman" pitchFamily="18" charset="0"/>
                <a:cs typeface="Times New Roman" pitchFamily="18" charset="0"/>
              </a:rPr>
              <a:t>N</a:t>
            </a:r>
            <a:r>
              <a:rPr lang="en-US" altLang="zh-CN" sz="1400" dirty="0">
                <a:latin typeface="Times New Roman" pitchFamily="18" charset="0"/>
                <a:cs typeface="Times New Roman" pitchFamily="18" charset="0"/>
              </a:rPr>
              <a:t> = 2 ] </a:t>
            </a:r>
            <a:r>
              <a:rPr lang="zh-CN" altLang="en-US" sz="1400" dirty="0">
                <a:latin typeface="Times New Roman" pitchFamily="18" charset="0"/>
                <a:cs typeface="Times New Roman" pitchFamily="18" charset="0"/>
              </a:rPr>
              <a:t>，</a:t>
            </a:r>
            <a:r>
              <a:rPr lang="en-US" altLang="zh-CN" sz="1400" dirty="0">
                <a:latin typeface="Times New Roman" pitchFamily="18" charset="0"/>
                <a:cs typeface="Times New Roman" pitchFamily="18" charset="0"/>
              </a:rPr>
              <a:t>[ 2</a:t>
            </a:r>
            <a:r>
              <a:rPr lang="en-US" altLang="zh-CN" sz="1400" baseline="-25000" dirty="0">
                <a:latin typeface="Times New Roman" pitchFamily="18" charset="0"/>
                <a:cs typeface="Times New Roman" pitchFamily="18" charset="0"/>
              </a:rPr>
              <a:t>2</a:t>
            </a:r>
            <a:r>
              <a:rPr lang="en-US" altLang="zh-CN" sz="1400" i="1" baseline="-25000" dirty="0">
                <a:latin typeface="Times New Roman" pitchFamily="18" charset="0"/>
                <a:cs typeface="Times New Roman" pitchFamily="18" charset="0"/>
              </a:rPr>
              <a:t>s</a:t>
            </a:r>
            <a:r>
              <a:rPr lang="en-US" altLang="zh-CN" sz="1400" dirty="0">
                <a:latin typeface="Times New Roman" pitchFamily="18" charset="0"/>
                <a:cs typeface="Times New Roman" pitchFamily="18" charset="0"/>
              </a:rPr>
              <a:t> , </a:t>
            </a:r>
            <a:r>
              <a:rPr lang="en-US" altLang="zh-CN" sz="1400" i="1" dirty="0">
                <a:latin typeface="Times New Roman" pitchFamily="18" charset="0"/>
                <a:cs typeface="Times New Roman" pitchFamily="18" charset="0"/>
              </a:rPr>
              <a:t>N</a:t>
            </a:r>
            <a:r>
              <a:rPr lang="en-US" altLang="zh-CN" sz="1400" dirty="0">
                <a:latin typeface="Times New Roman" pitchFamily="18" charset="0"/>
                <a:cs typeface="Times New Roman" pitchFamily="18" charset="0"/>
              </a:rPr>
              <a:t> = 3 ] </a:t>
            </a:r>
            <a:r>
              <a:rPr lang="zh-CN" altLang="en-US" sz="1400" dirty="0">
                <a:latin typeface="Times New Roman" pitchFamily="18" charset="0"/>
                <a:cs typeface="Times New Roman" pitchFamily="18" charset="0"/>
              </a:rPr>
              <a:t>；</a:t>
            </a:r>
          </a:p>
        </p:txBody>
      </p:sp>
      <p:sp>
        <p:nvSpPr>
          <p:cNvPr id="31751" name="矩形 3"/>
          <p:cNvSpPr>
            <a:spLocks noChangeArrowheads="1"/>
          </p:cNvSpPr>
          <p:nvPr/>
        </p:nvSpPr>
        <p:spPr bwMode="auto">
          <a:xfrm>
            <a:off x="515843" y="1046414"/>
            <a:ext cx="299654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pt-BR" altLang="zh-CN" sz="1100" dirty="0">
                <a:latin typeface="Times New Roman" pitchFamily="18" charset="0"/>
                <a:cs typeface="Times New Roman" pitchFamily="18" charset="0"/>
              </a:rPr>
              <a:t>[ 2</a:t>
            </a:r>
            <a:r>
              <a:rPr lang="pt-BR" altLang="zh-CN" sz="1100" baseline="-25000" dirty="0">
                <a:latin typeface="Times New Roman" pitchFamily="18" charset="0"/>
                <a:cs typeface="Times New Roman" pitchFamily="18" charset="0"/>
              </a:rPr>
              <a:t>2</a:t>
            </a:r>
            <a:r>
              <a:rPr lang="pt-BR" altLang="zh-CN" sz="1100" i="1" baseline="-25000" dirty="0">
                <a:latin typeface="Times New Roman" pitchFamily="18" charset="0"/>
                <a:cs typeface="Times New Roman" pitchFamily="18" charset="0"/>
              </a:rPr>
              <a:t>s</a:t>
            </a:r>
            <a:r>
              <a:rPr lang="pt-BR" altLang="zh-CN" sz="1100" dirty="0">
                <a:latin typeface="Times New Roman" pitchFamily="18" charset="0"/>
                <a:cs typeface="Times New Roman" pitchFamily="18" charset="0"/>
              </a:rPr>
              <a:t> , </a:t>
            </a:r>
            <a:r>
              <a:rPr lang="pt-BR" altLang="zh-CN" sz="1100" i="1" dirty="0">
                <a:latin typeface="Times New Roman" pitchFamily="18" charset="0"/>
                <a:cs typeface="Times New Roman" pitchFamily="18" charset="0"/>
              </a:rPr>
              <a:t>N</a:t>
            </a:r>
            <a:r>
              <a:rPr lang="pt-BR" altLang="zh-CN" sz="1100" dirty="0">
                <a:latin typeface="Times New Roman" pitchFamily="18" charset="0"/>
                <a:cs typeface="Times New Roman" pitchFamily="18" charset="0"/>
              </a:rPr>
              <a:t> = 2 ] </a:t>
            </a:r>
            <a:r>
              <a:rPr lang="zh-CN" altLang="en-US" sz="1100" dirty="0">
                <a:latin typeface="Times New Roman" pitchFamily="18" charset="0"/>
                <a:cs typeface="Times New Roman" pitchFamily="18" charset="0"/>
              </a:rPr>
              <a:t>質控規則示例</a:t>
            </a:r>
            <a:endParaRPr lang="en-US" altLang="zh-CN" sz="1100" dirty="0">
              <a:latin typeface="Times New Roman" pitchFamily="18" charset="0"/>
              <a:cs typeface="Times New Roman" pitchFamily="18" charset="0"/>
            </a:endParaRPr>
          </a:p>
        </p:txBody>
      </p:sp>
      <p:sp>
        <p:nvSpPr>
          <p:cNvPr id="9" name="矩形 3"/>
          <p:cNvSpPr>
            <a:spLocks noChangeArrowheads="1"/>
          </p:cNvSpPr>
          <p:nvPr/>
        </p:nvSpPr>
        <p:spPr bwMode="auto">
          <a:xfrm>
            <a:off x="1501114" y="3413002"/>
            <a:ext cx="364570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latin typeface="Times New Roman" pitchFamily="18" charset="0"/>
                <a:cs typeface="Times New Roman" pitchFamily="18" charset="0"/>
              </a:rPr>
              <a:t>對於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n</a:t>
            </a:r>
            <a:r>
              <a:rPr lang="en-US" altLang="zh-CN" sz="1200" baseline="-25000" dirty="0">
                <a:latin typeface="Times New Roman" pitchFamily="18" charset="0"/>
                <a:cs typeface="Times New Roman" pitchFamily="18" charset="0"/>
              </a:rPr>
              <a:t> </a:t>
            </a:r>
            <a:r>
              <a:rPr lang="en-US" altLang="zh-CN" sz="1200" i="1" baseline="-40000" dirty="0" err="1">
                <a:latin typeface="Times New Roman" pitchFamily="18" charset="0"/>
                <a:cs typeface="Times New Roman" pitchFamily="18" charset="0"/>
              </a:rPr>
              <a:t>ks</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zh-CN" altLang="en-US" sz="1200" dirty="0">
                <a:latin typeface="Times New Roman" pitchFamily="18" charset="0"/>
                <a:cs typeface="Times New Roman" pitchFamily="18" charset="0"/>
              </a:rPr>
              <a:t>質控規則，隨著控制觀測值數目</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的增加，控制觀測值落點組合的複雜程度呈冪函數遞增，落點組合的數量</a:t>
            </a:r>
            <a:r>
              <a:rPr lang="en-US" altLang="zh-CN" sz="1200" dirty="0">
                <a:latin typeface="Times New Roman" pitchFamily="18" charset="0"/>
                <a:cs typeface="Times New Roman" pitchFamily="18" charset="0"/>
              </a:rPr>
              <a:t> = 0.5×</a:t>
            </a:r>
            <a:r>
              <a:rPr lang="en-US" altLang="zh-CN" sz="1200" i="1" dirty="0">
                <a:latin typeface="Times New Roman" pitchFamily="18" charset="0"/>
                <a:cs typeface="Times New Roman" pitchFamily="18" charset="0"/>
              </a:rPr>
              <a:t>N</a:t>
            </a:r>
            <a:r>
              <a:rPr lang="en-US" altLang="zh-CN" sz="1200" i="1" baseline="40000" dirty="0">
                <a:latin typeface="Times New Roman" pitchFamily="18" charset="0"/>
                <a:cs typeface="Times New Roman" pitchFamily="18" charset="0"/>
              </a:rPr>
              <a:t> </a:t>
            </a:r>
            <a:r>
              <a:rPr lang="en-US" altLang="zh-CN" sz="1200" baseline="40000" dirty="0">
                <a:latin typeface="Times New Roman" pitchFamily="18" charset="0"/>
                <a:cs typeface="Times New Roman" pitchFamily="18" charset="0"/>
              </a:rPr>
              <a:t>2</a:t>
            </a:r>
            <a:r>
              <a:rPr lang="en-US" altLang="zh-CN" sz="1200" dirty="0">
                <a:latin typeface="Times New Roman" pitchFamily="18" charset="0"/>
                <a:cs typeface="Times New Roman" pitchFamily="18" charset="0"/>
              </a:rPr>
              <a:t> + 1.5×</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+ 1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p:txBody>
      </p:sp>
      <p:sp>
        <p:nvSpPr>
          <p:cNvPr id="10" name="矩形 3"/>
          <p:cNvSpPr>
            <a:spLocks noChangeArrowheads="1"/>
          </p:cNvSpPr>
          <p:nvPr/>
        </p:nvSpPr>
        <p:spPr bwMode="auto">
          <a:xfrm>
            <a:off x="5838285" y="1046412"/>
            <a:ext cx="299654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pt-BR" altLang="zh-CN" sz="1100" dirty="0">
                <a:latin typeface="Times New Roman" pitchFamily="18" charset="0"/>
                <a:cs typeface="Times New Roman" pitchFamily="18" charset="0"/>
              </a:rPr>
              <a:t>[ 2</a:t>
            </a:r>
            <a:r>
              <a:rPr lang="pt-BR" altLang="zh-CN" sz="1100" baseline="-25000" dirty="0">
                <a:latin typeface="Times New Roman" pitchFamily="18" charset="0"/>
                <a:cs typeface="Times New Roman" pitchFamily="18" charset="0"/>
              </a:rPr>
              <a:t>2</a:t>
            </a:r>
            <a:r>
              <a:rPr lang="pt-BR" altLang="zh-CN" sz="1100" i="1" baseline="-25000" dirty="0">
                <a:latin typeface="Times New Roman" pitchFamily="18" charset="0"/>
                <a:cs typeface="Times New Roman" pitchFamily="18" charset="0"/>
              </a:rPr>
              <a:t>s</a:t>
            </a:r>
            <a:r>
              <a:rPr lang="pt-BR" altLang="zh-CN" sz="1100" dirty="0">
                <a:latin typeface="Times New Roman" pitchFamily="18" charset="0"/>
                <a:cs typeface="Times New Roman" pitchFamily="18" charset="0"/>
              </a:rPr>
              <a:t> , </a:t>
            </a:r>
            <a:r>
              <a:rPr lang="pt-BR" altLang="zh-CN" sz="1100" i="1" dirty="0">
                <a:latin typeface="Times New Roman" pitchFamily="18" charset="0"/>
                <a:cs typeface="Times New Roman" pitchFamily="18" charset="0"/>
              </a:rPr>
              <a:t>N</a:t>
            </a:r>
            <a:r>
              <a:rPr lang="pt-BR" altLang="zh-CN" sz="1100" dirty="0">
                <a:latin typeface="Times New Roman" pitchFamily="18" charset="0"/>
                <a:cs typeface="Times New Roman" pitchFamily="18" charset="0"/>
              </a:rPr>
              <a:t> = 3 ] </a:t>
            </a:r>
            <a:r>
              <a:rPr lang="zh-CN" altLang="en-US" sz="1100" dirty="0">
                <a:latin typeface="Times New Roman" pitchFamily="18" charset="0"/>
                <a:cs typeface="Times New Roman" pitchFamily="18" charset="0"/>
              </a:rPr>
              <a:t>質控規則示例</a:t>
            </a:r>
            <a:endParaRPr lang="en-US" altLang="zh-CN" sz="1100" dirty="0">
              <a:latin typeface="Times New Roman" pitchFamily="18" charset="0"/>
              <a:cs typeface="Times New Roman" pitchFamily="18" charset="0"/>
            </a:endParaRPr>
          </a:p>
        </p:txBody>
      </p:sp>
      <p:sp>
        <p:nvSpPr>
          <p:cNvPr id="16" name="矩形 3"/>
          <p:cNvSpPr>
            <a:spLocks noChangeArrowheads="1"/>
          </p:cNvSpPr>
          <p:nvPr/>
        </p:nvSpPr>
        <p:spPr bwMode="auto">
          <a:xfrm>
            <a:off x="1501114" y="4336332"/>
            <a:ext cx="353884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latin typeface="Times New Roman" pitchFamily="18" charset="0"/>
                <a:cs typeface="Times New Roman" pitchFamily="18" charset="0"/>
              </a:rPr>
              <a:t>對於</a:t>
            </a:r>
            <a:r>
              <a:rPr lang="en-US" altLang="zh-CN" sz="1200" dirty="0">
                <a:latin typeface="Times New Roman" pitchFamily="18" charset="0"/>
                <a:cs typeface="Times New Roman" pitchFamily="18" charset="0"/>
              </a:rPr>
              <a:t>[ 2</a:t>
            </a:r>
            <a:r>
              <a:rPr lang="en-US" altLang="zh-CN" sz="1200" baseline="-25000" dirty="0">
                <a:latin typeface="Times New Roman" pitchFamily="18" charset="0"/>
                <a:cs typeface="Times New Roman" pitchFamily="18" charset="0"/>
              </a:rPr>
              <a:t>2</a:t>
            </a:r>
            <a:r>
              <a:rPr lang="en-US" altLang="zh-CN" sz="1200" i="1" baseline="-25000" dirty="0">
                <a:latin typeface="Times New Roman" pitchFamily="18" charset="0"/>
                <a:cs typeface="Times New Roman" pitchFamily="18" charset="0"/>
              </a:rPr>
              <a:t>s</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zh-CN" altLang="en-US" sz="1200" dirty="0">
                <a:latin typeface="Times New Roman" pitchFamily="18" charset="0"/>
                <a:cs typeface="Times New Roman" pitchFamily="18" charset="0"/>
              </a:rPr>
              <a:t>質控規則，隨著控制觀測值數目</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的增加，觸發 </a:t>
            </a:r>
            <a:r>
              <a:rPr lang="en-US" altLang="zh-CN" sz="1200" dirty="0">
                <a:latin typeface="Times New Roman" pitchFamily="18" charset="0"/>
                <a:cs typeface="Times New Roman" pitchFamily="18" charset="0"/>
              </a:rPr>
              <a:t>[ 2</a:t>
            </a:r>
            <a:r>
              <a:rPr lang="en-US" altLang="zh-CN" sz="1200" baseline="-25000" dirty="0">
                <a:latin typeface="Times New Roman" pitchFamily="18" charset="0"/>
                <a:cs typeface="Times New Roman" pitchFamily="18" charset="0"/>
              </a:rPr>
              <a:t>2</a:t>
            </a:r>
            <a:r>
              <a:rPr lang="en-US" altLang="zh-CN" sz="1200" i="1" baseline="-25000" dirty="0">
                <a:latin typeface="Times New Roman" pitchFamily="18" charset="0"/>
                <a:cs typeface="Times New Roman" pitchFamily="18" charset="0"/>
              </a:rPr>
              <a:t>s</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zh-CN" altLang="en-US" sz="1200" dirty="0">
                <a:latin typeface="Times New Roman" pitchFamily="18" charset="0"/>
                <a:cs typeface="Times New Roman" pitchFamily="18" charset="0"/>
              </a:rPr>
              <a:t>規則的觀測值落點組合的數量</a:t>
            </a:r>
            <a:r>
              <a:rPr lang="en-US" altLang="zh-CN" sz="1200" dirty="0">
                <a:latin typeface="Times New Roman" pitchFamily="18" charset="0"/>
                <a:cs typeface="Times New Roman" pitchFamily="18" charset="0"/>
              </a:rPr>
              <a:t> = 0.5×</a:t>
            </a:r>
            <a:r>
              <a:rPr lang="en-US" altLang="zh-CN" sz="1200" i="1" dirty="0">
                <a:latin typeface="Times New Roman" pitchFamily="18" charset="0"/>
                <a:cs typeface="Times New Roman" pitchFamily="18" charset="0"/>
              </a:rPr>
              <a:t>N</a:t>
            </a:r>
            <a:r>
              <a:rPr lang="en-US" altLang="zh-CN" sz="1200" i="1" baseline="40000" dirty="0">
                <a:latin typeface="Times New Roman" pitchFamily="18" charset="0"/>
                <a:cs typeface="Times New Roman" pitchFamily="18" charset="0"/>
              </a:rPr>
              <a:t> </a:t>
            </a:r>
            <a:r>
              <a:rPr lang="en-US" altLang="zh-CN" sz="1200" baseline="40000" dirty="0">
                <a:latin typeface="Times New Roman" pitchFamily="18" charset="0"/>
                <a:cs typeface="Times New Roman" pitchFamily="18" charset="0"/>
              </a:rPr>
              <a:t>2</a:t>
            </a:r>
            <a:r>
              <a:rPr lang="en-US" altLang="zh-CN" sz="1200" dirty="0">
                <a:latin typeface="Times New Roman" pitchFamily="18" charset="0"/>
                <a:cs typeface="Times New Roman" pitchFamily="18" charset="0"/>
              </a:rPr>
              <a:t> + 1.5×</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- 3 </a:t>
            </a:r>
            <a:r>
              <a:rPr lang="zh-CN" altLang="en-US" sz="1200" dirty="0">
                <a:latin typeface="Times New Roman" pitchFamily="18" charset="0"/>
                <a:cs typeface="Times New Roman" pitchFamily="18" charset="0"/>
              </a:rPr>
              <a:t>；</a:t>
            </a:r>
          </a:p>
        </p:txBody>
      </p:sp>
      <p:sp>
        <p:nvSpPr>
          <p:cNvPr id="12" name="椭圆 11"/>
          <p:cNvSpPr/>
          <p:nvPr/>
        </p:nvSpPr>
        <p:spPr bwMode="auto">
          <a:xfrm>
            <a:off x="3701134" y="1702494"/>
            <a:ext cx="333553" cy="271408"/>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椭圆 13"/>
          <p:cNvSpPr/>
          <p:nvPr/>
        </p:nvSpPr>
        <p:spPr bwMode="auto">
          <a:xfrm>
            <a:off x="1997225" y="2514303"/>
            <a:ext cx="333553" cy="271408"/>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椭圆 14"/>
          <p:cNvSpPr/>
          <p:nvPr/>
        </p:nvSpPr>
        <p:spPr bwMode="auto">
          <a:xfrm>
            <a:off x="7271198" y="2522503"/>
            <a:ext cx="333553" cy="271408"/>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p:cNvSpPr/>
          <p:nvPr/>
        </p:nvSpPr>
        <p:spPr bwMode="auto">
          <a:xfrm>
            <a:off x="9030477" y="1693011"/>
            <a:ext cx="333553" cy="271408"/>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矩形 17"/>
          <p:cNvSpPr/>
          <p:nvPr/>
        </p:nvSpPr>
        <p:spPr>
          <a:xfrm>
            <a:off x="79898" y="286080"/>
            <a:ext cx="5516229"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控制規則</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rule</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判異準則</a:t>
            </a:r>
            <a:r>
              <a:rPr lang="zh-TW" altLang="en-US" sz="1000" dirty="0">
                <a:solidFill>
                  <a:srgbClr val="000000"/>
                </a:solidFill>
                <a:latin typeface="Times New Roman" pitchFamily="18" charset="0"/>
                <a:cs typeface="Times New Roman" pitchFamily="18" charset="0"/>
              </a:rPr>
              <a:t>；</a:t>
            </a:r>
          </a:p>
        </p:txBody>
      </p:sp>
      <p:sp>
        <p:nvSpPr>
          <p:cNvPr id="19" name="矩形 18"/>
          <p:cNvSpPr/>
          <p:nvPr/>
        </p:nvSpPr>
        <p:spPr>
          <a:xfrm>
            <a:off x="62965" y="25401"/>
            <a:ext cx="3679302"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extLst>
      <p:ext uri="{BB962C8B-B14F-4D97-AF65-F5344CB8AC3E}">
        <p14:creationId xmlns:p14="http://schemas.microsoft.com/office/powerpoint/2010/main" val="1376704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727" name="Picture 19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473" y="3619622"/>
            <a:ext cx="10206555" cy="2211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1749" name="矩形 3"/>
              <p:cNvSpPr>
                <a:spLocks noChangeArrowheads="1"/>
              </p:cNvSpPr>
              <p:nvPr/>
            </p:nvSpPr>
            <p:spPr bwMode="auto">
              <a:xfrm>
                <a:off x="1711958" y="675972"/>
                <a:ext cx="6072420" cy="3385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r>
                  <a:rPr lang="en-US" altLang="zh-CN" sz="1600" dirty="0">
                    <a:latin typeface="Times New Roman" pitchFamily="18" charset="0"/>
                    <a:cs typeface="Times New Roman" pitchFamily="18" charset="0"/>
                  </a:rPr>
                  <a:t>2.1.6</a:t>
                </a:r>
                <a:r>
                  <a:rPr lang="zh-CN" altLang="en-US" sz="1600" dirty="0">
                    <a:latin typeface="Times New Roman" pitchFamily="18" charset="0"/>
                    <a:cs typeface="Times New Roman" pitchFamily="18" charset="0"/>
                  </a:rPr>
                  <a:t>、判異準則 </a:t>
                </a:r>
                <a:r>
                  <a:rPr lang="en-US" altLang="zh-CN" sz="1600" dirty="0">
                    <a:latin typeface="Times New Roman" pitchFamily="18" charset="0"/>
                    <a:cs typeface="Times New Roman" pitchFamily="18" charset="0"/>
                  </a:rPr>
                  <a:t>- </a:t>
                </a:r>
                <a:r>
                  <a:rPr lang="zh-TW" altLang="en-US" sz="1600" dirty="0">
                    <a:latin typeface="Times New Roman" pitchFamily="18" charset="0"/>
                    <a:cs typeface="Times New Roman" pitchFamily="18" charset="0"/>
                  </a:rPr>
                  <a:t>控制</a:t>
                </a:r>
                <a:r>
                  <a:rPr lang="zh-CN" altLang="en-US" sz="1600" dirty="0">
                    <a:latin typeface="Times New Roman" pitchFamily="18" charset="0"/>
                    <a:cs typeface="Times New Roman" pitchFamily="18" charset="0"/>
                  </a:rPr>
                  <a:t>統計量 </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均值</a:t>
                </a:r>
                <a:r>
                  <a:rPr lang="zh-TW" altLang="en-US" sz="1600" dirty="0">
                    <a:latin typeface="Times New Roman" pitchFamily="18" charset="0"/>
                    <a:cs typeface="Times New Roman" pitchFamily="18" charset="0"/>
                  </a:rPr>
                  <a:t>出界判異</a:t>
                </a:r>
                <a:r>
                  <a:rPr lang="zh-CN" altLang="en-US" sz="1600" dirty="0">
                    <a:latin typeface="Times New Roman" pitchFamily="18" charset="0"/>
                    <a:cs typeface="Times New Roman" pitchFamily="18" charset="0"/>
                  </a:rPr>
                  <a:t>模式</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14:m>
                  <m:oMath xmlns:m="http://schemas.openxmlformats.org/officeDocument/2006/math">
                    <m:acc>
                      <m:accPr>
                        <m:chr m:val="̅"/>
                        <m:ctrlPr>
                          <a:rPr lang="en-US" altLang="zh-CN" sz="1600" i="1" smtClean="0">
                            <a:latin typeface="Cambria Math" panose="02040503050406030204" pitchFamily="18" charset="0"/>
                            <a:cs typeface="Times New Roman" pitchFamily="18" charset="0"/>
                          </a:rPr>
                        </m:ctrlPr>
                      </m:accPr>
                      <m:e>
                        <m:r>
                          <a:rPr lang="en-US" altLang="zh-CN" sz="1600" b="0" i="1" smtClean="0">
                            <a:latin typeface="Cambria Math"/>
                            <a:cs typeface="Times New Roman" pitchFamily="18" charset="0"/>
                          </a:rPr>
                          <m:t>𝑋</m:t>
                        </m:r>
                      </m:e>
                    </m:acc>
                    <m:d>
                      <m:dPr>
                        <m:ctrlPr>
                          <a:rPr lang="en-US" altLang="zh-CN" sz="1600" i="1" smtClean="0">
                            <a:latin typeface="Cambria Math" panose="02040503050406030204" pitchFamily="18" charset="0"/>
                            <a:cs typeface="Times New Roman" pitchFamily="18" charset="0"/>
                          </a:rPr>
                        </m:ctrlPr>
                      </m:dPr>
                      <m:e>
                        <m:r>
                          <a:rPr lang="en-US" altLang="zh-CN" sz="1600" b="0" i="1" smtClean="0">
                            <a:latin typeface="Cambria Math"/>
                            <a:cs typeface="Times New Roman" pitchFamily="18" charset="0"/>
                          </a:rPr>
                          <m:t>𝑐</m:t>
                        </m:r>
                      </m:e>
                    </m:d>
                  </m:oMath>
                </a14:m>
                <a:r>
                  <a:rPr lang="en-US" altLang="zh-CN" sz="1600" dirty="0">
                    <a:latin typeface="Times New Roman" pitchFamily="18" charset="0"/>
                    <a:cs typeface="Times New Roman" pitchFamily="18" charset="0"/>
                  </a:rPr>
                  <a:t> , </a:t>
                </a:r>
                <a:r>
                  <a:rPr lang="en-US" altLang="zh-CN" sz="1600" i="1" dirty="0">
                    <a:latin typeface="Times New Roman" pitchFamily="18" charset="0"/>
                    <a:cs typeface="Times New Roman" pitchFamily="18" charset="0"/>
                  </a:rPr>
                  <a:t>N</a:t>
                </a:r>
                <a:r>
                  <a:rPr lang="en-US" altLang="zh-CN" sz="1600" dirty="0">
                    <a:latin typeface="Times New Roman" pitchFamily="18" charset="0"/>
                    <a:cs typeface="Times New Roman" pitchFamily="18" charset="0"/>
                  </a:rPr>
                  <a:t> ] </a:t>
                </a:r>
                <a:r>
                  <a:rPr lang="zh-CN" altLang="en-US" sz="1600" dirty="0">
                    <a:latin typeface="Times New Roman" pitchFamily="18" charset="0"/>
                    <a:cs typeface="Times New Roman" pitchFamily="18" charset="0"/>
                  </a:rPr>
                  <a:t>；</a:t>
                </a:r>
              </a:p>
            </p:txBody>
          </p:sp>
        </mc:Choice>
        <mc:Fallback xmlns="">
          <p:sp>
            <p:nvSpPr>
              <p:cNvPr id="31749" name="矩形 3"/>
              <p:cNvSpPr>
                <a:spLocks noRot="1" noChangeAspect="1" noMove="1" noResize="1" noEditPoints="1" noAdjustHandles="1" noChangeArrowheads="1" noChangeShapeType="1" noTextEdit="1"/>
              </p:cNvSpPr>
              <p:nvPr/>
            </p:nvSpPr>
            <p:spPr bwMode="auto">
              <a:xfrm>
                <a:off x="1711958" y="675972"/>
                <a:ext cx="6072420" cy="338554"/>
              </a:xfrm>
              <a:prstGeom prst="rect">
                <a:avLst/>
              </a:prstGeom>
              <a:blipFill rotWithShape="1">
                <a:blip r:embed="rId5"/>
                <a:stretch>
                  <a:fillRect l="-602" t="-7273" r="-402" b="-254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750" name="矩形 3"/>
              <p:cNvSpPr>
                <a:spLocks noChangeArrowheads="1"/>
              </p:cNvSpPr>
              <p:nvPr/>
            </p:nvSpPr>
            <p:spPr bwMode="auto">
              <a:xfrm>
                <a:off x="1890734" y="1014526"/>
                <a:ext cx="7813945" cy="12003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lnSpc>
                    <a:spcPct val="150000"/>
                  </a:lnSpc>
                </a:pPr>
                <a:r>
                  <a:rPr lang="zh-CN" altLang="en-US" sz="1200" dirty="0">
                    <a:latin typeface="Times New Roman" pitchFamily="18" charset="0"/>
                    <a:cs typeface="Times New Roman" pitchFamily="18" charset="0"/>
                  </a:rPr>
                  <a:t>        這個模式是指，每個分析批</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analytical run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設計測定</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支質控品，且每支只測定 </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次，即能獲得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個控制觀測值</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control observation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，然後根據各控制觀測值的數據計算可以得到一個控制統計量均值，將 </a:t>
                </a:r>
                <a14:m>
                  <m:oMath xmlns:m="http://schemas.openxmlformats.org/officeDocument/2006/math">
                    <m:sSub>
                      <m:sSubPr>
                        <m:ctrlPr>
                          <a:rPr lang="en-US" altLang="zh-CN" sz="1200" i="1" smtClean="0">
                            <a:latin typeface="Cambria Math" panose="02040503050406030204" pitchFamily="18" charset="0"/>
                            <a:cs typeface="Times New Roman" pitchFamily="18" charset="0"/>
                          </a:rPr>
                        </m:ctrlPr>
                      </m:sSubPr>
                      <m:e>
                        <m:acc>
                          <m:accPr>
                            <m:chr m:val="̅"/>
                            <m:ctrlPr>
                              <a:rPr lang="en-US" altLang="zh-CN" sz="1200" i="1" smtClean="0">
                                <a:latin typeface="Cambria Math" panose="02040503050406030204" pitchFamily="18" charset="0"/>
                                <a:cs typeface="Times New Roman" pitchFamily="18" charset="0"/>
                              </a:rPr>
                            </m:ctrlPr>
                          </m:accPr>
                          <m:e>
                            <m:r>
                              <a:rPr lang="en-US" altLang="zh-CN" sz="1200" b="0" i="1" smtClean="0">
                                <a:latin typeface="Cambria Math"/>
                                <a:cs typeface="Times New Roman" pitchFamily="18" charset="0"/>
                              </a:rPr>
                              <m:t>𝑋</m:t>
                            </m:r>
                          </m:e>
                        </m:acc>
                      </m:e>
                      <m:sub>
                        <m:r>
                          <a:rPr lang="en-US" altLang="zh-CN" sz="1200" b="0" i="1" smtClean="0">
                            <a:latin typeface="Cambria Math"/>
                            <a:cs typeface="Times New Roman" pitchFamily="18" charset="0"/>
                          </a:rPr>
                          <m:t>𝑁</m:t>
                        </m:r>
                      </m:sub>
                    </m:sSub>
                    <m:r>
                      <a:rPr lang="en-US" altLang="zh-CN" sz="1200" i="1" smtClean="0">
                        <a:latin typeface="Cambria Math"/>
                        <a:ea typeface="Cambria Math"/>
                        <a:cs typeface="Times New Roman" pitchFamily="18" charset="0"/>
                      </a:rPr>
                      <m:t>±</m:t>
                    </m:r>
                    <m:r>
                      <a:rPr lang="en-US" altLang="zh-CN" sz="1200" b="0" i="1" smtClean="0">
                        <a:latin typeface="Cambria Math"/>
                        <a:ea typeface="Cambria Math"/>
                        <a:cs typeface="Times New Roman" pitchFamily="18" charset="0"/>
                      </a:rPr>
                      <m:t>𝑐</m:t>
                    </m:r>
                  </m:oMath>
                </a14:m>
                <a:r>
                  <a:rPr lang="zh-CN" altLang="en-US" sz="1200" dirty="0">
                    <a:latin typeface="Times New Roman" pitchFamily="18" charset="0"/>
                    <a:cs typeface="Times New Roman" pitchFamily="18" charset="0"/>
                  </a:rPr>
                  <a:t> 設定為控制界限</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control limits</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，當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個控制觀測值的控制統計量均值</a:t>
                </a:r>
                <a14:m>
                  <m:oMath xmlns:m="http://schemas.openxmlformats.org/officeDocument/2006/math">
                    <m:d>
                      <m:dPr>
                        <m:ctrlPr>
                          <a:rPr lang="en-US" altLang="zh-CN" sz="1200" i="1" smtClean="0">
                            <a:latin typeface="Cambria Math" panose="02040503050406030204" pitchFamily="18" charset="0"/>
                            <a:cs typeface="Times New Roman" pitchFamily="18" charset="0"/>
                          </a:rPr>
                        </m:ctrlPr>
                      </m:dPr>
                      <m:e>
                        <m:sSub>
                          <m:sSubPr>
                            <m:ctrlPr>
                              <a:rPr lang="en-US" altLang="zh-CN" sz="1200" i="1" smtClean="0">
                                <a:latin typeface="Cambria Math" panose="02040503050406030204" pitchFamily="18" charset="0"/>
                                <a:cs typeface="Times New Roman" pitchFamily="18" charset="0"/>
                              </a:rPr>
                            </m:ctrlPr>
                          </m:sSubPr>
                          <m:e>
                            <m:acc>
                              <m:accPr>
                                <m:chr m:val="̅"/>
                                <m:ctrlPr>
                                  <a:rPr lang="en-US" altLang="zh-CN" sz="1200" i="1" smtClean="0">
                                    <a:latin typeface="Cambria Math" panose="02040503050406030204" pitchFamily="18" charset="0"/>
                                    <a:cs typeface="Times New Roman" pitchFamily="18" charset="0"/>
                                  </a:rPr>
                                </m:ctrlPr>
                              </m:accPr>
                              <m:e>
                                <m:r>
                                  <a:rPr lang="en-US" altLang="zh-CN" sz="1200" b="0" i="1" smtClean="0">
                                    <a:latin typeface="Cambria Math"/>
                                    <a:cs typeface="Times New Roman" pitchFamily="18" charset="0"/>
                                  </a:rPr>
                                  <m:t>𝑋</m:t>
                                </m:r>
                              </m:e>
                            </m:acc>
                          </m:e>
                          <m:sub>
                            <m:r>
                              <a:rPr lang="en-US" altLang="zh-CN" sz="1200" b="0" i="1" smtClean="0">
                                <a:latin typeface="Cambria Math"/>
                                <a:cs typeface="Times New Roman" pitchFamily="18" charset="0"/>
                              </a:rPr>
                              <m:t>𝑁</m:t>
                            </m:r>
                          </m:sub>
                        </m:sSub>
                      </m:e>
                    </m:d>
                  </m:oMath>
                </a14:m>
                <a:r>
                  <a:rPr lang="zh-CN" altLang="en-US" sz="1200" dirty="0">
                    <a:latin typeface="Times New Roman" pitchFamily="18" charset="0"/>
                    <a:cs typeface="Times New Roman" pitchFamily="18" charset="0"/>
                  </a:rPr>
                  <a:t>落在大於 </a:t>
                </a:r>
                <a14:m>
                  <m:oMath xmlns:m="http://schemas.openxmlformats.org/officeDocument/2006/math">
                    <m:sSub>
                      <m:sSubPr>
                        <m:ctrlPr>
                          <a:rPr lang="en-US" altLang="zh-CN" sz="1200" i="1" smtClean="0">
                            <a:latin typeface="Cambria Math" panose="02040503050406030204" pitchFamily="18" charset="0"/>
                            <a:cs typeface="Times New Roman" pitchFamily="18" charset="0"/>
                          </a:rPr>
                        </m:ctrlPr>
                      </m:sSubPr>
                      <m:e>
                        <m:acc>
                          <m:accPr>
                            <m:chr m:val="̅"/>
                            <m:ctrlPr>
                              <a:rPr lang="en-US" altLang="zh-CN" sz="1200" i="1" smtClean="0">
                                <a:latin typeface="Cambria Math" panose="02040503050406030204" pitchFamily="18" charset="0"/>
                                <a:cs typeface="Times New Roman" pitchFamily="18" charset="0"/>
                              </a:rPr>
                            </m:ctrlPr>
                          </m:accPr>
                          <m:e>
                            <m:r>
                              <a:rPr lang="en-US" altLang="zh-CN" sz="1200" b="0" i="1" smtClean="0">
                                <a:latin typeface="Cambria Math"/>
                                <a:cs typeface="Times New Roman" pitchFamily="18" charset="0"/>
                              </a:rPr>
                              <m:t>𝑋</m:t>
                            </m:r>
                          </m:e>
                        </m:acc>
                      </m:e>
                      <m:sub>
                        <m:r>
                          <a:rPr lang="en-US" altLang="zh-CN" sz="1200" b="0" i="1" smtClean="0">
                            <a:latin typeface="Cambria Math"/>
                            <a:cs typeface="Times New Roman" pitchFamily="18" charset="0"/>
                          </a:rPr>
                          <m:t>𝑁</m:t>
                        </m:r>
                      </m:sub>
                    </m:sSub>
                    <m:r>
                      <a:rPr lang="en-US" altLang="zh-CN" sz="1200" b="0" i="1" smtClean="0">
                        <a:latin typeface="Cambria Math"/>
                        <a:cs typeface="Times New Roman" pitchFamily="18" charset="0"/>
                      </a:rPr>
                      <m:t>+</m:t>
                    </m:r>
                    <m:r>
                      <a:rPr lang="en-US" altLang="zh-CN" sz="1200" b="0" i="1" smtClean="0">
                        <a:latin typeface="Cambria Math"/>
                        <a:cs typeface="Times New Roman" pitchFamily="18" charset="0"/>
                      </a:rPr>
                      <m:t>𝑐</m:t>
                    </m:r>
                  </m:oMath>
                </a14:m>
                <a:r>
                  <a:rPr lang="zh-CN" altLang="en-US" sz="1200" dirty="0">
                    <a:latin typeface="Times New Roman" pitchFamily="18" charset="0"/>
                    <a:cs typeface="Times New Roman" pitchFamily="18" charset="0"/>
                  </a:rPr>
                  <a:t> 區間或落在小於 </a:t>
                </a:r>
                <a14:m>
                  <m:oMath xmlns:m="http://schemas.openxmlformats.org/officeDocument/2006/math">
                    <m:sSub>
                      <m:sSubPr>
                        <m:ctrlPr>
                          <a:rPr lang="en-US" altLang="zh-CN" sz="1200" i="1" smtClean="0">
                            <a:latin typeface="Cambria Math" panose="02040503050406030204" pitchFamily="18" charset="0"/>
                            <a:cs typeface="Times New Roman" pitchFamily="18" charset="0"/>
                          </a:rPr>
                        </m:ctrlPr>
                      </m:sSubPr>
                      <m:e>
                        <m:acc>
                          <m:accPr>
                            <m:chr m:val="̅"/>
                            <m:ctrlPr>
                              <a:rPr lang="en-US" altLang="zh-CN" sz="1200" i="1" smtClean="0">
                                <a:latin typeface="Cambria Math" panose="02040503050406030204" pitchFamily="18" charset="0"/>
                                <a:cs typeface="Times New Roman" pitchFamily="18" charset="0"/>
                              </a:rPr>
                            </m:ctrlPr>
                          </m:accPr>
                          <m:e>
                            <m:r>
                              <a:rPr lang="en-US" altLang="zh-CN" sz="1200" b="0" i="1" smtClean="0">
                                <a:latin typeface="Cambria Math"/>
                                <a:cs typeface="Times New Roman" pitchFamily="18" charset="0"/>
                              </a:rPr>
                              <m:t>𝑋</m:t>
                            </m:r>
                          </m:e>
                        </m:acc>
                      </m:e>
                      <m:sub>
                        <m:r>
                          <a:rPr lang="en-US" altLang="zh-CN" sz="1200" b="0" i="1" smtClean="0">
                            <a:latin typeface="Cambria Math"/>
                            <a:cs typeface="Times New Roman" pitchFamily="18" charset="0"/>
                          </a:rPr>
                          <m:t>𝑁</m:t>
                        </m:r>
                      </m:sub>
                    </m:sSub>
                    <m:r>
                      <a:rPr lang="en-US" altLang="zh-CN" sz="1200" i="1">
                        <a:latin typeface="Cambria Math"/>
                        <a:ea typeface="Cambria Math"/>
                        <a:cs typeface="Times New Roman" pitchFamily="18" charset="0"/>
                      </a:rPr>
                      <m:t>−</m:t>
                    </m:r>
                    <m:r>
                      <a:rPr lang="en-US" altLang="zh-CN" sz="1200" b="0" i="1" smtClean="0">
                        <a:latin typeface="Cambria Math"/>
                        <a:ea typeface="Cambria Math"/>
                        <a:cs typeface="Times New Roman" pitchFamily="18" charset="0"/>
                      </a:rPr>
                      <m:t>𝑐</m:t>
                    </m:r>
                  </m:oMath>
                </a14:m>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區間時，結果判為失控</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rejection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，則有 </a:t>
                </a:r>
                <a:r>
                  <a:rPr lang="en-US" altLang="zh-CN" sz="1200" dirty="0">
                    <a:latin typeface="Times New Roman" pitchFamily="18" charset="0"/>
                    <a:cs typeface="Times New Roman" pitchFamily="18" charset="0"/>
                  </a:rPr>
                  <a:t>[ </a:t>
                </a:r>
                <a14:m>
                  <m:oMath xmlns:m="http://schemas.openxmlformats.org/officeDocument/2006/math">
                    <m:acc>
                      <m:accPr>
                        <m:chr m:val="̅"/>
                        <m:ctrlPr>
                          <a:rPr lang="en-US" altLang="zh-CN" sz="1200" i="1" smtClean="0">
                            <a:latin typeface="Cambria Math" panose="02040503050406030204" pitchFamily="18" charset="0"/>
                            <a:cs typeface="Times New Roman" pitchFamily="18" charset="0"/>
                          </a:rPr>
                        </m:ctrlPr>
                      </m:accPr>
                      <m:e>
                        <m:r>
                          <a:rPr lang="en-US" altLang="zh-CN" sz="1200" b="0" i="1" smtClean="0">
                            <a:latin typeface="Cambria Math"/>
                            <a:cs typeface="Times New Roman" pitchFamily="18" charset="0"/>
                          </a:rPr>
                          <m:t>𝑋</m:t>
                        </m:r>
                      </m:e>
                    </m:acc>
                    <m:d>
                      <m:dPr>
                        <m:ctrlPr>
                          <a:rPr lang="en-US" altLang="zh-CN" sz="1200" i="1" smtClean="0">
                            <a:latin typeface="Cambria Math" panose="02040503050406030204" pitchFamily="18" charset="0"/>
                            <a:cs typeface="Times New Roman" pitchFamily="18" charset="0"/>
                          </a:rPr>
                        </m:ctrlPr>
                      </m:dPr>
                      <m:e>
                        <m:r>
                          <a:rPr lang="en-US" altLang="zh-CN" sz="1200" b="0" i="1" smtClean="0">
                            <a:latin typeface="Cambria Math"/>
                            <a:cs typeface="Times New Roman" pitchFamily="18" charset="0"/>
                          </a:rPr>
                          <m:t>𝑐</m:t>
                        </m:r>
                      </m:e>
                    </m:d>
                  </m:oMath>
                </a14:m>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a:t>
                </a:r>
                <a:r>
                  <a:rPr lang="zh-CN" altLang="en-US" sz="1200" dirty="0">
                    <a:latin typeface="Times New Roman" pitchFamily="18" charset="0"/>
                    <a:cs typeface="Times New Roman" pitchFamily="18" charset="0"/>
                  </a:rPr>
                  <a:t>質控規則的誤差檢出概率</a:t>
                </a:r>
                <a:r>
                  <a:rPr lang="en-US" altLang="zh-CN" sz="1200" dirty="0">
                    <a:latin typeface="Times New Roman" pitchFamily="18" charset="0"/>
                    <a:cs typeface="Times New Roman" pitchFamily="18" charset="0"/>
                  </a:rPr>
                  <a:t>( </a:t>
                </a:r>
                <a:r>
                  <a:rPr lang="en-US" altLang="zh-CN" sz="1200" i="1" dirty="0" err="1">
                    <a:latin typeface="Times New Roman" pitchFamily="18" charset="0"/>
                    <a:cs typeface="Times New Roman" pitchFamily="18" charset="0"/>
                  </a:rPr>
                  <a:t>P</a:t>
                </a:r>
                <a:r>
                  <a:rPr lang="en-US" altLang="zh-CN" sz="1200" i="1" baseline="-25000" dirty="0" err="1">
                    <a:latin typeface="Times New Roman" pitchFamily="18" charset="0"/>
                    <a:cs typeface="Times New Roman" pitchFamily="18" charset="0"/>
                  </a:rPr>
                  <a:t>ed</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為</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p:txBody>
          </p:sp>
        </mc:Choice>
        <mc:Fallback xmlns="">
          <p:sp>
            <p:nvSpPr>
              <p:cNvPr id="31750" name="矩形 3"/>
              <p:cNvSpPr>
                <a:spLocks noRot="1" noChangeAspect="1" noMove="1" noResize="1" noEditPoints="1" noAdjustHandles="1" noChangeArrowheads="1" noChangeShapeType="1" noTextEdit="1"/>
              </p:cNvSpPr>
              <p:nvPr/>
            </p:nvSpPr>
            <p:spPr bwMode="auto">
              <a:xfrm>
                <a:off x="1890734" y="1014526"/>
                <a:ext cx="7813945" cy="1200329"/>
              </a:xfrm>
              <a:prstGeom prst="rect">
                <a:avLst/>
              </a:prstGeom>
              <a:blipFill rotWithShape="1">
                <a:blip r:embed="rId6"/>
                <a:stretch>
                  <a:fillRect r="-2028" b="-5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751" name="矩形 3"/>
              <p:cNvSpPr>
                <a:spLocks noChangeArrowheads="1"/>
              </p:cNvSpPr>
              <p:nvPr/>
            </p:nvSpPr>
            <p:spPr bwMode="auto">
              <a:xfrm>
                <a:off x="2218557" y="3106345"/>
                <a:ext cx="3224823" cy="3462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lnSpc>
                    <a:spcPct val="150000"/>
                  </a:lnSpc>
                </a:pPr>
                <a:r>
                  <a:rPr lang="en-US" altLang="zh-CN" sz="1100" dirty="0">
                    <a:latin typeface="Times New Roman" pitchFamily="18" charset="0"/>
                    <a:cs typeface="Times New Roman" pitchFamily="18" charset="0"/>
                  </a:rPr>
                  <a:t>[ </a:t>
                </a:r>
                <a14:m>
                  <m:oMath xmlns:m="http://schemas.openxmlformats.org/officeDocument/2006/math">
                    <m:acc>
                      <m:accPr>
                        <m:chr m:val="̅"/>
                        <m:ctrlPr>
                          <a:rPr lang="en-US" altLang="zh-CN" sz="1100" i="1">
                            <a:latin typeface="Cambria Math" panose="02040503050406030204" pitchFamily="18" charset="0"/>
                            <a:cs typeface="Times New Roman" pitchFamily="18" charset="0"/>
                          </a:rPr>
                        </m:ctrlPr>
                      </m:accPr>
                      <m:e>
                        <m:r>
                          <a:rPr lang="en-US" altLang="zh-CN" sz="1100" i="1">
                            <a:latin typeface="Cambria Math"/>
                            <a:cs typeface="Times New Roman" pitchFamily="18" charset="0"/>
                          </a:rPr>
                          <m:t>𝑋</m:t>
                        </m:r>
                      </m:e>
                    </m:acc>
                    <m:d>
                      <m:dPr>
                        <m:ctrlPr>
                          <a:rPr lang="en-US" altLang="zh-CN" sz="1100" i="1">
                            <a:latin typeface="Cambria Math" panose="02040503050406030204" pitchFamily="18" charset="0"/>
                            <a:cs typeface="Times New Roman" pitchFamily="18" charset="0"/>
                          </a:rPr>
                        </m:ctrlPr>
                      </m:dPr>
                      <m:e>
                        <m:r>
                          <a:rPr lang="en-US" altLang="zh-CN" sz="1100" i="1">
                            <a:latin typeface="Cambria Math"/>
                            <a:cs typeface="Times New Roman" pitchFamily="18" charset="0"/>
                          </a:rPr>
                          <m:t>𝑐</m:t>
                        </m:r>
                      </m:e>
                    </m:d>
                  </m:oMath>
                </a14:m>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質控規則的假失控率</a:t>
                </a:r>
                <a:r>
                  <a:rPr lang="en-US" altLang="zh-CN" sz="1100"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P</a:t>
                </a:r>
                <a:r>
                  <a:rPr lang="en-US" altLang="zh-CN" sz="1100" i="1" baseline="-25000" dirty="0" err="1">
                    <a:solidFill>
                      <a:srgbClr val="000000"/>
                    </a:solidFill>
                    <a:latin typeface="Times New Roman" pitchFamily="18" charset="0"/>
                    <a:cs typeface="Times New Roman" pitchFamily="18" charset="0"/>
                  </a:rPr>
                  <a:t>fr</a:t>
                </a:r>
                <a:r>
                  <a:rPr lang="en-US" altLang="zh-CN" sz="1100" dirty="0">
                    <a:solidFill>
                      <a:srgbClr val="000000"/>
                    </a:solidFill>
                    <a:latin typeface="Times New Roman" pitchFamily="18" charset="0"/>
                    <a:cs typeface="Times New Roman" pitchFamily="18" charset="0"/>
                  </a:rPr>
                  <a:t> )</a:t>
                </a:r>
                <a:r>
                  <a:rPr lang="zh-CN" altLang="en-US" sz="1100" dirty="0">
                    <a:latin typeface="Times New Roman" pitchFamily="18" charset="0"/>
                    <a:cs typeface="Times New Roman" pitchFamily="18" charset="0"/>
                  </a:rPr>
                  <a:t>為：</a:t>
                </a:r>
                <a:endParaRPr lang="en-US" altLang="zh-CN" sz="1100" dirty="0">
                  <a:latin typeface="Times New Roman" pitchFamily="18" charset="0"/>
                  <a:cs typeface="Times New Roman" pitchFamily="18" charset="0"/>
                </a:endParaRPr>
              </a:p>
            </p:txBody>
          </p:sp>
        </mc:Choice>
        <mc:Fallback xmlns="">
          <p:sp>
            <p:nvSpPr>
              <p:cNvPr id="31751" name="矩形 3"/>
              <p:cNvSpPr>
                <a:spLocks noRot="1" noChangeAspect="1" noMove="1" noResize="1" noEditPoints="1" noAdjustHandles="1" noChangeArrowheads="1" noChangeShapeType="1" noTextEdit="1"/>
              </p:cNvSpPr>
              <p:nvPr/>
            </p:nvSpPr>
            <p:spPr bwMode="auto">
              <a:xfrm>
                <a:off x="2218557" y="3106345"/>
                <a:ext cx="3224823" cy="346249"/>
              </a:xfrm>
              <a:prstGeom prst="rect">
                <a:avLst/>
              </a:prstGeom>
              <a:blipFill rotWithShape="1">
                <a:blip r:embed="rId7"/>
                <a:stretch>
                  <a:fillRect b="-53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椭圆 1"/>
          <p:cNvSpPr/>
          <p:nvPr/>
        </p:nvSpPr>
        <p:spPr bwMode="auto">
          <a:xfrm>
            <a:off x="3478286" y="4849894"/>
            <a:ext cx="630740" cy="444141"/>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p:cNvSpPr/>
          <p:nvPr/>
        </p:nvSpPr>
        <p:spPr bwMode="auto">
          <a:xfrm>
            <a:off x="6764559" y="4069404"/>
            <a:ext cx="616686" cy="364021"/>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矩形 3"/>
          <p:cNvSpPr>
            <a:spLocks noChangeArrowheads="1"/>
          </p:cNvSpPr>
          <p:nvPr/>
        </p:nvSpPr>
        <p:spPr bwMode="auto">
          <a:xfrm>
            <a:off x="5161763" y="2391341"/>
            <a:ext cx="4839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200" i="1" dirty="0">
                <a:latin typeface="Times New Roman" pitchFamily="18" charset="0"/>
                <a:cs typeface="Times New Roman" pitchFamily="18" charset="0"/>
              </a:rPr>
              <a:t>or</a:t>
            </a:r>
            <a:endParaRPr lang="en-US" altLang="zh-CN" sz="1200" dirty="0">
              <a:latin typeface="Times New Roman" pitchFamily="18" charset="0"/>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2947320"/>
              </p:ext>
            </p:extLst>
          </p:nvPr>
        </p:nvGraphicFramePr>
        <p:xfrm>
          <a:off x="2284683" y="2314500"/>
          <a:ext cx="2712873" cy="577890"/>
        </p:xfrm>
        <a:graphic>
          <a:graphicData uri="http://schemas.openxmlformats.org/presentationml/2006/ole">
            <mc:AlternateContent xmlns:mc="http://schemas.openxmlformats.org/markup-compatibility/2006">
              <mc:Choice xmlns:v="urn:schemas-microsoft-com:vml" Requires="v">
                <p:oleObj name="Equation" r:id="rId8" imgW="2145960" imgH="457200" progId="Equation.DSMT4">
                  <p:embed/>
                </p:oleObj>
              </mc:Choice>
              <mc:Fallback>
                <p:oleObj name="Equation" r:id="rId8" imgW="2145960" imgH="457200" progId="Equation.DSMT4">
                  <p:embed/>
                  <p:pic>
                    <p:nvPicPr>
                      <p:cNvPr id="0" name=""/>
                      <p:cNvPicPr/>
                      <p:nvPr/>
                    </p:nvPicPr>
                    <p:blipFill>
                      <a:blip r:embed="rId9"/>
                      <a:stretch>
                        <a:fillRect/>
                      </a:stretch>
                    </p:blipFill>
                    <p:spPr>
                      <a:xfrm>
                        <a:off x="2284683" y="2314500"/>
                        <a:ext cx="2712873" cy="57789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88146849"/>
              </p:ext>
            </p:extLst>
          </p:nvPr>
        </p:nvGraphicFramePr>
        <p:xfrm>
          <a:off x="4804701" y="3131376"/>
          <a:ext cx="1620837" cy="320675"/>
        </p:xfrm>
        <a:graphic>
          <a:graphicData uri="http://schemas.openxmlformats.org/presentationml/2006/ole">
            <mc:AlternateContent xmlns:mc="http://schemas.openxmlformats.org/markup-compatibility/2006">
              <mc:Choice xmlns:v="urn:schemas-microsoft-com:vml" Requires="v">
                <p:oleObj name="Equation" r:id="rId10" imgW="1282680" imgH="253800" progId="Equation.DSMT4">
                  <p:embed/>
                </p:oleObj>
              </mc:Choice>
              <mc:Fallback>
                <p:oleObj name="Equation" r:id="rId10" imgW="1282680" imgH="253800" progId="Equation.DSMT4">
                  <p:embed/>
                  <p:pic>
                    <p:nvPicPr>
                      <p:cNvPr id="0" name=""/>
                      <p:cNvPicPr/>
                      <p:nvPr/>
                    </p:nvPicPr>
                    <p:blipFill>
                      <a:blip r:embed="rId11"/>
                      <a:stretch>
                        <a:fillRect/>
                      </a:stretch>
                    </p:blipFill>
                    <p:spPr>
                      <a:xfrm>
                        <a:off x="4804701" y="3131376"/>
                        <a:ext cx="1620837" cy="320675"/>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908623023"/>
              </p:ext>
            </p:extLst>
          </p:nvPr>
        </p:nvGraphicFramePr>
        <p:xfrm>
          <a:off x="5589648" y="2335735"/>
          <a:ext cx="1974850" cy="544512"/>
        </p:xfrm>
        <a:graphic>
          <a:graphicData uri="http://schemas.openxmlformats.org/presentationml/2006/ole">
            <mc:AlternateContent xmlns:mc="http://schemas.openxmlformats.org/markup-compatibility/2006">
              <mc:Choice xmlns:v="urn:schemas-microsoft-com:vml" Requires="v">
                <p:oleObj name="Equation" r:id="rId12" imgW="1562040" imgH="431640" progId="Equation.DSMT4">
                  <p:embed/>
                </p:oleObj>
              </mc:Choice>
              <mc:Fallback>
                <p:oleObj name="Equation" r:id="rId12" imgW="1562040" imgH="431640" progId="Equation.DSMT4">
                  <p:embed/>
                  <p:pic>
                    <p:nvPicPr>
                      <p:cNvPr id="0" name=""/>
                      <p:cNvPicPr/>
                      <p:nvPr/>
                    </p:nvPicPr>
                    <p:blipFill>
                      <a:blip r:embed="rId13"/>
                      <a:stretch>
                        <a:fillRect/>
                      </a:stretch>
                    </p:blipFill>
                    <p:spPr>
                      <a:xfrm>
                        <a:off x="5589648" y="2335735"/>
                        <a:ext cx="1974850" cy="54451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7" name="矩形 3"/>
              <p:cNvSpPr>
                <a:spLocks noChangeArrowheads="1"/>
              </p:cNvSpPr>
              <p:nvPr/>
            </p:nvSpPr>
            <p:spPr bwMode="auto">
              <a:xfrm>
                <a:off x="1476397" y="5567002"/>
                <a:ext cx="9103112" cy="34490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lgn="ctr">
                  <a:lnSpc>
                    <a:spcPct val="150000"/>
                  </a:lnSpc>
                </a:pPr>
                <a:r>
                  <a:rPr lang="zh-CN" altLang="en-US" sz="1000" dirty="0">
                    <a:solidFill>
                      <a:schemeClr val="accent2"/>
                    </a:solidFill>
                    <a:latin typeface="Times New Roman" pitchFamily="18" charset="0"/>
                    <a:cs typeface="Times New Roman" pitchFamily="18" charset="0"/>
                  </a:rPr>
                  <a:t>圖中圓點是由每批的控制觀測值計算得到的一個控制統計量均值，假設選擇 </a:t>
                </a:r>
                <a:r>
                  <a:rPr lang="en-US" altLang="zh-CN" sz="1000" i="1" dirty="0">
                    <a:solidFill>
                      <a:schemeClr val="accent2"/>
                    </a:solidFill>
                    <a:latin typeface="Times New Roman" pitchFamily="18" charset="0"/>
                    <a:cs typeface="Times New Roman" pitchFamily="18" charset="0"/>
                  </a:rPr>
                  <a:t>N</a:t>
                </a:r>
                <a:r>
                  <a:rPr lang="en-US" altLang="zh-CN" sz="1000" dirty="0">
                    <a:solidFill>
                      <a:schemeClr val="accent2"/>
                    </a:solidFill>
                    <a:latin typeface="Times New Roman" pitchFamily="18" charset="0"/>
                    <a:cs typeface="Times New Roman" pitchFamily="18" charset="0"/>
                  </a:rPr>
                  <a:t> = 3 , </a:t>
                </a:r>
                <a:r>
                  <a:rPr lang="en-US" altLang="zh-CN" sz="1000" i="1" dirty="0">
                    <a:solidFill>
                      <a:schemeClr val="accent2"/>
                    </a:solidFill>
                    <a:latin typeface="Times New Roman" pitchFamily="18" charset="0"/>
                    <a:cs typeface="Times New Roman" pitchFamily="18" charset="0"/>
                  </a:rPr>
                  <a:t>c</a:t>
                </a:r>
                <a:r>
                  <a:rPr lang="en-US" altLang="zh-CN" sz="1000" dirty="0">
                    <a:solidFill>
                      <a:schemeClr val="accent2"/>
                    </a:solidFill>
                    <a:latin typeface="Times New Roman" pitchFamily="18" charset="0"/>
                    <a:cs typeface="Times New Roman" pitchFamily="18" charset="0"/>
                  </a:rPr>
                  <a:t> = 3.307 · </a:t>
                </a:r>
                <a14:m>
                  <m:oMath xmlns:m="http://schemas.openxmlformats.org/officeDocument/2006/math">
                    <m:rad>
                      <m:radPr>
                        <m:degHide m:val="on"/>
                        <m:ctrlPr>
                          <a:rPr lang="en-US" altLang="zh-CN" sz="1000" i="1" smtClean="0">
                            <a:solidFill>
                              <a:schemeClr val="accent2"/>
                            </a:solidFill>
                            <a:latin typeface="Cambria Math" panose="02040503050406030204" pitchFamily="18" charset="0"/>
                            <a:cs typeface="Times New Roman" pitchFamily="18" charset="0"/>
                          </a:rPr>
                        </m:ctrlPr>
                      </m:radPr>
                      <m:deg/>
                      <m:e>
                        <m:r>
                          <a:rPr lang="en-US" altLang="zh-CN" sz="1000" b="0" i="1" smtClean="0">
                            <a:solidFill>
                              <a:schemeClr val="accent2"/>
                            </a:solidFill>
                            <a:latin typeface="Cambria Math" panose="02040503050406030204" pitchFamily="18" charset="0"/>
                            <a:cs typeface="Times New Roman" pitchFamily="18" charset="0"/>
                          </a:rPr>
                          <m:t>𝑁</m:t>
                        </m:r>
                      </m:e>
                    </m:rad>
                  </m:oMath>
                </a14:m>
                <a:r>
                  <a:rPr lang="en-US" altLang="zh-CN" sz="1000" dirty="0">
                    <a:solidFill>
                      <a:schemeClr val="accent2"/>
                    </a:solidFill>
                    <a:latin typeface="Times New Roman" pitchFamily="18" charset="0"/>
                    <a:cs typeface="Times New Roman" pitchFamily="18" charset="0"/>
                  </a:rPr>
                  <a:t> ( </a:t>
                </a:r>
                <a:r>
                  <a:rPr lang="en-US" altLang="zh-CN" sz="1000" i="1" dirty="0">
                    <a:solidFill>
                      <a:schemeClr val="accent2"/>
                    </a:solidFill>
                    <a:latin typeface="Times New Roman" pitchFamily="18" charset="0"/>
                    <a:cs typeface="Times New Roman" pitchFamily="18" charset="0"/>
                  </a:rPr>
                  <a:t>α</a:t>
                </a:r>
                <a:r>
                  <a:rPr lang="en-US" altLang="zh-CN" sz="1000" dirty="0">
                    <a:solidFill>
                      <a:schemeClr val="accent2"/>
                    </a:solidFill>
                    <a:latin typeface="Times New Roman" pitchFamily="18" charset="0"/>
                    <a:cs typeface="Times New Roman" pitchFamily="18" charset="0"/>
                  </a:rPr>
                  <a:t> = 0.0045 )</a:t>
                </a:r>
                <a:r>
                  <a:rPr lang="zh-CN" altLang="en-US" sz="1000" dirty="0">
                    <a:solidFill>
                      <a:schemeClr val="accent2"/>
                    </a:solidFill>
                    <a:latin typeface="Times New Roman" pitchFamily="18" charset="0"/>
                    <a:cs typeface="Times New Roman" pitchFamily="18" charset="0"/>
                  </a:rPr>
                  <a:t>，作為 </a:t>
                </a:r>
                <a:r>
                  <a:rPr lang="en-US" altLang="zh-CN" sz="1000" dirty="0">
                    <a:solidFill>
                      <a:schemeClr val="accent2"/>
                    </a:solidFill>
                    <a:latin typeface="Times New Roman" pitchFamily="18" charset="0"/>
                    <a:cs typeface="Times New Roman" pitchFamily="18" charset="0"/>
                  </a:rPr>
                  <a:t>[ </a:t>
                </a:r>
                <a14:m>
                  <m:oMath xmlns:m="http://schemas.openxmlformats.org/officeDocument/2006/math">
                    <m:acc>
                      <m:accPr>
                        <m:chr m:val="̅"/>
                        <m:ctrlPr>
                          <a:rPr lang="en-US" altLang="zh-CN" sz="1000" i="1" smtClean="0">
                            <a:solidFill>
                              <a:schemeClr val="accent2"/>
                            </a:solidFill>
                            <a:latin typeface="Cambria Math" panose="02040503050406030204" pitchFamily="18" charset="0"/>
                            <a:cs typeface="Times New Roman" pitchFamily="18" charset="0"/>
                          </a:rPr>
                        </m:ctrlPr>
                      </m:accPr>
                      <m:e>
                        <m:r>
                          <a:rPr lang="en-US" altLang="zh-CN" sz="1000" b="0" i="1" smtClean="0">
                            <a:solidFill>
                              <a:schemeClr val="accent2"/>
                            </a:solidFill>
                            <a:latin typeface="Cambria Math" panose="02040503050406030204" pitchFamily="18" charset="0"/>
                            <a:cs typeface="Times New Roman" pitchFamily="18" charset="0"/>
                          </a:rPr>
                          <m:t>𝑋</m:t>
                        </m:r>
                      </m:e>
                    </m:acc>
                    <m:d>
                      <m:dPr>
                        <m:ctrlPr>
                          <a:rPr lang="en-US" altLang="zh-CN" sz="1000" i="1" smtClean="0">
                            <a:solidFill>
                              <a:schemeClr val="accent2"/>
                            </a:solidFill>
                            <a:latin typeface="Cambria Math" panose="02040503050406030204" pitchFamily="18" charset="0"/>
                            <a:cs typeface="Times New Roman" pitchFamily="18" charset="0"/>
                          </a:rPr>
                        </m:ctrlPr>
                      </m:dPr>
                      <m:e>
                        <m:r>
                          <a:rPr lang="en-US" altLang="zh-CN" sz="1000" b="0" i="1" smtClean="0">
                            <a:solidFill>
                              <a:schemeClr val="accent2"/>
                            </a:solidFill>
                            <a:latin typeface="Cambria Math" panose="02040503050406030204" pitchFamily="18" charset="0"/>
                            <a:cs typeface="Times New Roman" pitchFamily="18" charset="0"/>
                          </a:rPr>
                          <m:t>𝑐</m:t>
                        </m:r>
                      </m:e>
                    </m:d>
                  </m:oMath>
                </a14:m>
                <a:r>
                  <a:rPr lang="en-US" altLang="zh-CN" sz="1000" dirty="0">
                    <a:solidFill>
                      <a:schemeClr val="accent2"/>
                    </a:solidFill>
                    <a:latin typeface="Times New Roman" pitchFamily="18" charset="0"/>
                    <a:cs typeface="Times New Roman" pitchFamily="18" charset="0"/>
                  </a:rPr>
                  <a:t> , </a:t>
                </a:r>
                <a:r>
                  <a:rPr lang="en-US" altLang="zh-CN" sz="1000" i="1" dirty="0">
                    <a:solidFill>
                      <a:schemeClr val="accent2"/>
                    </a:solidFill>
                    <a:latin typeface="Times New Roman" pitchFamily="18" charset="0"/>
                    <a:cs typeface="Times New Roman" pitchFamily="18" charset="0"/>
                  </a:rPr>
                  <a:t>N</a:t>
                </a:r>
                <a:r>
                  <a:rPr lang="en-US" altLang="zh-CN" sz="1000" dirty="0">
                    <a:solidFill>
                      <a:schemeClr val="accent2"/>
                    </a:solidFill>
                    <a:latin typeface="Times New Roman" pitchFamily="18" charset="0"/>
                    <a:cs typeface="Times New Roman" pitchFamily="18" charset="0"/>
                  </a:rPr>
                  <a:t> ] </a:t>
                </a:r>
                <a:r>
                  <a:rPr lang="zh-CN" altLang="en-US" sz="1000" dirty="0">
                    <a:solidFill>
                      <a:schemeClr val="accent2"/>
                    </a:solidFill>
                    <a:latin typeface="Times New Roman" pitchFamily="18" charset="0"/>
                    <a:cs typeface="Times New Roman" pitchFamily="18" charset="0"/>
                  </a:rPr>
                  <a:t>規則的控制限</a:t>
                </a:r>
                <a:r>
                  <a:rPr lang="en-US" altLang="zh-CN" sz="1000" dirty="0">
                    <a:solidFill>
                      <a:schemeClr val="accent2"/>
                    </a:solidFill>
                    <a:latin typeface="Times New Roman" pitchFamily="18" charset="0"/>
                    <a:cs typeface="Times New Roman" pitchFamily="18" charset="0"/>
                  </a:rPr>
                  <a:t>( </a:t>
                </a:r>
                <a:r>
                  <a:rPr lang="en-US" altLang="zh-CN" sz="1000" i="1" dirty="0">
                    <a:solidFill>
                      <a:schemeClr val="accent2"/>
                    </a:solidFill>
                    <a:latin typeface="Times New Roman" pitchFamily="18" charset="0"/>
                    <a:cs typeface="Times New Roman" pitchFamily="18" charset="0"/>
                  </a:rPr>
                  <a:t>control limits</a:t>
                </a:r>
                <a:r>
                  <a:rPr lang="en-US" altLang="zh-CN" sz="1000" dirty="0">
                    <a:solidFill>
                      <a:schemeClr val="accent2"/>
                    </a:solidFill>
                    <a:latin typeface="Times New Roman" pitchFamily="18" charset="0"/>
                    <a:cs typeface="Times New Roman" pitchFamily="18" charset="0"/>
                  </a:rPr>
                  <a:t> ) </a:t>
                </a:r>
                <a:r>
                  <a:rPr lang="zh-CN" altLang="en-US" sz="1000" dirty="0">
                    <a:solidFill>
                      <a:schemeClr val="accent2"/>
                    </a:solidFill>
                    <a:latin typeface="Times New Roman" pitchFamily="18" charset="0"/>
                    <a:cs typeface="Times New Roman" pitchFamily="18" charset="0"/>
                  </a:rPr>
                  <a:t>；</a:t>
                </a:r>
                <a:endParaRPr lang="en-US" altLang="zh-CN" sz="1000" dirty="0">
                  <a:solidFill>
                    <a:schemeClr val="accent2"/>
                  </a:solidFill>
                  <a:latin typeface="Times New Roman" pitchFamily="18" charset="0"/>
                  <a:cs typeface="Times New Roman" pitchFamily="18" charset="0"/>
                </a:endParaRPr>
              </a:p>
            </p:txBody>
          </p:sp>
        </mc:Choice>
        <mc:Fallback xmlns="">
          <p:sp>
            <p:nvSpPr>
              <p:cNvPr id="17" name="矩形 3"/>
              <p:cNvSpPr>
                <a:spLocks noRot="1" noChangeAspect="1" noMove="1" noResize="1" noEditPoints="1" noAdjustHandles="1" noChangeArrowheads="1" noChangeShapeType="1" noTextEdit="1"/>
              </p:cNvSpPr>
              <p:nvPr/>
            </p:nvSpPr>
            <p:spPr bwMode="auto">
              <a:xfrm>
                <a:off x="1476397" y="5567002"/>
                <a:ext cx="9103112" cy="344903"/>
              </a:xfrm>
              <a:prstGeom prst="rect">
                <a:avLst/>
              </a:prstGeom>
              <a:blipFill rotWithShape="1">
                <a:blip r:embed="rId1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8" name="矩形 17"/>
          <p:cNvSpPr/>
          <p:nvPr/>
        </p:nvSpPr>
        <p:spPr>
          <a:xfrm>
            <a:off x="79898" y="286080"/>
            <a:ext cx="5516229"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控制規則</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rule</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判異準則</a:t>
            </a:r>
            <a:r>
              <a:rPr lang="zh-TW" altLang="en-US" sz="1000" dirty="0">
                <a:solidFill>
                  <a:srgbClr val="000000"/>
                </a:solidFill>
                <a:latin typeface="Times New Roman" pitchFamily="18" charset="0"/>
                <a:cs typeface="Times New Roman" pitchFamily="18" charset="0"/>
              </a:rPr>
              <a:t>；</a:t>
            </a:r>
          </a:p>
        </p:txBody>
      </p:sp>
      <p:sp>
        <p:nvSpPr>
          <p:cNvPr id="20" name="矩形 19"/>
          <p:cNvSpPr/>
          <p:nvPr/>
        </p:nvSpPr>
        <p:spPr>
          <a:xfrm>
            <a:off x="62965" y="25401"/>
            <a:ext cx="3679302"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extLst>
      <p:ext uri="{BB962C8B-B14F-4D97-AF65-F5344CB8AC3E}">
        <p14:creationId xmlns:p14="http://schemas.microsoft.com/office/powerpoint/2010/main" val="208932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663" name="Picture 15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950" y="3762989"/>
            <a:ext cx="10062350" cy="2211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5" name="对象 24"/>
          <p:cNvGraphicFramePr>
            <a:graphicFrameLocks noChangeAspect="1"/>
          </p:cNvGraphicFramePr>
          <p:nvPr>
            <p:extLst>
              <p:ext uri="{D42A27DB-BD31-4B8C-83A1-F6EECF244321}">
                <p14:modId xmlns:p14="http://schemas.microsoft.com/office/powerpoint/2010/main" val="3967529795"/>
              </p:ext>
            </p:extLst>
          </p:nvPr>
        </p:nvGraphicFramePr>
        <p:xfrm>
          <a:off x="1405873" y="2207428"/>
          <a:ext cx="3449637" cy="673100"/>
        </p:xfrm>
        <a:graphic>
          <a:graphicData uri="http://schemas.openxmlformats.org/presentationml/2006/ole">
            <mc:AlternateContent xmlns:mc="http://schemas.openxmlformats.org/markup-compatibility/2006">
              <mc:Choice xmlns:v="urn:schemas-microsoft-com:vml" Requires="v">
                <p:oleObj name="Equation" r:id="rId4" imgW="2730240" imgH="533160" progId="Equation.DSMT4">
                  <p:embed/>
                </p:oleObj>
              </mc:Choice>
              <mc:Fallback>
                <p:oleObj name="Equation" r:id="rId4" imgW="2730240" imgH="533160" progId="Equation.DSMT4">
                  <p:embed/>
                  <p:pic>
                    <p:nvPicPr>
                      <p:cNvPr id="0" name=""/>
                      <p:cNvPicPr/>
                      <p:nvPr/>
                    </p:nvPicPr>
                    <p:blipFill>
                      <a:blip r:embed="rId5"/>
                      <a:stretch>
                        <a:fillRect/>
                      </a:stretch>
                    </p:blipFill>
                    <p:spPr>
                      <a:xfrm>
                        <a:off x="1405873" y="2207428"/>
                        <a:ext cx="3449637" cy="673100"/>
                      </a:xfrm>
                      <a:prstGeom prst="rect">
                        <a:avLst/>
                      </a:prstGeom>
                    </p:spPr>
                  </p:pic>
                </p:oleObj>
              </mc:Fallback>
            </mc:AlternateContent>
          </a:graphicData>
        </a:graphic>
      </p:graphicFrame>
      <p:sp>
        <p:nvSpPr>
          <p:cNvPr id="31749" name="矩形 3"/>
          <p:cNvSpPr>
            <a:spLocks noChangeArrowheads="1"/>
          </p:cNvSpPr>
          <p:nvPr/>
        </p:nvSpPr>
        <p:spPr bwMode="auto">
          <a:xfrm>
            <a:off x="742949" y="609168"/>
            <a:ext cx="82830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a:latin typeface="Times New Roman" pitchFamily="18" charset="0"/>
                <a:cs typeface="Times New Roman" pitchFamily="18" charset="0"/>
              </a:rPr>
              <a:t>2.1.7</a:t>
            </a:r>
            <a:r>
              <a:rPr lang="zh-CN" altLang="en-US" sz="1600" dirty="0">
                <a:latin typeface="Times New Roman" pitchFamily="18" charset="0"/>
                <a:cs typeface="Times New Roman" pitchFamily="18" charset="0"/>
              </a:rPr>
              <a:t>、判異準則 </a:t>
            </a:r>
            <a:r>
              <a:rPr lang="en-US" altLang="zh-CN" sz="1600" dirty="0">
                <a:latin typeface="Times New Roman" pitchFamily="18" charset="0"/>
                <a:cs typeface="Times New Roman" pitchFamily="18" charset="0"/>
              </a:rPr>
              <a:t>- </a:t>
            </a:r>
            <a:r>
              <a:rPr lang="zh-TW" altLang="en-US" sz="1600" dirty="0">
                <a:latin typeface="Times New Roman" pitchFamily="18" charset="0"/>
                <a:cs typeface="Times New Roman" pitchFamily="18" charset="0"/>
              </a:rPr>
              <a:t>控制</a:t>
            </a:r>
            <a:r>
              <a:rPr lang="zh-CN" altLang="en-US" sz="1600" dirty="0">
                <a:latin typeface="Times New Roman" pitchFamily="18" charset="0"/>
                <a:cs typeface="Times New Roman" pitchFamily="18" charset="0"/>
              </a:rPr>
              <a:t>控制統計量 </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極差超限</a:t>
            </a:r>
            <a:r>
              <a:rPr lang="zh-TW" altLang="en-US" sz="1600" dirty="0">
                <a:latin typeface="Times New Roman" pitchFamily="18" charset="0"/>
                <a:cs typeface="Times New Roman" pitchFamily="18" charset="0"/>
              </a:rPr>
              <a:t>判異</a:t>
            </a:r>
            <a:r>
              <a:rPr lang="zh-CN" altLang="en-US" sz="1600" dirty="0">
                <a:latin typeface="Times New Roman" pitchFamily="18" charset="0"/>
                <a:cs typeface="Times New Roman" pitchFamily="18" charset="0"/>
              </a:rPr>
              <a:t>模式七</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a:t>
            </a:r>
            <a:r>
              <a:rPr lang="en-US" altLang="zh-CN" sz="1600" dirty="0">
                <a:latin typeface="Times New Roman" pitchFamily="18" charset="0"/>
                <a:cs typeface="Times New Roman" pitchFamily="18" charset="0"/>
              </a:rPr>
              <a:t>[ </a:t>
            </a:r>
            <a:r>
              <a:rPr lang="en-US" altLang="zh-CN" sz="1600" i="1" dirty="0">
                <a:latin typeface="Times New Roman" pitchFamily="18" charset="0"/>
                <a:cs typeface="Times New Roman" pitchFamily="18" charset="0"/>
              </a:rPr>
              <a:t>R</a:t>
            </a:r>
            <a:r>
              <a:rPr lang="en-US" altLang="zh-CN" sz="1600" baseline="-25000" dirty="0">
                <a:latin typeface="Times New Roman" pitchFamily="18" charset="0"/>
                <a:cs typeface="Times New Roman" pitchFamily="18" charset="0"/>
              </a:rPr>
              <a:t>4</a:t>
            </a:r>
            <a:r>
              <a:rPr lang="en-US" altLang="zh-CN" sz="1600" i="1" baseline="-25000" dirty="0">
                <a:latin typeface="Times New Roman" pitchFamily="18" charset="0"/>
                <a:cs typeface="Times New Roman" pitchFamily="18" charset="0"/>
              </a:rPr>
              <a:t>s</a:t>
            </a:r>
            <a:r>
              <a:rPr lang="en-US" altLang="zh-CN" sz="1600" dirty="0">
                <a:latin typeface="Times New Roman" pitchFamily="18" charset="0"/>
                <a:cs typeface="Times New Roman" pitchFamily="18" charset="0"/>
              </a:rPr>
              <a:t> , </a:t>
            </a:r>
            <a:r>
              <a:rPr lang="en-US" altLang="zh-CN" sz="1600" i="1" dirty="0">
                <a:latin typeface="Times New Roman" pitchFamily="18" charset="0"/>
                <a:cs typeface="Times New Roman" pitchFamily="18" charset="0"/>
              </a:rPr>
              <a:t>N</a:t>
            </a:r>
            <a:r>
              <a:rPr lang="en-US" altLang="zh-CN" sz="1600" dirty="0">
                <a:latin typeface="Times New Roman" pitchFamily="18" charset="0"/>
                <a:cs typeface="Times New Roman" pitchFamily="18" charset="0"/>
              </a:rPr>
              <a:t> = 2 ] </a:t>
            </a:r>
            <a:r>
              <a:rPr lang="zh-CN" altLang="en-US" sz="1600" dirty="0">
                <a:latin typeface="Times New Roman" pitchFamily="18" charset="0"/>
                <a:cs typeface="Times New Roman" pitchFamily="18" charset="0"/>
              </a:rPr>
              <a:t>；</a:t>
            </a:r>
          </a:p>
        </p:txBody>
      </p:sp>
      <p:sp>
        <p:nvSpPr>
          <p:cNvPr id="31750" name="矩形 3"/>
          <p:cNvSpPr>
            <a:spLocks noChangeArrowheads="1"/>
          </p:cNvSpPr>
          <p:nvPr/>
        </p:nvSpPr>
        <p:spPr bwMode="auto">
          <a:xfrm>
            <a:off x="921727" y="947722"/>
            <a:ext cx="1009201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latin typeface="Times New Roman" pitchFamily="18" charset="0"/>
                <a:cs typeface="Times New Roman" pitchFamily="18" charset="0"/>
              </a:rPr>
              <a:t>       這個模式是指，每個分析批</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analytical run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設計測定</a:t>
            </a:r>
            <a:r>
              <a:rPr lang="en-US" altLang="zh-CN" sz="1200" dirty="0">
                <a:latin typeface="Times New Roman" pitchFamily="18" charset="0"/>
                <a:cs typeface="Times New Roman" pitchFamily="18" charset="0"/>
              </a:rPr>
              <a:t> 2 </a:t>
            </a:r>
            <a:r>
              <a:rPr lang="zh-CN" altLang="en-US" sz="1200" dirty="0">
                <a:latin typeface="Times New Roman" pitchFamily="18" charset="0"/>
                <a:cs typeface="Times New Roman" pitchFamily="18" charset="0"/>
              </a:rPr>
              <a:t>支質控品，且每支只測定 </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次，即可獲得 </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個控制觀測值</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control observation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根據</a:t>
            </a:r>
            <a:r>
              <a:rPr lang="en-US" altLang="zh-TW" sz="1200" dirty="0">
                <a:latin typeface="Times New Roman" pitchFamily="18" charset="0"/>
                <a:cs typeface="Times New Roman" pitchFamily="18" charset="0"/>
              </a:rPr>
              <a:t>2</a:t>
            </a:r>
            <a:r>
              <a:rPr lang="zh-CN" altLang="en-US" sz="1200" dirty="0">
                <a:latin typeface="Times New Roman" pitchFamily="18" charset="0"/>
                <a:cs typeface="Times New Roman" pitchFamily="18" charset="0"/>
              </a:rPr>
              <a:t>個</a:t>
            </a:r>
            <a:r>
              <a:rPr lang="zh-TW" altLang="en-US" sz="1200" dirty="0">
                <a:latin typeface="Times New Roman" pitchFamily="18" charset="0"/>
                <a:cs typeface="Times New Roman" pitchFamily="18" charset="0"/>
              </a:rPr>
              <a:t>控制觀測值的數據計算可以得到一個控制統計量</a:t>
            </a:r>
            <a:r>
              <a:rPr lang="zh-CN" altLang="en-US" sz="1200" dirty="0">
                <a:latin typeface="Times New Roman" pitchFamily="18" charset="0"/>
                <a:cs typeface="Times New Roman" pitchFamily="18" charset="0"/>
              </a:rPr>
              <a:t>極差</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，將 </a:t>
            </a:r>
            <a:r>
              <a:rPr lang="en-US" altLang="zh-CN" sz="1200" i="1" dirty="0">
                <a:latin typeface="Times New Roman" pitchFamily="18" charset="0"/>
                <a:cs typeface="Times New Roman" pitchFamily="18" charset="0"/>
              </a:rPr>
              <a:t>R</a:t>
            </a:r>
            <a:r>
              <a:rPr lang="en-US" altLang="zh-CN" sz="1200" dirty="0">
                <a:latin typeface="Times New Roman" pitchFamily="18" charset="0"/>
                <a:cs typeface="Times New Roman" pitchFamily="18" charset="0"/>
              </a:rPr>
              <a:t> = 2·</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設定為控制界限</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control limits</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，當 </a:t>
            </a:r>
            <a:r>
              <a:rPr lang="en-US" altLang="zh-CN" sz="1200" dirty="0">
                <a:latin typeface="Times New Roman" pitchFamily="18" charset="0"/>
                <a:cs typeface="Times New Roman" pitchFamily="18" charset="0"/>
              </a:rPr>
              <a:t>2 </a:t>
            </a:r>
            <a:r>
              <a:rPr lang="zh-CN" altLang="en-US" sz="1200" dirty="0">
                <a:latin typeface="Times New Roman" pitchFamily="18" charset="0"/>
                <a:cs typeface="Times New Roman" pitchFamily="18" charset="0"/>
              </a:rPr>
              <a:t>個控制觀測值中的一個與另一個之差的絕對值大於 </a:t>
            </a:r>
            <a:r>
              <a:rPr lang="en-US" altLang="zh-CN" sz="1200" dirty="0">
                <a:latin typeface="Times New Roman" pitchFamily="18" charset="0"/>
                <a:cs typeface="Times New Roman" pitchFamily="18" charset="0"/>
              </a:rPr>
              <a:t>4·</a:t>
            </a:r>
            <a:r>
              <a:rPr lang="en-US" altLang="zh-CN" sz="1200" i="1" dirty="0">
                <a:latin typeface="Times New Roman" pitchFamily="18" charset="0"/>
                <a:cs typeface="Times New Roman" pitchFamily="18" charset="0"/>
              </a:rPr>
              <a:t>s</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時，結果即判為失控</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rejection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，則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R</a:t>
            </a:r>
            <a:r>
              <a:rPr lang="en-US" altLang="zh-CN" sz="1200" baseline="-25000" dirty="0">
                <a:latin typeface="Times New Roman" pitchFamily="18" charset="0"/>
                <a:cs typeface="Times New Roman" pitchFamily="18" charset="0"/>
              </a:rPr>
              <a:t>4</a:t>
            </a:r>
            <a:r>
              <a:rPr lang="en-US" altLang="zh-CN" sz="1200" i="1" baseline="-25000" dirty="0">
                <a:latin typeface="Times New Roman" pitchFamily="18" charset="0"/>
                <a:cs typeface="Times New Roman" pitchFamily="18" charset="0"/>
              </a:rPr>
              <a:t>s</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 2 ] </a:t>
            </a:r>
            <a:r>
              <a:rPr lang="zh-CN" altLang="en-US" sz="1200" dirty="0">
                <a:latin typeface="Times New Roman" pitchFamily="18" charset="0"/>
                <a:cs typeface="Times New Roman" pitchFamily="18" charset="0"/>
              </a:rPr>
              <a:t>規則對系統誤差並不會產生響應，任何系統誤差的檢出率皆等於假失控概率，即 </a:t>
            </a:r>
            <a:r>
              <a:rPr lang="en-US" altLang="zh-CN" sz="1200" i="1" dirty="0" err="1">
                <a:latin typeface="Times New Roman" pitchFamily="18" charset="0"/>
                <a:cs typeface="Times New Roman" pitchFamily="18" charset="0"/>
              </a:rPr>
              <a:t>P</a:t>
            </a:r>
            <a:r>
              <a:rPr lang="en-US" altLang="zh-CN" sz="1200" i="1" baseline="-25000" dirty="0" err="1">
                <a:latin typeface="Times New Roman" pitchFamily="18" charset="0"/>
                <a:cs typeface="Times New Roman" pitchFamily="18" charset="0"/>
              </a:rPr>
              <a:t>ed</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SE</a:t>
            </a:r>
            <a:r>
              <a:rPr lang="en-US" altLang="zh-CN" sz="1200" dirty="0">
                <a:latin typeface="Times New Roman" pitchFamily="18" charset="0"/>
                <a:cs typeface="Times New Roman" pitchFamily="18" charset="0"/>
              </a:rPr>
              <a:t> ) = </a:t>
            </a:r>
            <a:r>
              <a:rPr lang="en-US" altLang="zh-CN" sz="1200" i="1" dirty="0" err="1">
                <a:latin typeface="Times New Roman" pitchFamily="18" charset="0"/>
                <a:cs typeface="Times New Roman" pitchFamily="18" charset="0"/>
              </a:rPr>
              <a:t>P</a:t>
            </a:r>
            <a:r>
              <a:rPr lang="en-US" altLang="zh-CN" sz="1200" i="1" baseline="-25000" dirty="0" err="1">
                <a:latin typeface="Times New Roman" pitchFamily="18" charset="0"/>
                <a:cs typeface="Times New Roman" pitchFamily="18" charset="0"/>
              </a:rPr>
              <a:t>fr</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，對於隨機誤差，其檢出概率 </a:t>
            </a:r>
            <a:r>
              <a:rPr lang="en-US" altLang="zh-CN" sz="1200" i="1" dirty="0" err="1">
                <a:latin typeface="Times New Roman" pitchFamily="18" charset="0"/>
                <a:cs typeface="Times New Roman" pitchFamily="18" charset="0"/>
              </a:rPr>
              <a:t>P</a:t>
            </a:r>
            <a:r>
              <a:rPr lang="en-US" altLang="zh-CN" sz="1200" i="1" baseline="-25000" dirty="0" err="1">
                <a:latin typeface="Times New Roman" pitchFamily="18" charset="0"/>
                <a:cs typeface="Times New Roman" pitchFamily="18" charset="0"/>
              </a:rPr>
              <a:t>ed</a:t>
            </a:r>
            <a:r>
              <a:rPr lang="en-US" altLang="zh-CN" sz="1200" i="1"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RE</a:t>
            </a:r>
            <a:r>
              <a:rPr lang="en-US" altLang="zh-CN" sz="1200" dirty="0">
                <a:latin typeface="Times New Roman" pitchFamily="18" charset="0"/>
                <a:cs typeface="Times New Roman" pitchFamily="18" charset="0"/>
              </a:rPr>
              <a:t> ) </a:t>
            </a:r>
            <a:r>
              <a:rPr lang="zh-CN" altLang="en-US" sz="1200" dirty="0">
                <a:latin typeface="Times New Roman" pitchFamily="18" charset="0"/>
                <a:cs typeface="Times New Roman" pitchFamily="18" charset="0"/>
              </a:rPr>
              <a:t>為</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p:txBody>
      </p:sp>
      <p:sp>
        <p:nvSpPr>
          <p:cNvPr id="18" name="椭圆 17"/>
          <p:cNvSpPr/>
          <p:nvPr/>
        </p:nvSpPr>
        <p:spPr bwMode="auto">
          <a:xfrm rot="21180000">
            <a:off x="3581399" y="4166756"/>
            <a:ext cx="635911" cy="1371600"/>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p:cNvSpPr/>
          <p:nvPr/>
        </p:nvSpPr>
        <p:spPr bwMode="auto">
          <a:xfrm rot="360000">
            <a:off x="6868998" y="3954133"/>
            <a:ext cx="614130" cy="1386000"/>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3"/>
          <p:cNvSpPr>
            <a:spLocks noChangeArrowheads="1"/>
          </p:cNvSpPr>
          <p:nvPr/>
        </p:nvSpPr>
        <p:spPr bwMode="auto">
          <a:xfrm>
            <a:off x="1288677" y="3099462"/>
            <a:ext cx="7622848"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R</a:t>
            </a:r>
            <a:r>
              <a:rPr lang="en-US" altLang="zh-CN" sz="1100" baseline="-25000" dirty="0">
                <a:latin typeface="Times New Roman" pitchFamily="18" charset="0"/>
                <a:cs typeface="Times New Roman" pitchFamily="18" charset="0"/>
              </a:rPr>
              <a:t>4</a:t>
            </a:r>
            <a:r>
              <a:rPr lang="en-US" altLang="zh-CN" sz="1100" i="1" baseline="-25000"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2 ] </a:t>
            </a:r>
            <a:r>
              <a:rPr lang="zh-CN" altLang="en-US" sz="1100" dirty="0">
                <a:latin typeface="Times New Roman" pitchFamily="18" charset="0"/>
                <a:cs typeface="Times New Roman" pitchFamily="18" charset="0"/>
              </a:rPr>
              <a:t>質控規則的假失控率</a:t>
            </a:r>
            <a:r>
              <a:rPr lang="en-US" altLang="zh-CN" sz="1100" dirty="0">
                <a:solidFill>
                  <a:srgbClr val="000000"/>
                </a:solidFill>
                <a:latin typeface="Times New Roman" pitchFamily="18" charset="0"/>
                <a:cs typeface="Times New Roman" pitchFamily="18" charset="0"/>
              </a:rPr>
              <a:t>( </a:t>
            </a:r>
            <a:r>
              <a:rPr lang="en-US" altLang="zh-CN" sz="1100" i="1" dirty="0" err="1">
                <a:solidFill>
                  <a:srgbClr val="000000"/>
                </a:solidFill>
                <a:latin typeface="Times New Roman" pitchFamily="18" charset="0"/>
                <a:cs typeface="Times New Roman" pitchFamily="18" charset="0"/>
              </a:rPr>
              <a:t>P</a:t>
            </a:r>
            <a:r>
              <a:rPr lang="en-US" altLang="zh-CN" sz="1100" i="1" baseline="-25000" dirty="0" err="1">
                <a:solidFill>
                  <a:srgbClr val="000000"/>
                </a:solidFill>
                <a:latin typeface="Times New Roman" pitchFamily="18" charset="0"/>
                <a:cs typeface="Times New Roman" pitchFamily="18" charset="0"/>
              </a:rPr>
              <a:t>fr</a:t>
            </a:r>
            <a:r>
              <a:rPr lang="en-US" altLang="zh-CN" sz="1100" dirty="0">
                <a:solidFill>
                  <a:srgbClr val="000000"/>
                </a:solidFill>
                <a:latin typeface="Times New Roman" pitchFamily="18" charset="0"/>
                <a:cs typeface="Times New Roman" pitchFamily="18" charset="0"/>
              </a:rPr>
              <a:t> )</a:t>
            </a:r>
            <a:r>
              <a:rPr lang="zh-CN" altLang="en-US" sz="1100" dirty="0">
                <a:latin typeface="Times New Roman" pitchFamily="18" charset="0"/>
                <a:cs typeface="Times New Roman" pitchFamily="18" charset="0"/>
              </a:rPr>
              <a:t>為：                                                                                      </a:t>
            </a:r>
            <a:r>
              <a:rPr lang="en-US" altLang="zh-CN" sz="1100" dirty="0">
                <a:latin typeface="Times New Roman" pitchFamily="18" charset="0"/>
                <a:cs typeface="Times New Roman" pitchFamily="18" charset="0"/>
              </a:rPr>
              <a:t>=  1 - </a:t>
            </a:r>
            <a:r>
              <a:rPr lang="el-GR" altLang="zh-CN" sz="1100" i="1" dirty="0">
                <a:latin typeface="Times New Roman" pitchFamily="18" charset="0"/>
                <a:cs typeface="Times New Roman" pitchFamily="18" charset="0"/>
              </a:rPr>
              <a:t>χ</a:t>
            </a:r>
            <a:r>
              <a:rPr lang="en-US" altLang="zh-CN" sz="1100" baseline="-50000" dirty="0">
                <a:latin typeface="Times New Roman" pitchFamily="18" charset="0"/>
                <a:cs typeface="Times New Roman" pitchFamily="18" charset="0"/>
              </a:rPr>
              <a:t>1</a:t>
            </a:r>
            <a:r>
              <a:rPr lang="en-US" altLang="zh-CN" sz="1100" baseline="40000" dirty="0">
                <a:latin typeface="Times New Roman" pitchFamily="18" charset="0"/>
                <a:cs typeface="Times New Roman" pitchFamily="18" charset="0"/>
              </a:rPr>
              <a:t>2</a:t>
            </a:r>
            <a:r>
              <a:rPr lang="en-US" altLang="zh-CN" sz="1100" dirty="0">
                <a:latin typeface="Times New Roman" pitchFamily="18" charset="0"/>
                <a:cs typeface="Times New Roman" pitchFamily="18" charset="0"/>
              </a:rPr>
              <a:t> ( 8 ) </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0.004678 </a:t>
            </a:r>
            <a:r>
              <a:rPr lang="zh-CN" altLang="en-US" sz="1100" dirty="0">
                <a:latin typeface="Times New Roman" pitchFamily="18" charset="0"/>
                <a:cs typeface="Times New Roman" pitchFamily="18" charset="0"/>
              </a:rPr>
              <a:t>；</a:t>
            </a:r>
            <a:endParaRPr lang="en-US" altLang="zh-CN" sz="1100" dirty="0">
              <a:latin typeface="Times New Roman" pitchFamily="18" charset="0"/>
              <a:cs typeface="Times New Roman" pitchFamily="18" charset="0"/>
            </a:endParaRPr>
          </a:p>
        </p:txBody>
      </p:sp>
      <p:graphicFrame>
        <p:nvGraphicFramePr>
          <p:cNvPr id="23" name="对象 22"/>
          <p:cNvGraphicFramePr>
            <a:graphicFrameLocks noChangeAspect="1"/>
          </p:cNvGraphicFramePr>
          <p:nvPr>
            <p:extLst>
              <p:ext uri="{D42A27DB-BD31-4B8C-83A1-F6EECF244321}">
                <p14:modId xmlns:p14="http://schemas.microsoft.com/office/powerpoint/2010/main" val="2894377937"/>
              </p:ext>
            </p:extLst>
          </p:nvPr>
        </p:nvGraphicFramePr>
        <p:xfrm>
          <a:off x="4008905" y="2946279"/>
          <a:ext cx="2952750" cy="673100"/>
        </p:xfrm>
        <a:graphic>
          <a:graphicData uri="http://schemas.openxmlformats.org/presentationml/2006/ole">
            <mc:AlternateContent xmlns:mc="http://schemas.openxmlformats.org/markup-compatibility/2006">
              <mc:Choice xmlns:v="urn:schemas-microsoft-com:vml" Requires="v">
                <p:oleObj name="Equation" r:id="rId6" imgW="2336760" imgH="533160" progId="Equation.DSMT4">
                  <p:embed/>
                </p:oleObj>
              </mc:Choice>
              <mc:Fallback>
                <p:oleObj name="Equation" r:id="rId6" imgW="2336760" imgH="533160" progId="Equation.DSMT4">
                  <p:embed/>
                  <p:pic>
                    <p:nvPicPr>
                      <p:cNvPr id="0" name=""/>
                      <p:cNvPicPr/>
                      <p:nvPr/>
                    </p:nvPicPr>
                    <p:blipFill>
                      <a:blip r:embed="rId7"/>
                      <a:stretch>
                        <a:fillRect/>
                      </a:stretch>
                    </p:blipFill>
                    <p:spPr>
                      <a:xfrm>
                        <a:off x="4008905" y="2946279"/>
                        <a:ext cx="2952750" cy="673100"/>
                      </a:xfrm>
                      <a:prstGeom prst="rect">
                        <a:avLst/>
                      </a:prstGeom>
                    </p:spPr>
                  </p:pic>
                </p:oleObj>
              </mc:Fallback>
            </mc:AlternateContent>
          </a:graphicData>
        </a:graphic>
      </p:graphicFrame>
      <p:sp>
        <p:nvSpPr>
          <p:cNvPr id="26" name="矩形 3"/>
          <p:cNvSpPr>
            <a:spLocks noChangeArrowheads="1"/>
          </p:cNvSpPr>
          <p:nvPr/>
        </p:nvSpPr>
        <p:spPr bwMode="auto">
          <a:xfrm>
            <a:off x="4815524" y="2325304"/>
            <a:ext cx="161842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100" dirty="0">
                <a:latin typeface="Times New Roman" pitchFamily="18" charset="0"/>
                <a:cs typeface="Times New Roman" pitchFamily="18" charset="0"/>
              </a:rPr>
              <a:t>= 1 - </a:t>
            </a:r>
            <a:r>
              <a:rPr lang="el-GR" altLang="zh-CN" sz="1100" i="1" dirty="0">
                <a:latin typeface="Times New Roman" pitchFamily="18" charset="0"/>
                <a:cs typeface="Times New Roman" pitchFamily="18" charset="0"/>
              </a:rPr>
              <a:t>χ</a:t>
            </a:r>
            <a:r>
              <a:rPr lang="en-US" altLang="zh-CN" sz="1100" baseline="-50000" dirty="0">
                <a:latin typeface="Times New Roman" pitchFamily="18" charset="0"/>
                <a:cs typeface="Times New Roman" pitchFamily="18" charset="0"/>
              </a:rPr>
              <a:t>1</a:t>
            </a:r>
            <a:r>
              <a:rPr lang="en-US" altLang="zh-CN" sz="1100" baseline="40000" dirty="0">
                <a:latin typeface="Times New Roman" pitchFamily="18" charset="0"/>
                <a:cs typeface="Times New Roman" pitchFamily="18" charset="0"/>
              </a:rPr>
              <a:t>2</a:t>
            </a:r>
            <a:r>
              <a:rPr lang="en-US" altLang="zh-CN" sz="1100" dirty="0">
                <a:latin typeface="Times New Roman" pitchFamily="18" charset="0"/>
                <a:cs typeface="Times New Roman" pitchFamily="18" charset="0"/>
              </a:rPr>
              <a:t> ( 8 / </a:t>
            </a:r>
            <a:r>
              <a:rPr lang="en-US" altLang="zh-CN" sz="1100" i="1" dirty="0">
                <a:latin typeface="Times New Roman" pitchFamily="18" charset="0"/>
                <a:cs typeface="Times New Roman" pitchFamily="18" charset="0"/>
              </a:rPr>
              <a:t>RE</a:t>
            </a:r>
            <a:r>
              <a:rPr lang="en-US" altLang="zh-CN" sz="1100" baseline="30000" dirty="0">
                <a:latin typeface="Times New Roman" pitchFamily="18" charset="0"/>
                <a:cs typeface="Times New Roman" pitchFamily="18" charset="0"/>
              </a:rPr>
              <a:t> </a:t>
            </a:r>
            <a:r>
              <a:rPr lang="en-US" altLang="zh-CN" sz="1100" baseline="40000" dirty="0">
                <a:latin typeface="Times New Roman" pitchFamily="18" charset="0"/>
                <a:cs typeface="Times New Roman" pitchFamily="18" charset="0"/>
              </a:rPr>
              <a:t>2</a:t>
            </a:r>
            <a:r>
              <a:rPr lang="en-US" altLang="zh-CN" sz="1100" dirty="0">
                <a:latin typeface="Times New Roman" pitchFamily="18" charset="0"/>
                <a:cs typeface="Times New Roman" pitchFamily="18" charset="0"/>
              </a:rPr>
              <a:t> )</a:t>
            </a:r>
          </a:p>
        </p:txBody>
      </p:sp>
      <p:sp>
        <p:nvSpPr>
          <p:cNvPr id="15" name="矩形 14"/>
          <p:cNvSpPr/>
          <p:nvPr/>
        </p:nvSpPr>
        <p:spPr>
          <a:xfrm>
            <a:off x="79898" y="286080"/>
            <a:ext cx="5516229"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控制規則</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rule</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判異準則</a:t>
            </a:r>
            <a:r>
              <a:rPr lang="zh-TW" altLang="en-US" sz="1000" dirty="0">
                <a:solidFill>
                  <a:srgbClr val="000000"/>
                </a:solidFill>
                <a:latin typeface="Times New Roman" pitchFamily="18" charset="0"/>
                <a:cs typeface="Times New Roman" pitchFamily="18" charset="0"/>
              </a:rPr>
              <a:t>；</a:t>
            </a:r>
          </a:p>
        </p:txBody>
      </p:sp>
      <p:sp>
        <p:nvSpPr>
          <p:cNvPr id="17" name="矩形 16"/>
          <p:cNvSpPr/>
          <p:nvPr/>
        </p:nvSpPr>
        <p:spPr>
          <a:xfrm>
            <a:off x="62965" y="25401"/>
            <a:ext cx="3679302"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extLst>
      <p:ext uri="{BB962C8B-B14F-4D97-AF65-F5344CB8AC3E}">
        <p14:creationId xmlns:p14="http://schemas.microsoft.com/office/powerpoint/2010/main" val="1578013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42950" y="595313"/>
            <a:ext cx="10036175" cy="5365750"/>
            <a:chOff x="742950" y="595313"/>
            <a:chExt cx="10036175" cy="5365750"/>
          </a:xfrm>
        </p:grpSpPr>
        <p:sp>
          <p:nvSpPr>
            <p:cNvPr id="31749" name="矩形 3"/>
            <p:cNvSpPr>
              <a:spLocks noChangeArrowheads="1"/>
            </p:cNvSpPr>
            <p:nvPr/>
          </p:nvSpPr>
          <p:spPr bwMode="auto">
            <a:xfrm>
              <a:off x="742950" y="595313"/>
              <a:ext cx="6072420" cy="33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t>2.2.1</a:t>
              </a:r>
              <a:r>
                <a:rPr lang="zh-CN" altLang="en-US" sz="1600" dirty="0"/>
                <a:t>、判異準則 </a:t>
              </a:r>
              <a:r>
                <a:rPr lang="en-US" altLang="zh-CN" sz="1600" dirty="0"/>
                <a:t>- </a:t>
              </a:r>
              <a:r>
                <a:rPr lang="zh-CN" altLang="en-US" sz="1600" dirty="0"/>
                <a:t>界內點不隨機模式一</a:t>
              </a:r>
              <a:r>
                <a:rPr lang="en-US" altLang="zh-CN" sz="1600" dirty="0"/>
                <a:t> </a:t>
              </a:r>
              <a:r>
                <a:rPr lang="zh-CN" altLang="en-US" sz="1600" dirty="0"/>
                <a:t>：控制點屢屢接近控制限</a:t>
              </a:r>
              <a:r>
                <a:rPr lang="en-US" altLang="zh-CN" sz="1600" dirty="0"/>
                <a:t>;</a:t>
              </a:r>
              <a:endParaRPr lang="zh-CN" altLang="en-US" sz="1600" dirty="0"/>
            </a:p>
          </p:txBody>
        </p:sp>
        <p:sp>
          <p:nvSpPr>
            <p:cNvPr id="31750" name="矩形 3"/>
            <p:cNvSpPr>
              <a:spLocks noChangeArrowheads="1"/>
            </p:cNvSpPr>
            <p:nvPr/>
          </p:nvSpPr>
          <p:spPr bwMode="auto">
            <a:xfrm>
              <a:off x="1074127" y="980549"/>
              <a:ext cx="9704998" cy="46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dirty="0"/>
                <a:t>       在這個模式中，「接近」這個詞是模糊語言，一般規定：在距離控制界限的 </a:t>
              </a:r>
              <a:r>
                <a:rPr lang="en-US" altLang="zh-CN" sz="1200" dirty="0">
                  <a:latin typeface="Times New Roman" panose="02020603050405020304" pitchFamily="18" charset="0"/>
                  <a:cs typeface="Times New Roman" panose="02020603050405020304" pitchFamily="18" charset="0"/>
                </a:rPr>
                <a:t>1</a:t>
              </a:r>
              <a:r>
                <a:rPr lang="el-GR" altLang="zh-CN" sz="1200" dirty="0">
                  <a:latin typeface="Times New Roman" panose="02020603050405020304" pitchFamily="18" charset="0"/>
                  <a:cs typeface="Times New Roman" panose="02020603050405020304" pitchFamily="18" charset="0"/>
                </a:rPr>
                <a:t>σ</a:t>
              </a:r>
              <a:r>
                <a:rPr lang="en-US" altLang="zh-CN" sz="1200" dirty="0"/>
                <a:t> </a:t>
              </a:r>
              <a:r>
                <a:rPr lang="zh-CN" altLang="en-US" sz="1200" dirty="0"/>
                <a:t>範圍內就稱為「接近」；控制點屢屢接近控制界限，就是指控制點落在 </a:t>
              </a:r>
              <a:r>
                <a:rPr lang="el-GR" altLang="zh-CN" sz="1200" dirty="0">
                  <a:latin typeface="Times New Roman" panose="02020603050405020304" pitchFamily="18" charset="0"/>
                  <a:cs typeface="Times New Roman" panose="02020603050405020304" pitchFamily="18" charset="0"/>
                </a:rPr>
                <a:t>μ</a:t>
              </a:r>
              <a:r>
                <a:rPr lang="en-US" altLang="zh-CN" sz="1200" dirty="0"/>
                <a:t> ± </a:t>
              </a:r>
              <a:r>
                <a:rPr lang="en-US" altLang="zh-CN" sz="1200" dirty="0">
                  <a:latin typeface="Times New Roman" panose="02020603050405020304" pitchFamily="18" charset="0"/>
                  <a:cs typeface="Times New Roman" panose="02020603050405020304" pitchFamily="18" charset="0"/>
                </a:rPr>
                <a:t>3</a:t>
              </a:r>
              <a:r>
                <a:rPr lang="el-GR" altLang="zh-CN" sz="1200" dirty="0">
                  <a:latin typeface="Times New Roman" panose="02020603050405020304" pitchFamily="18" charset="0"/>
                  <a:cs typeface="Times New Roman" panose="02020603050405020304" pitchFamily="18" charset="0"/>
                </a:rPr>
                <a:t> σ</a:t>
              </a:r>
              <a:r>
                <a:rPr lang="en-US" altLang="zh-CN" sz="1200" dirty="0"/>
                <a:t> </a:t>
              </a:r>
              <a:r>
                <a:rPr lang="zh-CN" altLang="en-US" sz="1200" dirty="0"/>
                <a:t>以內，並且 </a:t>
              </a:r>
              <a:r>
                <a:rPr lang="el-GR" altLang="zh-CN" sz="1200" dirty="0">
                  <a:latin typeface="Times New Roman" panose="02020603050405020304" pitchFamily="18" charset="0"/>
                  <a:cs typeface="Times New Roman" panose="02020603050405020304" pitchFamily="18" charset="0"/>
                </a:rPr>
                <a:t>μ</a:t>
              </a:r>
              <a:r>
                <a:rPr lang="en-US" altLang="zh-CN" sz="1200" dirty="0"/>
                <a:t> ± </a:t>
              </a:r>
              <a:r>
                <a:rPr lang="en-US" altLang="zh-CN" sz="1200" dirty="0">
                  <a:latin typeface="Times New Roman" panose="02020603050405020304" pitchFamily="18" charset="0"/>
                  <a:cs typeface="Times New Roman" panose="02020603050405020304" pitchFamily="18" charset="0"/>
                </a:rPr>
                <a:t>2</a:t>
              </a:r>
              <a:r>
                <a:rPr lang="el-GR" altLang="zh-CN" sz="1200" dirty="0">
                  <a:latin typeface="Times New Roman" panose="02020603050405020304" pitchFamily="18" charset="0"/>
                  <a:cs typeface="Times New Roman" panose="02020603050405020304" pitchFamily="18" charset="0"/>
                </a:rPr>
                <a:t> σ</a:t>
              </a:r>
              <a:r>
                <a:rPr lang="en-US" altLang="zh-CN" sz="1200" dirty="0"/>
                <a:t> </a:t>
              </a:r>
              <a:r>
                <a:rPr lang="zh-CN" altLang="en-US" sz="1200" dirty="0"/>
                <a:t>以外的區域內。</a:t>
              </a:r>
              <a:endParaRPr lang="en-US" altLang="zh-CN" sz="1200" dirty="0"/>
            </a:p>
          </p:txBody>
        </p:sp>
        <p:sp>
          <p:nvSpPr>
            <p:cNvPr id="31751" name="矩形 3"/>
            <p:cNvSpPr>
              <a:spLocks noChangeArrowheads="1"/>
            </p:cNvSpPr>
            <p:nvPr/>
          </p:nvSpPr>
          <p:spPr bwMode="auto">
            <a:xfrm>
              <a:off x="3482104" y="2816266"/>
              <a:ext cx="5678267" cy="26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100" dirty="0"/>
                <a:t>(1)</a:t>
              </a:r>
              <a:r>
                <a:rPr lang="zh-CN" altLang="en-US" sz="1100" dirty="0"/>
                <a:t>、連續 </a:t>
              </a:r>
              <a:r>
                <a:rPr lang="en-US" altLang="zh-CN" sz="1100" dirty="0">
                  <a:latin typeface="宋体" panose="02010600030101010101" pitchFamily="2" charset="-122"/>
                </a:rPr>
                <a:t>3</a:t>
              </a:r>
              <a:r>
                <a:rPr lang="en-US" altLang="zh-CN" sz="1100" dirty="0"/>
                <a:t> </a:t>
              </a:r>
              <a:r>
                <a:rPr lang="zh-CN" altLang="en-US" sz="1100" dirty="0"/>
                <a:t>個控制點中至少有 </a:t>
              </a:r>
              <a:r>
                <a:rPr lang="en-US" altLang="zh-CN" sz="1100" dirty="0">
                  <a:latin typeface="宋体" panose="02010600030101010101" pitchFamily="2" charset="-122"/>
                </a:rPr>
                <a:t>2</a:t>
              </a:r>
              <a:r>
                <a:rPr lang="en-US" altLang="zh-CN" sz="1100" dirty="0"/>
                <a:t> </a:t>
              </a:r>
              <a:r>
                <a:rPr lang="zh-CN" altLang="en-US" sz="1100" dirty="0"/>
                <a:t>個接近控制界限規則，</a:t>
              </a:r>
              <a:r>
                <a:rPr lang="el-GR" altLang="zh-CN" sz="1100" dirty="0">
                  <a:latin typeface="Times New Roman" panose="02020603050405020304" pitchFamily="18" charset="0"/>
                  <a:cs typeface="Times New Roman" panose="02020603050405020304" pitchFamily="18" charset="0"/>
                </a:rPr>
                <a:t>α</a:t>
              </a:r>
              <a:r>
                <a:rPr lang="en-US" altLang="zh-CN" sz="1100" dirty="0">
                  <a:latin typeface="Times New Roman" panose="02020603050405020304" pitchFamily="18" charset="0"/>
                  <a:cs typeface="Times New Roman" panose="02020603050405020304" pitchFamily="18" charset="0"/>
                </a:rPr>
                <a:t> = 0.0053 </a:t>
              </a:r>
              <a:r>
                <a:rPr lang="zh-CN" altLang="en-US" sz="1100" dirty="0"/>
                <a:t>；</a:t>
              </a:r>
              <a:endParaRPr lang="en-US" altLang="zh-CN" sz="1100" dirty="0"/>
            </a:p>
          </p:txBody>
        </p:sp>
        <p:graphicFrame>
          <p:nvGraphicFramePr>
            <p:cNvPr id="31752" name="对象 1"/>
            <p:cNvGraphicFramePr>
              <a:graphicFrameLocks noChangeAspect="1"/>
            </p:cNvGraphicFramePr>
            <p:nvPr>
              <p:extLst>
                <p:ext uri="{D42A27DB-BD31-4B8C-83A1-F6EECF244321}">
                  <p14:modId xmlns:p14="http://schemas.microsoft.com/office/powerpoint/2010/main" val="3278345694"/>
                </p:ext>
              </p:extLst>
            </p:nvPr>
          </p:nvGraphicFramePr>
          <p:xfrm>
            <a:off x="4333857" y="1979436"/>
            <a:ext cx="3864316" cy="728698"/>
          </p:xfrm>
          <a:graphic>
            <a:graphicData uri="http://schemas.openxmlformats.org/presentationml/2006/ole">
              <mc:AlternateContent xmlns:mc="http://schemas.openxmlformats.org/markup-compatibility/2006">
                <mc:Choice xmlns:v="urn:schemas-microsoft-com:vml" Requires="v">
                  <p:oleObj name="公式" r:id="rId3" imgW="2362200" imgH="444500" progId="Equation.3">
                    <p:embed/>
                  </p:oleObj>
                </mc:Choice>
                <mc:Fallback>
                  <p:oleObj name="公式" r:id="rId3" imgW="2362200" imgH="444500"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57" y="1979436"/>
                          <a:ext cx="3864316" cy="728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3" name="矩形 3"/>
            <p:cNvSpPr>
              <a:spLocks noChangeArrowheads="1"/>
            </p:cNvSpPr>
            <p:nvPr/>
          </p:nvSpPr>
          <p:spPr bwMode="auto">
            <a:xfrm>
              <a:off x="3482103" y="1610903"/>
              <a:ext cx="5678268" cy="277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dirty="0"/>
                <a:t>例：設 連續 </a:t>
              </a:r>
              <a:r>
                <a:rPr lang="en-US" altLang="zh-CN" sz="1200" i="1" dirty="0">
                  <a:latin typeface="Times New Roman" panose="02020603050405020304" pitchFamily="18" charset="0"/>
                  <a:cs typeface="Times New Roman" panose="02020603050405020304" pitchFamily="18" charset="0"/>
                </a:rPr>
                <a:t>N</a:t>
              </a:r>
              <a:r>
                <a:rPr lang="en-US" altLang="zh-CN" sz="1200" i="1" dirty="0"/>
                <a:t> </a:t>
              </a:r>
              <a:r>
                <a:rPr lang="zh-CN" altLang="en-US" sz="1200" dirty="0"/>
                <a:t>個控制點中，至少有 </a:t>
              </a:r>
              <a:r>
                <a:rPr lang="en-US" altLang="zh-CN" sz="1200" i="1" dirty="0">
                  <a:latin typeface="Times New Roman" panose="02020603050405020304" pitchFamily="18" charset="0"/>
                  <a:cs typeface="Times New Roman" panose="02020603050405020304" pitchFamily="18" charset="0"/>
                </a:rPr>
                <a:t>n</a:t>
              </a:r>
              <a:r>
                <a:rPr lang="en-US" altLang="zh-CN" sz="1200" dirty="0"/>
                <a:t> </a:t>
              </a:r>
              <a:r>
                <a:rPr lang="zh-CN" altLang="en-US" sz="1200" dirty="0"/>
                <a:t>個接近控制限；</a:t>
              </a:r>
              <a:endParaRPr lang="en-US" altLang="zh-CN" sz="1200" dirty="0"/>
            </a:p>
          </p:txBody>
        </p:sp>
        <p:sp>
          <p:nvSpPr>
            <p:cNvPr id="31754" name="矩形 3"/>
            <p:cNvSpPr>
              <a:spLocks noChangeArrowheads="1"/>
            </p:cNvSpPr>
            <p:nvPr/>
          </p:nvSpPr>
          <p:spPr bwMode="auto">
            <a:xfrm>
              <a:off x="3482103" y="2198696"/>
              <a:ext cx="553894" cy="277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t>則有：</a:t>
              </a:r>
              <a:endParaRPr lang="en-US" altLang="zh-CN" sz="1200"/>
            </a:p>
          </p:txBody>
        </p:sp>
        <p:sp>
          <p:nvSpPr>
            <p:cNvPr id="31755" name="矩形 3"/>
            <p:cNvSpPr>
              <a:spLocks noChangeArrowheads="1"/>
            </p:cNvSpPr>
            <p:nvPr/>
          </p:nvSpPr>
          <p:spPr bwMode="auto">
            <a:xfrm>
              <a:off x="3482104" y="3095907"/>
              <a:ext cx="5678267" cy="26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100" dirty="0"/>
                <a:t>(2)</a:t>
              </a:r>
              <a:r>
                <a:rPr lang="zh-CN" altLang="en-US" sz="1100" dirty="0"/>
                <a:t>、連續 </a:t>
              </a:r>
              <a:r>
                <a:rPr lang="en-US" altLang="zh-CN" sz="1100" dirty="0">
                  <a:latin typeface="宋体" panose="02010600030101010101" pitchFamily="2" charset="-122"/>
                </a:rPr>
                <a:t>7</a:t>
              </a:r>
              <a:r>
                <a:rPr lang="en-US" altLang="zh-CN" sz="1100" dirty="0"/>
                <a:t> </a:t>
              </a:r>
              <a:r>
                <a:rPr lang="zh-CN" altLang="en-US" sz="1100" dirty="0"/>
                <a:t>個控制點中至少有 </a:t>
              </a:r>
              <a:r>
                <a:rPr lang="en-US" altLang="zh-CN" sz="1100" dirty="0">
                  <a:latin typeface="宋体" panose="02010600030101010101" pitchFamily="2" charset="-122"/>
                </a:rPr>
                <a:t>3</a:t>
              </a:r>
              <a:r>
                <a:rPr lang="en-US" altLang="zh-CN" sz="1100" dirty="0"/>
                <a:t> </a:t>
              </a:r>
              <a:r>
                <a:rPr lang="zh-CN" altLang="en-US" sz="1100" dirty="0"/>
                <a:t>個接近控制界限規則，</a:t>
              </a:r>
              <a:r>
                <a:rPr lang="el-GR" altLang="zh-CN" sz="1100" dirty="0">
                  <a:latin typeface="Times New Roman" panose="02020603050405020304" pitchFamily="18" charset="0"/>
                  <a:cs typeface="Times New Roman" panose="02020603050405020304" pitchFamily="18" charset="0"/>
                </a:rPr>
                <a:t>α</a:t>
              </a:r>
              <a:r>
                <a:rPr lang="en-US" altLang="zh-CN" sz="1100" dirty="0">
                  <a:latin typeface="Times New Roman" panose="02020603050405020304" pitchFamily="18" charset="0"/>
                  <a:cs typeface="Times New Roman" panose="02020603050405020304" pitchFamily="18" charset="0"/>
                </a:rPr>
                <a:t> = 0.0024 </a:t>
              </a:r>
              <a:r>
                <a:rPr lang="zh-CN" altLang="en-US" sz="1100" dirty="0"/>
                <a:t>；</a:t>
              </a:r>
              <a:endParaRPr lang="en-US" altLang="zh-CN" sz="1100" dirty="0"/>
            </a:p>
          </p:txBody>
        </p:sp>
        <p:sp>
          <p:nvSpPr>
            <p:cNvPr id="31756" name="矩形 3"/>
            <p:cNvSpPr>
              <a:spLocks noChangeArrowheads="1"/>
            </p:cNvSpPr>
            <p:nvPr/>
          </p:nvSpPr>
          <p:spPr bwMode="auto">
            <a:xfrm>
              <a:off x="3482104" y="3372912"/>
              <a:ext cx="5678267" cy="26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100" dirty="0"/>
                <a:t>(3)</a:t>
              </a:r>
              <a:r>
                <a:rPr lang="zh-CN" altLang="en-US" sz="1100" dirty="0"/>
                <a:t>、連續 </a:t>
              </a:r>
              <a:r>
                <a:rPr lang="en-US" altLang="zh-CN" sz="1100" dirty="0">
                  <a:latin typeface="宋体" panose="02010600030101010101" pitchFamily="2" charset="-122"/>
                </a:rPr>
                <a:t>10</a:t>
              </a:r>
              <a:r>
                <a:rPr lang="en-US" altLang="zh-CN" sz="1100" dirty="0"/>
                <a:t> </a:t>
              </a:r>
              <a:r>
                <a:rPr lang="zh-CN" altLang="en-US" sz="1100" dirty="0"/>
                <a:t>個控制點中至少有 </a:t>
              </a:r>
              <a:r>
                <a:rPr lang="en-US" altLang="zh-CN" sz="1100" dirty="0">
                  <a:latin typeface="宋体" panose="02010600030101010101" pitchFamily="2" charset="-122"/>
                </a:rPr>
                <a:t>4</a:t>
              </a:r>
              <a:r>
                <a:rPr lang="en-US" altLang="zh-CN" sz="1100" dirty="0"/>
                <a:t> </a:t>
              </a:r>
              <a:r>
                <a:rPr lang="zh-CN" altLang="en-US" sz="1100" dirty="0"/>
                <a:t>個接近控制界限規則，</a:t>
              </a:r>
              <a:r>
                <a:rPr lang="el-GR" altLang="zh-CN" sz="1100" dirty="0">
                  <a:latin typeface="Times New Roman" panose="02020603050405020304" pitchFamily="18" charset="0"/>
                  <a:cs typeface="Times New Roman" panose="02020603050405020304" pitchFamily="18" charset="0"/>
                </a:rPr>
                <a:t>α</a:t>
              </a:r>
              <a:r>
                <a:rPr lang="en-US" altLang="zh-CN" sz="1100" dirty="0">
                  <a:latin typeface="Times New Roman" panose="02020603050405020304" pitchFamily="18" charset="0"/>
                  <a:cs typeface="Times New Roman" panose="02020603050405020304" pitchFamily="18" charset="0"/>
                </a:rPr>
                <a:t> = 0.0006 </a:t>
              </a:r>
              <a:r>
                <a:rPr lang="zh-CN" altLang="en-US" sz="1100" dirty="0"/>
                <a:t>。</a:t>
              </a:r>
              <a:endParaRPr lang="en-US" altLang="zh-CN" sz="1100" dirty="0"/>
            </a:p>
          </p:txBody>
        </p:sp>
        <p:grpSp>
          <p:nvGrpSpPr>
            <p:cNvPr id="31757" name="组合 2"/>
            <p:cNvGrpSpPr>
              <a:grpSpLocks/>
            </p:cNvGrpSpPr>
            <p:nvPr/>
          </p:nvGrpSpPr>
          <p:grpSpPr bwMode="auto">
            <a:xfrm>
              <a:off x="742950" y="3749136"/>
              <a:ext cx="10036175" cy="2211927"/>
              <a:chOff x="742950" y="3749136"/>
              <a:chExt cx="10036175" cy="2211927"/>
            </a:xfrm>
          </p:grpSpPr>
          <p:pic>
            <p:nvPicPr>
              <p:cNvPr id="31758"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950" y="3749136"/>
                <a:ext cx="10036175" cy="221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p:cNvSpPr/>
              <p:nvPr/>
            </p:nvSpPr>
            <p:spPr bwMode="auto">
              <a:xfrm>
                <a:off x="1592263" y="4037013"/>
                <a:ext cx="993775" cy="584200"/>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椭圆 17"/>
              <p:cNvSpPr/>
              <p:nvPr/>
            </p:nvSpPr>
            <p:spPr bwMode="auto">
              <a:xfrm>
                <a:off x="4146550" y="3971925"/>
                <a:ext cx="1985963" cy="1831975"/>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p:cNvSpPr/>
              <p:nvPr/>
            </p:nvSpPr>
            <p:spPr bwMode="auto">
              <a:xfrm>
                <a:off x="8097838" y="5040313"/>
                <a:ext cx="993775" cy="584200"/>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sp>
        <p:nvSpPr>
          <p:cNvPr id="20" name="矩形 19"/>
          <p:cNvSpPr/>
          <p:nvPr/>
        </p:nvSpPr>
        <p:spPr>
          <a:xfrm>
            <a:off x="79898" y="286080"/>
            <a:ext cx="5516229"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控制規則</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rule</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判異準則</a:t>
            </a:r>
            <a:r>
              <a:rPr lang="zh-TW" altLang="en-US" sz="1000" dirty="0">
                <a:solidFill>
                  <a:srgbClr val="000000"/>
                </a:solidFill>
                <a:latin typeface="Times New Roman" pitchFamily="18" charset="0"/>
                <a:cs typeface="Times New Roman" pitchFamily="18" charset="0"/>
              </a:rPr>
              <a:t>；</a:t>
            </a:r>
          </a:p>
        </p:txBody>
      </p:sp>
      <p:sp>
        <p:nvSpPr>
          <p:cNvPr id="21" name="矩形 20"/>
          <p:cNvSpPr/>
          <p:nvPr/>
        </p:nvSpPr>
        <p:spPr>
          <a:xfrm>
            <a:off x="62965" y="25401"/>
            <a:ext cx="3679302"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矩形 3"/>
          <p:cNvSpPr>
            <a:spLocks noChangeArrowheads="1"/>
          </p:cNvSpPr>
          <p:nvPr/>
        </p:nvSpPr>
        <p:spPr bwMode="auto">
          <a:xfrm>
            <a:off x="742950" y="623023"/>
            <a:ext cx="60721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t>2.2.2</a:t>
            </a:r>
            <a:r>
              <a:rPr lang="zh-CN" altLang="en-US" sz="1600" dirty="0"/>
              <a:t>、判異準則 </a:t>
            </a:r>
            <a:r>
              <a:rPr lang="en-US" altLang="zh-CN" sz="1600" dirty="0"/>
              <a:t>- </a:t>
            </a:r>
            <a:r>
              <a:rPr lang="zh-CN" altLang="en-US" sz="1600" dirty="0"/>
              <a:t>界內點不隨機模式二</a:t>
            </a:r>
            <a:r>
              <a:rPr lang="en-US" altLang="zh-CN" sz="1600" dirty="0"/>
              <a:t> </a:t>
            </a:r>
            <a:r>
              <a:rPr lang="zh-CN" altLang="en-US" sz="1600" dirty="0"/>
              <a:t>：鏈</a:t>
            </a:r>
            <a:r>
              <a:rPr lang="en-US" altLang="zh-CN" sz="1600" dirty="0"/>
              <a:t>;</a:t>
            </a:r>
            <a:endParaRPr lang="zh-CN" altLang="en-US" sz="1600" dirty="0"/>
          </a:p>
        </p:txBody>
      </p:sp>
      <p:grpSp>
        <p:nvGrpSpPr>
          <p:cNvPr id="32773" name="组合 6"/>
          <p:cNvGrpSpPr>
            <a:grpSpLocks/>
          </p:cNvGrpSpPr>
          <p:nvPr/>
        </p:nvGrpSpPr>
        <p:grpSpPr bwMode="auto">
          <a:xfrm>
            <a:off x="742950" y="1244600"/>
            <a:ext cx="10036175" cy="4670425"/>
            <a:chOff x="743141" y="1244286"/>
            <a:chExt cx="10035792" cy="4670491"/>
          </a:xfrm>
        </p:grpSpPr>
        <p:sp>
          <p:nvSpPr>
            <p:cNvPr id="32774" name="矩形 3"/>
            <p:cNvSpPr>
              <a:spLocks noChangeArrowheads="1"/>
            </p:cNvSpPr>
            <p:nvPr/>
          </p:nvSpPr>
          <p:spPr bwMode="auto">
            <a:xfrm>
              <a:off x="3229934" y="1244286"/>
              <a:ext cx="61820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dirty="0"/>
                <a:t>在控制圖中心線一側連續出現的控制點稱為「鏈」，其中，包含的點數目稱為「鏈長」。</a:t>
              </a:r>
              <a:endParaRPr lang="en-US" altLang="zh-CN" sz="1200" dirty="0"/>
            </a:p>
          </p:txBody>
        </p:sp>
        <p:sp>
          <p:nvSpPr>
            <p:cNvPr id="32775" name="矩形 3"/>
            <p:cNvSpPr>
              <a:spLocks noChangeArrowheads="1"/>
            </p:cNvSpPr>
            <p:nvPr/>
          </p:nvSpPr>
          <p:spPr bwMode="auto">
            <a:xfrm>
              <a:off x="3229933" y="2029237"/>
              <a:ext cx="522779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100" dirty="0"/>
                <a:t>(1)</a:t>
              </a:r>
              <a:r>
                <a:rPr lang="zh-CN" altLang="en-US" sz="1100" dirty="0"/>
                <a:t>、鏈長 </a:t>
              </a:r>
              <a:r>
                <a:rPr lang="en-US" altLang="zh-CN" sz="1100" i="1" dirty="0">
                  <a:latin typeface="Times New Roman" panose="02020603050405020304" pitchFamily="18" charset="0"/>
                  <a:cs typeface="Times New Roman" panose="02020603050405020304" pitchFamily="18" charset="0"/>
                </a:rPr>
                <a:t>n</a:t>
              </a:r>
              <a:r>
                <a:rPr lang="en-US" altLang="zh-CN" sz="1100" dirty="0">
                  <a:latin typeface="Times New Roman" panose="02020603050405020304" pitchFamily="18" charset="0"/>
                  <a:cs typeface="Times New Roman" panose="02020603050405020304" pitchFamily="18" charset="0"/>
                </a:rPr>
                <a:t> </a:t>
              </a:r>
              <a:r>
                <a:rPr lang="en-US" altLang="zh-CN" sz="800" dirty="0">
                  <a:latin typeface="宋体" panose="02010600030101010101" pitchFamily="2" charset="-122"/>
                  <a:cs typeface="Times New Roman" panose="02020603050405020304" pitchFamily="18" charset="0"/>
                </a:rPr>
                <a:t>≥</a:t>
              </a:r>
              <a:r>
                <a:rPr lang="en-US" altLang="zh-CN" sz="1100" dirty="0">
                  <a:latin typeface="Times New Roman" panose="02020603050405020304" pitchFamily="18" charset="0"/>
                  <a:cs typeface="Times New Roman" panose="02020603050405020304" pitchFamily="18" charset="0"/>
                </a:rPr>
                <a:t> 7</a:t>
              </a:r>
              <a:r>
                <a:rPr lang="en-US" altLang="zh-CN" sz="1100" dirty="0"/>
                <a:t> ,</a:t>
              </a:r>
              <a:r>
                <a:rPr lang="zh-CN" altLang="en-US" sz="1100" dirty="0"/>
                <a:t>既中心線一側連續出現</a:t>
              </a:r>
              <a:r>
                <a:rPr lang="zh-CN" altLang="en-US" sz="11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7 </a:t>
              </a:r>
              <a:r>
                <a:rPr lang="zh-CN" altLang="en-US" sz="1100" dirty="0"/>
                <a:t>個控制點，</a:t>
              </a:r>
              <a:r>
                <a:rPr lang="el-GR" altLang="zh-CN" sz="1100" dirty="0">
                  <a:latin typeface="Times New Roman" panose="02020603050405020304" pitchFamily="18" charset="0"/>
                  <a:cs typeface="Times New Roman" panose="02020603050405020304" pitchFamily="18" charset="0"/>
                </a:rPr>
                <a:t>α</a:t>
              </a:r>
              <a:r>
                <a:rPr lang="en-US" altLang="zh-CN" sz="1100" dirty="0">
                  <a:latin typeface="Times New Roman" panose="02020603050405020304" pitchFamily="18" charset="0"/>
                  <a:cs typeface="Times New Roman" panose="02020603050405020304" pitchFamily="18" charset="0"/>
                </a:rPr>
                <a:t> = 0.0153 </a:t>
              </a:r>
              <a:r>
                <a:rPr lang="zh-CN" altLang="en-US" sz="1100" dirty="0"/>
                <a:t>；</a:t>
              </a:r>
              <a:endParaRPr lang="en-US" altLang="zh-CN" sz="1100" dirty="0"/>
            </a:p>
          </p:txBody>
        </p:sp>
        <p:sp>
          <p:nvSpPr>
            <p:cNvPr id="32776" name="矩形 3"/>
            <p:cNvSpPr>
              <a:spLocks noChangeArrowheads="1"/>
            </p:cNvSpPr>
            <p:nvPr/>
          </p:nvSpPr>
          <p:spPr bwMode="auto">
            <a:xfrm>
              <a:off x="3229933" y="1689174"/>
              <a:ext cx="52277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t>這種模式常用兩種控制規則：</a:t>
              </a:r>
              <a:endParaRPr lang="en-US" altLang="zh-CN" sz="1200"/>
            </a:p>
          </p:txBody>
        </p:sp>
        <p:graphicFrame>
          <p:nvGraphicFramePr>
            <p:cNvPr id="32777" name="对象 1"/>
            <p:cNvGraphicFramePr>
              <a:graphicFrameLocks noChangeAspect="1"/>
            </p:cNvGraphicFramePr>
            <p:nvPr/>
          </p:nvGraphicFramePr>
          <p:xfrm>
            <a:off x="4702175" y="2657475"/>
            <a:ext cx="2078038" cy="811213"/>
          </p:xfrm>
          <a:graphic>
            <a:graphicData uri="http://schemas.openxmlformats.org/presentationml/2006/ole">
              <mc:AlternateContent xmlns:mc="http://schemas.openxmlformats.org/markup-compatibility/2006">
                <mc:Choice xmlns:v="urn:schemas-microsoft-com:vml" Requires="v">
                  <p:oleObj name="公式" r:id="rId3" imgW="1269449" imgH="495085" progId="Equation.3">
                    <p:embed/>
                  </p:oleObj>
                </mc:Choice>
                <mc:Fallback>
                  <p:oleObj name="公式" r:id="rId3" imgW="1269449" imgH="495085"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175" y="2657475"/>
                          <a:ext cx="2078038"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8" name="矩形 3"/>
            <p:cNvSpPr>
              <a:spLocks noChangeArrowheads="1"/>
            </p:cNvSpPr>
            <p:nvPr/>
          </p:nvSpPr>
          <p:spPr bwMode="auto">
            <a:xfrm>
              <a:off x="3909849" y="2933308"/>
              <a:ext cx="7215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t>則有：</a:t>
              </a:r>
              <a:endParaRPr lang="en-US" altLang="zh-CN" sz="1200"/>
            </a:p>
          </p:txBody>
        </p:sp>
        <p:sp>
          <p:nvSpPr>
            <p:cNvPr id="32779" name="矩形 3"/>
            <p:cNvSpPr>
              <a:spLocks noChangeArrowheads="1"/>
            </p:cNvSpPr>
            <p:nvPr/>
          </p:nvSpPr>
          <p:spPr bwMode="auto">
            <a:xfrm>
              <a:off x="3229933" y="2308871"/>
              <a:ext cx="522779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100" dirty="0"/>
                <a:t>(2)</a:t>
              </a:r>
              <a:r>
                <a:rPr lang="zh-CN" altLang="en-US" sz="1100" dirty="0"/>
                <a:t>、鏈長 </a:t>
              </a:r>
              <a:r>
                <a:rPr lang="en-US" altLang="zh-CN" sz="1100" i="1" dirty="0">
                  <a:latin typeface="Times New Roman" panose="02020603050405020304" pitchFamily="18" charset="0"/>
                  <a:cs typeface="Times New Roman" panose="02020603050405020304" pitchFamily="18" charset="0"/>
                </a:rPr>
                <a:t>n</a:t>
              </a:r>
              <a:r>
                <a:rPr lang="en-US" altLang="zh-CN" sz="1100" dirty="0">
                  <a:latin typeface="Times New Roman" panose="02020603050405020304" pitchFamily="18" charset="0"/>
                  <a:cs typeface="Times New Roman" panose="02020603050405020304" pitchFamily="18" charset="0"/>
                </a:rPr>
                <a:t> </a:t>
              </a:r>
              <a:r>
                <a:rPr lang="en-US" altLang="zh-CN" sz="800" dirty="0">
                  <a:latin typeface="宋体" panose="02010600030101010101" pitchFamily="2" charset="-122"/>
                  <a:cs typeface="Times New Roman" panose="02020603050405020304" pitchFamily="18" charset="0"/>
                </a:rPr>
                <a:t>≥</a:t>
              </a:r>
              <a:r>
                <a:rPr lang="en-US" altLang="zh-CN" sz="1100" dirty="0">
                  <a:latin typeface="Times New Roman" panose="02020603050405020304" pitchFamily="18" charset="0"/>
                  <a:cs typeface="Times New Roman" panose="02020603050405020304" pitchFamily="18" charset="0"/>
                </a:rPr>
                <a:t> 9</a:t>
              </a:r>
              <a:r>
                <a:rPr lang="en-US" altLang="zh-CN" sz="1100" dirty="0"/>
                <a:t> ,</a:t>
              </a:r>
              <a:r>
                <a:rPr lang="zh-CN" altLang="en-US" sz="1100" dirty="0"/>
                <a:t>既中心線一側連續出現</a:t>
              </a:r>
              <a:r>
                <a:rPr lang="zh-CN" altLang="en-US" sz="11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9 </a:t>
              </a:r>
              <a:r>
                <a:rPr lang="zh-CN" altLang="en-US" sz="1100" dirty="0"/>
                <a:t>個控制點，</a:t>
              </a:r>
              <a:r>
                <a:rPr lang="el-GR" altLang="zh-CN" sz="1100" dirty="0">
                  <a:latin typeface="Times New Roman" panose="02020603050405020304" pitchFamily="18" charset="0"/>
                  <a:cs typeface="Times New Roman" panose="02020603050405020304" pitchFamily="18" charset="0"/>
                </a:rPr>
                <a:t>α</a:t>
              </a:r>
              <a:r>
                <a:rPr lang="en-US" altLang="zh-CN" sz="1100" dirty="0">
                  <a:latin typeface="Times New Roman" panose="02020603050405020304" pitchFamily="18" charset="0"/>
                  <a:cs typeface="Times New Roman" panose="02020603050405020304" pitchFamily="18" charset="0"/>
                </a:rPr>
                <a:t> = 0.0038 </a:t>
              </a:r>
              <a:r>
                <a:rPr lang="zh-CN" altLang="en-US" sz="1100" dirty="0"/>
                <a:t>。</a:t>
              </a:r>
              <a:endParaRPr lang="en-US" altLang="zh-CN" sz="1100" dirty="0"/>
            </a:p>
          </p:txBody>
        </p:sp>
        <p:grpSp>
          <p:nvGrpSpPr>
            <p:cNvPr id="32780" name="组合 5"/>
            <p:cNvGrpSpPr>
              <a:grpSpLocks/>
            </p:cNvGrpSpPr>
            <p:nvPr/>
          </p:nvGrpSpPr>
          <p:grpSpPr bwMode="auto">
            <a:xfrm>
              <a:off x="743141" y="3657150"/>
              <a:ext cx="10035792" cy="2257627"/>
              <a:chOff x="743141" y="3657150"/>
              <a:chExt cx="10035792" cy="2257627"/>
            </a:xfrm>
          </p:grpSpPr>
          <p:pic>
            <p:nvPicPr>
              <p:cNvPr id="3278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141" y="3657150"/>
                <a:ext cx="10035792" cy="225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p:cNvSpPr/>
              <p:nvPr/>
            </p:nvSpPr>
            <p:spPr>
              <a:xfrm>
                <a:off x="1592422" y="4382818"/>
                <a:ext cx="2301787" cy="441331"/>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p:cNvSpPr/>
              <p:nvPr/>
            </p:nvSpPr>
            <p:spPr>
              <a:xfrm>
                <a:off x="6605555" y="4613009"/>
                <a:ext cx="2838342" cy="584208"/>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sp>
        <p:nvSpPr>
          <p:cNvPr id="18" name="矩形 17"/>
          <p:cNvSpPr/>
          <p:nvPr/>
        </p:nvSpPr>
        <p:spPr>
          <a:xfrm>
            <a:off x="79898" y="286080"/>
            <a:ext cx="5516229"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控制規則</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rule</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判異準則</a:t>
            </a:r>
            <a:r>
              <a:rPr lang="zh-TW" altLang="en-US" sz="1000" dirty="0">
                <a:solidFill>
                  <a:srgbClr val="000000"/>
                </a:solidFill>
                <a:latin typeface="Times New Roman" pitchFamily="18" charset="0"/>
                <a:cs typeface="Times New Roman" pitchFamily="18" charset="0"/>
              </a:rPr>
              <a:t>；</a:t>
            </a:r>
          </a:p>
        </p:txBody>
      </p:sp>
      <p:sp>
        <p:nvSpPr>
          <p:cNvPr id="20" name="矩形 19"/>
          <p:cNvSpPr/>
          <p:nvPr/>
        </p:nvSpPr>
        <p:spPr>
          <a:xfrm>
            <a:off x="62965" y="25401"/>
            <a:ext cx="3679302"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3"/>
          <p:cNvSpPr>
            <a:spLocks noChangeArrowheads="1"/>
          </p:cNvSpPr>
          <p:nvPr/>
        </p:nvSpPr>
        <p:spPr bwMode="auto">
          <a:xfrm>
            <a:off x="138442" y="122990"/>
            <a:ext cx="63037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TW" altLang="en-US" sz="1600" dirty="0">
                <a:solidFill>
                  <a:srgbClr val="C00000"/>
                </a:solidFill>
              </a:rPr>
              <a:t>質量控制方案設計</a:t>
            </a:r>
            <a:endParaRPr lang="zh-CN" altLang="en-US" sz="1600" dirty="0">
              <a:solidFill>
                <a:srgbClr val="C00000"/>
              </a:solidFill>
              <a:latin typeface="Times New Roman" pitchFamily="18" charset="0"/>
              <a:cs typeface="Times New Roman" pitchFamily="18" charset="0"/>
            </a:endParaRPr>
          </a:p>
        </p:txBody>
      </p:sp>
      <p:sp>
        <p:nvSpPr>
          <p:cNvPr id="40" name="矩形 39"/>
          <p:cNvSpPr/>
          <p:nvPr/>
        </p:nvSpPr>
        <p:spPr>
          <a:xfrm>
            <a:off x="138441" y="343229"/>
            <a:ext cx="3005951" cy="346249"/>
          </a:xfrm>
          <a:prstGeom prst="rect">
            <a:avLst/>
          </a:prstGeom>
          <a:ln>
            <a:noFill/>
          </a:ln>
        </p:spPr>
        <p:txBody>
          <a:bodyPr wrap="none">
            <a:spAutoFit/>
          </a:bodyPr>
          <a:lstStyle/>
          <a:p>
            <a:pPr>
              <a:lnSpc>
                <a:spcPct val="150000"/>
              </a:lnSpc>
            </a:pPr>
            <a:r>
              <a:rPr lang="zh-TW" altLang="en-US" sz="1100" dirty="0">
                <a:latin typeface="Times New Roman" panose="02020603050405020304" pitchFamily="18" charset="0"/>
                <a:cs typeface="Times New Roman" panose="02020603050405020304" pitchFamily="18" charset="0"/>
              </a:rPr>
              <a:t>分析過程的控制方案選擇思路大致</a:t>
            </a:r>
            <a:r>
              <a:rPr lang="zh-CN" altLang="en-US" sz="1100" dirty="0">
                <a:latin typeface="Times New Roman" panose="02020603050405020304" pitchFamily="18" charset="0"/>
                <a:cs typeface="Times New Roman" panose="02020603050405020304" pitchFamily="18" charset="0"/>
              </a:rPr>
              <a:t>總結</a:t>
            </a:r>
            <a:r>
              <a:rPr lang="zh-TW" altLang="en-US" sz="1100" dirty="0">
                <a:latin typeface="Times New Roman" panose="02020603050405020304" pitchFamily="18" charset="0"/>
                <a:cs typeface="Times New Roman" panose="02020603050405020304" pitchFamily="18" charset="0"/>
              </a:rPr>
              <a:t>如下：</a:t>
            </a:r>
          </a:p>
        </p:txBody>
      </p:sp>
      <p:grpSp>
        <p:nvGrpSpPr>
          <p:cNvPr id="5" name="组合 4">
            <a:extLst>
              <a:ext uri="{FF2B5EF4-FFF2-40B4-BE49-F238E27FC236}">
                <a16:creationId xmlns:a16="http://schemas.microsoft.com/office/drawing/2014/main" id="{6469CAD0-4015-1BF0-FFE6-3E32F2490650}"/>
              </a:ext>
            </a:extLst>
          </p:cNvPr>
          <p:cNvGrpSpPr/>
          <p:nvPr/>
        </p:nvGrpSpPr>
        <p:grpSpPr>
          <a:xfrm>
            <a:off x="1017862" y="955369"/>
            <a:ext cx="9425885" cy="4456580"/>
            <a:chOff x="1017862" y="955369"/>
            <a:chExt cx="9425885" cy="4456580"/>
          </a:xfrm>
        </p:grpSpPr>
        <p:grpSp>
          <p:nvGrpSpPr>
            <p:cNvPr id="2" name="组合 1">
              <a:extLst>
                <a:ext uri="{FF2B5EF4-FFF2-40B4-BE49-F238E27FC236}">
                  <a16:creationId xmlns:a16="http://schemas.microsoft.com/office/drawing/2014/main" id="{69BE23CD-E603-BAAE-B4C4-AFF4313276B7}"/>
                </a:ext>
              </a:extLst>
            </p:cNvPr>
            <p:cNvGrpSpPr/>
            <p:nvPr/>
          </p:nvGrpSpPr>
          <p:grpSpPr>
            <a:xfrm>
              <a:off x="1017862" y="955369"/>
              <a:ext cx="9425885" cy="4456580"/>
              <a:chOff x="1017862" y="955369"/>
              <a:chExt cx="9425885" cy="4456580"/>
            </a:xfrm>
          </p:grpSpPr>
          <p:sp>
            <p:nvSpPr>
              <p:cNvPr id="10" name="矩形 9"/>
              <p:cNvSpPr/>
              <p:nvPr/>
            </p:nvSpPr>
            <p:spPr>
              <a:xfrm>
                <a:off x="1572880" y="1583799"/>
                <a:ext cx="1935924" cy="293991"/>
              </a:xfrm>
              <a:prstGeom prst="rect">
                <a:avLst/>
              </a:prstGeom>
              <a:ln>
                <a:noFill/>
              </a:ln>
            </p:spPr>
            <p:txBody>
              <a:bodyPr wrap="squar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特定臨床情況下的質量規範</a:t>
                </a:r>
                <a:endParaRPr lang="zh-CN" altLang="en-US" sz="1000" dirty="0">
                  <a:latin typeface="Times New Roman" panose="02020603050405020304" pitchFamily="18" charset="0"/>
                  <a:cs typeface="Times New Roman" panose="02020603050405020304" pitchFamily="18" charset="0"/>
                </a:endParaRPr>
              </a:p>
            </p:txBody>
          </p:sp>
          <p:sp>
            <p:nvSpPr>
              <p:cNvPr id="13" name="矩形 12"/>
              <p:cNvSpPr/>
              <p:nvPr/>
            </p:nvSpPr>
            <p:spPr>
              <a:xfrm>
                <a:off x="1657015" y="1877790"/>
                <a:ext cx="185178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基於生物變異的一般質量規範</a:t>
                </a:r>
                <a:endParaRPr lang="zh-CN" altLang="en-US" sz="1000" dirty="0">
                  <a:latin typeface="Times New Roman" panose="02020603050405020304" pitchFamily="18" charset="0"/>
                  <a:cs typeface="Times New Roman" panose="02020603050405020304" pitchFamily="18" charset="0"/>
                </a:endParaRPr>
              </a:p>
            </p:txBody>
          </p:sp>
          <p:sp>
            <p:nvSpPr>
              <p:cNvPr id="42" name="矩形 41"/>
              <p:cNvSpPr/>
              <p:nvPr/>
            </p:nvSpPr>
            <p:spPr>
              <a:xfrm>
                <a:off x="1657015" y="2171781"/>
                <a:ext cx="185178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基於醫療觀點的一般質量規範</a:t>
                </a:r>
                <a:endParaRPr lang="zh-CN" altLang="en-US" sz="1000" dirty="0">
                  <a:latin typeface="Times New Roman" panose="02020603050405020304" pitchFamily="18" charset="0"/>
                  <a:cs typeface="Times New Roman" panose="02020603050405020304" pitchFamily="18" charset="0"/>
                </a:endParaRPr>
              </a:p>
            </p:txBody>
          </p:sp>
          <p:sp>
            <p:nvSpPr>
              <p:cNvPr id="43" name="矩形 42"/>
              <p:cNvSpPr/>
              <p:nvPr/>
            </p:nvSpPr>
            <p:spPr>
              <a:xfrm>
                <a:off x="1915543" y="2466666"/>
                <a:ext cx="159530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國家或國際專家小組指南</a:t>
                </a:r>
                <a:endParaRPr lang="zh-CN" altLang="en-US" sz="1000" dirty="0">
                  <a:latin typeface="Times New Roman" panose="02020603050405020304" pitchFamily="18" charset="0"/>
                  <a:cs typeface="Times New Roman" panose="02020603050405020304" pitchFamily="18" charset="0"/>
                </a:endParaRPr>
              </a:p>
            </p:txBody>
          </p:sp>
          <p:sp>
            <p:nvSpPr>
              <p:cNvPr id="44" name="矩形 43"/>
              <p:cNvSpPr/>
              <p:nvPr/>
            </p:nvSpPr>
            <p:spPr>
              <a:xfrm>
                <a:off x="1530823" y="2759763"/>
                <a:ext cx="198002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專家個人或學會工作組專家指南</a:t>
                </a:r>
                <a:endParaRPr lang="zh-CN" altLang="en-US" sz="1000" dirty="0">
                  <a:latin typeface="Times New Roman" panose="02020603050405020304" pitchFamily="18" charset="0"/>
                  <a:cs typeface="Times New Roman" panose="02020603050405020304" pitchFamily="18" charset="0"/>
                </a:endParaRPr>
              </a:p>
            </p:txBody>
          </p:sp>
          <p:sp>
            <p:nvSpPr>
              <p:cNvPr id="45" name="矩形 44"/>
              <p:cNvSpPr/>
              <p:nvPr/>
            </p:nvSpPr>
            <p:spPr>
              <a:xfrm>
                <a:off x="1787303" y="3053754"/>
                <a:ext cx="1723549"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由法規機構制定的質量規範</a:t>
                </a:r>
                <a:endParaRPr lang="zh-CN" altLang="en-US" sz="1000" dirty="0">
                  <a:latin typeface="Times New Roman" panose="02020603050405020304" pitchFamily="18" charset="0"/>
                  <a:cs typeface="Times New Roman" panose="02020603050405020304" pitchFamily="18" charset="0"/>
                </a:endParaRPr>
              </a:p>
            </p:txBody>
          </p:sp>
          <p:sp>
            <p:nvSpPr>
              <p:cNvPr id="46" name="矩形 45"/>
              <p:cNvSpPr/>
              <p:nvPr/>
            </p:nvSpPr>
            <p:spPr>
              <a:xfrm>
                <a:off x="1146102" y="3347804"/>
                <a:ext cx="2364750" cy="293991"/>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由室間質量評價組織者制定的質量規範</a:t>
                </a:r>
                <a:endParaRPr lang="zh-CN" altLang="en-US" sz="1000" dirty="0">
                  <a:latin typeface="Times New Roman" panose="02020603050405020304" pitchFamily="18" charset="0"/>
                  <a:cs typeface="Times New Roman" panose="02020603050405020304" pitchFamily="18" charset="0"/>
                </a:endParaRPr>
              </a:p>
            </p:txBody>
          </p:sp>
          <p:sp>
            <p:nvSpPr>
              <p:cNvPr id="47" name="矩形 46"/>
              <p:cNvSpPr/>
              <p:nvPr/>
            </p:nvSpPr>
            <p:spPr>
              <a:xfrm>
                <a:off x="1017862" y="3641795"/>
                <a:ext cx="2492990" cy="323165"/>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已發表的能力驗證和室間質量評價的數據</a:t>
                </a:r>
                <a:endParaRPr lang="zh-CN" altLang="en-US" sz="1000" dirty="0">
                  <a:latin typeface="Times New Roman" panose="02020603050405020304" pitchFamily="18" charset="0"/>
                  <a:cs typeface="Times New Roman" panose="02020603050405020304" pitchFamily="18" charset="0"/>
                </a:endParaRPr>
              </a:p>
            </p:txBody>
          </p:sp>
          <p:sp>
            <p:nvSpPr>
              <p:cNvPr id="48" name="矩形 47"/>
              <p:cNvSpPr/>
              <p:nvPr/>
            </p:nvSpPr>
            <p:spPr>
              <a:xfrm>
                <a:off x="2041736" y="3963026"/>
                <a:ext cx="1467068" cy="323165"/>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已發表的特定的方法學</a:t>
                </a:r>
                <a:endParaRPr lang="zh-CN" altLang="en-US" sz="1000" dirty="0">
                  <a:latin typeface="Times New Roman" panose="02020603050405020304" pitchFamily="18" charset="0"/>
                  <a:cs typeface="Times New Roman" panose="02020603050405020304" pitchFamily="18" charset="0"/>
                </a:endParaRPr>
              </a:p>
            </p:txBody>
          </p:sp>
          <p:sp>
            <p:nvSpPr>
              <p:cNvPr id="49" name="右大括号 48"/>
              <p:cNvSpPr/>
              <p:nvPr/>
            </p:nvSpPr>
            <p:spPr bwMode="auto">
              <a:xfrm>
                <a:off x="3508804" y="1583799"/>
                <a:ext cx="225307" cy="2702392"/>
              </a:xfrm>
              <a:prstGeom prst="rightBrace">
                <a:avLst/>
              </a:prstGeom>
              <a:ln w="8890">
                <a:solidFill>
                  <a:srgbClr val="FF00FF">
                    <a:alpha val="30000"/>
                  </a:srgbClr>
                </a:solidFill>
                <a:prstDash val="soli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a:p>
            </p:txBody>
          </p:sp>
          <p:cxnSp>
            <p:nvCxnSpPr>
              <p:cNvPr id="50" name="直接箭头连接符 49"/>
              <p:cNvCxnSpPr/>
              <p:nvPr/>
            </p:nvCxnSpPr>
            <p:spPr bwMode="auto">
              <a:xfrm>
                <a:off x="3510850" y="4765226"/>
                <a:ext cx="226800" cy="0"/>
              </a:xfrm>
              <a:prstGeom prst="straightConnector1">
                <a:avLst/>
              </a:prstGeom>
              <a:ln w="8890">
                <a:solidFill>
                  <a:srgbClr val="FF00FF">
                    <a:alpha val="30000"/>
                  </a:srgbClr>
                </a:solidFill>
                <a:prstDash val="solid"/>
                <a:tailEnd type="none" w="sm" len="med"/>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2041735" y="4603643"/>
                <a:ext cx="1467069"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檢驗系</a:t>
                </a:r>
                <a:r>
                  <a:rPr lang="zh-CN" altLang="en-US" sz="1000">
                    <a:latin typeface="Times New Roman" panose="02020603050405020304" pitchFamily="18" charset="0"/>
                    <a:cs typeface="Times New Roman" panose="02020603050405020304" pitchFamily="18" charset="0"/>
                  </a:rPr>
                  <a:t>統分析性能評估</a:t>
                </a:r>
                <a:endParaRPr lang="zh-CN" altLang="en-US" sz="1000" dirty="0">
                  <a:latin typeface="Times New Roman" panose="02020603050405020304" pitchFamily="18" charset="0"/>
                  <a:cs typeface="Times New Roman" panose="02020603050405020304" pitchFamily="18" charset="0"/>
                </a:endParaRPr>
              </a:p>
            </p:txBody>
          </p:sp>
          <p:sp>
            <p:nvSpPr>
              <p:cNvPr id="53" name="右大括号 52"/>
              <p:cNvSpPr/>
              <p:nvPr/>
            </p:nvSpPr>
            <p:spPr bwMode="auto">
              <a:xfrm>
                <a:off x="3737243" y="2935393"/>
                <a:ext cx="225307" cy="1829833"/>
              </a:xfrm>
              <a:prstGeom prst="rightBrace">
                <a:avLst/>
              </a:prstGeom>
              <a:ln w="8890">
                <a:solidFill>
                  <a:srgbClr val="FF00FF">
                    <a:alpha val="30000"/>
                  </a:srgbClr>
                </a:solidFill>
                <a:prstDash val="soli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00"/>
              </a:p>
            </p:txBody>
          </p:sp>
          <p:sp>
            <p:nvSpPr>
              <p:cNvPr id="55" name="矩形 54"/>
              <p:cNvSpPr/>
              <p:nvPr/>
            </p:nvSpPr>
            <p:spPr>
              <a:xfrm>
                <a:off x="5013018" y="3688726"/>
                <a:ext cx="1467068"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導出醫學上重要的</a:t>
                </a:r>
                <a:r>
                  <a:rPr lang="zh-TW" altLang="en-US" sz="1000" dirty="0">
                    <a:latin typeface="Times New Roman" panose="02020603050405020304" pitchFamily="18" charset="0"/>
                    <a:cs typeface="Times New Roman" panose="02020603050405020304" pitchFamily="18" charset="0"/>
                  </a:rPr>
                  <a:t>誤差</a:t>
                </a:r>
              </a:p>
            </p:txBody>
          </p:sp>
          <p:cxnSp>
            <p:nvCxnSpPr>
              <p:cNvPr id="56" name="直接箭头连接符 55"/>
              <p:cNvCxnSpPr/>
              <p:nvPr/>
            </p:nvCxnSpPr>
            <p:spPr bwMode="auto">
              <a:xfrm>
                <a:off x="3962709" y="3850305"/>
                <a:ext cx="1044000" cy="0"/>
              </a:xfrm>
              <a:prstGeom prst="straightConnector1">
                <a:avLst/>
              </a:prstGeom>
              <a:ln w="8890">
                <a:solidFill>
                  <a:srgbClr val="FF00FF">
                    <a:alpha val="30000"/>
                  </a:srgbClr>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5397738" y="3365561"/>
                <a:ext cx="1082348" cy="323165"/>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操作過程規範圖</a:t>
                </a:r>
              </a:p>
            </p:txBody>
          </p:sp>
          <p:sp>
            <p:nvSpPr>
              <p:cNvPr id="58" name="矩形 57"/>
              <p:cNvSpPr/>
              <p:nvPr/>
            </p:nvSpPr>
            <p:spPr>
              <a:xfrm>
                <a:off x="5654219" y="3042396"/>
                <a:ext cx="825867"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功效函數圖</a:t>
                </a:r>
                <a:endParaRPr lang="zh-TW" altLang="en-US" sz="1000" dirty="0">
                  <a:latin typeface="Times New Roman" panose="02020603050405020304" pitchFamily="18" charset="0"/>
                  <a:cs typeface="Times New Roman" panose="02020603050405020304" pitchFamily="18" charset="0"/>
                </a:endParaRPr>
              </a:p>
            </p:txBody>
          </p:sp>
          <p:sp>
            <p:nvSpPr>
              <p:cNvPr id="59" name="矩形 58"/>
              <p:cNvSpPr/>
              <p:nvPr/>
            </p:nvSpPr>
            <p:spPr>
              <a:xfrm>
                <a:off x="4115335" y="2719231"/>
                <a:ext cx="2364750"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在兩次假失控之間的平均運行分析批數</a:t>
                </a:r>
                <a:endParaRPr lang="zh-TW" altLang="en-US" sz="1000" dirty="0">
                  <a:latin typeface="Times New Roman" panose="02020603050405020304" pitchFamily="18" charset="0"/>
                  <a:cs typeface="Times New Roman" panose="02020603050405020304" pitchFamily="18" charset="0"/>
                </a:endParaRPr>
              </a:p>
            </p:txBody>
          </p:sp>
          <p:sp>
            <p:nvSpPr>
              <p:cNvPr id="60" name="右大括号 59"/>
              <p:cNvSpPr/>
              <p:nvPr/>
            </p:nvSpPr>
            <p:spPr bwMode="auto">
              <a:xfrm>
                <a:off x="6480086" y="2072901"/>
                <a:ext cx="225307" cy="1938990"/>
              </a:xfrm>
              <a:prstGeom prst="rightBrace">
                <a:avLst/>
              </a:prstGeom>
              <a:ln w="8890">
                <a:solidFill>
                  <a:srgbClr val="FF00FF">
                    <a:alpha val="30000"/>
                  </a:srgbClr>
                </a:solidFill>
                <a:prstDash val="soli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矩形 60"/>
              <p:cNvSpPr/>
              <p:nvPr/>
            </p:nvSpPr>
            <p:spPr>
              <a:xfrm>
                <a:off x="7069119" y="2535193"/>
                <a:ext cx="1798890" cy="1015663"/>
              </a:xfrm>
              <a:prstGeom prst="rect">
                <a:avLst/>
              </a:prstGeom>
              <a:ln>
                <a:noFill/>
              </a:ln>
            </p:spPr>
            <p:txBody>
              <a:bodyPr wrap="none">
                <a:spAutoFit/>
              </a:bodyPr>
              <a:lstStyle/>
              <a:p>
                <a:pPr>
                  <a:lnSpc>
                    <a:spcPct val="150000"/>
                  </a:lnSpc>
                </a:pPr>
                <a:r>
                  <a:rPr lang="zh-CN" altLang="en-US" sz="1000" dirty="0">
                    <a:latin typeface="Times New Roman" panose="02020603050405020304" pitchFamily="18" charset="0"/>
                    <a:cs typeface="Times New Roman" panose="02020603050405020304" pitchFamily="18" charset="0"/>
                  </a:rPr>
                  <a:t>確定控制方案：</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每個分析批質控測定值數量</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控制規則</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最佳分析批長度</a:t>
                </a:r>
                <a:endParaRPr lang="zh-TW" altLang="en-US" sz="1000" dirty="0">
                  <a:latin typeface="Times New Roman" panose="02020603050405020304" pitchFamily="18" charset="0"/>
                  <a:cs typeface="Times New Roman" panose="02020603050405020304" pitchFamily="18" charset="0"/>
                </a:endParaRPr>
              </a:p>
            </p:txBody>
          </p:sp>
          <p:cxnSp>
            <p:nvCxnSpPr>
              <p:cNvPr id="62" name="直接箭头连接符 61"/>
              <p:cNvCxnSpPr/>
              <p:nvPr/>
            </p:nvCxnSpPr>
            <p:spPr bwMode="auto">
              <a:xfrm>
                <a:off x="6704564" y="3043024"/>
                <a:ext cx="360000" cy="0"/>
              </a:xfrm>
              <a:prstGeom prst="straightConnector1">
                <a:avLst/>
              </a:prstGeom>
              <a:ln w="8890">
                <a:solidFill>
                  <a:srgbClr val="FF00FF">
                    <a:alpha val="30000"/>
                  </a:srgbClr>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bwMode="auto">
              <a:xfrm>
                <a:off x="8873159" y="3043025"/>
                <a:ext cx="360000" cy="0"/>
              </a:xfrm>
              <a:prstGeom prst="straightConnector1">
                <a:avLst/>
              </a:prstGeom>
              <a:ln w="8890">
                <a:solidFill>
                  <a:srgbClr val="FF00FF">
                    <a:alpha val="30000"/>
                  </a:srgbClr>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628296" y="2396066"/>
                <a:ext cx="1851790" cy="323165"/>
              </a:xfrm>
              <a:prstGeom prst="rect">
                <a:avLst/>
              </a:prstGeom>
              <a:ln>
                <a:noFill/>
              </a:ln>
            </p:spPr>
            <p:txBody>
              <a:bodyPr wrap="none">
                <a:spAutoFit/>
              </a:bodyPr>
              <a:lstStyle/>
              <a:p>
                <a:pPr algn="r">
                  <a:lnSpc>
                    <a:spcPct val="150000"/>
                  </a:lnSpc>
                </a:pPr>
                <a:r>
                  <a:rPr lang="zh-CN" altLang="en-US" sz="1000" dirty="0">
                    <a:latin typeface="Times New Roman" panose="02020603050405020304" pitchFamily="18" charset="0"/>
                    <a:cs typeface="Times New Roman" panose="02020603050405020304" pitchFamily="18" charset="0"/>
                  </a:rPr>
                  <a:t>誤差檢出的平均運行分析批數</a:t>
                </a:r>
                <a:endParaRPr lang="zh-TW" altLang="en-US" sz="1000" dirty="0">
                  <a:latin typeface="Times New Roman" panose="02020603050405020304" pitchFamily="18" charset="0"/>
                  <a:cs typeface="Times New Roman" panose="02020603050405020304" pitchFamily="18" charset="0"/>
                </a:endParaRPr>
              </a:p>
            </p:txBody>
          </p:sp>
          <p:sp>
            <p:nvSpPr>
              <p:cNvPr id="65" name="矩形 64"/>
              <p:cNvSpPr/>
              <p:nvPr/>
            </p:nvSpPr>
            <p:spPr>
              <a:xfrm>
                <a:off x="4756536" y="2072901"/>
                <a:ext cx="1723549" cy="323165"/>
              </a:xfrm>
              <a:prstGeom prst="rect">
                <a:avLst/>
              </a:prstGeom>
              <a:ln>
                <a:noFill/>
              </a:ln>
            </p:spPr>
            <p:txBody>
              <a:bodyPr wrap="none">
                <a:spAutoFit/>
              </a:bodyPr>
              <a:lstStyle/>
              <a:p>
                <a:pPr algn="r">
                  <a:lnSpc>
                    <a:spcPct val="150000"/>
                  </a:lnSpc>
                </a:pPr>
                <a:r>
                  <a:rPr lang="zh-TW" altLang="en-US" sz="1000" dirty="0">
                    <a:latin typeface="Times New Roman" panose="02020603050405020304" pitchFamily="18" charset="0"/>
                    <a:cs typeface="Times New Roman" panose="02020603050405020304" pitchFamily="18" charset="0"/>
                  </a:rPr>
                  <a:t>根據過</a:t>
                </a:r>
                <a:r>
                  <a:rPr lang="zh-TW" altLang="en-US" sz="1000">
                    <a:latin typeface="Times New Roman" panose="02020603050405020304" pitchFamily="18" charset="0"/>
                    <a:cs typeface="Times New Roman" panose="02020603050405020304" pitchFamily="18" charset="0"/>
                  </a:rPr>
                  <a:t>程能力指數分級</a:t>
                </a:r>
                <a:r>
                  <a:rPr lang="zh-TW" altLang="en-US" sz="1000" dirty="0">
                    <a:latin typeface="Times New Roman" panose="02020603050405020304" pitchFamily="18" charset="0"/>
                    <a:cs typeface="Times New Roman" panose="02020603050405020304" pitchFamily="18" charset="0"/>
                  </a:rPr>
                  <a:t>選擇</a:t>
                </a:r>
              </a:p>
            </p:txBody>
          </p:sp>
          <p:sp>
            <p:nvSpPr>
              <p:cNvPr id="66" name="矩形 65"/>
              <p:cNvSpPr/>
              <p:nvPr/>
            </p:nvSpPr>
            <p:spPr>
              <a:xfrm>
                <a:off x="9233159" y="2535192"/>
                <a:ext cx="1210588" cy="1015663"/>
              </a:xfrm>
              <a:prstGeom prst="rect">
                <a:avLst/>
              </a:prstGeom>
              <a:ln>
                <a:noFill/>
              </a:ln>
            </p:spPr>
            <p:txBody>
              <a:bodyPr wrap="none">
                <a:spAutoFit/>
              </a:bodyPr>
              <a:lstStyle/>
              <a:p>
                <a:pPr>
                  <a:lnSpc>
                    <a:spcPct val="150000"/>
                  </a:lnSpc>
                </a:pPr>
                <a:r>
                  <a:rPr lang="zh-CN" altLang="en-US" sz="1000" dirty="0">
                    <a:latin typeface="Times New Roman" panose="02020603050405020304" pitchFamily="18" charset="0"/>
                    <a:cs typeface="Times New Roman" panose="02020603050405020304" pitchFamily="18" charset="0"/>
                  </a:rPr>
                  <a:t>估計分析過程的：</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質量</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生產率</a:t>
                </a:r>
                <a:endParaRPr lang="en-US" altLang="zh-CN" sz="1000" dirty="0">
                  <a:latin typeface="Times New Roman" panose="02020603050405020304" pitchFamily="18" charset="0"/>
                  <a:cs typeface="Times New Roman" panose="02020603050405020304" pitchFamily="18" charset="0"/>
                </a:endParaRPr>
              </a:p>
              <a:p>
                <a:pPr>
                  <a:lnSpc>
                    <a:spcPct val="150000"/>
                  </a:lnSpc>
                </a:pPr>
                <a:r>
                  <a:rPr lang="en-US" altLang="zh-CN" sz="1000" dirty="0">
                    <a:latin typeface="Times New Roman" panose="02020603050405020304" pitchFamily="18" charset="0"/>
                    <a:cs typeface="Times New Roman" panose="02020603050405020304" pitchFamily="18" charset="0"/>
                  </a:rPr>
                  <a:t>- </a:t>
                </a:r>
                <a:r>
                  <a:rPr lang="zh-CN" altLang="en-US" sz="1000" dirty="0">
                    <a:latin typeface="Times New Roman" panose="02020603050405020304" pitchFamily="18" charset="0"/>
                    <a:cs typeface="Times New Roman" panose="02020603050405020304" pitchFamily="18" charset="0"/>
                  </a:rPr>
                  <a:t>風險</a:t>
                </a:r>
                <a:endParaRPr lang="zh-TW" altLang="en-US" sz="1000" dirty="0">
                  <a:latin typeface="Times New Roman" panose="02020603050405020304" pitchFamily="18" charset="0"/>
                  <a:cs typeface="Times New Roman" panose="02020603050405020304" pitchFamily="18" charset="0"/>
                </a:endParaRPr>
              </a:p>
            </p:txBody>
          </p:sp>
          <p:cxnSp>
            <p:nvCxnSpPr>
              <p:cNvPr id="67" name="直接连接符 66"/>
              <p:cNvCxnSpPr/>
              <p:nvPr/>
            </p:nvCxnSpPr>
            <p:spPr bwMode="auto">
              <a:xfrm>
                <a:off x="9838962" y="4076772"/>
                <a:ext cx="0" cy="1180800"/>
              </a:xfrm>
              <a:prstGeom prst="line">
                <a:avLst/>
              </a:prstGeom>
              <a:ln w="8890">
                <a:solidFill>
                  <a:srgbClr val="FF00FF">
                    <a:alpha val="30000"/>
                  </a:srgbClr>
                </a:solidFill>
                <a:prstDash val="solid"/>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bwMode="auto">
              <a:xfrm>
                <a:off x="7677465" y="5244869"/>
                <a:ext cx="2160000" cy="12788"/>
              </a:xfrm>
              <a:prstGeom prst="straightConnector1">
                <a:avLst/>
              </a:prstGeom>
              <a:ln w="8890">
                <a:solidFill>
                  <a:srgbClr val="FF00FF">
                    <a:alpha val="30000"/>
                  </a:srgbClr>
                </a:solidFill>
                <a:prstDash val="solid"/>
                <a:tailEnd type="none" w="med" len="lg"/>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6254281" y="5065700"/>
                <a:ext cx="1423184" cy="346249"/>
              </a:xfrm>
              <a:prstGeom prst="rect">
                <a:avLst/>
              </a:prstGeom>
              <a:ln>
                <a:noFill/>
              </a:ln>
            </p:spPr>
            <p:txBody>
              <a:bodyPr wrap="square">
                <a:spAutoFit/>
              </a:bodyPr>
              <a:lstStyle/>
              <a:p>
                <a:pPr algn="ctr">
                  <a:lnSpc>
                    <a:spcPct val="150000"/>
                  </a:lnSpc>
                </a:pPr>
                <a:r>
                  <a:rPr lang="zh-CN" altLang="en-US" sz="1100" dirty="0">
                    <a:latin typeface="Times New Roman" panose="02020603050405020304" pitchFamily="18" charset="0"/>
                    <a:cs typeface="Times New Roman" panose="02020603050405020304" pitchFamily="18" charset="0"/>
                  </a:rPr>
                  <a:t>重新選擇檢驗系統</a:t>
                </a:r>
              </a:p>
            </p:txBody>
          </p:sp>
          <p:cxnSp>
            <p:nvCxnSpPr>
              <p:cNvPr id="70" name="直接箭头连接符 69"/>
              <p:cNvCxnSpPr/>
              <p:nvPr/>
            </p:nvCxnSpPr>
            <p:spPr bwMode="auto">
              <a:xfrm>
                <a:off x="2767394" y="5232781"/>
                <a:ext cx="3484800" cy="12088"/>
              </a:xfrm>
              <a:prstGeom prst="straightConnector1">
                <a:avLst/>
              </a:prstGeom>
              <a:ln w="8890">
                <a:solidFill>
                  <a:srgbClr val="FF00FF">
                    <a:alpha val="30000"/>
                  </a:srgbClr>
                </a:solidFill>
                <a:prstDash val="solid"/>
                <a:tailEnd type="none" w="med" len="lg"/>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bwMode="auto">
              <a:xfrm flipH="1">
                <a:off x="2770021" y="4927928"/>
                <a:ext cx="496" cy="302400"/>
              </a:xfrm>
              <a:prstGeom prst="line">
                <a:avLst/>
              </a:prstGeom>
              <a:ln w="8890">
                <a:solidFill>
                  <a:srgbClr val="FF00FF">
                    <a:alpha val="30000"/>
                  </a:srgbClr>
                </a:solidFill>
                <a:prstDash val="solid"/>
                <a:headEnd type="stealth" w="med" len="lg"/>
                <a:tailEnd type="none" w="med" len="lg"/>
              </a:ln>
            </p:spPr>
            <p:style>
              <a:lnRef idx="1">
                <a:schemeClr val="accent1"/>
              </a:lnRef>
              <a:fillRef idx="0">
                <a:schemeClr val="accent1"/>
              </a:fillRef>
              <a:effectRef idx="0">
                <a:schemeClr val="accent1"/>
              </a:effectRef>
              <a:fontRef idx="minor">
                <a:schemeClr val="tx1"/>
              </a:fontRef>
            </p:style>
          </p:cxnSp>
          <p:sp>
            <p:nvSpPr>
              <p:cNvPr id="72" name="右大括号 71"/>
              <p:cNvSpPr/>
              <p:nvPr/>
            </p:nvSpPr>
            <p:spPr bwMode="auto">
              <a:xfrm rot="5400000">
                <a:off x="9572976" y="3211040"/>
                <a:ext cx="530953" cy="1210588"/>
              </a:xfrm>
              <a:prstGeom prst="rightBrace">
                <a:avLst/>
              </a:prstGeom>
              <a:ln w="8890">
                <a:solidFill>
                  <a:srgbClr val="FF00FF">
                    <a:alpha val="30000"/>
                  </a:srgbClr>
                </a:solidFill>
                <a:prstDash val="solid"/>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矩形 74"/>
              <p:cNvSpPr/>
              <p:nvPr/>
            </p:nvSpPr>
            <p:spPr>
              <a:xfrm>
                <a:off x="9717733" y="4161775"/>
                <a:ext cx="433196" cy="558038"/>
              </a:xfrm>
              <a:prstGeom prst="rect">
                <a:avLst/>
              </a:prstGeom>
              <a:ln>
                <a:noFill/>
              </a:ln>
            </p:spPr>
            <p:txBody>
              <a:bodyPr vert="wordArtVertRtl" wrap="none">
                <a:spAutoFit/>
              </a:bodyPr>
              <a:lstStyle/>
              <a:p>
                <a:pPr algn="ctr">
                  <a:lnSpc>
                    <a:spcPct val="150000"/>
                  </a:lnSpc>
                </a:pPr>
                <a:r>
                  <a:rPr lang="zh-CN" altLang="en-US" sz="1000" dirty="0">
                    <a:latin typeface="Times New Roman" panose="02020603050405020304" pitchFamily="18" charset="0"/>
                    <a:cs typeface="Times New Roman" panose="02020603050405020304" pitchFamily="18" charset="0"/>
                  </a:rPr>
                  <a:t>不滿意</a:t>
                </a:r>
                <a:endParaRPr lang="zh-TW" altLang="en-US" sz="1000" dirty="0">
                  <a:latin typeface="Times New Roman" panose="02020603050405020304" pitchFamily="18" charset="0"/>
                  <a:cs typeface="Times New Roman" panose="02020603050405020304" pitchFamily="18" charset="0"/>
                </a:endParaRPr>
              </a:p>
            </p:txBody>
          </p:sp>
          <p:cxnSp>
            <p:nvCxnSpPr>
              <p:cNvPr id="39" name="直接连接符 38"/>
              <p:cNvCxnSpPr/>
              <p:nvPr/>
            </p:nvCxnSpPr>
            <p:spPr bwMode="auto">
              <a:xfrm flipH="1">
                <a:off x="5626339" y="1117525"/>
                <a:ext cx="496" cy="954000"/>
              </a:xfrm>
              <a:prstGeom prst="line">
                <a:avLst/>
              </a:prstGeom>
              <a:ln w="8890">
                <a:solidFill>
                  <a:srgbClr val="FF00FF">
                    <a:alpha val="30000"/>
                  </a:srgbClr>
                </a:solidFill>
                <a:prstDash val="solid"/>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787303" y="955369"/>
                <a:ext cx="1723549" cy="323165"/>
              </a:xfrm>
              <a:prstGeom prst="rect">
                <a:avLst/>
              </a:prstGeom>
              <a:ln>
                <a:noFill/>
              </a:ln>
            </p:spPr>
            <p:txBody>
              <a:bodyPr wrap="none">
                <a:spAutoFit/>
              </a:bodyPr>
              <a:lstStyle/>
              <a:p>
                <a:pPr algn="r">
                  <a:lnSpc>
                    <a:spcPct val="150000"/>
                  </a:lnSpc>
                </a:pPr>
                <a:r>
                  <a:rPr lang="zh-CN" altLang="en-US" sz="1000">
                    <a:latin typeface="Times New Roman" panose="02020603050405020304" pitchFamily="18" charset="0"/>
                    <a:cs typeface="Times New Roman" panose="02020603050405020304" pitchFamily="18" charset="0"/>
                  </a:rPr>
                  <a:t>檢驗系統誤差發生分佈特徵</a:t>
                </a:r>
                <a:endParaRPr lang="zh-CN" altLang="en-US" sz="1000" dirty="0">
                  <a:latin typeface="Times New Roman" panose="02020603050405020304" pitchFamily="18" charset="0"/>
                  <a:cs typeface="Times New Roman" panose="02020603050405020304" pitchFamily="18" charset="0"/>
                </a:endParaRPr>
              </a:p>
            </p:txBody>
          </p:sp>
          <p:cxnSp>
            <p:nvCxnSpPr>
              <p:cNvPr id="54" name="直接箭头连接符 53"/>
              <p:cNvCxnSpPr/>
              <p:nvPr/>
            </p:nvCxnSpPr>
            <p:spPr bwMode="auto">
              <a:xfrm>
                <a:off x="3510947" y="1116952"/>
                <a:ext cx="2116800" cy="0"/>
              </a:xfrm>
              <a:prstGeom prst="straightConnector1">
                <a:avLst/>
              </a:prstGeom>
              <a:ln w="8890">
                <a:solidFill>
                  <a:srgbClr val="FF00FF">
                    <a:alpha val="30000"/>
                  </a:srgbClr>
                </a:solidFill>
                <a:prstDash val="solid"/>
                <a:tailEnd type="none" w="med" len="lg"/>
              </a:ln>
            </p:spPr>
            <p:style>
              <a:lnRef idx="1">
                <a:schemeClr val="accent1"/>
              </a:lnRef>
              <a:fillRef idx="0">
                <a:schemeClr val="accent1"/>
              </a:fillRef>
              <a:effectRef idx="0">
                <a:schemeClr val="accent1"/>
              </a:effectRef>
              <a:fontRef idx="minor">
                <a:schemeClr val="tx1"/>
              </a:fontRef>
            </p:style>
          </p:cxnSp>
        </p:grpSp>
        <p:sp>
          <p:nvSpPr>
            <p:cNvPr id="4" name="矩形 3">
              <a:extLst>
                <a:ext uri="{FF2B5EF4-FFF2-40B4-BE49-F238E27FC236}">
                  <a16:creationId xmlns:a16="http://schemas.microsoft.com/office/drawing/2014/main" id="{5D12516F-A74B-9EDB-FBEE-2960A9A74887}"/>
                </a:ext>
              </a:extLst>
            </p:cNvPr>
            <p:cNvSpPr/>
            <p:nvPr/>
          </p:nvSpPr>
          <p:spPr bwMode="auto">
            <a:xfrm>
              <a:off x="7102416" y="2819649"/>
              <a:ext cx="1710000" cy="446400"/>
            </a:xfrm>
            <a:prstGeom prst="rect">
              <a:avLst/>
            </a:prstGeom>
            <a:solidFill>
              <a:schemeClr val="accent1">
                <a:alpha val="0"/>
              </a:schemeClr>
            </a:solidFill>
            <a:ln w="3175">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539116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矩形 3"/>
          <p:cNvSpPr>
            <a:spLocks noChangeArrowheads="1"/>
          </p:cNvSpPr>
          <p:nvPr/>
        </p:nvSpPr>
        <p:spPr bwMode="auto">
          <a:xfrm>
            <a:off x="742950" y="623023"/>
            <a:ext cx="60721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t>2.2.3</a:t>
            </a:r>
            <a:r>
              <a:rPr lang="zh-CN" altLang="en-US" sz="1600" dirty="0"/>
              <a:t>、判異準則 </a:t>
            </a:r>
            <a:r>
              <a:rPr lang="en-US" altLang="zh-CN" sz="1600" dirty="0"/>
              <a:t>- </a:t>
            </a:r>
            <a:r>
              <a:rPr lang="zh-CN" altLang="en-US" sz="1600" dirty="0"/>
              <a:t>界內點不隨機模式三</a:t>
            </a:r>
            <a:r>
              <a:rPr lang="en-US" altLang="zh-CN" sz="1600" dirty="0"/>
              <a:t> </a:t>
            </a:r>
            <a:r>
              <a:rPr lang="zh-CN" altLang="en-US" sz="1600" dirty="0"/>
              <a:t>：傾向</a:t>
            </a:r>
            <a:r>
              <a:rPr lang="en-US" altLang="zh-CN" sz="1600" dirty="0"/>
              <a:t>;</a:t>
            </a:r>
            <a:endParaRPr lang="zh-CN" altLang="en-US" sz="1600" dirty="0"/>
          </a:p>
        </p:txBody>
      </p:sp>
      <p:grpSp>
        <p:nvGrpSpPr>
          <p:cNvPr id="33797" name="组合 3"/>
          <p:cNvGrpSpPr>
            <a:grpSpLocks/>
          </p:cNvGrpSpPr>
          <p:nvPr/>
        </p:nvGrpSpPr>
        <p:grpSpPr bwMode="auto">
          <a:xfrm>
            <a:off x="742950" y="1246188"/>
            <a:ext cx="10036175" cy="4676775"/>
            <a:chOff x="742950" y="1246188"/>
            <a:chExt cx="10036175" cy="4677173"/>
          </a:xfrm>
        </p:grpSpPr>
        <p:sp>
          <p:nvSpPr>
            <p:cNvPr id="33798" name="矩形 3"/>
            <p:cNvSpPr>
              <a:spLocks noChangeArrowheads="1"/>
            </p:cNvSpPr>
            <p:nvPr/>
          </p:nvSpPr>
          <p:spPr bwMode="auto">
            <a:xfrm>
              <a:off x="3781671" y="1246188"/>
              <a:ext cx="5227997" cy="27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t>控制點遞增或者遞減的狀態稱為傾向或趨勢。</a:t>
              </a:r>
              <a:endParaRPr lang="en-US" altLang="zh-CN" sz="1200"/>
            </a:p>
          </p:txBody>
        </p:sp>
        <p:sp>
          <p:nvSpPr>
            <p:cNvPr id="33799" name="矩形 3"/>
            <p:cNvSpPr>
              <a:spLocks noChangeArrowheads="1"/>
            </p:cNvSpPr>
            <p:nvPr/>
          </p:nvSpPr>
          <p:spPr bwMode="auto">
            <a:xfrm>
              <a:off x="3781670" y="2016669"/>
              <a:ext cx="5227997" cy="26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100" dirty="0"/>
                <a:t>(1)</a:t>
              </a:r>
              <a:r>
                <a:rPr lang="zh-CN" altLang="en-US" sz="1100" dirty="0"/>
                <a:t>、連續五點傾向 </a:t>
              </a:r>
              <a:r>
                <a:rPr lang="en-US" altLang="zh-CN" sz="1100" i="1" dirty="0">
                  <a:latin typeface="Times New Roman" panose="02020603050405020304" pitchFamily="18" charset="0"/>
                  <a:cs typeface="Times New Roman" panose="02020603050405020304" pitchFamily="18" charset="0"/>
                </a:rPr>
                <a:t>n</a:t>
              </a:r>
              <a:r>
                <a:rPr lang="en-US" altLang="zh-CN" sz="1100" dirty="0">
                  <a:latin typeface="Times New Roman" panose="02020603050405020304" pitchFamily="18" charset="0"/>
                  <a:cs typeface="Times New Roman" panose="02020603050405020304" pitchFamily="18" charset="0"/>
                </a:rPr>
                <a:t> </a:t>
              </a:r>
              <a:r>
                <a:rPr lang="en-US" altLang="zh-CN" sz="800" dirty="0">
                  <a:latin typeface="宋体" panose="02010600030101010101" pitchFamily="2" charset="-122"/>
                  <a:cs typeface="Times New Roman" panose="02020603050405020304" pitchFamily="18" charset="0"/>
                </a:rPr>
                <a:t>≥</a:t>
              </a:r>
              <a:r>
                <a:rPr lang="en-US" altLang="zh-CN" sz="1100" dirty="0">
                  <a:latin typeface="Times New Roman" panose="02020603050405020304" pitchFamily="18" charset="0"/>
                  <a:cs typeface="Times New Roman" panose="02020603050405020304" pitchFamily="18" charset="0"/>
                </a:rPr>
                <a:t> 5</a:t>
              </a:r>
              <a:r>
                <a:rPr lang="en-US" altLang="zh-CN" sz="1100" dirty="0"/>
                <a:t> ,</a:t>
              </a:r>
              <a:r>
                <a:rPr lang="zh-CN" altLang="en-US" sz="1100" dirty="0"/>
                <a:t>既連續</a:t>
              </a:r>
              <a:r>
                <a:rPr lang="zh-CN" altLang="en-US" sz="11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5 </a:t>
              </a:r>
              <a:r>
                <a:rPr lang="zh-CN" altLang="en-US" sz="1100" dirty="0"/>
                <a:t>個點逐次遞減或遞增，</a:t>
              </a:r>
              <a:r>
                <a:rPr lang="el-GR" altLang="zh-CN" sz="1100" dirty="0">
                  <a:latin typeface="Times New Roman" panose="02020603050405020304" pitchFamily="18" charset="0"/>
                  <a:cs typeface="Times New Roman" panose="02020603050405020304" pitchFamily="18" charset="0"/>
                </a:rPr>
                <a:t>α</a:t>
              </a:r>
              <a:r>
                <a:rPr lang="en-US" altLang="zh-CN" sz="1100" dirty="0">
                  <a:latin typeface="Times New Roman" panose="02020603050405020304" pitchFamily="18" charset="0"/>
                  <a:cs typeface="Times New Roman" panose="02020603050405020304" pitchFamily="18" charset="0"/>
                </a:rPr>
                <a:t> = 0.0164 </a:t>
              </a:r>
              <a:r>
                <a:rPr lang="zh-CN" altLang="en-US" sz="1100" dirty="0"/>
                <a:t>；</a:t>
              </a:r>
              <a:endParaRPr lang="en-US" altLang="zh-CN" sz="1100" dirty="0"/>
            </a:p>
          </p:txBody>
        </p:sp>
        <p:sp>
          <p:nvSpPr>
            <p:cNvPr id="33800" name="矩形 3"/>
            <p:cNvSpPr>
              <a:spLocks noChangeArrowheads="1"/>
            </p:cNvSpPr>
            <p:nvPr/>
          </p:nvSpPr>
          <p:spPr bwMode="auto">
            <a:xfrm>
              <a:off x="3781670" y="1660792"/>
              <a:ext cx="5227998" cy="27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t>這種模式常用如下三種控制規則：</a:t>
              </a:r>
              <a:endParaRPr lang="en-US" altLang="zh-CN" sz="1200"/>
            </a:p>
          </p:txBody>
        </p:sp>
        <p:graphicFrame>
          <p:nvGraphicFramePr>
            <p:cNvPr id="33801" name="对象 1"/>
            <p:cNvGraphicFramePr>
              <a:graphicFrameLocks noChangeAspect="1"/>
            </p:cNvGraphicFramePr>
            <p:nvPr/>
          </p:nvGraphicFramePr>
          <p:xfrm>
            <a:off x="4812503" y="2888083"/>
            <a:ext cx="2078117" cy="665254"/>
          </p:xfrm>
          <a:graphic>
            <a:graphicData uri="http://schemas.openxmlformats.org/presentationml/2006/ole">
              <mc:AlternateContent xmlns:mc="http://schemas.openxmlformats.org/markup-compatibility/2006">
                <mc:Choice xmlns:v="urn:schemas-microsoft-com:vml" Requires="v">
                  <p:oleObj name="公式" r:id="rId3" imgW="1269449" imgH="406224" progId="Equation.3">
                    <p:embed/>
                  </p:oleObj>
                </mc:Choice>
                <mc:Fallback>
                  <p:oleObj name="公式" r:id="rId3" imgW="1269449" imgH="406224"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2503" y="2888083"/>
                          <a:ext cx="2078117" cy="665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2" name="矩形 3"/>
            <p:cNvSpPr>
              <a:spLocks noChangeArrowheads="1"/>
            </p:cNvSpPr>
            <p:nvPr/>
          </p:nvSpPr>
          <p:spPr bwMode="auto">
            <a:xfrm>
              <a:off x="4020147" y="3075150"/>
              <a:ext cx="721573" cy="27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t>則有：</a:t>
              </a:r>
              <a:endParaRPr lang="en-US" altLang="zh-CN" sz="1200"/>
            </a:p>
          </p:txBody>
        </p:sp>
        <p:sp>
          <p:nvSpPr>
            <p:cNvPr id="33803" name="矩形 3"/>
            <p:cNvSpPr>
              <a:spLocks noChangeArrowheads="1"/>
            </p:cNvSpPr>
            <p:nvPr/>
          </p:nvSpPr>
          <p:spPr bwMode="auto">
            <a:xfrm>
              <a:off x="3781670" y="2278315"/>
              <a:ext cx="5227997" cy="26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100" dirty="0"/>
                <a:t>(2)</a:t>
              </a:r>
              <a:r>
                <a:rPr lang="zh-CN" altLang="en-US" sz="1100" dirty="0"/>
                <a:t>、連續六點傾向 </a:t>
              </a:r>
              <a:r>
                <a:rPr lang="en-US" altLang="zh-CN" sz="1100" i="1" dirty="0">
                  <a:latin typeface="Times New Roman" panose="02020603050405020304" pitchFamily="18" charset="0"/>
                  <a:cs typeface="Times New Roman" panose="02020603050405020304" pitchFamily="18" charset="0"/>
                </a:rPr>
                <a:t>n</a:t>
              </a:r>
              <a:r>
                <a:rPr lang="en-US" altLang="zh-CN" sz="1100" dirty="0">
                  <a:latin typeface="Times New Roman" panose="02020603050405020304" pitchFamily="18" charset="0"/>
                  <a:cs typeface="Times New Roman" panose="02020603050405020304" pitchFamily="18" charset="0"/>
                </a:rPr>
                <a:t> </a:t>
              </a:r>
              <a:r>
                <a:rPr lang="en-US" altLang="zh-CN" sz="800" dirty="0">
                  <a:latin typeface="宋体" panose="02010600030101010101" pitchFamily="2" charset="-122"/>
                  <a:cs typeface="Times New Roman" panose="02020603050405020304" pitchFamily="18" charset="0"/>
                </a:rPr>
                <a:t>≥</a:t>
              </a:r>
              <a:r>
                <a:rPr lang="en-US" altLang="zh-CN" sz="1100" dirty="0">
                  <a:latin typeface="Times New Roman" panose="02020603050405020304" pitchFamily="18" charset="0"/>
                  <a:cs typeface="Times New Roman" panose="02020603050405020304" pitchFamily="18" charset="0"/>
                </a:rPr>
                <a:t> 6</a:t>
              </a:r>
              <a:r>
                <a:rPr lang="en-US" altLang="zh-CN" sz="1100" dirty="0"/>
                <a:t> ,</a:t>
              </a:r>
              <a:r>
                <a:rPr lang="zh-CN" altLang="en-US" sz="1100" dirty="0"/>
                <a:t>既連續</a:t>
              </a:r>
              <a:r>
                <a:rPr lang="zh-CN" altLang="en-US" sz="11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6 </a:t>
              </a:r>
              <a:r>
                <a:rPr lang="zh-CN" altLang="en-US" sz="1100" dirty="0"/>
                <a:t>個點逐次遞減或遞增，</a:t>
              </a:r>
              <a:r>
                <a:rPr lang="el-GR" altLang="zh-CN" sz="1100" dirty="0">
                  <a:latin typeface="Times New Roman" panose="02020603050405020304" pitchFamily="18" charset="0"/>
                  <a:cs typeface="Times New Roman" panose="02020603050405020304" pitchFamily="18" charset="0"/>
                </a:rPr>
                <a:t>α</a:t>
              </a:r>
              <a:r>
                <a:rPr lang="en-US" altLang="zh-CN" sz="1100" dirty="0">
                  <a:latin typeface="Times New Roman" panose="02020603050405020304" pitchFamily="18" charset="0"/>
                  <a:cs typeface="Times New Roman" panose="02020603050405020304" pitchFamily="18" charset="0"/>
                </a:rPr>
                <a:t> = 0.0027 </a:t>
              </a:r>
              <a:r>
                <a:rPr lang="zh-CN" altLang="en-US" sz="1100" dirty="0"/>
                <a:t>；</a:t>
              </a:r>
              <a:endParaRPr lang="en-US" altLang="zh-CN" sz="1100" dirty="0"/>
            </a:p>
          </p:txBody>
        </p:sp>
        <p:sp>
          <p:nvSpPr>
            <p:cNvPr id="33804" name="矩形 3"/>
            <p:cNvSpPr>
              <a:spLocks noChangeArrowheads="1"/>
            </p:cNvSpPr>
            <p:nvPr/>
          </p:nvSpPr>
          <p:spPr bwMode="auto">
            <a:xfrm>
              <a:off x="3781670" y="2539960"/>
              <a:ext cx="5227997" cy="26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100" dirty="0"/>
                <a:t>(3)</a:t>
              </a:r>
              <a:r>
                <a:rPr lang="zh-CN" altLang="en-US" sz="1100" dirty="0"/>
                <a:t>、連續七點傾向 </a:t>
              </a:r>
              <a:r>
                <a:rPr lang="en-US" altLang="zh-CN" sz="1100" i="1" dirty="0">
                  <a:latin typeface="Times New Roman" panose="02020603050405020304" pitchFamily="18" charset="0"/>
                  <a:cs typeface="Times New Roman" panose="02020603050405020304" pitchFamily="18" charset="0"/>
                </a:rPr>
                <a:t>n</a:t>
              </a:r>
              <a:r>
                <a:rPr lang="en-US" altLang="zh-CN" sz="1100" dirty="0">
                  <a:latin typeface="Times New Roman" panose="02020603050405020304" pitchFamily="18" charset="0"/>
                  <a:cs typeface="Times New Roman" panose="02020603050405020304" pitchFamily="18" charset="0"/>
                </a:rPr>
                <a:t> </a:t>
              </a:r>
              <a:r>
                <a:rPr lang="en-US" altLang="zh-CN" sz="800" dirty="0">
                  <a:latin typeface="宋体" panose="02010600030101010101" pitchFamily="2" charset="-122"/>
                  <a:cs typeface="Times New Roman" panose="02020603050405020304" pitchFamily="18" charset="0"/>
                </a:rPr>
                <a:t>≥</a:t>
              </a:r>
              <a:r>
                <a:rPr lang="en-US" altLang="zh-CN" sz="1100" dirty="0">
                  <a:latin typeface="Times New Roman" panose="02020603050405020304" pitchFamily="18" charset="0"/>
                  <a:cs typeface="Times New Roman" panose="02020603050405020304" pitchFamily="18" charset="0"/>
                </a:rPr>
                <a:t> 7</a:t>
              </a:r>
              <a:r>
                <a:rPr lang="en-US" altLang="zh-CN" sz="1100" dirty="0"/>
                <a:t> ,</a:t>
              </a:r>
              <a:r>
                <a:rPr lang="zh-CN" altLang="en-US" sz="1100" dirty="0"/>
                <a:t>既連續</a:t>
              </a:r>
              <a:r>
                <a:rPr lang="zh-CN" altLang="en-US" sz="11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7 </a:t>
              </a:r>
              <a:r>
                <a:rPr lang="zh-CN" altLang="en-US" sz="1100" dirty="0"/>
                <a:t>個點逐次遞減或遞增，</a:t>
              </a:r>
              <a:r>
                <a:rPr lang="el-GR" altLang="zh-CN" sz="1100" dirty="0">
                  <a:latin typeface="Times New Roman" panose="02020603050405020304" pitchFamily="18" charset="0"/>
                  <a:cs typeface="Times New Roman" panose="02020603050405020304" pitchFamily="18" charset="0"/>
                </a:rPr>
                <a:t>α</a:t>
              </a:r>
              <a:r>
                <a:rPr lang="en-US" altLang="zh-CN" sz="1100" dirty="0">
                  <a:latin typeface="Times New Roman" panose="02020603050405020304" pitchFamily="18" charset="0"/>
                  <a:cs typeface="Times New Roman" panose="02020603050405020304" pitchFamily="18" charset="0"/>
                </a:rPr>
                <a:t> = 0.0004 </a:t>
              </a:r>
              <a:r>
                <a:rPr lang="zh-CN" altLang="en-US" sz="1100" dirty="0"/>
                <a:t>；</a:t>
              </a:r>
              <a:endParaRPr lang="en-US" altLang="zh-CN" sz="1100" dirty="0"/>
            </a:p>
          </p:txBody>
        </p:sp>
        <p:grpSp>
          <p:nvGrpSpPr>
            <p:cNvPr id="33805" name="组合 2"/>
            <p:cNvGrpSpPr>
              <a:grpSpLocks/>
            </p:cNvGrpSpPr>
            <p:nvPr/>
          </p:nvGrpSpPr>
          <p:grpSpPr bwMode="auto">
            <a:xfrm>
              <a:off x="742950" y="3729432"/>
              <a:ext cx="10036175" cy="2193929"/>
              <a:chOff x="742950" y="3847079"/>
              <a:chExt cx="10036175" cy="2084030"/>
            </a:xfrm>
          </p:grpSpPr>
          <p:pic>
            <p:nvPicPr>
              <p:cNvPr id="338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950" y="3847079"/>
                <a:ext cx="10036175" cy="2084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p:cNvSpPr/>
              <p:nvPr/>
            </p:nvSpPr>
            <p:spPr bwMode="auto">
              <a:xfrm>
                <a:off x="4286250" y="4447132"/>
                <a:ext cx="2193925" cy="900339"/>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sp>
        <p:nvSpPr>
          <p:cNvPr id="18" name="矩形 17"/>
          <p:cNvSpPr/>
          <p:nvPr/>
        </p:nvSpPr>
        <p:spPr>
          <a:xfrm>
            <a:off x="79898" y="286080"/>
            <a:ext cx="5516229"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控制規則</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rule</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判異準則</a:t>
            </a:r>
            <a:r>
              <a:rPr lang="zh-TW" altLang="en-US" sz="1000" dirty="0">
                <a:solidFill>
                  <a:srgbClr val="000000"/>
                </a:solidFill>
                <a:latin typeface="Times New Roman" pitchFamily="18" charset="0"/>
                <a:cs typeface="Times New Roman" pitchFamily="18" charset="0"/>
              </a:rPr>
              <a:t>；</a:t>
            </a:r>
          </a:p>
        </p:txBody>
      </p:sp>
      <p:sp>
        <p:nvSpPr>
          <p:cNvPr id="19" name="矩形 18"/>
          <p:cNvSpPr/>
          <p:nvPr/>
        </p:nvSpPr>
        <p:spPr>
          <a:xfrm>
            <a:off x="62965" y="25401"/>
            <a:ext cx="3679302"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矩形 3"/>
          <p:cNvSpPr>
            <a:spLocks noChangeArrowheads="1"/>
          </p:cNvSpPr>
          <p:nvPr/>
        </p:nvSpPr>
        <p:spPr bwMode="auto">
          <a:xfrm>
            <a:off x="742950" y="830848"/>
            <a:ext cx="60721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t>2.2.4</a:t>
            </a:r>
            <a:r>
              <a:rPr lang="zh-CN" altLang="en-US" sz="1600" dirty="0"/>
              <a:t>、判異準則 </a:t>
            </a:r>
            <a:r>
              <a:rPr lang="en-US" altLang="zh-CN" sz="1600" dirty="0"/>
              <a:t>- </a:t>
            </a:r>
            <a:r>
              <a:rPr lang="zh-CN" altLang="en-US" sz="1600" dirty="0"/>
              <a:t>界內點不隨機模式三</a:t>
            </a:r>
            <a:r>
              <a:rPr lang="en-US" altLang="zh-CN" sz="1600" dirty="0"/>
              <a:t> </a:t>
            </a:r>
            <a:r>
              <a:rPr lang="zh-CN" altLang="en-US" sz="1600" dirty="0"/>
              <a:t>：週期性變化</a:t>
            </a:r>
            <a:r>
              <a:rPr lang="en-US" altLang="zh-CN" sz="1600" dirty="0"/>
              <a:t>;</a:t>
            </a:r>
            <a:endParaRPr lang="zh-CN" altLang="en-US" sz="1600" dirty="0"/>
          </a:p>
        </p:txBody>
      </p:sp>
      <p:grpSp>
        <p:nvGrpSpPr>
          <p:cNvPr id="34821" name="组合 5"/>
          <p:cNvGrpSpPr>
            <a:grpSpLocks/>
          </p:cNvGrpSpPr>
          <p:nvPr/>
        </p:nvGrpSpPr>
        <p:grpSpPr bwMode="auto">
          <a:xfrm>
            <a:off x="825500" y="1520825"/>
            <a:ext cx="10036175" cy="3806825"/>
            <a:chOff x="825936" y="1521285"/>
            <a:chExt cx="10035792" cy="3807461"/>
          </a:xfrm>
        </p:grpSpPr>
        <p:sp>
          <p:nvSpPr>
            <p:cNvPr id="34822" name="矩形 3"/>
            <p:cNvSpPr>
              <a:spLocks noChangeArrowheads="1"/>
            </p:cNvSpPr>
            <p:nvPr/>
          </p:nvSpPr>
          <p:spPr bwMode="auto">
            <a:xfrm>
              <a:off x="3198401" y="1521285"/>
              <a:ext cx="61820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dirty="0"/>
                <a:t>週期性變化是指控制點以一定的時間間隔作相同的上升或下降的重複排列。</a:t>
              </a:r>
              <a:endParaRPr lang="en-US" altLang="zh-CN" sz="1200" dirty="0"/>
            </a:p>
          </p:txBody>
        </p:sp>
        <p:sp>
          <p:nvSpPr>
            <p:cNvPr id="34823" name="矩形 3"/>
            <p:cNvSpPr>
              <a:spLocks noChangeArrowheads="1"/>
            </p:cNvSpPr>
            <p:nvPr/>
          </p:nvSpPr>
          <p:spPr bwMode="auto">
            <a:xfrm>
              <a:off x="3198401" y="1937287"/>
              <a:ext cx="522779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00"/>
                <a:t>示例如下圖：</a:t>
              </a:r>
              <a:endParaRPr lang="en-US" altLang="zh-CN" sz="1100"/>
            </a:p>
          </p:txBody>
        </p:sp>
        <p:grpSp>
          <p:nvGrpSpPr>
            <p:cNvPr id="34824" name="组合 4"/>
            <p:cNvGrpSpPr>
              <a:grpSpLocks/>
            </p:cNvGrpSpPr>
            <p:nvPr/>
          </p:nvGrpSpPr>
          <p:grpSpPr bwMode="auto">
            <a:xfrm>
              <a:off x="825936" y="2643208"/>
              <a:ext cx="10035792" cy="2685538"/>
              <a:chOff x="825936" y="2643208"/>
              <a:chExt cx="10035792" cy="2685538"/>
            </a:xfrm>
          </p:grpSpPr>
          <p:pic>
            <p:nvPicPr>
              <p:cNvPr id="348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36" y="2643208"/>
                <a:ext cx="10035792" cy="268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p:cNvSpPr/>
              <p:nvPr/>
            </p:nvSpPr>
            <p:spPr>
              <a:xfrm>
                <a:off x="2632442" y="3294819"/>
                <a:ext cx="4214652" cy="1498851"/>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sp>
        <p:nvSpPr>
          <p:cNvPr id="12" name="矩形 11"/>
          <p:cNvSpPr/>
          <p:nvPr/>
        </p:nvSpPr>
        <p:spPr>
          <a:xfrm>
            <a:off x="79898" y="286080"/>
            <a:ext cx="5516229"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控制規則</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rule</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判異準則</a:t>
            </a:r>
            <a:r>
              <a:rPr lang="zh-TW" altLang="en-US" sz="1000" dirty="0">
                <a:solidFill>
                  <a:srgbClr val="000000"/>
                </a:solidFill>
                <a:latin typeface="Times New Roman" pitchFamily="18" charset="0"/>
                <a:cs typeface="Times New Roman" pitchFamily="18" charset="0"/>
              </a:rPr>
              <a:t>；</a:t>
            </a:r>
          </a:p>
        </p:txBody>
      </p:sp>
      <p:sp>
        <p:nvSpPr>
          <p:cNvPr id="13" name="矩形 12"/>
          <p:cNvSpPr/>
          <p:nvPr/>
        </p:nvSpPr>
        <p:spPr>
          <a:xfrm>
            <a:off x="62965" y="25401"/>
            <a:ext cx="3679302"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矩形 3"/>
          <p:cNvSpPr>
            <a:spLocks noChangeArrowheads="1"/>
          </p:cNvSpPr>
          <p:nvPr/>
        </p:nvSpPr>
        <p:spPr bwMode="auto">
          <a:xfrm>
            <a:off x="742950" y="775428"/>
            <a:ext cx="60721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t>2.2.5</a:t>
            </a:r>
            <a:r>
              <a:rPr lang="zh-CN" altLang="en-US" sz="1600" dirty="0"/>
              <a:t>、判異準則 </a:t>
            </a:r>
            <a:r>
              <a:rPr lang="en-US" altLang="zh-CN" sz="1600" dirty="0"/>
              <a:t>- </a:t>
            </a:r>
            <a:r>
              <a:rPr lang="zh-CN" altLang="en-US" sz="1600" dirty="0"/>
              <a:t>界內點不隨機模式三</a:t>
            </a:r>
            <a:r>
              <a:rPr lang="en-US" altLang="zh-CN" sz="1600" dirty="0"/>
              <a:t> </a:t>
            </a:r>
            <a:r>
              <a:rPr lang="zh-CN" altLang="en-US" sz="1600" dirty="0"/>
              <a:t>：集中在中心線附近</a:t>
            </a:r>
            <a:r>
              <a:rPr lang="en-US" altLang="zh-CN" sz="1600" dirty="0"/>
              <a:t>;</a:t>
            </a:r>
            <a:endParaRPr lang="zh-CN" altLang="en-US" sz="1600" dirty="0"/>
          </a:p>
        </p:txBody>
      </p:sp>
      <p:grpSp>
        <p:nvGrpSpPr>
          <p:cNvPr id="35845" name="组合 6"/>
          <p:cNvGrpSpPr>
            <a:grpSpLocks/>
          </p:cNvGrpSpPr>
          <p:nvPr/>
        </p:nvGrpSpPr>
        <p:grpSpPr bwMode="auto">
          <a:xfrm>
            <a:off x="727075" y="1405910"/>
            <a:ext cx="10067925" cy="4170363"/>
            <a:chOff x="727018" y="1521285"/>
            <a:chExt cx="10068037" cy="4170076"/>
          </a:xfrm>
        </p:grpSpPr>
        <p:sp>
          <p:nvSpPr>
            <p:cNvPr id="35846" name="矩形 3"/>
            <p:cNvSpPr>
              <a:spLocks noChangeArrowheads="1"/>
            </p:cNvSpPr>
            <p:nvPr/>
          </p:nvSpPr>
          <p:spPr bwMode="auto">
            <a:xfrm>
              <a:off x="3040741" y="1521285"/>
              <a:ext cx="65446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dirty="0"/>
                <a:t>在這一模式中，「中心線附近」是模糊語言，可以規定在 </a:t>
              </a:r>
              <a:r>
                <a:rPr lang="el-GR" altLang="zh-CN" sz="1200" i="1" dirty="0">
                  <a:latin typeface="Times New Roman" panose="02020603050405020304" pitchFamily="18" charset="0"/>
                  <a:cs typeface="Times New Roman" panose="02020603050405020304" pitchFamily="18" charset="0"/>
                </a:rPr>
                <a:t>μ</a:t>
              </a:r>
              <a:r>
                <a:rPr lang="en-US" altLang="zh-CN" sz="1200" dirty="0">
                  <a:latin typeface="Times New Roman" panose="02020603050405020304" pitchFamily="18" charset="0"/>
                  <a:cs typeface="Times New Roman" panose="02020603050405020304" pitchFamily="18" charset="0"/>
                </a:rPr>
                <a:t> </a:t>
              </a:r>
              <a:r>
                <a:rPr lang="el-GR" altLang="zh-CN" sz="9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 </a:t>
              </a:r>
              <a:r>
                <a:rPr lang="el-GR" altLang="zh-CN" sz="1200" i="1" dirty="0">
                  <a:latin typeface="Times New Roman" panose="02020603050405020304" pitchFamily="18" charset="0"/>
                  <a:cs typeface="Times New Roman" panose="02020603050405020304" pitchFamily="18" charset="0"/>
                </a:rPr>
                <a:t>σ</a:t>
              </a:r>
              <a:r>
                <a:rPr lang="en-US" altLang="zh-CN" sz="1200" dirty="0"/>
                <a:t> </a:t>
              </a:r>
              <a:r>
                <a:rPr lang="zh-CN" altLang="en-US" sz="1200" dirty="0"/>
                <a:t>範圍內，稱為中心線附近；</a:t>
              </a:r>
              <a:endParaRPr lang="en-US" altLang="zh-CN" sz="1200" dirty="0"/>
            </a:p>
          </p:txBody>
        </p:sp>
        <p:sp>
          <p:nvSpPr>
            <p:cNvPr id="35847" name="矩形 3"/>
            <p:cNvSpPr>
              <a:spLocks noChangeArrowheads="1"/>
            </p:cNvSpPr>
            <p:nvPr/>
          </p:nvSpPr>
          <p:spPr bwMode="auto">
            <a:xfrm>
              <a:off x="3040741" y="2516294"/>
              <a:ext cx="522779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00"/>
                <a:t>示例如下圖：</a:t>
              </a:r>
              <a:endParaRPr lang="en-US" altLang="zh-CN" sz="1100"/>
            </a:p>
          </p:txBody>
        </p:sp>
        <p:sp>
          <p:nvSpPr>
            <p:cNvPr id="35848" name="矩形 3"/>
            <p:cNvSpPr>
              <a:spLocks noChangeArrowheads="1"/>
            </p:cNvSpPr>
            <p:nvPr/>
          </p:nvSpPr>
          <p:spPr bwMode="auto">
            <a:xfrm>
              <a:off x="3040741" y="1798284"/>
              <a:ext cx="52277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dirty="0"/>
                <a:t>出現這種現象，表明分佈的標準差 </a:t>
              </a:r>
              <a:r>
                <a:rPr lang="el-GR" altLang="zh-CN" sz="1200" i="1" dirty="0">
                  <a:latin typeface="Times New Roman" panose="02020603050405020304" pitchFamily="18" charset="0"/>
                  <a:cs typeface="Times New Roman" panose="02020603050405020304" pitchFamily="18" charset="0"/>
                </a:rPr>
                <a:t>σ</a:t>
              </a:r>
              <a:r>
                <a:rPr lang="en-US" altLang="zh-CN" sz="1200" dirty="0"/>
                <a:t> </a:t>
              </a:r>
              <a:r>
                <a:rPr lang="zh-CN" altLang="en-US" sz="1200" dirty="0"/>
                <a:t>減小，這正是所期望現象。</a:t>
              </a:r>
              <a:endParaRPr lang="en-US" altLang="zh-CN" sz="1200" dirty="0"/>
            </a:p>
          </p:txBody>
        </p:sp>
        <p:sp>
          <p:nvSpPr>
            <p:cNvPr id="35849" name="矩形 3"/>
            <p:cNvSpPr>
              <a:spLocks noChangeArrowheads="1"/>
            </p:cNvSpPr>
            <p:nvPr/>
          </p:nvSpPr>
          <p:spPr bwMode="auto">
            <a:xfrm>
              <a:off x="3040741" y="2059894"/>
              <a:ext cx="522779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00">
                  <a:solidFill>
                    <a:srgbClr val="FF0000"/>
                  </a:solidFill>
                </a:rPr>
                <a:t>但一定需要注意此現象是否由於分層不夠界限過寬所形成的假象。</a:t>
              </a:r>
              <a:endParaRPr lang="en-US" altLang="zh-CN" sz="1100">
                <a:solidFill>
                  <a:srgbClr val="FF0000"/>
                </a:solidFill>
              </a:endParaRPr>
            </a:p>
          </p:txBody>
        </p:sp>
        <p:grpSp>
          <p:nvGrpSpPr>
            <p:cNvPr id="35850" name="组合 2"/>
            <p:cNvGrpSpPr>
              <a:grpSpLocks/>
            </p:cNvGrpSpPr>
            <p:nvPr/>
          </p:nvGrpSpPr>
          <p:grpSpPr bwMode="auto">
            <a:xfrm>
              <a:off x="727018" y="3005823"/>
              <a:ext cx="10068037" cy="2685538"/>
              <a:chOff x="727018" y="3005823"/>
              <a:chExt cx="10068037" cy="2685538"/>
            </a:xfrm>
          </p:grpSpPr>
          <p:pic>
            <p:nvPicPr>
              <p:cNvPr id="358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18" y="3005823"/>
                <a:ext cx="10068037" cy="268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p:cNvSpPr/>
              <p:nvPr/>
            </p:nvSpPr>
            <p:spPr>
              <a:xfrm>
                <a:off x="3654401" y="3830939"/>
                <a:ext cx="4614914" cy="993707"/>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sp>
        <p:nvSpPr>
          <p:cNvPr id="15" name="矩形 14"/>
          <p:cNvSpPr/>
          <p:nvPr/>
        </p:nvSpPr>
        <p:spPr>
          <a:xfrm>
            <a:off x="79898" y="286080"/>
            <a:ext cx="5516229"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控制規則</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rule</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判異準則</a:t>
            </a:r>
            <a:r>
              <a:rPr lang="zh-TW" altLang="en-US" sz="1000" dirty="0">
                <a:solidFill>
                  <a:srgbClr val="000000"/>
                </a:solidFill>
                <a:latin typeface="Times New Roman" pitchFamily="18" charset="0"/>
                <a:cs typeface="Times New Roman" pitchFamily="18" charset="0"/>
              </a:rPr>
              <a:t>；</a:t>
            </a:r>
          </a:p>
        </p:txBody>
      </p:sp>
      <p:sp>
        <p:nvSpPr>
          <p:cNvPr id="16" name="矩形 15"/>
          <p:cNvSpPr/>
          <p:nvPr/>
        </p:nvSpPr>
        <p:spPr>
          <a:xfrm>
            <a:off x="62965" y="25401"/>
            <a:ext cx="3679302"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06" y="2466907"/>
            <a:ext cx="4679466" cy="350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矩形 20"/>
          <p:cNvSpPr/>
          <p:nvPr/>
        </p:nvSpPr>
        <p:spPr bwMode="auto">
          <a:xfrm>
            <a:off x="3675254" y="4638578"/>
            <a:ext cx="396875" cy="161925"/>
          </a:xfrm>
          <a:prstGeom prst="rect">
            <a:avLst/>
          </a:prstGeom>
          <a:solidFill>
            <a:schemeClr val="accent1">
              <a:alpha val="0"/>
            </a:schemeClr>
          </a:solidFill>
          <a:ln w="9525">
            <a:solidFill>
              <a:srgbClr val="FF000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2" name="组合 2"/>
          <p:cNvGrpSpPr>
            <a:grpSpLocks/>
          </p:cNvGrpSpPr>
          <p:nvPr/>
        </p:nvGrpSpPr>
        <p:grpSpPr bwMode="auto">
          <a:xfrm>
            <a:off x="177855" y="615332"/>
            <a:ext cx="5578622" cy="1724723"/>
            <a:chOff x="592571" y="615332"/>
            <a:chExt cx="5579277" cy="1724723"/>
          </a:xfrm>
        </p:grpSpPr>
        <p:sp>
          <p:nvSpPr>
            <p:cNvPr id="23" name="矩形 3"/>
            <p:cNvSpPr>
              <a:spLocks noChangeArrowheads="1"/>
            </p:cNvSpPr>
            <p:nvPr/>
          </p:nvSpPr>
          <p:spPr bwMode="auto">
            <a:xfrm>
              <a:off x="592571" y="615332"/>
              <a:ext cx="2796909" cy="33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t>均值 </a:t>
              </a:r>
              <a:r>
                <a:rPr lang="en-US" altLang="zh-CN" sz="1600" b="1"/>
                <a:t>- </a:t>
              </a:r>
              <a:r>
                <a:rPr lang="zh-CN" altLang="en-US" sz="1600" b="1"/>
                <a:t>標準差 控制圖 實例：</a:t>
              </a:r>
            </a:p>
          </p:txBody>
        </p:sp>
        <p:sp>
          <p:nvSpPr>
            <p:cNvPr id="24" name="矩形 3"/>
            <p:cNvSpPr>
              <a:spLocks noChangeArrowheads="1"/>
            </p:cNvSpPr>
            <p:nvPr/>
          </p:nvSpPr>
          <p:spPr bwMode="auto">
            <a:xfrm>
              <a:off x="592571" y="1037058"/>
              <a:ext cx="557927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100" dirty="0">
                  <a:latin typeface="Times New Roman" panose="02020603050405020304" pitchFamily="18" charset="0"/>
                  <a:cs typeface="Times New Roman" panose="02020603050405020304" pitchFamily="18" charset="0"/>
                </a:rPr>
                <a:t>以血清乳酸脫氫酶檢測為例，連續監測 </a:t>
              </a:r>
              <a:r>
                <a:rPr lang="en-US" altLang="zh-CN" sz="1100" dirty="0">
                  <a:latin typeface="Times New Roman" panose="02020603050405020304" pitchFamily="18" charset="0"/>
                  <a:cs typeface="Times New Roman" panose="02020603050405020304" pitchFamily="18" charset="0"/>
                </a:rPr>
                <a:t>25 </a:t>
              </a:r>
              <a:r>
                <a:rPr lang="zh-CN" altLang="en-US" sz="1100" dirty="0">
                  <a:solidFill>
                    <a:srgbClr val="000000"/>
                  </a:solidFill>
                  <a:latin typeface="Times New Roman" panose="02020603050405020304" pitchFamily="18" charset="0"/>
                  <a:cs typeface="Times New Roman" panose="02020603050405020304" pitchFamily="18" charset="0"/>
                </a:rPr>
                <a:t>輪</a:t>
              </a:r>
              <a:r>
                <a:rPr lang="en-US" altLang="zh-CN" sz="900" dirty="0">
                  <a:solidFill>
                    <a:srgbClr val="000000"/>
                  </a:solidFill>
                  <a:latin typeface="Times New Roman" panose="02020603050405020304" pitchFamily="18" charset="0"/>
                  <a:cs typeface="Times New Roman" panose="02020603050405020304" pitchFamily="18" charset="0"/>
                </a:rPr>
                <a:t>(</a:t>
              </a:r>
              <a:r>
                <a:rPr lang="en-US" altLang="zh-CN" sz="900" i="1" dirty="0">
                  <a:solidFill>
                    <a:srgbClr val="000000"/>
                  </a:solidFill>
                  <a:latin typeface="Times New Roman" panose="02020603050405020304" pitchFamily="18" charset="0"/>
                  <a:cs typeface="Times New Roman" panose="02020603050405020304" pitchFamily="18" charset="0"/>
                </a:rPr>
                <a:t>Run</a:t>
              </a:r>
              <a:r>
                <a:rPr lang="en-US" altLang="zh-CN" sz="900" dirty="0">
                  <a:solidFill>
                    <a:srgbClr val="000000"/>
                  </a:solidFill>
                  <a:latin typeface="Times New Roman" panose="02020603050405020304" pitchFamily="18" charset="0"/>
                  <a:cs typeface="Times New Roman" panose="02020603050405020304" pitchFamily="18" charset="0"/>
                </a:rPr>
                <a:t>)</a:t>
              </a:r>
              <a:r>
                <a:rPr lang="zh-CN" altLang="en-US" sz="1100" dirty="0">
                  <a:solidFill>
                    <a:srgbClr val="000000"/>
                  </a:solidFill>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每輪重複 </a:t>
              </a:r>
              <a:r>
                <a:rPr lang="en-US" altLang="zh-CN" sz="1100" dirty="0">
                  <a:latin typeface="Times New Roman" panose="02020603050405020304" pitchFamily="18" charset="0"/>
                  <a:cs typeface="Times New Roman" panose="02020603050405020304" pitchFamily="18" charset="0"/>
                </a:rPr>
                <a:t>5 </a:t>
              </a:r>
              <a:r>
                <a:rPr lang="zh-CN" altLang="en-US" sz="1100" dirty="0">
                  <a:latin typeface="Times New Roman" panose="02020603050405020304" pitchFamily="18" charset="0"/>
                  <a:cs typeface="Times New Roman" panose="02020603050405020304" pitchFamily="18" charset="0"/>
                </a:rPr>
                <a:t>次，將數據如右表記錄；</a:t>
              </a:r>
              <a:endParaRPr lang="en-US" altLang="zh-CN" sz="1100" dirty="0">
                <a:latin typeface="Times New Roman" panose="02020603050405020304" pitchFamily="18" charset="0"/>
                <a:cs typeface="Times New Roman" panose="02020603050405020304" pitchFamily="18" charset="0"/>
              </a:endParaRPr>
            </a:p>
          </p:txBody>
        </p:sp>
        <p:sp>
          <p:nvSpPr>
            <p:cNvPr id="25" name="矩形 3"/>
            <p:cNvSpPr>
              <a:spLocks noChangeArrowheads="1"/>
            </p:cNvSpPr>
            <p:nvPr/>
          </p:nvSpPr>
          <p:spPr bwMode="auto">
            <a:xfrm>
              <a:off x="592572" y="1298697"/>
              <a:ext cx="435779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100" dirty="0"/>
                <a:t>分別計算每輪控制統計量，即：均值、標準差，及總均值、標準差；</a:t>
              </a:r>
              <a:endParaRPr lang="en-US" altLang="zh-CN" sz="1100" dirty="0"/>
            </a:p>
          </p:txBody>
        </p:sp>
        <p:sp>
          <p:nvSpPr>
            <p:cNvPr id="26" name="矩形 3"/>
            <p:cNvSpPr>
              <a:spLocks noChangeArrowheads="1"/>
            </p:cNvSpPr>
            <p:nvPr/>
          </p:nvSpPr>
          <p:spPr bwMode="auto">
            <a:xfrm>
              <a:off x="592572" y="1560337"/>
              <a:ext cx="3259033" cy="26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00" dirty="0"/>
                <a:t>查下面控制圖係數表；</a:t>
              </a:r>
              <a:endParaRPr lang="en-US" altLang="zh-CN" sz="1100" dirty="0"/>
            </a:p>
          </p:txBody>
        </p:sp>
        <p:sp>
          <p:nvSpPr>
            <p:cNvPr id="27" name="矩形 3"/>
            <p:cNvSpPr>
              <a:spLocks noChangeArrowheads="1"/>
            </p:cNvSpPr>
            <p:nvPr/>
          </p:nvSpPr>
          <p:spPr bwMode="auto">
            <a:xfrm>
              <a:off x="592571" y="1821976"/>
              <a:ext cx="435779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100" dirty="0">
                  <a:latin typeface="Times New Roman" panose="02020603050405020304" pitchFamily="18" charset="0"/>
                  <a:cs typeface="Times New Roman" panose="02020603050405020304" pitchFamily="18" charset="0"/>
                </a:rPr>
                <a:t>分別計算控制界限</a:t>
              </a:r>
              <a:r>
                <a:rPr lang="en-US" altLang="zh-CN" sz="1000" dirty="0">
                  <a:latin typeface="Times New Roman" panose="02020603050405020304" pitchFamily="18" charset="0"/>
                  <a:cs typeface="Times New Roman" panose="02020603050405020304" pitchFamily="18" charset="0"/>
                </a:rPr>
                <a:t>(</a:t>
              </a:r>
              <a:r>
                <a:rPr lang="en-US" altLang="zh-CN" sz="1000" i="1" dirty="0">
                  <a:latin typeface="Times New Roman" panose="02020603050405020304" pitchFamily="18" charset="0"/>
                  <a:cs typeface="Times New Roman" panose="02020603050405020304" pitchFamily="18" charset="0"/>
                </a:rPr>
                <a:t>control limits</a:t>
              </a:r>
              <a:r>
                <a:rPr lang="en-US" altLang="zh-CN" sz="1000" dirty="0">
                  <a:latin typeface="Times New Roman" panose="02020603050405020304" pitchFamily="18" charset="0"/>
                  <a:cs typeface="Times New Roman" panose="02020603050405020304" pitchFamily="18" charset="0"/>
                </a:rPr>
                <a:t>)</a:t>
              </a:r>
              <a:r>
                <a:rPr lang="zh-CN" altLang="en-US" sz="1100" dirty="0">
                  <a:latin typeface="Times New Roman" panose="02020603050405020304" pitchFamily="18" charset="0"/>
                  <a:cs typeface="Times New Roman" panose="02020603050405020304" pitchFamily="18" charset="0"/>
                </a:rPr>
                <a:t>： </a:t>
              </a:r>
              <a:r>
                <a:rPr lang="en-US" altLang="zh-CN" sz="1100" i="1" dirty="0">
                  <a:latin typeface="Times New Roman" panose="02020603050405020304" pitchFamily="18" charset="0"/>
                  <a:cs typeface="Times New Roman" panose="02020603050405020304" pitchFamily="18" charset="0"/>
                </a:rPr>
                <a:t>UCL</a:t>
              </a:r>
              <a:r>
                <a:rPr lang="el-GR" altLang="zh-CN" sz="1100" i="1" baseline="-25000" dirty="0">
                  <a:latin typeface="Times New Roman" panose="02020603050405020304" pitchFamily="18" charset="0"/>
                  <a:cs typeface="Times New Roman" panose="02020603050405020304" pitchFamily="18" charset="0"/>
                </a:rPr>
                <a:t>μ</a:t>
              </a:r>
              <a:r>
                <a:rPr lang="zh-CN" altLang="en-US" sz="1100" dirty="0">
                  <a:latin typeface="Times New Roman" panose="02020603050405020304" pitchFamily="18" charset="0"/>
                  <a:cs typeface="Times New Roman" panose="02020603050405020304" pitchFamily="18" charset="0"/>
                </a:rPr>
                <a:t>、</a:t>
              </a:r>
              <a:r>
                <a:rPr lang="en-US" altLang="zh-CN" sz="1100" i="1" dirty="0">
                  <a:latin typeface="Times New Roman" panose="02020603050405020304" pitchFamily="18" charset="0"/>
                  <a:cs typeface="Times New Roman" panose="02020603050405020304" pitchFamily="18" charset="0"/>
                </a:rPr>
                <a:t>LCL</a:t>
              </a:r>
              <a:r>
                <a:rPr lang="el-GR" altLang="zh-CN" sz="1100" i="1" baseline="-25000" dirty="0">
                  <a:latin typeface="Times New Roman" panose="02020603050405020304" pitchFamily="18" charset="0"/>
                  <a:cs typeface="Times New Roman" panose="02020603050405020304" pitchFamily="18" charset="0"/>
                </a:rPr>
                <a:t>μ</a:t>
              </a:r>
              <a:r>
                <a:rPr lang="el-GR" altLang="zh-CN" sz="1100" dirty="0">
                  <a:latin typeface="Times New Roman" panose="02020603050405020304" pitchFamily="18" charset="0"/>
                  <a:cs typeface="Times New Roman" panose="02020603050405020304" pitchFamily="18" charset="0"/>
                </a:rPr>
                <a:t> </a:t>
              </a:r>
              <a:r>
                <a:rPr lang="zh-CN" altLang="en-US" sz="1100" dirty="0">
                  <a:latin typeface="Times New Roman" panose="02020603050405020304" pitchFamily="18" charset="0"/>
                  <a:cs typeface="Times New Roman" panose="02020603050405020304" pitchFamily="18" charset="0"/>
                </a:rPr>
                <a:t>和</a:t>
              </a:r>
              <a:r>
                <a:rPr lang="en-US" altLang="zh-CN" sz="1100" dirty="0">
                  <a:latin typeface="Times New Roman" panose="02020603050405020304" pitchFamily="18" charset="0"/>
                  <a:cs typeface="Times New Roman" panose="02020603050405020304" pitchFamily="18" charset="0"/>
                </a:rPr>
                <a:t> </a:t>
              </a:r>
              <a:r>
                <a:rPr lang="en-US" altLang="zh-CN" sz="1100" i="1" dirty="0">
                  <a:latin typeface="Times New Roman" panose="02020603050405020304" pitchFamily="18" charset="0"/>
                  <a:cs typeface="Times New Roman" panose="02020603050405020304" pitchFamily="18" charset="0"/>
                </a:rPr>
                <a:t>UCL</a:t>
              </a:r>
              <a:r>
                <a:rPr lang="el-GR" altLang="zh-CN" sz="1100" i="1" baseline="-25000" dirty="0">
                  <a:latin typeface="Times New Roman" panose="02020603050405020304" pitchFamily="18" charset="0"/>
                  <a:cs typeface="Times New Roman" panose="02020603050405020304" pitchFamily="18" charset="0"/>
                </a:rPr>
                <a:t>σ</a:t>
              </a:r>
              <a:r>
                <a:rPr lang="el-GR" altLang="zh-CN" sz="1100" dirty="0">
                  <a:latin typeface="Times New Roman" panose="02020603050405020304" pitchFamily="18" charset="0"/>
                  <a:cs typeface="Times New Roman" panose="02020603050405020304" pitchFamily="18" charset="0"/>
                </a:rPr>
                <a:t> </a:t>
              </a:r>
              <a:r>
                <a:rPr lang="zh-CN" altLang="en-US" sz="1100" dirty="0">
                  <a:latin typeface="Times New Roman" panose="02020603050405020304" pitchFamily="18" charset="0"/>
                  <a:cs typeface="Times New Roman" panose="02020603050405020304" pitchFamily="18" charset="0"/>
                </a:rPr>
                <a:t>、</a:t>
              </a:r>
              <a:r>
                <a:rPr lang="en-US" altLang="zh-CN" sz="1100" i="1" dirty="0">
                  <a:latin typeface="Times New Roman" panose="02020603050405020304" pitchFamily="18" charset="0"/>
                  <a:cs typeface="Times New Roman" panose="02020603050405020304" pitchFamily="18" charset="0"/>
                </a:rPr>
                <a:t>LCL</a:t>
              </a:r>
              <a:r>
                <a:rPr lang="el-GR" altLang="zh-CN" sz="1100" i="1" baseline="-25000" dirty="0">
                  <a:latin typeface="Times New Roman" panose="02020603050405020304" pitchFamily="18" charset="0"/>
                  <a:cs typeface="Times New Roman" panose="02020603050405020304" pitchFamily="18" charset="0"/>
                </a:rPr>
                <a:t>σ</a:t>
              </a:r>
              <a:r>
                <a:rPr lang="en-US" altLang="zh-CN" sz="1100" dirty="0">
                  <a:latin typeface="Times New Roman" panose="02020603050405020304" pitchFamily="18" charset="0"/>
                  <a:cs typeface="Times New Roman" panose="02020603050405020304" pitchFamily="18" charset="0"/>
                </a:rPr>
                <a:t> </a:t>
              </a:r>
              <a:r>
                <a:rPr lang="zh-CN" altLang="en-US" sz="1100" dirty="0">
                  <a:latin typeface="Times New Roman" panose="02020603050405020304" pitchFamily="18" charset="0"/>
                  <a:cs typeface="Times New Roman" panose="02020603050405020304" pitchFamily="18" charset="0"/>
                </a:rPr>
                <a:t>；</a:t>
              </a:r>
              <a:endParaRPr lang="en-US" altLang="zh-CN" sz="1100" dirty="0">
                <a:latin typeface="Times New Roman" panose="02020603050405020304" pitchFamily="18" charset="0"/>
                <a:cs typeface="Times New Roman" panose="02020603050405020304" pitchFamily="18" charset="0"/>
              </a:endParaRPr>
            </a:p>
          </p:txBody>
        </p:sp>
        <p:sp>
          <p:nvSpPr>
            <p:cNvPr id="28" name="矩形 3"/>
            <p:cNvSpPr>
              <a:spLocks noChangeArrowheads="1"/>
            </p:cNvSpPr>
            <p:nvPr/>
          </p:nvSpPr>
          <p:spPr bwMode="auto">
            <a:xfrm>
              <a:off x="592571" y="2078415"/>
              <a:ext cx="3259033" cy="26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00"/>
                <a:t>描點作分析控制圖如下頁。</a:t>
              </a:r>
              <a:endParaRPr lang="en-US" altLang="zh-CN" sz="1100"/>
            </a:p>
          </p:txBody>
        </p:sp>
      </p:grpSp>
      <p:pic>
        <p:nvPicPr>
          <p:cNvPr id="768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8521" y="315448"/>
            <a:ext cx="5271247" cy="5657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79899" y="286080"/>
            <a:ext cx="5578622"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均值</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Mean</a:t>
            </a:r>
            <a:r>
              <a:rPr lang="en-US" altLang="zh-CN"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、標準差</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Standard Deviation</a:t>
            </a:r>
            <a:r>
              <a:rPr lang="en-US" altLang="zh-CN"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控制圖</a:t>
            </a:r>
            <a:r>
              <a:rPr lang="zh-TW" altLang="en-US" sz="1000" dirty="0">
                <a:solidFill>
                  <a:srgbClr val="000000"/>
                </a:solidFill>
                <a:latin typeface="Times New Roman" pitchFamily="18" charset="0"/>
                <a:cs typeface="Times New Roman" pitchFamily="18" charset="0"/>
              </a:rPr>
              <a:t>；</a:t>
            </a:r>
          </a:p>
        </p:txBody>
      </p:sp>
      <p:sp>
        <p:nvSpPr>
          <p:cNvPr id="15" name="矩形 14"/>
          <p:cNvSpPr/>
          <p:nvPr/>
        </p:nvSpPr>
        <p:spPr>
          <a:xfrm>
            <a:off x="62965" y="25401"/>
            <a:ext cx="3522946"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extLst>
      <p:ext uri="{BB962C8B-B14F-4D97-AF65-F5344CB8AC3E}">
        <p14:creationId xmlns:p14="http://schemas.microsoft.com/office/powerpoint/2010/main" val="3803090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8824" y="2492855"/>
            <a:ext cx="5125198" cy="2756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7"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317" y="2483888"/>
            <a:ext cx="5309929" cy="2756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3" name="矩形 3"/>
          <p:cNvSpPr>
            <a:spLocks noChangeArrowheads="1"/>
          </p:cNvSpPr>
          <p:nvPr/>
        </p:nvSpPr>
        <p:spPr bwMode="auto">
          <a:xfrm>
            <a:off x="146050" y="563388"/>
            <a:ext cx="6072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t>均值 </a:t>
            </a:r>
            <a:r>
              <a:rPr lang="en-US" altLang="zh-CN" sz="1600" b="1" dirty="0"/>
              <a:t>- </a:t>
            </a:r>
            <a:r>
              <a:rPr lang="zh-CN" altLang="en-US" sz="1600" b="1" dirty="0"/>
              <a:t>標準差 控制圖 實例：</a:t>
            </a:r>
          </a:p>
        </p:txBody>
      </p:sp>
      <p:sp>
        <p:nvSpPr>
          <p:cNvPr id="37894" name="矩形 3"/>
          <p:cNvSpPr>
            <a:spLocks noChangeArrowheads="1"/>
          </p:cNvSpPr>
          <p:nvPr/>
        </p:nvSpPr>
        <p:spPr bwMode="auto">
          <a:xfrm>
            <a:off x="957263" y="930100"/>
            <a:ext cx="9623426"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100" dirty="0"/>
              <a:t>        當均值</a:t>
            </a:r>
            <a:r>
              <a:rPr lang="en-US" altLang="zh-CN" sz="1100" dirty="0"/>
              <a:t>-</a:t>
            </a:r>
            <a:r>
              <a:rPr lang="zh-CN" altLang="en-US" sz="1100" dirty="0"/>
              <a:t>標準差控制圖時，應先做標註差圖後做均值圖；因為均值圖需要用到標準差的數據，如果先做均值圖，則由於標準差圖還未判穩，標準差數據還不可用，故不可行；如果先做標準差圖，由於標準差圖中只有標準差一個數據，不需要均值數據，故可行；所以，</a:t>
            </a:r>
            <a:r>
              <a:rPr lang="zh-CN" altLang="en-US" sz="1100" b="1" dirty="0">
                <a:solidFill>
                  <a:schemeClr val="accent6"/>
                </a:solidFill>
              </a:rPr>
              <a:t>控制圖應先做標註差圖，待標準差圖判穩之後，再做均值圖，若標準差圖未判穩，則永遠不能開始做均值圖 </a:t>
            </a:r>
            <a:r>
              <a:rPr lang="zh-CN" altLang="en-US" sz="1100" dirty="0"/>
              <a:t>；</a:t>
            </a:r>
            <a:endParaRPr lang="en-US" altLang="zh-CN" sz="1100" dirty="0"/>
          </a:p>
        </p:txBody>
      </p:sp>
      <p:sp>
        <p:nvSpPr>
          <p:cNvPr id="37895" name="矩形 3"/>
          <p:cNvSpPr>
            <a:spLocks noChangeArrowheads="1"/>
          </p:cNvSpPr>
          <p:nvPr/>
        </p:nvSpPr>
        <p:spPr bwMode="auto">
          <a:xfrm>
            <a:off x="957263" y="1715913"/>
            <a:ext cx="9623426"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100" dirty="0"/>
              <a:t>        連續</a:t>
            </a:r>
            <a:r>
              <a:rPr lang="en-US" altLang="zh-CN" sz="1100" dirty="0"/>
              <a:t>25</a:t>
            </a:r>
            <a:r>
              <a:rPr lang="zh-CN" altLang="en-US" sz="1100" dirty="0"/>
              <a:t>組中，</a:t>
            </a:r>
            <a:r>
              <a:rPr lang="en-US" altLang="zh-CN" sz="1100" dirty="0"/>
              <a:t>13</a:t>
            </a:r>
            <a:r>
              <a:rPr lang="zh-CN" altLang="en-US" sz="1100" dirty="0"/>
              <a:t>組的均值和</a:t>
            </a:r>
            <a:r>
              <a:rPr lang="en-US" altLang="zh-CN" sz="1100" dirty="0"/>
              <a:t>17</a:t>
            </a:r>
            <a:r>
              <a:rPr lang="zh-CN" altLang="en-US" sz="1100" dirty="0"/>
              <a:t>組的標準差結果落在界外，所以下述標準差分析控制圖不能判穩，標準差數據不可用，需要查找原因，改進后從新進行。</a:t>
            </a:r>
            <a:endParaRPr lang="en-US" altLang="zh-CN" sz="1100" dirty="0"/>
          </a:p>
        </p:txBody>
      </p:sp>
      <p:grpSp>
        <p:nvGrpSpPr>
          <p:cNvPr id="37898" name="组合 5"/>
          <p:cNvGrpSpPr>
            <a:grpSpLocks/>
          </p:cNvGrpSpPr>
          <p:nvPr/>
        </p:nvGrpSpPr>
        <p:grpSpPr bwMode="auto">
          <a:xfrm>
            <a:off x="3437403" y="2233063"/>
            <a:ext cx="2225234" cy="921205"/>
            <a:chOff x="6341710" y="2550500"/>
            <a:chExt cx="2225161" cy="921177"/>
          </a:xfrm>
        </p:grpSpPr>
        <p:sp>
          <p:nvSpPr>
            <p:cNvPr id="2" name="椭圆 1"/>
            <p:cNvSpPr/>
            <p:nvPr/>
          </p:nvSpPr>
          <p:spPr>
            <a:xfrm>
              <a:off x="6341710" y="3060527"/>
              <a:ext cx="441311" cy="411150"/>
            </a:xfrm>
            <a:prstGeom prst="ellipse">
              <a:avLst/>
            </a:prstGeom>
            <a:solidFill>
              <a:srgbClr val="FF0000">
                <a:alpha val="0"/>
              </a:srgbClr>
            </a:solidFill>
            <a:ln w="9525">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矩形标注 2"/>
            <p:cNvSpPr/>
            <p:nvPr/>
          </p:nvSpPr>
          <p:spPr>
            <a:xfrm>
              <a:off x="7793783" y="2550500"/>
              <a:ext cx="773088" cy="250817"/>
            </a:xfrm>
            <a:prstGeom prst="wedgeRectCallout">
              <a:avLst>
                <a:gd name="adj1" fmla="val -182986"/>
                <a:gd name="adj2" fmla="val 200344"/>
              </a:avLst>
            </a:prstGeom>
            <a:solidFill>
              <a:schemeClr val="accent1">
                <a:alpha val="0"/>
              </a:schemeClr>
            </a:solidFill>
            <a:ln w="9525">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100" dirty="0">
                  <a:solidFill>
                    <a:schemeClr val="tx1"/>
                  </a:solidFill>
                </a:rPr>
                <a:t>界外判異</a:t>
              </a:r>
            </a:p>
          </p:txBody>
        </p:sp>
      </p:grpSp>
      <p:grpSp>
        <p:nvGrpSpPr>
          <p:cNvPr id="22" name="组合 5"/>
          <p:cNvGrpSpPr>
            <a:grpSpLocks/>
          </p:cNvGrpSpPr>
          <p:nvPr/>
        </p:nvGrpSpPr>
        <p:grpSpPr bwMode="auto">
          <a:xfrm>
            <a:off x="6782184" y="4670511"/>
            <a:ext cx="1740254" cy="1043393"/>
            <a:chOff x="9865677" y="1895148"/>
            <a:chExt cx="1740197" cy="1043362"/>
          </a:xfrm>
        </p:grpSpPr>
        <p:sp>
          <p:nvSpPr>
            <p:cNvPr id="23" name="椭圆 22"/>
            <p:cNvSpPr/>
            <p:nvPr/>
          </p:nvSpPr>
          <p:spPr>
            <a:xfrm>
              <a:off x="11164563" y="1895148"/>
              <a:ext cx="441311" cy="411150"/>
            </a:xfrm>
            <a:prstGeom prst="ellipse">
              <a:avLst/>
            </a:prstGeom>
            <a:solidFill>
              <a:srgbClr val="FF0000">
                <a:alpha val="0"/>
              </a:srgbClr>
            </a:solidFill>
            <a:ln w="9525">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标注 23"/>
            <p:cNvSpPr/>
            <p:nvPr/>
          </p:nvSpPr>
          <p:spPr>
            <a:xfrm>
              <a:off x="9865677" y="2687693"/>
              <a:ext cx="773088" cy="250817"/>
            </a:xfrm>
            <a:prstGeom prst="wedgeRectCallout">
              <a:avLst>
                <a:gd name="adj1" fmla="val 123361"/>
                <a:gd name="adj2" fmla="val -234161"/>
              </a:avLst>
            </a:prstGeom>
            <a:solidFill>
              <a:schemeClr val="accent1">
                <a:alpha val="0"/>
              </a:schemeClr>
            </a:solidFill>
            <a:ln w="9525">
              <a:solidFill>
                <a:srgbClr val="FF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100" dirty="0">
                  <a:solidFill>
                    <a:schemeClr val="tx1"/>
                  </a:solidFill>
                </a:rPr>
                <a:t>界外判異</a:t>
              </a:r>
            </a:p>
          </p:txBody>
        </p:sp>
      </p:grpSp>
      <p:sp>
        <p:nvSpPr>
          <p:cNvPr id="17" name="矩形 16"/>
          <p:cNvSpPr/>
          <p:nvPr/>
        </p:nvSpPr>
        <p:spPr>
          <a:xfrm>
            <a:off x="79898" y="286080"/>
            <a:ext cx="6702285"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均值控制圖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Mean Chart</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和</a:t>
            </a:r>
            <a:r>
              <a:rPr lang="zh-TW" altLang="en-US" sz="1000" dirty="0">
                <a:solidFill>
                  <a:srgbClr val="000000"/>
                </a:solidFill>
                <a:latin typeface="Times New Roman" pitchFamily="18" charset="0"/>
                <a:cs typeface="Times New Roman" pitchFamily="18" charset="0"/>
              </a:rPr>
              <a:t>標準差控制圖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Standard Deviation Chart</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a:t>
            </a:r>
          </a:p>
        </p:txBody>
      </p:sp>
      <p:sp>
        <p:nvSpPr>
          <p:cNvPr id="18" name="矩形 17"/>
          <p:cNvSpPr/>
          <p:nvPr/>
        </p:nvSpPr>
        <p:spPr>
          <a:xfrm>
            <a:off x="62965" y="25401"/>
            <a:ext cx="3522946"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extLst>
      <p:ext uri="{BB962C8B-B14F-4D97-AF65-F5344CB8AC3E}">
        <p14:creationId xmlns:p14="http://schemas.microsoft.com/office/powerpoint/2010/main" val="1924168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8474" y="2288290"/>
            <a:ext cx="5125198" cy="2747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754" y="2279322"/>
            <a:ext cx="5304495" cy="2756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3" name="矩形 3"/>
          <p:cNvSpPr>
            <a:spLocks noChangeArrowheads="1"/>
          </p:cNvSpPr>
          <p:nvPr/>
        </p:nvSpPr>
        <p:spPr bwMode="auto">
          <a:xfrm>
            <a:off x="146050" y="715793"/>
            <a:ext cx="60721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t>均值 </a:t>
            </a:r>
            <a:r>
              <a:rPr lang="en-US" altLang="zh-CN" sz="1600" b="1" dirty="0"/>
              <a:t>- </a:t>
            </a:r>
            <a:r>
              <a:rPr lang="zh-CN" altLang="en-US" sz="1600" b="1" dirty="0"/>
              <a:t>標準差 控制圖 實例：</a:t>
            </a:r>
          </a:p>
        </p:txBody>
      </p:sp>
      <p:sp>
        <p:nvSpPr>
          <p:cNvPr id="37894" name="矩形 3"/>
          <p:cNvSpPr>
            <a:spLocks noChangeArrowheads="1"/>
          </p:cNvSpPr>
          <p:nvPr/>
        </p:nvSpPr>
        <p:spPr bwMode="auto">
          <a:xfrm>
            <a:off x="957263" y="1251210"/>
            <a:ext cx="9623426"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TW" altLang="en-US" sz="1100" dirty="0"/>
              <a:t>       調查原因採取措處理掉異常因素後，從新監測計算作圖，根據判穩準則進行判穩，如下標準差控制圖已穩，則可進行下一步，計算并製作均值控制圖，根據判穩準則進行判穩，如下均值控制圖已穩，即可進行下一步，延長中心及上下兩側控制限，作控制控制圖使用；</a:t>
            </a:r>
            <a:endParaRPr lang="en-US" altLang="zh-CN" sz="1100" dirty="0"/>
          </a:p>
        </p:txBody>
      </p:sp>
      <p:sp>
        <p:nvSpPr>
          <p:cNvPr id="9" name="矩形 8"/>
          <p:cNvSpPr/>
          <p:nvPr/>
        </p:nvSpPr>
        <p:spPr>
          <a:xfrm>
            <a:off x="79899" y="286080"/>
            <a:ext cx="6667410"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均值控制圖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Mean Chart</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和標準差控制圖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Standard Deviation Chart</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a:t>
            </a:r>
          </a:p>
        </p:txBody>
      </p:sp>
      <p:sp>
        <p:nvSpPr>
          <p:cNvPr id="10" name="矩形 9"/>
          <p:cNvSpPr/>
          <p:nvPr/>
        </p:nvSpPr>
        <p:spPr>
          <a:xfrm>
            <a:off x="62965" y="25401"/>
            <a:ext cx="3522946"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extLst>
      <p:ext uri="{BB962C8B-B14F-4D97-AF65-F5344CB8AC3E}">
        <p14:creationId xmlns:p14="http://schemas.microsoft.com/office/powerpoint/2010/main" val="2876613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4" name="组合 1"/>
          <p:cNvGrpSpPr>
            <a:grpSpLocks/>
          </p:cNvGrpSpPr>
          <p:nvPr/>
        </p:nvGrpSpPr>
        <p:grpSpPr bwMode="auto">
          <a:xfrm>
            <a:off x="2692400" y="1374048"/>
            <a:ext cx="6940550" cy="3378200"/>
            <a:chOff x="2692755" y="1554518"/>
            <a:chExt cx="6940003" cy="3378200"/>
          </a:xfrm>
        </p:grpSpPr>
        <p:sp>
          <p:nvSpPr>
            <p:cNvPr id="40965" name="矩形 3"/>
            <p:cNvSpPr>
              <a:spLocks noChangeArrowheads="1"/>
            </p:cNvSpPr>
            <p:nvPr/>
          </p:nvSpPr>
          <p:spPr bwMode="auto">
            <a:xfrm>
              <a:off x="2692755" y="1554518"/>
              <a:ext cx="6940003" cy="33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latin typeface="Times New Roman" pitchFamily="18" charset="0"/>
                  <a:cs typeface="Times New Roman" pitchFamily="18" charset="0"/>
                </a:rPr>
                <a:t>應用操作過程規範圖選擇質控規則制定質控方案</a:t>
              </a:r>
              <a:r>
                <a:rPr lang="zh-CN" altLang="en-US" sz="1400" dirty="0">
                  <a:latin typeface="Times New Roman" pitchFamily="18" charset="0"/>
                  <a:cs typeface="Times New Roman" pitchFamily="18" charset="0"/>
                </a:rPr>
                <a:t>（</a:t>
              </a:r>
              <a:r>
                <a:rPr lang="en-US" altLang="zh-CN" sz="1400" i="1" dirty="0" err="1">
                  <a:latin typeface="Times New Roman" pitchFamily="18" charset="0"/>
                  <a:cs typeface="Times New Roman" pitchFamily="18" charset="0"/>
                </a:rPr>
                <a:t>OPSpecs</a:t>
              </a:r>
              <a:r>
                <a:rPr lang="en-US" altLang="zh-CN" sz="1400" i="1" dirty="0">
                  <a:latin typeface="Times New Roman" pitchFamily="18" charset="0"/>
                  <a:cs typeface="Times New Roman" pitchFamily="18" charset="0"/>
                </a:rPr>
                <a:t> Chart</a:t>
              </a:r>
              <a:r>
                <a:rPr lang="zh-CN" altLang="en-US" sz="1400" dirty="0">
                  <a:latin typeface="Times New Roman" pitchFamily="18" charset="0"/>
                  <a:cs typeface="Times New Roman" pitchFamily="18" charset="0"/>
                </a:rPr>
                <a:t>）</a:t>
              </a:r>
              <a:r>
                <a:rPr lang="zh-CN" altLang="en-US" sz="1600" b="1" dirty="0">
                  <a:latin typeface="Times New Roman" pitchFamily="18" charset="0"/>
                  <a:cs typeface="Times New Roman" pitchFamily="18" charset="0"/>
                </a:rPr>
                <a:t>：</a:t>
              </a:r>
            </a:p>
          </p:txBody>
        </p:sp>
        <p:sp>
          <p:nvSpPr>
            <p:cNvPr id="40966" name="矩形 3"/>
            <p:cNvSpPr>
              <a:spLocks noChangeArrowheads="1"/>
            </p:cNvSpPr>
            <p:nvPr/>
          </p:nvSpPr>
          <p:spPr bwMode="auto">
            <a:xfrm>
              <a:off x="2692756" y="2043537"/>
              <a:ext cx="6940002" cy="462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dirty="0">
                  <a:latin typeface="Times New Roman" pitchFamily="18" charset="0"/>
                  <a:cs typeface="Times New Roman" pitchFamily="18" charset="0"/>
                </a:rPr>
                <a:t>       操作過程規範圖（</a:t>
              </a:r>
              <a:r>
                <a:rPr lang="en-US" altLang="zh-CN" sz="1200" i="1" dirty="0">
                  <a:latin typeface="Times New Roman" pitchFamily="18" charset="0"/>
                  <a:cs typeface="Times New Roman" pitchFamily="18" charset="0"/>
                </a:rPr>
                <a:t>operational process specifications</a:t>
              </a:r>
              <a:r>
                <a:rPr lang="zh-CN" altLang="en-US" sz="1200" dirty="0">
                  <a:latin typeface="Times New Roman" pitchFamily="18" charset="0"/>
                  <a:cs typeface="Times New Roman" pitchFamily="18" charset="0"/>
                </a:rPr>
                <a:t>，簡稱 </a:t>
              </a:r>
              <a:r>
                <a:rPr lang="en-US" altLang="zh-CN" sz="1200" i="1" dirty="0" err="1">
                  <a:latin typeface="Times New Roman" pitchFamily="18" charset="0"/>
                  <a:cs typeface="Times New Roman" pitchFamily="18" charset="0"/>
                </a:rPr>
                <a:t>OPSpecs</a:t>
              </a:r>
              <a:r>
                <a:rPr lang="zh-CN" altLang="en-US" sz="1200" dirty="0">
                  <a:latin typeface="Times New Roman" pitchFamily="18" charset="0"/>
                  <a:cs typeface="Times New Roman" pitchFamily="18" charset="0"/>
                </a:rPr>
                <a:t>），顯示的是測定方法的不精密度、偏倚和已知質量保證水平達到規定質量要求需要採用的控制方法之間的一種線條圖。</a:t>
              </a:r>
            </a:p>
          </p:txBody>
        </p:sp>
        <p:graphicFrame>
          <p:nvGraphicFramePr>
            <p:cNvPr id="40967" name="对象 2"/>
            <p:cNvGraphicFramePr>
              <a:graphicFrameLocks noChangeAspect="1"/>
            </p:cNvGraphicFramePr>
            <p:nvPr/>
          </p:nvGraphicFramePr>
          <p:xfrm>
            <a:off x="3132185" y="2967743"/>
            <a:ext cx="5692775" cy="412809"/>
          </p:xfrm>
          <a:graphic>
            <a:graphicData uri="http://schemas.openxmlformats.org/presentationml/2006/ole">
              <mc:AlternateContent xmlns:mc="http://schemas.openxmlformats.org/markup-compatibility/2006">
                <mc:Choice xmlns:v="urn:schemas-microsoft-com:vml" Requires="v">
                  <p:oleObj name="公式" r:id="rId3" imgW="3378200" imgH="241300" progId="Equation.3">
                    <p:embed/>
                  </p:oleObj>
                </mc:Choice>
                <mc:Fallback>
                  <p:oleObj name="公式" r:id="rId3" imgW="3378200" imgH="241300"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85" y="2967743"/>
                          <a:ext cx="5692775" cy="412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8" name="矩形 15"/>
            <p:cNvSpPr>
              <a:spLocks noChangeArrowheads="1"/>
            </p:cNvSpPr>
            <p:nvPr/>
          </p:nvSpPr>
          <p:spPr bwMode="auto">
            <a:xfrm>
              <a:off x="3081120" y="3734465"/>
              <a:ext cx="5924550" cy="492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300" dirty="0">
                  <a:latin typeface="Times New Roman" pitchFamily="18" charset="0"/>
                  <a:cs typeface="Times New Roman" pitchFamily="18" charset="0"/>
                </a:rPr>
                <a:t>取 </a:t>
              </a:r>
              <a:r>
                <a:rPr lang="el-GR" altLang="zh-CN" sz="1300" i="1" dirty="0">
                  <a:latin typeface="Times New Roman" pitchFamily="18" charset="0"/>
                  <a:cs typeface="Times New Roman" pitchFamily="18" charset="0"/>
                </a:rPr>
                <a:t>α</a:t>
              </a:r>
              <a:r>
                <a:rPr lang="en-US" altLang="zh-CN" sz="1300" dirty="0">
                  <a:latin typeface="Times New Roman" pitchFamily="18" charset="0"/>
                  <a:cs typeface="Times New Roman" pitchFamily="18" charset="0"/>
                </a:rPr>
                <a:t> </a:t>
              </a:r>
              <a:r>
                <a:rPr lang="zh-CN" altLang="en-US" sz="1300" dirty="0">
                  <a:latin typeface="Times New Roman" pitchFamily="18" charset="0"/>
                  <a:cs typeface="Times New Roman" pitchFamily="18" charset="0"/>
                </a:rPr>
                <a:t>雙側等於 </a:t>
              </a:r>
              <a:r>
                <a:rPr lang="en-US" altLang="zh-CN" sz="1300" dirty="0">
                  <a:latin typeface="Times New Roman" pitchFamily="18" charset="0"/>
                  <a:cs typeface="Times New Roman" pitchFamily="18" charset="0"/>
                </a:rPr>
                <a:t>0.95</a:t>
              </a:r>
              <a:r>
                <a:rPr lang="zh-CN" altLang="en-US" sz="1300" dirty="0">
                  <a:latin typeface="Times New Roman" pitchFamily="18" charset="0"/>
                  <a:cs typeface="Times New Roman" pitchFamily="18" charset="0"/>
                </a:rPr>
                <a:t>，并設臨界隨機誤差</a:t>
              </a:r>
              <a:r>
                <a:rPr lang="en-US" altLang="zh-CN" sz="1300" dirty="0">
                  <a:latin typeface="Times New Roman" pitchFamily="18" charset="0"/>
                  <a:cs typeface="Times New Roman" pitchFamily="18" charset="0"/>
                </a:rPr>
                <a:t>(</a:t>
              </a:r>
              <a:r>
                <a:rPr lang="en-US" altLang="zh-CN" sz="1300" dirty="0">
                  <a:solidFill>
                    <a:srgbClr val="000000"/>
                  </a:solidFill>
                  <a:latin typeface="Times New Roman" pitchFamily="18" charset="0"/>
                  <a:cs typeface="Times New Roman" pitchFamily="18" charset="0"/>
                </a:rPr>
                <a:t>△</a:t>
              </a:r>
              <a:r>
                <a:rPr lang="en-US" altLang="zh-CN" sz="1300" i="1" dirty="0" err="1">
                  <a:solidFill>
                    <a:srgbClr val="000000"/>
                  </a:solidFill>
                  <a:latin typeface="Times New Roman" pitchFamily="18" charset="0"/>
                  <a:cs typeface="Times New Roman" pitchFamily="18" charset="0"/>
                </a:rPr>
                <a:t>RE</a:t>
              </a:r>
              <a:r>
                <a:rPr lang="en-US" altLang="zh-CN" sz="1300" i="1" baseline="-25000" dirty="0" err="1">
                  <a:solidFill>
                    <a:srgbClr val="000000"/>
                  </a:solidFill>
                  <a:latin typeface="Times New Roman" pitchFamily="18" charset="0"/>
                  <a:cs typeface="Times New Roman" pitchFamily="18" charset="0"/>
                </a:rPr>
                <a:t>c</a:t>
              </a:r>
              <a:r>
                <a:rPr lang="en-US" altLang="zh-CN" sz="1300" dirty="0">
                  <a:solidFill>
                    <a:srgbClr val="000000"/>
                  </a:solidFill>
                  <a:latin typeface="Times New Roman" pitchFamily="18" charset="0"/>
                  <a:cs typeface="Times New Roman" pitchFamily="18" charset="0"/>
                </a:rPr>
                <a:t>) </a:t>
              </a:r>
              <a:r>
                <a:rPr lang="zh-CN" altLang="en-US" sz="1300" dirty="0">
                  <a:latin typeface="Times New Roman" pitchFamily="18" charset="0"/>
                  <a:cs typeface="Times New Roman" pitchFamily="18" charset="0"/>
                </a:rPr>
                <a:t>等於「</a:t>
              </a:r>
              <a:r>
                <a:rPr lang="en-US" altLang="zh-CN" sz="1300" dirty="0">
                  <a:latin typeface="Times New Roman" pitchFamily="18" charset="0"/>
                  <a:cs typeface="Times New Roman" pitchFamily="18" charset="0"/>
                </a:rPr>
                <a:t>1</a:t>
              </a:r>
              <a:r>
                <a:rPr lang="zh-CN" altLang="en-US" sz="1300" dirty="0">
                  <a:latin typeface="Times New Roman" pitchFamily="18" charset="0"/>
                  <a:cs typeface="Times New Roman" pitchFamily="18" charset="0"/>
                </a:rPr>
                <a:t>」；</a:t>
              </a:r>
              <a:endParaRPr lang="en-US" altLang="zh-CN" sz="1300" dirty="0">
                <a:latin typeface="Times New Roman" pitchFamily="18" charset="0"/>
                <a:cs typeface="Times New Roman" pitchFamily="18" charset="0"/>
              </a:endParaRPr>
            </a:p>
            <a:p>
              <a:r>
                <a:rPr lang="zh-CN" altLang="en-US" sz="1300" dirty="0">
                  <a:latin typeface="Times New Roman" pitchFamily="18" charset="0"/>
                  <a:cs typeface="Times New Roman" pitchFamily="18" charset="0"/>
                </a:rPr>
                <a:t>則上式可簡化為：</a:t>
              </a:r>
            </a:p>
          </p:txBody>
        </p:sp>
        <p:graphicFrame>
          <p:nvGraphicFramePr>
            <p:cNvPr id="40969" name="Object 9"/>
            <p:cNvGraphicFramePr>
              <a:graphicFrameLocks noChangeAspect="1"/>
            </p:cNvGraphicFramePr>
            <p:nvPr/>
          </p:nvGraphicFramePr>
          <p:xfrm>
            <a:off x="3113945" y="4553252"/>
            <a:ext cx="4667250" cy="379466"/>
          </p:xfrm>
          <a:graphic>
            <a:graphicData uri="http://schemas.openxmlformats.org/presentationml/2006/ole">
              <mc:AlternateContent xmlns:mc="http://schemas.openxmlformats.org/markup-compatibility/2006">
                <mc:Choice xmlns:v="urn:schemas-microsoft-com:vml" Requires="v">
                  <p:oleObj name="公式" r:id="rId5" imgW="2844800" imgH="228600" progId="Equation.3">
                    <p:embed/>
                  </p:oleObj>
                </mc:Choice>
                <mc:Fallback>
                  <p:oleObj name="公式" r:id="rId5" imgW="2844800" imgH="228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3945" y="4553252"/>
                          <a:ext cx="4667250" cy="37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 name="矩形 11"/>
          <p:cNvSpPr/>
          <p:nvPr/>
        </p:nvSpPr>
        <p:spPr>
          <a:xfrm>
            <a:off x="121464" y="341500"/>
            <a:ext cx="4547520"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操作過程規範圖</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OPSpecs</a:t>
            </a:r>
            <a:r>
              <a:rPr lang="en-US" altLang="zh-TW" sz="1000" i="1" dirty="0">
                <a:solidFill>
                  <a:srgbClr val="000000"/>
                </a:solidFill>
                <a:latin typeface="Times New Roman" pitchFamily="18" charset="0"/>
                <a:cs typeface="Times New Roman" pitchFamily="18" charset="0"/>
              </a:rPr>
              <a:t> Chart </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a:t>
            </a:r>
          </a:p>
        </p:txBody>
      </p:sp>
      <p:sp>
        <p:nvSpPr>
          <p:cNvPr id="13" name="矩形 12"/>
          <p:cNvSpPr/>
          <p:nvPr/>
        </p:nvSpPr>
        <p:spPr>
          <a:xfrm>
            <a:off x="104530" y="53111"/>
            <a:ext cx="3522946"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矩形 3"/>
          <p:cNvSpPr>
            <a:spLocks noChangeArrowheads="1"/>
          </p:cNvSpPr>
          <p:nvPr/>
        </p:nvSpPr>
        <p:spPr bwMode="auto">
          <a:xfrm>
            <a:off x="123825" y="576163"/>
            <a:ext cx="4921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t>操作過程規範圖</a:t>
            </a:r>
            <a:r>
              <a:rPr lang="zh-CN" altLang="en-US"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OPSpecs</a:t>
            </a:r>
            <a:r>
              <a:rPr lang="en-US" altLang="zh-CN" sz="1200" i="1" dirty="0">
                <a:latin typeface="Times New Roman" pitchFamily="18" charset="0"/>
                <a:cs typeface="Times New Roman" pitchFamily="18" charset="0"/>
              </a:rPr>
              <a:t> Chart</a:t>
            </a:r>
            <a:r>
              <a:rPr lang="zh-CN" altLang="en-US" sz="1200" dirty="0">
                <a:latin typeface="Times New Roman" pitchFamily="18" charset="0"/>
                <a:cs typeface="Times New Roman" pitchFamily="18" charset="0"/>
              </a:rPr>
              <a:t>）</a:t>
            </a:r>
            <a:r>
              <a:rPr lang="zh-CN" altLang="en-US" sz="1600" b="1" dirty="0">
                <a:solidFill>
                  <a:srgbClr val="000000"/>
                </a:solidFill>
              </a:rPr>
              <a:t>示例</a:t>
            </a:r>
            <a:r>
              <a:rPr lang="zh-CN" altLang="en-US" sz="1600" dirty="0"/>
              <a:t>：</a:t>
            </a:r>
            <a:endParaRPr lang="zh-CN" altLang="en-US" sz="1600" b="1" dirty="0"/>
          </a:p>
        </p:txBody>
      </p:sp>
      <p:pic>
        <p:nvPicPr>
          <p:cNvPr id="41990"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238" y="1545657"/>
            <a:ext cx="5880103" cy="43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91" name="组合 35"/>
          <p:cNvGrpSpPr>
            <a:grpSpLocks/>
          </p:cNvGrpSpPr>
          <p:nvPr/>
        </p:nvGrpSpPr>
        <p:grpSpPr bwMode="auto">
          <a:xfrm>
            <a:off x="1862956" y="1718698"/>
            <a:ext cx="8689157" cy="3851112"/>
            <a:chOff x="1862956" y="1801812"/>
            <a:chExt cx="8689152" cy="3851026"/>
          </a:xfrm>
        </p:grpSpPr>
        <p:sp>
          <p:nvSpPr>
            <p:cNvPr id="9" name="椭圆 8"/>
            <p:cNvSpPr/>
            <p:nvPr/>
          </p:nvSpPr>
          <p:spPr bwMode="auto">
            <a:xfrm>
              <a:off x="1863725" y="4951327"/>
              <a:ext cx="384175" cy="265106"/>
            </a:xfrm>
            <a:prstGeom prst="ellipse">
              <a:avLst/>
            </a:prstGeom>
            <a:solidFill>
              <a:srgbClr val="FF0000">
                <a:alpha val="0"/>
              </a:srgbClr>
            </a:solidFill>
            <a:ln w="12700">
              <a:solidFill>
                <a:srgbClr val="FF0915">
                  <a:alpha val="35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p:cNvSpPr/>
            <p:nvPr/>
          </p:nvSpPr>
          <p:spPr bwMode="auto">
            <a:xfrm>
              <a:off x="3225799" y="5232307"/>
              <a:ext cx="342900" cy="420679"/>
            </a:xfrm>
            <a:prstGeom prst="ellipse">
              <a:avLst/>
            </a:prstGeom>
            <a:solidFill>
              <a:srgbClr val="FF0000">
                <a:alpha val="0"/>
              </a:srgbClr>
            </a:solidFill>
            <a:ln w="12700">
              <a:solidFill>
                <a:srgbClr val="FF0915">
                  <a:alpha val="35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0" name="矩形 49"/>
            <p:cNvSpPr/>
            <p:nvPr/>
          </p:nvSpPr>
          <p:spPr bwMode="auto">
            <a:xfrm>
              <a:off x="7651747" y="1801797"/>
              <a:ext cx="2900361" cy="609586"/>
            </a:xfrm>
            <a:prstGeom prst="rect">
              <a:avLst/>
            </a:prstGeom>
            <a:noFill/>
            <a:ln w="9525">
              <a:solidFill>
                <a:srgbClr val="7030A0"/>
              </a:solidFill>
              <a:prstDash val="solid"/>
              <a:headEnd type="none"/>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100" dirty="0">
                  <a:solidFill>
                    <a:schemeClr val="tx1"/>
                  </a:solidFill>
                  <a:latin typeface="Times New Roman" pitchFamily="18" charset="0"/>
                  <a:ea typeface="宋体" pitchFamily="2" charset="-122"/>
                  <a:cs typeface="Times New Roman" pitchFamily="18" charset="0"/>
                </a:rPr>
                <a:t>當分析過程無誤差，根據總誤差規範，分析系統的不精密度和偏倚可允許達到最大值，即：</a:t>
              </a:r>
              <a:r>
                <a:rPr lang="en-US" altLang="zh-CN" sz="1100" dirty="0">
                  <a:solidFill>
                    <a:schemeClr val="tx1"/>
                  </a:solidFill>
                  <a:latin typeface="Times New Roman" pitchFamily="18" charset="0"/>
                  <a:ea typeface="宋体" pitchFamily="2" charset="-122"/>
                  <a:cs typeface="Times New Roman" pitchFamily="18" charset="0"/>
                </a:rPr>
                <a:t>△</a:t>
              </a:r>
              <a:r>
                <a:rPr lang="en-US" altLang="zh-CN" sz="1100" i="1" dirty="0" err="1">
                  <a:solidFill>
                    <a:schemeClr val="tx1"/>
                  </a:solidFill>
                  <a:latin typeface="Times New Roman" pitchFamily="18" charset="0"/>
                  <a:ea typeface="宋体" pitchFamily="2" charset="-122"/>
                  <a:cs typeface="Times New Roman" pitchFamily="18" charset="0"/>
                </a:rPr>
                <a:t>SE</a:t>
              </a:r>
              <a:r>
                <a:rPr lang="en-US" altLang="zh-CN" sz="1100" i="1" baseline="-25000" dirty="0" err="1">
                  <a:solidFill>
                    <a:schemeClr val="tx1"/>
                  </a:solidFill>
                  <a:latin typeface="Times New Roman" pitchFamily="18" charset="0"/>
                  <a:ea typeface="宋体" pitchFamily="2" charset="-122"/>
                  <a:cs typeface="Times New Roman" pitchFamily="18" charset="0"/>
                </a:rPr>
                <a:t>c</a:t>
              </a:r>
              <a:r>
                <a:rPr lang="en-US" altLang="zh-CN" sz="1100" dirty="0">
                  <a:solidFill>
                    <a:schemeClr val="tx1"/>
                  </a:solidFill>
                  <a:latin typeface="Times New Roman" pitchFamily="18" charset="0"/>
                  <a:ea typeface="宋体" pitchFamily="2" charset="-122"/>
                  <a:cs typeface="Times New Roman" pitchFamily="18" charset="0"/>
                </a:rPr>
                <a:t> </a:t>
              </a:r>
              <a:r>
                <a:rPr lang="zh-CN" altLang="en-US" sz="1100" dirty="0">
                  <a:solidFill>
                    <a:schemeClr val="tx1"/>
                  </a:solidFill>
                  <a:latin typeface="Times New Roman" pitchFamily="18" charset="0"/>
                  <a:ea typeface="宋体" pitchFamily="2" charset="-122"/>
                  <a:cs typeface="Times New Roman" pitchFamily="18" charset="0"/>
                </a:rPr>
                <a:t>取「</a:t>
              </a:r>
              <a:r>
                <a:rPr lang="en-US" altLang="zh-CN" sz="1100" dirty="0">
                  <a:solidFill>
                    <a:schemeClr val="tx1"/>
                  </a:solidFill>
                  <a:latin typeface="Times New Roman" pitchFamily="18" charset="0"/>
                  <a:ea typeface="宋体" pitchFamily="2" charset="-122"/>
                  <a:cs typeface="Times New Roman" pitchFamily="18" charset="0"/>
                </a:rPr>
                <a:t>0</a:t>
              </a:r>
              <a:r>
                <a:rPr lang="zh-CN" altLang="en-US" sz="1100" dirty="0">
                  <a:solidFill>
                    <a:schemeClr val="tx1"/>
                  </a:solidFill>
                  <a:latin typeface="Times New Roman" pitchFamily="18" charset="0"/>
                  <a:ea typeface="宋体" pitchFamily="2" charset="-122"/>
                  <a:cs typeface="Times New Roman" pitchFamily="18" charset="0"/>
                </a:rPr>
                <a:t>」，</a:t>
              </a:r>
              <a:r>
                <a:rPr lang="en-US" altLang="zh-CN" sz="1100" dirty="0">
                  <a:solidFill>
                    <a:schemeClr val="tx1"/>
                  </a:solidFill>
                  <a:latin typeface="Times New Roman" pitchFamily="18" charset="0"/>
                  <a:ea typeface="宋体" pitchFamily="2" charset="-122"/>
                  <a:cs typeface="Times New Roman" pitchFamily="18" charset="0"/>
                </a:rPr>
                <a:t>△</a:t>
              </a:r>
              <a:r>
                <a:rPr lang="en-US" altLang="zh-CN" sz="1100" i="1" dirty="0" err="1">
                  <a:solidFill>
                    <a:schemeClr val="tx1"/>
                  </a:solidFill>
                  <a:latin typeface="Times New Roman" pitchFamily="18" charset="0"/>
                  <a:ea typeface="宋体" pitchFamily="2" charset="-122"/>
                  <a:cs typeface="Times New Roman" pitchFamily="18" charset="0"/>
                </a:rPr>
                <a:t>RE</a:t>
              </a:r>
              <a:r>
                <a:rPr lang="en-US" altLang="zh-CN" sz="1100" i="1" baseline="-25000" dirty="0" err="1">
                  <a:solidFill>
                    <a:schemeClr val="tx1"/>
                  </a:solidFill>
                  <a:latin typeface="Times New Roman" pitchFamily="18" charset="0"/>
                  <a:ea typeface="宋体" pitchFamily="2" charset="-122"/>
                  <a:cs typeface="Times New Roman" pitchFamily="18" charset="0"/>
                </a:rPr>
                <a:t>c</a:t>
              </a:r>
              <a:r>
                <a:rPr lang="en-US" altLang="zh-CN" sz="1100" dirty="0">
                  <a:solidFill>
                    <a:schemeClr val="tx1"/>
                  </a:solidFill>
                  <a:latin typeface="Times New Roman" pitchFamily="18" charset="0"/>
                  <a:ea typeface="宋体" pitchFamily="2" charset="-122"/>
                  <a:cs typeface="Times New Roman" pitchFamily="18" charset="0"/>
                </a:rPr>
                <a:t> </a:t>
              </a:r>
              <a:r>
                <a:rPr lang="zh-CN" altLang="en-US" sz="1100" dirty="0">
                  <a:solidFill>
                    <a:schemeClr val="tx1"/>
                  </a:solidFill>
                  <a:latin typeface="Times New Roman" pitchFamily="18" charset="0"/>
                  <a:ea typeface="宋体" pitchFamily="2" charset="-122"/>
                  <a:cs typeface="Times New Roman" pitchFamily="18" charset="0"/>
                </a:rPr>
                <a:t>取「</a:t>
              </a:r>
              <a:r>
                <a:rPr lang="en-US" altLang="zh-CN" sz="1100" dirty="0">
                  <a:solidFill>
                    <a:schemeClr val="tx1"/>
                  </a:solidFill>
                  <a:latin typeface="Times New Roman" pitchFamily="18" charset="0"/>
                  <a:ea typeface="宋体" pitchFamily="2" charset="-122"/>
                  <a:cs typeface="Times New Roman" pitchFamily="18" charset="0"/>
                </a:rPr>
                <a:t>1</a:t>
              </a:r>
              <a:r>
                <a:rPr lang="zh-CN" altLang="en-US" sz="1100" dirty="0">
                  <a:solidFill>
                    <a:schemeClr val="tx1"/>
                  </a:solidFill>
                  <a:latin typeface="Times New Roman" pitchFamily="18" charset="0"/>
                  <a:ea typeface="宋体" pitchFamily="2" charset="-122"/>
                  <a:cs typeface="Times New Roman" pitchFamily="18" charset="0"/>
                </a:rPr>
                <a:t>」時。</a:t>
              </a:r>
            </a:p>
          </p:txBody>
        </p:sp>
        <p:sp>
          <p:nvSpPr>
            <p:cNvPr id="59" name="矩形 58"/>
            <p:cNvSpPr/>
            <p:nvPr/>
          </p:nvSpPr>
          <p:spPr bwMode="auto">
            <a:xfrm>
              <a:off x="7651747" y="2808250"/>
              <a:ext cx="2900361" cy="1298546"/>
            </a:xfrm>
            <a:prstGeom prst="rect">
              <a:avLst/>
            </a:prstGeom>
            <a:noFill/>
            <a:ln w="9525">
              <a:solidFill>
                <a:srgbClr val="7030A0"/>
              </a:solidFill>
              <a:prstDash val="solid"/>
              <a:headEnd type="none"/>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100" dirty="0">
                  <a:solidFill>
                    <a:schemeClr val="tx1"/>
                  </a:solidFill>
                  <a:latin typeface="Times New Roman" pitchFamily="18" charset="0"/>
                  <a:ea typeface="宋体" pitchFamily="2" charset="-122"/>
                  <a:cs typeface="Times New Roman" pitchFamily="18" charset="0"/>
                </a:rPr>
                <a:t>根據功效函數，當規定誤差檢出概率最小在百分之九十時，查得的不同質控規則臨界系統誤差</a:t>
              </a:r>
              <a:r>
                <a:rPr lang="en-US" altLang="zh-CN" sz="1100" dirty="0">
                  <a:solidFill>
                    <a:schemeClr val="tx1"/>
                  </a:solidFill>
                  <a:latin typeface="Times New Roman" pitchFamily="18" charset="0"/>
                  <a:ea typeface="宋体" pitchFamily="2" charset="-122"/>
                  <a:cs typeface="Times New Roman" pitchFamily="18" charset="0"/>
                </a:rPr>
                <a:t>(△</a:t>
              </a:r>
              <a:r>
                <a:rPr lang="en-US" altLang="zh-CN" sz="1100" i="1" dirty="0" err="1">
                  <a:solidFill>
                    <a:schemeClr val="tx1"/>
                  </a:solidFill>
                  <a:latin typeface="Times New Roman" pitchFamily="18" charset="0"/>
                  <a:ea typeface="宋体" pitchFamily="2" charset="-122"/>
                  <a:cs typeface="Times New Roman" pitchFamily="18" charset="0"/>
                </a:rPr>
                <a:t>SE</a:t>
              </a:r>
              <a:r>
                <a:rPr lang="en-US" altLang="zh-CN" sz="1100" i="1" baseline="-25000" dirty="0" err="1">
                  <a:solidFill>
                    <a:schemeClr val="tx1"/>
                  </a:solidFill>
                  <a:latin typeface="Times New Roman" pitchFamily="18" charset="0"/>
                  <a:ea typeface="宋体" pitchFamily="2" charset="-122"/>
                  <a:cs typeface="Times New Roman" pitchFamily="18" charset="0"/>
                </a:rPr>
                <a:t>c</a:t>
              </a:r>
              <a:r>
                <a:rPr lang="en-US" altLang="zh-CN" sz="1100" dirty="0">
                  <a:solidFill>
                    <a:schemeClr val="tx1"/>
                  </a:solidFill>
                  <a:latin typeface="Times New Roman" pitchFamily="18" charset="0"/>
                  <a:ea typeface="宋体" pitchFamily="2" charset="-122"/>
                  <a:cs typeface="Times New Roman" pitchFamily="18" charset="0"/>
                </a:rPr>
                <a:t>)</a:t>
              </a:r>
              <a:r>
                <a:rPr lang="zh-CN" altLang="en-US" sz="1100" dirty="0">
                  <a:solidFill>
                    <a:schemeClr val="tx1"/>
                  </a:solidFill>
                  <a:latin typeface="Times New Roman" pitchFamily="18" charset="0"/>
                  <a:ea typeface="宋体" pitchFamily="2" charset="-122"/>
                  <a:cs typeface="Times New Roman" pitchFamily="18" charset="0"/>
                </a:rPr>
                <a:t>與臨界隨機誤差</a:t>
              </a:r>
              <a:r>
                <a:rPr lang="en-US" altLang="zh-CN" sz="1100" dirty="0">
                  <a:solidFill>
                    <a:schemeClr val="tx1"/>
                  </a:solidFill>
                  <a:latin typeface="Times New Roman" pitchFamily="18" charset="0"/>
                  <a:ea typeface="宋体" pitchFamily="2" charset="-122"/>
                  <a:cs typeface="Times New Roman" pitchFamily="18" charset="0"/>
                </a:rPr>
                <a:t>(△</a:t>
              </a:r>
              <a:r>
                <a:rPr lang="en-US" altLang="zh-CN" sz="1100" i="1" dirty="0" err="1">
                  <a:solidFill>
                    <a:schemeClr val="tx1"/>
                  </a:solidFill>
                  <a:latin typeface="Times New Roman" pitchFamily="18" charset="0"/>
                  <a:ea typeface="宋体" pitchFamily="2" charset="-122"/>
                  <a:cs typeface="Times New Roman" pitchFamily="18" charset="0"/>
                </a:rPr>
                <a:t>RE</a:t>
              </a:r>
              <a:r>
                <a:rPr lang="en-US" altLang="zh-CN" sz="1100" i="1" baseline="-25000" dirty="0" err="1">
                  <a:solidFill>
                    <a:schemeClr val="tx1"/>
                  </a:solidFill>
                  <a:latin typeface="Times New Roman" pitchFamily="18" charset="0"/>
                  <a:ea typeface="宋体" pitchFamily="2" charset="-122"/>
                  <a:cs typeface="Times New Roman" pitchFamily="18" charset="0"/>
                </a:rPr>
                <a:t>c</a:t>
              </a:r>
              <a:r>
                <a:rPr lang="en-US" altLang="zh-CN" sz="1100" dirty="0">
                  <a:solidFill>
                    <a:schemeClr val="tx1"/>
                  </a:solidFill>
                  <a:latin typeface="Times New Roman" pitchFamily="18" charset="0"/>
                  <a:ea typeface="宋体" pitchFamily="2" charset="-122"/>
                  <a:cs typeface="Times New Roman" pitchFamily="18" charset="0"/>
                </a:rPr>
                <a:t>)</a:t>
              </a:r>
              <a:r>
                <a:rPr lang="zh-CN" altLang="en-US" sz="1100" dirty="0">
                  <a:solidFill>
                    <a:schemeClr val="tx1"/>
                  </a:solidFill>
                  <a:latin typeface="Times New Roman" pitchFamily="18" charset="0"/>
                  <a:ea typeface="宋体" pitchFamily="2" charset="-122"/>
                  <a:cs typeface="Times New Roman" pitchFamily="18" charset="0"/>
                </a:rPr>
                <a:t>的取值，即</a:t>
              </a:r>
              <a:r>
                <a:rPr lang="en-US" altLang="zh-CN" sz="1100" i="1" dirty="0" err="1">
                  <a:solidFill>
                    <a:schemeClr val="tx1"/>
                  </a:solidFill>
                  <a:latin typeface="Times New Roman" pitchFamily="18" charset="0"/>
                  <a:ea typeface="宋体" pitchFamily="2" charset="-122"/>
                  <a:cs typeface="Times New Roman" pitchFamily="18" charset="0"/>
                </a:rPr>
                <a:t>OPSpecs</a:t>
              </a:r>
              <a:r>
                <a:rPr lang="zh-CN" altLang="en-US" sz="1100" dirty="0">
                  <a:solidFill>
                    <a:schemeClr val="tx1"/>
                  </a:solidFill>
                  <a:latin typeface="Times New Roman" pitchFamily="18" charset="0"/>
                  <a:ea typeface="宋体" pitchFamily="2" charset="-122"/>
                  <a:cs typeface="Times New Roman" pitchFamily="18" charset="0"/>
                </a:rPr>
                <a:t>圖上該組曲線對應的是不同的質控規則，結合描在圖中分析系統操作點的位置就可以判斷，該係統與選取的質控規則是否能滿足要求。</a:t>
              </a:r>
            </a:p>
          </p:txBody>
        </p:sp>
        <p:cxnSp>
          <p:nvCxnSpPr>
            <p:cNvPr id="41001" name="直接箭头连接符 41000"/>
            <p:cNvCxnSpPr>
              <a:stCxn id="59" idx="1"/>
            </p:cNvCxnSpPr>
            <p:nvPr/>
          </p:nvCxnSpPr>
          <p:spPr bwMode="auto">
            <a:xfrm flipH="1">
              <a:off x="3044824" y="3457522"/>
              <a:ext cx="4606922" cy="758808"/>
            </a:xfrm>
            <a:prstGeom prst="straightConnector1">
              <a:avLst/>
            </a:prstGeom>
            <a:ln>
              <a:solidFill>
                <a:srgbClr val="0070C0">
                  <a:alpha val="20000"/>
                </a:srgbClr>
              </a:solidFill>
              <a:prstDash val="solid"/>
              <a:tailEnd type="triangle" w="sm" len="sm"/>
            </a:ln>
          </p:spPr>
          <p:style>
            <a:lnRef idx="1">
              <a:schemeClr val="accent1"/>
            </a:lnRef>
            <a:fillRef idx="0">
              <a:schemeClr val="accent1"/>
            </a:fillRef>
            <a:effectRef idx="0">
              <a:schemeClr val="accent1"/>
            </a:effectRef>
            <a:fontRef idx="minor">
              <a:schemeClr val="tx1"/>
            </a:fontRef>
          </p:style>
        </p:cxnSp>
        <p:sp>
          <p:nvSpPr>
            <p:cNvPr id="97" name="矩形 96"/>
            <p:cNvSpPr/>
            <p:nvPr/>
          </p:nvSpPr>
          <p:spPr bwMode="auto">
            <a:xfrm>
              <a:off x="7651747" y="4524298"/>
              <a:ext cx="2900361" cy="800082"/>
            </a:xfrm>
            <a:prstGeom prst="rect">
              <a:avLst/>
            </a:prstGeom>
            <a:noFill/>
            <a:ln w="9525">
              <a:solidFill>
                <a:srgbClr val="7030A0"/>
              </a:solidFill>
              <a:prstDash val="solid"/>
              <a:headEnd type="none"/>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100" dirty="0">
                  <a:solidFill>
                    <a:schemeClr val="tx1"/>
                  </a:solidFill>
                  <a:latin typeface="Times New Roman" pitchFamily="18" charset="0"/>
                  <a:ea typeface="宋体" pitchFamily="2" charset="-122"/>
                  <a:cs typeface="Times New Roman" pitchFamily="18" charset="0"/>
                </a:rPr>
                <a:t>分析系統的偏倚和不精密度，在</a:t>
              </a:r>
              <a:r>
                <a:rPr lang="en-US" altLang="zh-CN" sz="1100" i="1" dirty="0" err="1">
                  <a:solidFill>
                    <a:schemeClr val="tx1"/>
                  </a:solidFill>
                  <a:latin typeface="Times New Roman" pitchFamily="18" charset="0"/>
                  <a:ea typeface="宋体" pitchFamily="2" charset="-122"/>
                  <a:cs typeface="Times New Roman" pitchFamily="18" charset="0"/>
                </a:rPr>
                <a:t>OPSpecs</a:t>
              </a:r>
              <a:r>
                <a:rPr lang="zh-CN" altLang="en-US" sz="1100" dirty="0">
                  <a:solidFill>
                    <a:schemeClr val="tx1"/>
                  </a:solidFill>
                  <a:latin typeface="Times New Roman" pitchFamily="18" charset="0"/>
                  <a:ea typeface="宋体" pitchFamily="2" charset="-122"/>
                  <a:cs typeface="Times New Roman" pitchFamily="18" charset="0"/>
                </a:rPr>
                <a:t>圖上對應的操作點，操作點以上的曲線對應的質控規則意味著可以滿足誤差檢出概率達到百分之九十的要求，以下的意味著達不到。</a:t>
              </a:r>
            </a:p>
          </p:txBody>
        </p:sp>
        <p:cxnSp>
          <p:nvCxnSpPr>
            <p:cNvPr id="100" name="直接箭头连接符 99"/>
            <p:cNvCxnSpPr>
              <a:stCxn id="59" idx="1"/>
            </p:cNvCxnSpPr>
            <p:nvPr/>
          </p:nvCxnSpPr>
          <p:spPr bwMode="auto">
            <a:xfrm flipH="1">
              <a:off x="3108324" y="3457522"/>
              <a:ext cx="4543422" cy="977878"/>
            </a:xfrm>
            <a:prstGeom prst="straightConnector1">
              <a:avLst/>
            </a:prstGeom>
            <a:ln>
              <a:solidFill>
                <a:srgbClr val="0070C0">
                  <a:alpha val="20000"/>
                </a:srgbClr>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59" idx="1"/>
            </p:cNvCxnSpPr>
            <p:nvPr/>
          </p:nvCxnSpPr>
          <p:spPr bwMode="auto">
            <a:xfrm flipH="1">
              <a:off x="3074987" y="3457522"/>
              <a:ext cx="4576759" cy="1168374"/>
            </a:xfrm>
            <a:prstGeom prst="straightConnector1">
              <a:avLst/>
            </a:prstGeom>
            <a:ln>
              <a:solidFill>
                <a:srgbClr val="0070C0">
                  <a:alpha val="20000"/>
                </a:srgbClr>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97" idx="1"/>
              <a:endCxn id="9" idx="7"/>
            </p:cNvCxnSpPr>
            <p:nvPr/>
          </p:nvCxnSpPr>
          <p:spPr bwMode="auto">
            <a:xfrm flipH="1">
              <a:off x="2192338" y="4924339"/>
              <a:ext cx="5459409" cy="65087"/>
            </a:xfrm>
            <a:prstGeom prst="straightConnector1">
              <a:avLst/>
            </a:prstGeom>
            <a:ln>
              <a:solidFill>
                <a:srgbClr val="0070C0">
                  <a:alpha val="20000"/>
                </a:srgbClr>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97" idx="1"/>
              <a:endCxn id="10" idx="6"/>
            </p:cNvCxnSpPr>
            <p:nvPr/>
          </p:nvCxnSpPr>
          <p:spPr bwMode="auto">
            <a:xfrm flipH="1">
              <a:off x="3568699" y="4924339"/>
              <a:ext cx="4083048" cy="519101"/>
            </a:xfrm>
            <a:prstGeom prst="straightConnector1">
              <a:avLst/>
            </a:prstGeom>
            <a:ln>
              <a:solidFill>
                <a:srgbClr val="0070C0">
                  <a:alpha val="20000"/>
                </a:srgbClr>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a:stCxn id="50" idx="1"/>
            </p:cNvCxnSpPr>
            <p:nvPr/>
          </p:nvCxnSpPr>
          <p:spPr bwMode="auto">
            <a:xfrm flipH="1">
              <a:off x="3476624" y="2106590"/>
              <a:ext cx="4175123" cy="1419193"/>
            </a:xfrm>
            <a:prstGeom prst="straightConnector1">
              <a:avLst/>
            </a:prstGeom>
            <a:ln>
              <a:solidFill>
                <a:srgbClr val="0070C0">
                  <a:alpha val="20000"/>
                </a:srgbClr>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97" idx="1"/>
            </p:cNvCxnSpPr>
            <p:nvPr/>
          </p:nvCxnSpPr>
          <p:spPr bwMode="auto">
            <a:xfrm flipH="1">
              <a:off x="3411537" y="4924339"/>
              <a:ext cx="4240210" cy="174621"/>
            </a:xfrm>
            <a:prstGeom prst="straightConnector1">
              <a:avLst/>
            </a:prstGeom>
            <a:ln>
              <a:solidFill>
                <a:srgbClr val="0070C0">
                  <a:alpha val="20000"/>
                </a:srgbClr>
              </a:solidFill>
              <a:prstDash val="solid"/>
              <a:tailEnd type="triangle" w="sm" len="sm"/>
            </a:ln>
          </p:spPr>
          <p:style>
            <a:lnRef idx="1">
              <a:schemeClr val="accent1"/>
            </a:lnRef>
            <a:fillRef idx="0">
              <a:schemeClr val="accent1"/>
            </a:fillRef>
            <a:effectRef idx="0">
              <a:schemeClr val="accent1"/>
            </a:effectRef>
            <a:fontRef idx="minor">
              <a:schemeClr val="tx1"/>
            </a:fontRef>
          </p:style>
        </p:cxnSp>
      </p:grpSp>
      <p:grpSp>
        <p:nvGrpSpPr>
          <p:cNvPr id="41992" name="组合 33"/>
          <p:cNvGrpSpPr>
            <a:grpSpLocks/>
          </p:cNvGrpSpPr>
          <p:nvPr/>
        </p:nvGrpSpPr>
        <p:grpSpPr bwMode="auto">
          <a:xfrm>
            <a:off x="1729499" y="1021770"/>
            <a:ext cx="5114217" cy="4548040"/>
            <a:chOff x="1729499" y="1104900"/>
            <a:chExt cx="5114214" cy="4547938"/>
          </a:xfrm>
        </p:grpSpPr>
        <p:graphicFrame>
          <p:nvGraphicFramePr>
            <p:cNvPr id="41993" name="对象 1"/>
            <p:cNvGraphicFramePr>
              <a:graphicFrameLocks noChangeAspect="1"/>
            </p:cNvGraphicFramePr>
            <p:nvPr/>
          </p:nvGraphicFramePr>
          <p:xfrm>
            <a:off x="1952768" y="1104900"/>
            <a:ext cx="4890945" cy="431993"/>
          </p:xfrm>
          <a:graphic>
            <a:graphicData uri="http://schemas.openxmlformats.org/presentationml/2006/ole">
              <mc:AlternateContent xmlns:mc="http://schemas.openxmlformats.org/markup-compatibility/2006">
                <mc:Choice xmlns:v="urn:schemas-microsoft-com:vml" Requires="v">
                  <p:oleObj name="公式" r:id="rId4" imgW="3225800" imgH="279400" progId="Equation.3">
                    <p:embed/>
                  </p:oleObj>
                </mc:Choice>
                <mc:Fallback>
                  <p:oleObj name="公式" r:id="rId4" imgW="3225800" imgH="279400" progId="Equation.3">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2768" y="1104900"/>
                          <a:ext cx="4890945" cy="43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椭圆 2"/>
            <p:cNvSpPr/>
            <p:nvPr/>
          </p:nvSpPr>
          <p:spPr bwMode="auto">
            <a:xfrm>
              <a:off x="1814513" y="2609816"/>
              <a:ext cx="427037" cy="304793"/>
            </a:xfrm>
            <a:prstGeom prst="ellipse">
              <a:avLst/>
            </a:prstGeom>
            <a:solidFill>
              <a:srgbClr val="FF0000">
                <a:alpha val="0"/>
              </a:srgbClr>
            </a:solidFill>
            <a:ln w="12700">
              <a:solidFill>
                <a:srgbClr val="FF0915">
                  <a:alpha val="35000"/>
                </a:srgb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 name="直接箭头连接符 3"/>
            <p:cNvCxnSpPr/>
            <p:nvPr/>
          </p:nvCxnSpPr>
          <p:spPr bwMode="auto">
            <a:xfrm flipH="1">
              <a:off x="1728788" y="1512879"/>
              <a:ext cx="517525" cy="857231"/>
            </a:xfrm>
            <a:prstGeom prst="straightConnector1">
              <a:avLst/>
            </a:prstGeom>
            <a:ln w="8890">
              <a:solidFill>
                <a:srgbClr val="FF0915">
                  <a:alpha val="35000"/>
                </a:srgbClr>
              </a:solidFill>
              <a:prstDash val="sysDot"/>
              <a:tailEnd type="triangle" w="sm"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endCxn id="3" idx="0"/>
            </p:cNvCxnSpPr>
            <p:nvPr/>
          </p:nvCxnSpPr>
          <p:spPr bwMode="auto">
            <a:xfrm flipH="1">
              <a:off x="2027238" y="1523991"/>
              <a:ext cx="1015999" cy="1085826"/>
            </a:xfrm>
            <a:prstGeom prst="straightConnector1">
              <a:avLst/>
            </a:prstGeom>
            <a:ln w="8890">
              <a:solidFill>
                <a:srgbClr val="FF0915">
                  <a:alpha val="35000"/>
                </a:srgbClr>
              </a:solidFill>
              <a:prstDash val="sysDot"/>
              <a:tailEnd type="triangle" w="sm"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73" idx="7"/>
            </p:cNvCxnSpPr>
            <p:nvPr/>
          </p:nvCxnSpPr>
          <p:spPr bwMode="auto">
            <a:xfrm flipH="1">
              <a:off x="2825749" y="1512879"/>
              <a:ext cx="1169987" cy="2193876"/>
            </a:xfrm>
            <a:prstGeom prst="straightConnector1">
              <a:avLst/>
            </a:prstGeom>
            <a:ln w="8890">
              <a:solidFill>
                <a:srgbClr val="FF0915">
                  <a:alpha val="35000"/>
                </a:srgbClr>
              </a:solidFill>
              <a:prstDash val="sysDot"/>
              <a:tailEnd type="triangle" w="sm" len="sm"/>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73" idx="7"/>
            </p:cNvCxnSpPr>
            <p:nvPr/>
          </p:nvCxnSpPr>
          <p:spPr bwMode="auto">
            <a:xfrm flipH="1">
              <a:off x="2825749" y="1512879"/>
              <a:ext cx="2647948" cy="2193876"/>
            </a:xfrm>
            <a:prstGeom prst="straightConnector1">
              <a:avLst/>
            </a:prstGeom>
            <a:ln w="8890">
              <a:solidFill>
                <a:srgbClr val="FF0915">
                  <a:alpha val="35000"/>
                </a:srgbClr>
              </a:solidFill>
              <a:prstDash val="sysDot"/>
              <a:tailEnd type="triangle" w="sm" len="sm"/>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bwMode="auto">
            <a:xfrm flipH="1">
              <a:off x="4219574" y="1512879"/>
              <a:ext cx="2168524" cy="4140107"/>
            </a:xfrm>
            <a:prstGeom prst="straightConnector1">
              <a:avLst/>
            </a:prstGeom>
            <a:ln w="8890">
              <a:solidFill>
                <a:srgbClr val="FF0915">
                  <a:alpha val="35000"/>
                </a:srgbClr>
              </a:solidFill>
              <a:prstDash val="sysDot"/>
              <a:tailEnd type="triangle" w="sm" len="med"/>
            </a:ln>
          </p:spPr>
          <p:style>
            <a:lnRef idx="1">
              <a:schemeClr val="accent1"/>
            </a:lnRef>
            <a:fillRef idx="0">
              <a:schemeClr val="accent1"/>
            </a:fillRef>
            <a:effectRef idx="0">
              <a:schemeClr val="accent1"/>
            </a:effectRef>
            <a:fontRef idx="minor">
              <a:schemeClr val="tx1"/>
            </a:fontRef>
          </p:style>
        </p:cxnSp>
        <p:sp>
          <p:nvSpPr>
            <p:cNvPr id="73" name="椭圆 72"/>
            <p:cNvSpPr/>
            <p:nvPr/>
          </p:nvSpPr>
          <p:spPr bwMode="auto">
            <a:xfrm>
              <a:off x="2588589" y="3665875"/>
              <a:ext cx="278738" cy="281354"/>
            </a:xfrm>
            <a:prstGeom prst="ellipse">
              <a:avLst/>
            </a:prstGeom>
            <a:solidFill>
              <a:srgbClr val="FF0000">
                <a:alpha val="0"/>
              </a:srgbClr>
            </a:solidFill>
            <a:ln w="6350">
              <a:solidFill>
                <a:schemeClr val="tx1">
                  <a:lumMod val="75000"/>
                  <a:lumOff val="25000"/>
                </a:schemeClr>
              </a:solidFill>
              <a:prstDash val="sysDot"/>
            </a:ln>
            <a:scene3d>
              <a:camera prst="orthographicFront">
                <a:rot lat="0" lon="3000000" rev="7200000"/>
              </a:camera>
              <a:lightRig rig="threePt" dir="t"/>
            </a:scene3d>
            <a:sp3d prstMaterial="translucentPowder">
              <a:bevelB w="177800" h="44450" prst="slop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0" name="矩形 29"/>
          <p:cNvSpPr/>
          <p:nvPr/>
        </p:nvSpPr>
        <p:spPr>
          <a:xfrm>
            <a:off x="66044" y="286080"/>
            <a:ext cx="4547520"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操作過程規範圖</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OPSpecs</a:t>
            </a:r>
            <a:r>
              <a:rPr lang="en-US" altLang="zh-TW" sz="1000" i="1" dirty="0">
                <a:solidFill>
                  <a:srgbClr val="000000"/>
                </a:solidFill>
                <a:latin typeface="Times New Roman" pitchFamily="18" charset="0"/>
                <a:cs typeface="Times New Roman" pitchFamily="18" charset="0"/>
              </a:rPr>
              <a:t> Chart </a:t>
            </a:r>
            <a:r>
              <a:rPr lang="en-US" altLang="zh-TW"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a:t>
            </a:r>
          </a:p>
        </p:txBody>
      </p:sp>
      <p:sp>
        <p:nvSpPr>
          <p:cNvPr id="31" name="矩形 30"/>
          <p:cNvSpPr/>
          <p:nvPr/>
        </p:nvSpPr>
        <p:spPr>
          <a:xfrm>
            <a:off x="49110" y="39256"/>
            <a:ext cx="3522946"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712669236"/>
              </p:ext>
            </p:extLst>
          </p:nvPr>
        </p:nvGraphicFramePr>
        <p:xfrm>
          <a:off x="2595594" y="4543173"/>
          <a:ext cx="6463574" cy="1415262"/>
        </p:xfrm>
        <a:graphic>
          <a:graphicData uri="http://schemas.openxmlformats.org/drawingml/2006/table">
            <a:tbl>
              <a:tblPr/>
              <a:tblGrid>
                <a:gridCol w="1987660">
                  <a:extLst>
                    <a:ext uri="{9D8B030D-6E8A-4147-A177-3AD203B41FA5}">
                      <a16:colId xmlns:a16="http://schemas.microsoft.com/office/drawing/2014/main" val="20000"/>
                    </a:ext>
                  </a:extLst>
                </a:gridCol>
                <a:gridCol w="2473532">
                  <a:extLst>
                    <a:ext uri="{9D8B030D-6E8A-4147-A177-3AD203B41FA5}">
                      <a16:colId xmlns:a16="http://schemas.microsoft.com/office/drawing/2014/main" val="20001"/>
                    </a:ext>
                  </a:extLst>
                </a:gridCol>
                <a:gridCol w="2002382">
                  <a:extLst>
                    <a:ext uri="{9D8B030D-6E8A-4147-A177-3AD203B41FA5}">
                      <a16:colId xmlns:a16="http://schemas.microsoft.com/office/drawing/2014/main" val="20002"/>
                    </a:ext>
                  </a:extLst>
                </a:gridCol>
              </a:tblGrid>
              <a:tr h="235877">
                <a:tc>
                  <a:txBody>
                    <a:bodyPr/>
                    <a:lstStyle/>
                    <a:p>
                      <a:pPr algn="ctr" fontAlgn="ctr"/>
                      <a:r>
                        <a:rPr lang="zh-TW" altLang="en-US" sz="1100" b="0" i="0" u="none" strike="noStrike" dirty="0">
                          <a:effectLst/>
                          <a:latin typeface="宋体"/>
                        </a:rPr>
                        <a:t>過程能力指數</a:t>
                      </a:r>
                      <a:r>
                        <a:rPr lang="zh-TW" altLang="en-US" sz="1100" b="0" i="0" u="none" strike="noStrike" dirty="0">
                          <a:effectLst/>
                          <a:latin typeface="Times New Roman"/>
                        </a:rPr>
                        <a:t> </a:t>
                      </a:r>
                      <a:r>
                        <a:rPr lang="en-US" altLang="zh-TW" sz="1100" b="0" i="1" u="none" strike="noStrike" dirty="0" err="1">
                          <a:effectLst/>
                          <a:latin typeface="Times New Roman"/>
                        </a:rPr>
                        <a:t>Cp</a:t>
                      </a:r>
                      <a:endParaRPr lang="zh-TW" altLang="en-US" sz="1100" b="0" i="0" u="none" strike="noStrike" dirty="0">
                        <a:effectLst/>
                        <a:latin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100" b="0" i="0" u="none" strike="noStrike">
                          <a:effectLst/>
                          <a:latin typeface="宋体"/>
                        </a:rPr>
                        <a:t>醫學上重要的系統誤差</a:t>
                      </a:r>
                      <a:r>
                        <a:rPr lang="zh-TW" altLang="en-US" sz="1100" b="0" i="0" u="none" strike="noStrike">
                          <a:effectLst/>
                          <a:latin typeface="Times New Roman"/>
                        </a:rPr>
                        <a:t> </a:t>
                      </a:r>
                      <a:r>
                        <a:rPr lang="zh-TW" altLang="en-US" sz="1100" b="0" i="0" u="none" strike="noStrike">
                          <a:effectLst/>
                          <a:latin typeface="宋体"/>
                        </a:rPr>
                        <a:t>△</a:t>
                      </a:r>
                      <a:r>
                        <a:rPr lang="en-US" altLang="zh-TW" sz="1100" b="0" i="1" u="none" strike="noStrike">
                          <a:effectLst/>
                          <a:latin typeface="Times New Roman"/>
                        </a:rPr>
                        <a:t>SEc </a:t>
                      </a:r>
                      <a:endParaRPr lang="zh-TW" altLang="en-US" sz="1100" b="0" i="0" u="none" strike="noStrike">
                        <a:effectLst/>
                        <a:latin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100" b="0" i="0" u="none" strike="noStrike">
                          <a:effectLst/>
                          <a:latin typeface="宋体"/>
                        </a:rPr>
                        <a:t>分析方法選擇標準</a:t>
                      </a:r>
                      <a:endParaRPr lang="zh-TW" altLang="en-US" sz="1100" b="0" i="0" u="none" strike="noStrike">
                        <a:effectLst/>
                        <a:latin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5877">
                <a:tc>
                  <a:txBody>
                    <a:bodyPr/>
                    <a:lstStyle/>
                    <a:p>
                      <a:pPr algn="ctr" fontAlgn="ctr"/>
                      <a:r>
                        <a:rPr lang="en-US" altLang="zh-CN" sz="1100" b="0" i="0" u="none" strike="noStrike" dirty="0">
                          <a:solidFill>
                            <a:srgbClr val="000000"/>
                          </a:solidFill>
                          <a:effectLst/>
                          <a:latin typeface="Times New Roman"/>
                        </a:rPr>
                        <a:t>0.67</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dirty="0">
                          <a:effectLst/>
                          <a:latin typeface="Times New Roman"/>
                        </a:rPr>
                        <a:t>0.35 · </a:t>
                      </a:r>
                      <a:r>
                        <a:rPr lang="en-US" sz="1100" b="0" i="1" u="none" strike="noStrike" dirty="0">
                          <a:effectLst/>
                          <a:latin typeface="Times New Roman"/>
                        </a:rPr>
                        <a:t>S</a:t>
                      </a:r>
                      <a:endParaRPr lang="en-US" sz="1100" b="0" i="0" u="none" strike="noStrike" dirty="0">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effectLst/>
                          <a:latin typeface="Times New Roman"/>
                        </a:rPr>
                        <a:t>2 · </a:t>
                      </a:r>
                      <a:r>
                        <a:rPr lang="en-US" sz="1100" b="0" i="1" u="none" strike="noStrike">
                          <a:effectLst/>
                          <a:latin typeface="Times New Roman"/>
                        </a:rPr>
                        <a:t>S</a:t>
                      </a:r>
                      <a:r>
                        <a:rPr lang="en-US" sz="1100" b="0" i="0" u="none" strike="noStrike">
                          <a:effectLst/>
                          <a:latin typeface="Times New Roman"/>
                        </a:rPr>
                        <a:t> </a:t>
                      </a:r>
                      <a:r>
                        <a:rPr lang="en-US" sz="1100" b="0" i="0" u="none" strike="noStrike">
                          <a:effectLst/>
                          <a:latin typeface="宋体"/>
                        </a:rPr>
                        <a:t>＜</a:t>
                      </a:r>
                      <a:r>
                        <a:rPr lang="en-US" sz="1100" b="0" i="0" u="none" strike="noStrike">
                          <a:effectLst/>
                          <a:latin typeface="Times New Roman"/>
                        </a:rPr>
                        <a:t> </a:t>
                      </a:r>
                      <a:r>
                        <a:rPr lang="en-US" sz="1100" b="0" i="1" u="none" strike="noStrike">
                          <a:effectLst/>
                          <a:latin typeface="Times New Roman"/>
                        </a:rPr>
                        <a:t>TE</a:t>
                      </a:r>
                      <a:r>
                        <a:rPr lang="en-US" sz="1100" b="0" i="1" u="none" strike="noStrike" baseline="-25000">
                          <a:effectLst/>
                          <a:latin typeface="Times New Roman"/>
                        </a:rPr>
                        <a:t>a</a:t>
                      </a:r>
                      <a:endParaRPr lang="en-US" sz="1100" b="0" i="0" u="none" strike="noStrike">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35877">
                <a:tc>
                  <a:txBody>
                    <a:bodyPr/>
                    <a:lstStyle/>
                    <a:p>
                      <a:pPr algn="ctr" fontAlgn="ctr"/>
                      <a:r>
                        <a:rPr lang="en-US" altLang="zh-CN" sz="1100" b="0" i="0" u="none" strike="noStrike" dirty="0">
                          <a:solidFill>
                            <a:srgbClr val="000000"/>
                          </a:solidFill>
                          <a:effectLst/>
                          <a:latin typeface="Times New Roman"/>
                        </a:rPr>
                        <a:t>1.00</a:t>
                      </a:r>
                    </a:p>
                  </a:txBody>
                  <a:tcPr marL="0" marR="0" marT="0" marB="0" anchor="ctr">
                    <a:lnL>
                      <a:noFill/>
                    </a:lnL>
                    <a:lnR>
                      <a:noFill/>
                    </a:lnR>
                    <a:lnT>
                      <a:noFill/>
                    </a:lnT>
                    <a:lnB>
                      <a:noFill/>
                    </a:lnB>
                  </a:tcPr>
                </a:tc>
                <a:tc>
                  <a:txBody>
                    <a:bodyPr/>
                    <a:lstStyle/>
                    <a:p>
                      <a:pPr algn="ctr" fontAlgn="ctr"/>
                      <a:r>
                        <a:rPr lang="en-US" sz="1100" b="0" i="0" u="none" strike="noStrike" dirty="0">
                          <a:effectLst/>
                          <a:latin typeface="Times New Roman"/>
                        </a:rPr>
                        <a:t>1.35 · </a:t>
                      </a:r>
                      <a:r>
                        <a:rPr lang="en-US" sz="1100" b="0" i="1" u="none" strike="noStrike" dirty="0">
                          <a:effectLst/>
                          <a:latin typeface="Times New Roman"/>
                        </a:rPr>
                        <a:t>S</a:t>
                      </a:r>
                      <a:endParaRPr lang="en-US" sz="1100" b="0" i="0" u="none" strike="noStrike" dirty="0">
                        <a:effectLst/>
                        <a:latin typeface="Times New Roman"/>
                      </a:endParaRPr>
                    </a:p>
                  </a:txBody>
                  <a:tcPr marL="0" marR="0" marT="0" marB="0" anchor="ctr">
                    <a:lnL>
                      <a:noFill/>
                    </a:lnL>
                    <a:lnR>
                      <a:noFill/>
                    </a:lnR>
                    <a:lnT>
                      <a:noFill/>
                    </a:lnT>
                    <a:lnB>
                      <a:noFill/>
                    </a:lnB>
                  </a:tcPr>
                </a:tc>
                <a:tc>
                  <a:txBody>
                    <a:bodyPr/>
                    <a:lstStyle/>
                    <a:p>
                      <a:pPr algn="ctr" fontAlgn="ctr"/>
                      <a:r>
                        <a:rPr lang="en-US" sz="1100" b="0" i="0" u="none" strike="noStrike" dirty="0">
                          <a:effectLst/>
                          <a:latin typeface="Times New Roman"/>
                        </a:rPr>
                        <a:t>3 · </a:t>
                      </a:r>
                      <a:r>
                        <a:rPr lang="en-US" sz="1100" b="0" i="1" u="none" strike="noStrike" dirty="0">
                          <a:effectLst/>
                          <a:latin typeface="Times New Roman"/>
                        </a:rPr>
                        <a:t>S</a:t>
                      </a:r>
                      <a:r>
                        <a:rPr lang="en-US" sz="1100" b="0" i="0" u="none" strike="noStrike" dirty="0">
                          <a:effectLst/>
                          <a:latin typeface="Times New Roman"/>
                        </a:rPr>
                        <a:t> </a:t>
                      </a:r>
                      <a:r>
                        <a:rPr lang="en-US" sz="1100" b="0" i="0" u="none" strike="noStrike" dirty="0">
                          <a:effectLst/>
                          <a:latin typeface="宋体"/>
                        </a:rPr>
                        <a:t>＜</a:t>
                      </a:r>
                      <a:r>
                        <a:rPr lang="en-US" sz="1100" b="0" i="0" u="none" strike="noStrike" dirty="0">
                          <a:effectLst/>
                          <a:latin typeface="Times New Roman"/>
                        </a:rPr>
                        <a:t> </a:t>
                      </a:r>
                      <a:r>
                        <a:rPr lang="en-US" sz="1100" b="0" i="1" u="none" strike="noStrike" dirty="0" err="1">
                          <a:effectLst/>
                          <a:latin typeface="Times New Roman"/>
                        </a:rPr>
                        <a:t>TE</a:t>
                      </a:r>
                      <a:r>
                        <a:rPr lang="en-US" sz="1100" b="0" i="1" u="none" strike="noStrike" baseline="-25000" dirty="0" err="1">
                          <a:effectLst/>
                          <a:latin typeface="Times New Roman"/>
                        </a:rPr>
                        <a:t>a</a:t>
                      </a:r>
                      <a:endParaRPr lang="en-US" sz="1100" b="0" i="0" u="none" strike="noStrike" dirty="0">
                        <a:effectLst/>
                        <a:latin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2"/>
                  </a:ext>
                </a:extLst>
              </a:tr>
              <a:tr h="235877">
                <a:tc>
                  <a:txBody>
                    <a:bodyPr/>
                    <a:lstStyle/>
                    <a:p>
                      <a:pPr algn="ctr" fontAlgn="ctr"/>
                      <a:r>
                        <a:rPr lang="en-US" altLang="zh-CN" sz="1100" b="0" i="0" u="none" strike="noStrike">
                          <a:solidFill>
                            <a:srgbClr val="000000"/>
                          </a:solidFill>
                          <a:effectLst/>
                          <a:latin typeface="Times New Roman"/>
                        </a:rPr>
                        <a:t>1.33</a:t>
                      </a:r>
                    </a:p>
                  </a:txBody>
                  <a:tcPr marL="0" marR="0" marT="0" marB="0" anchor="ctr">
                    <a:lnL>
                      <a:noFill/>
                    </a:lnL>
                    <a:lnR>
                      <a:noFill/>
                    </a:lnR>
                    <a:lnT>
                      <a:noFill/>
                    </a:lnT>
                    <a:lnB>
                      <a:noFill/>
                    </a:lnB>
                  </a:tcPr>
                </a:tc>
                <a:tc>
                  <a:txBody>
                    <a:bodyPr/>
                    <a:lstStyle/>
                    <a:p>
                      <a:pPr algn="ctr" fontAlgn="ctr"/>
                      <a:r>
                        <a:rPr lang="en-US" sz="1100" b="0" i="0" u="none" strike="noStrike" dirty="0">
                          <a:effectLst/>
                          <a:latin typeface="Times New Roman"/>
                        </a:rPr>
                        <a:t>2.35 · </a:t>
                      </a:r>
                      <a:r>
                        <a:rPr lang="en-US" sz="1100" b="0" i="1" u="none" strike="noStrike" dirty="0">
                          <a:effectLst/>
                          <a:latin typeface="Times New Roman"/>
                        </a:rPr>
                        <a:t>S</a:t>
                      </a:r>
                      <a:endParaRPr lang="en-US" sz="1100" b="0" i="0" u="none" strike="noStrike" dirty="0">
                        <a:effectLst/>
                        <a:latin typeface="Times New Roman"/>
                      </a:endParaRPr>
                    </a:p>
                  </a:txBody>
                  <a:tcPr marL="0" marR="0" marT="0" marB="0" anchor="ctr">
                    <a:lnL>
                      <a:noFill/>
                    </a:lnL>
                    <a:lnR>
                      <a:noFill/>
                    </a:lnR>
                    <a:lnT>
                      <a:noFill/>
                    </a:lnT>
                    <a:lnB>
                      <a:noFill/>
                    </a:lnB>
                  </a:tcPr>
                </a:tc>
                <a:tc>
                  <a:txBody>
                    <a:bodyPr/>
                    <a:lstStyle/>
                    <a:p>
                      <a:pPr algn="ctr" fontAlgn="ctr"/>
                      <a:r>
                        <a:rPr lang="en-US" sz="1100" b="0" i="0" u="none" strike="noStrike">
                          <a:effectLst/>
                          <a:latin typeface="Times New Roman"/>
                        </a:rPr>
                        <a:t>4 · </a:t>
                      </a:r>
                      <a:r>
                        <a:rPr lang="en-US" sz="1100" b="0" i="1" u="none" strike="noStrike">
                          <a:effectLst/>
                          <a:latin typeface="Times New Roman"/>
                        </a:rPr>
                        <a:t>S</a:t>
                      </a:r>
                      <a:r>
                        <a:rPr lang="en-US" sz="1100" b="0" i="0" u="none" strike="noStrike">
                          <a:effectLst/>
                          <a:latin typeface="Times New Roman"/>
                        </a:rPr>
                        <a:t> </a:t>
                      </a:r>
                      <a:r>
                        <a:rPr lang="en-US" sz="1100" b="0" i="0" u="none" strike="noStrike">
                          <a:effectLst/>
                          <a:latin typeface="宋体"/>
                        </a:rPr>
                        <a:t>＜</a:t>
                      </a:r>
                      <a:r>
                        <a:rPr lang="en-US" sz="1100" b="0" i="0" u="none" strike="noStrike">
                          <a:effectLst/>
                          <a:latin typeface="Times New Roman"/>
                        </a:rPr>
                        <a:t> </a:t>
                      </a:r>
                      <a:r>
                        <a:rPr lang="en-US" sz="1100" b="0" i="1" u="none" strike="noStrike">
                          <a:effectLst/>
                          <a:latin typeface="Times New Roman"/>
                        </a:rPr>
                        <a:t>TE</a:t>
                      </a:r>
                      <a:r>
                        <a:rPr lang="en-US" sz="1100" b="0" i="1" u="none" strike="noStrike" baseline="-25000">
                          <a:effectLst/>
                          <a:latin typeface="Times New Roman"/>
                        </a:rPr>
                        <a:t>a</a:t>
                      </a:r>
                      <a:endParaRPr lang="en-US" sz="1100" b="0" i="0" u="none" strike="noStrike">
                        <a:effectLst/>
                        <a:latin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3"/>
                  </a:ext>
                </a:extLst>
              </a:tr>
              <a:tr h="235877">
                <a:tc>
                  <a:txBody>
                    <a:bodyPr/>
                    <a:lstStyle/>
                    <a:p>
                      <a:pPr algn="ctr" fontAlgn="ctr"/>
                      <a:r>
                        <a:rPr lang="en-US" altLang="zh-CN" sz="1100" b="0" i="0" u="none" strike="noStrike">
                          <a:solidFill>
                            <a:srgbClr val="000000"/>
                          </a:solidFill>
                          <a:effectLst/>
                          <a:latin typeface="Times New Roman"/>
                        </a:rPr>
                        <a:t>1.67</a:t>
                      </a:r>
                    </a:p>
                  </a:txBody>
                  <a:tcPr marL="0" marR="0" marT="0" marB="0" anchor="ctr">
                    <a:lnL>
                      <a:noFill/>
                    </a:lnL>
                    <a:lnR>
                      <a:noFill/>
                    </a:lnR>
                    <a:lnT>
                      <a:noFill/>
                    </a:lnT>
                    <a:lnB>
                      <a:noFill/>
                    </a:lnB>
                  </a:tcPr>
                </a:tc>
                <a:tc>
                  <a:txBody>
                    <a:bodyPr/>
                    <a:lstStyle/>
                    <a:p>
                      <a:pPr algn="ctr" fontAlgn="ctr"/>
                      <a:r>
                        <a:rPr lang="en-US" sz="1100" b="0" i="0" u="none" strike="noStrike" dirty="0">
                          <a:effectLst/>
                          <a:latin typeface="Times New Roman"/>
                        </a:rPr>
                        <a:t>3.35 · </a:t>
                      </a:r>
                      <a:r>
                        <a:rPr lang="en-US" sz="1100" b="0" i="1" u="none" strike="noStrike" dirty="0">
                          <a:effectLst/>
                          <a:latin typeface="Times New Roman"/>
                        </a:rPr>
                        <a:t>S</a:t>
                      </a:r>
                      <a:endParaRPr lang="en-US" sz="1100" b="0" i="0" u="none" strike="noStrike" dirty="0">
                        <a:effectLst/>
                        <a:latin typeface="Times New Roman"/>
                      </a:endParaRPr>
                    </a:p>
                  </a:txBody>
                  <a:tcPr marL="0" marR="0" marT="0" marB="0" anchor="ctr">
                    <a:lnL>
                      <a:noFill/>
                    </a:lnL>
                    <a:lnR>
                      <a:noFill/>
                    </a:lnR>
                    <a:lnT>
                      <a:noFill/>
                    </a:lnT>
                    <a:lnB>
                      <a:noFill/>
                    </a:lnB>
                  </a:tcPr>
                </a:tc>
                <a:tc>
                  <a:txBody>
                    <a:bodyPr/>
                    <a:lstStyle/>
                    <a:p>
                      <a:pPr algn="ctr" fontAlgn="ctr"/>
                      <a:r>
                        <a:rPr lang="en-US" sz="1100" b="0" i="0" u="none" strike="noStrike" dirty="0">
                          <a:effectLst/>
                          <a:latin typeface="Times New Roman"/>
                        </a:rPr>
                        <a:t>5 · </a:t>
                      </a:r>
                      <a:r>
                        <a:rPr lang="en-US" sz="1100" b="0" i="1" u="none" strike="noStrike" dirty="0">
                          <a:effectLst/>
                          <a:latin typeface="Times New Roman"/>
                        </a:rPr>
                        <a:t>S</a:t>
                      </a:r>
                      <a:r>
                        <a:rPr lang="en-US" sz="1100" b="0" i="0" u="none" strike="noStrike" dirty="0">
                          <a:effectLst/>
                          <a:latin typeface="Times New Roman"/>
                        </a:rPr>
                        <a:t> </a:t>
                      </a:r>
                      <a:r>
                        <a:rPr lang="en-US" sz="1100" b="0" i="0" u="none" strike="noStrike" dirty="0">
                          <a:effectLst/>
                          <a:latin typeface="宋体"/>
                        </a:rPr>
                        <a:t>＜</a:t>
                      </a:r>
                      <a:r>
                        <a:rPr lang="en-US" sz="1100" b="0" i="0" u="none" strike="noStrike" dirty="0">
                          <a:effectLst/>
                          <a:latin typeface="Times New Roman"/>
                        </a:rPr>
                        <a:t> </a:t>
                      </a:r>
                      <a:r>
                        <a:rPr lang="en-US" sz="1100" b="0" i="1" u="none" strike="noStrike" dirty="0" err="1">
                          <a:effectLst/>
                          <a:latin typeface="Times New Roman"/>
                        </a:rPr>
                        <a:t>TE</a:t>
                      </a:r>
                      <a:r>
                        <a:rPr lang="en-US" sz="1100" b="0" i="1" u="none" strike="noStrike" baseline="-25000" dirty="0" err="1">
                          <a:effectLst/>
                          <a:latin typeface="Times New Roman"/>
                        </a:rPr>
                        <a:t>a</a:t>
                      </a:r>
                      <a:endParaRPr lang="en-US" sz="1100" b="0" i="0" u="none" strike="noStrike" dirty="0">
                        <a:effectLst/>
                        <a:latin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4"/>
                  </a:ext>
                </a:extLst>
              </a:tr>
              <a:tr h="235877">
                <a:tc>
                  <a:txBody>
                    <a:bodyPr/>
                    <a:lstStyle/>
                    <a:p>
                      <a:pPr algn="ctr" fontAlgn="ctr"/>
                      <a:r>
                        <a:rPr lang="en-US" altLang="zh-CN" sz="1100" b="0" i="0" u="none" strike="noStrike">
                          <a:solidFill>
                            <a:srgbClr val="000000"/>
                          </a:solidFill>
                          <a:effectLst/>
                          <a:latin typeface="Times New Roman"/>
                        </a:rPr>
                        <a:t>2.00</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effectLst/>
                          <a:latin typeface="Times New Roman"/>
                        </a:rPr>
                        <a:t>4.35 · </a:t>
                      </a:r>
                      <a:r>
                        <a:rPr lang="en-US" sz="1100" b="0" i="1" u="none" strike="noStrike" dirty="0">
                          <a:effectLst/>
                          <a:latin typeface="Times New Roman"/>
                        </a:rPr>
                        <a:t>S</a:t>
                      </a:r>
                      <a:endParaRPr lang="en-US" sz="1100" b="0" i="0" u="none" strike="noStrike" dirty="0">
                        <a:effectLst/>
                        <a:latin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a:rPr>
                        <a:t>6 · </a:t>
                      </a:r>
                      <a:r>
                        <a:rPr lang="en-US" sz="1100" b="0" i="1" u="none" strike="noStrike" dirty="0">
                          <a:solidFill>
                            <a:srgbClr val="000000"/>
                          </a:solidFill>
                          <a:effectLst/>
                          <a:latin typeface="Times New Roman"/>
                        </a:rPr>
                        <a:t>S</a:t>
                      </a:r>
                      <a:r>
                        <a:rPr lang="en-US" sz="1100" b="0" i="0" u="none" strike="noStrike" dirty="0">
                          <a:solidFill>
                            <a:srgbClr val="000000"/>
                          </a:solidFill>
                          <a:effectLst/>
                          <a:latin typeface="Times New Roman"/>
                        </a:rPr>
                        <a:t> </a:t>
                      </a:r>
                      <a:r>
                        <a:rPr lang="en-US" sz="1100" b="0" i="0" u="none" strike="noStrike" dirty="0">
                          <a:solidFill>
                            <a:srgbClr val="000000"/>
                          </a:solidFill>
                          <a:effectLst/>
                          <a:latin typeface="宋体"/>
                        </a:rPr>
                        <a:t>＜</a:t>
                      </a:r>
                      <a:r>
                        <a:rPr lang="en-US" sz="1100" b="0" i="0" u="none" strike="noStrike" dirty="0">
                          <a:solidFill>
                            <a:srgbClr val="000000"/>
                          </a:solidFill>
                          <a:effectLst/>
                          <a:latin typeface="Times New Roman"/>
                        </a:rPr>
                        <a:t> </a:t>
                      </a:r>
                      <a:r>
                        <a:rPr lang="en-US" sz="1100" b="0" i="1" u="none" strike="noStrike" dirty="0" err="1">
                          <a:solidFill>
                            <a:srgbClr val="000000"/>
                          </a:solidFill>
                          <a:effectLst/>
                          <a:latin typeface="Times New Roman"/>
                        </a:rPr>
                        <a:t>TE</a:t>
                      </a:r>
                      <a:r>
                        <a:rPr lang="en-US" sz="1100" b="0" i="1" u="none" strike="noStrike" baseline="-25000" dirty="0" err="1">
                          <a:solidFill>
                            <a:srgbClr val="000000"/>
                          </a:solidFill>
                          <a:effectLst/>
                          <a:latin typeface="Times New Roman"/>
                        </a:rPr>
                        <a:t>a</a:t>
                      </a:r>
                      <a:endParaRPr lang="en-US" sz="1100" b="0" i="0" u="none" strike="noStrike" dirty="0">
                        <a:solidFill>
                          <a:srgbClr val="000000"/>
                        </a:solidFill>
                        <a:effectLst/>
                        <a:latin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020235180"/>
              </p:ext>
            </p:extLst>
          </p:nvPr>
        </p:nvGraphicFramePr>
        <p:xfrm>
          <a:off x="2013491" y="2722009"/>
          <a:ext cx="7793919" cy="1551516"/>
        </p:xfrm>
        <a:graphic>
          <a:graphicData uri="http://schemas.openxmlformats.org/drawingml/2006/table">
            <a:tbl>
              <a:tblPr/>
              <a:tblGrid>
                <a:gridCol w="1768369">
                  <a:extLst>
                    <a:ext uri="{9D8B030D-6E8A-4147-A177-3AD203B41FA5}">
                      <a16:colId xmlns:a16="http://schemas.microsoft.com/office/drawing/2014/main" val="20000"/>
                    </a:ext>
                  </a:extLst>
                </a:gridCol>
                <a:gridCol w="497763">
                  <a:extLst>
                    <a:ext uri="{9D8B030D-6E8A-4147-A177-3AD203B41FA5}">
                      <a16:colId xmlns:a16="http://schemas.microsoft.com/office/drawing/2014/main" val="20001"/>
                    </a:ext>
                  </a:extLst>
                </a:gridCol>
                <a:gridCol w="5527787">
                  <a:extLst>
                    <a:ext uri="{9D8B030D-6E8A-4147-A177-3AD203B41FA5}">
                      <a16:colId xmlns:a16="http://schemas.microsoft.com/office/drawing/2014/main" val="20002"/>
                    </a:ext>
                  </a:extLst>
                </a:gridCol>
              </a:tblGrid>
              <a:tr h="258586">
                <a:tc>
                  <a:txBody>
                    <a:bodyPr/>
                    <a:lstStyle/>
                    <a:p>
                      <a:pPr algn="ctr" fontAlgn="ctr"/>
                      <a:r>
                        <a:rPr lang="en-US" sz="1100" b="0" i="1" u="none" strike="noStrike" dirty="0" err="1">
                          <a:effectLst/>
                          <a:latin typeface="Times New Roman"/>
                        </a:rPr>
                        <a:t>Cp</a:t>
                      </a:r>
                      <a:r>
                        <a:rPr lang="en-US" sz="1100" b="0" i="1" u="none" strike="noStrike" dirty="0">
                          <a:effectLst/>
                          <a:latin typeface="Times New Roman"/>
                        </a:rPr>
                        <a:t> </a:t>
                      </a:r>
                      <a:r>
                        <a:rPr lang="zh-CN" altLang="en-US" sz="1100" b="0" i="0" u="none" strike="noStrike" dirty="0">
                          <a:effectLst/>
                          <a:latin typeface="宋体"/>
                        </a:rPr>
                        <a:t>值的範圍</a:t>
                      </a:r>
                      <a:endParaRPr lang="zh-CN" altLang="en-US" sz="1100" b="0" i="0" u="none" strike="noStrike" dirty="0">
                        <a:effectLst/>
                        <a:latin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effectLst/>
                          <a:latin typeface="宋体"/>
                        </a:rPr>
                        <a:t>級別</a:t>
                      </a:r>
                      <a:endParaRPr lang="zh-CN" altLang="en-US" sz="1100" b="0" i="0" u="none" strike="noStrike">
                        <a:effectLst/>
                        <a:latin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100" b="0" i="0" u="none" strike="noStrike" dirty="0">
                          <a:effectLst/>
                          <a:latin typeface="宋体"/>
                        </a:rPr>
                        <a:t>過程能力的評價</a:t>
                      </a:r>
                      <a:endParaRPr lang="zh-TW" altLang="en-US" sz="1100" b="0" i="0" u="none" strike="noStrike" dirty="0">
                        <a:effectLst/>
                        <a:latin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8586">
                <a:tc>
                  <a:txBody>
                    <a:bodyPr/>
                    <a:lstStyle/>
                    <a:p>
                      <a:pPr algn="ctr" fontAlgn="ctr"/>
                      <a:r>
                        <a:rPr lang="en-US" sz="1100" b="0" i="1" u="none" strike="noStrike" dirty="0" err="1">
                          <a:effectLst/>
                          <a:latin typeface="Times New Roman"/>
                        </a:rPr>
                        <a:t>Cp</a:t>
                      </a:r>
                      <a:r>
                        <a:rPr lang="en-US" sz="1100" b="0" i="0" u="none" strike="noStrike" dirty="0">
                          <a:effectLst/>
                          <a:latin typeface="Times New Roman"/>
                        </a:rPr>
                        <a:t> </a:t>
                      </a:r>
                      <a:r>
                        <a:rPr lang="en-US" sz="1100" b="0" i="0" u="none" strike="noStrike" dirty="0">
                          <a:solidFill>
                            <a:srgbClr val="000000"/>
                          </a:solidFill>
                          <a:effectLst/>
                          <a:latin typeface="宋体"/>
                        </a:rPr>
                        <a:t>≥</a:t>
                      </a:r>
                      <a:r>
                        <a:rPr lang="en-US" sz="1100" b="0" i="0" u="none" strike="noStrike" dirty="0">
                          <a:solidFill>
                            <a:srgbClr val="000000"/>
                          </a:solidFill>
                          <a:effectLst/>
                          <a:latin typeface="Times New Roman"/>
                        </a:rPr>
                        <a:t> </a:t>
                      </a:r>
                      <a:r>
                        <a:rPr lang="en-US" sz="1100" b="0" i="0" u="none" strike="noStrike" dirty="0">
                          <a:effectLst/>
                          <a:latin typeface="Times New Roman"/>
                        </a:rPr>
                        <a:t>1.67</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100" b="0" i="0" u="none" strike="noStrike" dirty="0">
                          <a:solidFill>
                            <a:srgbClr val="000000"/>
                          </a:solidFill>
                          <a:effectLst/>
                          <a:latin typeface="宋体"/>
                        </a:rPr>
                        <a:t>Ⅰ</a:t>
                      </a:r>
                      <a:endParaRPr lang="zh-CN" altLang="en-US" sz="1100" b="0" i="0" u="none" strike="noStrike" dirty="0">
                        <a:solidFill>
                          <a:srgbClr val="000000"/>
                        </a:solidFill>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zh-TW" altLang="en-US" sz="1100" b="0" i="0" u="none" strike="noStrike" dirty="0">
                          <a:effectLst/>
                          <a:latin typeface="宋体"/>
                        </a:rPr>
                        <a:t>過程能力過高</a:t>
                      </a:r>
                      <a:endParaRPr lang="zh-TW" altLang="en-US" sz="1100" b="0" i="0" u="none" strike="noStrike" dirty="0">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58586">
                <a:tc>
                  <a:txBody>
                    <a:bodyPr/>
                    <a:lstStyle/>
                    <a:p>
                      <a:pPr algn="ctr" fontAlgn="ctr"/>
                      <a:r>
                        <a:rPr lang="en-US" sz="1100" b="0" i="0" u="none" strike="noStrike" dirty="0">
                          <a:effectLst/>
                          <a:latin typeface="Times New Roman"/>
                        </a:rPr>
                        <a:t>1.67 </a:t>
                      </a:r>
                      <a:r>
                        <a:rPr lang="en-US" sz="1100" b="0" i="0" u="none" strike="noStrike" dirty="0">
                          <a:effectLst/>
                          <a:latin typeface="宋体"/>
                        </a:rPr>
                        <a:t>＞</a:t>
                      </a:r>
                      <a:r>
                        <a:rPr lang="en-US" sz="1100" b="0" i="0" u="none" strike="noStrike" dirty="0">
                          <a:effectLst/>
                          <a:latin typeface="Times New Roman"/>
                        </a:rPr>
                        <a:t> </a:t>
                      </a:r>
                      <a:r>
                        <a:rPr lang="en-US" sz="1100" b="0" i="1" u="none" strike="noStrike" dirty="0" err="1">
                          <a:effectLst/>
                          <a:latin typeface="Times New Roman"/>
                        </a:rPr>
                        <a:t>Cp</a:t>
                      </a:r>
                      <a:r>
                        <a:rPr lang="en-US" sz="1100" b="0" i="0" u="none" strike="noStrike" dirty="0">
                          <a:effectLst/>
                          <a:latin typeface="Times New Roman"/>
                        </a:rPr>
                        <a:t> </a:t>
                      </a:r>
                      <a:r>
                        <a:rPr lang="en-US" sz="1100" b="0" i="0" u="none" strike="noStrike" dirty="0">
                          <a:solidFill>
                            <a:srgbClr val="000000"/>
                          </a:solidFill>
                          <a:effectLst/>
                          <a:latin typeface="宋体"/>
                        </a:rPr>
                        <a:t>≥</a:t>
                      </a:r>
                      <a:r>
                        <a:rPr lang="en-US" sz="1100" b="0" i="0" u="none" strike="noStrike" dirty="0">
                          <a:solidFill>
                            <a:srgbClr val="000000"/>
                          </a:solidFill>
                          <a:effectLst/>
                          <a:latin typeface="Times New Roman"/>
                        </a:rPr>
                        <a:t> </a:t>
                      </a:r>
                      <a:r>
                        <a:rPr lang="en-US" sz="1100" b="0" i="0" u="none" strike="noStrike" dirty="0">
                          <a:effectLst/>
                          <a:latin typeface="Times New Roman"/>
                        </a:rPr>
                        <a:t>1.33</a:t>
                      </a:r>
                    </a:p>
                  </a:txBody>
                  <a:tcPr marL="0" marR="0" marT="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宋体"/>
                        </a:rPr>
                        <a:t>Ⅱ</a:t>
                      </a:r>
                      <a:endParaRPr lang="zh-CN" altLang="en-US" sz="1100" b="0" i="0" u="none" strike="noStrike">
                        <a:solidFill>
                          <a:srgbClr val="000000"/>
                        </a:solidFill>
                        <a:effectLst/>
                        <a:latin typeface="Times New Roman"/>
                      </a:endParaRPr>
                    </a:p>
                  </a:txBody>
                  <a:tcPr marL="0" marR="0" marT="0" marB="0" anchor="ctr">
                    <a:lnL>
                      <a:noFill/>
                    </a:lnL>
                    <a:lnR>
                      <a:noFill/>
                    </a:lnR>
                    <a:lnT>
                      <a:noFill/>
                    </a:lnT>
                    <a:lnB>
                      <a:noFill/>
                    </a:lnB>
                  </a:tcPr>
                </a:tc>
                <a:tc>
                  <a:txBody>
                    <a:bodyPr/>
                    <a:lstStyle/>
                    <a:p>
                      <a:pPr algn="ctr" fontAlgn="ctr"/>
                      <a:r>
                        <a:rPr lang="zh-TW" altLang="en-US" sz="1100" b="0" i="0" u="none" strike="noStrike" dirty="0">
                          <a:effectLst/>
                          <a:latin typeface="宋体"/>
                        </a:rPr>
                        <a:t>過程能力充分，表示技術管理能力已很好，應繼續維持</a:t>
                      </a:r>
                      <a:endParaRPr lang="zh-TW" altLang="en-US" sz="1100" b="0" i="0" u="none" strike="noStrike" dirty="0">
                        <a:effectLst/>
                        <a:latin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2"/>
                  </a:ext>
                </a:extLst>
              </a:tr>
              <a:tr h="258586">
                <a:tc>
                  <a:txBody>
                    <a:bodyPr/>
                    <a:lstStyle/>
                    <a:p>
                      <a:pPr algn="ctr" fontAlgn="ctr"/>
                      <a:r>
                        <a:rPr lang="en-US" sz="1100" b="0" i="0" u="none" strike="noStrike" dirty="0">
                          <a:effectLst/>
                          <a:latin typeface="Times New Roman"/>
                        </a:rPr>
                        <a:t>1.33 </a:t>
                      </a:r>
                      <a:r>
                        <a:rPr lang="en-US" sz="1100" b="0" i="0" u="none" strike="noStrike" dirty="0">
                          <a:effectLst/>
                          <a:latin typeface="宋体"/>
                        </a:rPr>
                        <a:t>＞</a:t>
                      </a:r>
                      <a:r>
                        <a:rPr lang="en-US" sz="1100" b="0" i="0" u="none" strike="noStrike" dirty="0">
                          <a:effectLst/>
                          <a:latin typeface="Times New Roman"/>
                        </a:rPr>
                        <a:t> </a:t>
                      </a:r>
                      <a:r>
                        <a:rPr lang="en-US" sz="1100" b="0" i="1" u="none" strike="noStrike" dirty="0" err="1">
                          <a:effectLst/>
                          <a:latin typeface="Times New Roman"/>
                        </a:rPr>
                        <a:t>Cp</a:t>
                      </a:r>
                      <a:r>
                        <a:rPr lang="en-US" sz="1100" b="0" i="0" u="none" strike="noStrike" dirty="0">
                          <a:effectLst/>
                          <a:latin typeface="Times New Roman"/>
                        </a:rPr>
                        <a:t> </a:t>
                      </a:r>
                      <a:r>
                        <a:rPr lang="en-US" sz="1100" b="0" i="0" u="none" strike="noStrike" dirty="0">
                          <a:solidFill>
                            <a:srgbClr val="000000"/>
                          </a:solidFill>
                          <a:effectLst/>
                          <a:latin typeface="宋体"/>
                        </a:rPr>
                        <a:t>≥</a:t>
                      </a:r>
                      <a:r>
                        <a:rPr lang="en-US" sz="1100" b="0" i="0" u="none" strike="noStrike" dirty="0">
                          <a:solidFill>
                            <a:srgbClr val="000000"/>
                          </a:solidFill>
                          <a:effectLst/>
                          <a:latin typeface="Times New Roman"/>
                        </a:rPr>
                        <a:t> </a:t>
                      </a:r>
                      <a:r>
                        <a:rPr lang="en-US" sz="1100" b="0" i="0" u="none" strike="noStrike" dirty="0">
                          <a:effectLst/>
                          <a:latin typeface="Times New Roman"/>
                        </a:rPr>
                        <a:t>1.0</a:t>
                      </a:r>
                    </a:p>
                  </a:txBody>
                  <a:tcPr marL="0" marR="0" marT="0" marB="0" anchor="ctr">
                    <a:lnL>
                      <a:noFill/>
                    </a:lnL>
                    <a:lnR>
                      <a:noFill/>
                    </a:lnR>
                    <a:lnT>
                      <a:noFill/>
                    </a:lnT>
                    <a:lnB>
                      <a:noFill/>
                    </a:lnB>
                  </a:tcPr>
                </a:tc>
                <a:tc>
                  <a:txBody>
                    <a:bodyPr/>
                    <a:lstStyle/>
                    <a:p>
                      <a:pPr algn="ctr" fontAlgn="ctr"/>
                      <a:r>
                        <a:rPr lang="en-US" altLang="zh-CN" sz="1100" b="0" i="0" u="none" strike="noStrike" dirty="0">
                          <a:solidFill>
                            <a:srgbClr val="000000"/>
                          </a:solidFill>
                          <a:effectLst/>
                          <a:latin typeface="宋体"/>
                        </a:rPr>
                        <a:t>Ⅲ</a:t>
                      </a:r>
                      <a:endParaRPr lang="zh-CN" altLang="en-US" sz="1100" b="0" i="0" u="none" strike="noStrike" dirty="0">
                        <a:solidFill>
                          <a:srgbClr val="000000"/>
                        </a:solidFill>
                        <a:effectLst/>
                        <a:latin typeface="Times New Roman"/>
                      </a:endParaRPr>
                    </a:p>
                  </a:txBody>
                  <a:tcPr marL="0" marR="0" marT="0" marB="0" anchor="ctr">
                    <a:lnL>
                      <a:noFill/>
                    </a:lnL>
                    <a:lnR>
                      <a:noFill/>
                    </a:lnR>
                    <a:lnT>
                      <a:noFill/>
                    </a:lnT>
                    <a:lnB>
                      <a:noFill/>
                    </a:lnB>
                  </a:tcPr>
                </a:tc>
                <a:tc>
                  <a:txBody>
                    <a:bodyPr/>
                    <a:lstStyle/>
                    <a:p>
                      <a:pPr algn="ctr" fontAlgn="ctr"/>
                      <a:r>
                        <a:rPr lang="zh-TW" altLang="en-US" sz="1100" b="0" i="0" u="none" strike="noStrike" dirty="0">
                          <a:effectLst/>
                          <a:latin typeface="宋体"/>
                        </a:rPr>
                        <a:t>過程能力較差，表示技術管理能力比較勉強，應設法提高為</a:t>
                      </a:r>
                      <a:r>
                        <a:rPr lang="en-US" altLang="zh-TW" sz="1100" b="0" i="0" u="none" strike="noStrike" dirty="0">
                          <a:effectLst/>
                          <a:latin typeface="宋体"/>
                        </a:rPr>
                        <a:t>Ⅱ</a:t>
                      </a:r>
                      <a:r>
                        <a:rPr lang="zh-TW" altLang="en-US" sz="1100" b="0" i="0" u="none" strike="noStrike" dirty="0">
                          <a:effectLst/>
                          <a:latin typeface="宋体"/>
                        </a:rPr>
                        <a:t>級</a:t>
                      </a:r>
                      <a:endParaRPr lang="zh-TW" altLang="en-US" sz="1100" b="0" i="0" u="none" strike="noStrike" dirty="0">
                        <a:effectLst/>
                        <a:latin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3"/>
                  </a:ext>
                </a:extLst>
              </a:tr>
              <a:tr h="258586">
                <a:tc>
                  <a:txBody>
                    <a:bodyPr/>
                    <a:lstStyle/>
                    <a:p>
                      <a:pPr algn="ctr" fontAlgn="ctr"/>
                      <a:r>
                        <a:rPr lang="en-US" sz="1100" b="0" i="0" u="none" strike="noStrike">
                          <a:effectLst/>
                          <a:latin typeface="Times New Roman"/>
                        </a:rPr>
                        <a:t>1.0 </a:t>
                      </a:r>
                      <a:r>
                        <a:rPr lang="en-US" sz="1100" b="0" i="0" u="none" strike="noStrike">
                          <a:effectLst/>
                          <a:latin typeface="宋体"/>
                        </a:rPr>
                        <a:t>＞</a:t>
                      </a:r>
                      <a:r>
                        <a:rPr lang="en-US" sz="1100" b="0" i="0" u="none" strike="noStrike">
                          <a:effectLst/>
                          <a:latin typeface="Times New Roman"/>
                        </a:rPr>
                        <a:t> </a:t>
                      </a:r>
                      <a:r>
                        <a:rPr lang="en-US" sz="1100" b="0" i="1" u="none" strike="noStrike">
                          <a:effectLst/>
                          <a:latin typeface="Times New Roman"/>
                        </a:rPr>
                        <a:t>Cp</a:t>
                      </a:r>
                      <a:r>
                        <a:rPr lang="en-US" sz="1100" b="0" i="0" u="none" strike="noStrike">
                          <a:effectLst/>
                          <a:latin typeface="Times New Roman"/>
                        </a:rPr>
                        <a:t> </a:t>
                      </a:r>
                      <a:r>
                        <a:rPr lang="en-US" sz="1100" b="0" i="0" u="none" strike="noStrike">
                          <a:solidFill>
                            <a:srgbClr val="000000"/>
                          </a:solidFill>
                          <a:effectLst/>
                          <a:latin typeface="宋体"/>
                        </a:rPr>
                        <a:t>≥</a:t>
                      </a:r>
                      <a:r>
                        <a:rPr lang="en-US" sz="1100" b="0" i="0" u="none" strike="noStrike">
                          <a:solidFill>
                            <a:srgbClr val="000000"/>
                          </a:solidFill>
                          <a:effectLst/>
                          <a:latin typeface="Times New Roman"/>
                        </a:rPr>
                        <a:t> 0</a:t>
                      </a:r>
                      <a:r>
                        <a:rPr lang="en-US" sz="1100" b="0" i="0" u="none" strike="noStrike">
                          <a:effectLst/>
                          <a:latin typeface="Times New Roman"/>
                        </a:rPr>
                        <a:t>.67</a:t>
                      </a:r>
                    </a:p>
                  </a:txBody>
                  <a:tcPr marL="0" marR="0" marT="0" marB="0" anchor="ctr">
                    <a:lnL>
                      <a:noFill/>
                    </a:lnL>
                    <a:lnR>
                      <a:noFill/>
                    </a:lnR>
                    <a:lnT>
                      <a:noFill/>
                    </a:lnT>
                    <a:lnB>
                      <a:noFill/>
                    </a:lnB>
                  </a:tcPr>
                </a:tc>
                <a:tc>
                  <a:txBody>
                    <a:bodyPr/>
                    <a:lstStyle/>
                    <a:p>
                      <a:pPr algn="ctr" fontAlgn="ctr"/>
                      <a:r>
                        <a:rPr lang="en-US" altLang="zh-CN" sz="1100" b="0" i="0" u="none" strike="noStrike">
                          <a:solidFill>
                            <a:srgbClr val="000000"/>
                          </a:solidFill>
                          <a:effectLst/>
                          <a:latin typeface="宋体"/>
                        </a:rPr>
                        <a:t>Ⅳ</a:t>
                      </a:r>
                      <a:endParaRPr lang="zh-CN" altLang="en-US" sz="1100" b="0" i="0" u="none" strike="noStrike">
                        <a:solidFill>
                          <a:srgbClr val="000000"/>
                        </a:solidFill>
                        <a:effectLst/>
                        <a:latin typeface="Times New Roman"/>
                      </a:endParaRPr>
                    </a:p>
                  </a:txBody>
                  <a:tcPr marL="0" marR="0" marT="0" marB="0" anchor="ctr">
                    <a:lnL>
                      <a:noFill/>
                    </a:lnL>
                    <a:lnR>
                      <a:noFill/>
                    </a:lnR>
                    <a:lnT>
                      <a:noFill/>
                    </a:lnT>
                    <a:lnB>
                      <a:noFill/>
                    </a:lnB>
                  </a:tcPr>
                </a:tc>
                <a:tc>
                  <a:txBody>
                    <a:bodyPr/>
                    <a:lstStyle/>
                    <a:p>
                      <a:pPr algn="ctr" fontAlgn="ctr"/>
                      <a:r>
                        <a:rPr lang="zh-TW" altLang="en-US" sz="1100" b="0" i="0" u="none" strike="noStrike" dirty="0">
                          <a:effectLst/>
                          <a:latin typeface="宋体"/>
                        </a:rPr>
                        <a:t>過程能力不足，表示技術管理能力已很差，應採取措施立即改善</a:t>
                      </a:r>
                      <a:endParaRPr lang="zh-TW" altLang="en-US" sz="1100" b="0" i="0" u="none" strike="noStrike" dirty="0">
                        <a:effectLst/>
                        <a:latin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04"/>
                  </a:ext>
                </a:extLst>
              </a:tr>
              <a:tr h="258586">
                <a:tc>
                  <a:txBody>
                    <a:bodyPr/>
                    <a:lstStyle/>
                    <a:p>
                      <a:pPr algn="ctr" fontAlgn="ctr"/>
                      <a:r>
                        <a:rPr lang="en-US" sz="1100" b="0" i="0" u="none" strike="noStrike">
                          <a:effectLst/>
                          <a:latin typeface="Times New Roman"/>
                        </a:rPr>
                        <a:t>0.67 </a:t>
                      </a:r>
                      <a:r>
                        <a:rPr lang="en-US" sz="1100" b="0" i="0" u="none" strike="noStrike">
                          <a:effectLst/>
                          <a:latin typeface="宋体"/>
                        </a:rPr>
                        <a:t>＞</a:t>
                      </a:r>
                      <a:r>
                        <a:rPr lang="en-US" sz="1100" b="0" i="0" u="none" strike="noStrike">
                          <a:effectLst/>
                          <a:latin typeface="Times New Roman"/>
                        </a:rPr>
                        <a:t> </a:t>
                      </a:r>
                      <a:r>
                        <a:rPr lang="en-US" sz="1100" b="0" i="1" u="none" strike="noStrike">
                          <a:effectLst/>
                          <a:latin typeface="Times New Roman"/>
                        </a:rPr>
                        <a:t>Cp</a:t>
                      </a:r>
                      <a:endParaRPr lang="en-US" sz="1100" b="0" i="0" u="none" strike="noStrike">
                        <a:effectLst/>
                        <a:latin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宋体"/>
                        </a:rPr>
                        <a:t>Ⅴ</a:t>
                      </a:r>
                      <a:endParaRPr lang="zh-CN" altLang="en-US" sz="1100" b="0" i="0" u="none" strike="noStrike">
                        <a:solidFill>
                          <a:srgbClr val="000000"/>
                        </a:solidFill>
                        <a:effectLst/>
                        <a:latin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zh-TW" altLang="en-US" sz="1100" b="0" i="0" u="none" strike="noStrike" dirty="0">
                          <a:effectLst/>
                          <a:latin typeface="宋体"/>
                        </a:rPr>
                        <a:t>過程能力嚴重不足，表示應採取緊急措施和全面檢查，必要時可停工整頓</a:t>
                      </a:r>
                      <a:endParaRPr lang="zh-TW" altLang="en-US" sz="1100" b="0" i="0" u="none" strike="noStrike" dirty="0">
                        <a:effectLst/>
                        <a:latin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矩形 3"/>
          <p:cNvSpPr>
            <a:spLocks noChangeArrowheads="1"/>
          </p:cNvSpPr>
          <p:nvPr/>
        </p:nvSpPr>
        <p:spPr bwMode="auto">
          <a:xfrm>
            <a:off x="2021545" y="632733"/>
            <a:ext cx="801211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500" b="1" dirty="0"/>
              <a:t>簡易確定質控規則的方法</a:t>
            </a:r>
            <a:r>
              <a:rPr lang="zh-CN" altLang="en-US" sz="1500" dirty="0"/>
              <a:t> </a:t>
            </a:r>
            <a:r>
              <a:rPr lang="en-US" altLang="zh-CN" sz="1500" dirty="0"/>
              <a:t>- </a:t>
            </a:r>
            <a:r>
              <a:rPr lang="zh-CN" altLang="en-US" sz="1500" b="1" dirty="0"/>
              <a:t>根據過程能力</a:t>
            </a:r>
            <a:r>
              <a:rPr lang="en-US" altLang="zh-CN" sz="1300" dirty="0"/>
              <a:t>(</a:t>
            </a:r>
            <a:r>
              <a:rPr lang="en-US" altLang="zh-CN" sz="1300" i="1" dirty="0">
                <a:latin typeface="Times New Roman" pitchFamily="18" charset="0"/>
                <a:cs typeface="Times New Roman" pitchFamily="18" charset="0"/>
              </a:rPr>
              <a:t>process capability</a:t>
            </a:r>
            <a:r>
              <a:rPr lang="en-US" altLang="zh-CN" sz="1300" dirty="0">
                <a:latin typeface="Times New Roman" pitchFamily="18" charset="0"/>
                <a:cs typeface="Times New Roman" pitchFamily="18" charset="0"/>
              </a:rPr>
              <a:t>)</a:t>
            </a:r>
            <a:r>
              <a:rPr lang="zh-CN" altLang="en-US" sz="1500" b="1" dirty="0"/>
              <a:t>指数</a:t>
            </a:r>
            <a:r>
              <a:rPr lang="en-US" altLang="zh-CN" sz="1300" dirty="0"/>
              <a:t>(</a:t>
            </a:r>
            <a:r>
              <a:rPr lang="en-US" altLang="zh-CN" sz="1300" i="1" dirty="0" err="1">
                <a:latin typeface="Times New Roman" pitchFamily="18" charset="0"/>
                <a:cs typeface="Times New Roman" pitchFamily="18" charset="0"/>
              </a:rPr>
              <a:t>Cp</a:t>
            </a:r>
            <a:r>
              <a:rPr lang="en-US" altLang="zh-CN" sz="1300" dirty="0"/>
              <a:t>)</a:t>
            </a:r>
            <a:r>
              <a:rPr lang="zh-CN" altLang="en-US" sz="1500" b="1" dirty="0"/>
              <a:t>分級選擇質控規則：</a:t>
            </a:r>
          </a:p>
        </p:txBody>
      </p:sp>
      <p:sp>
        <p:nvSpPr>
          <p:cNvPr id="11" name="矩形 3"/>
          <p:cNvSpPr>
            <a:spLocks noChangeArrowheads="1"/>
          </p:cNvSpPr>
          <p:nvPr/>
        </p:nvSpPr>
        <p:spPr bwMode="auto">
          <a:xfrm>
            <a:off x="2021545" y="1018173"/>
            <a:ext cx="7823200" cy="646331"/>
          </a:xfrm>
          <a:prstGeom prst="rect">
            <a:avLst/>
          </a:prstGeom>
          <a:noFill/>
          <a:ln>
            <a:noFill/>
          </a:ln>
        </p:spPr>
        <p:txBody>
          <a:bodyPr>
            <a:spAutoFit/>
          </a:bodyPr>
          <a:lstStyle/>
          <a:p>
            <a:pPr>
              <a:lnSpc>
                <a:spcPct val="150000"/>
              </a:lnSpc>
              <a:defRPr/>
            </a:pPr>
            <a:r>
              <a:rPr lang="zh-CN" altLang="en-US" sz="1200" dirty="0"/>
              <a:t>       過程能力</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process capability</a:t>
            </a:r>
            <a:r>
              <a:rPr lang="en-US" altLang="zh-CN" sz="1000" dirty="0">
                <a:latin typeface="Times New Roman" pitchFamily="18" charset="0"/>
                <a:cs typeface="Times New Roman" pitchFamily="18" charset="0"/>
              </a:rPr>
              <a:t>)</a:t>
            </a:r>
            <a:r>
              <a:rPr lang="zh-CN" altLang="en-US" sz="1200" dirty="0"/>
              <a:t>是指過程的質量滿足技術標準的能力，通常用六倍標準差</a:t>
            </a:r>
            <a:r>
              <a:rPr lang="en-US" altLang="zh-CN" sz="1000" dirty="0">
                <a:latin typeface="Times New Roman" pitchFamily="18" charset="0"/>
                <a:cs typeface="Times New Roman" pitchFamily="18" charset="0"/>
              </a:rPr>
              <a:t>(6</a:t>
            </a:r>
            <a:r>
              <a:rPr lang="el-GR" altLang="zh-CN" sz="1000" dirty="0">
                <a:latin typeface="Times New Roman" pitchFamily="18" charset="0"/>
                <a:cs typeface="Times New Roman" pitchFamily="18" charset="0"/>
              </a:rPr>
              <a:t>·</a:t>
            </a:r>
            <a:r>
              <a:rPr lang="el-GR" altLang="zh-CN" sz="1000" i="1" dirty="0">
                <a:latin typeface="Times New Roman" pitchFamily="18" charset="0"/>
                <a:cs typeface="Times New Roman" pitchFamily="18" charset="0"/>
              </a:rPr>
              <a:t>σ</a:t>
            </a:r>
            <a:r>
              <a:rPr lang="en-US" altLang="zh-CN" sz="1000" dirty="0">
                <a:latin typeface="Times New Roman" pitchFamily="18" charset="0"/>
                <a:cs typeface="Times New Roman" pitchFamily="18" charset="0"/>
              </a:rPr>
              <a:t>)</a:t>
            </a:r>
            <a:r>
              <a:rPr lang="zh-CN" altLang="en-US" sz="1200" dirty="0"/>
              <a:t>表示過程能力，它的數值越小表明過程的內在均勻性越好，過程能力指數表示過程能力滿足產品技術標準的程度，一般記為</a:t>
            </a:r>
            <a:r>
              <a:rPr lang="zh-CN" altLang="en-US" sz="1200" dirty="0">
                <a:latin typeface="Times New Roman" pitchFamily="18" charset="0"/>
                <a:cs typeface="Times New Roman" pitchFamily="18" charset="0"/>
              </a:rPr>
              <a:t> </a:t>
            </a:r>
            <a:r>
              <a:rPr lang="en-US" altLang="zh-CN" sz="1200" i="1" dirty="0" err="1">
                <a:latin typeface="Times New Roman" pitchFamily="18" charset="0"/>
                <a:cs typeface="Times New Roman" pitchFamily="18" charset="0"/>
              </a:rPr>
              <a:t>C</a:t>
            </a:r>
            <a:r>
              <a:rPr lang="en-US" altLang="zh-CN" sz="1000" i="1" dirty="0" err="1">
                <a:latin typeface="Times New Roman" pitchFamily="18" charset="0"/>
                <a:cs typeface="Times New Roman" pitchFamily="18" charset="0"/>
              </a:rPr>
              <a:t>p</a:t>
            </a:r>
            <a:r>
              <a:rPr lang="en-US" altLang="zh-CN" sz="1200" dirty="0"/>
              <a:t> </a:t>
            </a:r>
            <a:r>
              <a:rPr lang="zh-CN" altLang="en-US" sz="1200" dirty="0"/>
              <a:t>；</a:t>
            </a:r>
            <a:endParaRPr lang="en-US" altLang="zh-CN" sz="1200" dirty="0"/>
          </a:p>
        </p:txBody>
      </p:sp>
      <mc:AlternateContent xmlns:mc="http://schemas.openxmlformats.org/markup-compatibility/2006" xmlns:a14="http://schemas.microsoft.com/office/drawing/2010/main">
        <mc:Choice Requires="a14">
          <p:sp>
            <p:nvSpPr>
              <p:cNvPr id="12" name="Rectangle 5"/>
              <p:cNvSpPr>
                <a:spLocks noChangeArrowheads="1"/>
              </p:cNvSpPr>
              <p:nvPr/>
            </p:nvSpPr>
            <p:spPr bwMode="auto">
              <a:xfrm>
                <a:off x="2297783" y="2228501"/>
                <a:ext cx="2847961" cy="2769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r>
                  <a:rPr lang="zh-CN" altLang="en-US" sz="1200" dirty="0"/>
                  <a:t>聯立兩式則有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i="1" smtClean="0">
                            <a:latin typeface="Cambria Math"/>
                            <a:ea typeface="Cambria Math"/>
                          </a:rPr>
                          <m:t>∆</m:t>
                        </m:r>
                        <m:r>
                          <a:rPr lang="en-US" altLang="zh-CN" sz="1200" b="0" i="1" smtClean="0">
                            <a:latin typeface="Cambria Math"/>
                            <a:ea typeface="Cambria Math"/>
                          </a:rPr>
                          <m:t>𝑆𝐸</m:t>
                        </m:r>
                      </m:e>
                      <m:sub>
                        <m:r>
                          <a:rPr lang="en-US" altLang="zh-CN" sz="1200" b="0" i="1" smtClean="0">
                            <a:latin typeface="Cambria Math"/>
                          </a:rPr>
                          <m:t>𝐶</m:t>
                        </m:r>
                      </m:sub>
                    </m:sSub>
                    <m:r>
                      <a:rPr lang="en-US" altLang="zh-CN" sz="1200" b="0" i="1" smtClean="0">
                        <a:latin typeface="Cambria Math"/>
                        <a:ea typeface="Cambria Math"/>
                      </a:rPr>
                      <m:t>=</m:t>
                    </m:r>
                    <m:r>
                      <a:rPr lang="en-US" altLang="zh-CN" sz="1200" b="0" i="1" smtClean="0">
                        <a:latin typeface="Cambria Math"/>
                      </a:rPr>
                      <m:t>3</m:t>
                    </m:r>
                    <m:r>
                      <a:rPr lang="en-US" altLang="zh-CN" sz="1200" b="0" i="1" smtClean="0">
                        <a:latin typeface="Cambria Math"/>
                        <a:ea typeface="Cambria Math"/>
                      </a:rPr>
                      <m:t>∙</m:t>
                    </m:r>
                    <m:sSub>
                      <m:sSubPr>
                        <m:ctrlPr>
                          <a:rPr lang="en-US" altLang="zh-CN" sz="1200" b="0" i="1" smtClean="0">
                            <a:latin typeface="Cambria Math" panose="02040503050406030204" pitchFamily="18" charset="0"/>
                            <a:ea typeface="Cambria Math"/>
                          </a:rPr>
                        </m:ctrlPr>
                      </m:sSubPr>
                      <m:e>
                        <m:r>
                          <a:rPr lang="en-US" altLang="zh-CN" sz="1200" b="0" i="1" smtClean="0">
                            <a:latin typeface="Cambria Math"/>
                            <a:ea typeface="Cambria Math"/>
                          </a:rPr>
                          <m:t>𝐶</m:t>
                        </m:r>
                      </m:e>
                      <m:sub>
                        <m:r>
                          <a:rPr lang="en-US" altLang="zh-CN" sz="1200" b="0" i="1" smtClean="0">
                            <a:latin typeface="Cambria Math"/>
                            <a:ea typeface="Cambria Math"/>
                          </a:rPr>
                          <m:t>𝑃</m:t>
                        </m:r>
                      </m:sub>
                    </m:sSub>
                    <m:r>
                      <a:rPr lang="en-US" altLang="zh-CN" sz="1200" b="0" i="1" smtClean="0">
                        <a:latin typeface="Cambria Math"/>
                        <a:ea typeface="Cambria Math"/>
                      </a:rPr>
                      <m:t>−</m:t>
                    </m:r>
                    <m:sSub>
                      <m:sSubPr>
                        <m:ctrlPr>
                          <a:rPr lang="en-US" altLang="zh-CN" sz="1200" b="0" i="1" smtClean="0">
                            <a:latin typeface="Cambria Math" panose="02040503050406030204" pitchFamily="18" charset="0"/>
                            <a:ea typeface="Cambria Math"/>
                          </a:rPr>
                        </m:ctrlPr>
                      </m:sSubPr>
                      <m:e>
                        <m:r>
                          <a:rPr lang="en-US" altLang="zh-CN" sz="1200" b="0" i="1" smtClean="0">
                            <a:latin typeface="Cambria Math"/>
                            <a:ea typeface="Cambria Math"/>
                          </a:rPr>
                          <m:t>𝑍</m:t>
                        </m:r>
                      </m:e>
                      <m:sub>
                        <m:r>
                          <a:rPr lang="zh-CN" altLang="en-US" sz="1200" b="0" i="1" smtClean="0">
                            <a:latin typeface="Cambria Math"/>
                            <a:ea typeface="Cambria Math"/>
                          </a:rPr>
                          <m:t>𝛼</m:t>
                        </m:r>
                      </m:sub>
                    </m:sSub>
                  </m:oMath>
                </a14:m>
                <a:endParaRPr lang="en-US" altLang="zh-CN" sz="1200" dirty="0"/>
              </a:p>
            </p:txBody>
          </p:sp>
        </mc:Choice>
        <mc:Fallback xmlns="">
          <p:sp>
            <p:nvSpPr>
              <p:cNvPr id="12" name="Rectangle 5"/>
              <p:cNvSpPr>
                <a:spLocks noRot="1" noChangeAspect="1" noMove="1" noResize="1" noEditPoints="1" noAdjustHandles="1" noChangeArrowheads="1" noChangeShapeType="1" noTextEdit="1"/>
              </p:cNvSpPr>
              <p:nvPr/>
            </p:nvSpPr>
            <p:spPr bwMode="auto">
              <a:xfrm>
                <a:off x="2297783" y="2228501"/>
                <a:ext cx="2847961" cy="276999"/>
              </a:xfrm>
              <a:prstGeom prst="rect">
                <a:avLst/>
              </a:prstGeom>
              <a:blipFill rotWithShape="1">
                <a:blip r:embed="rId3"/>
                <a:stretch>
                  <a:fillRect l="-214" b="-1777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297783" y="1745189"/>
                <a:ext cx="4587114" cy="366767"/>
              </a:xfrm>
              <a:prstGeom prst="rect">
                <a:avLst/>
              </a:prstGeom>
              <a:noFill/>
            </p:spPr>
            <p:txBody>
              <a:bodyPr wrap="square" rtlCol="0">
                <a:spAutoFit/>
              </a:bodyPr>
              <a:lstStyle/>
              <a:p>
                <a:r>
                  <a:rPr lang="zh-CN" altLang="en-US" sz="1200" dirty="0"/>
                  <a:t>依照上述定義有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a:rPr>
                          <m:t>𝐶</m:t>
                        </m:r>
                      </m:e>
                      <m:sub>
                        <m:r>
                          <a:rPr lang="en-US" altLang="zh-CN" sz="1200" b="0" i="1" smtClean="0">
                            <a:latin typeface="Cambria Math"/>
                          </a:rPr>
                          <m:t>𝑃</m:t>
                        </m:r>
                      </m:sub>
                    </m:sSub>
                    <m:r>
                      <a:rPr lang="en-US" altLang="zh-CN" sz="1200" b="0" i="1" smtClean="0">
                        <a:latin typeface="Cambria Math"/>
                      </a:rPr>
                      <m:t>=</m:t>
                    </m:r>
                    <m:f>
                      <m:fPr>
                        <m:ctrlPr>
                          <a:rPr lang="en-US" altLang="zh-CN" sz="1200" b="0" i="1" smtClean="0">
                            <a:latin typeface="Cambria Math" panose="02040503050406030204" pitchFamily="18" charset="0"/>
                          </a:rPr>
                        </m:ctrlPr>
                      </m:fPr>
                      <m:num>
                        <m:sSub>
                          <m:sSubPr>
                            <m:ctrlPr>
                              <a:rPr lang="en-US" altLang="zh-CN" sz="1200" b="0" i="1" smtClean="0">
                                <a:latin typeface="Cambria Math" panose="02040503050406030204" pitchFamily="18" charset="0"/>
                              </a:rPr>
                            </m:ctrlPr>
                          </m:sSubPr>
                          <m:e>
                            <m:r>
                              <a:rPr lang="en-US" altLang="zh-CN" sz="1200" b="0" i="1" smtClean="0">
                                <a:latin typeface="Cambria Math"/>
                              </a:rPr>
                              <m:t>𝑇𝐸</m:t>
                            </m:r>
                          </m:e>
                          <m:sub>
                            <m:r>
                              <a:rPr lang="en-US" altLang="zh-CN" sz="1200" b="0" i="1" smtClean="0">
                                <a:latin typeface="Cambria Math"/>
                              </a:rPr>
                              <m:t>𝑎</m:t>
                            </m:r>
                          </m:sub>
                        </m:sSub>
                      </m:num>
                      <m:den>
                        <m:r>
                          <a:rPr lang="en-US" altLang="zh-CN" sz="1200" b="0" i="1" smtClean="0">
                            <a:latin typeface="Cambria Math"/>
                          </a:rPr>
                          <m:t>3</m:t>
                        </m:r>
                        <m:r>
                          <a:rPr lang="en-US" altLang="zh-CN" sz="1200" b="0" i="1" smtClean="0">
                            <a:latin typeface="Cambria Math"/>
                            <a:ea typeface="Cambria Math"/>
                          </a:rPr>
                          <m:t>∙</m:t>
                        </m:r>
                        <m:r>
                          <a:rPr lang="zh-CN" altLang="en-US" sz="1200" b="0" i="1" smtClean="0">
                            <a:latin typeface="Cambria Math"/>
                            <a:ea typeface="Cambria Math"/>
                          </a:rPr>
                          <m:t>𝜎</m:t>
                        </m:r>
                      </m:den>
                    </m:f>
                    <m:r>
                      <a:rPr lang="en-US" altLang="zh-CN" sz="1200" i="1">
                        <a:latin typeface="Cambria Math"/>
                        <a:ea typeface="Cambria Math"/>
                      </a:rPr>
                      <m:t>≈</m:t>
                    </m:r>
                    <m:f>
                      <m:fPr>
                        <m:ctrlPr>
                          <a:rPr lang="en-US" altLang="zh-CN" sz="1200" i="1" smtClean="0">
                            <a:latin typeface="Cambria Math" panose="02040503050406030204" pitchFamily="18" charset="0"/>
                            <a:ea typeface="Cambria Math"/>
                          </a:rPr>
                        </m:ctrlPr>
                      </m:fPr>
                      <m:num>
                        <m:sSub>
                          <m:sSubPr>
                            <m:ctrlPr>
                              <a:rPr lang="en-US" altLang="zh-CN" sz="1200" i="1" smtClean="0">
                                <a:latin typeface="Cambria Math" panose="02040503050406030204" pitchFamily="18" charset="0"/>
                                <a:ea typeface="Cambria Math"/>
                              </a:rPr>
                            </m:ctrlPr>
                          </m:sSubPr>
                          <m:e>
                            <m:r>
                              <a:rPr lang="en-US" altLang="zh-CN" sz="1200" b="0" i="1" smtClean="0">
                                <a:latin typeface="Cambria Math"/>
                                <a:ea typeface="Cambria Math"/>
                              </a:rPr>
                              <m:t>𝑇𝐸</m:t>
                            </m:r>
                          </m:e>
                          <m:sub>
                            <m:r>
                              <a:rPr lang="en-US" altLang="zh-CN" sz="1200" b="0" i="1" smtClean="0">
                                <a:latin typeface="Cambria Math"/>
                                <a:ea typeface="Cambria Math"/>
                              </a:rPr>
                              <m:t>𝑎</m:t>
                            </m:r>
                          </m:sub>
                        </m:sSub>
                      </m:num>
                      <m:den>
                        <m:r>
                          <a:rPr lang="en-US" altLang="zh-CN" sz="1200" b="0" i="1" smtClean="0">
                            <a:latin typeface="Cambria Math"/>
                            <a:ea typeface="Cambria Math"/>
                          </a:rPr>
                          <m:t>3∙</m:t>
                        </m:r>
                        <m:r>
                          <a:rPr lang="en-US" altLang="zh-CN" sz="1200" b="0" i="1" smtClean="0">
                            <a:latin typeface="Cambria Math"/>
                            <a:ea typeface="Cambria Math"/>
                          </a:rPr>
                          <m:t>𝑆</m:t>
                        </m:r>
                      </m:den>
                    </m:f>
                  </m:oMath>
                </a14:m>
                <a:r>
                  <a:rPr lang="zh-CN" altLang="en-US" sz="1200" dirty="0"/>
                  <a:t> ，並且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i="1" smtClean="0">
                            <a:latin typeface="Cambria Math"/>
                            <a:ea typeface="Cambria Math"/>
                          </a:rPr>
                          <m:t>∆</m:t>
                        </m:r>
                        <m:r>
                          <a:rPr lang="en-US" altLang="zh-CN" sz="1200" b="0" i="1" smtClean="0">
                            <a:latin typeface="Cambria Math"/>
                            <a:ea typeface="Cambria Math"/>
                          </a:rPr>
                          <m:t>𝑆𝐸</m:t>
                        </m:r>
                      </m:e>
                      <m:sub>
                        <m:r>
                          <a:rPr lang="en-US" altLang="zh-CN" sz="1200" b="0" i="1" smtClean="0">
                            <a:latin typeface="Cambria Math"/>
                          </a:rPr>
                          <m:t>𝐶</m:t>
                        </m:r>
                      </m:sub>
                    </m:sSub>
                    <m:r>
                      <a:rPr lang="en-US" altLang="zh-CN" sz="1200" i="1" smtClean="0">
                        <a:latin typeface="Cambria Math"/>
                        <a:ea typeface="Cambria Math"/>
                      </a:rPr>
                      <m:t>=</m:t>
                    </m:r>
                    <m:f>
                      <m:fPr>
                        <m:ctrlPr>
                          <a:rPr lang="en-US" altLang="zh-CN" sz="1200" b="0" i="1" smtClean="0">
                            <a:latin typeface="Cambria Math" panose="02040503050406030204" pitchFamily="18" charset="0"/>
                          </a:rPr>
                        </m:ctrlPr>
                      </m:fPr>
                      <m:num>
                        <m:sSub>
                          <m:sSubPr>
                            <m:ctrlPr>
                              <a:rPr lang="en-US" altLang="zh-CN" sz="1200" b="0" i="1" smtClean="0">
                                <a:latin typeface="Cambria Math" panose="02040503050406030204" pitchFamily="18" charset="0"/>
                              </a:rPr>
                            </m:ctrlPr>
                          </m:sSubPr>
                          <m:e>
                            <m:r>
                              <a:rPr lang="en-US" altLang="zh-CN" sz="1200" b="0" i="1" smtClean="0">
                                <a:latin typeface="Cambria Math"/>
                              </a:rPr>
                              <m:t>𝑇𝐸</m:t>
                            </m:r>
                          </m:e>
                          <m:sub>
                            <m:r>
                              <a:rPr lang="en-US" altLang="zh-CN" sz="1200" b="0" i="1" smtClean="0">
                                <a:latin typeface="Cambria Math"/>
                              </a:rPr>
                              <m:t>𝑎</m:t>
                            </m:r>
                          </m:sub>
                        </m:sSub>
                        <m:r>
                          <a:rPr lang="en-US" altLang="zh-CN" sz="1200" b="0" i="1" smtClean="0">
                            <a:latin typeface="Cambria Math"/>
                            <a:ea typeface="Cambria Math"/>
                          </a:rPr>
                          <m:t>−</m:t>
                        </m:r>
                        <m:d>
                          <m:dPr>
                            <m:begChr m:val="|"/>
                            <m:endChr m:val="|"/>
                            <m:ctrlPr>
                              <a:rPr lang="en-US" altLang="zh-CN" sz="1200" b="0" i="1" smtClean="0">
                                <a:latin typeface="Cambria Math" panose="02040503050406030204" pitchFamily="18" charset="0"/>
                                <a:ea typeface="Cambria Math"/>
                              </a:rPr>
                            </m:ctrlPr>
                          </m:dPr>
                          <m:e>
                            <m:sSub>
                              <m:sSubPr>
                                <m:ctrlPr>
                                  <a:rPr lang="en-US" altLang="zh-CN" sz="1200" b="0" i="1" smtClean="0">
                                    <a:latin typeface="Cambria Math" panose="02040503050406030204" pitchFamily="18" charset="0"/>
                                    <a:ea typeface="Cambria Math"/>
                                  </a:rPr>
                                </m:ctrlPr>
                              </m:sSubPr>
                              <m:e>
                                <m:r>
                                  <a:rPr lang="en-US" altLang="zh-CN" sz="1200" b="0" i="1" smtClean="0">
                                    <a:latin typeface="Cambria Math"/>
                                    <a:ea typeface="Cambria Math"/>
                                  </a:rPr>
                                  <m:t>𝑏𝑖𝑎𝑠</m:t>
                                </m:r>
                              </m:e>
                              <m:sub>
                                <m:r>
                                  <a:rPr lang="en-US" altLang="zh-CN" sz="1200" b="0" i="1" smtClean="0">
                                    <a:latin typeface="Cambria Math"/>
                                    <a:ea typeface="Cambria Math"/>
                                  </a:rPr>
                                  <m:t>𝑡</m:t>
                                </m:r>
                              </m:sub>
                            </m:sSub>
                          </m:e>
                        </m:d>
                      </m:num>
                      <m:den>
                        <m:r>
                          <a:rPr lang="en-US" altLang="zh-CN" sz="1200" b="0" i="1" smtClean="0">
                            <a:latin typeface="Cambria Math"/>
                          </a:rPr>
                          <m:t>𝑆</m:t>
                        </m:r>
                      </m:den>
                    </m:f>
                    <m:r>
                      <a:rPr lang="en-US" altLang="zh-CN" sz="1200" b="0" i="1" smtClean="0">
                        <a:latin typeface="Cambria Math"/>
                        <a:ea typeface="Cambria Math"/>
                      </a:rPr>
                      <m:t>−</m:t>
                    </m:r>
                    <m:sSub>
                      <m:sSubPr>
                        <m:ctrlPr>
                          <a:rPr lang="en-US" altLang="zh-CN" sz="1200" b="0" i="1" smtClean="0">
                            <a:latin typeface="Cambria Math" panose="02040503050406030204" pitchFamily="18" charset="0"/>
                            <a:ea typeface="Cambria Math"/>
                          </a:rPr>
                        </m:ctrlPr>
                      </m:sSubPr>
                      <m:e>
                        <m:r>
                          <a:rPr lang="en-US" altLang="zh-CN" sz="1200" b="0" i="1" smtClean="0">
                            <a:latin typeface="Cambria Math"/>
                            <a:ea typeface="Cambria Math"/>
                          </a:rPr>
                          <m:t>𝑍</m:t>
                        </m:r>
                      </m:e>
                      <m:sub>
                        <m:r>
                          <a:rPr lang="zh-CN" altLang="en-US" sz="1200" b="0" i="1" smtClean="0">
                            <a:latin typeface="Cambria Math"/>
                            <a:ea typeface="Cambria Math"/>
                          </a:rPr>
                          <m:t>𝛼</m:t>
                        </m:r>
                      </m:sub>
                    </m:sSub>
                  </m:oMath>
                </a14:m>
                <a:endParaRPr lang="zh-CN" altLang="en-US" sz="1200" dirty="0"/>
              </a:p>
            </p:txBody>
          </p:sp>
        </mc:Choice>
        <mc:Fallback xmlns="">
          <p:sp>
            <p:nvSpPr>
              <p:cNvPr id="14" name="TextBox 13"/>
              <p:cNvSpPr txBox="1">
                <a:spLocks noRot="1" noChangeAspect="1" noMove="1" noResize="1" noEditPoints="1" noAdjustHandles="1" noChangeArrowheads="1" noChangeShapeType="1" noTextEdit="1"/>
              </p:cNvSpPr>
              <p:nvPr/>
            </p:nvSpPr>
            <p:spPr>
              <a:xfrm>
                <a:off x="2297783" y="1745189"/>
                <a:ext cx="4587114" cy="366767"/>
              </a:xfrm>
              <a:prstGeom prst="rect">
                <a:avLst/>
              </a:prstGeom>
              <a:blipFill rotWithShape="1">
                <a:blip r:embed="rId4"/>
                <a:stretch>
                  <a:fillRect l="-133"/>
                </a:stretch>
              </a:blipFill>
            </p:spPr>
            <p:txBody>
              <a:bodyPr/>
              <a:lstStyle/>
              <a:p>
                <a:r>
                  <a:rPr lang="zh-CN" altLang="en-US">
                    <a:noFill/>
                  </a:rPr>
                  <a:t> </a:t>
                </a:r>
              </a:p>
            </p:txBody>
          </p:sp>
        </mc:Fallback>
      </mc:AlternateContent>
      <p:sp>
        <p:nvSpPr>
          <p:cNvPr id="15" name="矩形 14"/>
          <p:cNvSpPr/>
          <p:nvPr/>
        </p:nvSpPr>
        <p:spPr>
          <a:xfrm>
            <a:off x="66044" y="286080"/>
            <a:ext cx="5079700"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根據過程能力</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process capability</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指数</a:t>
            </a:r>
            <a:r>
              <a:rPr lang="en-US" altLang="zh-TW" sz="1000" dirty="0">
                <a:solidFill>
                  <a:srgbClr val="000000"/>
                </a:solidFill>
                <a:latin typeface="Times New Roman" pitchFamily="18" charset="0"/>
                <a:cs typeface="Times New Roman" pitchFamily="18" charset="0"/>
              </a:rPr>
              <a:t>(</a:t>
            </a:r>
            <a:r>
              <a:rPr lang="en-US" altLang="zh-TW" sz="1000" i="1" dirty="0" err="1">
                <a:solidFill>
                  <a:srgbClr val="000000"/>
                </a:solidFill>
                <a:latin typeface="Times New Roman" pitchFamily="18" charset="0"/>
                <a:cs typeface="Times New Roman" pitchFamily="18" charset="0"/>
              </a:rPr>
              <a:t>Cp</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分級選擇質控規則 </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16" name="矩形 15"/>
          <p:cNvSpPr/>
          <p:nvPr/>
        </p:nvSpPr>
        <p:spPr>
          <a:xfrm>
            <a:off x="49110" y="39256"/>
            <a:ext cx="3522946"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extLst>
      <p:ext uri="{BB962C8B-B14F-4D97-AF65-F5344CB8AC3E}">
        <p14:creationId xmlns:p14="http://schemas.microsoft.com/office/powerpoint/2010/main" val="2220174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3149882575"/>
                  </p:ext>
                </p:extLst>
              </p:nvPr>
            </p:nvGraphicFramePr>
            <p:xfrm>
              <a:off x="945352" y="1120682"/>
              <a:ext cx="9592234" cy="3463759"/>
            </p:xfrm>
            <a:graphic>
              <a:graphicData uri="http://schemas.openxmlformats.org/drawingml/2006/table">
                <a:tbl>
                  <a:tblPr/>
                  <a:tblGrid>
                    <a:gridCol w="1344722">
                      <a:extLst>
                        <a:ext uri="{9D8B030D-6E8A-4147-A177-3AD203B41FA5}">
                          <a16:colId xmlns:a16="http://schemas.microsoft.com/office/drawing/2014/main" val="20000"/>
                        </a:ext>
                      </a:extLst>
                    </a:gridCol>
                    <a:gridCol w="1237130">
                      <a:extLst>
                        <a:ext uri="{9D8B030D-6E8A-4147-A177-3AD203B41FA5}">
                          <a16:colId xmlns:a16="http://schemas.microsoft.com/office/drawing/2014/main" val="20001"/>
                        </a:ext>
                      </a:extLst>
                    </a:gridCol>
                    <a:gridCol w="2336794">
                      <a:extLst>
                        <a:ext uri="{9D8B030D-6E8A-4147-A177-3AD203B41FA5}">
                          <a16:colId xmlns:a16="http://schemas.microsoft.com/office/drawing/2014/main" val="20002"/>
                        </a:ext>
                      </a:extLst>
                    </a:gridCol>
                    <a:gridCol w="2336794">
                      <a:extLst>
                        <a:ext uri="{9D8B030D-6E8A-4147-A177-3AD203B41FA5}">
                          <a16:colId xmlns:a16="http://schemas.microsoft.com/office/drawing/2014/main" val="20003"/>
                        </a:ext>
                      </a:extLst>
                    </a:gridCol>
                    <a:gridCol w="2336794">
                      <a:extLst>
                        <a:ext uri="{9D8B030D-6E8A-4147-A177-3AD203B41FA5}">
                          <a16:colId xmlns:a16="http://schemas.microsoft.com/office/drawing/2014/main" val="20004"/>
                        </a:ext>
                      </a:extLst>
                    </a:gridCol>
                  </a:tblGrid>
                  <a:tr h="289575">
                    <a:tc rowSpan="3" gridSpan="2">
                      <a:txBody>
                        <a:bodyPr/>
                        <a:lstStyle/>
                        <a:p>
                          <a:pPr algn="ctr" fontAlgn="ctr"/>
                          <a:r>
                            <a:rPr lang="en-US" altLang="zh-TW" sz="1200" b="0" i="1" u="none" strike="noStrike" dirty="0" err="1">
                              <a:effectLst/>
                              <a:latin typeface="Times New Roman"/>
                            </a:rPr>
                            <a:t>Westgard</a:t>
                          </a:r>
                          <a:r>
                            <a:rPr lang="zh-TW" altLang="en-US" sz="1200" b="0" i="0" u="none" strike="noStrike" dirty="0">
                              <a:effectLst/>
                              <a:latin typeface="Times New Roman"/>
                            </a:rPr>
                            <a:t> </a:t>
                          </a:r>
                          <a:r>
                            <a:rPr lang="zh-TW" altLang="en-US" sz="1200" b="0" i="0" u="none" strike="noStrike" dirty="0">
                              <a:effectLst/>
                              <a:latin typeface="宋体"/>
                            </a:rPr>
                            <a:t>多規則</a:t>
                          </a:r>
                          <a:br>
                            <a:rPr lang="zh-TW" altLang="en-US" sz="1200" b="0" i="0" u="none" strike="noStrike" dirty="0">
                              <a:effectLst/>
                              <a:latin typeface="宋体"/>
                            </a:rPr>
                          </a:br>
                          <a:r>
                            <a:rPr lang="zh-TW" altLang="en-US" sz="1200" b="0" i="0" u="none" strike="noStrike" dirty="0">
                              <a:effectLst/>
                              <a:latin typeface="宋体"/>
                            </a:rPr>
                            <a:t>質控設計錶格</a:t>
                          </a:r>
                          <a:endParaRPr lang="zh-TW" altLang="en-US" sz="1200" b="0" i="0" u="none" strike="noStrike" dirty="0">
                            <a:effectLst/>
                            <a:latin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hMerge="1">
                      <a:txBody>
                        <a:bodyPr/>
                        <a:lstStyle/>
                        <a:p>
                          <a:endParaRPr lang="zh-CN" altLang="en-US"/>
                        </a:p>
                      </a:txBody>
                      <a:tcPr/>
                    </a:tc>
                    <a:tc gridSpan="3">
                      <a:txBody>
                        <a:bodyPr/>
                        <a:lstStyle/>
                        <a:p>
                          <a:pPr algn="ctr" fontAlgn="ctr"/>
                          <a:r>
                            <a:rPr lang="zh-TW" altLang="en-US" sz="1200" b="0" i="0" u="none" strike="noStrike" dirty="0">
                              <a:effectLst/>
                              <a:latin typeface="宋体"/>
                            </a:rPr>
                            <a:t>過程穩定性</a:t>
                          </a:r>
                          <a:r>
                            <a:rPr lang="zh-TW" altLang="en-US" sz="1200" b="0" i="0" u="none" strike="noStrike" dirty="0">
                              <a:effectLst/>
                              <a:latin typeface="Times New Roman"/>
                            </a:rPr>
                            <a:t> </a:t>
                          </a:r>
                          <a:r>
                            <a:rPr lang="en-US" altLang="zh-TW" sz="1200" b="0" i="0" u="none" strike="noStrike" dirty="0">
                              <a:effectLst/>
                              <a:latin typeface="Times New Roman"/>
                            </a:rPr>
                            <a:t>( </a:t>
                          </a:r>
                          <a:r>
                            <a:rPr lang="zh-TW" altLang="en-US" sz="1200" b="0" i="0" u="none" strike="noStrike" dirty="0">
                              <a:effectLst/>
                              <a:latin typeface="宋体"/>
                            </a:rPr>
                            <a:t>誤差發生率</a:t>
                          </a:r>
                          <a:r>
                            <a:rPr lang="zh-TW" altLang="en-US" sz="1200" b="0" i="0" u="none" strike="noStrike" dirty="0">
                              <a:effectLst/>
                              <a:latin typeface="Times New Roman"/>
                            </a:rPr>
                            <a:t> </a:t>
                          </a:r>
                          <a:r>
                            <a:rPr lang="en-US" altLang="zh-TW" sz="1200" b="0" i="0" u="none" strike="noStrike" dirty="0">
                              <a:effectLst/>
                              <a:latin typeface="Times New Roman"/>
                            </a:rPr>
                            <a:t>,  </a:t>
                          </a:r>
                          <a:r>
                            <a:rPr lang="en-US" altLang="zh-TW" sz="1200" b="0" i="1" u="none" strike="noStrike" dirty="0">
                              <a:effectLst/>
                              <a:latin typeface="Times New Roman"/>
                            </a:rPr>
                            <a:t>f </a:t>
                          </a:r>
                          <a:r>
                            <a:rPr lang="zh-TW" altLang="en-US" sz="1200" b="0" i="0" u="none" strike="noStrike" dirty="0">
                              <a:effectLst/>
                              <a:latin typeface="Times New Roman"/>
                            </a:rPr>
                            <a:t> </a:t>
                          </a:r>
                          <a:r>
                            <a:rPr lang="en-US" altLang="zh-TW" sz="1200" b="0" i="0" u="none" strike="noStrike" dirty="0">
                              <a:effectLst/>
                              <a:latin typeface="Times New Roman"/>
                            </a:rPr>
                            <a:t>)</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89575">
                    <a:tc gridSpan="2" vMerge="1">
                      <a:txBody>
                        <a:bodyPr/>
                        <a:lstStyle/>
                        <a:p>
                          <a:endParaRPr lang="zh-CN" altLang="en-US"/>
                        </a:p>
                      </a:txBody>
                      <a:tcPr/>
                    </a:tc>
                    <a:tc hMerge="1" vMerge="1">
                      <a:txBody>
                        <a:bodyPr/>
                        <a:lstStyle/>
                        <a:p>
                          <a:endParaRPr lang="zh-CN" altLang="en-US"/>
                        </a:p>
                      </a:txBody>
                      <a:tcPr/>
                    </a:tc>
                    <a:tc>
                      <a:txBody>
                        <a:bodyPr/>
                        <a:lstStyle/>
                        <a:p>
                          <a:pPr algn="ctr" fontAlgn="ctr"/>
                          <a:r>
                            <a:rPr lang="zh-CN" altLang="en-US" sz="1200" b="0" i="0" u="none" strike="noStrike" dirty="0">
                              <a:effectLst/>
                              <a:latin typeface="宋体"/>
                            </a:rPr>
                            <a:t>差</a:t>
                          </a:r>
                          <a:endParaRPr lang="zh-CN" altLang="en-US" sz="1200" b="0" i="0" u="none" strike="noStrike" dirty="0">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zh-CN" altLang="en-US" sz="1200" b="0" i="0" u="none" strike="noStrike">
                              <a:effectLst/>
                              <a:latin typeface="宋体"/>
                            </a:rPr>
                            <a:t>中等</a:t>
                          </a:r>
                          <a:endParaRPr lang="zh-CN" altLang="en-US" sz="1200" b="0" i="0" u="none" strike="noStrike">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zh-CN" altLang="en-US" sz="1200" b="0" i="0" u="none" strike="noStrike">
                              <a:effectLst/>
                              <a:latin typeface="宋体"/>
                            </a:rPr>
                            <a:t>良好</a:t>
                          </a:r>
                          <a:endParaRPr lang="zh-CN" altLang="en-US" sz="1200" b="0" i="0" u="none" strike="noStrike">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300712">
                    <a:tc gridSpan="2" vMerge="1">
                      <a:txBody>
                        <a:bodyPr/>
                        <a:lstStyle/>
                        <a:p>
                          <a:endParaRPr lang="zh-CN" altLang="en-US"/>
                        </a:p>
                      </a:txBody>
                      <a:tcPr/>
                    </a:tc>
                    <a:tc hMerge="1" vMerge="1">
                      <a:txBody>
                        <a:bodyPr/>
                        <a:lstStyle/>
                        <a:p>
                          <a:endParaRPr lang="zh-CN" altLang="en-US"/>
                        </a:p>
                      </a:txBody>
                      <a:tcPr/>
                    </a:tc>
                    <a:tc>
                      <a:txBody>
                        <a:bodyPr/>
                        <a:lstStyle/>
                        <a:p>
                          <a:pPr algn="ctr" fontAlgn="ctr"/>
                          <a:r>
                            <a:rPr lang="zh-CN" altLang="en-US" sz="1200" b="0" i="0" u="none" strike="noStrike" dirty="0">
                              <a:effectLst/>
                              <a:latin typeface="宋体"/>
                            </a:rPr>
                            <a:t>＞</a:t>
                          </a:r>
                          <a:r>
                            <a:rPr lang="zh-CN" altLang="en-US" sz="1200" b="0" i="0" u="none" strike="noStrike" dirty="0">
                              <a:effectLst/>
                              <a:latin typeface="Times New Roman"/>
                            </a:rPr>
                            <a:t> </a:t>
                          </a:r>
                          <a:r>
                            <a:rPr lang="en-US" altLang="zh-CN" sz="1200" b="0" i="0" u="none" strike="noStrike" dirty="0">
                              <a:effectLst/>
                              <a:latin typeface="Times New Roman"/>
                            </a:rPr>
                            <a:t>10%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effectLst/>
                              <a:latin typeface="Times New Roman"/>
                            </a:rPr>
                            <a:t>2% </a:t>
                          </a:r>
                          <a:r>
                            <a:rPr lang="zh-CN" altLang="en-US" sz="1200" b="0" i="0" u="none" strike="noStrike">
                              <a:effectLst/>
                              <a:latin typeface="宋体"/>
                            </a:rPr>
                            <a:t>～</a:t>
                          </a:r>
                          <a:r>
                            <a:rPr lang="zh-CN" altLang="en-US" sz="1200" b="0" i="0" u="none" strike="noStrike">
                              <a:effectLst/>
                              <a:latin typeface="Times New Roman"/>
                            </a:rPr>
                            <a:t> </a:t>
                          </a:r>
                          <a:r>
                            <a:rPr lang="en-US" altLang="zh-CN" sz="1200" b="0" i="0" u="none" strike="noStrike">
                              <a:effectLst/>
                              <a:latin typeface="Times New Roman"/>
                            </a:rPr>
                            <a:t>10%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a:t>
                          </a:r>
                          <a:r>
                            <a:rPr lang="zh-CN" altLang="en-US" sz="1200" b="0" i="0" u="none" strike="noStrike">
                              <a:effectLst/>
                              <a:latin typeface="Times New Roman"/>
                            </a:rPr>
                            <a:t> </a:t>
                          </a:r>
                          <a:r>
                            <a:rPr lang="en-US" altLang="zh-CN" sz="1200" b="0" i="0" u="none" strike="noStrike">
                              <a:effectLst/>
                              <a:latin typeface="Times New Roman"/>
                            </a:rPr>
                            <a:t>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4599">
                    <a:tc rowSpan="6">
                      <a:txBody>
                        <a:bodyPr/>
                        <a:lstStyle/>
                        <a:p>
                          <a:pPr algn="ctr" fontAlgn="ctr"/>
                          <a:r>
                            <a:rPr lang="zh-TW" altLang="en-US" sz="1200" b="0" i="0" u="none" strike="noStrike" dirty="0">
                              <a:effectLst/>
                              <a:latin typeface="宋体"/>
                            </a:rPr>
                            <a:t>過</a:t>
                          </a:r>
                          <a:br>
                            <a:rPr lang="zh-TW" altLang="en-US" sz="1200" b="0" i="0" u="none" strike="noStrike" dirty="0">
                              <a:effectLst/>
                              <a:latin typeface="宋体"/>
                            </a:rPr>
                          </a:br>
                          <a:r>
                            <a:rPr lang="zh-TW" altLang="en-US" sz="1200" b="0" i="0" u="none" strike="noStrike" dirty="0">
                              <a:effectLst/>
                              <a:latin typeface="宋体"/>
                            </a:rPr>
                            <a:t>程</a:t>
                          </a:r>
                          <a:br>
                            <a:rPr lang="zh-TW" altLang="en-US" sz="1200" b="0" i="0" u="none" strike="noStrike" dirty="0">
                              <a:effectLst/>
                              <a:latin typeface="宋体"/>
                            </a:rPr>
                          </a:br>
                          <a:r>
                            <a:rPr lang="zh-TW" altLang="en-US" sz="1200" b="0" i="0" u="none" strike="noStrike" dirty="0">
                              <a:effectLst/>
                              <a:latin typeface="宋体"/>
                            </a:rPr>
                            <a:t>能</a:t>
                          </a:r>
                          <a:br>
                            <a:rPr lang="zh-TW" altLang="en-US" sz="1200" b="0" i="0" u="none" strike="noStrike" dirty="0">
                              <a:effectLst/>
                              <a:latin typeface="宋体"/>
                            </a:rPr>
                          </a:br>
                          <a:r>
                            <a:rPr lang="zh-TW" altLang="en-US" sz="1200" b="0" i="0" u="none" strike="noStrike" dirty="0">
                              <a:effectLst/>
                              <a:latin typeface="宋体"/>
                            </a:rPr>
                            <a:t>力</a:t>
                          </a:r>
                          <a:br>
                            <a:rPr lang="zh-TW" altLang="en-US" sz="1200" b="0" i="0" u="none" strike="noStrike" dirty="0">
                              <a:effectLst/>
                              <a:latin typeface="宋体"/>
                            </a:rPr>
                          </a:br>
                          <a:r>
                            <a:rPr lang="en-US" altLang="zh-TW" sz="1200" b="0" i="0" u="none" strike="noStrike" dirty="0">
                              <a:effectLst/>
                              <a:latin typeface="Times New Roman"/>
                            </a:rPr>
                            <a:t>( </a:t>
                          </a:r>
                          <a:r>
                            <a:rPr lang="zh-TW" altLang="en-US" sz="1200" b="0" i="0" u="none" strike="noStrike" dirty="0">
                              <a:effectLst/>
                              <a:latin typeface="宋体"/>
                            </a:rPr>
                            <a:t>△</a:t>
                          </a:r>
                          <a:r>
                            <a:rPr lang="en-US" altLang="zh-TW" sz="1200" b="0" i="1" u="none" strike="noStrike" dirty="0" err="1">
                              <a:effectLst/>
                              <a:latin typeface="Times New Roman"/>
                            </a:rPr>
                            <a:t>SEc</a:t>
                          </a:r>
                          <a:r>
                            <a:rPr lang="en-US" altLang="zh-TW" sz="1200" b="0" i="1" u="none" strike="noStrike" dirty="0">
                              <a:effectLst/>
                              <a:latin typeface="Times New Roman"/>
                            </a:rPr>
                            <a:t> </a:t>
                          </a:r>
                          <a:r>
                            <a:rPr lang="en-US" altLang="zh-TW" sz="1200" b="0" i="0" u="none" strike="noStrike" dirty="0">
                              <a:effectLst/>
                              <a:latin typeface="Times New Roman"/>
                            </a:rPr>
                            <a:t>)</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1200" b="0" i="0" u="none" strike="noStrike" dirty="0">
                              <a:effectLst/>
                              <a:latin typeface="宋体"/>
                            </a:rPr>
                            <a:t>＜</a:t>
                          </a:r>
                          <a:r>
                            <a:rPr lang="en-US" sz="1200" b="0" i="0" u="none" strike="noStrike" dirty="0">
                              <a:effectLst/>
                              <a:latin typeface="Times New Roman"/>
                            </a:rPr>
                            <a:t> 2 · </a:t>
                          </a:r>
                          <a:r>
                            <a:rPr lang="en-US" sz="1200" b="0" i="1" u="none" strike="noStrike" dirty="0">
                              <a:effectLst/>
                              <a:latin typeface="Times New Roman"/>
                            </a:rPr>
                            <a:t>S</a:t>
                          </a:r>
                          <a:endParaRPr lang="en-US" sz="1200" b="0" i="0" u="none" strike="noStrike" dirty="0">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1200" b="0" i="0" u="none" strike="noStrike" dirty="0">
                              <a:effectLst/>
                              <a:latin typeface="Times New Roman"/>
                            </a:rPr>
                            <a:t>1</a:t>
                          </a:r>
                          <a:r>
                            <a:rPr lang="pt-BR" sz="1200" b="0" i="0" u="none" strike="noStrike" baseline="-25000" dirty="0">
                              <a:effectLst/>
                              <a:latin typeface="Times New Roman"/>
                            </a:rPr>
                            <a:t>3</a:t>
                          </a:r>
                          <a:r>
                            <a:rPr lang="pt-BR" sz="1200" b="0" i="1" u="none" strike="noStrike" baseline="-25000" dirty="0">
                              <a:effectLst/>
                              <a:latin typeface="Times New Roman"/>
                            </a:rPr>
                            <a:t>s</a:t>
                          </a:r>
                          <a:r>
                            <a:rPr lang="pt-BR" sz="1200" b="0" i="0" u="none" strike="noStrike" dirty="0">
                              <a:effectLst/>
                              <a:latin typeface="Times New Roman"/>
                            </a:rPr>
                            <a:t> / 2</a:t>
                          </a:r>
                          <a:r>
                            <a:rPr lang="pt-BR" sz="1200" b="0" i="0" u="none" strike="noStrike" baseline="-25000" dirty="0">
                              <a:effectLst/>
                              <a:latin typeface="Times New Roman"/>
                            </a:rPr>
                            <a:t>2</a:t>
                          </a:r>
                          <a:r>
                            <a:rPr lang="pt-BR" sz="1200" b="0" i="1" u="none" strike="noStrike" baseline="-25000" dirty="0">
                              <a:effectLst/>
                              <a:latin typeface="Times New Roman"/>
                            </a:rPr>
                            <a:t>s</a:t>
                          </a:r>
                          <a:r>
                            <a:rPr lang="pt-BR" sz="1200" b="0" i="0" u="none" strike="noStrike" dirty="0">
                              <a:effectLst/>
                              <a:latin typeface="Times New Roman"/>
                            </a:rPr>
                            <a:t> / </a:t>
                          </a:r>
                          <a:r>
                            <a:rPr lang="pt-BR" sz="1200" b="0" i="1" u="none" strike="noStrike" dirty="0">
                              <a:effectLst/>
                              <a:latin typeface="Times New Roman"/>
                            </a:rPr>
                            <a:t>R</a:t>
                          </a:r>
                          <a:r>
                            <a:rPr lang="pt-BR" sz="1200" b="0" i="0" u="none" strike="noStrike" baseline="-25000" dirty="0">
                              <a:effectLst/>
                              <a:latin typeface="Times New Roman"/>
                            </a:rPr>
                            <a:t>4</a:t>
                          </a:r>
                          <a:r>
                            <a:rPr lang="pt-BR" sz="1200" b="0" i="1" u="none" strike="noStrike" baseline="-25000" dirty="0">
                              <a:effectLst/>
                              <a:latin typeface="Times New Roman"/>
                            </a:rPr>
                            <a:t>s</a:t>
                          </a:r>
                          <a:r>
                            <a:rPr lang="pt-BR" sz="1200" b="0" i="0" u="none" strike="noStrike" dirty="0">
                              <a:effectLst/>
                              <a:latin typeface="Times New Roman"/>
                            </a:rPr>
                            <a:t> / 4</a:t>
                          </a:r>
                          <a:r>
                            <a:rPr lang="pt-BR" sz="1200" b="0" i="0" u="none" strike="noStrike" baseline="-25000" dirty="0">
                              <a:effectLst/>
                              <a:latin typeface="Times New Roman"/>
                            </a:rPr>
                            <a:t>1</a:t>
                          </a:r>
                          <a:r>
                            <a:rPr lang="pt-BR" sz="1200" b="0" i="1" u="none" strike="noStrike" baseline="-25000" dirty="0">
                              <a:effectLst/>
                              <a:latin typeface="Times New Roman"/>
                            </a:rPr>
                            <a:t>s</a:t>
                          </a:r>
                          <a:r>
                            <a:rPr lang="pt-BR" sz="1200" b="0" i="0" u="none" strike="noStrike" dirty="0">
                              <a:effectLst/>
                              <a:latin typeface="Times New Roman"/>
                            </a:rPr>
                            <a:t> /</a:t>
                          </a:r>
                          <a:r>
                            <a:rPr lang="pt-BR" sz="1200" b="0" i="0" u="none" strike="noStrike" baseline="0" dirty="0">
                              <a:effectLst/>
                              <a:latin typeface="Times New Roman"/>
                            </a:rPr>
                            <a:t> </a:t>
                          </a:r>
                          <a14:m>
                            <m:oMath xmlns:m="http://schemas.openxmlformats.org/officeDocument/2006/math">
                              <m:sSub>
                                <m:sSubPr>
                                  <m:ctrlPr>
                                    <a:rPr lang="pt-BR" altLang="zh-CN" sz="1200" b="0" i="1" u="none" strike="noStrike" baseline="0" smtClean="0">
                                      <a:effectLst/>
                                      <a:latin typeface="Cambria Math" panose="02040503050406030204" pitchFamily="18" charset="0"/>
                                    </a:rPr>
                                  </m:ctrlPr>
                                </m:sSubPr>
                                <m:e>
                                  <m:r>
                                    <a:rPr lang="en-US" altLang="zh-CN" sz="1200" b="0" i="1" u="none" strike="noStrike" baseline="0" smtClean="0">
                                      <a:effectLst/>
                                      <a:latin typeface="Cambria Math"/>
                                    </a:rPr>
                                    <m:t>12</m:t>
                                  </m:r>
                                </m:e>
                                <m:sub>
                                  <m:acc>
                                    <m:accPr>
                                      <m:chr m:val="̅"/>
                                      <m:ctrlPr>
                                        <a:rPr lang="pt-BR" altLang="zh-CN" sz="1200" b="0" i="1" u="none" strike="noStrike" baseline="0" smtClean="0">
                                          <a:effectLst/>
                                          <a:latin typeface="Cambria Math" panose="02040503050406030204" pitchFamily="18" charset="0"/>
                                        </a:rPr>
                                      </m:ctrlPr>
                                    </m:accPr>
                                    <m:e>
                                      <m:r>
                                        <a:rPr lang="en-US" altLang="zh-CN" sz="1200" b="0" i="1" u="none" strike="noStrike" baseline="0" smtClean="0">
                                          <a:effectLst/>
                                          <a:latin typeface="Cambria Math"/>
                                        </a:rPr>
                                        <m:t>𝑋</m:t>
                                      </m:r>
                                    </m:e>
                                  </m:acc>
                                </m:sub>
                              </m:sSub>
                            </m:oMath>
                          </a14:m>
                          <a:endParaRPr lang="pt-BR" sz="1200" b="0" i="0" u="none" strike="noStrike" baseline="0" dirty="0">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pt-BR" sz="1200" b="0" i="0" u="none" strike="noStrike" dirty="0">
                              <a:effectLst/>
                              <a:latin typeface="Times New Roman"/>
                            </a:rPr>
                            <a:t>1</a:t>
                          </a:r>
                          <a:r>
                            <a:rPr lang="pt-BR" sz="1200" b="0" i="0" u="none" strike="noStrike" baseline="-25000" dirty="0">
                              <a:effectLst/>
                              <a:latin typeface="Times New Roman"/>
                            </a:rPr>
                            <a:t>3</a:t>
                          </a:r>
                          <a:r>
                            <a:rPr lang="pt-BR" sz="1200" b="0" i="1" u="none" strike="noStrike" baseline="-25000" dirty="0">
                              <a:effectLst/>
                              <a:latin typeface="Times New Roman"/>
                            </a:rPr>
                            <a:t>s</a:t>
                          </a:r>
                          <a:r>
                            <a:rPr lang="pt-BR" sz="1200" b="0" i="0" u="none" strike="noStrike" dirty="0">
                              <a:effectLst/>
                              <a:latin typeface="Times New Roman"/>
                            </a:rPr>
                            <a:t> / 2</a:t>
                          </a:r>
                          <a:r>
                            <a:rPr lang="pt-BR" sz="1200" b="0" i="0" u="none" strike="noStrike" baseline="-25000" dirty="0">
                              <a:effectLst/>
                              <a:latin typeface="Times New Roman"/>
                            </a:rPr>
                            <a:t>2</a:t>
                          </a:r>
                          <a:r>
                            <a:rPr lang="pt-BR" sz="1200" b="0" i="1" u="none" strike="noStrike" baseline="-25000" dirty="0">
                              <a:effectLst/>
                              <a:latin typeface="Times New Roman"/>
                            </a:rPr>
                            <a:t>s</a:t>
                          </a:r>
                          <a:r>
                            <a:rPr lang="pt-BR" sz="1200" b="0" i="0" u="none" strike="noStrike" dirty="0">
                              <a:effectLst/>
                              <a:latin typeface="Times New Roman"/>
                            </a:rPr>
                            <a:t> / </a:t>
                          </a:r>
                          <a:r>
                            <a:rPr lang="pt-BR" sz="1200" b="0" i="1" u="none" strike="noStrike" dirty="0">
                              <a:effectLst/>
                              <a:latin typeface="Times New Roman"/>
                            </a:rPr>
                            <a:t>R</a:t>
                          </a:r>
                          <a:r>
                            <a:rPr lang="pt-BR" sz="1200" b="0" i="0" u="none" strike="noStrike" baseline="-25000" dirty="0">
                              <a:effectLst/>
                              <a:latin typeface="Times New Roman"/>
                            </a:rPr>
                            <a:t>4</a:t>
                          </a:r>
                          <a:r>
                            <a:rPr lang="pt-BR" sz="1200" b="0" i="1" u="none" strike="noStrike" baseline="-25000" dirty="0">
                              <a:effectLst/>
                              <a:latin typeface="Times New Roman"/>
                            </a:rPr>
                            <a:t>s</a:t>
                          </a:r>
                          <a:r>
                            <a:rPr lang="pt-BR" sz="1200" b="0" i="0" u="none" strike="noStrike" dirty="0">
                              <a:effectLst/>
                              <a:latin typeface="Times New Roman"/>
                            </a:rPr>
                            <a:t> / 4</a:t>
                          </a:r>
                          <a:r>
                            <a:rPr lang="pt-BR" sz="1200" b="0" i="0" u="none" strike="noStrike" baseline="-25000" dirty="0">
                              <a:effectLst/>
                              <a:latin typeface="Times New Roman"/>
                            </a:rPr>
                            <a:t>1</a:t>
                          </a:r>
                          <a:r>
                            <a:rPr lang="pt-BR" sz="1200" b="0" i="1" u="none" strike="noStrike" baseline="-25000" dirty="0">
                              <a:effectLst/>
                              <a:latin typeface="Times New Roman"/>
                            </a:rPr>
                            <a:t>s</a:t>
                          </a:r>
                          <a:r>
                            <a:rPr lang="pt-BR" sz="1200" b="0" i="0" u="none" strike="noStrike" dirty="0">
                              <a:effectLst/>
                              <a:latin typeface="Times New Roman"/>
                            </a:rPr>
                            <a:t> / </a:t>
                          </a:r>
                          <a14:m>
                            <m:oMath xmlns:m="http://schemas.openxmlformats.org/officeDocument/2006/math">
                              <m:sSub>
                                <m:sSubPr>
                                  <m:ctrlPr>
                                    <a:rPr lang="pt-BR" altLang="zh-CN" sz="1200" b="0" i="1" u="none" strike="noStrike" smtClean="0">
                                      <a:effectLst/>
                                      <a:latin typeface="Cambria Math" panose="02040503050406030204" pitchFamily="18" charset="0"/>
                                    </a:rPr>
                                  </m:ctrlPr>
                                </m:sSubPr>
                                <m:e>
                                  <m:r>
                                    <a:rPr lang="en-US" altLang="zh-CN" sz="1200" b="0" i="1" u="none" strike="noStrike" smtClean="0">
                                      <a:effectLst/>
                                      <a:latin typeface="Cambria Math"/>
                                    </a:rPr>
                                    <m:t>8</m:t>
                                  </m:r>
                                </m:e>
                                <m:sub>
                                  <m:acc>
                                    <m:accPr>
                                      <m:chr m:val="̅"/>
                                      <m:ctrlPr>
                                        <a:rPr lang="pt-BR" altLang="zh-CN" sz="1200" b="0" i="1" u="none" strike="noStrike" smtClean="0">
                                          <a:effectLst/>
                                          <a:latin typeface="Cambria Math" panose="02040503050406030204" pitchFamily="18" charset="0"/>
                                        </a:rPr>
                                      </m:ctrlPr>
                                    </m:accPr>
                                    <m:e>
                                      <m:r>
                                        <a:rPr lang="en-US" altLang="zh-CN" sz="1200" b="0" i="1" u="none" strike="noStrike" smtClean="0">
                                          <a:effectLst/>
                                          <a:latin typeface="Cambria Math"/>
                                        </a:rPr>
                                        <m:t>𝑋</m:t>
                                      </m:r>
                                    </m:e>
                                  </m:acc>
                                </m:sub>
                              </m:sSub>
                            </m:oMath>
                          </a14:m>
                          <a:endParaRPr lang="pt-BR" sz="1200" b="0" i="0" u="none" strike="noStrike" dirty="0">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effectLst/>
                              <a:latin typeface="Times New Roman"/>
                            </a:rPr>
                            <a:t>1</a:t>
                          </a:r>
                          <a:r>
                            <a:rPr lang="en-US" sz="1200" b="0" i="0" u="none" strike="noStrike" baseline="-25000">
                              <a:effectLst/>
                              <a:latin typeface="Times New Roman"/>
                            </a:rPr>
                            <a:t>3</a:t>
                          </a:r>
                          <a:r>
                            <a:rPr lang="en-US" sz="1200" b="0" i="1" u="none" strike="noStrike" baseline="-25000">
                              <a:effectLst/>
                              <a:latin typeface="Times New Roman"/>
                            </a:rPr>
                            <a:t>s</a:t>
                          </a:r>
                          <a:r>
                            <a:rPr lang="en-US" sz="1200" b="0" i="0" u="none" strike="noStrike">
                              <a:effectLst/>
                              <a:latin typeface="Times New Roman"/>
                            </a:rPr>
                            <a:t> / 2</a:t>
                          </a:r>
                          <a:r>
                            <a:rPr lang="en-US" sz="1200" b="0" i="0" u="none" strike="noStrike" baseline="-25000">
                              <a:effectLst/>
                              <a:latin typeface="Times New Roman"/>
                            </a:rPr>
                            <a:t>2</a:t>
                          </a:r>
                          <a:r>
                            <a:rPr lang="en-US" sz="1200" b="0" i="1" u="none" strike="noStrike" baseline="-25000">
                              <a:effectLst/>
                              <a:latin typeface="Times New Roman"/>
                            </a:rPr>
                            <a:t>s</a:t>
                          </a:r>
                          <a:r>
                            <a:rPr lang="en-US" sz="1200" b="0" i="0" u="none" strike="noStrike">
                              <a:effectLst/>
                              <a:latin typeface="Times New Roman"/>
                            </a:rPr>
                            <a:t> / R</a:t>
                          </a:r>
                          <a:r>
                            <a:rPr lang="en-US" sz="1200" b="0" i="0" u="none" strike="noStrike" baseline="-25000">
                              <a:effectLst/>
                              <a:latin typeface="Times New Roman"/>
                            </a:rPr>
                            <a:t>4</a:t>
                          </a:r>
                          <a:r>
                            <a:rPr lang="en-US" sz="1200" b="0" i="1" u="none" strike="noStrike" baseline="-25000">
                              <a:effectLst/>
                              <a:latin typeface="Times New Roman"/>
                            </a:rPr>
                            <a:t>s</a:t>
                          </a:r>
                          <a:r>
                            <a:rPr lang="en-US" sz="1200" b="0" i="0" u="none" strike="noStrike">
                              <a:effectLst/>
                              <a:latin typeface="Times New Roman"/>
                            </a:rPr>
                            <a:t> / 4</a:t>
                          </a:r>
                          <a:r>
                            <a:rPr lang="en-US" sz="1200" b="0" i="0" u="none" strike="noStrike" baseline="-25000">
                              <a:effectLst/>
                              <a:latin typeface="Times New Roman"/>
                            </a:rPr>
                            <a:t>1</a:t>
                          </a:r>
                          <a:r>
                            <a:rPr lang="en-US" sz="1200" b="0" i="1" u="none" strike="noStrike" baseline="-25000">
                              <a:effectLst/>
                              <a:latin typeface="Times New Roman"/>
                            </a:rPr>
                            <a:t>s</a:t>
                          </a:r>
                          <a:r>
                            <a:rPr lang="en-US" sz="1200" b="0" i="0" u="none" strike="noStrike">
                              <a:effectLst/>
                              <a:latin typeface="Times New Roman"/>
                            </a:rPr>
                            <a:t>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289575">
                    <a:tc vMerge="1">
                      <a:txBody>
                        <a:bodyPr/>
                        <a:lstStyle/>
                        <a:p>
                          <a:endParaRPr lang="zh-CN" altLang="en-US"/>
                        </a:p>
                      </a:txBody>
                      <a:tcPr/>
                    </a:tc>
                    <a:tc vMerge="1">
                      <a:txBody>
                        <a:bodyPr/>
                        <a:lstStyle/>
                        <a:p>
                          <a:endParaRPr lang="zh-CN" altLang="en-US"/>
                        </a:p>
                      </a:txBody>
                      <a:tcPr/>
                    </a:tc>
                    <a:tc>
                      <a:txBody>
                        <a:bodyPr/>
                        <a:lstStyle/>
                        <a:p>
                          <a:pPr algn="ctr" fontAlgn="ctr"/>
                          <a:r>
                            <a:rPr lang="en-US" sz="1200" b="0" i="1" u="none" strike="noStrike" dirty="0">
                              <a:effectLst/>
                              <a:latin typeface="Times New Roman"/>
                            </a:rPr>
                            <a:t>N</a:t>
                          </a:r>
                          <a:r>
                            <a:rPr lang="en-US" sz="1200" b="0" i="0" u="none" strike="noStrike" dirty="0">
                              <a:effectLst/>
                              <a:latin typeface="Times New Roman"/>
                            </a:rPr>
                            <a:t> = 6</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effectLst/>
                              <a:latin typeface="Times New Roman"/>
                            </a:rPr>
                            <a:t>N</a:t>
                          </a:r>
                          <a:r>
                            <a:rPr lang="en-US" sz="1200" b="0" i="0" u="none" strike="noStrike" dirty="0">
                              <a:effectLst/>
                              <a:latin typeface="Times New Roman"/>
                            </a:rPr>
                            <a:t> = 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a:effectLst/>
                              <a:latin typeface="Times New Roman"/>
                            </a:rPr>
                            <a:t>N</a:t>
                          </a:r>
                          <a:r>
                            <a:rPr lang="en-US" sz="1200" b="0" i="0" u="none" strike="noStrike">
                              <a:effectLst/>
                              <a:latin typeface="Times New Roman"/>
                            </a:rPr>
                            <a:t> = 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34599">
                    <a:tc vMerge="1">
                      <a:txBody>
                        <a:bodyPr/>
                        <a:lstStyle/>
                        <a:p>
                          <a:endParaRPr lang="zh-CN" altLang="en-US"/>
                        </a:p>
                      </a:txBody>
                      <a:tcPr/>
                    </a:tc>
                    <a:tc rowSpan="2">
                      <a:txBody>
                        <a:bodyPr/>
                        <a:lstStyle/>
                        <a:p>
                          <a:pPr algn="ctr" fontAlgn="ctr"/>
                          <a:r>
                            <a:rPr lang="en-US" sz="1200" b="0" i="0" u="none" strike="noStrike" dirty="0">
                              <a:effectLst/>
                              <a:latin typeface="Times New Roman"/>
                            </a:rPr>
                            <a:t>2 · </a:t>
                          </a:r>
                          <a:r>
                            <a:rPr lang="en-US" sz="1200" b="0" i="1" u="none" strike="noStrike" dirty="0">
                              <a:effectLst/>
                              <a:latin typeface="Times New Roman"/>
                            </a:rPr>
                            <a:t>S</a:t>
                          </a:r>
                          <a:r>
                            <a:rPr lang="en-US" sz="1200" b="0" i="0" u="none" strike="noStrike" dirty="0">
                              <a:effectLst/>
                              <a:latin typeface="Times New Roman"/>
                            </a:rPr>
                            <a:t> </a:t>
                          </a:r>
                          <a:r>
                            <a:rPr lang="en-US" sz="1200" b="0" i="0" u="none" strike="noStrike" dirty="0">
                              <a:effectLst/>
                              <a:latin typeface="宋体"/>
                            </a:rPr>
                            <a:t>～</a:t>
                          </a:r>
                          <a:r>
                            <a:rPr lang="en-US" sz="1200" b="0" i="0" u="none" strike="noStrike" dirty="0">
                              <a:effectLst/>
                              <a:latin typeface="Times New Roman"/>
                            </a:rPr>
                            <a:t> 3 · </a:t>
                          </a:r>
                          <a:r>
                            <a:rPr lang="en-US" sz="1200" b="0" i="1" u="none" strike="noStrike" dirty="0">
                              <a:effectLst/>
                              <a:latin typeface="Times New Roman"/>
                            </a:rPr>
                            <a:t>S</a:t>
                          </a:r>
                          <a:endParaRPr lang="en-US" sz="1200" b="0" i="0" u="none" strike="noStrike" dirty="0">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pt-BR" sz="1200" b="0" i="0" u="none" strike="noStrike" dirty="0">
                              <a:effectLst/>
                              <a:latin typeface="Times New Roman"/>
                            </a:rPr>
                            <a:t>1</a:t>
                          </a:r>
                          <a:r>
                            <a:rPr lang="pt-BR" sz="1200" b="0" i="0" u="none" strike="noStrike" baseline="-25000" dirty="0">
                              <a:effectLst/>
                              <a:latin typeface="Times New Roman"/>
                            </a:rPr>
                            <a:t>3</a:t>
                          </a:r>
                          <a:r>
                            <a:rPr lang="pt-BR" sz="1200" b="0" i="1" u="none" strike="noStrike" baseline="-25000" dirty="0">
                              <a:effectLst/>
                              <a:latin typeface="Times New Roman"/>
                            </a:rPr>
                            <a:t>s</a:t>
                          </a:r>
                          <a:r>
                            <a:rPr lang="pt-BR" sz="1200" b="0" i="0" u="none" strike="noStrike" dirty="0">
                              <a:effectLst/>
                              <a:latin typeface="Times New Roman"/>
                            </a:rPr>
                            <a:t> / 2</a:t>
                          </a:r>
                          <a:r>
                            <a:rPr lang="pt-BR" sz="1200" b="0" i="0" u="none" strike="noStrike" baseline="-25000" dirty="0">
                              <a:effectLst/>
                              <a:latin typeface="Times New Roman"/>
                            </a:rPr>
                            <a:t>2</a:t>
                          </a:r>
                          <a:r>
                            <a:rPr lang="pt-BR" sz="1200" b="0" i="1" u="none" strike="noStrike" baseline="-25000" dirty="0">
                              <a:effectLst/>
                              <a:latin typeface="Times New Roman"/>
                            </a:rPr>
                            <a:t>s</a:t>
                          </a:r>
                          <a:r>
                            <a:rPr lang="pt-BR" sz="1200" b="0" i="0" u="none" strike="noStrike" dirty="0">
                              <a:effectLst/>
                              <a:latin typeface="Times New Roman"/>
                            </a:rPr>
                            <a:t> / </a:t>
                          </a:r>
                          <a:r>
                            <a:rPr lang="pt-BR" sz="1200" b="0" i="1" u="none" strike="noStrike" dirty="0">
                              <a:effectLst/>
                              <a:latin typeface="Times New Roman"/>
                            </a:rPr>
                            <a:t>R</a:t>
                          </a:r>
                          <a:r>
                            <a:rPr lang="pt-BR" sz="1200" b="0" i="0" u="none" strike="noStrike" baseline="-25000" dirty="0">
                              <a:effectLst/>
                              <a:latin typeface="Times New Roman"/>
                            </a:rPr>
                            <a:t>4</a:t>
                          </a:r>
                          <a:r>
                            <a:rPr lang="pt-BR" sz="1200" b="0" i="1" u="none" strike="noStrike" baseline="-25000" dirty="0">
                              <a:effectLst/>
                              <a:latin typeface="Times New Roman"/>
                            </a:rPr>
                            <a:t>s</a:t>
                          </a:r>
                          <a:r>
                            <a:rPr lang="pt-BR" sz="1200" b="0" i="0" u="none" strike="noStrike" dirty="0">
                              <a:effectLst/>
                              <a:latin typeface="Times New Roman"/>
                            </a:rPr>
                            <a:t> / 4</a:t>
                          </a:r>
                          <a:r>
                            <a:rPr lang="pt-BR" sz="1200" b="0" i="0" u="none" strike="noStrike" baseline="-25000" dirty="0">
                              <a:effectLst/>
                              <a:latin typeface="Times New Roman"/>
                            </a:rPr>
                            <a:t>1</a:t>
                          </a:r>
                          <a:r>
                            <a:rPr lang="pt-BR" sz="1200" b="0" i="1" u="none" strike="noStrike" baseline="-25000" dirty="0">
                              <a:effectLst/>
                              <a:latin typeface="Times New Roman"/>
                            </a:rPr>
                            <a:t>s</a:t>
                          </a:r>
                          <a:r>
                            <a:rPr lang="pt-BR" sz="1200" b="0" i="0" u="none" strike="noStrike" dirty="0">
                              <a:effectLst/>
                              <a:latin typeface="Times New Roman"/>
                            </a:rPr>
                            <a:t> / </a:t>
                          </a:r>
                          <a14:m>
                            <m:oMath xmlns:m="http://schemas.openxmlformats.org/officeDocument/2006/math">
                              <m:sSub>
                                <m:sSubPr>
                                  <m:ctrlPr>
                                    <a:rPr lang="pt-BR" altLang="zh-CN" sz="1200" b="0" i="1" u="none" strike="noStrike" smtClean="0">
                                      <a:effectLst/>
                                      <a:latin typeface="Cambria Math" panose="02040503050406030204" pitchFamily="18" charset="0"/>
                                    </a:rPr>
                                  </m:ctrlPr>
                                </m:sSubPr>
                                <m:e>
                                  <m:r>
                                    <a:rPr lang="en-US" altLang="zh-CN" sz="1200" b="0" i="1" u="none" strike="noStrike" smtClean="0">
                                      <a:effectLst/>
                                      <a:latin typeface="Cambria Math"/>
                                    </a:rPr>
                                    <m:t>8</m:t>
                                  </m:r>
                                </m:e>
                                <m:sub>
                                  <m:acc>
                                    <m:accPr>
                                      <m:chr m:val="̅"/>
                                      <m:ctrlPr>
                                        <a:rPr lang="pt-BR" altLang="zh-CN" sz="1200" b="0" i="1" u="none" strike="noStrike" smtClean="0">
                                          <a:effectLst/>
                                          <a:latin typeface="Cambria Math" panose="02040503050406030204" pitchFamily="18" charset="0"/>
                                        </a:rPr>
                                      </m:ctrlPr>
                                    </m:accPr>
                                    <m:e>
                                      <m:r>
                                        <a:rPr lang="en-US" altLang="zh-CN" sz="1200" b="0" i="1" u="none" strike="noStrike" smtClean="0">
                                          <a:effectLst/>
                                          <a:latin typeface="Cambria Math"/>
                                        </a:rPr>
                                        <m:t>𝑋</m:t>
                                      </m:r>
                                    </m:e>
                                  </m:acc>
                                </m:sub>
                              </m:sSub>
                            </m:oMath>
                          </a14:m>
                          <a:endParaRPr lang="pt-BR" sz="1200" b="0" i="0" u="none" strike="noStrike" dirty="0">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dirty="0">
                              <a:effectLst/>
                              <a:latin typeface="Times New Roman"/>
                            </a:rPr>
                            <a:t>1</a:t>
                          </a:r>
                          <a:r>
                            <a:rPr lang="en-US" sz="1200" b="0" i="0" u="none" strike="noStrike" baseline="-25000" dirty="0">
                              <a:effectLst/>
                              <a:latin typeface="Times New Roman"/>
                            </a:rPr>
                            <a:t>3</a:t>
                          </a:r>
                          <a:r>
                            <a:rPr lang="en-US" sz="1200" b="0" i="1" u="none" strike="noStrike" baseline="-25000" dirty="0">
                              <a:effectLst/>
                              <a:latin typeface="Times New Roman"/>
                            </a:rPr>
                            <a:t>s</a:t>
                          </a:r>
                          <a:r>
                            <a:rPr lang="en-US" sz="1200" b="0" i="0" u="none" strike="noStrike" dirty="0">
                              <a:effectLst/>
                              <a:latin typeface="Times New Roman"/>
                            </a:rPr>
                            <a:t> / 2</a:t>
                          </a:r>
                          <a:r>
                            <a:rPr lang="en-US" sz="1200" b="0" i="0" u="none" strike="noStrike" baseline="-25000" dirty="0">
                              <a:effectLst/>
                              <a:latin typeface="Times New Roman"/>
                            </a:rPr>
                            <a:t>2</a:t>
                          </a:r>
                          <a:r>
                            <a:rPr lang="en-US" sz="1200" b="0" i="1" u="none" strike="noStrike" baseline="-25000" dirty="0">
                              <a:effectLst/>
                              <a:latin typeface="Times New Roman"/>
                            </a:rPr>
                            <a:t>s</a:t>
                          </a:r>
                          <a:r>
                            <a:rPr lang="en-US" sz="1200" b="0" i="0" u="none" strike="noStrike" dirty="0">
                              <a:effectLst/>
                              <a:latin typeface="Times New Roman"/>
                            </a:rPr>
                            <a:t> / </a:t>
                          </a:r>
                          <a:r>
                            <a:rPr lang="en-US" sz="1200" b="0" i="1" u="none" strike="noStrike" dirty="0">
                              <a:effectLst/>
                              <a:latin typeface="Times New Roman"/>
                            </a:rPr>
                            <a:t>R</a:t>
                          </a:r>
                          <a:r>
                            <a:rPr lang="en-US" sz="1200" b="0" i="0" u="none" strike="noStrike" baseline="-25000" dirty="0">
                              <a:effectLst/>
                              <a:latin typeface="Times New Roman"/>
                            </a:rPr>
                            <a:t>4</a:t>
                          </a:r>
                          <a:r>
                            <a:rPr lang="en-US" sz="1200" b="0" i="1" u="none" strike="noStrike" baseline="-25000" dirty="0">
                              <a:effectLst/>
                              <a:latin typeface="Times New Roman"/>
                            </a:rPr>
                            <a:t>s</a:t>
                          </a:r>
                          <a:r>
                            <a:rPr lang="en-US" sz="1200" b="0" i="0" u="none" strike="noStrike" dirty="0">
                              <a:effectLst/>
                              <a:latin typeface="Times New Roman"/>
                            </a:rPr>
                            <a:t> / 4</a:t>
                          </a:r>
                          <a:r>
                            <a:rPr lang="en-US" sz="1200" b="0" i="0" u="none" strike="noStrike" baseline="-25000" dirty="0">
                              <a:effectLst/>
                              <a:latin typeface="Times New Roman"/>
                            </a:rPr>
                            <a:t>1</a:t>
                          </a:r>
                          <a:r>
                            <a:rPr lang="en-US" sz="1200" b="0" i="1" u="none" strike="noStrike" baseline="-25000" dirty="0">
                              <a:effectLst/>
                              <a:latin typeface="Times New Roman"/>
                            </a:rPr>
                            <a:t>s</a:t>
                          </a:r>
                          <a:r>
                            <a:rPr lang="en-US" sz="1200" b="0" i="0" u="none" strike="noStrike" dirty="0">
                              <a:effectLst/>
                              <a:latin typeface="Times New Roman"/>
                            </a:rPr>
                            <a:t>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pt-BR" sz="1200" b="0" i="0" u="none" strike="noStrike">
                              <a:effectLst/>
                              <a:latin typeface="Times New Roman"/>
                            </a:rPr>
                            <a:t>1</a:t>
                          </a:r>
                          <a:r>
                            <a:rPr lang="pt-BR" sz="1200" b="0" i="0" u="none" strike="noStrike" baseline="-25000">
                              <a:effectLst/>
                              <a:latin typeface="Times New Roman"/>
                            </a:rPr>
                            <a:t>3</a:t>
                          </a:r>
                          <a:r>
                            <a:rPr lang="pt-BR" sz="1200" b="0" i="1" u="none" strike="noStrike" baseline="-25000">
                              <a:effectLst/>
                              <a:latin typeface="Times New Roman"/>
                            </a:rPr>
                            <a:t>s</a:t>
                          </a:r>
                          <a:r>
                            <a:rPr lang="pt-BR" sz="1200" b="0" i="0" u="none" strike="noStrike">
                              <a:effectLst/>
                              <a:latin typeface="Times New Roman"/>
                            </a:rPr>
                            <a:t> / 2</a:t>
                          </a:r>
                          <a:r>
                            <a:rPr lang="pt-BR" sz="1200" b="0" i="0" u="none" strike="noStrike" baseline="-25000">
                              <a:effectLst/>
                              <a:latin typeface="Times New Roman"/>
                            </a:rPr>
                            <a:t>2</a:t>
                          </a:r>
                          <a:r>
                            <a:rPr lang="pt-BR" sz="1200" b="0" i="1" u="none" strike="noStrike" baseline="-25000">
                              <a:effectLst/>
                              <a:latin typeface="Times New Roman"/>
                            </a:rPr>
                            <a:t>s</a:t>
                          </a:r>
                          <a:r>
                            <a:rPr lang="pt-BR" sz="1200" b="0" i="0" u="none" strike="noStrike">
                              <a:effectLst/>
                              <a:latin typeface="Times New Roman"/>
                            </a:rPr>
                            <a:t> / </a:t>
                          </a:r>
                          <a:r>
                            <a:rPr lang="pt-BR" sz="1200" b="0" i="1" u="none" strike="noStrike">
                              <a:effectLst/>
                              <a:latin typeface="Times New Roman"/>
                            </a:rPr>
                            <a:t>R</a:t>
                          </a:r>
                          <a:r>
                            <a:rPr lang="pt-BR" sz="1200" b="0" i="0" u="none" strike="noStrike" baseline="-25000">
                              <a:effectLst/>
                              <a:latin typeface="Times New Roman"/>
                            </a:rPr>
                            <a:t>4</a:t>
                          </a:r>
                          <a:r>
                            <a:rPr lang="pt-BR" sz="1200" b="0" i="1" u="none" strike="noStrike" baseline="-25000">
                              <a:effectLst/>
                              <a:latin typeface="Times New Roman"/>
                            </a:rPr>
                            <a:t>s</a:t>
                          </a:r>
                          <a:r>
                            <a:rPr lang="pt-BR" sz="1200" b="0" i="0" u="none" strike="noStrike">
                              <a:effectLst/>
                              <a:latin typeface="Times New Roman"/>
                            </a:rPr>
                            <a:t> / ( 4</a:t>
                          </a:r>
                          <a:r>
                            <a:rPr lang="pt-BR" sz="1200" b="0" i="0" u="none" strike="noStrike" baseline="-25000">
                              <a:effectLst/>
                              <a:latin typeface="Times New Roman"/>
                            </a:rPr>
                            <a:t>1</a:t>
                          </a:r>
                          <a:r>
                            <a:rPr lang="pt-BR" sz="1200" b="0" i="1" u="none" strike="noStrike" baseline="-25000">
                              <a:effectLst/>
                              <a:latin typeface="Times New Roman"/>
                            </a:rPr>
                            <a:t>s</a:t>
                          </a:r>
                          <a:r>
                            <a:rPr lang="pt-BR" sz="1200" b="0" i="0" u="none" strike="noStrike">
                              <a:effectLst/>
                              <a:latin typeface="Times New Roman"/>
                            </a:rPr>
                            <a:t> , </a:t>
                          </a:r>
                          <a:r>
                            <a:rPr lang="pt-BR" sz="1200" b="0" i="0" u="none" strike="noStrike">
                              <a:effectLst/>
                              <a:latin typeface="宋体"/>
                            </a:rPr>
                            <a:t>警告</a:t>
                          </a:r>
                          <a:r>
                            <a:rPr lang="pt-BR" sz="1200" b="0" i="0" u="none" strike="noStrike">
                              <a:effectLst/>
                              <a:latin typeface="Times New Roman"/>
                            </a:rPr>
                            <a:t> )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5"/>
                      </a:ext>
                    </a:extLst>
                  </a:tr>
                  <a:tr h="289575">
                    <a:tc vMerge="1">
                      <a:txBody>
                        <a:bodyPr/>
                        <a:lstStyle/>
                        <a:p>
                          <a:endParaRPr lang="zh-CN" altLang="en-US"/>
                        </a:p>
                      </a:txBody>
                      <a:tcPr/>
                    </a:tc>
                    <a:tc vMerge="1">
                      <a:txBody>
                        <a:bodyPr/>
                        <a:lstStyle/>
                        <a:p>
                          <a:endParaRPr lang="zh-CN" altLang="en-US"/>
                        </a:p>
                      </a:txBody>
                      <a:tcPr/>
                    </a:tc>
                    <a:tc>
                      <a:txBody>
                        <a:bodyPr/>
                        <a:lstStyle/>
                        <a:p>
                          <a:pPr algn="ctr" fontAlgn="ctr"/>
                          <a:r>
                            <a:rPr lang="en-US" sz="1200" b="0" i="1" u="none" strike="noStrike">
                              <a:effectLst/>
                              <a:latin typeface="Times New Roman"/>
                            </a:rPr>
                            <a:t>N</a:t>
                          </a:r>
                          <a:r>
                            <a:rPr lang="en-US" sz="1200" b="0" i="0" u="none" strike="noStrike">
                              <a:effectLst/>
                              <a:latin typeface="Times New Roman"/>
                            </a:rPr>
                            <a:t> = 4 </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effectLst/>
                              <a:latin typeface="Times New Roman"/>
                            </a:rPr>
                            <a:t>N</a:t>
                          </a:r>
                          <a:r>
                            <a:rPr lang="en-US" sz="1200" b="0" i="0" u="none" strike="noStrike" dirty="0">
                              <a:effectLst/>
                              <a:latin typeface="Times New Roman"/>
                            </a:rPr>
                            <a:t> = 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effectLst/>
                              <a:latin typeface="Times New Roman"/>
                            </a:rPr>
                            <a:t>N</a:t>
                          </a:r>
                          <a:r>
                            <a:rPr lang="en-US" sz="1200" b="0" i="0" u="none" strike="noStrike" dirty="0">
                              <a:effectLst/>
                              <a:latin typeface="Times New Roman"/>
                            </a:rPr>
                            <a:t> = 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34837">
                    <a:tc vMerge="1">
                      <a:txBody>
                        <a:bodyPr/>
                        <a:lstStyle/>
                        <a:p>
                          <a:endParaRPr lang="zh-CN" altLang="en-US"/>
                        </a:p>
                      </a:txBody>
                      <a:tcPr/>
                    </a:tc>
                    <a:tc rowSpan="2">
                      <a:txBody>
                        <a:bodyPr/>
                        <a:lstStyle/>
                        <a:p>
                          <a:pPr algn="ctr" fontAlgn="ctr"/>
                          <a:r>
                            <a:rPr lang="en-US" sz="1200" b="0" i="0" u="none" strike="noStrike">
                              <a:effectLst/>
                              <a:latin typeface="宋体"/>
                            </a:rPr>
                            <a:t>＞</a:t>
                          </a:r>
                          <a:r>
                            <a:rPr lang="en-US" sz="1200" b="0" i="0" u="none" strike="noStrike">
                              <a:effectLst/>
                              <a:latin typeface="Times New Roman"/>
                            </a:rPr>
                            <a:t> 3 · </a:t>
                          </a:r>
                          <a:r>
                            <a:rPr lang="en-US" sz="1200" b="0" i="1" u="none" strike="noStrike">
                              <a:effectLst/>
                              <a:latin typeface="Times New Roman"/>
                            </a:rPr>
                            <a:t>S</a:t>
                          </a:r>
                          <a:endParaRPr lang="en-US" sz="1200" b="0" i="0" u="none" strike="noStrike">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effectLst/>
                              <a:latin typeface="Times New Roman"/>
                            </a:rPr>
                            <a:t>1</a:t>
                          </a:r>
                          <a:r>
                            <a:rPr lang="en-US" sz="1200" b="0" i="0" u="none" strike="noStrike" baseline="-25000" dirty="0">
                              <a:effectLst/>
                              <a:latin typeface="Times New Roman"/>
                            </a:rPr>
                            <a:t>3</a:t>
                          </a:r>
                          <a:r>
                            <a:rPr lang="en-US" sz="1200" b="0" i="1" u="none" strike="noStrike" baseline="-25000" dirty="0">
                              <a:effectLst/>
                              <a:latin typeface="Times New Roman"/>
                            </a:rPr>
                            <a:t>s</a:t>
                          </a:r>
                          <a:r>
                            <a:rPr lang="en-US" sz="1200" b="0" i="0" u="none" strike="noStrike" dirty="0">
                              <a:effectLst/>
                              <a:latin typeface="Times New Roman"/>
                            </a:rPr>
                            <a:t> / 2</a:t>
                          </a:r>
                          <a:r>
                            <a:rPr lang="en-US" sz="1200" b="0" i="0" u="none" strike="noStrike" baseline="-25000" dirty="0">
                              <a:effectLst/>
                              <a:latin typeface="Times New Roman"/>
                            </a:rPr>
                            <a:t>2</a:t>
                          </a:r>
                          <a:r>
                            <a:rPr lang="en-US" sz="1200" b="0" i="1" u="none" strike="noStrike" baseline="-25000" dirty="0">
                              <a:effectLst/>
                              <a:latin typeface="Times New Roman"/>
                            </a:rPr>
                            <a:t>s</a:t>
                          </a:r>
                          <a:r>
                            <a:rPr lang="en-US" sz="1200" b="0" i="0" u="none" strike="noStrike" dirty="0">
                              <a:effectLst/>
                              <a:latin typeface="Times New Roman"/>
                            </a:rPr>
                            <a:t> / </a:t>
                          </a:r>
                          <a:r>
                            <a:rPr lang="en-US" sz="1200" b="0" i="1" u="none" strike="noStrike" dirty="0">
                              <a:effectLst/>
                              <a:latin typeface="Times New Roman"/>
                            </a:rPr>
                            <a:t>R</a:t>
                          </a:r>
                          <a:r>
                            <a:rPr lang="en-US" sz="1200" b="0" i="0" u="none" strike="noStrike" baseline="-25000" dirty="0">
                              <a:effectLst/>
                              <a:latin typeface="Times New Roman"/>
                            </a:rPr>
                            <a:t>4</a:t>
                          </a:r>
                          <a:r>
                            <a:rPr lang="en-US" sz="1200" b="0" i="1" u="none" strike="noStrike" baseline="-25000" dirty="0">
                              <a:effectLst/>
                              <a:latin typeface="Times New Roman"/>
                            </a:rPr>
                            <a:t>s</a:t>
                          </a:r>
                          <a:r>
                            <a:rPr lang="en-US" sz="1200" b="0" i="0" u="none" strike="noStrike" dirty="0">
                              <a:effectLst/>
                              <a:latin typeface="Times New Roman"/>
                            </a:rPr>
                            <a:t> / 4</a:t>
                          </a:r>
                          <a:r>
                            <a:rPr lang="en-US" sz="1200" b="0" i="0" u="none" strike="noStrike" baseline="-25000" dirty="0">
                              <a:effectLst/>
                              <a:latin typeface="Times New Roman"/>
                            </a:rPr>
                            <a:t>1</a:t>
                          </a:r>
                          <a:r>
                            <a:rPr lang="en-US" sz="1200" b="0" i="1" u="none" strike="noStrike" baseline="-25000" dirty="0">
                              <a:effectLst/>
                              <a:latin typeface="Times New Roman"/>
                            </a:rPr>
                            <a:t>s</a:t>
                          </a:r>
                          <a:endParaRPr lang="en-US" sz="1200" b="0" i="0" u="none" strike="noStrike" dirty="0">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pt-BR" sz="1200" b="0" i="0" u="none" strike="noStrike" dirty="0">
                              <a:effectLst/>
                              <a:latin typeface="Times New Roman"/>
                            </a:rPr>
                            <a:t>1</a:t>
                          </a:r>
                          <a:r>
                            <a:rPr lang="pt-BR" sz="1200" b="0" i="0" u="none" strike="noStrike" baseline="-25000" dirty="0">
                              <a:effectLst/>
                              <a:latin typeface="Times New Roman"/>
                            </a:rPr>
                            <a:t>3</a:t>
                          </a:r>
                          <a:r>
                            <a:rPr lang="pt-BR" sz="1200" b="0" i="1" u="none" strike="noStrike" baseline="-25000" dirty="0">
                              <a:effectLst/>
                              <a:latin typeface="Times New Roman"/>
                            </a:rPr>
                            <a:t>s</a:t>
                          </a:r>
                          <a:r>
                            <a:rPr lang="pt-BR" sz="1200" b="0" i="0" u="none" strike="noStrike" dirty="0">
                              <a:effectLst/>
                              <a:latin typeface="Times New Roman"/>
                            </a:rPr>
                            <a:t> / 2</a:t>
                          </a:r>
                          <a:r>
                            <a:rPr lang="pt-BR" sz="1200" b="0" i="0" u="none" strike="noStrike" baseline="-25000" dirty="0">
                              <a:effectLst/>
                              <a:latin typeface="Times New Roman"/>
                            </a:rPr>
                            <a:t>2</a:t>
                          </a:r>
                          <a:r>
                            <a:rPr lang="pt-BR" sz="1200" b="0" i="1" u="none" strike="noStrike" baseline="-25000" dirty="0">
                              <a:effectLst/>
                              <a:latin typeface="Times New Roman"/>
                            </a:rPr>
                            <a:t>s</a:t>
                          </a:r>
                          <a:r>
                            <a:rPr lang="pt-BR" sz="1200" b="0" i="0" u="none" strike="noStrike" dirty="0">
                              <a:effectLst/>
                              <a:latin typeface="Times New Roman"/>
                            </a:rPr>
                            <a:t> / </a:t>
                          </a:r>
                          <a:r>
                            <a:rPr lang="pt-BR" sz="1200" b="0" i="1" u="none" strike="noStrike" dirty="0">
                              <a:effectLst/>
                              <a:latin typeface="Times New Roman"/>
                            </a:rPr>
                            <a:t>R</a:t>
                          </a:r>
                          <a:r>
                            <a:rPr lang="pt-BR" sz="1200" b="0" i="0" u="none" strike="noStrike" baseline="-25000" dirty="0">
                              <a:effectLst/>
                              <a:latin typeface="Times New Roman"/>
                            </a:rPr>
                            <a:t>4</a:t>
                          </a:r>
                          <a:r>
                            <a:rPr lang="pt-BR" sz="1200" b="0" i="1" u="none" strike="noStrike" baseline="-25000" dirty="0">
                              <a:effectLst/>
                              <a:latin typeface="Times New Roman"/>
                            </a:rPr>
                            <a:t>s</a:t>
                          </a:r>
                          <a:r>
                            <a:rPr lang="pt-BR" sz="1200" b="0" i="0" u="none" strike="noStrike" dirty="0">
                              <a:effectLst/>
                              <a:latin typeface="Times New Roman"/>
                            </a:rPr>
                            <a:t> / ( 4</a:t>
                          </a:r>
                          <a:r>
                            <a:rPr lang="pt-BR" sz="1200" b="0" i="0" u="none" strike="noStrike" baseline="-25000" dirty="0">
                              <a:effectLst/>
                              <a:latin typeface="Times New Roman"/>
                            </a:rPr>
                            <a:t>1</a:t>
                          </a:r>
                          <a:r>
                            <a:rPr lang="pt-BR" sz="1200" b="0" i="1" u="none" strike="noStrike" baseline="-25000" dirty="0">
                              <a:effectLst/>
                              <a:latin typeface="Times New Roman"/>
                            </a:rPr>
                            <a:t>s</a:t>
                          </a:r>
                          <a:r>
                            <a:rPr lang="pt-BR" sz="1200" b="0" i="0" u="none" strike="noStrike" dirty="0">
                              <a:effectLst/>
                              <a:latin typeface="Times New Roman"/>
                            </a:rPr>
                            <a:t> , </a:t>
                          </a:r>
                          <a:r>
                            <a:rPr lang="pt-BR" sz="1200" b="0" i="0" u="none" strike="noStrike" dirty="0">
                              <a:effectLst/>
                              <a:latin typeface="宋体"/>
                            </a:rPr>
                            <a:t>警告</a:t>
                          </a:r>
                          <a:r>
                            <a:rPr lang="pt-BR" sz="1200" b="0" i="0" u="none" strike="noStrike" dirty="0">
                              <a:effectLst/>
                              <a:latin typeface="Times New Roman"/>
                            </a:rPr>
                            <a:t>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dirty="0">
                              <a:effectLst/>
                              <a:latin typeface="Times New Roman"/>
                            </a:rPr>
                            <a:t>1</a:t>
                          </a:r>
                          <a:r>
                            <a:rPr lang="en-US" sz="1200" b="0" i="0" u="none" strike="noStrike" baseline="-25000" dirty="0">
                              <a:effectLst/>
                              <a:latin typeface="Times New Roman"/>
                            </a:rPr>
                            <a:t>3</a:t>
                          </a:r>
                          <a:r>
                            <a:rPr lang="en-US" sz="1200" b="0" i="1" u="none" strike="noStrike" baseline="-25000" dirty="0">
                              <a:effectLst/>
                              <a:latin typeface="Times New Roman"/>
                            </a:rPr>
                            <a:t>s</a:t>
                          </a:r>
                          <a:r>
                            <a:rPr lang="en-US" sz="1200" b="0" i="0" u="none" strike="noStrike" dirty="0">
                              <a:effectLst/>
                              <a:latin typeface="Times New Roman"/>
                            </a:rPr>
                            <a:t> / ( 4</a:t>
                          </a:r>
                          <a:r>
                            <a:rPr lang="en-US" sz="1200" b="0" i="0" u="none" strike="noStrike" baseline="-25000" dirty="0">
                              <a:effectLst/>
                              <a:latin typeface="Times New Roman"/>
                            </a:rPr>
                            <a:t>1</a:t>
                          </a:r>
                          <a:r>
                            <a:rPr lang="en-US" sz="1200" b="0" i="1" u="none" strike="noStrike" baseline="-25000" dirty="0">
                              <a:effectLst/>
                              <a:latin typeface="Times New Roman"/>
                            </a:rPr>
                            <a:t>s</a:t>
                          </a:r>
                          <a:r>
                            <a:rPr lang="en-US" sz="1200" b="0" i="0" u="none" strike="noStrike" dirty="0">
                              <a:effectLst/>
                              <a:latin typeface="Times New Roman"/>
                            </a:rPr>
                            <a:t> , </a:t>
                          </a:r>
                          <a:r>
                            <a:rPr lang="zh-CN" altLang="en-US" sz="1200" b="0" i="0" u="none" strike="noStrike" dirty="0">
                              <a:effectLst/>
                              <a:latin typeface="宋体"/>
                            </a:rPr>
                            <a:t>警告</a:t>
                          </a:r>
                          <a:r>
                            <a:rPr lang="zh-CN" altLang="en-US" sz="1200" b="0" i="0" u="none" strike="noStrike" dirty="0">
                              <a:effectLst/>
                              <a:latin typeface="Times New Roman"/>
                            </a:rPr>
                            <a:t> </a:t>
                          </a:r>
                          <a:r>
                            <a:rPr lang="en-US" altLang="zh-CN" sz="1200" b="0" i="0" u="none" strike="noStrike" dirty="0">
                              <a:effectLst/>
                              <a:latin typeface="Times New Roman"/>
                            </a:rPr>
                            <a: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7"/>
                      </a:ext>
                    </a:extLst>
                  </a:tr>
                  <a:tr h="300712">
                    <a:tc vMerge="1">
                      <a:txBody>
                        <a:bodyPr/>
                        <a:lstStyle/>
                        <a:p>
                          <a:endParaRPr lang="zh-CN" altLang="en-US"/>
                        </a:p>
                      </a:txBody>
                      <a:tcPr/>
                    </a:tc>
                    <a:tc vMerge="1">
                      <a:txBody>
                        <a:bodyPr/>
                        <a:lstStyle/>
                        <a:p>
                          <a:endParaRPr lang="zh-CN" altLang="en-US"/>
                        </a:p>
                      </a:txBody>
                      <a:tcPr/>
                    </a:tc>
                    <a:tc>
                      <a:txBody>
                        <a:bodyPr/>
                        <a:lstStyle/>
                        <a:p>
                          <a:pPr algn="ctr" fontAlgn="ctr"/>
                          <a:r>
                            <a:rPr lang="en-US" sz="1200" b="0" i="1" u="none" strike="noStrike">
                              <a:effectLst/>
                              <a:latin typeface="Times New Roman"/>
                            </a:rPr>
                            <a:t>N</a:t>
                          </a:r>
                          <a:r>
                            <a:rPr lang="en-US" sz="1200" b="0" i="0" u="none" strike="noStrike">
                              <a:effectLst/>
                              <a:latin typeface="Times New Roman"/>
                            </a:rPr>
                            <a:t> = 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200" b="0" i="1" u="none" strike="noStrike">
                              <a:effectLst/>
                              <a:latin typeface="Times New Roman"/>
                            </a:rPr>
                            <a:t>N</a:t>
                          </a:r>
                          <a:r>
                            <a:rPr lang="en-US" sz="1200" b="0" i="0" u="none" strike="noStrike">
                              <a:effectLst/>
                              <a:latin typeface="Times New Roman"/>
                            </a:rPr>
                            <a:t> = 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effectLst/>
                              <a:latin typeface="Times New Roman"/>
                            </a:rPr>
                            <a:t>N</a:t>
                          </a:r>
                          <a:r>
                            <a:rPr lang="en-US" sz="1200" b="0" i="0" u="none" strike="noStrike" dirty="0">
                              <a:effectLst/>
                              <a:latin typeface="Times New Roman"/>
                            </a:rPr>
                            <a:t> = 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3149882575"/>
                  </p:ext>
                </p:extLst>
              </p:nvPr>
            </p:nvGraphicFramePr>
            <p:xfrm>
              <a:off x="945352" y="1120682"/>
              <a:ext cx="9592234" cy="3463759"/>
            </p:xfrm>
            <a:graphic>
              <a:graphicData uri="http://schemas.openxmlformats.org/drawingml/2006/table">
                <a:tbl>
                  <a:tblPr/>
                  <a:tblGrid>
                    <a:gridCol w="1344722"/>
                    <a:gridCol w="1237130"/>
                    <a:gridCol w="2336794"/>
                    <a:gridCol w="2336794"/>
                    <a:gridCol w="2336794"/>
                  </a:tblGrid>
                  <a:tr h="289575">
                    <a:tc rowSpan="3" gridSpan="2">
                      <a:txBody>
                        <a:bodyPr/>
                        <a:lstStyle/>
                        <a:p>
                          <a:pPr algn="ctr" fontAlgn="ctr"/>
                          <a:r>
                            <a:rPr lang="en-US" altLang="zh-TW" sz="1200" b="0" i="1" u="none" strike="noStrike" dirty="0" err="1">
                              <a:effectLst/>
                              <a:latin typeface="Times New Roman"/>
                            </a:rPr>
                            <a:t>Westgard</a:t>
                          </a:r>
                          <a:r>
                            <a:rPr lang="zh-TW" altLang="en-US" sz="1200" b="0" i="0" u="none" strike="noStrike" dirty="0">
                              <a:effectLst/>
                              <a:latin typeface="Times New Roman"/>
                            </a:rPr>
                            <a:t> </a:t>
                          </a:r>
                          <a:r>
                            <a:rPr lang="zh-TW" altLang="en-US" sz="1200" b="0" i="0" u="none" strike="noStrike" dirty="0">
                              <a:effectLst/>
                              <a:latin typeface="宋体"/>
                            </a:rPr>
                            <a:t>多規則</a:t>
                          </a:r>
                          <a:br>
                            <a:rPr lang="zh-TW" altLang="en-US" sz="1200" b="0" i="0" u="none" strike="noStrike" dirty="0">
                              <a:effectLst/>
                              <a:latin typeface="宋体"/>
                            </a:rPr>
                          </a:br>
                          <a:r>
                            <a:rPr lang="zh-TW" altLang="en-US" sz="1200" b="0" i="0" u="none" strike="noStrike" dirty="0">
                              <a:effectLst/>
                              <a:latin typeface="宋体"/>
                            </a:rPr>
                            <a:t>質控設計錶格</a:t>
                          </a:r>
                          <a:endParaRPr lang="zh-TW" altLang="en-US" sz="1200" b="0" i="0" u="none" strike="noStrike" dirty="0">
                            <a:effectLst/>
                            <a:latin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hMerge="1">
                      <a:txBody>
                        <a:bodyPr/>
                        <a:lstStyle/>
                        <a:p>
                          <a:endParaRPr lang="zh-CN" altLang="en-US"/>
                        </a:p>
                      </a:txBody>
                      <a:tcPr/>
                    </a:tc>
                    <a:tc gridSpan="3">
                      <a:txBody>
                        <a:bodyPr/>
                        <a:lstStyle/>
                        <a:p>
                          <a:pPr algn="ctr" fontAlgn="ctr"/>
                          <a:r>
                            <a:rPr lang="zh-TW" altLang="en-US" sz="1200" b="0" i="0" u="none" strike="noStrike" dirty="0">
                              <a:effectLst/>
                              <a:latin typeface="宋体"/>
                            </a:rPr>
                            <a:t>過程穩定性</a:t>
                          </a:r>
                          <a:r>
                            <a:rPr lang="zh-TW" altLang="en-US" sz="1200" b="0" i="0" u="none" strike="noStrike" dirty="0">
                              <a:effectLst/>
                              <a:latin typeface="Times New Roman"/>
                            </a:rPr>
                            <a:t> </a:t>
                          </a:r>
                          <a:r>
                            <a:rPr lang="en-US" altLang="zh-TW" sz="1200" b="0" i="0" u="none" strike="noStrike" dirty="0">
                              <a:effectLst/>
                              <a:latin typeface="Times New Roman"/>
                            </a:rPr>
                            <a:t>( </a:t>
                          </a:r>
                          <a:r>
                            <a:rPr lang="zh-TW" altLang="en-US" sz="1200" b="0" i="0" u="none" strike="noStrike" dirty="0">
                              <a:effectLst/>
                              <a:latin typeface="宋体"/>
                            </a:rPr>
                            <a:t>誤差發生率</a:t>
                          </a:r>
                          <a:r>
                            <a:rPr lang="zh-TW" altLang="en-US" sz="1200" b="0" i="0" u="none" strike="noStrike" dirty="0">
                              <a:effectLst/>
                              <a:latin typeface="Times New Roman"/>
                            </a:rPr>
                            <a:t> </a:t>
                          </a:r>
                          <a:r>
                            <a:rPr lang="en-US" altLang="zh-TW" sz="1200" b="0" i="0" u="none" strike="noStrike" dirty="0" smtClean="0">
                              <a:effectLst/>
                              <a:latin typeface="Times New Roman"/>
                            </a:rPr>
                            <a:t>,  </a:t>
                          </a:r>
                          <a:r>
                            <a:rPr lang="en-US" altLang="zh-TW" sz="1200" b="0" i="1" u="none" strike="noStrike" dirty="0" smtClean="0">
                              <a:effectLst/>
                              <a:latin typeface="Times New Roman"/>
                            </a:rPr>
                            <a:t>f </a:t>
                          </a:r>
                          <a:r>
                            <a:rPr lang="zh-TW" altLang="en-US" sz="1200" b="0" i="0" u="none" strike="noStrike" dirty="0" smtClean="0">
                              <a:effectLst/>
                              <a:latin typeface="Times New Roman"/>
                            </a:rPr>
                            <a:t> </a:t>
                          </a:r>
                          <a:r>
                            <a:rPr lang="en-US" altLang="zh-TW" sz="1200" b="0" i="0" u="none" strike="noStrike" dirty="0">
                              <a:effectLst/>
                              <a:latin typeface="Times New Roman"/>
                            </a:rPr>
                            <a:t>)</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89575">
                    <a:tc gridSpan="2" vMerge="1">
                      <a:txBody>
                        <a:bodyPr/>
                        <a:lstStyle/>
                        <a:p>
                          <a:endParaRPr lang="zh-CN" altLang="en-US"/>
                        </a:p>
                      </a:txBody>
                      <a:tcPr/>
                    </a:tc>
                    <a:tc hMerge="1" vMerge="1">
                      <a:txBody>
                        <a:bodyPr/>
                        <a:lstStyle/>
                        <a:p>
                          <a:endParaRPr lang="zh-CN" altLang="en-US"/>
                        </a:p>
                      </a:txBody>
                      <a:tcPr/>
                    </a:tc>
                    <a:tc>
                      <a:txBody>
                        <a:bodyPr/>
                        <a:lstStyle/>
                        <a:p>
                          <a:pPr algn="ctr" fontAlgn="ctr"/>
                          <a:r>
                            <a:rPr lang="zh-CN" altLang="en-US" sz="1200" b="0" i="0" u="none" strike="noStrike" dirty="0">
                              <a:effectLst/>
                              <a:latin typeface="宋体"/>
                            </a:rPr>
                            <a:t>差</a:t>
                          </a:r>
                          <a:endParaRPr lang="zh-CN" altLang="en-US" sz="1200" b="0" i="0" u="none" strike="noStrike" dirty="0">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zh-CN" altLang="en-US" sz="1200" b="0" i="0" u="none" strike="noStrike">
                              <a:effectLst/>
                              <a:latin typeface="宋体"/>
                            </a:rPr>
                            <a:t>中等</a:t>
                          </a:r>
                          <a:endParaRPr lang="zh-CN" altLang="en-US" sz="1200" b="0" i="0" u="none" strike="noStrike">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zh-CN" altLang="en-US" sz="1200" b="0" i="0" u="none" strike="noStrike">
                              <a:effectLst/>
                              <a:latin typeface="宋体"/>
                            </a:rPr>
                            <a:t>良好</a:t>
                          </a:r>
                          <a:endParaRPr lang="zh-CN" altLang="en-US" sz="1200" b="0" i="0" u="none" strike="noStrike">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r>
                  <a:tr h="300712">
                    <a:tc gridSpan="2" vMerge="1">
                      <a:txBody>
                        <a:bodyPr/>
                        <a:lstStyle/>
                        <a:p>
                          <a:endParaRPr lang="zh-CN" altLang="en-US"/>
                        </a:p>
                      </a:txBody>
                      <a:tcPr/>
                    </a:tc>
                    <a:tc hMerge="1" vMerge="1">
                      <a:txBody>
                        <a:bodyPr/>
                        <a:lstStyle/>
                        <a:p>
                          <a:endParaRPr lang="zh-CN" altLang="en-US"/>
                        </a:p>
                      </a:txBody>
                      <a:tcPr/>
                    </a:tc>
                    <a:tc>
                      <a:txBody>
                        <a:bodyPr/>
                        <a:lstStyle/>
                        <a:p>
                          <a:pPr algn="ctr" fontAlgn="ctr"/>
                          <a:r>
                            <a:rPr lang="zh-CN" altLang="en-US" sz="1200" b="0" i="0" u="none" strike="noStrike" dirty="0">
                              <a:effectLst/>
                              <a:latin typeface="宋体"/>
                            </a:rPr>
                            <a:t>＞</a:t>
                          </a:r>
                          <a:r>
                            <a:rPr lang="zh-CN" altLang="en-US" sz="1200" b="0" i="0" u="none" strike="noStrike" dirty="0">
                              <a:effectLst/>
                              <a:latin typeface="Times New Roman"/>
                            </a:rPr>
                            <a:t> </a:t>
                          </a:r>
                          <a:r>
                            <a:rPr lang="en-US" altLang="zh-CN" sz="1200" b="0" i="0" u="none" strike="noStrike" dirty="0">
                              <a:effectLst/>
                              <a:latin typeface="Times New Roman"/>
                            </a:rPr>
                            <a:t>10%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effectLst/>
                              <a:latin typeface="Times New Roman"/>
                            </a:rPr>
                            <a:t>2% </a:t>
                          </a:r>
                          <a:r>
                            <a:rPr lang="zh-CN" altLang="en-US" sz="1200" b="0" i="0" u="none" strike="noStrike">
                              <a:effectLst/>
                              <a:latin typeface="宋体"/>
                            </a:rPr>
                            <a:t>～</a:t>
                          </a:r>
                          <a:r>
                            <a:rPr lang="zh-CN" altLang="en-US" sz="1200" b="0" i="0" u="none" strike="noStrike">
                              <a:effectLst/>
                              <a:latin typeface="Times New Roman"/>
                            </a:rPr>
                            <a:t> </a:t>
                          </a:r>
                          <a:r>
                            <a:rPr lang="en-US" altLang="zh-CN" sz="1200" b="0" i="0" u="none" strike="noStrike">
                              <a:effectLst/>
                              <a:latin typeface="Times New Roman"/>
                            </a:rPr>
                            <a:t>10%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a:t>
                          </a:r>
                          <a:r>
                            <a:rPr lang="zh-CN" altLang="en-US" sz="1200" b="0" i="0" u="none" strike="noStrike">
                              <a:effectLst/>
                              <a:latin typeface="Times New Roman"/>
                            </a:rPr>
                            <a:t> </a:t>
                          </a:r>
                          <a:r>
                            <a:rPr lang="en-US" altLang="zh-CN" sz="1200" b="0" i="0" u="none" strike="noStrike">
                              <a:effectLst/>
                              <a:latin typeface="Times New Roman"/>
                            </a:rPr>
                            <a:t>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r>
                  <a:tr h="534599">
                    <a:tc rowSpan="6">
                      <a:txBody>
                        <a:bodyPr/>
                        <a:lstStyle/>
                        <a:p>
                          <a:pPr algn="ctr" fontAlgn="ctr"/>
                          <a:r>
                            <a:rPr lang="zh-TW" altLang="en-US" sz="1200" b="0" i="0" u="none" strike="noStrike" dirty="0">
                              <a:effectLst/>
                              <a:latin typeface="宋体"/>
                            </a:rPr>
                            <a:t>過</a:t>
                          </a:r>
                          <a:br>
                            <a:rPr lang="zh-TW" altLang="en-US" sz="1200" b="0" i="0" u="none" strike="noStrike" dirty="0">
                              <a:effectLst/>
                              <a:latin typeface="宋体"/>
                            </a:rPr>
                          </a:br>
                          <a:r>
                            <a:rPr lang="zh-TW" altLang="en-US" sz="1200" b="0" i="0" u="none" strike="noStrike" dirty="0">
                              <a:effectLst/>
                              <a:latin typeface="宋体"/>
                            </a:rPr>
                            <a:t>程</a:t>
                          </a:r>
                          <a:br>
                            <a:rPr lang="zh-TW" altLang="en-US" sz="1200" b="0" i="0" u="none" strike="noStrike" dirty="0">
                              <a:effectLst/>
                              <a:latin typeface="宋体"/>
                            </a:rPr>
                          </a:br>
                          <a:r>
                            <a:rPr lang="zh-TW" altLang="en-US" sz="1200" b="0" i="0" u="none" strike="noStrike" dirty="0">
                              <a:effectLst/>
                              <a:latin typeface="宋体"/>
                            </a:rPr>
                            <a:t>能</a:t>
                          </a:r>
                          <a:br>
                            <a:rPr lang="zh-TW" altLang="en-US" sz="1200" b="0" i="0" u="none" strike="noStrike" dirty="0">
                              <a:effectLst/>
                              <a:latin typeface="宋体"/>
                            </a:rPr>
                          </a:br>
                          <a:r>
                            <a:rPr lang="zh-TW" altLang="en-US" sz="1200" b="0" i="0" u="none" strike="noStrike" dirty="0">
                              <a:effectLst/>
                              <a:latin typeface="宋体"/>
                            </a:rPr>
                            <a:t>力</a:t>
                          </a:r>
                          <a:br>
                            <a:rPr lang="zh-TW" altLang="en-US" sz="1200" b="0" i="0" u="none" strike="noStrike" dirty="0">
                              <a:effectLst/>
                              <a:latin typeface="宋体"/>
                            </a:rPr>
                          </a:br>
                          <a:r>
                            <a:rPr lang="en-US" altLang="zh-TW" sz="1200" b="0" i="0" u="none" strike="noStrike" dirty="0" smtClean="0">
                              <a:effectLst/>
                              <a:latin typeface="Times New Roman"/>
                            </a:rPr>
                            <a:t>( </a:t>
                          </a:r>
                          <a:r>
                            <a:rPr lang="zh-TW" altLang="en-US" sz="1200" b="0" i="0" u="none" strike="noStrike" dirty="0" smtClean="0">
                              <a:effectLst/>
                              <a:latin typeface="宋体"/>
                            </a:rPr>
                            <a:t>△</a:t>
                          </a:r>
                          <a:r>
                            <a:rPr lang="en-US" altLang="zh-TW" sz="1200" b="0" i="1" u="none" strike="noStrike" dirty="0" err="1" smtClean="0">
                              <a:effectLst/>
                              <a:latin typeface="Times New Roman"/>
                            </a:rPr>
                            <a:t>SEc</a:t>
                          </a:r>
                          <a:r>
                            <a:rPr lang="en-US" altLang="zh-TW" sz="1200" b="0" i="1" u="none" strike="noStrike" dirty="0" smtClean="0">
                              <a:effectLst/>
                              <a:latin typeface="Times New Roman"/>
                            </a:rPr>
                            <a:t> </a:t>
                          </a:r>
                          <a:r>
                            <a:rPr lang="en-US" altLang="zh-TW" sz="1200" b="0" i="0" u="none" strike="noStrike" dirty="0" smtClean="0">
                              <a:effectLst/>
                              <a:latin typeface="Times New Roman"/>
                            </a:rPr>
                            <a:t>)</a:t>
                          </a:r>
                          <a:endParaRPr lang="en-US" altLang="zh-TW" sz="1200" b="0" i="0" u="none" strike="noStrike" dirty="0">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1200" b="0" i="0" u="none" strike="noStrike" dirty="0">
                              <a:effectLst/>
                              <a:latin typeface="宋体"/>
                            </a:rPr>
                            <a:t>＜</a:t>
                          </a:r>
                          <a:r>
                            <a:rPr lang="en-US" sz="1200" b="0" i="0" u="none" strike="noStrike" dirty="0">
                              <a:effectLst/>
                              <a:latin typeface="Times New Roman"/>
                            </a:rPr>
                            <a:t> 2 · </a:t>
                          </a:r>
                          <a:r>
                            <a:rPr lang="en-US" sz="1200" b="0" i="1" u="none" strike="noStrike" dirty="0">
                              <a:effectLst/>
                              <a:latin typeface="Times New Roman"/>
                            </a:rPr>
                            <a:t>S</a:t>
                          </a:r>
                          <a:endParaRPr lang="en-US" sz="1200" b="0" i="0" u="none" strike="noStrike" dirty="0">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zh-CN"/>
                        </a:p>
                      </a:txBody>
                      <a:tcPr marL="0" marR="0" marT="0" marB="0" anchor="ctr">
                        <a:lnL>
                          <a:noFill/>
                        </a:lnL>
                        <a:lnR>
                          <a:noFill/>
                        </a:lnR>
                        <a:lnT w="6350" cap="flat" cmpd="sng" algn="ctr">
                          <a:solidFill>
                            <a:srgbClr val="000000"/>
                          </a:solidFill>
                          <a:prstDash val="solid"/>
                          <a:round/>
                          <a:headEnd type="none" w="med" len="med"/>
                          <a:tailEnd type="none" w="med" len="med"/>
                        </a:lnT>
                        <a:lnB>
                          <a:noFill/>
                        </a:lnB>
                        <a:blipFill rotWithShape="1">
                          <a:blip r:embed="rId3"/>
                          <a:stretch>
                            <a:fillRect l="-110705" t="-164773" r="-200261" b="-387500"/>
                          </a:stretch>
                        </a:blipFill>
                      </a:tcPr>
                    </a:tc>
                    <a:tc>
                      <a:txBody>
                        <a:bodyPr/>
                        <a:lstStyle/>
                        <a:p>
                          <a:endParaRPr lang="zh-CN"/>
                        </a:p>
                      </a:txBody>
                      <a:tcPr marL="0" marR="0" marT="0" marB="0" anchor="ctr">
                        <a:lnL>
                          <a:noFill/>
                        </a:lnL>
                        <a:lnR>
                          <a:noFill/>
                        </a:lnR>
                        <a:lnT w="6350" cap="flat" cmpd="sng" algn="ctr">
                          <a:solidFill>
                            <a:srgbClr val="000000"/>
                          </a:solidFill>
                          <a:prstDash val="solid"/>
                          <a:round/>
                          <a:headEnd type="none" w="med" len="med"/>
                          <a:tailEnd type="none" w="med" len="med"/>
                        </a:lnT>
                        <a:lnB>
                          <a:noFill/>
                        </a:lnB>
                        <a:blipFill rotWithShape="1">
                          <a:blip r:embed="rId3"/>
                          <a:stretch>
                            <a:fillRect l="-210156" t="-164773" r="-99740" b="-387500"/>
                          </a:stretch>
                        </a:blipFill>
                      </a:tcPr>
                    </a:tc>
                    <a:tc>
                      <a:txBody>
                        <a:bodyPr/>
                        <a:lstStyle/>
                        <a:p>
                          <a:pPr algn="ctr" fontAlgn="ctr"/>
                          <a:r>
                            <a:rPr lang="en-US" sz="1200" b="0" i="0" u="none" strike="noStrike">
                              <a:effectLst/>
                              <a:latin typeface="Times New Roman"/>
                            </a:rPr>
                            <a:t>1</a:t>
                          </a:r>
                          <a:r>
                            <a:rPr lang="en-US" sz="1200" b="0" i="0" u="none" strike="noStrike" baseline="-25000">
                              <a:effectLst/>
                              <a:latin typeface="Times New Roman"/>
                            </a:rPr>
                            <a:t>3</a:t>
                          </a:r>
                          <a:r>
                            <a:rPr lang="en-US" sz="1200" b="0" i="1" u="none" strike="noStrike" baseline="-25000">
                              <a:effectLst/>
                              <a:latin typeface="Times New Roman"/>
                            </a:rPr>
                            <a:t>s</a:t>
                          </a:r>
                          <a:r>
                            <a:rPr lang="en-US" sz="1200" b="0" i="0" u="none" strike="noStrike">
                              <a:effectLst/>
                              <a:latin typeface="Times New Roman"/>
                            </a:rPr>
                            <a:t> / 2</a:t>
                          </a:r>
                          <a:r>
                            <a:rPr lang="en-US" sz="1200" b="0" i="0" u="none" strike="noStrike" baseline="-25000">
                              <a:effectLst/>
                              <a:latin typeface="Times New Roman"/>
                            </a:rPr>
                            <a:t>2</a:t>
                          </a:r>
                          <a:r>
                            <a:rPr lang="en-US" sz="1200" b="0" i="1" u="none" strike="noStrike" baseline="-25000">
                              <a:effectLst/>
                              <a:latin typeface="Times New Roman"/>
                            </a:rPr>
                            <a:t>s</a:t>
                          </a:r>
                          <a:r>
                            <a:rPr lang="en-US" sz="1200" b="0" i="0" u="none" strike="noStrike">
                              <a:effectLst/>
                              <a:latin typeface="Times New Roman"/>
                            </a:rPr>
                            <a:t> / R</a:t>
                          </a:r>
                          <a:r>
                            <a:rPr lang="en-US" sz="1200" b="0" i="0" u="none" strike="noStrike" baseline="-25000">
                              <a:effectLst/>
                              <a:latin typeface="Times New Roman"/>
                            </a:rPr>
                            <a:t>4</a:t>
                          </a:r>
                          <a:r>
                            <a:rPr lang="en-US" sz="1200" b="0" i="1" u="none" strike="noStrike" baseline="-25000">
                              <a:effectLst/>
                              <a:latin typeface="Times New Roman"/>
                            </a:rPr>
                            <a:t>s</a:t>
                          </a:r>
                          <a:r>
                            <a:rPr lang="en-US" sz="1200" b="0" i="0" u="none" strike="noStrike">
                              <a:effectLst/>
                              <a:latin typeface="Times New Roman"/>
                            </a:rPr>
                            <a:t> / 4</a:t>
                          </a:r>
                          <a:r>
                            <a:rPr lang="en-US" sz="1200" b="0" i="0" u="none" strike="noStrike" baseline="-25000">
                              <a:effectLst/>
                              <a:latin typeface="Times New Roman"/>
                            </a:rPr>
                            <a:t>1</a:t>
                          </a:r>
                          <a:r>
                            <a:rPr lang="en-US" sz="1200" b="0" i="1" u="none" strike="noStrike" baseline="-25000">
                              <a:effectLst/>
                              <a:latin typeface="Times New Roman"/>
                            </a:rPr>
                            <a:t>s</a:t>
                          </a:r>
                          <a:r>
                            <a:rPr lang="en-US" sz="1200" b="0" i="0" u="none" strike="noStrike">
                              <a:effectLst/>
                              <a:latin typeface="Times New Roman"/>
                            </a:rPr>
                            <a:t>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r>
                  <a:tr h="289575">
                    <a:tc vMerge="1">
                      <a:txBody>
                        <a:bodyPr/>
                        <a:lstStyle/>
                        <a:p>
                          <a:endParaRPr lang="zh-CN" altLang="en-US"/>
                        </a:p>
                      </a:txBody>
                      <a:tcPr/>
                    </a:tc>
                    <a:tc vMerge="1">
                      <a:txBody>
                        <a:bodyPr/>
                        <a:lstStyle/>
                        <a:p>
                          <a:endParaRPr lang="zh-CN" altLang="en-US"/>
                        </a:p>
                      </a:txBody>
                      <a:tcPr/>
                    </a:tc>
                    <a:tc>
                      <a:txBody>
                        <a:bodyPr/>
                        <a:lstStyle/>
                        <a:p>
                          <a:pPr algn="ctr" fontAlgn="ctr"/>
                          <a:r>
                            <a:rPr lang="en-US" sz="1200" b="0" i="1" u="none" strike="noStrike" dirty="0">
                              <a:effectLst/>
                              <a:latin typeface="Times New Roman"/>
                            </a:rPr>
                            <a:t>N</a:t>
                          </a:r>
                          <a:r>
                            <a:rPr lang="en-US" sz="1200" b="0" i="0" u="none" strike="noStrike" dirty="0">
                              <a:effectLst/>
                              <a:latin typeface="Times New Roman"/>
                            </a:rPr>
                            <a:t> = 6</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effectLst/>
                              <a:latin typeface="Times New Roman"/>
                            </a:rPr>
                            <a:t>N</a:t>
                          </a:r>
                          <a:r>
                            <a:rPr lang="en-US" sz="1200" b="0" i="0" u="none" strike="noStrike" dirty="0">
                              <a:effectLst/>
                              <a:latin typeface="Times New Roman"/>
                            </a:rPr>
                            <a:t> = 4</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a:effectLst/>
                              <a:latin typeface="Times New Roman"/>
                            </a:rPr>
                            <a:t>N</a:t>
                          </a:r>
                          <a:r>
                            <a:rPr lang="en-US" sz="1200" b="0" i="0" u="none" strike="noStrike">
                              <a:effectLst/>
                              <a:latin typeface="Times New Roman"/>
                            </a:rPr>
                            <a:t> = 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r>
                  <a:tr h="534599">
                    <a:tc vMerge="1">
                      <a:txBody>
                        <a:bodyPr/>
                        <a:lstStyle/>
                        <a:p>
                          <a:endParaRPr lang="zh-CN" altLang="en-US"/>
                        </a:p>
                      </a:txBody>
                      <a:tcPr/>
                    </a:tc>
                    <a:tc rowSpan="2">
                      <a:txBody>
                        <a:bodyPr/>
                        <a:lstStyle/>
                        <a:p>
                          <a:pPr algn="ctr" fontAlgn="ctr"/>
                          <a:r>
                            <a:rPr lang="en-US" sz="1200" b="0" i="0" u="none" strike="noStrike" dirty="0">
                              <a:effectLst/>
                              <a:latin typeface="Times New Roman"/>
                            </a:rPr>
                            <a:t>2 · </a:t>
                          </a:r>
                          <a:r>
                            <a:rPr lang="en-US" sz="1200" b="0" i="1" u="none" strike="noStrike" dirty="0">
                              <a:effectLst/>
                              <a:latin typeface="Times New Roman"/>
                            </a:rPr>
                            <a:t>S</a:t>
                          </a:r>
                          <a:r>
                            <a:rPr lang="en-US" sz="1200" b="0" i="0" u="none" strike="noStrike" dirty="0">
                              <a:effectLst/>
                              <a:latin typeface="Times New Roman"/>
                            </a:rPr>
                            <a:t> </a:t>
                          </a:r>
                          <a:r>
                            <a:rPr lang="en-US" sz="1200" b="0" i="0" u="none" strike="noStrike" dirty="0">
                              <a:effectLst/>
                              <a:latin typeface="宋体"/>
                            </a:rPr>
                            <a:t>～</a:t>
                          </a:r>
                          <a:r>
                            <a:rPr lang="en-US" sz="1200" b="0" i="0" u="none" strike="noStrike" dirty="0">
                              <a:effectLst/>
                              <a:latin typeface="Times New Roman"/>
                            </a:rPr>
                            <a:t> 3 · </a:t>
                          </a:r>
                          <a:r>
                            <a:rPr lang="en-US" sz="1200" b="0" i="1" u="none" strike="noStrike" dirty="0">
                              <a:effectLst/>
                              <a:latin typeface="Times New Roman"/>
                            </a:rPr>
                            <a:t>S</a:t>
                          </a:r>
                          <a:endParaRPr lang="en-US" sz="1200" b="0" i="0" u="none" strike="noStrike" dirty="0">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zh-CN"/>
                        </a:p>
                      </a:txBody>
                      <a:tcPr marL="0" marR="0" marT="0" marB="0" anchor="ctr">
                        <a:lnL>
                          <a:noFill/>
                        </a:lnL>
                        <a:lnR>
                          <a:noFill/>
                        </a:lnR>
                        <a:lnT w="6350" cap="flat" cmpd="sng" algn="ctr">
                          <a:solidFill>
                            <a:srgbClr val="000000"/>
                          </a:solidFill>
                          <a:prstDash val="solid"/>
                          <a:round/>
                          <a:headEnd type="none" w="med" len="med"/>
                          <a:tailEnd type="none" w="med" len="med"/>
                        </a:lnT>
                        <a:lnB>
                          <a:noFill/>
                        </a:lnB>
                        <a:blipFill rotWithShape="1">
                          <a:blip r:embed="rId3"/>
                          <a:stretch>
                            <a:fillRect l="-110705" t="-318182" r="-200261" b="-234091"/>
                          </a:stretch>
                        </a:blipFill>
                      </a:tcPr>
                    </a:tc>
                    <a:tc>
                      <a:txBody>
                        <a:bodyPr/>
                        <a:lstStyle/>
                        <a:p>
                          <a:pPr algn="ctr" fontAlgn="ctr"/>
                          <a:r>
                            <a:rPr lang="en-US" sz="1200" b="0" i="0" u="none" strike="noStrike" dirty="0">
                              <a:effectLst/>
                              <a:latin typeface="Times New Roman"/>
                            </a:rPr>
                            <a:t>1</a:t>
                          </a:r>
                          <a:r>
                            <a:rPr lang="en-US" sz="1200" b="0" i="0" u="none" strike="noStrike" baseline="-25000" dirty="0">
                              <a:effectLst/>
                              <a:latin typeface="Times New Roman"/>
                            </a:rPr>
                            <a:t>3</a:t>
                          </a:r>
                          <a:r>
                            <a:rPr lang="en-US" sz="1200" b="0" i="1" u="none" strike="noStrike" baseline="-25000" dirty="0">
                              <a:effectLst/>
                              <a:latin typeface="Times New Roman"/>
                            </a:rPr>
                            <a:t>s</a:t>
                          </a:r>
                          <a:r>
                            <a:rPr lang="en-US" sz="1200" b="0" i="0" u="none" strike="noStrike" dirty="0">
                              <a:effectLst/>
                              <a:latin typeface="Times New Roman"/>
                            </a:rPr>
                            <a:t> / 2</a:t>
                          </a:r>
                          <a:r>
                            <a:rPr lang="en-US" sz="1200" b="0" i="0" u="none" strike="noStrike" baseline="-25000" dirty="0">
                              <a:effectLst/>
                              <a:latin typeface="Times New Roman"/>
                            </a:rPr>
                            <a:t>2</a:t>
                          </a:r>
                          <a:r>
                            <a:rPr lang="en-US" sz="1200" b="0" i="1" u="none" strike="noStrike" baseline="-25000" dirty="0">
                              <a:effectLst/>
                              <a:latin typeface="Times New Roman"/>
                            </a:rPr>
                            <a:t>s</a:t>
                          </a:r>
                          <a:r>
                            <a:rPr lang="en-US" sz="1200" b="0" i="0" u="none" strike="noStrike" dirty="0">
                              <a:effectLst/>
                              <a:latin typeface="Times New Roman"/>
                            </a:rPr>
                            <a:t> / </a:t>
                          </a:r>
                          <a:r>
                            <a:rPr lang="en-US" sz="1200" b="0" i="1" u="none" strike="noStrike" dirty="0">
                              <a:effectLst/>
                              <a:latin typeface="Times New Roman"/>
                            </a:rPr>
                            <a:t>R</a:t>
                          </a:r>
                          <a:r>
                            <a:rPr lang="en-US" sz="1200" b="0" i="0" u="none" strike="noStrike" baseline="-25000" dirty="0">
                              <a:effectLst/>
                              <a:latin typeface="Times New Roman"/>
                            </a:rPr>
                            <a:t>4</a:t>
                          </a:r>
                          <a:r>
                            <a:rPr lang="en-US" sz="1200" b="0" i="1" u="none" strike="noStrike" baseline="-25000" dirty="0">
                              <a:effectLst/>
                              <a:latin typeface="Times New Roman"/>
                            </a:rPr>
                            <a:t>s</a:t>
                          </a:r>
                          <a:r>
                            <a:rPr lang="en-US" sz="1200" b="0" i="0" u="none" strike="noStrike" dirty="0">
                              <a:effectLst/>
                              <a:latin typeface="Times New Roman"/>
                            </a:rPr>
                            <a:t> / 4</a:t>
                          </a:r>
                          <a:r>
                            <a:rPr lang="en-US" sz="1200" b="0" i="0" u="none" strike="noStrike" baseline="-25000" dirty="0">
                              <a:effectLst/>
                              <a:latin typeface="Times New Roman"/>
                            </a:rPr>
                            <a:t>1</a:t>
                          </a:r>
                          <a:r>
                            <a:rPr lang="en-US" sz="1200" b="0" i="1" u="none" strike="noStrike" baseline="-25000" dirty="0">
                              <a:effectLst/>
                              <a:latin typeface="Times New Roman"/>
                            </a:rPr>
                            <a:t>s</a:t>
                          </a:r>
                          <a:r>
                            <a:rPr lang="en-US" sz="1200" b="0" i="0" u="none" strike="noStrike" dirty="0">
                              <a:effectLst/>
                              <a:latin typeface="Times New Roman"/>
                            </a:rPr>
                            <a:t>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pt-BR" sz="1200" b="0" i="0" u="none" strike="noStrike">
                              <a:effectLst/>
                              <a:latin typeface="Times New Roman"/>
                            </a:rPr>
                            <a:t>1</a:t>
                          </a:r>
                          <a:r>
                            <a:rPr lang="pt-BR" sz="1200" b="0" i="0" u="none" strike="noStrike" baseline="-25000">
                              <a:effectLst/>
                              <a:latin typeface="Times New Roman"/>
                            </a:rPr>
                            <a:t>3</a:t>
                          </a:r>
                          <a:r>
                            <a:rPr lang="pt-BR" sz="1200" b="0" i="1" u="none" strike="noStrike" baseline="-25000">
                              <a:effectLst/>
                              <a:latin typeface="Times New Roman"/>
                            </a:rPr>
                            <a:t>s</a:t>
                          </a:r>
                          <a:r>
                            <a:rPr lang="pt-BR" sz="1200" b="0" i="0" u="none" strike="noStrike">
                              <a:effectLst/>
                              <a:latin typeface="Times New Roman"/>
                            </a:rPr>
                            <a:t> / 2</a:t>
                          </a:r>
                          <a:r>
                            <a:rPr lang="pt-BR" sz="1200" b="0" i="0" u="none" strike="noStrike" baseline="-25000">
                              <a:effectLst/>
                              <a:latin typeface="Times New Roman"/>
                            </a:rPr>
                            <a:t>2</a:t>
                          </a:r>
                          <a:r>
                            <a:rPr lang="pt-BR" sz="1200" b="0" i="1" u="none" strike="noStrike" baseline="-25000">
                              <a:effectLst/>
                              <a:latin typeface="Times New Roman"/>
                            </a:rPr>
                            <a:t>s</a:t>
                          </a:r>
                          <a:r>
                            <a:rPr lang="pt-BR" sz="1200" b="0" i="0" u="none" strike="noStrike">
                              <a:effectLst/>
                              <a:latin typeface="Times New Roman"/>
                            </a:rPr>
                            <a:t> / </a:t>
                          </a:r>
                          <a:r>
                            <a:rPr lang="pt-BR" sz="1200" b="0" i="1" u="none" strike="noStrike">
                              <a:effectLst/>
                              <a:latin typeface="Times New Roman"/>
                            </a:rPr>
                            <a:t>R</a:t>
                          </a:r>
                          <a:r>
                            <a:rPr lang="pt-BR" sz="1200" b="0" i="0" u="none" strike="noStrike" baseline="-25000">
                              <a:effectLst/>
                              <a:latin typeface="Times New Roman"/>
                            </a:rPr>
                            <a:t>4</a:t>
                          </a:r>
                          <a:r>
                            <a:rPr lang="pt-BR" sz="1200" b="0" i="1" u="none" strike="noStrike" baseline="-25000">
                              <a:effectLst/>
                              <a:latin typeface="Times New Roman"/>
                            </a:rPr>
                            <a:t>s</a:t>
                          </a:r>
                          <a:r>
                            <a:rPr lang="pt-BR" sz="1200" b="0" i="0" u="none" strike="noStrike">
                              <a:effectLst/>
                              <a:latin typeface="Times New Roman"/>
                            </a:rPr>
                            <a:t> / ( 4</a:t>
                          </a:r>
                          <a:r>
                            <a:rPr lang="pt-BR" sz="1200" b="0" i="0" u="none" strike="noStrike" baseline="-25000">
                              <a:effectLst/>
                              <a:latin typeface="Times New Roman"/>
                            </a:rPr>
                            <a:t>1</a:t>
                          </a:r>
                          <a:r>
                            <a:rPr lang="pt-BR" sz="1200" b="0" i="1" u="none" strike="noStrike" baseline="-25000">
                              <a:effectLst/>
                              <a:latin typeface="Times New Roman"/>
                            </a:rPr>
                            <a:t>s</a:t>
                          </a:r>
                          <a:r>
                            <a:rPr lang="pt-BR" sz="1200" b="0" i="0" u="none" strike="noStrike">
                              <a:effectLst/>
                              <a:latin typeface="Times New Roman"/>
                            </a:rPr>
                            <a:t> , </a:t>
                          </a:r>
                          <a:r>
                            <a:rPr lang="pt-BR" sz="1200" b="0" i="0" u="none" strike="noStrike">
                              <a:effectLst/>
                              <a:latin typeface="宋体"/>
                            </a:rPr>
                            <a:t>警告</a:t>
                          </a:r>
                          <a:r>
                            <a:rPr lang="pt-BR" sz="1200" b="0" i="0" u="none" strike="noStrike">
                              <a:effectLst/>
                              <a:latin typeface="Times New Roman"/>
                            </a:rPr>
                            <a:t> )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r>
                  <a:tr h="289575">
                    <a:tc vMerge="1">
                      <a:txBody>
                        <a:bodyPr/>
                        <a:lstStyle/>
                        <a:p>
                          <a:endParaRPr lang="zh-CN" altLang="en-US"/>
                        </a:p>
                      </a:txBody>
                      <a:tcPr/>
                    </a:tc>
                    <a:tc vMerge="1">
                      <a:txBody>
                        <a:bodyPr/>
                        <a:lstStyle/>
                        <a:p>
                          <a:endParaRPr lang="zh-CN" altLang="en-US"/>
                        </a:p>
                      </a:txBody>
                      <a:tcPr/>
                    </a:tc>
                    <a:tc>
                      <a:txBody>
                        <a:bodyPr/>
                        <a:lstStyle/>
                        <a:p>
                          <a:pPr algn="ctr" fontAlgn="ctr"/>
                          <a:r>
                            <a:rPr lang="en-US" sz="1200" b="0" i="1" u="none" strike="noStrike">
                              <a:effectLst/>
                              <a:latin typeface="Times New Roman"/>
                            </a:rPr>
                            <a:t>N</a:t>
                          </a:r>
                          <a:r>
                            <a:rPr lang="en-US" sz="1200" b="0" i="0" u="none" strike="noStrike">
                              <a:effectLst/>
                              <a:latin typeface="Times New Roman"/>
                            </a:rPr>
                            <a:t> = 4 </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effectLst/>
                              <a:latin typeface="Times New Roman"/>
                            </a:rPr>
                            <a:t>N</a:t>
                          </a:r>
                          <a:r>
                            <a:rPr lang="en-US" sz="1200" b="0" i="0" u="none" strike="noStrike" dirty="0">
                              <a:effectLst/>
                              <a:latin typeface="Times New Roman"/>
                            </a:rPr>
                            <a:t> = 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effectLst/>
                              <a:latin typeface="Times New Roman"/>
                            </a:rPr>
                            <a:t>N</a:t>
                          </a:r>
                          <a:r>
                            <a:rPr lang="en-US" sz="1200" b="0" i="0" u="none" strike="noStrike" dirty="0">
                              <a:effectLst/>
                              <a:latin typeface="Times New Roman"/>
                            </a:rPr>
                            <a:t> = 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r>
                  <a:tr h="634837">
                    <a:tc vMerge="1">
                      <a:txBody>
                        <a:bodyPr/>
                        <a:lstStyle/>
                        <a:p>
                          <a:endParaRPr lang="zh-CN" altLang="en-US"/>
                        </a:p>
                      </a:txBody>
                      <a:tcPr/>
                    </a:tc>
                    <a:tc rowSpan="2">
                      <a:txBody>
                        <a:bodyPr/>
                        <a:lstStyle/>
                        <a:p>
                          <a:pPr algn="ctr" fontAlgn="ctr"/>
                          <a:r>
                            <a:rPr lang="en-US" sz="1200" b="0" i="0" u="none" strike="noStrike">
                              <a:effectLst/>
                              <a:latin typeface="宋体"/>
                            </a:rPr>
                            <a:t>＞</a:t>
                          </a:r>
                          <a:r>
                            <a:rPr lang="en-US" sz="1200" b="0" i="0" u="none" strike="noStrike">
                              <a:effectLst/>
                              <a:latin typeface="Times New Roman"/>
                            </a:rPr>
                            <a:t> 3 · </a:t>
                          </a:r>
                          <a:r>
                            <a:rPr lang="en-US" sz="1200" b="0" i="1" u="none" strike="noStrike">
                              <a:effectLst/>
                              <a:latin typeface="Times New Roman"/>
                            </a:rPr>
                            <a:t>S</a:t>
                          </a:r>
                          <a:endParaRPr lang="en-US" sz="1200" b="0" i="0" u="none" strike="noStrike">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effectLst/>
                              <a:latin typeface="Times New Roman"/>
                            </a:rPr>
                            <a:t>1</a:t>
                          </a:r>
                          <a:r>
                            <a:rPr lang="en-US" sz="1200" b="0" i="0" u="none" strike="noStrike" baseline="-25000" dirty="0">
                              <a:effectLst/>
                              <a:latin typeface="Times New Roman"/>
                            </a:rPr>
                            <a:t>3</a:t>
                          </a:r>
                          <a:r>
                            <a:rPr lang="en-US" sz="1200" b="0" i="1" u="none" strike="noStrike" baseline="-25000" dirty="0">
                              <a:effectLst/>
                              <a:latin typeface="Times New Roman"/>
                            </a:rPr>
                            <a:t>s</a:t>
                          </a:r>
                          <a:r>
                            <a:rPr lang="en-US" sz="1200" b="0" i="0" u="none" strike="noStrike" dirty="0">
                              <a:effectLst/>
                              <a:latin typeface="Times New Roman"/>
                            </a:rPr>
                            <a:t> / 2</a:t>
                          </a:r>
                          <a:r>
                            <a:rPr lang="en-US" sz="1200" b="0" i="0" u="none" strike="noStrike" baseline="-25000" dirty="0">
                              <a:effectLst/>
                              <a:latin typeface="Times New Roman"/>
                            </a:rPr>
                            <a:t>2</a:t>
                          </a:r>
                          <a:r>
                            <a:rPr lang="en-US" sz="1200" b="0" i="1" u="none" strike="noStrike" baseline="-25000" dirty="0">
                              <a:effectLst/>
                              <a:latin typeface="Times New Roman"/>
                            </a:rPr>
                            <a:t>s</a:t>
                          </a:r>
                          <a:r>
                            <a:rPr lang="en-US" sz="1200" b="0" i="0" u="none" strike="noStrike" dirty="0">
                              <a:effectLst/>
                              <a:latin typeface="Times New Roman"/>
                            </a:rPr>
                            <a:t> / </a:t>
                          </a:r>
                          <a:r>
                            <a:rPr lang="en-US" sz="1200" b="0" i="1" u="none" strike="noStrike" dirty="0">
                              <a:effectLst/>
                              <a:latin typeface="Times New Roman"/>
                            </a:rPr>
                            <a:t>R</a:t>
                          </a:r>
                          <a:r>
                            <a:rPr lang="en-US" sz="1200" b="0" i="0" u="none" strike="noStrike" baseline="-25000" dirty="0">
                              <a:effectLst/>
                              <a:latin typeface="Times New Roman"/>
                            </a:rPr>
                            <a:t>4</a:t>
                          </a:r>
                          <a:r>
                            <a:rPr lang="en-US" sz="1200" b="0" i="1" u="none" strike="noStrike" baseline="-25000" dirty="0">
                              <a:effectLst/>
                              <a:latin typeface="Times New Roman"/>
                            </a:rPr>
                            <a:t>s</a:t>
                          </a:r>
                          <a:r>
                            <a:rPr lang="en-US" sz="1200" b="0" i="0" u="none" strike="noStrike" dirty="0">
                              <a:effectLst/>
                              <a:latin typeface="Times New Roman"/>
                            </a:rPr>
                            <a:t> / 4</a:t>
                          </a:r>
                          <a:r>
                            <a:rPr lang="en-US" sz="1200" b="0" i="0" u="none" strike="noStrike" baseline="-25000" dirty="0">
                              <a:effectLst/>
                              <a:latin typeface="Times New Roman"/>
                            </a:rPr>
                            <a:t>1</a:t>
                          </a:r>
                          <a:r>
                            <a:rPr lang="en-US" sz="1200" b="0" i="1" u="none" strike="noStrike" baseline="-25000" dirty="0">
                              <a:effectLst/>
                              <a:latin typeface="Times New Roman"/>
                            </a:rPr>
                            <a:t>s</a:t>
                          </a:r>
                          <a:endParaRPr lang="en-US" sz="1200" b="0" i="0" u="none" strike="noStrike" dirty="0">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pt-BR" sz="1200" b="0" i="0" u="none" strike="noStrike" dirty="0">
                              <a:effectLst/>
                              <a:latin typeface="Times New Roman"/>
                            </a:rPr>
                            <a:t>1</a:t>
                          </a:r>
                          <a:r>
                            <a:rPr lang="pt-BR" sz="1200" b="0" i="0" u="none" strike="noStrike" baseline="-25000" dirty="0">
                              <a:effectLst/>
                              <a:latin typeface="Times New Roman"/>
                            </a:rPr>
                            <a:t>3</a:t>
                          </a:r>
                          <a:r>
                            <a:rPr lang="pt-BR" sz="1200" b="0" i="1" u="none" strike="noStrike" baseline="-25000" dirty="0">
                              <a:effectLst/>
                              <a:latin typeface="Times New Roman"/>
                            </a:rPr>
                            <a:t>s</a:t>
                          </a:r>
                          <a:r>
                            <a:rPr lang="pt-BR" sz="1200" b="0" i="0" u="none" strike="noStrike" dirty="0">
                              <a:effectLst/>
                              <a:latin typeface="Times New Roman"/>
                            </a:rPr>
                            <a:t> / 2</a:t>
                          </a:r>
                          <a:r>
                            <a:rPr lang="pt-BR" sz="1200" b="0" i="0" u="none" strike="noStrike" baseline="-25000" dirty="0">
                              <a:effectLst/>
                              <a:latin typeface="Times New Roman"/>
                            </a:rPr>
                            <a:t>2</a:t>
                          </a:r>
                          <a:r>
                            <a:rPr lang="pt-BR" sz="1200" b="0" i="1" u="none" strike="noStrike" baseline="-25000" dirty="0">
                              <a:effectLst/>
                              <a:latin typeface="Times New Roman"/>
                            </a:rPr>
                            <a:t>s</a:t>
                          </a:r>
                          <a:r>
                            <a:rPr lang="pt-BR" sz="1200" b="0" i="0" u="none" strike="noStrike" dirty="0">
                              <a:effectLst/>
                              <a:latin typeface="Times New Roman"/>
                            </a:rPr>
                            <a:t> / </a:t>
                          </a:r>
                          <a:r>
                            <a:rPr lang="pt-BR" sz="1200" b="0" i="1" u="none" strike="noStrike" dirty="0">
                              <a:effectLst/>
                              <a:latin typeface="Times New Roman"/>
                            </a:rPr>
                            <a:t>R</a:t>
                          </a:r>
                          <a:r>
                            <a:rPr lang="pt-BR" sz="1200" b="0" i="0" u="none" strike="noStrike" baseline="-25000" dirty="0">
                              <a:effectLst/>
                              <a:latin typeface="Times New Roman"/>
                            </a:rPr>
                            <a:t>4</a:t>
                          </a:r>
                          <a:r>
                            <a:rPr lang="pt-BR" sz="1200" b="0" i="1" u="none" strike="noStrike" baseline="-25000" dirty="0">
                              <a:effectLst/>
                              <a:latin typeface="Times New Roman"/>
                            </a:rPr>
                            <a:t>s</a:t>
                          </a:r>
                          <a:r>
                            <a:rPr lang="pt-BR" sz="1200" b="0" i="0" u="none" strike="noStrike" dirty="0">
                              <a:effectLst/>
                              <a:latin typeface="Times New Roman"/>
                            </a:rPr>
                            <a:t> / ( 4</a:t>
                          </a:r>
                          <a:r>
                            <a:rPr lang="pt-BR" sz="1200" b="0" i="0" u="none" strike="noStrike" baseline="-25000" dirty="0">
                              <a:effectLst/>
                              <a:latin typeface="Times New Roman"/>
                            </a:rPr>
                            <a:t>1</a:t>
                          </a:r>
                          <a:r>
                            <a:rPr lang="pt-BR" sz="1200" b="0" i="1" u="none" strike="noStrike" baseline="-25000" dirty="0">
                              <a:effectLst/>
                              <a:latin typeface="Times New Roman"/>
                            </a:rPr>
                            <a:t>s</a:t>
                          </a:r>
                          <a:r>
                            <a:rPr lang="pt-BR" sz="1200" b="0" i="0" u="none" strike="noStrike" dirty="0">
                              <a:effectLst/>
                              <a:latin typeface="Times New Roman"/>
                            </a:rPr>
                            <a:t> , </a:t>
                          </a:r>
                          <a:r>
                            <a:rPr lang="pt-BR" sz="1200" b="0" i="0" u="none" strike="noStrike" dirty="0">
                              <a:effectLst/>
                              <a:latin typeface="宋体"/>
                            </a:rPr>
                            <a:t>警告</a:t>
                          </a:r>
                          <a:r>
                            <a:rPr lang="pt-BR" sz="1200" b="0" i="0" u="none" strike="noStrike" dirty="0">
                              <a:effectLst/>
                              <a:latin typeface="Times New Roman"/>
                            </a:rPr>
                            <a:t> )</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dirty="0">
                              <a:effectLst/>
                              <a:latin typeface="Times New Roman"/>
                            </a:rPr>
                            <a:t>1</a:t>
                          </a:r>
                          <a:r>
                            <a:rPr lang="en-US" sz="1200" b="0" i="0" u="none" strike="noStrike" baseline="-25000" dirty="0">
                              <a:effectLst/>
                              <a:latin typeface="Times New Roman"/>
                            </a:rPr>
                            <a:t>3</a:t>
                          </a:r>
                          <a:r>
                            <a:rPr lang="en-US" sz="1200" b="0" i="1" u="none" strike="noStrike" baseline="-25000" dirty="0">
                              <a:effectLst/>
                              <a:latin typeface="Times New Roman"/>
                            </a:rPr>
                            <a:t>s</a:t>
                          </a:r>
                          <a:r>
                            <a:rPr lang="en-US" sz="1200" b="0" i="0" u="none" strike="noStrike" dirty="0">
                              <a:effectLst/>
                              <a:latin typeface="Times New Roman"/>
                            </a:rPr>
                            <a:t> / ( 4</a:t>
                          </a:r>
                          <a:r>
                            <a:rPr lang="en-US" sz="1200" b="0" i="0" u="none" strike="noStrike" baseline="-25000" dirty="0">
                              <a:effectLst/>
                              <a:latin typeface="Times New Roman"/>
                            </a:rPr>
                            <a:t>1</a:t>
                          </a:r>
                          <a:r>
                            <a:rPr lang="en-US" sz="1200" b="0" i="1" u="none" strike="noStrike" baseline="-25000" dirty="0">
                              <a:effectLst/>
                              <a:latin typeface="Times New Roman"/>
                            </a:rPr>
                            <a:t>s</a:t>
                          </a:r>
                          <a:r>
                            <a:rPr lang="en-US" sz="1200" b="0" i="0" u="none" strike="noStrike" dirty="0">
                              <a:effectLst/>
                              <a:latin typeface="Times New Roman"/>
                            </a:rPr>
                            <a:t> , </a:t>
                          </a:r>
                          <a:r>
                            <a:rPr lang="zh-CN" altLang="en-US" sz="1200" b="0" i="0" u="none" strike="noStrike" dirty="0">
                              <a:effectLst/>
                              <a:latin typeface="宋体"/>
                            </a:rPr>
                            <a:t>警告</a:t>
                          </a:r>
                          <a:r>
                            <a:rPr lang="zh-CN" altLang="en-US" sz="1200" b="0" i="0" u="none" strike="noStrike" dirty="0">
                              <a:effectLst/>
                              <a:latin typeface="Times New Roman"/>
                            </a:rPr>
                            <a:t> </a:t>
                          </a:r>
                          <a:r>
                            <a:rPr lang="en-US" altLang="zh-CN" sz="1200" b="0" i="0" u="none" strike="noStrike" dirty="0">
                              <a:effectLst/>
                              <a:latin typeface="Times New Roman"/>
                            </a:rPr>
                            <a:t>)</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r>
                  <a:tr h="300712">
                    <a:tc vMerge="1">
                      <a:txBody>
                        <a:bodyPr/>
                        <a:lstStyle/>
                        <a:p>
                          <a:endParaRPr lang="zh-CN" altLang="en-US"/>
                        </a:p>
                      </a:txBody>
                      <a:tcPr/>
                    </a:tc>
                    <a:tc vMerge="1">
                      <a:txBody>
                        <a:bodyPr/>
                        <a:lstStyle/>
                        <a:p>
                          <a:endParaRPr lang="zh-CN" altLang="en-US"/>
                        </a:p>
                      </a:txBody>
                      <a:tcPr/>
                    </a:tc>
                    <a:tc>
                      <a:txBody>
                        <a:bodyPr/>
                        <a:lstStyle/>
                        <a:p>
                          <a:pPr algn="ctr" fontAlgn="ctr"/>
                          <a:r>
                            <a:rPr lang="en-US" sz="1200" b="0" i="1" u="none" strike="noStrike">
                              <a:effectLst/>
                              <a:latin typeface="Times New Roman"/>
                            </a:rPr>
                            <a:t>N</a:t>
                          </a:r>
                          <a:r>
                            <a:rPr lang="en-US" sz="1200" b="0" i="0" u="none" strike="noStrike">
                              <a:effectLst/>
                              <a:latin typeface="Times New Roman"/>
                            </a:rPr>
                            <a:t> = 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200" b="0" i="1" u="none" strike="noStrike">
                              <a:effectLst/>
                              <a:latin typeface="Times New Roman"/>
                            </a:rPr>
                            <a:t>N</a:t>
                          </a:r>
                          <a:r>
                            <a:rPr lang="en-US" sz="1200" b="0" i="0" u="none" strike="noStrike">
                              <a:effectLst/>
                              <a:latin typeface="Times New Roman"/>
                            </a:rPr>
                            <a:t> = 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200" b="0" i="1" u="none" strike="noStrike" dirty="0">
                              <a:effectLst/>
                              <a:latin typeface="Times New Roman"/>
                            </a:rPr>
                            <a:t>N</a:t>
                          </a:r>
                          <a:r>
                            <a:rPr lang="en-US" sz="1200" b="0" i="0" u="none" strike="noStrike" dirty="0">
                              <a:effectLst/>
                              <a:latin typeface="Times New Roman"/>
                            </a:rPr>
                            <a:t> = 2</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mc:Fallback>
      </mc:AlternateContent>
      <p:sp>
        <p:nvSpPr>
          <p:cNvPr id="49157" name="矩形 3"/>
          <p:cNvSpPr>
            <a:spLocks noChangeArrowheads="1"/>
          </p:cNvSpPr>
          <p:nvPr/>
        </p:nvSpPr>
        <p:spPr bwMode="auto">
          <a:xfrm>
            <a:off x="846340" y="603108"/>
            <a:ext cx="6836000" cy="33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t>簡易確定質控規則的方法</a:t>
            </a:r>
            <a:r>
              <a:rPr lang="zh-CN" altLang="en-US" sz="1600" dirty="0"/>
              <a:t> </a:t>
            </a:r>
            <a:r>
              <a:rPr lang="en-US" altLang="zh-CN" sz="1600" dirty="0"/>
              <a:t>- </a:t>
            </a:r>
            <a:r>
              <a:rPr lang="zh-CN" altLang="en-US" sz="1600" b="1" dirty="0"/>
              <a:t>根據過程能力指数</a:t>
            </a:r>
            <a:r>
              <a:rPr lang="en-US" altLang="zh-CN" sz="1400" dirty="0">
                <a:latin typeface="Times New Roman" pitchFamily="18" charset="0"/>
                <a:cs typeface="Times New Roman" pitchFamily="18" charset="0"/>
              </a:rPr>
              <a:t>(</a:t>
            </a:r>
            <a:r>
              <a:rPr lang="en-US" altLang="zh-CN" sz="1400" i="1" dirty="0" err="1">
                <a:latin typeface="Times New Roman" pitchFamily="18" charset="0"/>
                <a:cs typeface="Times New Roman" pitchFamily="18" charset="0"/>
              </a:rPr>
              <a:t>Cp</a:t>
            </a:r>
            <a:r>
              <a:rPr lang="en-US" altLang="zh-CN" sz="1400" dirty="0">
                <a:latin typeface="Times New Roman" pitchFamily="18" charset="0"/>
                <a:cs typeface="Times New Roman" pitchFamily="18" charset="0"/>
              </a:rPr>
              <a:t>)</a:t>
            </a:r>
            <a:r>
              <a:rPr lang="zh-CN" altLang="en-US" sz="1600" b="1" dirty="0"/>
              <a:t>分級選擇質控規則：</a:t>
            </a:r>
          </a:p>
        </p:txBody>
      </p:sp>
      <p:sp>
        <p:nvSpPr>
          <p:cNvPr id="49159" name="矩形 3"/>
          <p:cNvSpPr>
            <a:spLocks noChangeArrowheads="1"/>
          </p:cNvSpPr>
          <p:nvPr/>
        </p:nvSpPr>
        <p:spPr bwMode="auto">
          <a:xfrm>
            <a:off x="1021456" y="4703229"/>
            <a:ext cx="9487685" cy="120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200" dirty="0"/>
              <a:t>       分類與過程能力和過程的穩定性有關，由醫學上重要的誤差的大小和頻率描述它們的特征；當測定過程具有良好的過程能力（即高的精密度）和高的過程穩定性（即誤差發生率很低），由於沒有多少問題要檢出，設計的控制方法具有低的假失控率和中等程度的誤差檢出率即可；當差的過程能力和低的過程穩定性，其需要的控制方法應具有高的誤差檢出率，如果需要達到較高誤差檢出率時可考慮允許較高的假失控率以選擇適當的質控規則。</a:t>
            </a:r>
            <a:endParaRPr lang="en-US" altLang="zh-CN" sz="1200" dirty="0"/>
          </a:p>
        </p:txBody>
      </p:sp>
      <p:sp>
        <p:nvSpPr>
          <p:cNvPr id="8" name="矩形 7"/>
          <p:cNvSpPr/>
          <p:nvPr/>
        </p:nvSpPr>
        <p:spPr>
          <a:xfrm>
            <a:off x="66044" y="286080"/>
            <a:ext cx="5079700"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根據過程能力</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process capability</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指数</a:t>
            </a:r>
            <a:r>
              <a:rPr lang="en-US" altLang="zh-TW" sz="1000" dirty="0">
                <a:solidFill>
                  <a:srgbClr val="000000"/>
                </a:solidFill>
                <a:latin typeface="Times New Roman" pitchFamily="18" charset="0"/>
                <a:cs typeface="Times New Roman" pitchFamily="18" charset="0"/>
              </a:rPr>
              <a:t>(</a:t>
            </a:r>
            <a:r>
              <a:rPr lang="en-US" altLang="zh-TW" sz="1000" i="1" dirty="0" err="1">
                <a:solidFill>
                  <a:srgbClr val="000000"/>
                </a:solidFill>
                <a:latin typeface="Times New Roman" pitchFamily="18" charset="0"/>
                <a:cs typeface="Times New Roman" pitchFamily="18" charset="0"/>
              </a:rPr>
              <a:t>Cp</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分級選擇質控規則 </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9" name="矩形 8"/>
          <p:cNvSpPr/>
          <p:nvPr/>
        </p:nvSpPr>
        <p:spPr>
          <a:xfrm>
            <a:off x="49110" y="39256"/>
            <a:ext cx="3522946"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extLst>
      <p:ext uri="{BB962C8B-B14F-4D97-AF65-F5344CB8AC3E}">
        <p14:creationId xmlns:p14="http://schemas.microsoft.com/office/powerpoint/2010/main" val="3022445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98425" y="95250"/>
            <a:ext cx="8524875" cy="490538"/>
          </a:xfrm>
        </p:spPr>
        <p:txBody>
          <a:bodyPr/>
          <a:lstStyle/>
          <a:p>
            <a:r>
              <a:rPr lang="zh-CN" altLang="en-US" sz="2000" dirty="0">
                <a:ea typeface="楷体_GB2312" pitchFamily="49" charset="-122"/>
              </a:rPr>
              <a:t>建立質量規範設定合理的質量目標</a:t>
            </a:r>
            <a:endParaRPr lang="zh-CN" altLang="en-US" sz="1000" dirty="0"/>
          </a:p>
        </p:txBody>
      </p:sp>
      <p:graphicFrame>
        <p:nvGraphicFramePr>
          <p:cNvPr id="2" name="图示 1"/>
          <p:cNvGraphicFramePr/>
          <p:nvPr>
            <p:extLst>
              <p:ext uri="{D42A27DB-BD31-4B8C-83A1-F6EECF244321}">
                <p14:modId xmlns:p14="http://schemas.microsoft.com/office/powerpoint/2010/main" val="3329371946"/>
              </p:ext>
            </p:extLst>
          </p:nvPr>
        </p:nvGraphicFramePr>
        <p:xfrm>
          <a:off x="239629" y="268022"/>
          <a:ext cx="11160000" cy="61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13"/>
          <p:cNvSpPr>
            <a:spLocks noChangeArrowheads="1"/>
          </p:cNvSpPr>
          <p:nvPr/>
        </p:nvSpPr>
        <p:spPr bwMode="auto">
          <a:xfrm>
            <a:off x="805715" y="5010847"/>
            <a:ext cx="3765613" cy="646331"/>
          </a:xfrm>
          <a:prstGeom prst="rect">
            <a:avLst/>
          </a:prstGeom>
          <a:noFill/>
          <a:ln w="952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150000"/>
              </a:lnSpc>
            </a:pPr>
            <a:r>
              <a:rPr lang="zh-CN" altLang="en-US" sz="1200" dirty="0"/>
              <a:t>隨著計算機自動化系統在臨床實驗室普及，指數加權移動平均</a:t>
            </a:r>
            <a:r>
              <a:rPr lang="en-US" altLang="zh-CN" sz="1100" dirty="0">
                <a:latin typeface="华文楷体" pitchFamily="2" charset="-122"/>
                <a:ea typeface="华文楷体" pitchFamily="2" charset="-122"/>
              </a:rPr>
              <a:t>(</a:t>
            </a:r>
            <a:r>
              <a:rPr lang="en-US" altLang="zh-CN" sz="1100" i="1" dirty="0">
                <a:latin typeface="华文楷体" pitchFamily="2" charset="-122"/>
                <a:ea typeface="华文楷体" pitchFamily="2" charset="-122"/>
              </a:rPr>
              <a:t>EWMA</a:t>
            </a:r>
            <a:r>
              <a:rPr lang="en-US" altLang="zh-CN" sz="1100" dirty="0">
                <a:latin typeface="华文楷体" pitchFamily="2" charset="-122"/>
                <a:ea typeface="华文楷体" pitchFamily="2" charset="-122"/>
              </a:rPr>
              <a:t>)</a:t>
            </a:r>
            <a:r>
              <a:rPr lang="zh-CN" altLang="en-US" sz="1200" dirty="0"/>
              <a:t>質控圖發揮的作用可能將會逐漸增大；</a:t>
            </a:r>
            <a:endParaRPr lang="zh-TW" altLang="en-US" sz="1200" dirty="0"/>
          </a:p>
        </p:txBody>
      </p:sp>
    </p:spTree>
    <p:extLst>
      <p:ext uri="{BB962C8B-B14F-4D97-AF65-F5344CB8AC3E}">
        <p14:creationId xmlns:p14="http://schemas.microsoft.com/office/powerpoint/2010/main" val="3314683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503945003"/>
              </p:ext>
            </p:extLst>
          </p:nvPr>
        </p:nvGraphicFramePr>
        <p:xfrm>
          <a:off x="923354" y="1296563"/>
          <a:ext cx="9601201" cy="4362447"/>
        </p:xfrm>
        <a:graphic>
          <a:graphicData uri="http://schemas.openxmlformats.org/drawingml/2006/table">
            <a:tbl>
              <a:tblPr/>
              <a:tblGrid>
                <a:gridCol w="1174376">
                  <a:extLst>
                    <a:ext uri="{9D8B030D-6E8A-4147-A177-3AD203B41FA5}">
                      <a16:colId xmlns:a16="http://schemas.microsoft.com/office/drawing/2014/main" val="20000"/>
                    </a:ext>
                  </a:extLst>
                </a:gridCol>
                <a:gridCol w="1398494">
                  <a:extLst>
                    <a:ext uri="{9D8B030D-6E8A-4147-A177-3AD203B41FA5}">
                      <a16:colId xmlns:a16="http://schemas.microsoft.com/office/drawing/2014/main" val="20001"/>
                    </a:ext>
                  </a:extLst>
                </a:gridCol>
                <a:gridCol w="2342777">
                  <a:extLst>
                    <a:ext uri="{9D8B030D-6E8A-4147-A177-3AD203B41FA5}">
                      <a16:colId xmlns:a16="http://schemas.microsoft.com/office/drawing/2014/main" val="20002"/>
                    </a:ext>
                  </a:extLst>
                </a:gridCol>
                <a:gridCol w="2342777">
                  <a:extLst>
                    <a:ext uri="{9D8B030D-6E8A-4147-A177-3AD203B41FA5}">
                      <a16:colId xmlns:a16="http://schemas.microsoft.com/office/drawing/2014/main" val="20003"/>
                    </a:ext>
                  </a:extLst>
                </a:gridCol>
                <a:gridCol w="2342777">
                  <a:extLst>
                    <a:ext uri="{9D8B030D-6E8A-4147-A177-3AD203B41FA5}">
                      <a16:colId xmlns:a16="http://schemas.microsoft.com/office/drawing/2014/main" val="20004"/>
                    </a:ext>
                  </a:extLst>
                </a:gridCol>
              </a:tblGrid>
              <a:tr h="257197">
                <a:tc rowSpan="3" gridSpan="2">
                  <a:txBody>
                    <a:bodyPr/>
                    <a:lstStyle/>
                    <a:p>
                      <a:pPr algn="ctr" fontAlgn="ctr"/>
                      <a:r>
                        <a:rPr lang="zh-TW" altLang="en-US" sz="1200" b="0" i="0" u="none" strike="noStrike" dirty="0">
                          <a:effectLst/>
                          <a:latin typeface="宋体"/>
                        </a:rPr>
                        <a:t>單規則固定限</a:t>
                      </a:r>
                      <a:br>
                        <a:rPr lang="zh-TW" altLang="en-US" sz="1200" b="0" i="0" u="none" strike="noStrike" dirty="0">
                          <a:effectLst/>
                          <a:latin typeface="宋体"/>
                        </a:rPr>
                      </a:br>
                      <a:r>
                        <a:rPr lang="zh-TW" altLang="en-US" sz="1200" b="0" i="0" u="none" strike="noStrike" dirty="0">
                          <a:effectLst/>
                          <a:latin typeface="宋体"/>
                        </a:rPr>
                        <a:t>質控設計錶格</a:t>
                      </a:r>
                      <a:endParaRPr lang="zh-TW" altLang="en-US" sz="1200" b="0" i="0" u="none" strike="noStrike" dirty="0">
                        <a:effectLst/>
                        <a:latin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hMerge="1">
                  <a:txBody>
                    <a:bodyPr/>
                    <a:lstStyle/>
                    <a:p>
                      <a:endParaRPr lang="zh-CN" altLang="en-US"/>
                    </a:p>
                  </a:txBody>
                  <a:tcPr/>
                </a:tc>
                <a:tc gridSpan="3">
                  <a:txBody>
                    <a:bodyPr/>
                    <a:lstStyle/>
                    <a:p>
                      <a:pPr algn="ctr" fontAlgn="ctr"/>
                      <a:r>
                        <a:rPr lang="zh-TW" altLang="en-US" sz="1200" b="0" i="0" u="none" strike="noStrike" dirty="0">
                          <a:effectLst/>
                          <a:latin typeface="宋体"/>
                        </a:rPr>
                        <a:t>過程穩定性</a:t>
                      </a:r>
                      <a:r>
                        <a:rPr lang="zh-TW" altLang="en-US" sz="1200" b="0" i="0" u="none" strike="noStrike" dirty="0">
                          <a:effectLst/>
                          <a:latin typeface="Times New Roman"/>
                        </a:rPr>
                        <a:t> </a:t>
                      </a:r>
                      <a:r>
                        <a:rPr lang="en-US" altLang="zh-TW" sz="1200" b="0" i="0" u="none" strike="noStrike" dirty="0">
                          <a:effectLst/>
                          <a:latin typeface="Times New Roman"/>
                        </a:rPr>
                        <a:t>( </a:t>
                      </a:r>
                      <a:r>
                        <a:rPr lang="zh-TW" altLang="en-US" sz="1200" b="0" i="0" u="none" strike="noStrike" dirty="0">
                          <a:effectLst/>
                          <a:latin typeface="宋体"/>
                        </a:rPr>
                        <a:t>誤差發生率</a:t>
                      </a:r>
                      <a:r>
                        <a:rPr lang="zh-TW" altLang="en-US" sz="1200" b="0" i="0" u="none" strike="noStrike" dirty="0">
                          <a:effectLst/>
                          <a:latin typeface="Times New Roman"/>
                        </a:rPr>
                        <a:t> </a:t>
                      </a:r>
                      <a:r>
                        <a:rPr lang="en-US" altLang="zh-TW" sz="1200" b="0" i="0" u="none" strike="noStrike" dirty="0">
                          <a:effectLst/>
                          <a:latin typeface="Times New Roman"/>
                        </a:rPr>
                        <a:t>,  </a:t>
                      </a:r>
                      <a:r>
                        <a:rPr lang="en-US" altLang="zh-TW" sz="1200" b="0" i="1" u="none" strike="noStrike" dirty="0">
                          <a:effectLst/>
                          <a:latin typeface="Times New Roman"/>
                        </a:rPr>
                        <a:t>f</a:t>
                      </a:r>
                      <a:r>
                        <a:rPr lang="zh-TW" altLang="en-US" sz="1200" b="0" i="0" u="none" strike="noStrike" dirty="0">
                          <a:effectLst/>
                          <a:latin typeface="Times New Roman"/>
                        </a:rPr>
                        <a:t>  </a:t>
                      </a:r>
                      <a:r>
                        <a:rPr lang="en-US" altLang="zh-TW" sz="1200" b="0" i="0" u="none" strike="noStrike" dirty="0">
                          <a:effectLst/>
                          <a:latin typeface="Times New Roman"/>
                        </a:rPr>
                        <a:t>)</a:t>
                      </a:r>
                    </a:p>
                  </a:txBody>
                  <a:tcPr marL="0"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57197">
                <a:tc gridSpan="2" vMerge="1">
                  <a:txBody>
                    <a:bodyPr/>
                    <a:lstStyle/>
                    <a:p>
                      <a:endParaRPr lang="zh-CN" altLang="en-US"/>
                    </a:p>
                  </a:txBody>
                  <a:tcPr/>
                </a:tc>
                <a:tc hMerge="1" vMerge="1">
                  <a:txBody>
                    <a:bodyPr/>
                    <a:lstStyle/>
                    <a:p>
                      <a:endParaRPr lang="zh-CN" altLang="en-US"/>
                    </a:p>
                  </a:txBody>
                  <a:tcPr/>
                </a:tc>
                <a:tc>
                  <a:txBody>
                    <a:bodyPr/>
                    <a:lstStyle/>
                    <a:p>
                      <a:pPr algn="ctr" fontAlgn="ctr"/>
                      <a:r>
                        <a:rPr lang="zh-CN" altLang="en-US" sz="1200" b="0" i="0" u="none" strike="noStrike" dirty="0">
                          <a:effectLst/>
                          <a:latin typeface="宋体"/>
                        </a:rPr>
                        <a:t>差</a:t>
                      </a:r>
                      <a:endParaRPr lang="zh-CN" altLang="en-US" sz="1200" b="0" i="0" u="none" strike="noStrike" dirty="0">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zh-CN" altLang="en-US" sz="1200" b="0" i="0" u="none" strike="noStrike">
                          <a:effectLst/>
                          <a:latin typeface="宋体"/>
                        </a:rPr>
                        <a:t>中等</a:t>
                      </a:r>
                      <a:endParaRPr lang="zh-CN" altLang="en-US" sz="1200" b="0" i="0" u="none" strike="noStrike">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zh-CN" altLang="en-US" sz="1200" b="0" i="0" u="none" strike="noStrike">
                          <a:effectLst/>
                          <a:latin typeface="宋体"/>
                        </a:rPr>
                        <a:t>良好</a:t>
                      </a:r>
                      <a:endParaRPr lang="zh-CN" altLang="en-US" sz="1200" b="0" i="0" u="none" strike="noStrike">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76981">
                <a:tc gridSpan="2" vMerge="1">
                  <a:txBody>
                    <a:bodyPr/>
                    <a:lstStyle/>
                    <a:p>
                      <a:endParaRPr lang="zh-CN" altLang="en-US"/>
                    </a:p>
                  </a:txBody>
                  <a:tcPr/>
                </a:tc>
                <a:tc hMerge="1" vMerge="1">
                  <a:txBody>
                    <a:bodyPr/>
                    <a:lstStyle/>
                    <a:p>
                      <a:endParaRPr lang="zh-CN" altLang="en-US"/>
                    </a:p>
                  </a:txBody>
                  <a:tcPr/>
                </a:tc>
                <a:tc>
                  <a:txBody>
                    <a:bodyPr/>
                    <a:lstStyle/>
                    <a:p>
                      <a:pPr algn="ctr" fontAlgn="ctr"/>
                      <a:r>
                        <a:rPr lang="zh-CN" altLang="en-US" sz="1200" b="0" i="0" u="none" strike="noStrike" dirty="0">
                          <a:effectLst/>
                          <a:latin typeface="宋体"/>
                        </a:rPr>
                        <a:t>＞</a:t>
                      </a:r>
                      <a:r>
                        <a:rPr lang="zh-CN" altLang="en-US" sz="1200" b="0" i="0" u="none" strike="noStrike" dirty="0">
                          <a:effectLst/>
                          <a:latin typeface="Times New Roman"/>
                        </a:rPr>
                        <a:t> </a:t>
                      </a:r>
                      <a:r>
                        <a:rPr lang="en-US" altLang="zh-CN" sz="1200" b="0" i="0" u="none" strike="noStrike" dirty="0">
                          <a:effectLst/>
                          <a:latin typeface="Times New Roman"/>
                        </a:rPr>
                        <a:t>10%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200" b="0" i="0" u="none" strike="noStrike">
                          <a:effectLst/>
                          <a:latin typeface="Times New Roman"/>
                        </a:rPr>
                        <a:t>2% </a:t>
                      </a:r>
                      <a:r>
                        <a:rPr lang="zh-CN" altLang="en-US" sz="1200" b="0" i="0" u="none" strike="noStrike">
                          <a:effectLst/>
                          <a:latin typeface="宋体"/>
                        </a:rPr>
                        <a:t>～</a:t>
                      </a:r>
                      <a:r>
                        <a:rPr lang="zh-CN" altLang="en-US" sz="1200" b="0" i="0" u="none" strike="noStrike">
                          <a:effectLst/>
                          <a:latin typeface="Times New Roman"/>
                        </a:rPr>
                        <a:t> </a:t>
                      </a:r>
                      <a:r>
                        <a:rPr lang="en-US" altLang="zh-CN" sz="1200" b="0" i="0" u="none" strike="noStrike">
                          <a:effectLst/>
                          <a:latin typeface="Times New Roman"/>
                        </a:rPr>
                        <a:t>10%</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zh-CN" altLang="en-US" sz="1200" b="0" i="0" u="none" strike="noStrike">
                          <a:effectLst/>
                          <a:latin typeface="宋体"/>
                        </a:rPr>
                        <a:t>＜</a:t>
                      </a:r>
                      <a:r>
                        <a:rPr lang="zh-CN" altLang="en-US" sz="1200" b="0" i="0" u="none" strike="noStrike">
                          <a:effectLst/>
                          <a:latin typeface="Times New Roman"/>
                        </a:rPr>
                        <a:t> </a:t>
                      </a:r>
                      <a:r>
                        <a:rPr lang="en-US" altLang="zh-CN" sz="1200" b="0" i="0" u="none" strike="noStrike">
                          <a:effectLst/>
                          <a:latin typeface="Times New Roman"/>
                        </a:rPr>
                        <a:t>2%</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6765">
                <a:tc rowSpan="12">
                  <a:txBody>
                    <a:bodyPr/>
                    <a:lstStyle/>
                    <a:p>
                      <a:pPr algn="ctr" fontAlgn="ctr"/>
                      <a:r>
                        <a:rPr lang="zh-TW" altLang="en-US" sz="1200" b="0" i="0" u="none" strike="noStrike" dirty="0">
                          <a:effectLst/>
                          <a:latin typeface="宋体"/>
                        </a:rPr>
                        <a:t>過</a:t>
                      </a:r>
                      <a:br>
                        <a:rPr lang="zh-TW" altLang="en-US" sz="1200" b="0" i="0" u="none" strike="noStrike" dirty="0">
                          <a:effectLst/>
                          <a:latin typeface="宋体"/>
                        </a:rPr>
                      </a:br>
                      <a:r>
                        <a:rPr lang="zh-TW" altLang="en-US" sz="1200" b="0" i="0" u="none" strike="noStrike" dirty="0">
                          <a:effectLst/>
                          <a:latin typeface="宋体"/>
                        </a:rPr>
                        <a:t>程</a:t>
                      </a:r>
                      <a:br>
                        <a:rPr lang="zh-TW" altLang="en-US" sz="1200" b="0" i="0" u="none" strike="noStrike" dirty="0">
                          <a:effectLst/>
                          <a:latin typeface="宋体"/>
                        </a:rPr>
                      </a:br>
                      <a:r>
                        <a:rPr lang="zh-TW" altLang="en-US" sz="1200" b="0" i="0" u="none" strike="noStrike" dirty="0">
                          <a:effectLst/>
                          <a:latin typeface="宋体"/>
                        </a:rPr>
                        <a:t>能</a:t>
                      </a:r>
                      <a:br>
                        <a:rPr lang="zh-TW" altLang="en-US" sz="1200" b="0" i="0" u="none" strike="noStrike" dirty="0">
                          <a:effectLst/>
                          <a:latin typeface="宋体"/>
                        </a:rPr>
                      </a:br>
                      <a:r>
                        <a:rPr lang="zh-TW" altLang="en-US" sz="1200" b="0" i="0" u="none" strike="noStrike" dirty="0">
                          <a:effectLst/>
                          <a:latin typeface="宋体"/>
                        </a:rPr>
                        <a:t>力</a:t>
                      </a:r>
                      <a:br>
                        <a:rPr lang="zh-TW" altLang="en-US" sz="1200" b="0" i="0" u="none" strike="noStrike" dirty="0">
                          <a:effectLst/>
                          <a:latin typeface="宋体"/>
                        </a:rPr>
                      </a:br>
                      <a:r>
                        <a:rPr lang="en-US" altLang="zh-TW" sz="1200" b="0" i="0" u="none" strike="noStrike" dirty="0">
                          <a:effectLst/>
                          <a:latin typeface="Times New Roman"/>
                        </a:rPr>
                        <a:t>( </a:t>
                      </a:r>
                      <a:r>
                        <a:rPr lang="zh-TW" altLang="en-US" sz="1200" b="0" i="0" u="none" strike="noStrike" dirty="0">
                          <a:effectLst/>
                          <a:latin typeface="宋体"/>
                        </a:rPr>
                        <a:t>△</a:t>
                      </a:r>
                      <a:r>
                        <a:rPr lang="en-US" altLang="zh-TW" sz="1200" b="0" i="1" u="none" strike="noStrike" dirty="0" err="1">
                          <a:effectLst/>
                          <a:latin typeface="Times New Roman"/>
                        </a:rPr>
                        <a:t>SEc</a:t>
                      </a:r>
                      <a:r>
                        <a:rPr lang="en-US" altLang="zh-TW" sz="1200" b="0" i="1" u="none" strike="noStrike" dirty="0">
                          <a:effectLst/>
                          <a:latin typeface="Times New Roman"/>
                        </a:rPr>
                        <a:t> </a:t>
                      </a:r>
                      <a:r>
                        <a:rPr lang="en-US" altLang="zh-TW" sz="1200" b="0" i="0" u="none" strike="noStrike" dirty="0">
                          <a:effectLst/>
                          <a:latin typeface="Times New Roman"/>
                        </a:rPr>
                        <a:t>)</a:t>
                      </a: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200" b="0" i="0" u="none" strike="noStrike" dirty="0">
                          <a:effectLst/>
                          <a:latin typeface="宋体"/>
                        </a:rPr>
                        <a:t>＜</a:t>
                      </a:r>
                      <a:r>
                        <a:rPr lang="en-US" sz="1200" b="0" i="0" u="none" strike="noStrike" dirty="0">
                          <a:effectLst/>
                          <a:latin typeface="Times New Roman"/>
                        </a:rPr>
                        <a:t> 2 · </a:t>
                      </a:r>
                      <a:r>
                        <a:rPr lang="en-US" sz="1200" b="0" i="1" u="none" strike="noStrike" dirty="0">
                          <a:effectLst/>
                          <a:latin typeface="Times New Roman"/>
                        </a:rPr>
                        <a:t>S</a:t>
                      </a:r>
                      <a:endParaRPr lang="en-US" sz="1200" b="0" i="0" u="none" strike="noStrike" dirty="0">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effectLst/>
                          <a:latin typeface="Times New Roman"/>
                        </a:rPr>
                        <a:t>1</a:t>
                      </a:r>
                      <a:r>
                        <a:rPr lang="en-US" sz="1200" b="0" i="0" u="none" strike="noStrike" baseline="-25000" dirty="0">
                          <a:effectLst/>
                          <a:latin typeface="Times New Roman"/>
                        </a:rPr>
                        <a:t>2.0</a:t>
                      </a:r>
                      <a:r>
                        <a:rPr lang="en-US" sz="1200" b="0" i="1" u="none" strike="noStrike" baseline="-25000" dirty="0">
                          <a:effectLst/>
                          <a:latin typeface="Times New Roman"/>
                        </a:rPr>
                        <a:t>s</a:t>
                      </a:r>
                      <a:r>
                        <a:rPr lang="en-US" sz="1200" b="0" i="0" u="none" strike="noStrike" dirty="0">
                          <a:effectLst/>
                          <a:latin typeface="Times New Roman"/>
                        </a:rPr>
                        <a:t>  ,  </a:t>
                      </a:r>
                      <a:r>
                        <a:rPr lang="en-US" sz="1200" b="0" i="1" u="none" strike="noStrike" dirty="0">
                          <a:effectLst/>
                          <a:latin typeface="Times New Roman"/>
                        </a:rPr>
                        <a:t>N</a:t>
                      </a:r>
                      <a:r>
                        <a:rPr lang="en-US" sz="1200" b="0" i="0" u="none" strike="noStrike" dirty="0">
                          <a:effectLst/>
                          <a:latin typeface="Times New Roman"/>
                        </a:rPr>
                        <a:t> = 3 </a:t>
                      </a:r>
                      <a:r>
                        <a:rPr lang="en-US" sz="1200" b="0" i="0" u="none" strike="noStrike" dirty="0">
                          <a:effectLst/>
                          <a:latin typeface="宋体"/>
                        </a:rPr>
                        <a:t>～</a:t>
                      </a:r>
                      <a:r>
                        <a:rPr lang="en-US" sz="1200" b="0" i="0" u="none" strike="noStrike" dirty="0">
                          <a:effectLst/>
                          <a:latin typeface="Times New Roman"/>
                        </a:rPr>
                        <a:t> 6</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effectLst/>
                          <a:latin typeface="Times New Roman"/>
                        </a:rPr>
                        <a:t>1</a:t>
                      </a:r>
                      <a:r>
                        <a:rPr lang="en-US" sz="1200" b="0" i="0" u="none" strike="noStrike" baseline="-25000">
                          <a:effectLst/>
                          <a:latin typeface="Times New Roman"/>
                        </a:rPr>
                        <a:t>2.0</a:t>
                      </a:r>
                      <a:r>
                        <a:rPr lang="en-US" sz="1200" b="0" i="1" u="none" strike="noStrike" baseline="-25000">
                          <a:effectLst/>
                          <a:latin typeface="Times New Roman"/>
                        </a:rPr>
                        <a:t>s</a:t>
                      </a:r>
                      <a:r>
                        <a:rPr lang="en-US" sz="1200" b="0" i="0" u="none" strike="noStrike">
                          <a:effectLst/>
                          <a:latin typeface="Times New Roman"/>
                        </a:rPr>
                        <a:t>  ,  </a:t>
                      </a:r>
                      <a:r>
                        <a:rPr lang="en-US" sz="1200" b="0" i="1" u="none" strike="noStrike">
                          <a:effectLst/>
                          <a:latin typeface="Times New Roman"/>
                        </a:rPr>
                        <a:t>N</a:t>
                      </a:r>
                      <a:r>
                        <a:rPr lang="en-US" sz="1200" b="0" i="0" u="none" strike="noStrike">
                          <a:effectLst/>
                          <a:latin typeface="Times New Roman"/>
                        </a:rPr>
                        <a:t> = 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dirty="0">
                          <a:effectLst/>
                          <a:latin typeface="Times New Roman"/>
                        </a:rPr>
                        <a:t>1</a:t>
                      </a:r>
                      <a:r>
                        <a:rPr lang="en-US" sz="1200" b="0" i="0" u="none" strike="noStrike" baseline="-25000" dirty="0">
                          <a:effectLst/>
                          <a:latin typeface="Times New Roman"/>
                        </a:rPr>
                        <a:t>2.0</a:t>
                      </a:r>
                      <a:r>
                        <a:rPr lang="en-US" sz="1200" b="0" i="1" u="none" strike="noStrike" baseline="-25000" dirty="0">
                          <a:effectLst/>
                          <a:latin typeface="Times New Roman"/>
                        </a:rPr>
                        <a:t>s</a:t>
                      </a:r>
                      <a:r>
                        <a:rPr lang="en-US" sz="1200" b="0" i="0" u="none" strike="noStrike" dirty="0">
                          <a:effectLst/>
                          <a:latin typeface="Times New Roman"/>
                        </a:rPr>
                        <a:t>  ,  </a:t>
                      </a:r>
                      <a:r>
                        <a:rPr lang="en-US" sz="1200" b="0" i="1" u="none" strike="noStrike" dirty="0">
                          <a:effectLst/>
                          <a:latin typeface="Times New Roman"/>
                        </a:rPr>
                        <a:t>N</a:t>
                      </a:r>
                      <a:r>
                        <a:rPr lang="en-US" sz="1200" b="0" i="0" u="none" strike="noStrike" dirty="0">
                          <a:effectLst/>
                          <a:latin typeface="Times New Roman"/>
                        </a:rPr>
                        <a:t> = 1 </a:t>
                      </a:r>
                      <a:r>
                        <a:rPr lang="en-US" sz="1200" b="0" i="0" u="none" strike="noStrike" dirty="0">
                          <a:effectLst/>
                          <a:latin typeface="宋体"/>
                        </a:rPr>
                        <a:t>（</a:t>
                      </a:r>
                      <a:r>
                        <a:rPr lang="zh-CN" altLang="en-US" sz="1200" b="0" i="0" u="none" strike="noStrike" dirty="0">
                          <a:effectLst/>
                          <a:latin typeface="宋体"/>
                        </a:rPr>
                        <a:t>警告）</a:t>
                      </a:r>
                      <a:endParaRPr lang="zh-CN" altLang="en-US" sz="1200" b="0" i="0" u="none" strike="noStrike" dirty="0">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296765">
                <a:tc vMerge="1">
                  <a:txBody>
                    <a:bodyPr/>
                    <a:lstStyle/>
                    <a:p>
                      <a:endParaRPr lang="zh-CN" altLang="en-US"/>
                    </a:p>
                  </a:txBody>
                  <a:tcPr/>
                </a:tc>
                <a:tc vMerge="1">
                  <a:txBody>
                    <a:bodyPr/>
                    <a:lstStyle/>
                    <a:p>
                      <a:endParaRPr lang="zh-CN" altLang="en-US"/>
                    </a:p>
                  </a:txBody>
                  <a:tcPr/>
                </a:tc>
                <a:tc>
                  <a:txBody>
                    <a:bodyPr/>
                    <a:lstStyle/>
                    <a:p>
                      <a:pPr algn="ctr" fontAlgn="ctr"/>
                      <a:r>
                        <a:rPr lang="en-US" sz="1200" b="0" i="0" u="none" strike="noStrike" dirty="0">
                          <a:effectLst/>
                          <a:latin typeface="Times New Roman"/>
                        </a:rPr>
                        <a:t>1</a:t>
                      </a:r>
                      <a:r>
                        <a:rPr lang="en-US" sz="1200" b="0" i="0" u="none" strike="noStrike" baseline="-25000" dirty="0">
                          <a:effectLst/>
                          <a:latin typeface="Times New Roman"/>
                        </a:rPr>
                        <a:t>2.5</a:t>
                      </a:r>
                      <a:r>
                        <a:rPr lang="en-US" sz="1200" b="0" i="1" u="none" strike="noStrike" baseline="-25000" dirty="0">
                          <a:effectLst/>
                          <a:latin typeface="Times New Roman"/>
                        </a:rPr>
                        <a:t>s</a:t>
                      </a:r>
                      <a:r>
                        <a:rPr lang="en-US" sz="1200" b="0" i="0" u="none" strike="noStrike" dirty="0">
                          <a:effectLst/>
                          <a:latin typeface="Times New Roman"/>
                        </a:rPr>
                        <a:t>  ,  </a:t>
                      </a:r>
                      <a:r>
                        <a:rPr lang="en-US" sz="1200" b="0" i="1" u="none" strike="noStrike" dirty="0">
                          <a:effectLst/>
                          <a:latin typeface="Times New Roman"/>
                        </a:rPr>
                        <a:t>N</a:t>
                      </a:r>
                      <a:r>
                        <a:rPr lang="en-US" sz="1200" b="0" i="0" u="none" strike="noStrike" dirty="0">
                          <a:effectLst/>
                          <a:latin typeface="Times New Roman"/>
                        </a:rPr>
                        <a:t> = 6 </a:t>
                      </a:r>
                      <a:r>
                        <a:rPr lang="en-US" sz="1200" b="0" i="0" u="none" strike="noStrike" dirty="0">
                          <a:effectLst/>
                          <a:latin typeface="宋体"/>
                        </a:rPr>
                        <a:t>～</a:t>
                      </a:r>
                      <a:r>
                        <a:rPr lang="en-US" sz="1200" b="0" i="0" u="none" strike="noStrike" dirty="0">
                          <a:effectLst/>
                          <a:latin typeface="Times New Roman"/>
                        </a:rPr>
                        <a:t> 8</a:t>
                      </a:r>
                    </a:p>
                  </a:txBody>
                  <a:tcPr marL="0" marR="0" marT="0" marB="0" anchor="ctr">
                    <a:lnL>
                      <a:noFill/>
                    </a:lnL>
                    <a:lnR>
                      <a:noFill/>
                    </a:lnR>
                    <a:lnT>
                      <a:noFill/>
                    </a:lnT>
                    <a:lnB>
                      <a:noFill/>
                    </a:lnB>
                  </a:tcPr>
                </a:tc>
                <a:tc>
                  <a:txBody>
                    <a:bodyPr/>
                    <a:lstStyle/>
                    <a:p>
                      <a:pPr algn="ctr" fontAlgn="ctr"/>
                      <a:r>
                        <a:rPr lang="en-US" sz="1200" b="0" i="0" u="none" strike="noStrike">
                          <a:effectLst/>
                          <a:latin typeface="Times New Roman"/>
                        </a:rPr>
                        <a:t>1</a:t>
                      </a:r>
                      <a:r>
                        <a:rPr lang="en-US" sz="1200" b="0" i="0" u="none" strike="noStrike" baseline="-25000">
                          <a:effectLst/>
                          <a:latin typeface="Times New Roman"/>
                        </a:rPr>
                        <a:t>2.5</a:t>
                      </a:r>
                      <a:r>
                        <a:rPr lang="en-US" sz="1200" b="0" i="1" u="none" strike="noStrike" baseline="-25000">
                          <a:effectLst/>
                          <a:latin typeface="Times New Roman"/>
                        </a:rPr>
                        <a:t>s</a:t>
                      </a:r>
                      <a:r>
                        <a:rPr lang="en-US" sz="1200" b="0" i="0" u="none" strike="noStrike">
                          <a:effectLst/>
                          <a:latin typeface="Times New Roman"/>
                        </a:rPr>
                        <a:t>  ,  </a:t>
                      </a:r>
                      <a:r>
                        <a:rPr lang="en-US" sz="1200" b="0" i="1" u="none" strike="noStrike">
                          <a:effectLst/>
                          <a:latin typeface="Times New Roman"/>
                        </a:rPr>
                        <a:t>N</a:t>
                      </a:r>
                      <a:r>
                        <a:rPr lang="en-US" sz="1200" b="0" i="0" u="none" strike="noStrike">
                          <a:effectLst/>
                          <a:latin typeface="Times New Roman"/>
                        </a:rPr>
                        <a:t> = 4</a:t>
                      </a:r>
                    </a:p>
                  </a:txBody>
                  <a:tcPr marL="0" marR="0" marT="0" marB="0" anchor="ctr">
                    <a:lnL>
                      <a:noFill/>
                    </a:lnL>
                    <a:lnR>
                      <a:noFill/>
                    </a:lnR>
                    <a:lnT>
                      <a:noFill/>
                    </a:lnT>
                    <a:lnB>
                      <a:noFill/>
                    </a:lnB>
                  </a:tcPr>
                </a:tc>
                <a:tc>
                  <a:txBody>
                    <a:bodyPr/>
                    <a:lstStyle/>
                    <a:p>
                      <a:pPr algn="ctr" fontAlgn="ctr"/>
                      <a:r>
                        <a:rPr lang="en-US" sz="1200" b="0" i="0" u="none" strike="noStrike">
                          <a:effectLst/>
                          <a:latin typeface="Times New Roman"/>
                        </a:rPr>
                        <a:t>1</a:t>
                      </a:r>
                      <a:r>
                        <a:rPr lang="en-US" sz="1200" b="0" i="0" u="none" strike="noStrike" baseline="-25000">
                          <a:effectLst/>
                          <a:latin typeface="Times New Roman"/>
                        </a:rPr>
                        <a:t>2.5</a:t>
                      </a:r>
                      <a:r>
                        <a:rPr lang="en-US" sz="1200" b="0" i="1" u="none" strike="noStrike" baseline="-25000">
                          <a:effectLst/>
                          <a:latin typeface="Times New Roman"/>
                        </a:rPr>
                        <a:t>s</a:t>
                      </a:r>
                      <a:r>
                        <a:rPr lang="en-US" sz="1200" b="0" i="0" u="none" strike="noStrike">
                          <a:effectLst/>
                          <a:latin typeface="Times New Roman"/>
                        </a:rPr>
                        <a:t>  ,  </a:t>
                      </a:r>
                      <a:r>
                        <a:rPr lang="en-US" sz="1200" b="0" i="1" u="none" strike="noStrike">
                          <a:effectLst/>
                          <a:latin typeface="Times New Roman"/>
                        </a:rPr>
                        <a:t>N</a:t>
                      </a:r>
                      <a:r>
                        <a:rPr lang="en-US" sz="1200" b="0" i="0" u="none" strike="noStrike">
                          <a:effectLst/>
                          <a:latin typeface="Times New Roman"/>
                        </a:rPr>
                        <a:t> = 2</a:t>
                      </a:r>
                    </a:p>
                  </a:txBody>
                  <a:tcPr marL="0" marR="0" marT="0" marB="0" anchor="ctr">
                    <a:lnL>
                      <a:noFill/>
                    </a:lnL>
                    <a:lnR>
                      <a:noFill/>
                    </a:lnR>
                    <a:lnT>
                      <a:noFill/>
                    </a:lnT>
                    <a:lnB>
                      <a:noFill/>
                    </a:lnB>
                  </a:tcPr>
                </a:tc>
                <a:extLst>
                  <a:ext uri="{0D108BD9-81ED-4DB2-BD59-A6C34878D82A}">
                    <a16:rowId xmlns:a16="http://schemas.microsoft.com/office/drawing/2014/main" val="10004"/>
                  </a:ext>
                </a:extLst>
              </a:tr>
              <a:tr h="296765">
                <a:tc vMerge="1">
                  <a:txBody>
                    <a:bodyPr/>
                    <a:lstStyle/>
                    <a:p>
                      <a:endParaRPr lang="zh-CN" altLang="en-US"/>
                    </a:p>
                  </a:txBody>
                  <a:tcPr/>
                </a:tc>
                <a:tc vMerge="1">
                  <a:txBody>
                    <a:bodyPr/>
                    <a:lstStyle/>
                    <a:p>
                      <a:endParaRPr lang="zh-CN" altLang="en-US"/>
                    </a:p>
                  </a:txBody>
                  <a:tcPr/>
                </a:tc>
                <a:tc>
                  <a:txBody>
                    <a:bodyPr/>
                    <a:lstStyle/>
                    <a:p>
                      <a:pPr algn="l" fontAlgn="ctr"/>
                      <a:endParaRPr lang="zh-CN" altLang="en-US" sz="1200" b="0" i="0" u="none" strike="noStrike" dirty="0">
                        <a:effectLst/>
                        <a:latin typeface="Times New Roman"/>
                      </a:endParaRPr>
                    </a:p>
                  </a:txBody>
                  <a:tcPr marL="0" marR="0" marT="0" marB="0" anchor="ctr">
                    <a:lnL>
                      <a:noFill/>
                    </a:lnL>
                    <a:lnR>
                      <a:noFill/>
                    </a:lnR>
                    <a:lnT>
                      <a:noFill/>
                    </a:lnT>
                    <a:lnB>
                      <a:noFill/>
                    </a:lnB>
                  </a:tcPr>
                </a:tc>
                <a:tc>
                  <a:txBody>
                    <a:bodyPr/>
                    <a:lstStyle/>
                    <a:p>
                      <a:pPr algn="ctr" fontAlgn="ctr"/>
                      <a:r>
                        <a:rPr lang="en-US" sz="1200" b="0" i="0" u="none" strike="noStrike" dirty="0">
                          <a:effectLst/>
                          <a:latin typeface="Times New Roman"/>
                        </a:rPr>
                        <a:t>1</a:t>
                      </a:r>
                      <a:r>
                        <a:rPr lang="en-US" sz="1200" b="0" i="0" u="none" strike="noStrike" baseline="-25000" dirty="0">
                          <a:effectLst/>
                          <a:latin typeface="Times New Roman"/>
                        </a:rPr>
                        <a:t>3.0</a:t>
                      </a:r>
                      <a:r>
                        <a:rPr lang="en-US" sz="1200" b="0" i="1" u="none" strike="noStrike" baseline="-25000" dirty="0">
                          <a:effectLst/>
                          <a:latin typeface="Times New Roman"/>
                        </a:rPr>
                        <a:t>s</a:t>
                      </a:r>
                      <a:r>
                        <a:rPr lang="en-US" sz="1200" b="0" i="0" u="none" strike="noStrike" dirty="0">
                          <a:effectLst/>
                          <a:latin typeface="Times New Roman"/>
                        </a:rPr>
                        <a:t>  ,  </a:t>
                      </a:r>
                      <a:r>
                        <a:rPr lang="en-US" sz="1200" b="0" i="1" u="none" strike="noStrike" dirty="0">
                          <a:effectLst/>
                          <a:latin typeface="Times New Roman"/>
                        </a:rPr>
                        <a:t>N</a:t>
                      </a:r>
                      <a:r>
                        <a:rPr lang="en-US" sz="1200" b="0" i="0" u="none" strike="noStrike" dirty="0">
                          <a:effectLst/>
                          <a:latin typeface="Times New Roman"/>
                        </a:rPr>
                        <a:t> = 6</a:t>
                      </a:r>
                    </a:p>
                  </a:txBody>
                  <a:tcPr marL="0" marR="0" marT="0" marB="0" anchor="ctr">
                    <a:lnL>
                      <a:noFill/>
                    </a:lnL>
                    <a:lnR>
                      <a:noFill/>
                    </a:lnR>
                    <a:lnT>
                      <a:noFill/>
                    </a:lnT>
                    <a:lnB>
                      <a:noFill/>
                    </a:lnB>
                  </a:tcPr>
                </a:tc>
                <a:tc>
                  <a:txBody>
                    <a:bodyPr/>
                    <a:lstStyle/>
                    <a:p>
                      <a:pPr algn="ctr" fontAlgn="ctr"/>
                      <a:r>
                        <a:rPr lang="en-US" sz="1200" b="0" i="0" u="none" strike="noStrike">
                          <a:effectLst/>
                          <a:latin typeface="Times New Roman"/>
                        </a:rPr>
                        <a:t>1</a:t>
                      </a:r>
                      <a:r>
                        <a:rPr lang="en-US" sz="1200" b="0" i="0" u="none" strike="noStrike" baseline="-25000">
                          <a:effectLst/>
                          <a:latin typeface="Times New Roman"/>
                        </a:rPr>
                        <a:t>3.0</a:t>
                      </a:r>
                      <a:r>
                        <a:rPr lang="en-US" sz="1200" b="0" i="1" u="none" strike="noStrike" baseline="-25000">
                          <a:effectLst/>
                          <a:latin typeface="Times New Roman"/>
                        </a:rPr>
                        <a:t>s</a:t>
                      </a:r>
                      <a:r>
                        <a:rPr lang="en-US" sz="1200" b="0" i="0" u="none" strike="noStrike">
                          <a:effectLst/>
                          <a:latin typeface="Times New Roman"/>
                        </a:rPr>
                        <a:t>  ,  </a:t>
                      </a:r>
                      <a:r>
                        <a:rPr lang="en-US" sz="1200" b="0" i="1" u="none" strike="noStrike">
                          <a:effectLst/>
                          <a:latin typeface="Times New Roman"/>
                        </a:rPr>
                        <a:t>N</a:t>
                      </a:r>
                      <a:r>
                        <a:rPr lang="en-US" sz="1200" b="0" i="0" u="none" strike="noStrike">
                          <a:effectLst/>
                          <a:latin typeface="Times New Roman"/>
                        </a:rPr>
                        <a:t> = 4</a:t>
                      </a:r>
                    </a:p>
                  </a:txBody>
                  <a:tcPr marL="0" marR="0" marT="0" marB="0" anchor="ctr">
                    <a:lnL>
                      <a:noFill/>
                    </a:lnL>
                    <a:lnR>
                      <a:noFill/>
                    </a:lnR>
                    <a:lnT>
                      <a:noFill/>
                    </a:lnT>
                    <a:lnB>
                      <a:noFill/>
                    </a:lnB>
                  </a:tcPr>
                </a:tc>
                <a:extLst>
                  <a:ext uri="{0D108BD9-81ED-4DB2-BD59-A6C34878D82A}">
                    <a16:rowId xmlns:a16="http://schemas.microsoft.com/office/drawing/2014/main" val="10005"/>
                  </a:ext>
                </a:extLst>
              </a:tr>
              <a:tr h="296765">
                <a:tc vMerge="1">
                  <a:txBody>
                    <a:bodyPr/>
                    <a:lstStyle/>
                    <a:p>
                      <a:endParaRPr lang="zh-CN" altLang="en-US"/>
                    </a:p>
                  </a:txBody>
                  <a:tcPr/>
                </a:tc>
                <a:tc vMerge="1">
                  <a:txBody>
                    <a:bodyPr/>
                    <a:lstStyle/>
                    <a:p>
                      <a:endParaRPr lang="zh-CN" altLang="en-US"/>
                    </a:p>
                  </a:txBody>
                  <a:tcPr/>
                </a:tc>
                <a:tc>
                  <a:txBody>
                    <a:bodyPr/>
                    <a:lstStyle/>
                    <a:p>
                      <a:pPr algn="ctr" fontAlgn="ctr"/>
                      <a:endParaRPr lang="zh-CN" altLang="en-US" sz="1200" b="0" i="0" u="none" strike="noStrike">
                        <a:effectLst/>
                        <a:latin typeface="Times New Roman"/>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t"/>
                      <a:endParaRPr lang="zh-CN" altLang="en-US" sz="1200" b="0" i="0" u="none" strike="noStrike" dirty="0">
                        <a:effectLst/>
                        <a:latin typeface="Times New Roman"/>
                      </a:endParaRP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effectLst/>
                          <a:latin typeface="Times New Roman"/>
                        </a:rPr>
                        <a:t>1</a:t>
                      </a:r>
                      <a:r>
                        <a:rPr lang="en-US" sz="1200" b="0" i="0" u="none" strike="noStrike" baseline="-25000">
                          <a:effectLst/>
                          <a:latin typeface="Times New Roman"/>
                        </a:rPr>
                        <a:t>3.5</a:t>
                      </a:r>
                      <a:r>
                        <a:rPr lang="en-US" sz="1200" b="0" i="1" u="none" strike="noStrike" baseline="-25000">
                          <a:effectLst/>
                          <a:latin typeface="Times New Roman"/>
                        </a:rPr>
                        <a:t>s</a:t>
                      </a:r>
                      <a:r>
                        <a:rPr lang="en-US" sz="1200" b="0" i="0" u="none" strike="noStrike">
                          <a:effectLst/>
                          <a:latin typeface="Times New Roman"/>
                        </a:rPr>
                        <a:t>  ,  </a:t>
                      </a:r>
                      <a:r>
                        <a:rPr lang="en-US" sz="1200" b="0" i="1" u="none" strike="noStrike">
                          <a:effectLst/>
                          <a:latin typeface="Times New Roman"/>
                        </a:rPr>
                        <a:t>N</a:t>
                      </a:r>
                      <a:r>
                        <a:rPr lang="en-US" sz="1200" b="0" i="0" u="none" strike="noStrike">
                          <a:effectLst/>
                          <a:latin typeface="Times New Roman"/>
                        </a:rPr>
                        <a:t> = 6</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6765">
                <a:tc vMerge="1">
                  <a:txBody>
                    <a:bodyPr/>
                    <a:lstStyle/>
                    <a:p>
                      <a:endParaRPr lang="zh-CN" altLang="en-US"/>
                    </a:p>
                  </a:txBody>
                  <a:tcPr/>
                </a:tc>
                <a:tc rowSpan="4">
                  <a:txBody>
                    <a:bodyPr/>
                    <a:lstStyle/>
                    <a:p>
                      <a:pPr algn="ctr" fontAlgn="ctr"/>
                      <a:r>
                        <a:rPr lang="en-US" sz="1200" b="0" i="0" u="none" strike="noStrike" dirty="0">
                          <a:effectLst/>
                          <a:latin typeface="Times New Roman"/>
                        </a:rPr>
                        <a:t>2 · </a:t>
                      </a:r>
                      <a:r>
                        <a:rPr lang="en-US" sz="1200" b="0" i="1" u="none" strike="noStrike" dirty="0">
                          <a:effectLst/>
                          <a:latin typeface="Times New Roman"/>
                        </a:rPr>
                        <a:t>S</a:t>
                      </a:r>
                      <a:r>
                        <a:rPr lang="en-US" sz="1200" b="0" i="0" u="none" strike="noStrike" dirty="0">
                          <a:effectLst/>
                          <a:latin typeface="Times New Roman"/>
                        </a:rPr>
                        <a:t> </a:t>
                      </a:r>
                      <a:r>
                        <a:rPr lang="en-US" sz="1200" b="0" i="0" u="none" strike="noStrike" dirty="0">
                          <a:effectLst/>
                          <a:latin typeface="宋体"/>
                        </a:rPr>
                        <a:t>～</a:t>
                      </a:r>
                      <a:r>
                        <a:rPr lang="en-US" sz="1200" b="0" i="0" u="none" strike="noStrike" dirty="0">
                          <a:effectLst/>
                          <a:latin typeface="Times New Roman"/>
                        </a:rPr>
                        <a:t> 3 · </a:t>
                      </a:r>
                      <a:r>
                        <a:rPr lang="en-US" sz="1200" b="0" i="1" u="none" strike="noStrike" dirty="0">
                          <a:effectLst/>
                          <a:latin typeface="Times New Roman"/>
                        </a:rPr>
                        <a:t>S</a:t>
                      </a:r>
                      <a:endParaRPr lang="en-US" sz="1200" b="0" i="0" u="none" strike="noStrike" dirty="0">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effectLst/>
                          <a:latin typeface="Times New Roman"/>
                        </a:rPr>
                        <a:t>1</a:t>
                      </a:r>
                      <a:r>
                        <a:rPr lang="en-US" sz="1200" b="0" i="0" u="none" strike="noStrike" baseline="-25000">
                          <a:effectLst/>
                          <a:latin typeface="Times New Roman"/>
                        </a:rPr>
                        <a:t>2.0</a:t>
                      </a:r>
                      <a:r>
                        <a:rPr lang="en-US" sz="1200" b="0" i="1" u="none" strike="noStrike" baseline="-25000">
                          <a:effectLst/>
                          <a:latin typeface="Times New Roman"/>
                        </a:rPr>
                        <a:t>s</a:t>
                      </a:r>
                      <a:r>
                        <a:rPr lang="en-US" sz="1200" b="0" i="0" u="none" strike="noStrike">
                          <a:effectLst/>
                          <a:latin typeface="Times New Roman"/>
                        </a:rPr>
                        <a:t>  ,  </a:t>
                      </a:r>
                      <a:r>
                        <a:rPr lang="en-US" sz="1200" b="0" i="1" u="none" strike="noStrike">
                          <a:effectLst/>
                          <a:latin typeface="Times New Roman"/>
                        </a:rPr>
                        <a:t>N</a:t>
                      </a:r>
                      <a:r>
                        <a:rPr lang="en-US" sz="1200" b="0" i="0" u="none" strike="noStrike">
                          <a:effectLst/>
                          <a:latin typeface="Times New Roman"/>
                        </a:rPr>
                        <a:t> = 2</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dirty="0">
                          <a:effectLst/>
                          <a:latin typeface="Times New Roman"/>
                        </a:rPr>
                        <a:t>1</a:t>
                      </a:r>
                      <a:r>
                        <a:rPr lang="en-US" sz="1200" b="0" i="0" u="none" strike="noStrike" baseline="-25000" dirty="0">
                          <a:effectLst/>
                          <a:latin typeface="Times New Roman"/>
                        </a:rPr>
                        <a:t>2.0</a:t>
                      </a:r>
                      <a:r>
                        <a:rPr lang="en-US" sz="1200" b="0" i="1" u="none" strike="noStrike" baseline="-25000" dirty="0">
                          <a:effectLst/>
                          <a:latin typeface="Times New Roman"/>
                        </a:rPr>
                        <a:t>s</a:t>
                      </a:r>
                      <a:r>
                        <a:rPr lang="en-US" sz="1200" b="0" i="0" u="none" strike="noStrike" dirty="0">
                          <a:effectLst/>
                          <a:latin typeface="Times New Roman"/>
                        </a:rPr>
                        <a:t>  ,  </a:t>
                      </a:r>
                      <a:r>
                        <a:rPr lang="en-US" sz="1200" b="0" i="1" u="none" strike="noStrike" dirty="0">
                          <a:effectLst/>
                          <a:latin typeface="Times New Roman"/>
                        </a:rPr>
                        <a:t>N</a:t>
                      </a:r>
                      <a:r>
                        <a:rPr lang="en-US" sz="1200" b="0" i="0" u="none" strike="noStrike" dirty="0">
                          <a:effectLst/>
                          <a:latin typeface="Times New Roman"/>
                        </a:rPr>
                        <a:t> = 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effectLst/>
                          <a:latin typeface="Times New Roman"/>
                        </a:rPr>
                        <a:t>1</a:t>
                      </a:r>
                      <a:r>
                        <a:rPr lang="en-US" sz="1200" b="0" i="0" u="none" strike="noStrike" baseline="-25000">
                          <a:effectLst/>
                          <a:latin typeface="Times New Roman"/>
                        </a:rPr>
                        <a:t>2.5</a:t>
                      </a:r>
                      <a:r>
                        <a:rPr lang="en-US" sz="1200" b="0" i="1" u="none" strike="noStrike" baseline="-25000">
                          <a:effectLst/>
                          <a:latin typeface="Times New Roman"/>
                        </a:rPr>
                        <a:t>s</a:t>
                      </a:r>
                      <a:r>
                        <a:rPr lang="en-US" sz="1200" b="0" i="0" u="none" strike="noStrike">
                          <a:effectLst/>
                          <a:latin typeface="Times New Roman"/>
                        </a:rPr>
                        <a:t>  ,  </a:t>
                      </a:r>
                      <a:r>
                        <a:rPr lang="en-US" sz="1200" b="0" i="1" u="none" strike="noStrike">
                          <a:effectLst/>
                          <a:latin typeface="Times New Roman"/>
                        </a:rPr>
                        <a:t>N</a:t>
                      </a:r>
                      <a:r>
                        <a:rPr lang="en-US" sz="1200" b="0" i="0" u="none" strike="noStrike">
                          <a:effectLst/>
                          <a:latin typeface="Times New Roman"/>
                        </a:rPr>
                        <a:t> = 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7"/>
                  </a:ext>
                </a:extLst>
              </a:tr>
              <a:tr h="296765">
                <a:tc vMerge="1">
                  <a:txBody>
                    <a:bodyPr/>
                    <a:lstStyle/>
                    <a:p>
                      <a:endParaRPr lang="zh-CN" altLang="en-US"/>
                    </a:p>
                  </a:txBody>
                  <a:tcPr/>
                </a:tc>
                <a:tc vMerge="1">
                  <a:txBody>
                    <a:bodyPr/>
                    <a:lstStyle/>
                    <a:p>
                      <a:endParaRPr lang="zh-CN" altLang="en-US"/>
                    </a:p>
                  </a:txBody>
                  <a:tcPr/>
                </a:tc>
                <a:tc>
                  <a:txBody>
                    <a:bodyPr/>
                    <a:lstStyle/>
                    <a:p>
                      <a:pPr algn="ctr" fontAlgn="ctr"/>
                      <a:r>
                        <a:rPr lang="en-US" sz="1200" b="0" i="0" u="none" strike="noStrike">
                          <a:effectLst/>
                          <a:latin typeface="Times New Roman"/>
                        </a:rPr>
                        <a:t>1</a:t>
                      </a:r>
                      <a:r>
                        <a:rPr lang="en-US" sz="1200" b="0" i="0" u="none" strike="noStrike" baseline="-25000">
                          <a:effectLst/>
                          <a:latin typeface="Times New Roman"/>
                        </a:rPr>
                        <a:t>2.5</a:t>
                      </a:r>
                      <a:r>
                        <a:rPr lang="en-US" sz="1200" b="0" i="1" u="none" strike="noStrike" baseline="-25000">
                          <a:effectLst/>
                          <a:latin typeface="Times New Roman"/>
                        </a:rPr>
                        <a:t>s</a:t>
                      </a:r>
                      <a:r>
                        <a:rPr lang="en-US" sz="1200" b="0" i="0" u="none" strike="noStrike">
                          <a:effectLst/>
                          <a:latin typeface="Times New Roman"/>
                        </a:rPr>
                        <a:t>  ,  </a:t>
                      </a:r>
                      <a:r>
                        <a:rPr lang="en-US" sz="1200" b="0" i="1" u="none" strike="noStrike">
                          <a:effectLst/>
                          <a:latin typeface="Times New Roman"/>
                        </a:rPr>
                        <a:t>N</a:t>
                      </a:r>
                      <a:r>
                        <a:rPr lang="en-US" sz="1200" b="0" i="0" u="none" strike="noStrike">
                          <a:effectLst/>
                          <a:latin typeface="Times New Roman"/>
                        </a:rPr>
                        <a:t> = 4</a:t>
                      </a:r>
                    </a:p>
                  </a:txBody>
                  <a:tcPr marL="0" marR="0" marT="0" marB="0" anchor="ctr">
                    <a:lnL>
                      <a:noFill/>
                    </a:lnL>
                    <a:lnR>
                      <a:noFill/>
                    </a:lnR>
                    <a:lnT>
                      <a:noFill/>
                    </a:lnT>
                    <a:lnB>
                      <a:noFill/>
                    </a:lnB>
                  </a:tcPr>
                </a:tc>
                <a:tc>
                  <a:txBody>
                    <a:bodyPr/>
                    <a:lstStyle/>
                    <a:p>
                      <a:pPr algn="ctr" fontAlgn="ctr"/>
                      <a:r>
                        <a:rPr lang="en-US" sz="1200" b="0" i="0" u="none" strike="noStrike" dirty="0">
                          <a:effectLst/>
                          <a:latin typeface="Times New Roman"/>
                        </a:rPr>
                        <a:t>1</a:t>
                      </a:r>
                      <a:r>
                        <a:rPr lang="en-US" sz="1200" b="0" i="0" u="none" strike="noStrike" baseline="-25000" dirty="0">
                          <a:effectLst/>
                          <a:latin typeface="Times New Roman"/>
                        </a:rPr>
                        <a:t>2.5</a:t>
                      </a:r>
                      <a:r>
                        <a:rPr lang="en-US" sz="1200" b="0" i="1" u="none" strike="noStrike" baseline="-25000" dirty="0">
                          <a:effectLst/>
                          <a:latin typeface="Times New Roman"/>
                        </a:rPr>
                        <a:t>s</a:t>
                      </a:r>
                      <a:r>
                        <a:rPr lang="en-US" sz="1200" b="0" i="0" u="none" strike="noStrike" dirty="0">
                          <a:effectLst/>
                          <a:latin typeface="Times New Roman"/>
                        </a:rPr>
                        <a:t>  ,  </a:t>
                      </a:r>
                      <a:r>
                        <a:rPr lang="en-US" sz="1200" b="0" i="1" u="none" strike="noStrike" dirty="0">
                          <a:effectLst/>
                          <a:latin typeface="Times New Roman"/>
                        </a:rPr>
                        <a:t>N</a:t>
                      </a:r>
                      <a:r>
                        <a:rPr lang="en-US" sz="1200" b="0" i="0" u="none" strike="noStrike" dirty="0">
                          <a:effectLst/>
                          <a:latin typeface="Times New Roman"/>
                        </a:rPr>
                        <a:t> = 2</a:t>
                      </a:r>
                    </a:p>
                  </a:txBody>
                  <a:tcPr marL="0" marR="0" marT="0" marB="0" anchor="ctr">
                    <a:lnL>
                      <a:noFill/>
                    </a:lnL>
                    <a:lnR>
                      <a:noFill/>
                    </a:lnR>
                    <a:lnT>
                      <a:noFill/>
                    </a:lnT>
                    <a:lnB>
                      <a:noFill/>
                    </a:lnB>
                  </a:tcPr>
                </a:tc>
                <a:tc>
                  <a:txBody>
                    <a:bodyPr/>
                    <a:lstStyle/>
                    <a:p>
                      <a:pPr algn="ctr" fontAlgn="ctr"/>
                      <a:r>
                        <a:rPr lang="en-US" sz="1200" b="0" i="0" u="none" strike="noStrike">
                          <a:effectLst/>
                          <a:latin typeface="Times New Roman"/>
                        </a:rPr>
                        <a:t>1</a:t>
                      </a:r>
                      <a:r>
                        <a:rPr lang="en-US" sz="1200" b="0" i="0" u="none" strike="noStrike" baseline="-25000">
                          <a:effectLst/>
                          <a:latin typeface="Times New Roman"/>
                        </a:rPr>
                        <a:t>3.0</a:t>
                      </a:r>
                      <a:r>
                        <a:rPr lang="en-US" sz="1200" b="0" i="1" u="none" strike="noStrike" baseline="-25000">
                          <a:effectLst/>
                          <a:latin typeface="Times New Roman"/>
                        </a:rPr>
                        <a:t>s</a:t>
                      </a:r>
                      <a:r>
                        <a:rPr lang="en-US" sz="1200" b="0" i="0" u="none" strike="noStrike">
                          <a:effectLst/>
                          <a:latin typeface="Times New Roman"/>
                        </a:rPr>
                        <a:t>  ,  </a:t>
                      </a:r>
                      <a:r>
                        <a:rPr lang="en-US" sz="1200" b="0" i="1" u="none" strike="noStrike">
                          <a:effectLst/>
                          <a:latin typeface="Times New Roman"/>
                        </a:rPr>
                        <a:t>N</a:t>
                      </a:r>
                      <a:r>
                        <a:rPr lang="en-US" sz="1200" b="0" i="0" u="none" strike="noStrike">
                          <a:effectLst/>
                          <a:latin typeface="Times New Roman"/>
                        </a:rPr>
                        <a:t> = 2</a:t>
                      </a:r>
                    </a:p>
                  </a:txBody>
                  <a:tcPr marL="0" marR="0" marT="0" marB="0" anchor="ctr">
                    <a:lnL>
                      <a:noFill/>
                    </a:lnL>
                    <a:lnR>
                      <a:noFill/>
                    </a:lnR>
                    <a:lnT>
                      <a:noFill/>
                    </a:lnT>
                    <a:lnB>
                      <a:noFill/>
                    </a:lnB>
                  </a:tcPr>
                </a:tc>
                <a:extLst>
                  <a:ext uri="{0D108BD9-81ED-4DB2-BD59-A6C34878D82A}">
                    <a16:rowId xmlns:a16="http://schemas.microsoft.com/office/drawing/2014/main" val="10008"/>
                  </a:ext>
                </a:extLst>
              </a:tr>
              <a:tr h="296765">
                <a:tc vMerge="1">
                  <a:txBody>
                    <a:bodyPr/>
                    <a:lstStyle/>
                    <a:p>
                      <a:endParaRPr lang="zh-CN" altLang="en-US"/>
                    </a:p>
                  </a:txBody>
                  <a:tcPr/>
                </a:tc>
                <a:tc vMerge="1">
                  <a:txBody>
                    <a:bodyPr/>
                    <a:lstStyle/>
                    <a:p>
                      <a:endParaRPr lang="zh-CN" altLang="en-US"/>
                    </a:p>
                  </a:txBody>
                  <a:tcPr/>
                </a:tc>
                <a:tc>
                  <a:txBody>
                    <a:bodyPr/>
                    <a:lstStyle/>
                    <a:p>
                      <a:pPr algn="ctr" fontAlgn="ctr"/>
                      <a:r>
                        <a:rPr lang="en-US" sz="1200" b="0" i="0" u="none" strike="noStrike">
                          <a:effectLst/>
                          <a:latin typeface="Times New Roman"/>
                        </a:rPr>
                        <a:t>1</a:t>
                      </a:r>
                      <a:r>
                        <a:rPr lang="en-US" sz="1200" b="0" i="0" u="none" strike="noStrike" baseline="-25000">
                          <a:effectLst/>
                          <a:latin typeface="Times New Roman"/>
                        </a:rPr>
                        <a:t>3.0</a:t>
                      </a:r>
                      <a:r>
                        <a:rPr lang="en-US" sz="1200" b="0" i="1" u="none" strike="noStrike" baseline="-25000">
                          <a:effectLst/>
                          <a:latin typeface="Times New Roman"/>
                        </a:rPr>
                        <a:t>s</a:t>
                      </a:r>
                      <a:r>
                        <a:rPr lang="en-US" sz="1200" b="0" i="0" u="none" strike="noStrike">
                          <a:effectLst/>
                          <a:latin typeface="Times New Roman"/>
                        </a:rPr>
                        <a:t>  ,  </a:t>
                      </a:r>
                      <a:r>
                        <a:rPr lang="en-US" sz="1200" b="0" i="1" u="none" strike="noStrike">
                          <a:effectLst/>
                          <a:latin typeface="Times New Roman"/>
                        </a:rPr>
                        <a:t>N</a:t>
                      </a:r>
                      <a:r>
                        <a:rPr lang="en-US" sz="1200" b="0" i="0" u="none" strike="noStrike">
                          <a:effectLst/>
                          <a:latin typeface="Times New Roman"/>
                        </a:rPr>
                        <a:t> = 6</a:t>
                      </a:r>
                    </a:p>
                  </a:txBody>
                  <a:tcPr marL="0" marR="0" marT="0" marB="0" anchor="ctr">
                    <a:lnL>
                      <a:noFill/>
                    </a:lnL>
                    <a:lnR>
                      <a:noFill/>
                    </a:lnR>
                    <a:lnT>
                      <a:noFill/>
                    </a:lnT>
                    <a:lnB>
                      <a:noFill/>
                    </a:lnB>
                  </a:tcPr>
                </a:tc>
                <a:tc>
                  <a:txBody>
                    <a:bodyPr/>
                    <a:lstStyle/>
                    <a:p>
                      <a:pPr algn="ctr" fontAlgn="ctr"/>
                      <a:r>
                        <a:rPr lang="en-US" sz="1200" b="0" i="0" u="none" strike="noStrike" dirty="0">
                          <a:effectLst/>
                          <a:latin typeface="Times New Roman"/>
                        </a:rPr>
                        <a:t>1</a:t>
                      </a:r>
                      <a:r>
                        <a:rPr lang="en-US" sz="1200" b="0" i="0" u="none" strike="noStrike" baseline="-25000" dirty="0">
                          <a:effectLst/>
                          <a:latin typeface="Times New Roman"/>
                        </a:rPr>
                        <a:t>3.0</a:t>
                      </a:r>
                      <a:r>
                        <a:rPr lang="en-US" sz="1200" b="0" i="1" u="none" strike="noStrike" baseline="-25000" dirty="0">
                          <a:effectLst/>
                          <a:latin typeface="Times New Roman"/>
                        </a:rPr>
                        <a:t>s</a:t>
                      </a:r>
                      <a:r>
                        <a:rPr lang="en-US" sz="1200" b="0" i="0" u="none" strike="noStrike" dirty="0">
                          <a:effectLst/>
                          <a:latin typeface="Times New Roman"/>
                        </a:rPr>
                        <a:t>  ,  </a:t>
                      </a:r>
                      <a:r>
                        <a:rPr lang="en-US" sz="1200" b="0" i="1" u="none" strike="noStrike" dirty="0">
                          <a:effectLst/>
                          <a:latin typeface="Times New Roman"/>
                        </a:rPr>
                        <a:t>N</a:t>
                      </a:r>
                      <a:r>
                        <a:rPr lang="en-US" sz="1200" b="0" i="0" u="none" strike="noStrike" dirty="0">
                          <a:effectLst/>
                          <a:latin typeface="Times New Roman"/>
                        </a:rPr>
                        <a:t> = 4</a:t>
                      </a:r>
                    </a:p>
                  </a:txBody>
                  <a:tcPr marL="0" marR="0" marT="0" marB="0" anchor="ctr">
                    <a:lnL>
                      <a:noFill/>
                    </a:lnL>
                    <a:lnR>
                      <a:noFill/>
                    </a:lnR>
                    <a:lnT>
                      <a:noFill/>
                    </a:lnT>
                    <a:lnB>
                      <a:noFill/>
                    </a:lnB>
                  </a:tcPr>
                </a:tc>
                <a:tc>
                  <a:txBody>
                    <a:bodyPr/>
                    <a:lstStyle/>
                    <a:p>
                      <a:pPr algn="ctr" fontAlgn="ctr"/>
                      <a:r>
                        <a:rPr lang="en-US" sz="1200" b="0" i="0" u="none" strike="noStrike">
                          <a:effectLst/>
                          <a:latin typeface="Times New Roman"/>
                        </a:rPr>
                        <a:t>1</a:t>
                      </a:r>
                      <a:r>
                        <a:rPr lang="en-US" sz="1200" b="0" i="0" u="none" strike="noStrike" baseline="-25000">
                          <a:effectLst/>
                          <a:latin typeface="Times New Roman"/>
                        </a:rPr>
                        <a:t>3.5</a:t>
                      </a:r>
                      <a:r>
                        <a:rPr lang="en-US" sz="1200" b="0" i="1" u="none" strike="noStrike" baseline="-25000">
                          <a:effectLst/>
                          <a:latin typeface="Times New Roman"/>
                        </a:rPr>
                        <a:t>s</a:t>
                      </a:r>
                      <a:r>
                        <a:rPr lang="en-US" sz="1200" b="0" i="0" u="none" strike="noStrike">
                          <a:effectLst/>
                          <a:latin typeface="Times New Roman"/>
                        </a:rPr>
                        <a:t>  ,  </a:t>
                      </a:r>
                      <a:r>
                        <a:rPr lang="en-US" sz="1200" b="0" i="1" u="none" strike="noStrike">
                          <a:effectLst/>
                          <a:latin typeface="Times New Roman"/>
                        </a:rPr>
                        <a:t>N</a:t>
                      </a:r>
                      <a:r>
                        <a:rPr lang="en-US" sz="1200" b="0" i="0" u="none" strike="noStrike">
                          <a:effectLst/>
                          <a:latin typeface="Times New Roman"/>
                        </a:rPr>
                        <a:t> = 4</a:t>
                      </a:r>
                    </a:p>
                  </a:txBody>
                  <a:tcPr marL="0" marR="0" marT="0" marB="0" anchor="ctr">
                    <a:lnL>
                      <a:noFill/>
                    </a:lnL>
                    <a:lnR>
                      <a:noFill/>
                    </a:lnR>
                    <a:lnT>
                      <a:noFill/>
                    </a:lnT>
                    <a:lnB>
                      <a:noFill/>
                    </a:lnB>
                  </a:tcPr>
                </a:tc>
                <a:extLst>
                  <a:ext uri="{0D108BD9-81ED-4DB2-BD59-A6C34878D82A}">
                    <a16:rowId xmlns:a16="http://schemas.microsoft.com/office/drawing/2014/main" val="10009"/>
                  </a:ext>
                </a:extLst>
              </a:tr>
              <a:tr h="296765">
                <a:tc vMerge="1">
                  <a:txBody>
                    <a:bodyPr/>
                    <a:lstStyle/>
                    <a:p>
                      <a:endParaRPr lang="zh-CN" altLang="en-US"/>
                    </a:p>
                  </a:txBody>
                  <a:tcPr/>
                </a:tc>
                <a:tc vMerge="1">
                  <a:txBody>
                    <a:bodyPr/>
                    <a:lstStyle/>
                    <a:p>
                      <a:endParaRPr lang="zh-CN" altLang="en-US"/>
                    </a:p>
                  </a:txBody>
                  <a:tcPr/>
                </a:tc>
                <a:tc>
                  <a:txBody>
                    <a:bodyPr/>
                    <a:lstStyle/>
                    <a:p>
                      <a:pPr algn="l" fontAlgn="t"/>
                      <a:r>
                        <a:rPr lang="zh-CN" altLang="en-US" sz="1200" b="0" i="0" u="none" strike="noStrike">
                          <a:effectLst/>
                          <a:latin typeface="Times New Roman"/>
                        </a:rPr>
                        <a:t>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effectLst/>
                          <a:latin typeface="Times New Roman"/>
                        </a:rPr>
                        <a:t>1</a:t>
                      </a:r>
                      <a:r>
                        <a:rPr lang="en-US" sz="1200" b="0" i="0" u="none" strike="noStrike" baseline="-25000" dirty="0">
                          <a:effectLst/>
                          <a:latin typeface="Times New Roman"/>
                        </a:rPr>
                        <a:t>3.5</a:t>
                      </a:r>
                      <a:r>
                        <a:rPr lang="en-US" sz="1200" b="0" i="1" u="none" strike="noStrike" baseline="-25000" dirty="0">
                          <a:effectLst/>
                          <a:latin typeface="Times New Roman"/>
                        </a:rPr>
                        <a:t>s</a:t>
                      </a:r>
                      <a:r>
                        <a:rPr lang="en-US" sz="1200" b="0" i="0" u="none" strike="noStrike" dirty="0">
                          <a:effectLst/>
                          <a:latin typeface="Times New Roman"/>
                        </a:rPr>
                        <a:t>  ,  </a:t>
                      </a:r>
                      <a:r>
                        <a:rPr lang="en-US" sz="1200" b="0" i="1" u="none" strike="noStrike" dirty="0">
                          <a:effectLst/>
                          <a:latin typeface="Times New Roman"/>
                        </a:rPr>
                        <a:t>N</a:t>
                      </a:r>
                      <a:r>
                        <a:rPr lang="en-US" sz="1200" b="0" i="0" u="none" strike="noStrike" dirty="0">
                          <a:effectLst/>
                          <a:latin typeface="Times New Roman"/>
                        </a:rPr>
                        <a:t> = 6</a:t>
                      </a:r>
                    </a:p>
                  </a:txBody>
                  <a:tcPr marL="0" marR="0" marT="0"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zh-CN" altLang="en-US" sz="1200" b="0" i="0" u="none" strike="noStrike">
                          <a:effectLst/>
                          <a:latin typeface="Times New Roman"/>
                        </a:rPr>
                        <a:t>　</a:t>
                      </a:r>
                    </a:p>
                  </a:txBody>
                  <a:tcPr marL="0" marR="0" marT="0" marB="0">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6765">
                <a:tc vMerge="1">
                  <a:txBody>
                    <a:bodyPr/>
                    <a:lstStyle/>
                    <a:p>
                      <a:endParaRPr lang="zh-CN" altLang="en-US"/>
                    </a:p>
                  </a:txBody>
                  <a:tcPr/>
                </a:tc>
                <a:tc rowSpan="4">
                  <a:txBody>
                    <a:bodyPr/>
                    <a:lstStyle/>
                    <a:p>
                      <a:pPr algn="ctr" fontAlgn="ctr"/>
                      <a:r>
                        <a:rPr lang="en-US" sz="1200" b="0" i="0" u="none" strike="noStrike">
                          <a:effectLst/>
                          <a:latin typeface="宋体"/>
                        </a:rPr>
                        <a:t>＞</a:t>
                      </a:r>
                      <a:r>
                        <a:rPr lang="en-US" sz="1200" b="0" i="0" u="none" strike="noStrike">
                          <a:effectLst/>
                          <a:latin typeface="Times New Roman"/>
                        </a:rPr>
                        <a:t> 3 · </a:t>
                      </a:r>
                      <a:r>
                        <a:rPr lang="en-US" sz="1200" b="0" i="1" u="none" strike="noStrike">
                          <a:effectLst/>
                          <a:latin typeface="Times New Roman"/>
                        </a:rPr>
                        <a:t>S</a:t>
                      </a:r>
                      <a:endParaRPr lang="en-US" sz="1200" b="0" i="0" u="none" strike="noStrike">
                        <a:effectLst/>
                        <a:latin typeface="Times New Roman"/>
                      </a:endParaRPr>
                    </a:p>
                  </a:txBody>
                  <a:tcPr marL="0" marR="0" marT="0" marB="0" anchor="ctr">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effectLst/>
                          <a:latin typeface="Times New Roman"/>
                        </a:rPr>
                        <a:t>1</a:t>
                      </a:r>
                      <a:r>
                        <a:rPr lang="en-US" sz="1200" b="0" i="0" u="none" strike="noStrike" baseline="-25000" dirty="0">
                          <a:effectLst/>
                          <a:latin typeface="Times New Roman"/>
                        </a:rPr>
                        <a:t>2.0</a:t>
                      </a:r>
                      <a:r>
                        <a:rPr lang="en-US" sz="1200" b="0" i="1" u="none" strike="noStrike" baseline="-25000" dirty="0">
                          <a:effectLst/>
                          <a:latin typeface="Times New Roman"/>
                        </a:rPr>
                        <a:t>s</a:t>
                      </a:r>
                      <a:r>
                        <a:rPr lang="en-US" sz="1200" b="0" i="0" u="none" strike="noStrike" dirty="0">
                          <a:effectLst/>
                          <a:latin typeface="Times New Roman"/>
                        </a:rPr>
                        <a:t>  ,  </a:t>
                      </a:r>
                      <a:r>
                        <a:rPr lang="en-US" sz="1200" b="0" i="1" u="none" strike="noStrike" dirty="0">
                          <a:effectLst/>
                          <a:latin typeface="Times New Roman"/>
                        </a:rPr>
                        <a:t>N</a:t>
                      </a:r>
                      <a:r>
                        <a:rPr lang="en-US" sz="1200" b="0" i="0" u="none" strike="noStrike" dirty="0">
                          <a:effectLst/>
                          <a:latin typeface="Times New Roman"/>
                        </a:rPr>
                        <a:t> = 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dirty="0">
                          <a:effectLst/>
                          <a:latin typeface="Times New Roman"/>
                        </a:rPr>
                        <a:t>1</a:t>
                      </a:r>
                      <a:r>
                        <a:rPr lang="en-US" sz="1200" b="0" i="0" u="none" strike="noStrike" baseline="-25000" dirty="0">
                          <a:effectLst/>
                          <a:latin typeface="Times New Roman"/>
                        </a:rPr>
                        <a:t>2.5</a:t>
                      </a:r>
                      <a:r>
                        <a:rPr lang="en-US" sz="1200" b="0" i="1" u="none" strike="noStrike" baseline="-25000" dirty="0">
                          <a:effectLst/>
                          <a:latin typeface="Times New Roman"/>
                        </a:rPr>
                        <a:t>s</a:t>
                      </a:r>
                      <a:r>
                        <a:rPr lang="en-US" sz="1200" b="0" i="0" u="none" strike="noStrike" dirty="0">
                          <a:effectLst/>
                          <a:latin typeface="Times New Roman"/>
                        </a:rPr>
                        <a:t>  ,  </a:t>
                      </a:r>
                      <a:r>
                        <a:rPr lang="en-US" sz="1200" b="0" i="1" u="none" strike="noStrike" dirty="0">
                          <a:effectLst/>
                          <a:latin typeface="Times New Roman"/>
                        </a:rPr>
                        <a:t>N</a:t>
                      </a:r>
                      <a:r>
                        <a:rPr lang="en-US" sz="1200" b="0" i="0" u="none" strike="noStrike" dirty="0">
                          <a:effectLst/>
                          <a:latin typeface="Times New Roman"/>
                        </a:rPr>
                        <a:t> = 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200" b="0" i="0" u="none" strike="noStrike">
                          <a:effectLst/>
                          <a:latin typeface="Times New Roman"/>
                        </a:rPr>
                        <a:t>1</a:t>
                      </a:r>
                      <a:r>
                        <a:rPr lang="en-US" sz="1200" b="0" i="0" u="none" strike="noStrike" baseline="-25000">
                          <a:effectLst/>
                          <a:latin typeface="Times New Roman"/>
                        </a:rPr>
                        <a:t>3.0</a:t>
                      </a:r>
                      <a:r>
                        <a:rPr lang="en-US" sz="1200" b="0" i="1" u="none" strike="noStrike" baseline="-25000">
                          <a:effectLst/>
                          <a:latin typeface="Times New Roman"/>
                        </a:rPr>
                        <a:t>s</a:t>
                      </a:r>
                      <a:r>
                        <a:rPr lang="en-US" sz="1200" b="0" i="0" u="none" strike="noStrike">
                          <a:effectLst/>
                          <a:latin typeface="Times New Roman"/>
                        </a:rPr>
                        <a:t>  ,  </a:t>
                      </a:r>
                      <a:r>
                        <a:rPr lang="en-US" sz="1200" b="0" i="1" u="none" strike="noStrike">
                          <a:effectLst/>
                          <a:latin typeface="Times New Roman"/>
                        </a:rPr>
                        <a:t>N</a:t>
                      </a:r>
                      <a:r>
                        <a:rPr lang="en-US" sz="1200" b="0" i="0" u="none" strike="noStrike">
                          <a:effectLst/>
                          <a:latin typeface="Times New Roman"/>
                        </a:rPr>
                        <a:t> = 1</a:t>
                      </a: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1"/>
                  </a:ext>
                </a:extLst>
              </a:tr>
              <a:tr h="296765">
                <a:tc vMerge="1">
                  <a:txBody>
                    <a:bodyPr/>
                    <a:lstStyle/>
                    <a:p>
                      <a:endParaRPr lang="zh-CN" altLang="en-US"/>
                    </a:p>
                  </a:txBody>
                  <a:tcPr/>
                </a:tc>
                <a:tc vMerge="1">
                  <a:txBody>
                    <a:bodyPr/>
                    <a:lstStyle/>
                    <a:p>
                      <a:endParaRPr lang="zh-CN" altLang="en-US"/>
                    </a:p>
                  </a:txBody>
                  <a:tcPr/>
                </a:tc>
                <a:tc>
                  <a:txBody>
                    <a:bodyPr/>
                    <a:lstStyle/>
                    <a:p>
                      <a:pPr algn="ctr" fontAlgn="ctr"/>
                      <a:r>
                        <a:rPr lang="en-US" sz="1200" b="0" i="0" u="none" strike="noStrike">
                          <a:effectLst/>
                          <a:latin typeface="Times New Roman"/>
                        </a:rPr>
                        <a:t>1</a:t>
                      </a:r>
                      <a:r>
                        <a:rPr lang="en-US" sz="1200" b="0" i="0" u="none" strike="noStrike" baseline="-25000">
                          <a:effectLst/>
                          <a:latin typeface="Times New Roman"/>
                        </a:rPr>
                        <a:t>2.5</a:t>
                      </a:r>
                      <a:r>
                        <a:rPr lang="en-US" sz="1200" b="0" i="1" u="none" strike="noStrike" baseline="-25000">
                          <a:effectLst/>
                          <a:latin typeface="Times New Roman"/>
                        </a:rPr>
                        <a:t>s</a:t>
                      </a:r>
                      <a:r>
                        <a:rPr lang="en-US" sz="1200" b="0" i="0" u="none" strike="noStrike">
                          <a:effectLst/>
                          <a:latin typeface="Times New Roman"/>
                        </a:rPr>
                        <a:t>  ,  </a:t>
                      </a:r>
                      <a:r>
                        <a:rPr lang="en-US" sz="1200" b="0" i="1" u="none" strike="noStrike">
                          <a:effectLst/>
                          <a:latin typeface="Times New Roman"/>
                        </a:rPr>
                        <a:t>N</a:t>
                      </a:r>
                      <a:r>
                        <a:rPr lang="en-US" sz="1200" b="0" i="0" u="none" strike="noStrike">
                          <a:effectLst/>
                          <a:latin typeface="Times New Roman"/>
                        </a:rPr>
                        <a:t> = 2</a:t>
                      </a:r>
                    </a:p>
                  </a:txBody>
                  <a:tcPr marL="0" marR="0" marT="0" marB="0" anchor="ctr">
                    <a:lnL>
                      <a:noFill/>
                    </a:lnL>
                    <a:lnR>
                      <a:noFill/>
                    </a:lnR>
                    <a:lnT>
                      <a:noFill/>
                    </a:lnT>
                    <a:lnB>
                      <a:noFill/>
                    </a:lnB>
                  </a:tcPr>
                </a:tc>
                <a:tc>
                  <a:txBody>
                    <a:bodyPr/>
                    <a:lstStyle/>
                    <a:p>
                      <a:pPr algn="ctr" fontAlgn="ctr"/>
                      <a:r>
                        <a:rPr lang="en-US" sz="1200" b="0" i="0" u="none" strike="noStrike" dirty="0">
                          <a:effectLst/>
                          <a:latin typeface="Times New Roman"/>
                        </a:rPr>
                        <a:t>1</a:t>
                      </a:r>
                      <a:r>
                        <a:rPr lang="en-US" sz="1200" b="0" i="0" u="none" strike="noStrike" baseline="-25000" dirty="0">
                          <a:effectLst/>
                          <a:latin typeface="Times New Roman"/>
                        </a:rPr>
                        <a:t>3.0</a:t>
                      </a:r>
                      <a:r>
                        <a:rPr lang="en-US" sz="1200" b="0" i="1" u="none" strike="noStrike" baseline="-25000" dirty="0">
                          <a:effectLst/>
                          <a:latin typeface="Times New Roman"/>
                        </a:rPr>
                        <a:t>s</a:t>
                      </a:r>
                      <a:r>
                        <a:rPr lang="en-US" sz="1200" b="0" i="0" u="none" strike="noStrike" dirty="0">
                          <a:effectLst/>
                          <a:latin typeface="Times New Roman"/>
                        </a:rPr>
                        <a:t>  ,  </a:t>
                      </a:r>
                      <a:r>
                        <a:rPr lang="en-US" sz="1200" b="0" i="1" u="none" strike="noStrike" dirty="0">
                          <a:effectLst/>
                          <a:latin typeface="Times New Roman"/>
                        </a:rPr>
                        <a:t>N</a:t>
                      </a:r>
                      <a:r>
                        <a:rPr lang="en-US" sz="1200" b="0" i="0" u="none" strike="noStrike" dirty="0">
                          <a:effectLst/>
                          <a:latin typeface="Times New Roman"/>
                        </a:rPr>
                        <a:t> = 2</a:t>
                      </a:r>
                    </a:p>
                  </a:txBody>
                  <a:tcPr marL="0" marR="0" marT="0" marB="0" anchor="ctr">
                    <a:lnL>
                      <a:noFill/>
                    </a:lnL>
                    <a:lnR>
                      <a:noFill/>
                    </a:lnR>
                    <a:lnT>
                      <a:noFill/>
                    </a:lnT>
                    <a:lnB>
                      <a:noFill/>
                    </a:lnB>
                  </a:tcPr>
                </a:tc>
                <a:tc>
                  <a:txBody>
                    <a:bodyPr/>
                    <a:lstStyle/>
                    <a:p>
                      <a:pPr algn="ctr" fontAlgn="ctr"/>
                      <a:r>
                        <a:rPr lang="en-US" sz="1200" b="0" i="0" u="none" strike="noStrike" dirty="0">
                          <a:effectLst/>
                          <a:latin typeface="Times New Roman"/>
                        </a:rPr>
                        <a:t>1</a:t>
                      </a:r>
                      <a:r>
                        <a:rPr lang="en-US" sz="1200" b="0" i="0" u="none" strike="noStrike" baseline="-25000" dirty="0">
                          <a:effectLst/>
                          <a:latin typeface="Times New Roman"/>
                        </a:rPr>
                        <a:t>3.5</a:t>
                      </a:r>
                      <a:r>
                        <a:rPr lang="en-US" sz="1200" b="0" i="1" u="none" strike="noStrike" baseline="-25000" dirty="0">
                          <a:effectLst/>
                          <a:latin typeface="Times New Roman"/>
                        </a:rPr>
                        <a:t>s</a:t>
                      </a:r>
                      <a:r>
                        <a:rPr lang="en-US" sz="1200" b="0" i="0" u="none" strike="noStrike" dirty="0">
                          <a:effectLst/>
                          <a:latin typeface="Times New Roman"/>
                        </a:rPr>
                        <a:t>  ,  </a:t>
                      </a:r>
                      <a:r>
                        <a:rPr lang="en-US" sz="1200" b="0" i="1" u="none" strike="noStrike" dirty="0">
                          <a:effectLst/>
                          <a:latin typeface="Times New Roman"/>
                        </a:rPr>
                        <a:t>N</a:t>
                      </a:r>
                      <a:r>
                        <a:rPr lang="en-US" sz="1200" b="0" i="0" u="none" strike="noStrike" dirty="0">
                          <a:effectLst/>
                          <a:latin typeface="Times New Roman"/>
                        </a:rPr>
                        <a:t> = 2</a:t>
                      </a:r>
                    </a:p>
                  </a:txBody>
                  <a:tcPr marL="0" marR="0" marT="0" marB="0" anchor="ctr">
                    <a:lnL>
                      <a:noFill/>
                    </a:lnL>
                    <a:lnR>
                      <a:noFill/>
                    </a:lnR>
                    <a:lnT>
                      <a:noFill/>
                    </a:lnT>
                    <a:lnB>
                      <a:noFill/>
                    </a:lnB>
                  </a:tcPr>
                </a:tc>
                <a:extLst>
                  <a:ext uri="{0D108BD9-81ED-4DB2-BD59-A6C34878D82A}">
                    <a16:rowId xmlns:a16="http://schemas.microsoft.com/office/drawing/2014/main" val="10012"/>
                  </a:ext>
                </a:extLst>
              </a:tr>
              <a:tr h="296765">
                <a:tc vMerge="1">
                  <a:txBody>
                    <a:bodyPr/>
                    <a:lstStyle/>
                    <a:p>
                      <a:endParaRPr lang="zh-CN" altLang="en-US"/>
                    </a:p>
                  </a:txBody>
                  <a:tcPr/>
                </a:tc>
                <a:tc vMerge="1">
                  <a:txBody>
                    <a:bodyPr/>
                    <a:lstStyle/>
                    <a:p>
                      <a:endParaRPr lang="zh-CN" altLang="en-US"/>
                    </a:p>
                  </a:txBody>
                  <a:tcPr/>
                </a:tc>
                <a:tc>
                  <a:txBody>
                    <a:bodyPr/>
                    <a:lstStyle/>
                    <a:p>
                      <a:pPr algn="ctr" fontAlgn="ctr"/>
                      <a:r>
                        <a:rPr lang="en-US" sz="1200" b="0" i="0" u="none" strike="noStrike">
                          <a:effectLst/>
                          <a:latin typeface="Times New Roman"/>
                        </a:rPr>
                        <a:t>1</a:t>
                      </a:r>
                      <a:r>
                        <a:rPr lang="en-US" sz="1200" b="0" i="0" u="none" strike="noStrike" baseline="-25000">
                          <a:effectLst/>
                          <a:latin typeface="Times New Roman"/>
                        </a:rPr>
                        <a:t>3.0</a:t>
                      </a:r>
                      <a:r>
                        <a:rPr lang="en-US" sz="1200" b="0" i="1" u="none" strike="noStrike" baseline="-25000">
                          <a:effectLst/>
                          <a:latin typeface="Times New Roman"/>
                        </a:rPr>
                        <a:t>s</a:t>
                      </a:r>
                      <a:r>
                        <a:rPr lang="en-US" sz="1200" b="0" i="0" u="none" strike="noStrike">
                          <a:effectLst/>
                          <a:latin typeface="Times New Roman"/>
                        </a:rPr>
                        <a:t>  ,  </a:t>
                      </a:r>
                      <a:r>
                        <a:rPr lang="en-US" sz="1200" b="0" i="1" u="none" strike="noStrike">
                          <a:effectLst/>
                          <a:latin typeface="Times New Roman"/>
                        </a:rPr>
                        <a:t>N</a:t>
                      </a:r>
                      <a:r>
                        <a:rPr lang="en-US" sz="1200" b="0" i="0" u="none" strike="noStrike">
                          <a:effectLst/>
                          <a:latin typeface="Times New Roman"/>
                        </a:rPr>
                        <a:t> = 4</a:t>
                      </a:r>
                    </a:p>
                  </a:txBody>
                  <a:tcPr marL="0" marR="0" marT="0" marB="0" anchor="ctr">
                    <a:lnL>
                      <a:noFill/>
                    </a:lnL>
                    <a:lnR>
                      <a:noFill/>
                    </a:lnR>
                    <a:lnT>
                      <a:noFill/>
                    </a:lnT>
                    <a:lnB>
                      <a:noFill/>
                    </a:lnB>
                  </a:tcPr>
                </a:tc>
                <a:tc>
                  <a:txBody>
                    <a:bodyPr/>
                    <a:lstStyle/>
                    <a:p>
                      <a:pPr algn="ctr" fontAlgn="ctr"/>
                      <a:r>
                        <a:rPr lang="en-US" sz="1200" b="0" i="0" u="none" strike="noStrike">
                          <a:effectLst/>
                          <a:latin typeface="Times New Roman"/>
                        </a:rPr>
                        <a:t>1</a:t>
                      </a:r>
                      <a:r>
                        <a:rPr lang="en-US" sz="1200" b="0" i="0" u="none" strike="noStrike" baseline="-25000">
                          <a:effectLst/>
                          <a:latin typeface="Times New Roman"/>
                        </a:rPr>
                        <a:t>3.5</a:t>
                      </a:r>
                      <a:r>
                        <a:rPr lang="en-US" sz="1200" b="0" i="1" u="none" strike="noStrike" baseline="-25000">
                          <a:effectLst/>
                          <a:latin typeface="Times New Roman"/>
                        </a:rPr>
                        <a:t>s</a:t>
                      </a:r>
                      <a:r>
                        <a:rPr lang="en-US" sz="1200" b="0" i="0" u="none" strike="noStrike">
                          <a:effectLst/>
                          <a:latin typeface="Times New Roman"/>
                        </a:rPr>
                        <a:t>  ,  </a:t>
                      </a:r>
                      <a:r>
                        <a:rPr lang="en-US" sz="1200" b="0" i="1" u="none" strike="noStrike">
                          <a:effectLst/>
                          <a:latin typeface="Times New Roman"/>
                        </a:rPr>
                        <a:t>N</a:t>
                      </a:r>
                      <a:r>
                        <a:rPr lang="en-US" sz="1200" b="0" i="0" u="none" strike="noStrike">
                          <a:effectLst/>
                          <a:latin typeface="Times New Roman"/>
                        </a:rPr>
                        <a:t> = 4</a:t>
                      </a:r>
                    </a:p>
                  </a:txBody>
                  <a:tcPr marL="0" marR="0" marT="0" marB="0" anchor="ctr">
                    <a:lnL>
                      <a:noFill/>
                    </a:lnL>
                    <a:lnR>
                      <a:noFill/>
                    </a:lnR>
                    <a:lnT>
                      <a:noFill/>
                    </a:lnT>
                    <a:lnB>
                      <a:noFill/>
                    </a:lnB>
                  </a:tcPr>
                </a:tc>
                <a:tc>
                  <a:txBody>
                    <a:bodyPr/>
                    <a:lstStyle/>
                    <a:p>
                      <a:pPr algn="l" fontAlgn="ctr"/>
                      <a:endParaRPr lang="zh-CN" altLang="en-US" sz="1200" b="0" i="0" u="none" strike="noStrike" dirty="0">
                        <a:effectLst/>
                        <a:latin typeface="Times New Roman"/>
                      </a:endParaRPr>
                    </a:p>
                  </a:txBody>
                  <a:tcPr marL="0" marR="0" marT="0" marB="0" anchor="ctr">
                    <a:lnL>
                      <a:noFill/>
                    </a:lnL>
                    <a:lnR>
                      <a:noFill/>
                    </a:lnR>
                    <a:lnT>
                      <a:noFill/>
                    </a:lnT>
                    <a:lnB>
                      <a:noFill/>
                    </a:lnB>
                  </a:tcPr>
                </a:tc>
                <a:extLst>
                  <a:ext uri="{0D108BD9-81ED-4DB2-BD59-A6C34878D82A}">
                    <a16:rowId xmlns:a16="http://schemas.microsoft.com/office/drawing/2014/main" val="10013"/>
                  </a:ext>
                </a:extLst>
              </a:tr>
              <a:tr h="306657">
                <a:tc vMerge="1">
                  <a:txBody>
                    <a:bodyPr/>
                    <a:lstStyle/>
                    <a:p>
                      <a:endParaRPr lang="zh-CN" altLang="en-US"/>
                    </a:p>
                  </a:txBody>
                  <a:tcPr/>
                </a:tc>
                <a:tc vMerge="1">
                  <a:txBody>
                    <a:bodyPr/>
                    <a:lstStyle/>
                    <a:p>
                      <a:endParaRPr lang="zh-CN" altLang="en-US"/>
                    </a:p>
                  </a:txBody>
                  <a:tcPr/>
                </a:tc>
                <a:tc>
                  <a:txBody>
                    <a:bodyPr/>
                    <a:lstStyle/>
                    <a:p>
                      <a:pPr algn="ctr" fontAlgn="ctr"/>
                      <a:r>
                        <a:rPr lang="en-US" sz="1200" b="0" i="0" u="none" strike="noStrike">
                          <a:effectLst/>
                          <a:latin typeface="Times New Roman"/>
                        </a:rPr>
                        <a:t>1</a:t>
                      </a:r>
                      <a:r>
                        <a:rPr lang="en-US" sz="1200" b="0" i="0" u="none" strike="noStrike" baseline="-25000">
                          <a:effectLst/>
                          <a:latin typeface="Times New Roman"/>
                        </a:rPr>
                        <a:t>3.5</a:t>
                      </a:r>
                      <a:r>
                        <a:rPr lang="en-US" sz="1200" b="0" i="1" u="none" strike="noStrike" baseline="-25000">
                          <a:effectLst/>
                          <a:latin typeface="Times New Roman"/>
                        </a:rPr>
                        <a:t>s</a:t>
                      </a:r>
                      <a:r>
                        <a:rPr lang="en-US" sz="1200" b="0" i="0" u="none" strike="noStrike">
                          <a:effectLst/>
                          <a:latin typeface="Times New Roman"/>
                        </a:rPr>
                        <a:t>  ,  </a:t>
                      </a:r>
                      <a:r>
                        <a:rPr lang="en-US" sz="1200" b="0" i="1" u="none" strike="noStrike">
                          <a:effectLst/>
                          <a:latin typeface="Times New Roman"/>
                        </a:rPr>
                        <a:t>N</a:t>
                      </a:r>
                      <a:r>
                        <a:rPr lang="en-US" sz="1200" b="0" i="0" u="none" strike="noStrike">
                          <a:effectLst/>
                          <a:latin typeface="Times New Roman"/>
                        </a:rPr>
                        <a:t> = 6</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t"/>
                      <a:r>
                        <a:rPr lang="zh-CN" altLang="en-US" sz="1200" b="0" i="0" u="none" strike="noStrike">
                          <a:effectLst/>
                          <a:latin typeface="Times New Roman"/>
                        </a:rPr>
                        <a:t>　</a:t>
                      </a:r>
                    </a:p>
                  </a:txBody>
                  <a:tcPr marL="0" marR="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t"/>
                      <a:r>
                        <a:rPr lang="zh-CN" altLang="en-US" sz="1200" b="0" i="0" u="none" strike="noStrike" dirty="0">
                          <a:effectLst/>
                          <a:latin typeface="Times New Roman"/>
                        </a:rPr>
                        <a:t>　</a:t>
                      </a:r>
                    </a:p>
                  </a:txBody>
                  <a:tcPr marL="0" marR="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50180" name="矩形 3"/>
          <p:cNvSpPr>
            <a:spLocks noChangeArrowheads="1"/>
          </p:cNvSpPr>
          <p:nvPr/>
        </p:nvSpPr>
        <p:spPr bwMode="auto">
          <a:xfrm>
            <a:off x="842265" y="726173"/>
            <a:ext cx="68453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t>簡易確定質控規則的方法</a:t>
            </a:r>
            <a:r>
              <a:rPr lang="zh-CN" altLang="en-US" sz="1600" dirty="0"/>
              <a:t> </a:t>
            </a:r>
            <a:r>
              <a:rPr lang="en-US" altLang="zh-CN" sz="1600" dirty="0"/>
              <a:t>- </a:t>
            </a:r>
            <a:r>
              <a:rPr lang="zh-CN" altLang="en-US" sz="1600" b="1" dirty="0"/>
              <a:t>根據過程能力指数</a:t>
            </a:r>
            <a:r>
              <a:rPr lang="en-US" altLang="zh-CN" sz="1400" dirty="0">
                <a:latin typeface="Times New Roman" pitchFamily="18" charset="0"/>
                <a:cs typeface="Times New Roman" pitchFamily="18" charset="0"/>
              </a:rPr>
              <a:t>(</a:t>
            </a:r>
            <a:r>
              <a:rPr lang="en-US" altLang="zh-CN" sz="1400" i="1" dirty="0" err="1">
                <a:latin typeface="Times New Roman" pitchFamily="18" charset="0"/>
                <a:cs typeface="Times New Roman" pitchFamily="18" charset="0"/>
              </a:rPr>
              <a:t>Cp</a:t>
            </a:r>
            <a:r>
              <a:rPr lang="en-US" altLang="zh-CN" sz="1400" dirty="0">
                <a:latin typeface="Times New Roman" pitchFamily="18" charset="0"/>
                <a:cs typeface="Times New Roman" pitchFamily="18" charset="0"/>
              </a:rPr>
              <a:t>)</a:t>
            </a:r>
            <a:r>
              <a:rPr lang="zh-CN" altLang="en-US" sz="1600" b="1" dirty="0"/>
              <a:t>分級選擇質控規則：</a:t>
            </a:r>
          </a:p>
        </p:txBody>
      </p:sp>
      <p:sp>
        <p:nvSpPr>
          <p:cNvPr id="7" name="矩形 6"/>
          <p:cNvSpPr/>
          <p:nvPr/>
        </p:nvSpPr>
        <p:spPr>
          <a:xfrm>
            <a:off x="66044" y="286080"/>
            <a:ext cx="5079700"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根據過程能力</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process capability</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指数</a:t>
            </a:r>
            <a:r>
              <a:rPr lang="en-US" altLang="zh-TW" sz="1000" dirty="0">
                <a:solidFill>
                  <a:srgbClr val="000000"/>
                </a:solidFill>
                <a:latin typeface="Times New Roman" pitchFamily="18" charset="0"/>
                <a:cs typeface="Times New Roman" pitchFamily="18" charset="0"/>
              </a:rPr>
              <a:t>(</a:t>
            </a:r>
            <a:r>
              <a:rPr lang="en-US" altLang="zh-TW" sz="1000" i="1" dirty="0" err="1">
                <a:solidFill>
                  <a:srgbClr val="000000"/>
                </a:solidFill>
                <a:latin typeface="Times New Roman" pitchFamily="18" charset="0"/>
                <a:cs typeface="Times New Roman" pitchFamily="18" charset="0"/>
              </a:rPr>
              <a:t>Cp</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分級選擇質控規則 </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8" name="矩形 7"/>
          <p:cNvSpPr/>
          <p:nvPr/>
        </p:nvSpPr>
        <p:spPr>
          <a:xfrm>
            <a:off x="49110" y="39256"/>
            <a:ext cx="3522946"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extLst>
      <p:ext uri="{BB962C8B-B14F-4D97-AF65-F5344CB8AC3E}">
        <p14:creationId xmlns:p14="http://schemas.microsoft.com/office/powerpoint/2010/main" val="3348495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35361" y="32186"/>
            <a:ext cx="8524875" cy="490538"/>
          </a:xfrm>
        </p:spPr>
        <p:txBody>
          <a:bodyPr/>
          <a:lstStyle/>
          <a:p>
            <a:r>
              <a:rPr lang="zh-CN" altLang="en-US" sz="2000" dirty="0">
                <a:ea typeface="楷体_GB2312" pitchFamily="49" charset="-122"/>
              </a:rPr>
              <a:t>建立質量規範設定合理的性能目標</a:t>
            </a:r>
            <a:endParaRPr lang="zh-CN" altLang="en-US" sz="1000" dirty="0"/>
          </a:p>
        </p:txBody>
      </p:sp>
      <p:grpSp>
        <p:nvGrpSpPr>
          <p:cNvPr id="11" name="组合 10"/>
          <p:cNvGrpSpPr/>
          <p:nvPr/>
        </p:nvGrpSpPr>
        <p:grpSpPr>
          <a:xfrm>
            <a:off x="701040" y="75202"/>
            <a:ext cx="10303315" cy="5679217"/>
            <a:chOff x="701040" y="75202"/>
            <a:chExt cx="10303315" cy="5679217"/>
          </a:xfrm>
        </p:grpSpPr>
        <p:graphicFrame>
          <p:nvGraphicFramePr>
            <p:cNvPr id="10" name="图示 9"/>
            <p:cNvGraphicFramePr/>
            <p:nvPr>
              <p:extLst>
                <p:ext uri="{D42A27DB-BD31-4B8C-83A1-F6EECF244321}">
                  <p14:modId xmlns:p14="http://schemas.microsoft.com/office/powerpoint/2010/main" val="3038037786"/>
                </p:ext>
              </p:extLst>
            </p:nvPr>
          </p:nvGraphicFramePr>
          <p:xfrm>
            <a:off x="1734189" y="709162"/>
            <a:ext cx="9270166" cy="5045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318" name="矩形 13"/>
            <p:cNvSpPr>
              <a:spLocks noChangeArrowheads="1"/>
            </p:cNvSpPr>
            <p:nvPr/>
          </p:nvSpPr>
          <p:spPr bwMode="auto">
            <a:xfrm>
              <a:off x="4759849" y="75202"/>
              <a:ext cx="403224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a:t>臨床實驗室質控圖</a:t>
              </a:r>
              <a:r>
                <a:rPr lang="zh-TW" altLang="en-US" dirty="0"/>
                <a:t>簡史：</a:t>
              </a:r>
            </a:p>
          </p:txBody>
        </p:sp>
        <p:sp>
          <p:nvSpPr>
            <p:cNvPr id="5" name="矩形 13"/>
            <p:cNvSpPr>
              <a:spLocks noChangeArrowheads="1"/>
            </p:cNvSpPr>
            <p:nvPr/>
          </p:nvSpPr>
          <p:spPr bwMode="auto">
            <a:xfrm>
              <a:off x="701040" y="4836780"/>
              <a:ext cx="2393206" cy="854080"/>
            </a:xfrm>
            <a:prstGeom prst="rect">
              <a:avLst/>
            </a:prstGeom>
            <a:noFill/>
            <a:ln w="952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150000"/>
                </a:lnSpc>
              </a:pPr>
              <a:r>
                <a:rPr lang="zh-CN" altLang="en-US" sz="1100" dirty="0"/>
                <a:t>隨著計算機自動化系統在臨床實驗室普及，指數加權移動平均</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EWMA</a:t>
              </a:r>
              <a:r>
                <a:rPr lang="en-US" altLang="zh-CN" sz="1000" dirty="0">
                  <a:latin typeface="Times New Roman" pitchFamily="18" charset="0"/>
                  <a:cs typeface="Times New Roman" pitchFamily="18" charset="0"/>
                </a:rPr>
                <a:t>)</a:t>
              </a:r>
              <a:r>
                <a:rPr lang="zh-CN" altLang="en-US" sz="1100" dirty="0"/>
                <a:t>質控圖發揮的作可能將會逐漸增加。</a:t>
              </a:r>
              <a:endParaRPr lang="zh-TW" altLang="en-US" sz="1100" dirty="0"/>
            </a:p>
          </p:txBody>
        </p:sp>
        <p:cxnSp>
          <p:nvCxnSpPr>
            <p:cNvPr id="9" name="直接箭头连接符 8"/>
            <p:cNvCxnSpPr>
              <a:stCxn id="5" idx="0"/>
            </p:cNvCxnSpPr>
            <p:nvPr/>
          </p:nvCxnSpPr>
          <p:spPr bwMode="auto">
            <a:xfrm flipV="1">
              <a:off x="1897643" y="4312920"/>
              <a:ext cx="1333237" cy="523860"/>
            </a:xfrm>
            <a:prstGeom prst="straightConnector1">
              <a:avLst/>
            </a:prstGeom>
            <a:ln w="8890">
              <a:solidFill>
                <a:srgbClr val="7030A0">
                  <a:alpha val="40000"/>
                </a:srgbClr>
              </a:solidFill>
              <a:prstDash val="solid"/>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73096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矩形 3"/>
          <p:cNvSpPr>
            <a:spLocks noChangeArrowheads="1"/>
          </p:cNvSpPr>
          <p:nvPr/>
        </p:nvSpPr>
        <p:spPr bwMode="auto">
          <a:xfrm>
            <a:off x="850692" y="592534"/>
            <a:ext cx="1010244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400" b="1" dirty="0">
                <a:latin typeface="Times New Roman" pitchFamily="18" charset="0"/>
                <a:cs typeface="Times New Roman" pitchFamily="18" charset="0"/>
              </a:rPr>
              <a:t>控制圖簡介 </a:t>
            </a:r>
            <a:r>
              <a:rPr lang="en-US" altLang="zh-CN" sz="1200" b="1"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Control Chart </a:t>
            </a:r>
            <a:r>
              <a:rPr lang="en-US" altLang="zh-CN" sz="1200" dirty="0">
                <a:latin typeface="Times New Roman" pitchFamily="18" charset="0"/>
                <a:cs typeface="Times New Roman" pitchFamily="18" charset="0"/>
              </a:rPr>
              <a:t>) </a:t>
            </a:r>
            <a:r>
              <a:rPr lang="zh-CN" altLang="en-US" sz="1400" dirty="0">
                <a:latin typeface="Times New Roman" pitchFamily="18" charset="0"/>
                <a:cs typeface="Times New Roman" pitchFamily="18" charset="0"/>
              </a:rPr>
              <a:t>：</a:t>
            </a:r>
          </a:p>
        </p:txBody>
      </p:sp>
      <p:sp>
        <p:nvSpPr>
          <p:cNvPr id="29702" name="矩形 3"/>
          <p:cNvSpPr>
            <a:spLocks noChangeArrowheads="1"/>
          </p:cNvSpPr>
          <p:nvPr/>
        </p:nvSpPr>
        <p:spPr bwMode="auto">
          <a:xfrm>
            <a:off x="850693" y="981956"/>
            <a:ext cx="10102440" cy="588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150" dirty="0"/>
              <a:t>        根據美国质量管理协会（</a:t>
            </a:r>
            <a:r>
              <a:rPr lang="en-US" altLang="zh-CN" sz="1150" i="1" dirty="0">
                <a:latin typeface="Times New Roman" pitchFamily="18" charset="0"/>
                <a:cs typeface="Times New Roman" pitchFamily="18" charset="0"/>
              </a:rPr>
              <a:t>ASQC</a:t>
            </a:r>
            <a:r>
              <a:rPr lang="zh-CN" altLang="en-US" sz="1150" dirty="0"/>
              <a:t>）定義，控制圖是「評價過程是或不是處於</a:t>
            </a:r>
            <a:r>
              <a:rPr lang="en-US" altLang="zh-CN" sz="1150" dirty="0"/>
              <a:t>『</a:t>
            </a:r>
            <a:r>
              <a:rPr lang="zh-CN" altLang="en-US" sz="1150" dirty="0"/>
              <a:t>統計控制狀態</a:t>
            </a:r>
            <a:r>
              <a:rPr lang="en-US" altLang="zh-CN" sz="1150" dirty="0"/>
              <a:t>』</a:t>
            </a:r>
            <a:r>
              <a:rPr lang="zh-CN" altLang="en-US" sz="1150" dirty="0"/>
              <a:t>的一種圖形方法，通過有序序列的樣本或亞組的一些統計量的值與控制限的比較作出決定」；</a:t>
            </a:r>
          </a:p>
        </p:txBody>
      </p:sp>
      <p:sp>
        <p:nvSpPr>
          <p:cNvPr id="29703" name="矩形 3"/>
          <p:cNvSpPr>
            <a:spLocks noChangeArrowheads="1"/>
          </p:cNvSpPr>
          <p:nvPr/>
        </p:nvSpPr>
        <p:spPr bwMode="auto">
          <a:xfrm>
            <a:off x="850693" y="1570835"/>
            <a:ext cx="10102440" cy="112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150" dirty="0"/>
              <a:t>        控制圖最初由美國人休哈特</a:t>
            </a:r>
            <a:r>
              <a:rPr lang="zh-CN" altLang="en-US" sz="1000" dirty="0"/>
              <a:t>（</a:t>
            </a:r>
            <a:r>
              <a:rPr lang="en-US" altLang="zh-CN" sz="1000" i="1" dirty="0" err="1">
                <a:latin typeface="Times New Roman" pitchFamily="18" charset="0"/>
                <a:cs typeface="Times New Roman" pitchFamily="18" charset="0"/>
              </a:rPr>
              <a:t>W.A.Shewhart</a:t>
            </a:r>
            <a:r>
              <a:rPr lang="zh-CN" altLang="en-US" sz="1000" dirty="0"/>
              <a:t>）</a:t>
            </a:r>
            <a:r>
              <a:rPr lang="zh-CN" altLang="en-US" sz="1150" dirty="0"/>
              <a:t>在貝爾實驗室工作期間，於西元</a:t>
            </a:r>
            <a:r>
              <a:rPr lang="en-US" altLang="zh-CN" sz="1150" dirty="0"/>
              <a:t>1924</a:t>
            </a:r>
            <a:r>
              <a:rPr lang="zh-CN" altLang="en-US" sz="1150" dirty="0"/>
              <a:t>年</a:t>
            </a:r>
            <a:r>
              <a:rPr lang="en-US" altLang="zh-CN" sz="1150" dirty="0"/>
              <a:t>5</a:t>
            </a:r>
            <a:r>
              <a:rPr lang="zh-CN" altLang="en-US" sz="1150" dirty="0"/>
              <a:t>月</a:t>
            </a:r>
            <a:r>
              <a:rPr lang="en-US" altLang="zh-CN" sz="1150" dirty="0"/>
              <a:t>16</a:t>
            </a:r>
            <a:r>
              <a:rPr lang="zh-CN" altLang="en-US" sz="1150" dirty="0"/>
              <a:t>日在一份備忘錄中描述了不合格品率（</a:t>
            </a:r>
            <a:r>
              <a:rPr lang="en-US" altLang="zh-CN" sz="1150" i="1" dirty="0">
                <a:latin typeface="Times New Roman" pitchFamily="18" charset="0"/>
                <a:cs typeface="Times New Roman" pitchFamily="18" charset="0"/>
              </a:rPr>
              <a:t>P</a:t>
            </a:r>
            <a:r>
              <a:rPr lang="zh-CN" altLang="en-US" sz="1150" dirty="0"/>
              <a:t>）控制圖在工業上的應用，標誌著控制圖的誕生；西元</a:t>
            </a:r>
            <a:r>
              <a:rPr lang="en-US" altLang="zh-CN" sz="1150" dirty="0"/>
              <a:t>1950</a:t>
            </a:r>
            <a:r>
              <a:rPr lang="zh-CN" altLang="en-US" sz="1150" dirty="0"/>
              <a:t>年由 </a:t>
            </a:r>
            <a:r>
              <a:rPr lang="en-US" altLang="zh-CN" sz="1150" i="1" dirty="0" err="1">
                <a:latin typeface="Times New Roman" pitchFamily="18" charset="0"/>
                <a:cs typeface="Times New Roman" pitchFamily="18" charset="0"/>
              </a:rPr>
              <a:t>Levey</a:t>
            </a:r>
            <a:r>
              <a:rPr lang="en-US" altLang="zh-CN" sz="1150" dirty="0"/>
              <a:t> </a:t>
            </a:r>
            <a:r>
              <a:rPr lang="zh-CN" altLang="en-US" sz="1150" dirty="0"/>
              <a:t>和 </a:t>
            </a:r>
            <a:r>
              <a:rPr lang="en-US" altLang="zh-CN" sz="1150" i="1" dirty="0">
                <a:latin typeface="Times New Roman" pitchFamily="18" charset="0"/>
                <a:cs typeface="Times New Roman" pitchFamily="18" charset="0"/>
              </a:rPr>
              <a:t>Jennings</a:t>
            </a:r>
            <a:r>
              <a:rPr lang="en-US" altLang="zh-CN" sz="1150" dirty="0"/>
              <a:t> </a:t>
            </a:r>
            <a:r>
              <a:rPr lang="zh-CN" altLang="en-US" sz="1150" dirty="0"/>
              <a:t>兩人在美國臨床病理學雜誌</a:t>
            </a:r>
            <a:r>
              <a:rPr lang="zh-CN" altLang="en-US" sz="1000" dirty="0"/>
              <a:t>（</a:t>
            </a:r>
            <a:r>
              <a:rPr lang="en-US" altLang="zh-CN" sz="1000" i="1" dirty="0">
                <a:latin typeface="Times New Roman" pitchFamily="18" charset="0"/>
                <a:cs typeface="Times New Roman" pitchFamily="18" charset="0"/>
              </a:rPr>
              <a:t>Am J </a:t>
            </a:r>
            <a:r>
              <a:rPr lang="en-US" altLang="zh-CN" sz="1000" i="1" dirty="0" err="1">
                <a:latin typeface="Times New Roman" pitchFamily="18" charset="0"/>
                <a:cs typeface="Times New Roman" pitchFamily="18" charset="0"/>
              </a:rPr>
              <a:t>Clin</a:t>
            </a:r>
            <a:r>
              <a:rPr lang="en-US" altLang="zh-CN" sz="1000" i="1" dirty="0">
                <a:latin typeface="Times New Roman" pitchFamily="18" charset="0"/>
                <a:cs typeface="Times New Roman" pitchFamily="18" charset="0"/>
              </a:rPr>
              <a:t> </a:t>
            </a:r>
            <a:r>
              <a:rPr lang="en-US" altLang="zh-CN" sz="1000" i="1" dirty="0" err="1">
                <a:latin typeface="Times New Roman" pitchFamily="18" charset="0"/>
                <a:cs typeface="Times New Roman" pitchFamily="18" charset="0"/>
              </a:rPr>
              <a:t>Pathol</a:t>
            </a:r>
            <a:r>
              <a:rPr lang="zh-CN" altLang="en-US" sz="1000" dirty="0"/>
              <a:t>）</a:t>
            </a:r>
            <a:r>
              <a:rPr lang="zh-CN" altLang="en-US" sz="1150" dirty="0"/>
              <a:t>發表合著文章</a:t>
            </a:r>
            <a:r>
              <a:rPr lang="en-US" altLang="zh-CN" sz="1150" dirty="0"/>
              <a:t>《</a:t>
            </a:r>
            <a:r>
              <a:rPr lang="en-US" altLang="zh-CN" sz="1150" i="1" dirty="0">
                <a:latin typeface="Times New Roman" pitchFamily="18" charset="0"/>
                <a:cs typeface="Times New Roman" pitchFamily="18" charset="0"/>
              </a:rPr>
              <a:t>The use of control charts in the clinical laboratory</a:t>
            </a:r>
            <a:r>
              <a:rPr lang="en-US" altLang="zh-CN" sz="1150" dirty="0"/>
              <a:t>》</a:t>
            </a:r>
            <a:r>
              <a:rPr lang="zh-CN" altLang="en-US" sz="1150" dirty="0"/>
              <a:t>將控制圖的應用引入到臨床檢驗領域；西元</a:t>
            </a:r>
            <a:r>
              <a:rPr lang="en-US" altLang="zh-CN" sz="1150" dirty="0"/>
              <a:t>1952</a:t>
            </a:r>
            <a:r>
              <a:rPr lang="zh-CN" altLang="en-US" sz="1150" dirty="0"/>
              <a:t>年由 </a:t>
            </a:r>
            <a:r>
              <a:rPr lang="en-US" altLang="zh-CN" sz="1150" i="1" dirty="0">
                <a:latin typeface="Times New Roman" pitchFamily="18" charset="0"/>
                <a:cs typeface="Times New Roman" pitchFamily="18" charset="0"/>
              </a:rPr>
              <a:t>Henry</a:t>
            </a:r>
            <a:r>
              <a:rPr lang="en-US" altLang="zh-CN" sz="1150" dirty="0"/>
              <a:t> </a:t>
            </a:r>
            <a:r>
              <a:rPr lang="zh-CN" altLang="en-US" sz="1150" dirty="0"/>
              <a:t>和 </a:t>
            </a:r>
            <a:r>
              <a:rPr lang="en-US" altLang="zh-CN" sz="1150" i="1" dirty="0" err="1">
                <a:latin typeface="Times New Roman" pitchFamily="18" charset="0"/>
                <a:cs typeface="Times New Roman" pitchFamily="18" charset="0"/>
              </a:rPr>
              <a:t>Segalove</a:t>
            </a:r>
            <a:r>
              <a:rPr lang="en-US" altLang="zh-CN" sz="1150" dirty="0"/>
              <a:t> </a:t>
            </a:r>
            <a:r>
              <a:rPr lang="zh-CN" altLang="en-US" sz="1150" dirty="0"/>
              <a:t>兩人在美國臨床病理學雜誌（</a:t>
            </a:r>
            <a:r>
              <a:rPr lang="en-US" altLang="zh-CN" sz="1150" i="1" dirty="0">
                <a:latin typeface="Times New Roman" pitchFamily="18" charset="0"/>
                <a:cs typeface="Times New Roman" pitchFamily="18" charset="0"/>
              </a:rPr>
              <a:t>Am J </a:t>
            </a:r>
            <a:r>
              <a:rPr lang="en-US" altLang="zh-CN" sz="1150" i="1" dirty="0" err="1">
                <a:latin typeface="Times New Roman" pitchFamily="18" charset="0"/>
                <a:cs typeface="Times New Roman" pitchFamily="18" charset="0"/>
              </a:rPr>
              <a:t>Clin</a:t>
            </a:r>
            <a:r>
              <a:rPr lang="en-US" altLang="zh-CN" sz="1150" i="1" dirty="0">
                <a:latin typeface="Times New Roman" pitchFamily="18" charset="0"/>
                <a:cs typeface="Times New Roman" pitchFamily="18" charset="0"/>
              </a:rPr>
              <a:t> </a:t>
            </a:r>
            <a:r>
              <a:rPr lang="en-US" altLang="zh-CN" sz="1150" i="1" dirty="0" err="1">
                <a:latin typeface="Times New Roman" pitchFamily="18" charset="0"/>
                <a:cs typeface="Times New Roman" pitchFamily="18" charset="0"/>
              </a:rPr>
              <a:t>Pathol</a:t>
            </a:r>
            <a:r>
              <a:rPr lang="zh-CN" altLang="en-US" sz="1150" dirty="0"/>
              <a:t>）發表合著文章</a:t>
            </a:r>
            <a:r>
              <a:rPr lang="en-US" altLang="zh-CN" sz="1150" dirty="0"/>
              <a:t>《</a:t>
            </a:r>
            <a:r>
              <a:rPr lang="en-US" altLang="zh-CN" sz="1150" i="1" dirty="0">
                <a:latin typeface="Times New Roman" pitchFamily="18" charset="0"/>
                <a:cs typeface="Times New Roman" pitchFamily="18" charset="0"/>
              </a:rPr>
              <a:t>The running of standards in clinical chemistry and the use of the control</a:t>
            </a:r>
            <a:r>
              <a:rPr lang="en-US" altLang="zh-CN" sz="1150" dirty="0"/>
              <a:t>》</a:t>
            </a:r>
            <a:r>
              <a:rPr lang="zh-CN" altLang="en-US" sz="1150" dirty="0"/>
              <a:t>改進，形成了今天臨床檢驗中使用最普遍的質控圖；</a:t>
            </a:r>
          </a:p>
        </p:txBody>
      </p:sp>
      <p:sp>
        <p:nvSpPr>
          <p:cNvPr id="29704" name="矩形 3"/>
          <p:cNvSpPr>
            <a:spLocks noChangeArrowheads="1"/>
          </p:cNvSpPr>
          <p:nvPr/>
        </p:nvSpPr>
        <p:spPr bwMode="auto">
          <a:xfrm>
            <a:off x="850686" y="3280277"/>
            <a:ext cx="10102440" cy="85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150" dirty="0"/>
              <a:t>        臨床檢驗控制的目的是監測分析過程在出現醫學上重要的誤差時，用適當的控制方法警告分析人員；將控制結果畫在質控圖上，觀察結果是否超過控制限來決定該批分析失控與否，</a:t>
            </a:r>
            <a:r>
              <a:rPr lang="en-US" altLang="zh-CN" sz="1150" i="1" dirty="0">
                <a:latin typeface="Times New Roman" pitchFamily="18" charset="0"/>
                <a:cs typeface="Times New Roman" pitchFamily="18" charset="0"/>
              </a:rPr>
              <a:t>L</a:t>
            </a:r>
            <a:r>
              <a:rPr lang="en-US" altLang="zh-CN" sz="1150" dirty="0">
                <a:latin typeface="Times New Roman" pitchFamily="18" charset="0"/>
                <a:cs typeface="Times New Roman" pitchFamily="18" charset="0"/>
              </a:rPr>
              <a:t>-</a:t>
            </a:r>
            <a:r>
              <a:rPr lang="en-US" altLang="zh-CN" sz="1150" i="1" dirty="0">
                <a:latin typeface="Times New Roman" pitchFamily="18" charset="0"/>
                <a:cs typeface="Times New Roman" pitchFamily="18" charset="0"/>
              </a:rPr>
              <a:t>J</a:t>
            </a:r>
            <a:r>
              <a:rPr lang="en-US" altLang="zh-CN" sz="1150" dirty="0">
                <a:latin typeface="Times New Roman" pitchFamily="18" charset="0"/>
                <a:cs typeface="Times New Roman" pitchFamily="18" charset="0"/>
              </a:rPr>
              <a:t> </a:t>
            </a:r>
            <a:r>
              <a:rPr lang="zh-CN" altLang="en-US" sz="1150" dirty="0"/>
              <a:t>控制圖即屬於此種類型；評價控制方法性能可以使用檢出功效和假失控率兩個指標，同時結合分析缺陷率和試驗生產率有效比等，可初步判斷一個分析過程在臨床上的實用程度；</a:t>
            </a:r>
          </a:p>
        </p:txBody>
      </p:sp>
      <p:sp>
        <p:nvSpPr>
          <p:cNvPr id="29706" name="矩形 3"/>
          <p:cNvSpPr>
            <a:spLocks noChangeArrowheads="1"/>
          </p:cNvSpPr>
          <p:nvPr/>
        </p:nvSpPr>
        <p:spPr bwMode="auto">
          <a:xfrm>
            <a:off x="850690" y="4134613"/>
            <a:ext cx="10102440" cy="1650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150" dirty="0"/>
              <a:t>        具體來講控制圖主要有如下三個功能：</a:t>
            </a:r>
            <a:endParaRPr lang="en-US" altLang="zh-CN" sz="1150" dirty="0"/>
          </a:p>
          <a:p>
            <a:pPr>
              <a:lnSpc>
                <a:spcPct val="150000"/>
              </a:lnSpc>
            </a:pPr>
            <a:r>
              <a:rPr lang="en-US" altLang="zh-CN" sz="1150" dirty="0"/>
              <a:t>        1</a:t>
            </a:r>
            <a:r>
              <a:rPr lang="zh-CN" altLang="en-US" sz="1150" dirty="0"/>
              <a:t>、診斷，即評估一個過程的穩定性；</a:t>
            </a:r>
            <a:endParaRPr lang="en-US" altLang="zh-CN" sz="1150" dirty="0"/>
          </a:p>
          <a:p>
            <a:pPr>
              <a:lnSpc>
                <a:spcPct val="150000"/>
              </a:lnSpc>
            </a:pPr>
            <a:r>
              <a:rPr lang="en-US" altLang="zh-CN" sz="1150" dirty="0"/>
              <a:t>        2</a:t>
            </a:r>
            <a:r>
              <a:rPr lang="zh-CN" altLang="en-US" sz="1150" dirty="0"/>
              <a:t>、控制，即決定某一過程何時需要調整，何時需要保持原有狀態。這一內容是指，當過程發生異常質量波動時必須對過程進行調整，採取措施消除異常因素（需要調整）；當過程能夠穩定在合理的正常質量波動狀態時，就保持這種狀態（保持原樣）；</a:t>
            </a:r>
            <a:endParaRPr lang="en-US" altLang="zh-CN" sz="1150" dirty="0"/>
          </a:p>
          <a:p>
            <a:pPr>
              <a:lnSpc>
                <a:spcPct val="150000"/>
              </a:lnSpc>
            </a:pPr>
            <a:r>
              <a:rPr lang="en-US" altLang="zh-CN" sz="1150" dirty="0"/>
              <a:t>        3</a:t>
            </a:r>
            <a:r>
              <a:rPr lang="zh-CN" altLang="en-US" sz="1150" dirty="0"/>
              <a:t>、確認，即確認某一過程的改進效果；</a:t>
            </a:r>
            <a:endParaRPr lang="en-US" altLang="zh-CN" sz="1150" dirty="0"/>
          </a:p>
          <a:p>
            <a:pPr>
              <a:lnSpc>
                <a:spcPct val="150000"/>
              </a:lnSpc>
            </a:pPr>
            <a:r>
              <a:rPr lang="zh-TW" altLang="en-US" sz="1150" dirty="0"/>
              <a:t>        基於上述，可以將控制圖分為兩個階段，即分析控制圖階段和控制控制圖階段</a:t>
            </a:r>
            <a:r>
              <a:rPr lang="zh-CN" altLang="en-US" sz="1150" dirty="0"/>
              <a:t>，也即是建立穩態控制過程的兩個步驟；</a:t>
            </a:r>
            <a:endParaRPr lang="en-US" altLang="zh-CN" sz="1150" dirty="0"/>
          </a:p>
        </p:txBody>
      </p:sp>
      <p:sp>
        <p:nvSpPr>
          <p:cNvPr id="2" name="矩形 1"/>
          <p:cNvSpPr/>
          <p:nvPr/>
        </p:nvSpPr>
        <p:spPr>
          <a:xfrm>
            <a:off x="79899" y="286080"/>
            <a:ext cx="4720696"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5" name="矩形 4"/>
          <p:cNvSpPr/>
          <p:nvPr/>
        </p:nvSpPr>
        <p:spPr>
          <a:xfrm>
            <a:off x="62965" y="25401"/>
            <a:ext cx="3679302"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
        <p:nvSpPr>
          <p:cNvPr id="16" name="矩形 3"/>
          <p:cNvSpPr>
            <a:spLocks noChangeArrowheads="1"/>
          </p:cNvSpPr>
          <p:nvPr/>
        </p:nvSpPr>
        <p:spPr bwMode="auto">
          <a:xfrm>
            <a:off x="850687" y="2691398"/>
            <a:ext cx="10102440" cy="588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150" dirty="0"/>
              <a:t>        醫學檢驗</a:t>
            </a:r>
            <a:r>
              <a:rPr lang="zh-TW" altLang="en-US" sz="1150" dirty="0"/>
              <a:t>質控品的檢測結果（用於質量控制目的）稱為控制測定值或控制觀測值，</a:t>
            </a:r>
            <a:r>
              <a:rPr lang="zh-CN" altLang="en-US" sz="1150" dirty="0"/>
              <a:t>如果</a:t>
            </a:r>
            <a:r>
              <a:rPr lang="zh-TW" altLang="en-US" sz="1150" dirty="0"/>
              <a:t>在</a:t>
            </a:r>
            <a:r>
              <a:rPr lang="zh-CN" altLang="en-US" sz="1150" dirty="0"/>
              <a:t>使用</a:t>
            </a:r>
            <a:r>
              <a:rPr lang="zh-TW" altLang="en-US" sz="1150" dirty="0"/>
              <a:t>控制測定值用於</a:t>
            </a:r>
            <a:r>
              <a:rPr lang="zh-CN" altLang="en-US" sz="1150" dirty="0"/>
              <a:t>判斷過程狀態</a:t>
            </a:r>
            <a:r>
              <a:rPr lang="zh-TW" altLang="en-US" sz="1150" dirty="0"/>
              <a:t>之前，需要對控制測定值進行計算</a:t>
            </a:r>
            <a:r>
              <a:rPr lang="zh-CN" altLang="en-US" sz="1150" dirty="0"/>
              <a:t>，則</a:t>
            </a:r>
            <a:r>
              <a:rPr lang="zh-TW" altLang="en-US" sz="1150" dirty="0"/>
              <a:t>這些衍生量或計算值稱為控制</a:t>
            </a:r>
            <a:r>
              <a:rPr lang="zh-CN" altLang="en-US" sz="1150" dirty="0"/>
              <a:t>的</a:t>
            </a:r>
            <a:r>
              <a:rPr lang="zh-TW" altLang="en-US" sz="1150" dirty="0"/>
              <a:t>統計量</a:t>
            </a:r>
            <a:r>
              <a:rPr lang="zh-CN" altLang="en-US" sz="1150" dirty="0"/>
              <a:t>，</a:t>
            </a:r>
            <a:r>
              <a:rPr lang="zh-TW" altLang="en-US" sz="1150" dirty="0"/>
              <a:t>例如</a:t>
            </a:r>
            <a:r>
              <a:rPr lang="zh-CN" altLang="en-US" sz="1150" dirty="0"/>
              <a:t>使用</a:t>
            </a:r>
            <a:r>
              <a:rPr lang="zh-TW" altLang="en-US" sz="1150" dirty="0"/>
              <a:t>一組六個控制測定值的平均值</a:t>
            </a:r>
            <a:r>
              <a:rPr lang="zh-CN" altLang="en-US" sz="1150" dirty="0"/>
              <a:t>或標準差</a:t>
            </a:r>
            <a:r>
              <a:rPr lang="zh-TW" altLang="en-US" sz="1150" dirty="0"/>
              <a:t>作為控制統計量；</a:t>
            </a:r>
            <a:endParaRPr lang="zh-CN" altLang="en-US" sz="11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4" name="Group 20"/>
          <p:cNvGrpSpPr>
            <a:grpSpLocks/>
          </p:cNvGrpSpPr>
          <p:nvPr/>
        </p:nvGrpSpPr>
        <p:grpSpPr bwMode="auto">
          <a:xfrm>
            <a:off x="2851150" y="598052"/>
            <a:ext cx="7459663" cy="5241925"/>
            <a:chOff x="1796" y="433"/>
            <a:chExt cx="4699" cy="3302"/>
          </a:xfrm>
        </p:grpSpPr>
        <p:sp>
          <p:nvSpPr>
            <p:cNvPr id="30725" name="矩形 3"/>
            <p:cNvSpPr>
              <a:spLocks noChangeArrowheads="1"/>
            </p:cNvSpPr>
            <p:nvPr/>
          </p:nvSpPr>
          <p:spPr bwMode="auto">
            <a:xfrm>
              <a:off x="1796" y="433"/>
              <a:ext cx="264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a:t>1</a:t>
              </a:r>
              <a:r>
                <a:rPr lang="zh-CN" altLang="en-US" sz="1600" dirty="0"/>
                <a:t>、</a:t>
              </a:r>
              <a:r>
                <a:rPr lang="zh-CN" altLang="en-US" sz="1600" b="1" dirty="0"/>
                <a:t>判穩準則</a:t>
              </a:r>
              <a:r>
                <a:rPr lang="zh-CN" altLang="en-US" sz="1600" dirty="0"/>
                <a:t>：</a:t>
              </a:r>
            </a:p>
          </p:txBody>
        </p:sp>
        <p:sp>
          <p:nvSpPr>
            <p:cNvPr id="30726" name="矩形 3"/>
            <p:cNvSpPr>
              <a:spLocks noChangeArrowheads="1"/>
            </p:cNvSpPr>
            <p:nvPr/>
          </p:nvSpPr>
          <p:spPr bwMode="auto">
            <a:xfrm>
              <a:off x="1816" y="724"/>
              <a:ext cx="39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t>       </a:t>
              </a:r>
              <a:r>
                <a:rPr lang="zh-CN" altLang="en-US" sz="1200"/>
                <a:t>在控制圖上各控制點隨機排列的情況下，符合下列各條件之一即可判穩：</a:t>
              </a:r>
              <a:endParaRPr lang="en-US" altLang="zh-CN" sz="1200"/>
            </a:p>
          </p:txBody>
        </p:sp>
        <p:sp>
          <p:nvSpPr>
            <p:cNvPr id="30727" name="矩形 3"/>
            <p:cNvSpPr>
              <a:spLocks noChangeArrowheads="1"/>
            </p:cNvSpPr>
            <p:nvPr/>
          </p:nvSpPr>
          <p:spPr bwMode="auto">
            <a:xfrm>
              <a:off x="1796" y="2088"/>
              <a:ext cx="264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a:t>2</a:t>
              </a:r>
              <a:r>
                <a:rPr lang="zh-CN" altLang="en-US" sz="1600"/>
                <a:t>、</a:t>
              </a:r>
              <a:r>
                <a:rPr lang="zh-CN" altLang="en-US" sz="1600" b="1"/>
                <a:t>判異準則</a:t>
              </a:r>
              <a:r>
                <a:rPr lang="zh-CN" altLang="en-US" sz="1600"/>
                <a:t>：</a:t>
              </a:r>
            </a:p>
          </p:txBody>
        </p:sp>
        <p:sp>
          <p:nvSpPr>
            <p:cNvPr id="30728" name="矩形 3"/>
            <p:cNvSpPr>
              <a:spLocks noChangeArrowheads="1"/>
            </p:cNvSpPr>
            <p:nvPr/>
          </p:nvSpPr>
          <p:spPr bwMode="auto">
            <a:xfrm>
              <a:off x="1816" y="2363"/>
              <a:ext cx="397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t>       </a:t>
              </a:r>
              <a:r>
                <a:rPr lang="zh-CN" altLang="en-US" sz="1200"/>
                <a:t>控制圖判異準則有兩類：</a:t>
              </a:r>
              <a:endParaRPr lang="en-US" altLang="zh-CN" sz="1200"/>
            </a:p>
          </p:txBody>
        </p:sp>
        <p:sp>
          <p:nvSpPr>
            <p:cNvPr id="30729" name="矩形 3"/>
            <p:cNvSpPr>
              <a:spLocks noChangeArrowheads="1"/>
            </p:cNvSpPr>
            <p:nvPr/>
          </p:nvSpPr>
          <p:spPr bwMode="auto">
            <a:xfrm>
              <a:off x="1816" y="939"/>
              <a:ext cx="39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t>               1</a:t>
              </a:r>
              <a:r>
                <a:rPr lang="zh-CN" altLang="en-US" sz="1200" dirty="0"/>
                <a:t>、連續 </a:t>
              </a:r>
              <a:r>
                <a:rPr lang="en-US" altLang="zh-CN" sz="1200" dirty="0">
                  <a:latin typeface="宋体" panose="02010600030101010101" pitchFamily="2" charset="-122"/>
                </a:rPr>
                <a:t>25</a:t>
              </a:r>
              <a:r>
                <a:rPr lang="en-US" altLang="zh-CN" sz="1200" dirty="0"/>
                <a:t> </a:t>
              </a:r>
              <a:r>
                <a:rPr lang="zh-CN" altLang="en-US" sz="1200" dirty="0"/>
                <a:t>個點，界外點數 </a:t>
              </a:r>
              <a:r>
                <a:rPr lang="en-US" altLang="zh-CN" sz="1200" i="1" dirty="0">
                  <a:latin typeface="Times New Roman" panose="02020603050405020304" pitchFamily="18" charset="0"/>
                  <a:cs typeface="Times New Roman" panose="02020603050405020304" pitchFamily="18" charset="0"/>
                </a:rPr>
                <a:t>d</a:t>
              </a:r>
              <a:r>
                <a:rPr lang="en-US" altLang="zh-CN" sz="1200" i="1" dirty="0"/>
                <a:t> </a:t>
              </a:r>
              <a:r>
                <a:rPr lang="en-US" altLang="zh-CN" sz="1200" dirty="0">
                  <a:latin typeface="宋体" panose="02010600030101010101" pitchFamily="2" charset="-122"/>
                </a:rPr>
                <a:t>=</a:t>
              </a:r>
              <a:r>
                <a:rPr lang="en-US" altLang="zh-CN" sz="1200" dirty="0"/>
                <a:t> </a:t>
              </a:r>
              <a:r>
                <a:rPr lang="en-US" altLang="zh-CN" sz="1200" dirty="0">
                  <a:latin typeface="宋体" panose="02010600030101010101" pitchFamily="2" charset="-122"/>
                </a:rPr>
                <a:t>0</a:t>
              </a:r>
              <a:r>
                <a:rPr lang="en-US" altLang="zh-CN" sz="1200" dirty="0"/>
                <a:t> </a:t>
              </a:r>
              <a:r>
                <a:rPr lang="zh-CN" altLang="en-US" sz="1200" dirty="0"/>
                <a:t>，此時 </a:t>
              </a:r>
              <a:r>
                <a:rPr lang="el-GR" altLang="zh-CN" sz="1200" i="1" dirty="0">
                  <a:latin typeface="Times New Roman" panose="02020603050405020304" pitchFamily="18" charset="0"/>
                  <a:cs typeface="Times New Roman" panose="02020603050405020304" pitchFamily="18" charset="0"/>
                </a:rPr>
                <a:t>α</a:t>
              </a:r>
              <a:r>
                <a:rPr lang="en-US" altLang="zh-CN" sz="1200" dirty="0"/>
                <a:t> </a:t>
              </a:r>
              <a:r>
                <a:rPr lang="en-US" altLang="zh-CN" sz="1200" dirty="0">
                  <a:latin typeface="宋体" panose="02010600030101010101" pitchFamily="2" charset="-122"/>
                </a:rPr>
                <a:t>=</a:t>
              </a:r>
              <a:r>
                <a:rPr lang="en-US" altLang="zh-CN" sz="1200" dirty="0"/>
                <a:t> </a:t>
              </a:r>
              <a:r>
                <a:rPr lang="en-US" altLang="zh-CN" sz="1200" dirty="0">
                  <a:latin typeface="宋体" panose="02010600030101010101" pitchFamily="2" charset="-122"/>
                </a:rPr>
                <a:t>0.0654</a:t>
              </a:r>
              <a:r>
                <a:rPr lang="en-US" altLang="zh-CN" sz="1200" dirty="0"/>
                <a:t> </a:t>
              </a:r>
              <a:r>
                <a:rPr lang="zh-CN" altLang="en-US" sz="1200" dirty="0"/>
                <a:t>；</a:t>
              </a:r>
              <a:endParaRPr lang="en-US" altLang="zh-CN" sz="1200" dirty="0"/>
            </a:p>
          </p:txBody>
        </p:sp>
        <p:sp>
          <p:nvSpPr>
            <p:cNvPr id="30730" name="矩形 3"/>
            <p:cNvSpPr>
              <a:spLocks noChangeArrowheads="1"/>
            </p:cNvSpPr>
            <p:nvPr/>
          </p:nvSpPr>
          <p:spPr bwMode="auto">
            <a:xfrm>
              <a:off x="1816" y="1114"/>
              <a:ext cx="39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t>               2</a:t>
              </a:r>
              <a:r>
                <a:rPr lang="zh-CN" altLang="en-US" sz="1200" dirty="0"/>
                <a:t>、連續 </a:t>
              </a:r>
              <a:r>
                <a:rPr lang="en-US" altLang="zh-CN" sz="1200" dirty="0">
                  <a:latin typeface="宋体" panose="02010600030101010101" pitchFamily="2" charset="-122"/>
                </a:rPr>
                <a:t>35</a:t>
              </a:r>
              <a:r>
                <a:rPr lang="en-US" altLang="zh-CN" sz="1200" dirty="0"/>
                <a:t> </a:t>
              </a:r>
              <a:r>
                <a:rPr lang="zh-CN" altLang="en-US" sz="1200" dirty="0"/>
                <a:t>個點，界外點數 </a:t>
              </a:r>
              <a:r>
                <a:rPr lang="en-US" altLang="zh-CN" sz="1200" i="1" dirty="0">
                  <a:latin typeface="Times New Roman" panose="02020603050405020304" pitchFamily="18" charset="0"/>
                  <a:cs typeface="Times New Roman" panose="02020603050405020304" pitchFamily="18" charset="0"/>
                </a:rPr>
                <a:t>d</a:t>
              </a:r>
              <a:r>
                <a:rPr lang="en-US" altLang="zh-CN" sz="1200" i="1" dirty="0"/>
                <a:t> </a:t>
              </a:r>
              <a:r>
                <a:rPr lang="en-US" altLang="zh-CN" sz="1000" dirty="0">
                  <a:latin typeface="宋体" panose="02010600030101010101" pitchFamily="2" charset="-122"/>
                </a:rPr>
                <a:t>≤</a:t>
              </a:r>
              <a:r>
                <a:rPr lang="en-US" altLang="zh-CN" sz="1200" dirty="0"/>
                <a:t> </a:t>
              </a:r>
              <a:r>
                <a:rPr lang="en-US" altLang="zh-CN" sz="1200" dirty="0">
                  <a:latin typeface="宋体" panose="02010600030101010101" pitchFamily="2" charset="-122"/>
                </a:rPr>
                <a:t>1</a:t>
              </a:r>
              <a:r>
                <a:rPr lang="en-US" altLang="zh-CN" sz="1200" dirty="0"/>
                <a:t> </a:t>
              </a:r>
              <a:r>
                <a:rPr lang="zh-CN" altLang="en-US" sz="1200" dirty="0"/>
                <a:t>，此時 </a:t>
              </a:r>
              <a:r>
                <a:rPr lang="el-GR" altLang="zh-CN" sz="1200" i="1" dirty="0">
                  <a:latin typeface="Times New Roman" panose="02020603050405020304" pitchFamily="18" charset="0"/>
                  <a:cs typeface="Times New Roman" panose="02020603050405020304" pitchFamily="18" charset="0"/>
                </a:rPr>
                <a:t>α</a:t>
              </a:r>
              <a:r>
                <a:rPr lang="en-US" altLang="zh-CN" sz="1200" dirty="0"/>
                <a:t> </a:t>
              </a:r>
              <a:r>
                <a:rPr lang="en-US" altLang="zh-CN" sz="1200" dirty="0">
                  <a:latin typeface="宋体" panose="02010600030101010101" pitchFamily="2" charset="-122"/>
                </a:rPr>
                <a:t>=</a:t>
              </a:r>
              <a:r>
                <a:rPr lang="en-US" altLang="zh-CN" sz="1200" dirty="0"/>
                <a:t> </a:t>
              </a:r>
              <a:r>
                <a:rPr lang="en-US" altLang="zh-CN" sz="1200" dirty="0">
                  <a:latin typeface="宋体" panose="02010600030101010101" pitchFamily="2" charset="-122"/>
                </a:rPr>
                <a:t>0.0041</a:t>
              </a:r>
              <a:r>
                <a:rPr lang="en-US" altLang="zh-CN" sz="1200" dirty="0"/>
                <a:t> </a:t>
              </a:r>
              <a:r>
                <a:rPr lang="zh-CN" altLang="en-US" sz="1200" dirty="0"/>
                <a:t>；</a:t>
              </a:r>
              <a:endParaRPr lang="en-US" altLang="zh-CN" sz="1200" dirty="0"/>
            </a:p>
          </p:txBody>
        </p:sp>
        <p:sp>
          <p:nvSpPr>
            <p:cNvPr id="30731" name="矩形 3"/>
            <p:cNvSpPr>
              <a:spLocks noChangeArrowheads="1"/>
            </p:cNvSpPr>
            <p:nvPr/>
          </p:nvSpPr>
          <p:spPr bwMode="auto">
            <a:xfrm>
              <a:off x="1816" y="1287"/>
              <a:ext cx="39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t>               3</a:t>
              </a:r>
              <a:r>
                <a:rPr lang="zh-CN" altLang="en-US" sz="1200" dirty="0"/>
                <a:t>、連續 </a:t>
              </a:r>
              <a:r>
                <a:rPr lang="en-US" altLang="zh-CN" sz="1200" dirty="0">
                  <a:latin typeface="宋体" panose="02010600030101010101" pitchFamily="2" charset="-122"/>
                </a:rPr>
                <a:t>100</a:t>
              </a:r>
              <a:r>
                <a:rPr lang="en-US" altLang="zh-CN" sz="1200" dirty="0"/>
                <a:t> </a:t>
              </a:r>
              <a:r>
                <a:rPr lang="zh-CN" altLang="en-US" sz="1200" dirty="0"/>
                <a:t>個點，界外點數 </a:t>
              </a:r>
              <a:r>
                <a:rPr lang="en-US" altLang="zh-CN" sz="1200" i="1" dirty="0">
                  <a:latin typeface="Times New Roman" panose="02020603050405020304" pitchFamily="18" charset="0"/>
                  <a:cs typeface="Times New Roman" panose="02020603050405020304" pitchFamily="18" charset="0"/>
                </a:rPr>
                <a:t>d</a:t>
              </a:r>
              <a:r>
                <a:rPr lang="en-US" altLang="zh-CN" sz="1200" i="1" dirty="0"/>
                <a:t> </a:t>
              </a:r>
              <a:r>
                <a:rPr lang="en-US" altLang="zh-CN" sz="1000" dirty="0">
                  <a:latin typeface="宋体" panose="02010600030101010101" pitchFamily="2" charset="-122"/>
                </a:rPr>
                <a:t>≤</a:t>
              </a:r>
              <a:r>
                <a:rPr lang="en-US" altLang="zh-CN" sz="1200" dirty="0"/>
                <a:t> </a:t>
              </a:r>
              <a:r>
                <a:rPr lang="en-US" altLang="zh-CN" sz="1200" dirty="0">
                  <a:latin typeface="宋体" panose="02010600030101010101" pitchFamily="2" charset="-122"/>
                </a:rPr>
                <a:t>2</a:t>
              </a:r>
              <a:r>
                <a:rPr lang="en-US" altLang="zh-CN" sz="1200" dirty="0"/>
                <a:t> </a:t>
              </a:r>
              <a:r>
                <a:rPr lang="zh-CN" altLang="en-US" sz="1200" dirty="0"/>
                <a:t>，此時 </a:t>
              </a:r>
              <a:r>
                <a:rPr lang="el-GR" altLang="zh-CN" sz="1200" i="1" dirty="0">
                  <a:latin typeface="Times New Roman" panose="02020603050405020304" pitchFamily="18" charset="0"/>
                  <a:cs typeface="Times New Roman" panose="02020603050405020304" pitchFamily="18" charset="0"/>
                </a:rPr>
                <a:t>α</a:t>
              </a:r>
              <a:r>
                <a:rPr lang="en-US" altLang="zh-CN" sz="1200" dirty="0"/>
                <a:t> </a:t>
              </a:r>
              <a:r>
                <a:rPr lang="en-US" altLang="zh-CN" sz="1200" dirty="0">
                  <a:latin typeface="宋体" panose="02010600030101010101" pitchFamily="2" charset="-122"/>
                </a:rPr>
                <a:t>=</a:t>
              </a:r>
              <a:r>
                <a:rPr lang="en-US" altLang="zh-CN" sz="1200" dirty="0"/>
                <a:t> </a:t>
              </a:r>
              <a:r>
                <a:rPr lang="en-US" altLang="zh-CN" sz="1200" dirty="0">
                  <a:latin typeface="宋体" panose="02010600030101010101" pitchFamily="2" charset="-122"/>
                </a:rPr>
                <a:t>0.0026</a:t>
              </a:r>
              <a:r>
                <a:rPr lang="en-US" altLang="zh-CN" sz="1200" dirty="0"/>
                <a:t> </a:t>
              </a:r>
              <a:r>
                <a:rPr lang="zh-CN" altLang="en-US" sz="1200" dirty="0"/>
                <a:t>；</a:t>
              </a:r>
              <a:endParaRPr lang="en-US" altLang="zh-CN" sz="1200" dirty="0"/>
            </a:p>
          </p:txBody>
        </p:sp>
        <p:sp>
          <p:nvSpPr>
            <p:cNvPr id="30732" name="矩形 3"/>
            <p:cNvSpPr>
              <a:spLocks noChangeArrowheads="1"/>
            </p:cNvSpPr>
            <p:nvPr/>
          </p:nvSpPr>
          <p:spPr bwMode="auto">
            <a:xfrm>
              <a:off x="1816" y="1501"/>
              <a:ext cx="46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t>       </a:t>
              </a:r>
              <a:r>
                <a:rPr lang="zh-CN" altLang="en-US" sz="1200" dirty="0"/>
                <a:t>上述為休哈特控制圖國際標準 </a:t>
              </a:r>
              <a:r>
                <a:rPr lang="en-US" altLang="zh-CN" sz="1200" dirty="0">
                  <a:latin typeface="宋体" panose="02010600030101010101" pitchFamily="2" charset="-122"/>
                  <a:cs typeface="Times New Roman" panose="02020603050405020304" pitchFamily="18" charset="0"/>
                </a:rPr>
                <a:t>ISO</a:t>
              </a:r>
              <a:r>
                <a:rPr lang="en-US" altLang="zh-CN" sz="1200" dirty="0">
                  <a:latin typeface="宋体" panose="02010600030101010101" pitchFamily="2" charset="-122"/>
                </a:rPr>
                <a:t> 8258:1991</a:t>
              </a:r>
              <a:r>
                <a:rPr lang="en-US" altLang="zh-CN" sz="1200" dirty="0"/>
                <a:t> </a:t>
              </a:r>
              <a:r>
                <a:rPr lang="zh-CN" altLang="en-US" sz="1200" dirty="0"/>
                <a:t>中描述的三條判穩準則，但需要注意的是：</a:t>
              </a:r>
              <a:endParaRPr lang="en-US" altLang="zh-CN" sz="1200" dirty="0"/>
            </a:p>
          </p:txBody>
        </p:sp>
        <p:sp>
          <p:nvSpPr>
            <p:cNvPr id="30733" name="矩形 3"/>
            <p:cNvSpPr>
              <a:spLocks noChangeArrowheads="1"/>
            </p:cNvSpPr>
            <p:nvPr/>
          </p:nvSpPr>
          <p:spPr bwMode="auto">
            <a:xfrm>
              <a:off x="1796" y="1670"/>
              <a:ext cx="39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t>        </a:t>
              </a:r>
              <a:r>
                <a:rPr lang="el-GR" altLang="zh-CN" sz="1100" dirty="0">
                  <a:solidFill>
                    <a:srgbClr val="FF0000"/>
                  </a:solidFill>
                  <a:latin typeface="Times New Roman" panose="02020603050405020304" pitchFamily="18" charset="0"/>
                  <a:cs typeface="Times New Roman" panose="02020603050405020304" pitchFamily="18" charset="0"/>
                </a:rPr>
                <a:t>α</a:t>
              </a:r>
              <a:r>
                <a:rPr lang="en-US" altLang="zh-CN" sz="1100" dirty="0">
                  <a:solidFill>
                    <a:srgbClr val="FF0000"/>
                  </a:solidFill>
                  <a:latin typeface="宋体" panose="02010600030101010101" pitchFamily="2" charset="-122"/>
                </a:rPr>
                <a:t>1</a:t>
              </a:r>
              <a:r>
                <a:rPr lang="en-US" altLang="zh-CN" sz="1100" dirty="0">
                  <a:solidFill>
                    <a:srgbClr val="FF0000"/>
                  </a:solidFill>
                </a:rPr>
                <a:t> </a:t>
              </a:r>
              <a:r>
                <a:rPr lang="zh-CN" altLang="en-US" sz="1100" dirty="0">
                  <a:solidFill>
                    <a:srgbClr val="FF0000"/>
                  </a:solidFill>
                </a:rPr>
                <a:t>過大（</a:t>
              </a:r>
              <a:r>
                <a:rPr lang="en-US" altLang="zh-CN" sz="1100" dirty="0">
                  <a:solidFill>
                    <a:srgbClr val="FF0000"/>
                  </a:solidFill>
                  <a:latin typeface="Times New Roman" panose="02020603050405020304" pitchFamily="18" charset="0"/>
                  <a:cs typeface="Times New Roman" panose="02020603050405020304" pitchFamily="18" charset="0"/>
                </a:rPr>
                <a:t>6.54%</a:t>
              </a:r>
              <a:r>
                <a:rPr lang="zh-CN" altLang="en-US" sz="1100" dirty="0">
                  <a:solidFill>
                    <a:srgbClr val="FF0000"/>
                  </a:solidFill>
                </a:rPr>
                <a:t>），明顯大於 </a:t>
              </a:r>
              <a:r>
                <a:rPr lang="el-GR" altLang="zh-CN" sz="1100" dirty="0">
                  <a:solidFill>
                    <a:srgbClr val="FF0000"/>
                  </a:solidFill>
                  <a:latin typeface="Times New Roman" panose="02020603050405020304" pitchFamily="18" charset="0"/>
                  <a:cs typeface="Times New Roman" panose="02020603050405020304" pitchFamily="18" charset="0"/>
                </a:rPr>
                <a:t>α</a:t>
              </a:r>
              <a:r>
                <a:rPr lang="en-US" altLang="zh-CN" sz="1100" dirty="0">
                  <a:solidFill>
                    <a:srgbClr val="FF0000"/>
                  </a:solidFill>
                  <a:latin typeface="宋体" panose="02010600030101010101" pitchFamily="2" charset="-122"/>
                </a:rPr>
                <a:t>2</a:t>
              </a:r>
              <a:r>
                <a:rPr lang="zh-CN" altLang="en-US" sz="1100" dirty="0">
                  <a:solidFill>
                    <a:srgbClr val="FF0000"/>
                  </a:solidFill>
                </a:rPr>
                <a:t>（</a:t>
              </a:r>
              <a:r>
                <a:rPr lang="en-US" altLang="zh-CN" sz="1100" dirty="0">
                  <a:solidFill>
                    <a:srgbClr val="FF0000"/>
                  </a:solidFill>
                  <a:latin typeface="Times New Roman" panose="02020603050405020304" pitchFamily="18" charset="0"/>
                  <a:cs typeface="Times New Roman" panose="02020603050405020304" pitchFamily="18" charset="0"/>
                </a:rPr>
                <a:t>0.41%</a:t>
              </a:r>
              <a:r>
                <a:rPr lang="zh-CN" altLang="en-US" sz="1100" dirty="0">
                  <a:solidFill>
                    <a:srgbClr val="FF0000"/>
                  </a:solidFill>
                </a:rPr>
                <a:t>）和 </a:t>
              </a:r>
              <a:r>
                <a:rPr lang="el-GR" altLang="zh-CN" sz="1100" dirty="0">
                  <a:solidFill>
                    <a:srgbClr val="FF0000"/>
                  </a:solidFill>
                  <a:latin typeface="Times New Roman" panose="02020603050405020304" pitchFamily="18" charset="0"/>
                  <a:cs typeface="Times New Roman" panose="02020603050405020304" pitchFamily="18" charset="0"/>
                </a:rPr>
                <a:t>α</a:t>
              </a:r>
              <a:r>
                <a:rPr lang="en-US" altLang="zh-CN" sz="1100" dirty="0">
                  <a:solidFill>
                    <a:srgbClr val="FF0000"/>
                  </a:solidFill>
                  <a:latin typeface="宋体" panose="02010600030101010101" pitchFamily="2" charset="-122"/>
                </a:rPr>
                <a:t>3</a:t>
              </a:r>
              <a:r>
                <a:rPr lang="zh-CN" altLang="en-US" sz="1100" dirty="0">
                  <a:solidFill>
                    <a:srgbClr val="FF0000"/>
                  </a:solidFill>
                </a:rPr>
                <a:t>（</a:t>
              </a:r>
              <a:r>
                <a:rPr lang="en-US" altLang="zh-CN" sz="1100" dirty="0">
                  <a:solidFill>
                    <a:srgbClr val="FF0000"/>
                  </a:solidFill>
                  <a:latin typeface="Times New Roman" panose="02020603050405020304" pitchFamily="18" charset="0"/>
                  <a:cs typeface="Times New Roman" panose="02020603050405020304" pitchFamily="18" charset="0"/>
                </a:rPr>
                <a:t>0.26%</a:t>
              </a:r>
              <a:r>
                <a:rPr lang="zh-CN" altLang="en-US" sz="1100" dirty="0">
                  <a:solidFill>
                    <a:srgbClr val="FF0000"/>
                  </a:solidFill>
                </a:rPr>
                <a:t>）；</a:t>
              </a:r>
              <a:endParaRPr lang="en-US" altLang="zh-CN" sz="1100" dirty="0">
                <a:solidFill>
                  <a:srgbClr val="FF0000"/>
                </a:solidFill>
              </a:endParaRPr>
            </a:p>
            <a:p>
              <a:r>
                <a:rPr lang="en-US" altLang="zh-CN" sz="1200" dirty="0">
                  <a:solidFill>
                    <a:srgbClr val="FF0000"/>
                  </a:solidFill>
                </a:rPr>
                <a:t>        </a:t>
              </a:r>
              <a:r>
                <a:rPr lang="zh-CN" altLang="en-US" sz="1100" dirty="0">
                  <a:solidFill>
                    <a:srgbClr val="FF0000"/>
                  </a:solidFill>
                </a:rPr>
                <a:t>所以應該盡量避免使用第一條判穩準則。</a:t>
              </a:r>
              <a:endParaRPr lang="en-US" altLang="zh-CN" sz="1100" dirty="0">
                <a:solidFill>
                  <a:srgbClr val="FF0000"/>
                </a:solidFill>
              </a:endParaRPr>
            </a:p>
          </p:txBody>
        </p:sp>
        <p:sp>
          <p:nvSpPr>
            <p:cNvPr id="30734" name="矩形 3"/>
            <p:cNvSpPr>
              <a:spLocks noChangeArrowheads="1"/>
            </p:cNvSpPr>
            <p:nvPr/>
          </p:nvSpPr>
          <p:spPr bwMode="auto">
            <a:xfrm>
              <a:off x="1816" y="2567"/>
              <a:ext cx="39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dirty="0"/>
                <a:t>               1</a:t>
              </a:r>
              <a:r>
                <a:rPr lang="zh-CN" altLang="en-US" sz="1200" dirty="0"/>
                <a:t>、控制點出界判異；</a:t>
              </a:r>
              <a:endParaRPr lang="en-US" altLang="zh-CN" sz="1200" dirty="0"/>
            </a:p>
          </p:txBody>
        </p:sp>
        <p:sp>
          <p:nvSpPr>
            <p:cNvPr id="30735" name="矩形 3"/>
            <p:cNvSpPr>
              <a:spLocks noChangeArrowheads="1"/>
            </p:cNvSpPr>
            <p:nvPr/>
          </p:nvSpPr>
          <p:spPr bwMode="auto">
            <a:xfrm>
              <a:off x="1816" y="2742"/>
              <a:ext cx="397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t>               2</a:t>
              </a:r>
              <a:r>
                <a:rPr lang="zh-CN" altLang="en-US" sz="1200"/>
                <a:t>、界內點排列不隨機判異；</a:t>
              </a:r>
              <a:endParaRPr lang="en-US" altLang="zh-CN" sz="1200"/>
            </a:p>
          </p:txBody>
        </p:sp>
        <p:sp>
          <p:nvSpPr>
            <p:cNvPr id="30736" name="矩形 3"/>
            <p:cNvSpPr>
              <a:spLocks noChangeArrowheads="1"/>
            </p:cNvSpPr>
            <p:nvPr/>
          </p:nvSpPr>
          <p:spPr bwMode="auto">
            <a:xfrm>
              <a:off x="1816" y="2946"/>
              <a:ext cx="39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a:t>        </a:t>
              </a:r>
              <a:r>
                <a:rPr lang="zh-CN" altLang="en-US" sz="1200"/>
                <a:t>考慮到控制點數目可以變化，所以第二種模式原則上有無窮多種，但通常使用的只有</a:t>
              </a:r>
              <a:endParaRPr lang="en-US" altLang="zh-CN" sz="1200"/>
            </a:p>
            <a:p>
              <a:r>
                <a:rPr lang="en-US" altLang="zh-CN" sz="1200"/>
                <a:t>        </a:t>
              </a:r>
              <a:r>
                <a:rPr lang="zh-CN" altLang="en-US" sz="1200"/>
                <a:t>下列具有明顯物理意義的幾種：</a:t>
              </a:r>
              <a:endParaRPr lang="en-US" altLang="zh-CN" sz="1200"/>
            </a:p>
          </p:txBody>
        </p:sp>
        <p:sp>
          <p:nvSpPr>
            <p:cNvPr id="30737" name="矩形 3"/>
            <p:cNvSpPr>
              <a:spLocks noChangeArrowheads="1"/>
            </p:cNvSpPr>
            <p:nvPr/>
          </p:nvSpPr>
          <p:spPr bwMode="auto">
            <a:xfrm>
              <a:off x="1816" y="3262"/>
              <a:ext cx="46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t>         ① 屢屢接近控制界限，② 鏈，③ 傾向，④ 週期性變化，⑤ 集中在中心線附近；</a:t>
              </a:r>
              <a:endParaRPr lang="en-US" altLang="zh-CN" sz="1200"/>
            </a:p>
          </p:txBody>
        </p:sp>
        <p:sp>
          <p:nvSpPr>
            <p:cNvPr id="30738" name="矩形 3"/>
            <p:cNvSpPr>
              <a:spLocks noChangeArrowheads="1"/>
            </p:cNvSpPr>
            <p:nvPr/>
          </p:nvSpPr>
          <p:spPr bwMode="auto">
            <a:xfrm>
              <a:off x="1836" y="3464"/>
              <a:ext cx="465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100" dirty="0">
                  <a:solidFill>
                    <a:srgbClr val="FF0000"/>
                  </a:solidFill>
                </a:rPr>
                <a:t>        注意：控制圖只能反映過程是穩態或是異常；</a:t>
              </a:r>
              <a:endParaRPr lang="en-US" altLang="zh-CN" sz="1100" dirty="0">
                <a:solidFill>
                  <a:srgbClr val="FF0000"/>
                </a:solidFill>
              </a:endParaRPr>
            </a:p>
            <a:p>
              <a:r>
                <a:rPr lang="en-US" altLang="zh-CN" sz="1100" dirty="0">
                  <a:solidFill>
                    <a:srgbClr val="FF0000"/>
                  </a:solidFill>
                </a:rPr>
                <a:t>                   </a:t>
              </a:r>
              <a:r>
                <a:rPr lang="zh-CN" altLang="en-US" sz="1100" dirty="0">
                  <a:solidFill>
                    <a:srgbClr val="FF0000"/>
                  </a:solidFill>
                </a:rPr>
                <a:t>第五點有「壞」的異常，但是也有可能是由於精密度變優后產生的好的「異常」。</a:t>
              </a:r>
              <a:endParaRPr lang="en-US" altLang="zh-CN" sz="1100" dirty="0">
                <a:solidFill>
                  <a:srgbClr val="FF0000"/>
                </a:solidFill>
              </a:endParaRPr>
            </a:p>
          </p:txBody>
        </p:sp>
      </p:grpSp>
      <p:sp>
        <p:nvSpPr>
          <p:cNvPr id="21" name="矩形 20"/>
          <p:cNvSpPr/>
          <p:nvPr/>
        </p:nvSpPr>
        <p:spPr>
          <a:xfrm>
            <a:off x="46031" y="269146"/>
            <a:ext cx="4720696"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控制規則</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Control rule</a:t>
            </a:r>
            <a:r>
              <a:rPr lang="en-US" altLang="zh-CN" sz="1000" dirty="0">
                <a:solidFill>
                  <a:srgbClr val="000000"/>
                </a:solidFill>
                <a:latin typeface="Times New Roman" pitchFamily="18" charset="0"/>
                <a:cs typeface="Times New Roman" pitchFamily="18" charset="0"/>
              </a:rPr>
              <a:t>)</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22" name="矩形 21"/>
          <p:cNvSpPr/>
          <p:nvPr/>
        </p:nvSpPr>
        <p:spPr>
          <a:xfrm>
            <a:off x="29097" y="16934"/>
            <a:ext cx="3679302"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矩形 3"/>
          <p:cNvSpPr>
            <a:spLocks noChangeArrowheads="1"/>
          </p:cNvSpPr>
          <p:nvPr/>
        </p:nvSpPr>
        <p:spPr bwMode="auto">
          <a:xfrm>
            <a:off x="826190" y="709956"/>
            <a:ext cx="10132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latin typeface="Times New Roman" pitchFamily="18" charset="0"/>
                <a:cs typeface="Times New Roman" pitchFamily="18" charset="0"/>
              </a:rPr>
              <a:t>     判異準則 </a:t>
            </a:r>
            <a:r>
              <a:rPr lang="en-US" altLang="zh-CN" sz="1600" dirty="0">
                <a:latin typeface="Times New Roman" pitchFamily="18" charset="0"/>
                <a:cs typeface="Times New Roman" pitchFamily="18" charset="0"/>
              </a:rPr>
              <a:t>- </a:t>
            </a:r>
            <a:r>
              <a:rPr lang="zh-TW" altLang="en-US" sz="1600" dirty="0">
                <a:latin typeface="Times New Roman" pitchFamily="18" charset="0"/>
                <a:cs typeface="Times New Roman" pitchFamily="18" charset="0"/>
              </a:rPr>
              <a:t>控制點出界判異</a:t>
            </a:r>
            <a:r>
              <a:rPr lang="zh-CN" altLang="en-US" sz="1600" dirty="0">
                <a:latin typeface="Times New Roman" pitchFamily="18" charset="0"/>
                <a:cs typeface="Times New Roman" pitchFamily="18" charset="0"/>
              </a:rPr>
              <a:t>模式：</a:t>
            </a:r>
            <a:r>
              <a:rPr lang="en-US" altLang="zh-CN" sz="1600" dirty="0">
                <a:latin typeface="Times New Roman" pitchFamily="18" charset="0"/>
                <a:cs typeface="Times New Roman" pitchFamily="18" charset="0"/>
              </a:rPr>
              <a:t>[ 1</a:t>
            </a:r>
            <a:r>
              <a:rPr lang="en-US" altLang="zh-CN" sz="1600" i="1" baseline="-25000" dirty="0">
                <a:latin typeface="Times New Roman" pitchFamily="18" charset="0"/>
                <a:cs typeface="Times New Roman" pitchFamily="18" charset="0"/>
              </a:rPr>
              <a:t>ks</a:t>
            </a:r>
            <a:r>
              <a:rPr lang="en-US" altLang="zh-CN" sz="1600" dirty="0">
                <a:latin typeface="Times New Roman" pitchFamily="18" charset="0"/>
                <a:cs typeface="Times New Roman" pitchFamily="18" charset="0"/>
              </a:rPr>
              <a:t> , </a:t>
            </a:r>
            <a:r>
              <a:rPr lang="en-US" altLang="zh-CN" sz="1600" i="1" dirty="0">
                <a:latin typeface="Times New Roman" pitchFamily="18" charset="0"/>
                <a:cs typeface="Times New Roman" pitchFamily="18" charset="0"/>
              </a:rPr>
              <a:t>N</a:t>
            </a:r>
            <a:r>
              <a:rPr lang="en-US" altLang="zh-CN" sz="1600" dirty="0">
                <a:latin typeface="Times New Roman" pitchFamily="18" charset="0"/>
                <a:cs typeface="Times New Roman" pitchFamily="18" charset="0"/>
              </a:rPr>
              <a:t> ] </a:t>
            </a:r>
            <a:r>
              <a:rPr lang="zh-CN" altLang="en-US" sz="1600" dirty="0">
                <a:latin typeface="Times New Roman" pitchFamily="18" charset="0"/>
                <a:cs typeface="Times New Roman" pitchFamily="18" charset="0"/>
              </a:rPr>
              <a:t>；</a:t>
            </a:r>
          </a:p>
        </p:txBody>
      </p:sp>
      <p:sp>
        <p:nvSpPr>
          <p:cNvPr id="31750" name="矩形 3"/>
          <p:cNvSpPr>
            <a:spLocks noChangeArrowheads="1"/>
          </p:cNvSpPr>
          <p:nvPr/>
        </p:nvSpPr>
        <p:spPr bwMode="auto">
          <a:xfrm>
            <a:off x="826189" y="1280805"/>
            <a:ext cx="102284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latin typeface="Times New Roman" pitchFamily="18" charset="0"/>
                <a:cs typeface="Times New Roman" pitchFamily="18" charset="0"/>
              </a:rPr>
              <a:t>       這個模式是指，每個分析批</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analytical run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設計測定</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支質控品，且每支只測定 </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次，即能獲得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個控制觀測值</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control observation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，將 </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k</a:t>
            </a:r>
            <a:r>
              <a:rPr lang="en-US" altLang="zh-CN" sz="1200" dirty="0">
                <a:latin typeface="Times New Roman" pitchFamily="18" charset="0"/>
                <a:cs typeface="Times New Roman" pitchFamily="18" charset="0"/>
              </a:rPr>
              <a:t>·</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設定為控制界限</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control limits</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，只需要有 </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個控制觀測值落在大於 </a:t>
            </a:r>
            <a:r>
              <a:rPr lang="el-GR" altLang="zh-CN" sz="1200" i="1" dirty="0">
                <a:latin typeface="Times New Roman" pitchFamily="18" charset="0"/>
                <a:cs typeface="Times New Roman" pitchFamily="18" charset="0"/>
              </a:rPr>
              <a:t>μ</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k</a:t>
            </a:r>
            <a:r>
              <a:rPr lang="en-US" altLang="zh-CN" sz="1200" dirty="0">
                <a:latin typeface="Times New Roman" pitchFamily="18" charset="0"/>
                <a:cs typeface="Times New Roman" pitchFamily="18" charset="0"/>
              </a:rPr>
              <a:t>·</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或小於 </a:t>
            </a:r>
            <a:r>
              <a:rPr lang="el-GR" altLang="zh-CN" sz="1200" i="1" dirty="0">
                <a:latin typeface="Times New Roman" pitchFamily="18" charset="0"/>
                <a:cs typeface="Times New Roman" pitchFamily="18" charset="0"/>
              </a:rPr>
              <a:t>μ</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k</a:t>
            </a:r>
            <a:r>
              <a:rPr lang="en-US" altLang="zh-CN" sz="1200" dirty="0">
                <a:latin typeface="Times New Roman" pitchFamily="18" charset="0"/>
                <a:cs typeface="Times New Roman" pitchFamily="18" charset="0"/>
              </a:rPr>
              <a:t>·</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區間時，結果即判為失控</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rejection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，則有誤差檢出率</a:t>
            </a:r>
            <a:r>
              <a:rPr lang="en-US" altLang="zh-CN" sz="1200" dirty="0">
                <a:latin typeface="Times New Roman" pitchFamily="18" charset="0"/>
                <a:cs typeface="Times New Roman" pitchFamily="18" charset="0"/>
              </a:rPr>
              <a:t>( </a:t>
            </a:r>
            <a:r>
              <a:rPr lang="en-US" altLang="zh-CN" sz="1200" i="1" dirty="0" err="1">
                <a:latin typeface="Times New Roman" pitchFamily="18" charset="0"/>
                <a:cs typeface="Times New Roman" pitchFamily="18" charset="0"/>
              </a:rPr>
              <a:t>P</a:t>
            </a:r>
            <a:r>
              <a:rPr lang="en-US" altLang="zh-CN" sz="1200" i="1" baseline="-25000" dirty="0" err="1">
                <a:latin typeface="Times New Roman" pitchFamily="18" charset="0"/>
                <a:cs typeface="Times New Roman" pitchFamily="18" charset="0"/>
              </a:rPr>
              <a:t>ed</a:t>
            </a:r>
            <a:r>
              <a:rPr lang="en-US" altLang="zh-CN" sz="1200" dirty="0">
                <a:latin typeface="Times New Roman" pitchFamily="18" charset="0"/>
                <a:cs typeface="Times New Roman" pitchFamily="18" charset="0"/>
              </a:rPr>
              <a:t> )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p:txBody>
      </p:sp>
      <p:grpSp>
        <p:nvGrpSpPr>
          <p:cNvPr id="4" name="组合 3"/>
          <p:cNvGrpSpPr/>
          <p:nvPr/>
        </p:nvGrpSpPr>
        <p:grpSpPr>
          <a:xfrm>
            <a:off x="921727" y="3886457"/>
            <a:ext cx="6297696" cy="704850"/>
            <a:chOff x="921727" y="3886457"/>
            <a:chExt cx="6297696" cy="704850"/>
          </a:xfrm>
        </p:grpSpPr>
        <p:sp>
          <p:nvSpPr>
            <p:cNvPr id="31751" name="矩形 3"/>
            <p:cNvSpPr>
              <a:spLocks noChangeArrowheads="1"/>
            </p:cNvSpPr>
            <p:nvPr/>
          </p:nvSpPr>
          <p:spPr bwMode="auto">
            <a:xfrm>
              <a:off x="921727" y="4063745"/>
              <a:ext cx="267612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100" dirty="0">
                  <a:latin typeface="Times New Roman" pitchFamily="18" charset="0"/>
                  <a:cs typeface="Times New Roman" pitchFamily="18" charset="0"/>
                </a:rPr>
                <a:t>[ 1</a:t>
              </a:r>
              <a:r>
                <a:rPr lang="en-US" altLang="zh-CN" sz="1100" i="1" baseline="-25000" dirty="0">
                  <a:latin typeface="Times New Roman" pitchFamily="18" charset="0"/>
                  <a:cs typeface="Times New Roman" pitchFamily="18" charset="0"/>
                </a:rPr>
                <a:t>ks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規則的假失控率</a:t>
              </a:r>
              <a:r>
                <a:rPr lang="en-US" altLang="zh-CN" sz="1100" dirty="0">
                  <a:latin typeface="Times New Roman" pitchFamily="18" charset="0"/>
                  <a:cs typeface="Times New Roman" pitchFamily="18" charset="0"/>
                </a:rPr>
                <a:t>( </a:t>
              </a:r>
              <a:r>
                <a:rPr lang="en-US" altLang="zh-CN" sz="1100" i="1" dirty="0" err="1">
                  <a:latin typeface="Times New Roman" pitchFamily="18" charset="0"/>
                  <a:cs typeface="Times New Roman" pitchFamily="18" charset="0"/>
                </a:rPr>
                <a:t>P</a:t>
              </a:r>
              <a:r>
                <a:rPr lang="en-US" altLang="zh-CN" sz="1100" i="1" baseline="-25000" dirty="0" err="1">
                  <a:latin typeface="Times New Roman" pitchFamily="18" charset="0"/>
                  <a:cs typeface="Times New Roman" pitchFamily="18" charset="0"/>
                </a:rPr>
                <a:t>fr</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為：</a:t>
              </a:r>
              <a:endParaRPr lang="en-US" altLang="zh-CN" sz="1100" dirty="0">
                <a:latin typeface="Times New Roman" pitchFamily="18" charset="0"/>
                <a:cs typeface="Times New Roman" pitchFamily="18" charset="0"/>
              </a:endParaRPr>
            </a:p>
          </p:txBody>
        </p:sp>
        <p:graphicFrame>
          <p:nvGraphicFramePr>
            <p:cNvPr id="20" name="对象 1"/>
            <p:cNvGraphicFramePr>
              <a:graphicFrameLocks noChangeAspect="1"/>
            </p:cNvGraphicFramePr>
            <p:nvPr>
              <p:extLst>
                <p:ext uri="{D42A27DB-BD31-4B8C-83A1-F6EECF244321}">
                  <p14:modId xmlns:p14="http://schemas.microsoft.com/office/powerpoint/2010/main" val="406945645"/>
                </p:ext>
              </p:extLst>
            </p:nvPr>
          </p:nvGraphicFramePr>
          <p:xfrm>
            <a:off x="3066523" y="3886457"/>
            <a:ext cx="4152900" cy="704850"/>
          </p:xfrm>
          <a:graphic>
            <a:graphicData uri="http://schemas.openxmlformats.org/presentationml/2006/ole">
              <mc:AlternateContent xmlns:mc="http://schemas.openxmlformats.org/markup-compatibility/2006">
                <mc:Choice xmlns:v="urn:schemas-microsoft-com:vml" Requires="v">
                  <p:oleObj name="Equation" r:id="rId3" imgW="3149280" imgH="533160" progId="Equation.DSMT4">
                    <p:embed/>
                  </p:oleObj>
                </mc:Choice>
                <mc:Fallback>
                  <p:oleObj name="Equation" r:id="rId3" imgW="3149280" imgH="533160" progId="Equation.DSMT4">
                    <p:embed/>
                    <p:pic>
                      <p:nvPicPr>
                        <p:cNvPr id="0" name=""/>
                        <p:cNvPicPr>
                          <a:picLocks noChangeAspect="1" noChangeArrowheads="1"/>
                        </p:cNvPicPr>
                        <p:nvPr/>
                      </p:nvPicPr>
                      <p:blipFill>
                        <a:blip r:embed="rId4"/>
                        <a:srcRect/>
                        <a:stretch>
                          <a:fillRect/>
                        </a:stretch>
                      </p:blipFill>
                      <p:spPr bwMode="auto">
                        <a:xfrm>
                          <a:off x="3066523" y="3886457"/>
                          <a:ext cx="4152900" cy="704850"/>
                        </a:xfrm>
                        <a:prstGeom prst="rect">
                          <a:avLst/>
                        </a:prstGeom>
                        <a:noFill/>
                        <a:ln>
                          <a:noFill/>
                        </a:ln>
                      </p:spPr>
                    </p:pic>
                  </p:oleObj>
                </mc:Fallback>
              </mc:AlternateContent>
            </a:graphicData>
          </a:graphic>
        </p:graphicFrame>
      </p:grpSp>
      <p:grpSp>
        <p:nvGrpSpPr>
          <p:cNvPr id="3" name="组合 2"/>
          <p:cNvGrpSpPr/>
          <p:nvPr/>
        </p:nvGrpSpPr>
        <p:grpSpPr>
          <a:xfrm>
            <a:off x="986943" y="2503902"/>
            <a:ext cx="9701213" cy="703263"/>
            <a:chOff x="986943" y="2394718"/>
            <a:chExt cx="9701213" cy="703263"/>
          </a:xfrm>
        </p:grpSpPr>
        <p:graphicFrame>
          <p:nvGraphicFramePr>
            <p:cNvPr id="31752" name="对象 1"/>
            <p:cNvGraphicFramePr>
              <a:graphicFrameLocks noChangeAspect="1"/>
            </p:cNvGraphicFramePr>
            <p:nvPr>
              <p:extLst>
                <p:ext uri="{D42A27DB-BD31-4B8C-83A1-F6EECF244321}">
                  <p14:modId xmlns:p14="http://schemas.microsoft.com/office/powerpoint/2010/main" val="3485312935"/>
                </p:ext>
              </p:extLst>
            </p:nvPr>
          </p:nvGraphicFramePr>
          <p:xfrm>
            <a:off x="986943" y="2394718"/>
            <a:ext cx="5307013" cy="703263"/>
          </p:xfrm>
          <a:graphic>
            <a:graphicData uri="http://schemas.openxmlformats.org/presentationml/2006/ole">
              <mc:AlternateContent xmlns:mc="http://schemas.openxmlformats.org/markup-compatibility/2006">
                <mc:Choice xmlns:v="urn:schemas-microsoft-com:vml" Requires="v">
                  <p:oleObj name="Equation" r:id="rId5" imgW="4025880" imgH="533160" progId="Equation.DSMT4">
                    <p:embed/>
                  </p:oleObj>
                </mc:Choice>
                <mc:Fallback>
                  <p:oleObj name="Equation" r:id="rId5" imgW="4025880" imgH="533160" progId="Equation.DSMT4">
                    <p:embed/>
                    <p:pic>
                      <p:nvPicPr>
                        <p:cNvPr id="0" name=""/>
                        <p:cNvPicPr>
                          <a:picLocks noChangeAspect="1" noChangeArrowheads="1"/>
                        </p:cNvPicPr>
                        <p:nvPr/>
                      </p:nvPicPr>
                      <p:blipFill>
                        <a:blip r:embed="rId6"/>
                        <a:srcRect/>
                        <a:stretch>
                          <a:fillRect/>
                        </a:stretch>
                      </p:blipFill>
                      <p:spPr bwMode="auto">
                        <a:xfrm>
                          <a:off x="986943" y="2394718"/>
                          <a:ext cx="5307013" cy="703263"/>
                        </a:xfrm>
                        <a:prstGeom prst="rect">
                          <a:avLst/>
                        </a:prstGeom>
                        <a:noFill/>
                        <a:ln>
                          <a:noFill/>
                        </a:ln>
                      </p:spPr>
                    </p:pic>
                  </p:oleObj>
                </mc:Fallback>
              </mc:AlternateContent>
            </a:graphicData>
          </a:graphic>
        </p:graphicFrame>
        <p:sp>
          <p:nvSpPr>
            <p:cNvPr id="31754" name="矩形 3"/>
            <p:cNvSpPr>
              <a:spLocks noChangeArrowheads="1"/>
            </p:cNvSpPr>
            <p:nvPr/>
          </p:nvSpPr>
          <p:spPr bwMode="auto">
            <a:xfrm>
              <a:off x="6228049" y="2534198"/>
              <a:ext cx="4839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200" i="1" dirty="0">
                  <a:latin typeface="Times New Roman" pitchFamily="18" charset="0"/>
                  <a:cs typeface="Times New Roman" pitchFamily="18" charset="0"/>
                </a:rPr>
                <a:t>or</a:t>
              </a:r>
              <a:endParaRPr lang="en-US" altLang="zh-CN" sz="1200" dirty="0">
                <a:latin typeface="Times New Roman" pitchFamily="18" charset="0"/>
                <a:cs typeface="Times New Roman" pitchFamily="18" charset="0"/>
              </a:endParaRPr>
            </a:p>
          </p:txBody>
        </p:sp>
        <p:graphicFrame>
          <p:nvGraphicFramePr>
            <p:cNvPr id="21" name="对象 1"/>
            <p:cNvGraphicFramePr>
              <a:graphicFrameLocks noChangeAspect="1"/>
            </p:cNvGraphicFramePr>
            <p:nvPr>
              <p:extLst>
                <p:ext uri="{D42A27DB-BD31-4B8C-83A1-F6EECF244321}">
                  <p14:modId xmlns:p14="http://schemas.microsoft.com/office/powerpoint/2010/main" val="3130594825"/>
                </p:ext>
              </p:extLst>
            </p:nvPr>
          </p:nvGraphicFramePr>
          <p:xfrm>
            <a:off x="6536843" y="2394718"/>
            <a:ext cx="4151313" cy="703263"/>
          </p:xfrm>
          <a:graphic>
            <a:graphicData uri="http://schemas.openxmlformats.org/presentationml/2006/ole">
              <mc:AlternateContent xmlns:mc="http://schemas.openxmlformats.org/markup-compatibility/2006">
                <mc:Choice xmlns:v="urn:schemas-microsoft-com:vml" Requires="v">
                  <p:oleObj name="Equation" r:id="rId7" imgW="3149280" imgH="533160" progId="Equation.DSMT4">
                    <p:embed/>
                  </p:oleObj>
                </mc:Choice>
                <mc:Fallback>
                  <p:oleObj name="Equation" r:id="rId7" imgW="3149280" imgH="533160" progId="Equation.DSMT4">
                    <p:embed/>
                    <p:pic>
                      <p:nvPicPr>
                        <p:cNvPr id="0" name=""/>
                        <p:cNvPicPr>
                          <a:picLocks noChangeAspect="1" noChangeArrowheads="1"/>
                        </p:cNvPicPr>
                        <p:nvPr/>
                      </p:nvPicPr>
                      <p:blipFill>
                        <a:blip r:embed="rId8"/>
                        <a:srcRect/>
                        <a:stretch>
                          <a:fillRect/>
                        </a:stretch>
                      </p:blipFill>
                      <p:spPr bwMode="auto">
                        <a:xfrm>
                          <a:off x="6536843" y="2394718"/>
                          <a:ext cx="4151313" cy="703263"/>
                        </a:xfrm>
                        <a:prstGeom prst="rect">
                          <a:avLst/>
                        </a:prstGeom>
                        <a:noFill/>
                        <a:ln>
                          <a:noFill/>
                        </a:ln>
                      </p:spPr>
                    </p:pic>
                  </p:oleObj>
                </mc:Fallback>
              </mc:AlternateContent>
            </a:graphicData>
          </a:graphic>
        </p:graphicFrame>
      </p:grpSp>
      <p:sp>
        <p:nvSpPr>
          <p:cNvPr id="15" name="矩形 14"/>
          <p:cNvSpPr/>
          <p:nvPr/>
        </p:nvSpPr>
        <p:spPr>
          <a:xfrm>
            <a:off x="79898" y="286080"/>
            <a:ext cx="5516229"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控制規則</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rule</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判異準則</a:t>
            </a:r>
            <a:r>
              <a:rPr lang="zh-TW" altLang="en-US" sz="1000" dirty="0">
                <a:solidFill>
                  <a:srgbClr val="000000"/>
                </a:solidFill>
                <a:latin typeface="Times New Roman" pitchFamily="18" charset="0"/>
                <a:cs typeface="Times New Roman" pitchFamily="18" charset="0"/>
              </a:rPr>
              <a:t>；</a:t>
            </a:r>
          </a:p>
        </p:txBody>
      </p:sp>
      <p:sp>
        <p:nvSpPr>
          <p:cNvPr id="16" name="矩形 15"/>
          <p:cNvSpPr/>
          <p:nvPr/>
        </p:nvSpPr>
        <p:spPr>
          <a:xfrm>
            <a:off x="62965" y="25401"/>
            <a:ext cx="3679302"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extLst>
      <p:ext uri="{BB962C8B-B14F-4D97-AF65-F5344CB8AC3E}">
        <p14:creationId xmlns:p14="http://schemas.microsoft.com/office/powerpoint/2010/main" val="387857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431" name="Picture 20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527" y="3724814"/>
            <a:ext cx="10152064" cy="2231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矩形 3"/>
          <p:cNvSpPr>
            <a:spLocks noChangeArrowheads="1"/>
          </p:cNvSpPr>
          <p:nvPr/>
        </p:nvSpPr>
        <p:spPr bwMode="auto">
          <a:xfrm>
            <a:off x="742950" y="611079"/>
            <a:ext cx="6072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latin typeface="Times New Roman" pitchFamily="18" charset="0"/>
                <a:cs typeface="Times New Roman" pitchFamily="18" charset="0"/>
              </a:rPr>
              <a:t>2.1.1</a:t>
            </a:r>
            <a:r>
              <a:rPr lang="zh-CN" altLang="en-US" sz="1600" dirty="0">
                <a:latin typeface="Times New Roman" pitchFamily="18" charset="0"/>
                <a:cs typeface="Times New Roman" pitchFamily="18" charset="0"/>
              </a:rPr>
              <a:t>、判異準則 </a:t>
            </a:r>
            <a:r>
              <a:rPr lang="en-US" altLang="zh-CN" sz="1600" dirty="0">
                <a:latin typeface="Times New Roman" pitchFamily="18" charset="0"/>
                <a:cs typeface="Times New Roman" pitchFamily="18" charset="0"/>
              </a:rPr>
              <a:t>- </a:t>
            </a:r>
            <a:r>
              <a:rPr lang="zh-TW" altLang="en-US" sz="1600" dirty="0">
                <a:latin typeface="Times New Roman" pitchFamily="18" charset="0"/>
                <a:cs typeface="Times New Roman" pitchFamily="18" charset="0"/>
              </a:rPr>
              <a:t>控制點出界判異</a:t>
            </a:r>
            <a:r>
              <a:rPr lang="zh-CN" altLang="en-US" sz="1600" dirty="0">
                <a:latin typeface="Times New Roman" pitchFamily="18" charset="0"/>
                <a:cs typeface="Times New Roman" pitchFamily="18" charset="0"/>
              </a:rPr>
              <a:t>模式一</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a:t>
            </a:r>
            <a:r>
              <a:rPr lang="en-US" altLang="zh-CN" sz="1600" dirty="0">
                <a:latin typeface="Times New Roman" pitchFamily="18" charset="0"/>
                <a:cs typeface="Times New Roman" pitchFamily="18" charset="0"/>
              </a:rPr>
              <a:t>[ 1</a:t>
            </a:r>
            <a:r>
              <a:rPr lang="en-US" altLang="zh-CN" sz="1600" baseline="-25000" dirty="0">
                <a:latin typeface="Times New Roman" pitchFamily="18" charset="0"/>
                <a:cs typeface="Times New Roman" pitchFamily="18" charset="0"/>
              </a:rPr>
              <a:t>2</a:t>
            </a:r>
            <a:r>
              <a:rPr lang="en-US" altLang="zh-CN" sz="1600" i="1" baseline="-25000" dirty="0">
                <a:latin typeface="Times New Roman" pitchFamily="18" charset="0"/>
                <a:cs typeface="Times New Roman" pitchFamily="18" charset="0"/>
              </a:rPr>
              <a:t>s</a:t>
            </a:r>
            <a:r>
              <a:rPr lang="en-US" altLang="zh-CN" sz="1600" dirty="0">
                <a:latin typeface="Times New Roman" pitchFamily="18" charset="0"/>
                <a:cs typeface="Times New Roman" pitchFamily="18" charset="0"/>
              </a:rPr>
              <a:t> , </a:t>
            </a:r>
            <a:r>
              <a:rPr lang="en-US" altLang="zh-CN" sz="1600" i="1" dirty="0">
                <a:latin typeface="Times New Roman" pitchFamily="18" charset="0"/>
                <a:cs typeface="Times New Roman" pitchFamily="18" charset="0"/>
              </a:rPr>
              <a:t>N</a:t>
            </a:r>
            <a:r>
              <a:rPr lang="en-US" altLang="zh-CN" sz="1600" dirty="0">
                <a:latin typeface="Times New Roman" pitchFamily="18" charset="0"/>
                <a:cs typeface="Times New Roman" pitchFamily="18" charset="0"/>
              </a:rPr>
              <a:t> = 1 ] </a:t>
            </a:r>
            <a:r>
              <a:rPr lang="zh-CN" altLang="en-US" sz="1600" dirty="0">
                <a:latin typeface="Times New Roman" pitchFamily="18" charset="0"/>
                <a:cs typeface="Times New Roman" pitchFamily="18" charset="0"/>
              </a:rPr>
              <a:t>；</a:t>
            </a:r>
          </a:p>
        </p:txBody>
      </p:sp>
      <p:sp>
        <p:nvSpPr>
          <p:cNvPr id="31750" name="矩形 3"/>
          <p:cNvSpPr>
            <a:spLocks noChangeArrowheads="1"/>
          </p:cNvSpPr>
          <p:nvPr/>
        </p:nvSpPr>
        <p:spPr bwMode="auto">
          <a:xfrm>
            <a:off x="921727" y="996315"/>
            <a:ext cx="98573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latin typeface="Times New Roman" pitchFamily="18" charset="0"/>
                <a:cs typeface="Times New Roman" pitchFamily="18" charset="0"/>
              </a:rPr>
              <a:t>       這個模式是指，每個分析批</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analytical run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只設計測定 </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支質控品，且每支只測定 </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次，即只能獲得 </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個控制觀測值</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control observation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，將 </a:t>
            </a:r>
            <a:r>
              <a:rPr lang="en-US" altLang="zh-CN" sz="1200" dirty="0">
                <a:latin typeface="Times New Roman" pitchFamily="18" charset="0"/>
                <a:cs typeface="Times New Roman" pitchFamily="18" charset="0"/>
              </a:rPr>
              <a:t>±2·</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設定為控制界限</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control limits</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，當控制觀測值落在大於 </a:t>
            </a:r>
            <a:r>
              <a:rPr lang="el-GR" altLang="zh-CN" sz="1200" i="1" dirty="0">
                <a:latin typeface="Times New Roman" pitchFamily="18" charset="0"/>
                <a:cs typeface="Times New Roman" pitchFamily="18" charset="0"/>
              </a:rPr>
              <a:t>μ</a:t>
            </a:r>
            <a:r>
              <a:rPr lang="en-US" altLang="zh-CN" sz="1200" dirty="0">
                <a:latin typeface="Times New Roman" pitchFamily="18" charset="0"/>
                <a:cs typeface="Times New Roman" pitchFamily="18" charset="0"/>
              </a:rPr>
              <a:t> + 2·</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或小於 </a:t>
            </a:r>
            <a:r>
              <a:rPr lang="el-GR" altLang="zh-CN" sz="1200" i="1" dirty="0">
                <a:latin typeface="Times New Roman" pitchFamily="18" charset="0"/>
                <a:cs typeface="Times New Roman" pitchFamily="18" charset="0"/>
              </a:rPr>
              <a:t>μ</a:t>
            </a:r>
            <a:r>
              <a:rPr lang="en-US" altLang="zh-CN" sz="1200" dirty="0">
                <a:latin typeface="Times New Roman" pitchFamily="18" charset="0"/>
                <a:cs typeface="Times New Roman" pitchFamily="18" charset="0"/>
              </a:rPr>
              <a:t> - 2·</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區間時，結果判為失控</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rejection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 ，則有誤差檢出率</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P</a:t>
            </a:r>
            <a:r>
              <a:rPr lang="en-US" altLang="zh-CN" sz="1200" i="1" baseline="-25000" dirty="0" err="1">
                <a:latin typeface="Times New Roman" pitchFamily="18" charset="0"/>
                <a:cs typeface="Times New Roman" pitchFamily="18" charset="0"/>
              </a:rPr>
              <a:t>ed</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p:txBody>
      </p:sp>
      <p:sp>
        <p:nvSpPr>
          <p:cNvPr id="31751" name="矩形 3"/>
          <p:cNvSpPr>
            <a:spLocks noChangeArrowheads="1"/>
          </p:cNvSpPr>
          <p:nvPr/>
        </p:nvSpPr>
        <p:spPr bwMode="auto">
          <a:xfrm>
            <a:off x="921727" y="2919431"/>
            <a:ext cx="267612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100" dirty="0">
                <a:latin typeface="Times New Roman" pitchFamily="18" charset="0"/>
                <a:cs typeface="Times New Roman" pitchFamily="18" charset="0"/>
              </a:rPr>
              <a:t>[ 1</a:t>
            </a:r>
            <a:r>
              <a:rPr lang="en-US" altLang="zh-CN" sz="1100" baseline="-25000" dirty="0">
                <a:latin typeface="Times New Roman" pitchFamily="18" charset="0"/>
                <a:cs typeface="Times New Roman" pitchFamily="18" charset="0"/>
              </a:rPr>
              <a:t>2</a:t>
            </a:r>
            <a:r>
              <a:rPr lang="en-US" altLang="zh-CN" sz="1100" i="1" baseline="-25000"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1 ] </a:t>
            </a:r>
            <a:r>
              <a:rPr lang="zh-CN" altLang="en-US" sz="1100" dirty="0">
                <a:latin typeface="Times New Roman" pitchFamily="18" charset="0"/>
                <a:cs typeface="Times New Roman" pitchFamily="18" charset="0"/>
              </a:rPr>
              <a:t>規則的假失控率</a:t>
            </a:r>
            <a:r>
              <a:rPr lang="en-US" altLang="zh-CN" sz="1100" dirty="0">
                <a:solidFill>
                  <a:srgbClr val="000000"/>
                </a:solidFill>
                <a:latin typeface="Times New Roman" pitchFamily="18" charset="0"/>
                <a:cs typeface="Times New Roman" pitchFamily="18" charset="0"/>
              </a:rPr>
              <a:t>(</a:t>
            </a:r>
            <a:r>
              <a:rPr lang="en-US" altLang="zh-CN" sz="1100" i="1" dirty="0" err="1">
                <a:solidFill>
                  <a:srgbClr val="000000"/>
                </a:solidFill>
                <a:latin typeface="Times New Roman" pitchFamily="18" charset="0"/>
                <a:cs typeface="Times New Roman" pitchFamily="18" charset="0"/>
              </a:rPr>
              <a:t>P</a:t>
            </a:r>
            <a:r>
              <a:rPr lang="en-US" altLang="zh-CN" sz="1100" i="1" baseline="-25000" dirty="0" err="1">
                <a:solidFill>
                  <a:srgbClr val="000000"/>
                </a:solidFill>
                <a:latin typeface="Times New Roman" pitchFamily="18" charset="0"/>
                <a:cs typeface="Times New Roman" pitchFamily="18" charset="0"/>
              </a:rPr>
              <a:t>fr</a:t>
            </a:r>
            <a:r>
              <a:rPr lang="en-US" altLang="zh-CN" sz="1100" dirty="0">
                <a:solidFill>
                  <a:srgbClr val="000000"/>
                </a:solidFill>
                <a:latin typeface="Times New Roman" pitchFamily="18" charset="0"/>
                <a:cs typeface="Times New Roman" pitchFamily="18" charset="0"/>
              </a:rPr>
              <a:t>)</a:t>
            </a:r>
            <a:r>
              <a:rPr lang="zh-CN" altLang="en-US" sz="1100" dirty="0">
                <a:latin typeface="Times New Roman" pitchFamily="18" charset="0"/>
                <a:cs typeface="Times New Roman" pitchFamily="18" charset="0"/>
              </a:rPr>
              <a:t>為：</a:t>
            </a:r>
            <a:endParaRPr lang="en-US" altLang="zh-CN" sz="1100" dirty="0">
              <a:latin typeface="Times New Roman" pitchFamily="18" charset="0"/>
              <a:cs typeface="Times New Roman" pitchFamily="18" charset="0"/>
            </a:endParaRPr>
          </a:p>
        </p:txBody>
      </p:sp>
      <p:graphicFrame>
        <p:nvGraphicFramePr>
          <p:cNvPr id="31752" name="对象 1"/>
          <p:cNvGraphicFramePr>
            <a:graphicFrameLocks noChangeAspect="1"/>
          </p:cNvGraphicFramePr>
          <p:nvPr>
            <p:extLst>
              <p:ext uri="{D42A27DB-BD31-4B8C-83A1-F6EECF244321}">
                <p14:modId xmlns:p14="http://schemas.microsoft.com/office/powerpoint/2010/main" val="3829094955"/>
              </p:ext>
            </p:extLst>
          </p:nvPr>
        </p:nvGraphicFramePr>
        <p:xfrm>
          <a:off x="968142" y="1895136"/>
          <a:ext cx="5123202" cy="637042"/>
        </p:xfrm>
        <a:graphic>
          <a:graphicData uri="http://schemas.openxmlformats.org/presentationml/2006/ole">
            <mc:AlternateContent xmlns:mc="http://schemas.openxmlformats.org/markup-compatibility/2006">
              <mc:Choice xmlns:v="urn:schemas-microsoft-com:vml" Requires="v">
                <p:oleObj name="Equation" r:id="rId4" imgW="3886200" imgH="482400" progId="Equation.DSMT4">
                  <p:embed/>
                </p:oleObj>
              </mc:Choice>
              <mc:Fallback>
                <p:oleObj name="Equation" r:id="rId4" imgW="3886200" imgH="482400" progId="Equation.DSMT4">
                  <p:embed/>
                  <p:pic>
                    <p:nvPicPr>
                      <p:cNvPr id="0" name=""/>
                      <p:cNvPicPr>
                        <a:picLocks noChangeAspect="1" noChangeArrowheads="1"/>
                      </p:cNvPicPr>
                      <p:nvPr/>
                    </p:nvPicPr>
                    <p:blipFill>
                      <a:blip r:embed="rId5"/>
                      <a:srcRect/>
                      <a:stretch>
                        <a:fillRect/>
                      </a:stretch>
                    </p:blipFill>
                    <p:spPr bwMode="auto">
                      <a:xfrm>
                        <a:off x="968142" y="1895136"/>
                        <a:ext cx="5123202" cy="637042"/>
                      </a:xfrm>
                      <a:prstGeom prst="rect">
                        <a:avLst/>
                      </a:prstGeom>
                      <a:noFill/>
                      <a:ln>
                        <a:noFill/>
                      </a:ln>
                    </p:spPr>
                  </p:pic>
                </p:oleObj>
              </mc:Fallback>
            </mc:AlternateContent>
          </a:graphicData>
        </a:graphic>
      </p:graphicFrame>
      <p:sp>
        <p:nvSpPr>
          <p:cNvPr id="18" name="椭圆 17"/>
          <p:cNvSpPr/>
          <p:nvPr/>
        </p:nvSpPr>
        <p:spPr bwMode="auto">
          <a:xfrm>
            <a:off x="7210098" y="4120054"/>
            <a:ext cx="378372" cy="378373"/>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20" name="对象 1"/>
          <p:cNvGraphicFramePr>
            <a:graphicFrameLocks noChangeAspect="1"/>
          </p:cNvGraphicFramePr>
          <p:nvPr>
            <p:extLst>
              <p:ext uri="{D42A27DB-BD31-4B8C-83A1-F6EECF244321}">
                <p14:modId xmlns:p14="http://schemas.microsoft.com/office/powerpoint/2010/main" val="2791481833"/>
              </p:ext>
            </p:extLst>
          </p:nvPr>
        </p:nvGraphicFramePr>
        <p:xfrm>
          <a:off x="3264843" y="2793084"/>
          <a:ext cx="4722812" cy="637042"/>
        </p:xfrm>
        <a:graphic>
          <a:graphicData uri="http://schemas.openxmlformats.org/presentationml/2006/ole">
            <mc:AlternateContent xmlns:mc="http://schemas.openxmlformats.org/markup-compatibility/2006">
              <mc:Choice xmlns:v="urn:schemas-microsoft-com:vml" Requires="v">
                <p:oleObj name="Equation" r:id="rId6" imgW="3581280" imgH="482400" progId="Equation.DSMT4">
                  <p:embed/>
                </p:oleObj>
              </mc:Choice>
              <mc:Fallback>
                <p:oleObj name="Equation" r:id="rId6" imgW="3581280" imgH="482400" progId="Equation.DSMT4">
                  <p:embed/>
                  <p:pic>
                    <p:nvPicPr>
                      <p:cNvPr id="0" name=""/>
                      <p:cNvPicPr>
                        <a:picLocks noChangeAspect="1" noChangeArrowheads="1"/>
                      </p:cNvPicPr>
                      <p:nvPr/>
                    </p:nvPicPr>
                    <p:blipFill>
                      <a:blip r:embed="rId7"/>
                      <a:srcRect/>
                      <a:stretch>
                        <a:fillRect/>
                      </a:stretch>
                    </p:blipFill>
                    <p:spPr bwMode="auto">
                      <a:xfrm>
                        <a:off x="3264843" y="2793084"/>
                        <a:ext cx="4722812" cy="637042"/>
                      </a:xfrm>
                      <a:prstGeom prst="rect">
                        <a:avLst/>
                      </a:prstGeom>
                      <a:noFill/>
                      <a:ln>
                        <a:noFill/>
                      </a:ln>
                    </p:spPr>
                  </p:pic>
                </p:oleObj>
              </mc:Fallback>
            </mc:AlternateContent>
          </a:graphicData>
        </a:graphic>
      </p:graphicFrame>
      <p:graphicFrame>
        <p:nvGraphicFramePr>
          <p:cNvPr id="21" name="对象 1"/>
          <p:cNvGraphicFramePr>
            <a:graphicFrameLocks noChangeAspect="1"/>
          </p:cNvGraphicFramePr>
          <p:nvPr>
            <p:extLst>
              <p:ext uri="{D42A27DB-BD31-4B8C-83A1-F6EECF244321}">
                <p14:modId xmlns:p14="http://schemas.microsoft.com/office/powerpoint/2010/main" val="1693325422"/>
              </p:ext>
            </p:extLst>
          </p:nvPr>
        </p:nvGraphicFramePr>
        <p:xfrm>
          <a:off x="6450171" y="1895136"/>
          <a:ext cx="3984648" cy="636849"/>
        </p:xfrm>
        <a:graphic>
          <a:graphicData uri="http://schemas.openxmlformats.org/presentationml/2006/ole">
            <mc:AlternateContent xmlns:mc="http://schemas.openxmlformats.org/markup-compatibility/2006">
              <mc:Choice xmlns:v="urn:schemas-microsoft-com:vml" Requires="v">
                <p:oleObj name="Equation" r:id="rId8" imgW="3022560" imgH="482400" progId="Equation.DSMT4">
                  <p:embed/>
                </p:oleObj>
              </mc:Choice>
              <mc:Fallback>
                <p:oleObj name="Equation" r:id="rId8" imgW="3022560" imgH="482400" progId="Equation.DSMT4">
                  <p:embed/>
                  <p:pic>
                    <p:nvPicPr>
                      <p:cNvPr id="0" name=""/>
                      <p:cNvPicPr>
                        <a:picLocks noChangeAspect="1" noChangeArrowheads="1"/>
                      </p:cNvPicPr>
                      <p:nvPr/>
                    </p:nvPicPr>
                    <p:blipFill>
                      <a:blip r:embed="rId9"/>
                      <a:srcRect/>
                      <a:stretch>
                        <a:fillRect/>
                      </a:stretch>
                    </p:blipFill>
                    <p:spPr bwMode="auto">
                      <a:xfrm>
                        <a:off x="6450171" y="1895136"/>
                        <a:ext cx="3984648" cy="636849"/>
                      </a:xfrm>
                      <a:prstGeom prst="rect">
                        <a:avLst/>
                      </a:prstGeom>
                      <a:noFill/>
                      <a:ln>
                        <a:noFill/>
                      </a:ln>
                    </p:spPr>
                  </p:pic>
                </p:oleObj>
              </mc:Fallback>
            </mc:AlternateContent>
          </a:graphicData>
        </a:graphic>
      </p:graphicFrame>
      <p:sp>
        <p:nvSpPr>
          <p:cNvPr id="22" name="矩形 3"/>
          <p:cNvSpPr>
            <a:spLocks noChangeArrowheads="1"/>
          </p:cNvSpPr>
          <p:nvPr/>
        </p:nvSpPr>
        <p:spPr bwMode="auto">
          <a:xfrm>
            <a:off x="6118865" y="1990396"/>
            <a:ext cx="4839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200" i="1" dirty="0">
                <a:latin typeface="Times New Roman" pitchFamily="18" charset="0"/>
                <a:cs typeface="Times New Roman" pitchFamily="18" charset="0"/>
              </a:rPr>
              <a:t>or</a:t>
            </a:r>
            <a:endParaRPr lang="en-US" altLang="zh-CN" sz="1200" dirty="0">
              <a:latin typeface="Times New Roman" pitchFamily="18" charset="0"/>
              <a:cs typeface="Times New Roman" pitchFamily="18" charset="0"/>
            </a:endParaRPr>
          </a:p>
        </p:txBody>
      </p:sp>
      <p:sp>
        <p:nvSpPr>
          <p:cNvPr id="14" name="矩形 13"/>
          <p:cNvSpPr/>
          <p:nvPr/>
        </p:nvSpPr>
        <p:spPr>
          <a:xfrm>
            <a:off x="79898" y="286080"/>
            <a:ext cx="5516229"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控制規則</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rule</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判異準則</a:t>
            </a:r>
            <a:r>
              <a:rPr lang="zh-TW" altLang="en-US" sz="1000" dirty="0">
                <a:solidFill>
                  <a:srgbClr val="000000"/>
                </a:solidFill>
                <a:latin typeface="Times New Roman" pitchFamily="18" charset="0"/>
                <a:cs typeface="Times New Roman" pitchFamily="18" charset="0"/>
              </a:rPr>
              <a:t>；</a:t>
            </a:r>
          </a:p>
        </p:txBody>
      </p:sp>
      <p:sp>
        <p:nvSpPr>
          <p:cNvPr id="15" name="矩形 14"/>
          <p:cNvSpPr/>
          <p:nvPr/>
        </p:nvSpPr>
        <p:spPr>
          <a:xfrm>
            <a:off x="62965" y="25401"/>
            <a:ext cx="3679302"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extLst>
      <p:ext uri="{BB962C8B-B14F-4D97-AF65-F5344CB8AC3E}">
        <p14:creationId xmlns:p14="http://schemas.microsoft.com/office/powerpoint/2010/main" val="1761787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75" name="Picture 20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950" y="3749135"/>
            <a:ext cx="10062350" cy="2211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矩形 3"/>
          <p:cNvSpPr>
            <a:spLocks noChangeArrowheads="1"/>
          </p:cNvSpPr>
          <p:nvPr/>
        </p:nvSpPr>
        <p:spPr bwMode="auto">
          <a:xfrm>
            <a:off x="742950" y="626845"/>
            <a:ext cx="60724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latin typeface="Times New Roman" pitchFamily="18" charset="0"/>
                <a:cs typeface="Times New Roman" pitchFamily="18" charset="0"/>
              </a:rPr>
              <a:t>2.1.2</a:t>
            </a:r>
            <a:r>
              <a:rPr lang="zh-CN" altLang="en-US" sz="1600" dirty="0">
                <a:latin typeface="Times New Roman" pitchFamily="18" charset="0"/>
                <a:cs typeface="Times New Roman" pitchFamily="18" charset="0"/>
              </a:rPr>
              <a:t>、判異準則 </a:t>
            </a:r>
            <a:r>
              <a:rPr lang="en-US" altLang="zh-CN" sz="1600" dirty="0">
                <a:latin typeface="Times New Roman" pitchFamily="18" charset="0"/>
                <a:cs typeface="Times New Roman" pitchFamily="18" charset="0"/>
              </a:rPr>
              <a:t>- </a:t>
            </a:r>
            <a:r>
              <a:rPr lang="zh-TW" altLang="en-US" sz="1600" dirty="0">
                <a:latin typeface="Times New Roman" pitchFamily="18" charset="0"/>
                <a:cs typeface="Times New Roman" pitchFamily="18" charset="0"/>
              </a:rPr>
              <a:t>控制點出界判異</a:t>
            </a:r>
            <a:r>
              <a:rPr lang="zh-CN" altLang="en-US" sz="1600" dirty="0">
                <a:latin typeface="Times New Roman" pitchFamily="18" charset="0"/>
                <a:cs typeface="Times New Roman" pitchFamily="18" charset="0"/>
              </a:rPr>
              <a:t>模式二</a:t>
            </a:r>
            <a:r>
              <a:rPr lang="en-US" altLang="zh-CN" sz="1600" dirty="0">
                <a:latin typeface="Times New Roman" pitchFamily="18" charset="0"/>
                <a:cs typeface="Times New Roman" pitchFamily="18" charset="0"/>
              </a:rPr>
              <a:t> </a:t>
            </a:r>
            <a:r>
              <a:rPr lang="zh-CN" altLang="en-US" sz="1600" dirty="0">
                <a:latin typeface="Times New Roman" pitchFamily="18" charset="0"/>
                <a:cs typeface="Times New Roman" pitchFamily="18" charset="0"/>
              </a:rPr>
              <a:t>：</a:t>
            </a:r>
            <a:r>
              <a:rPr lang="en-US" altLang="zh-CN" sz="1600" dirty="0">
                <a:latin typeface="Times New Roman" pitchFamily="18" charset="0"/>
                <a:cs typeface="Times New Roman" pitchFamily="18" charset="0"/>
              </a:rPr>
              <a:t>[ 1</a:t>
            </a:r>
            <a:r>
              <a:rPr lang="en-US" altLang="zh-CN" sz="1600" baseline="-25000" dirty="0">
                <a:latin typeface="Times New Roman" pitchFamily="18" charset="0"/>
                <a:cs typeface="Times New Roman" pitchFamily="18" charset="0"/>
              </a:rPr>
              <a:t>3</a:t>
            </a:r>
            <a:r>
              <a:rPr lang="en-US" altLang="zh-CN" sz="1600" i="1" baseline="-25000" dirty="0">
                <a:latin typeface="Times New Roman" pitchFamily="18" charset="0"/>
                <a:cs typeface="Times New Roman" pitchFamily="18" charset="0"/>
              </a:rPr>
              <a:t>s</a:t>
            </a:r>
            <a:r>
              <a:rPr lang="en-US" altLang="zh-CN" sz="1600" dirty="0">
                <a:latin typeface="Times New Roman" pitchFamily="18" charset="0"/>
                <a:cs typeface="Times New Roman" pitchFamily="18" charset="0"/>
              </a:rPr>
              <a:t> , </a:t>
            </a:r>
            <a:r>
              <a:rPr lang="en-US" altLang="zh-CN" sz="1600" i="1" dirty="0">
                <a:latin typeface="Times New Roman" pitchFamily="18" charset="0"/>
                <a:cs typeface="Times New Roman" pitchFamily="18" charset="0"/>
              </a:rPr>
              <a:t>N</a:t>
            </a:r>
            <a:r>
              <a:rPr lang="en-US" altLang="zh-CN" sz="1600" dirty="0">
                <a:latin typeface="Times New Roman" pitchFamily="18" charset="0"/>
                <a:cs typeface="Times New Roman" pitchFamily="18" charset="0"/>
              </a:rPr>
              <a:t> = 1 ] </a:t>
            </a:r>
            <a:r>
              <a:rPr lang="zh-CN" altLang="en-US" sz="1600" dirty="0">
                <a:latin typeface="Times New Roman" pitchFamily="18" charset="0"/>
                <a:cs typeface="Times New Roman" pitchFamily="18" charset="0"/>
              </a:rPr>
              <a:t>；</a:t>
            </a:r>
          </a:p>
        </p:txBody>
      </p:sp>
      <p:sp>
        <p:nvSpPr>
          <p:cNvPr id="31750" name="矩形 3"/>
          <p:cNvSpPr>
            <a:spLocks noChangeArrowheads="1"/>
          </p:cNvSpPr>
          <p:nvPr/>
        </p:nvSpPr>
        <p:spPr bwMode="auto">
          <a:xfrm>
            <a:off x="921727" y="1012081"/>
            <a:ext cx="98573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200" dirty="0">
                <a:latin typeface="Times New Roman" pitchFamily="18" charset="0"/>
                <a:cs typeface="Times New Roman" pitchFamily="18" charset="0"/>
              </a:rPr>
              <a:t>       這個模式是指，每個分析批</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analytical run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只設計測定 </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支質控品，且每支只測定 </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次，即只能獲得 </a:t>
            </a:r>
            <a:r>
              <a:rPr lang="en-US" altLang="zh-CN" sz="1200" dirty="0">
                <a:latin typeface="Times New Roman" pitchFamily="18" charset="0"/>
                <a:cs typeface="Times New Roman" pitchFamily="18" charset="0"/>
              </a:rPr>
              <a:t>1 </a:t>
            </a:r>
            <a:r>
              <a:rPr lang="zh-CN" altLang="en-US" sz="1200" dirty="0">
                <a:latin typeface="Times New Roman" pitchFamily="18" charset="0"/>
                <a:cs typeface="Times New Roman" pitchFamily="18" charset="0"/>
              </a:rPr>
              <a:t>個控制觀測值</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control observation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，將 </a:t>
            </a:r>
            <a:r>
              <a:rPr lang="en-US" altLang="zh-CN" sz="1200" dirty="0">
                <a:latin typeface="Times New Roman" pitchFamily="18" charset="0"/>
                <a:cs typeface="Times New Roman" pitchFamily="18" charset="0"/>
              </a:rPr>
              <a:t>±3·</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設定為控制界限</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control limits</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，當控制觀測值落在大於 </a:t>
            </a:r>
            <a:r>
              <a:rPr lang="el-GR" altLang="zh-CN" sz="1200" i="1" dirty="0">
                <a:latin typeface="Times New Roman" pitchFamily="18" charset="0"/>
                <a:cs typeface="Times New Roman" pitchFamily="18" charset="0"/>
              </a:rPr>
              <a:t>μ</a:t>
            </a:r>
            <a:r>
              <a:rPr lang="en-US" altLang="zh-CN" sz="1200" dirty="0">
                <a:latin typeface="Times New Roman" pitchFamily="18" charset="0"/>
                <a:cs typeface="Times New Roman" pitchFamily="18" charset="0"/>
              </a:rPr>
              <a:t> + 3·</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或小於 </a:t>
            </a:r>
            <a:r>
              <a:rPr lang="el-GR" altLang="zh-CN" sz="1200" i="1" dirty="0">
                <a:latin typeface="Times New Roman" pitchFamily="18" charset="0"/>
                <a:cs typeface="Times New Roman" pitchFamily="18" charset="0"/>
              </a:rPr>
              <a:t>μ</a:t>
            </a:r>
            <a:r>
              <a:rPr lang="en-US" altLang="zh-CN" sz="1200" dirty="0">
                <a:latin typeface="Times New Roman" pitchFamily="18" charset="0"/>
                <a:cs typeface="Times New Roman" pitchFamily="18" charset="0"/>
              </a:rPr>
              <a:t> - 3·</a:t>
            </a:r>
            <a:r>
              <a:rPr lang="el-GR" altLang="zh-CN" sz="1200" i="1" dirty="0">
                <a:latin typeface="Times New Roman" pitchFamily="18" charset="0"/>
                <a:cs typeface="Times New Roman" pitchFamily="18" charset="0"/>
              </a:rPr>
              <a:t>σ</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區間時，結果判為失控</a:t>
            </a:r>
            <a:r>
              <a:rPr lang="en-US" altLang="zh-CN"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rejection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 ，則有誤差檢出率</a:t>
            </a:r>
            <a:r>
              <a:rPr lang="en-US" altLang="zh-CN" sz="1200" dirty="0">
                <a:latin typeface="Times New Roman" pitchFamily="18" charset="0"/>
                <a:cs typeface="Times New Roman" pitchFamily="18" charset="0"/>
              </a:rPr>
              <a:t>(</a:t>
            </a:r>
            <a:r>
              <a:rPr lang="en-US" altLang="zh-CN" sz="1200" i="1" dirty="0" err="1">
                <a:latin typeface="Times New Roman" pitchFamily="18" charset="0"/>
                <a:cs typeface="Times New Roman" pitchFamily="18" charset="0"/>
              </a:rPr>
              <a:t>P</a:t>
            </a:r>
            <a:r>
              <a:rPr lang="en-US" altLang="zh-CN" sz="1200" i="1" baseline="-25000" dirty="0" err="1">
                <a:latin typeface="Times New Roman" pitchFamily="18" charset="0"/>
                <a:cs typeface="Times New Roman" pitchFamily="18" charset="0"/>
              </a:rPr>
              <a:t>ed</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a:t>
            </a:r>
            <a:endParaRPr lang="en-US" altLang="zh-CN" sz="1200" dirty="0">
              <a:latin typeface="Times New Roman" pitchFamily="18" charset="0"/>
              <a:cs typeface="Times New Roman" pitchFamily="18" charset="0"/>
            </a:endParaRPr>
          </a:p>
        </p:txBody>
      </p:sp>
      <p:sp>
        <p:nvSpPr>
          <p:cNvPr id="31751" name="矩形 3"/>
          <p:cNvSpPr>
            <a:spLocks noChangeArrowheads="1"/>
          </p:cNvSpPr>
          <p:nvPr/>
        </p:nvSpPr>
        <p:spPr bwMode="auto">
          <a:xfrm>
            <a:off x="921727" y="2935197"/>
            <a:ext cx="267612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100" dirty="0">
                <a:latin typeface="Times New Roman" pitchFamily="18" charset="0"/>
                <a:cs typeface="Times New Roman" pitchFamily="18" charset="0"/>
              </a:rPr>
              <a:t>[ 1</a:t>
            </a:r>
            <a:r>
              <a:rPr lang="en-US" altLang="zh-CN" sz="1100" baseline="-25000" dirty="0">
                <a:latin typeface="Times New Roman" pitchFamily="18" charset="0"/>
                <a:cs typeface="Times New Roman" pitchFamily="18" charset="0"/>
              </a:rPr>
              <a:t>3</a:t>
            </a:r>
            <a:r>
              <a:rPr lang="en-US" altLang="zh-CN" sz="1100" i="1" baseline="-25000" dirty="0">
                <a:latin typeface="Times New Roman" pitchFamily="18" charset="0"/>
                <a:cs typeface="Times New Roman" pitchFamily="18" charset="0"/>
              </a:rPr>
              <a:t>s</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1 ] </a:t>
            </a:r>
            <a:r>
              <a:rPr lang="zh-CN" altLang="en-US" sz="1100" dirty="0">
                <a:latin typeface="Times New Roman" pitchFamily="18" charset="0"/>
                <a:cs typeface="Times New Roman" pitchFamily="18" charset="0"/>
              </a:rPr>
              <a:t>規則的假失控率</a:t>
            </a:r>
            <a:r>
              <a:rPr lang="en-US" altLang="zh-CN" sz="1100" dirty="0">
                <a:solidFill>
                  <a:srgbClr val="000000"/>
                </a:solidFill>
                <a:latin typeface="Times New Roman" pitchFamily="18" charset="0"/>
                <a:cs typeface="Times New Roman" pitchFamily="18" charset="0"/>
              </a:rPr>
              <a:t>(</a:t>
            </a:r>
            <a:r>
              <a:rPr lang="en-US" altLang="zh-CN" sz="1100" i="1" dirty="0" err="1">
                <a:solidFill>
                  <a:srgbClr val="000000"/>
                </a:solidFill>
                <a:latin typeface="Times New Roman" pitchFamily="18" charset="0"/>
                <a:cs typeface="Times New Roman" pitchFamily="18" charset="0"/>
              </a:rPr>
              <a:t>P</a:t>
            </a:r>
            <a:r>
              <a:rPr lang="en-US" altLang="zh-CN" sz="1100" i="1" baseline="-25000" dirty="0" err="1">
                <a:solidFill>
                  <a:srgbClr val="000000"/>
                </a:solidFill>
                <a:latin typeface="Times New Roman" pitchFamily="18" charset="0"/>
                <a:cs typeface="Times New Roman" pitchFamily="18" charset="0"/>
              </a:rPr>
              <a:t>fr</a:t>
            </a:r>
            <a:r>
              <a:rPr lang="en-US" altLang="zh-CN" sz="1100" dirty="0">
                <a:solidFill>
                  <a:srgbClr val="000000"/>
                </a:solidFill>
                <a:latin typeface="Times New Roman" pitchFamily="18" charset="0"/>
                <a:cs typeface="Times New Roman" pitchFamily="18" charset="0"/>
              </a:rPr>
              <a:t>)</a:t>
            </a:r>
            <a:r>
              <a:rPr lang="zh-CN" altLang="en-US" sz="1100" dirty="0">
                <a:latin typeface="Times New Roman" pitchFamily="18" charset="0"/>
                <a:cs typeface="Times New Roman" pitchFamily="18" charset="0"/>
              </a:rPr>
              <a:t>為：</a:t>
            </a:r>
            <a:endParaRPr lang="en-US" altLang="zh-CN" sz="1100" dirty="0">
              <a:latin typeface="Times New Roman" pitchFamily="18" charset="0"/>
              <a:cs typeface="Times New Roman" pitchFamily="18" charset="0"/>
            </a:endParaRPr>
          </a:p>
        </p:txBody>
      </p:sp>
      <p:graphicFrame>
        <p:nvGraphicFramePr>
          <p:cNvPr id="31752" name="对象 1"/>
          <p:cNvGraphicFramePr>
            <a:graphicFrameLocks noChangeAspect="1"/>
          </p:cNvGraphicFramePr>
          <p:nvPr>
            <p:extLst>
              <p:ext uri="{D42A27DB-BD31-4B8C-83A1-F6EECF244321}">
                <p14:modId xmlns:p14="http://schemas.microsoft.com/office/powerpoint/2010/main" val="4020333283"/>
              </p:ext>
            </p:extLst>
          </p:nvPr>
        </p:nvGraphicFramePr>
        <p:xfrm>
          <a:off x="962822" y="1911132"/>
          <a:ext cx="5105400" cy="636588"/>
        </p:xfrm>
        <a:graphic>
          <a:graphicData uri="http://schemas.openxmlformats.org/presentationml/2006/ole">
            <mc:AlternateContent xmlns:mc="http://schemas.openxmlformats.org/markup-compatibility/2006">
              <mc:Choice xmlns:v="urn:schemas-microsoft-com:vml" Requires="v">
                <p:oleObj name="Equation" r:id="rId4" imgW="3873240" imgH="482400" progId="Equation.DSMT4">
                  <p:embed/>
                </p:oleObj>
              </mc:Choice>
              <mc:Fallback>
                <p:oleObj name="Equation" r:id="rId4" imgW="3873240" imgH="482400" progId="Equation.DSMT4">
                  <p:embed/>
                  <p:pic>
                    <p:nvPicPr>
                      <p:cNvPr id="0" name=""/>
                      <p:cNvPicPr>
                        <a:picLocks noChangeAspect="1" noChangeArrowheads="1"/>
                      </p:cNvPicPr>
                      <p:nvPr/>
                    </p:nvPicPr>
                    <p:blipFill>
                      <a:blip r:embed="rId5"/>
                      <a:srcRect/>
                      <a:stretch>
                        <a:fillRect/>
                      </a:stretch>
                    </p:blipFill>
                    <p:spPr bwMode="auto">
                      <a:xfrm>
                        <a:off x="962822" y="1911132"/>
                        <a:ext cx="5105400" cy="636588"/>
                      </a:xfrm>
                      <a:prstGeom prst="rect">
                        <a:avLst/>
                      </a:prstGeom>
                      <a:noFill/>
                      <a:ln>
                        <a:noFill/>
                      </a:ln>
                    </p:spPr>
                  </p:pic>
                </p:oleObj>
              </mc:Fallback>
            </mc:AlternateContent>
          </a:graphicData>
        </a:graphic>
      </p:graphicFrame>
      <p:graphicFrame>
        <p:nvGraphicFramePr>
          <p:cNvPr id="20" name="对象 1"/>
          <p:cNvGraphicFramePr>
            <a:graphicFrameLocks noChangeAspect="1"/>
          </p:cNvGraphicFramePr>
          <p:nvPr>
            <p:extLst>
              <p:ext uri="{D42A27DB-BD31-4B8C-83A1-F6EECF244321}">
                <p14:modId xmlns:p14="http://schemas.microsoft.com/office/powerpoint/2010/main" val="3685273588"/>
              </p:ext>
            </p:extLst>
          </p:nvPr>
        </p:nvGraphicFramePr>
        <p:xfrm>
          <a:off x="3274504" y="2808070"/>
          <a:ext cx="4705350" cy="638175"/>
        </p:xfrm>
        <a:graphic>
          <a:graphicData uri="http://schemas.openxmlformats.org/presentationml/2006/ole">
            <mc:AlternateContent xmlns:mc="http://schemas.openxmlformats.org/markup-compatibility/2006">
              <mc:Choice xmlns:v="urn:schemas-microsoft-com:vml" Requires="v">
                <p:oleObj name="Equation" r:id="rId6" imgW="3568680" imgH="482400" progId="Equation.DSMT4">
                  <p:embed/>
                </p:oleObj>
              </mc:Choice>
              <mc:Fallback>
                <p:oleObj name="Equation" r:id="rId6" imgW="3568680" imgH="482400" progId="Equation.DSMT4">
                  <p:embed/>
                  <p:pic>
                    <p:nvPicPr>
                      <p:cNvPr id="0" name=""/>
                      <p:cNvPicPr>
                        <a:picLocks noChangeAspect="1" noChangeArrowheads="1"/>
                      </p:cNvPicPr>
                      <p:nvPr/>
                    </p:nvPicPr>
                    <p:blipFill>
                      <a:blip r:embed="rId7"/>
                      <a:srcRect/>
                      <a:stretch>
                        <a:fillRect/>
                      </a:stretch>
                    </p:blipFill>
                    <p:spPr bwMode="auto">
                      <a:xfrm>
                        <a:off x="3274504" y="2808070"/>
                        <a:ext cx="4705350" cy="638175"/>
                      </a:xfrm>
                      <a:prstGeom prst="rect">
                        <a:avLst/>
                      </a:prstGeom>
                      <a:noFill/>
                      <a:ln>
                        <a:noFill/>
                      </a:ln>
                    </p:spPr>
                  </p:pic>
                </p:oleObj>
              </mc:Fallback>
            </mc:AlternateContent>
          </a:graphicData>
        </a:graphic>
      </p:graphicFrame>
      <p:graphicFrame>
        <p:nvGraphicFramePr>
          <p:cNvPr id="21" name="对象 1"/>
          <p:cNvGraphicFramePr>
            <a:graphicFrameLocks noChangeAspect="1"/>
          </p:cNvGraphicFramePr>
          <p:nvPr>
            <p:extLst>
              <p:ext uri="{D42A27DB-BD31-4B8C-83A1-F6EECF244321}">
                <p14:modId xmlns:p14="http://schemas.microsoft.com/office/powerpoint/2010/main" val="1296839024"/>
              </p:ext>
            </p:extLst>
          </p:nvPr>
        </p:nvGraphicFramePr>
        <p:xfrm>
          <a:off x="6452397" y="1911132"/>
          <a:ext cx="3951288" cy="636588"/>
        </p:xfrm>
        <a:graphic>
          <a:graphicData uri="http://schemas.openxmlformats.org/presentationml/2006/ole">
            <mc:AlternateContent xmlns:mc="http://schemas.openxmlformats.org/markup-compatibility/2006">
              <mc:Choice xmlns:v="urn:schemas-microsoft-com:vml" Requires="v">
                <p:oleObj name="Equation" r:id="rId8" imgW="2997000" imgH="482400" progId="Equation.DSMT4">
                  <p:embed/>
                </p:oleObj>
              </mc:Choice>
              <mc:Fallback>
                <p:oleObj name="Equation" r:id="rId8" imgW="2997000" imgH="482400" progId="Equation.DSMT4">
                  <p:embed/>
                  <p:pic>
                    <p:nvPicPr>
                      <p:cNvPr id="0" name=""/>
                      <p:cNvPicPr>
                        <a:picLocks noChangeAspect="1" noChangeArrowheads="1"/>
                      </p:cNvPicPr>
                      <p:nvPr/>
                    </p:nvPicPr>
                    <p:blipFill>
                      <a:blip r:embed="rId9"/>
                      <a:srcRect/>
                      <a:stretch>
                        <a:fillRect/>
                      </a:stretch>
                    </p:blipFill>
                    <p:spPr bwMode="auto">
                      <a:xfrm>
                        <a:off x="6452397" y="1911132"/>
                        <a:ext cx="3951288" cy="636588"/>
                      </a:xfrm>
                      <a:prstGeom prst="rect">
                        <a:avLst/>
                      </a:prstGeom>
                      <a:noFill/>
                      <a:ln>
                        <a:noFill/>
                      </a:ln>
                    </p:spPr>
                  </p:pic>
                </p:oleObj>
              </mc:Fallback>
            </mc:AlternateContent>
          </a:graphicData>
        </a:graphic>
      </p:graphicFrame>
      <p:sp>
        <p:nvSpPr>
          <p:cNvPr id="15" name="矩形 3"/>
          <p:cNvSpPr>
            <a:spLocks noChangeArrowheads="1"/>
          </p:cNvSpPr>
          <p:nvPr/>
        </p:nvSpPr>
        <p:spPr bwMode="auto">
          <a:xfrm>
            <a:off x="6132513" y="2006171"/>
            <a:ext cx="4839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200" i="1" dirty="0">
                <a:latin typeface="Times New Roman" pitchFamily="18" charset="0"/>
                <a:cs typeface="Times New Roman" pitchFamily="18" charset="0"/>
              </a:rPr>
              <a:t>or</a:t>
            </a:r>
            <a:endParaRPr lang="en-US" altLang="zh-CN" sz="1200" dirty="0">
              <a:latin typeface="Times New Roman" pitchFamily="18" charset="0"/>
              <a:cs typeface="Times New Roman" pitchFamily="18" charset="0"/>
            </a:endParaRPr>
          </a:p>
        </p:txBody>
      </p:sp>
      <p:sp>
        <p:nvSpPr>
          <p:cNvPr id="16" name="椭圆 15"/>
          <p:cNvSpPr/>
          <p:nvPr/>
        </p:nvSpPr>
        <p:spPr bwMode="auto">
          <a:xfrm>
            <a:off x="7199597" y="3905196"/>
            <a:ext cx="333553" cy="393536"/>
          </a:xfrm>
          <a:prstGeom prst="ellipse">
            <a:avLst/>
          </a:prstGeom>
          <a:solidFill>
            <a:schemeClr val="accent1">
              <a:alpha val="0"/>
            </a:schemeClr>
          </a:solidFill>
          <a:ln w="127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矩形 13"/>
          <p:cNvSpPr/>
          <p:nvPr/>
        </p:nvSpPr>
        <p:spPr>
          <a:xfrm>
            <a:off x="79898" y="286080"/>
            <a:ext cx="5516229" cy="246221"/>
          </a:xfrm>
          <a:prstGeom prst="rect">
            <a:avLst/>
          </a:prstGeom>
        </p:spPr>
        <p:txBody>
          <a:bodyPr wrap="square">
            <a:spAutoFit/>
          </a:bodyPr>
          <a:lstStyle/>
          <a:p>
            <a:pPr lvl="0"/>
            <a:r>
              <a:rPr lang="zh-TW" altLang="en-US" sz="1000" dirty="0">
                <a:solidFill>
                  <a:srgbClr val="000000"/>
                </a:solidFill>
                <a:latin typeface="Times New Roman" pitchFamily="18" charset="0"/>
                <a:cs typeface="Times New Roman" pitchFamily="18" charset="0"/>
              </a:rPr>
              <a:t>質量控制方案設計 </a:t>
            </a:r>
            <a:r>
              <a:rPr lang="en-US" altLang="zh-TW" sz="1000" dirty="0">
                <a:solidFill>
                  <a:srgbClr val="000000"/>
                </a:solidFill>
                <a:latin typeface="Times New Roman" pitchFamily="18" charset="0"/>
                <a:cs typeface="Times New Roman" pitchFamily="18" charset="0"/>
              </a:rPr>
              <a:t>~ </a:t>
            </a:r>
            <a:r>
              <a:rPr lang="zh-TW" altLang="en-US" sz="1000" dirty="0">
                <a:solidFill>
                  <a:srgbClr val="000000"/>
                </a:solidFill>
                <a:latin typeface="Times New Roman" pitchFamily="18" charset="0"/>
                <a:cs typeface="Times New Roman" pitchFamily="18" charset="0"/>
              </a:rPr>
              <a:t>控制圖</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Chart</a:t>
            </a:r>
            <a:r>
              <a:rPr lang="en-US" altLang="zh-TW" sz="1000" dirty="0">
                <a:solidFill>
                  <a:srgbClr val="000000"/>
                </a:solidFill>
                <a:latin typeface="Times New Roman" pitchFamily="18" charset="0"/>
                <a:cs typeface="Times New Roman" pitchFamily="18" charset="0"/>
              </a:rPr>
              <a:t>) - </a:t>
            </a:r>
            <a:r>
              <a:rPr lang="zh-TW" altLang="en-US" sz="1000" dirty="0">
                <a:solidFill>
                  <a:srgbClr val="000000"/>
                </a:solidFill>
                <a:latin typeface="Times New Roman" pitchFamily="18" charset="0"/>
                <a:cs typeface="Times New Roman" pitchFamily="18" charset="0"/>
              </a:rPr>
              <a:t>控制規則</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Control rule</a:t>
            </a:r>
            <a:r>
              <a:rPr lang="en-US" altLang="zh-TW" sz="1000" dirty="0">
                <a:solidFill>
                  <a:srgbClr val="000000"/>
                </a:solidFill>
                <a:latin typeface="Times New Roman" pitchFamily="18" charset="0"/>
                <a:cs typeface="Times New Roman" pitchFamily="18" charset="0"/>
              </a:rPr>
              <a:t>) - </a:t>
            </a:r>
            <a:r>
              <a:rPr lang="zh-CN" altLang="en-US" sz="1000" dirty="0">
                <a:solidFill>
                  <a:srgbClr val="000000"/>
                </a:solidFill>
                <a:latin typeface="Times New Roman" pitchFamily="18" charset="0"/>
                <a:cs typeface="Times New Roman" pitchFamily="18" charset="0"/>
              </a:rPr>
              <a:t>判異準則</a:t>
            </a:r>
            <a:r>
              <a:rPr lang="zh-TW" altLang="en-US" sz="1000" dirty="0">
                <a:solidFill>
                  <a:srgbClr val="000000"/>
                </a:solidFill>
                <a:latin typeface="Times New Roman" pitchFamily="18" charset="0"/>
                <a:cs typeface="Times New Roman" pitchFamily="18" charset="0"/>
              </a:rPr>
              <a:t>；</a:t>
            </a:r>
          </a:p>
        </p:txBody>
      </p:sp>
      <p:sp>
        <p:nvSpPr>
          <p:cNvPr id="17" name="矩形 16"/>
          <p:cNvSpPr/>
          <p:nvPr/>
        </p:nvSpPr>
        <p:spPr>
          <a:xfrm>
            <a:off x="62965" y="25401"/>
            <a:ext cx="3679302" cy="338554"/>
          </a:xfrm>
          <a:prstGeom prst="rect">
            <a:avLst/>
          </a:prstGeom>
        </p:spPr>
        <p:txBody>
          <a:bodyPr wrap="square">
            <a:spAutoFit/>
          </a:bodyPr>
          <a:lstStyle/>
          <a:p>
            <a:r>
              <a:rPr lang="zh-CN" altLang="en-US" sz="1600" dirty="0">
                <a:solidFill>
                  <a:srgbClr val="C00000"/>
                </a:solidFill>
                <a:latin typeface="Times New Roman" pitchFamily="18" charset="0"/>
                <a:cs typeface="Times New Roman" pitchFamily="18" charset="0"/>
              </a:rPr>
              <a:t>質量控制方案設計</a:t>
            </a:r>
          </a:p>
        </p:txBody>
      </p:sp>
    </p:spTree>
    <p:extLst>
      <p:ext uri="{BB962C8B-B14F-4D97-AF65-F5344CB8AC3E}">
        <p14:creationId xmlns:p14="http://schemas.microsoft.com/office/powerpoint/2010/main" val="4276822442"/>
      </p:ext>
    </p:extLst>
  </p:cSld>
  <p:clrMapOvr>
    <a:masterClrMapping/>
  </p:clrMapOvr>
</p:sld>
</file>

<file path=ppt/theme/theme1.xml><?xml version="1.0" encoding="utf-8"?>
<a:theme xmlns:a="http://schemas.openxmlformats.org/drawingml/2006/main" name="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8890">
          <a:solidFill>
            <a:srgbClr val="FF00FF">
              <a:alpha val="30000"/>
            </a:srgbClr>
          </a:solidFill>
          <a:prstDash val="solid"/>
          <a:tailEnd type="triangle" w="sm" len="sm"/>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bwMode="auto">
        <a:ln w="8890">
          <a:solidFill>
            <a:srgbClr val="FF00FF">
              <a:alpha val="30000"/>
            </a:srgbClr>
          </a:solidFill>
          <a:prstDash val="solid"/>
          <a:tailEnd type="none" w="sm" len="sm"/>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中文PPT模板2011 4.3</Template>
  <TotalTime>29842</TotalTime>
  <Words>19830</Words>
  <Application>Microsoft Office PowerPoint</Application>
  <PresentationFormat>自定义</PresentationFormat>
  <Paragraphs>808</Paragraphs>
  <Slides>30</Slides>
  <Notes>30</Notes>
  <HiddenSlides>0</HiddenSlides>
  <MMClips>0</MMClips>
  <ScaleCrop>false</ScaleCrop>
  <HeadingPairs>
    <vt:vector size="8" baseType="variant">
      <vt:variant>
        <vt:lpstr>已用的字体</vt:lpstr>
      </vt:variant>
      <vt:variant>
        <vt:i4>9</vt:i4>
      </vt:variant>
      <vt:variant>
        <vt:lpstr>主题</vt:lpstr>
      </vt:variant>
      <vt:variant>
        <vt:i4>4</vt:i4>
      </vt:variant>
      <vt:variant>
        <vt:lpstr>嵌入 OLE 服务器</vt:lpstr>
      </vt:variant>
      <vt:variant>
        <vt:i4>2</vt:i4>
      </vt:variant>
      <vt:variant>
        <vt:lpstr>幻灯片标题</vt:lpstr>
      </vt:variant>
      <vt:variant>
        <vt:i4>30</vt:i4>
      </vt:variant>
    </vt:vector>
  </HeadingPairs>
  <TitlesOfParts>
    <vt:vector size="45" baseType="lpstr">
      <vt:lpstr>Arial Unicode MS</vt:lpstr>
      <vt:lpstr>方正兰亭黑6_GBK</vt:lpstr>
      <vt:lpstr>华文楷体</vt:lpstr>
      <vt:lpstr>楷体_GB2312</vt:lpstr>
      <vt:lpstr>宋体</vt:lpstr>
      <vt:lpstr>Arial</vt:lpstr>
      <vt:lpstr>Cambria Math</vt:lpstr>
      <vt:lpstr>Times New Roman</vt:lpstr>
      <vt:lpstr>Wingdings</vt:lpstr>
      <vt:lpstr>中文PPT模板2011 4.3</vt:lpstr>
      <vt:lpstr>自定义设计方案</vt:lpstr>
      <vt:lpstr>1_自定义设计方案</vt:lpstr>
      <vt:lpstr>2_自定义设计方案</vt:lpstr>
      <vt:lpstr>Equation</vt:lpstr>
      <vt:lpstr>公式</vt:lpstr>
      <vt:lpstr>診斷試驗分析過程控制設計 之 控制圖、控制規則 quality assurance of process control based on statistics： Control Chart、Control rule</vt:lpstr>
      <vt:lpstr>PowerPoint 演示文稿</vt:lpstr>
      <vt:lpstr>建立質量規範設定合理的質量目標</vt:lpstr>
      <vt:lpstr>建立質量規範設定合理的性能目標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診斷試驗分析過程控制設計（quality assurance of process control based on statistics）之控制圖（Control Chart）和控制規則（Control rule）</dc:title>
  <dc:subject>醫學、診斷、實驗室診斷、應用、in vitro diagnostic、IVD、application</dc:subject>
  <dc:creator>趙健</dc:creator>
  <cp:keywords>實驗室診斷、in vitro diagnostic、質量規範、quality specification、質量、quality、目標、target、誤差、errors、測量性能分析、performance analysis、測量、measure、控制圖、Control Chart、控制規則、Control rule</cp:keywords>
  <dc:description>+8618604537694；
283640621@qq.com；</dc:description>
  <cp:lastModifiedBy>Admin</cp:lastModifiedBy>
  <cp:revision>1845</cp:revision>
  <dcterms:created xsi:type="dcterms:W3CDTF">2011-12-19T07:14:23Z</dcterms:created>
  <dcterms:modified xsi:type="dcterms:W3CDTF">2024-05-28T09:13:50Z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LCID">
    <vt:i4>2052</vt:i4>
  </property>
</Properties>
</file>