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Lst>
  <p:notesMasterIdLst>
    <p:notesMasterId r:id="rId34"/>
  </p:notesMasterIdLst>
  <p:sldIdLst>
    <p:sldId id="692" r:id="rId5"/>
    <p:sldId id="693" r:id="rId6"/>
    <p:sldId id="587" r:id="rId7"/>
    <p:sldId id="628" r:id="rId8"/>
    <p:sldId id="630" r:id="rId9"/>
    <p:sldId id="589" r:id="rId10"/>
    <p:sldId id="590" r:id="rId11"/>
    <p:sldId id="597" r:id="rId12"/>
    <p:sldId id="616" r:id="rId13"/>
    <p:sldId id="631" r:id="rId14"/>
    <p:sldId id="623" r:id="rId15"/>
    <p:sldId id="620" r:id="rId16"/>
    <p:sldId id="632" r:id="rId17"/>
    <p:sldId id="625" r:id="rId18"/>
    <p:sldId id="626" r:id="rId19"/>
    <p:sldId id="640" r:id="rId20"/>
    <p:sldId id="644" r:id="rId21"/>
    <p:sldId id="648" r:id="rId22"/>
    <p:sldId id="645" r:id="rId23"/>
    <p:sldId id="671" r:id="rId24"/>
    <p:sldId id="649" r:id="rId25"/>
    <p:sldId id="653" r:id="rId26"/>
    <p:sldId id="655" r:id="rId27"/>
    <p:sldId id="658" r:id="rId28"/>
    <p:sldId id="659" r:id="rId29"/>
    <p:sldId id="669" r:id="rId30"/>
    <p:sldId id="673" r:id="rId31"/>
    <p:sldId id="674" r:id="rId32"/>
    <p:sldId id="680" r:id="rId33"/>
  </p:sldIdLst>
  <p:sldSz cx="11522075" cy="6480175"/>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D4D4D"/>
    <a:srgbClr val="C7000B"/>
    <a:srgbClr val="990000"/>
    <a:srgbClr val="FF00FF"/>
    <a:srgbClr val="FF0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3241" autoAdjust="0"/>
  </p:normalViewPr>
  <p:slideViewPr>
    <p:cSldViewPr snapToGrid="0">
      <p:cViewPr varScale="1">
        <p:scale>
          <a:sx n="87" d="100"/>
          <a:sy n="87" d="100"/>
        </p:scale>
        <p:origin x="614" y="67"/>
      </p:cViewPr>
      <p:guideLst>
        <p:guide orient="horz" pos="2041"/>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4A0DB865-8CDC-4233-A72D-473655BC35F0}" type="slidenum">
              <a:rPr lang="en-US" altLang="zh-CN"/>
              <a:pPr>
                <a:defRPr/>
              </a:pPr>
              <a:t>‹#›</a:t>
            </a:fld>
            <a:endParaRPr lang="en-US" altLang="zh-CN"/>
          </a:p>
        </p:txBody>
      </p:sp>
    </p:spTree>
    <p:extLst>
      <p:ext uri="{BB962C8B-B14F-4D97-AF65-F5344CB8AC3E}">
        <p14:creationId xmlns:p14="http://schemas.microsoft.com/office/powerpoint/2010/main" val="3766176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dirty="0">
                <a:ea typeface="宋体" pitchFamily="2" charset="-122"/>
              </a:rPr>
              <a:t>分析过程（</a:t>
            </a:r>
            <a:r>
              <a:rPr lang="en-US" altLang="zh-CN" sz="1000" dirty="0">
                <a:ea typeface="宋体" pitchFamily="2" charset="-122"/>
              </a:rPr>
              <a:t>analysis process</a:t>
            </a:r>
            <a:r>
              <a:rPr lang="zh-CN" altLang="en-US" sz="1000" dirty="0">
                <a:ea typeface="宋体" pitchFamily="2" charset="-122"/>
              </a:rPr>
              <a:t>）一词指的是产生可报告的分析结果所需的操作步骤、材料和仪器设备。</a:t>
            </a:r>
            <a:endParaRPr lang="en-US" altLang="zh-CN" sz="1000" dirty="0">
              <a:ea typeface="宋体" pitchFamily="2" charset="-122"/>
            </a:endParaRPr>
          </a:p>
          <a:p>
            <a:pPr eaLnBrk="1" hangingPunct="1"/>
            <a:r>
              <a:rPr lang="zh-CN" altLang="en-US" sz="1000" dirty="0">
                <a:ea typeface="宋体" pitchFamily="2" charset="-122"/>
              </a:rPr>
              <a:t>分析过程包括两个部分：</a:t>
            </a:r>
            <a:r>
              <a:rPr lang="en-US" altLang="zh-CN" sz="1000" dirty="0">
                <a:ea typeface="宋体" pitchFamily="2" charset="-122"/>
              </a:rPr>
              <a:t>1</a:t>
            </a:r>
            <a:r>
              <a:rPr lang="zh-CN" altLang="en-US" sz="1000" dirty="0">
                <a:ea typeface="宋体" pitchFamily="2" charset="-122"/>
              </a:rPr>
              <a:t>、测定方法（</a:t>
            </a:r>
            <a:r>
              <a:rPr lang="en-US" altLang="zh-CN" sz="1000" dirty="0">
                <a:ea typeface="宋体" pitchFamily="2" charset="-122"/>
              </a:rPr>
              <a:t>measurement procedure</a:t>
            </a:r>
            <a:r>
              <a:rPr lang="zh-CN" altLang="en-US" sz="1000" dirty="0">
                <a:ea typeface="宋体" pitchFamily="2" charset="-122"/>
              </a:rPr>
              <a:t>），</a:t>
            </a:r>
            <a:r>
              <a:rPr lang="en-US" altLang="zh-CN" sz="1000" dirty="0">
                <a:ea typeface="宋体" pitchFamily="2" charset="-122"/>
              </a:rPr>
              <a:t>2</a:t>
            </a:r>
            <a:r>
              <a:rPr lang="zh-CN" altLang="en-US" sz="1000" dirty="0">
                <a:ea typeface="宋体" pitchFamily="2" charset="-122"/>
              </a:rPr>
              <a:t>、控制方法（</a:t>
            </a:r>
            <a:r>
              <a:rPr lang="en-US" altLang="zh-CN" sz="1000" dirty="0">
                <a:ea typeface="宋体" pitchFamily="2" charset="-122"/>
              </a:rPr>
              <a:t>control procedure</a:t>
            </a:r>
            <a:r>
              <a:rPr lang="zh-CN" altLang="en-US" sz="1000" dirty="0">
                <a:ea typeface="宋体" pitchFamily="2" charset="-122"/>
              </a:rPr>
              <a:t>）</a:t>
            </a:r>
            <a:endParaRPr lang="en-US" altLang="zh-CN" sz="1000" dirty="0">
              <a:ea typeface="宋体" pitchFamily="2" charset="-122"/>
            </a:endParaRPr>
          </a:p>
          <a:p>
            <a:pPr eaLnBrk="1" hangingPunct="1"/>
            <a:r>
              <a:rPr lang="zh-CN" altLang="en-US" sz="1000" dirty="0">
                <a:ea typeface="宋体" pitchFamily="2" charset="-122"/>
              </a:rPr>
              <a:t>测定方法指的是具体的分析步骤，即获得分析结果的试剂、仪器及逐步使用说明。</a:t>
            </a:r>
            <a:endParaRPr lang="en-US" altLang="zh-CN" sz="1000" dirty="0">
              <a:ea typeface="宋体" pitchFamily="2" charset="-122"/>
            </a:endParaRPr>
          </a:p>
          <a:p>
            <a:pPr eaLnBrk="1" hangingPunct="1"/>
            <a:r>
              <a:rPr lang="zh-CN" altLang="en-US" sz="1000" dirty="0">
                <a:ea typeface="宋体" pitchFamily="2" charset="-122"/>
              </a:rPr>
              <a:t>控制方法指的是分析过程的一部分，关注的是检验分析结果的正确性来确定它是否可靠及能否发出报告。</a:t>
            </a:r>
            <a:endParaRPr lang="en-US" altLang="zh-CN" sz="1000" dirty="0">
              <a:ea typeface="宋体" pitchFamily="2" charset="-122"/>
            </a:endParaRPr>
          </a:p>
          <a:p>
            <a:pPr eaLnBrk="1" hangingPunct="1"/>
            <a:r>
              <a:rPr lang="zh-CN" altLang="en-US" sz="1000" dirty="0">
                <a:ea typeface="宋体" pitchFamily="2" charset="-122"/>
              </a:rPr>
              <a:t>以上注释来源于：临床检验质量控制技术（第二版），王治国编著，人民文学出版社。</a:t>
            </a:r>
          </a:p>
          <a:p>
            <a:pPr eaLnBrk="1" hangingPunct="1"/>
            <a:endParaRPr lang="en-US" altLang="zh-CN" sz="1000" dirty="0">
              <a:ea typeface="宋体" pitchFamily="2" charset="-122"/>
            </a:endParaRPr>
          </a:p>
          <a:p>
            <a:pPr eaLnBrk="1" hangingPunct="1"/>
            <a:r>
              <a:rPr lang="zh-CN" altLang="en-US" sz="1000" dirty="0">
                <a:ea typeface="宋体" pitchFamily="2" charset="-122"/>
              </a:rPr>
              <a:t>埃森哈特</a:t>
            </a:r>
            <a:r>
              <a:rPr lang="en-US" altLang="zh-CN" sz="1000" dirty="0">
                <a:ea typeface="宋体" pitchFamily="2" charset="-122"/>
              </a:rPr>
              <a:t>(</a:t>
            </a:r>
            <a:r>
              <a:rPr lang="en-US" altLang="zh-CN" sz="1000" dirty="0" err="1">
                <a:ea typeface="宋体" pitchFamily="2" charset="-122"/>
              </a:rPr>
              <a:t>Eisenhart</a:t>
            </a:r>
            <a:r>
              <a:rPr lang="en-US" altLang="zh-CN" sz="1000" dirty="0">
                <a:ea typeface="宋体" pitchFamily="2" charset="-122"/>
              </a:rPr>
              <a:t>)</a:t>
            </a:r>
            <a:r>
              <a:rPr lang="zh-CN" altLang="en-US" sz="1000" dirty="0">
                <a:ea typeface="宋体" pitchFamily="2" charset="-122"/>
              </a:rPr>
              <a:t>：</a:t>
            </a:r>
            <a:r>
              <a:rPr lang="en-US" altLang="zh-CN" sz="1000" dirty="0">
                <a:ea typeface="宋体" pitchFamily="2" charset="-122"/>
              </a:rPr>
              <a:t>1963 </a:t>
            </a:r>
            <a:r>
              <a:rPr lang="zh-CN" altLang="en-US" sz="1000" dirty="0">
                <a:ea typeface="宋体" pitchFamily="2" charset="-122"/>
              </a:rPr>
              <a:t>年</a:t>
            </a:r>
            <a:r>
              <a:rPr lang="en-US" altLang="zh-CN" sz="1000" dirty="0">
                <a:ea typeface="宋体" pitchFamily="2" charset="-122"/>
              </a:rPr>
              <a:t>,</a:t>
            </a:r>
            <a:r>
              <a:rPr lang="zh-CN" altLang="en-US" sz="1000" dirty="0">
                <a:ea typeface="宋体" pitchFamily="2" charset="-122"/>
              </a:rPr>
              <a:t>美国国家标准局</a:t>
            </a:r>
            <a:r>
              <a:rPr lang="en-US" altLang="zh-CN" sz="1000" dirty="0">
                <a:ea typeface="宋体" pitchFamily="2" charset="-122"/>
              </a:rPr>
              <a:t>(NBS)</a:t>
            </a:r>
            <a:r>
              <a:rPr lang="zh-CN" altLang="en-US" sz="1000" dirty="0">
                <a:ea typeface="宋体" pitchFamily="2" charset="-122"/>
              </a:rPr>
              <a:t>的数理统计专家埃森哈特</a:t>
            </a:r>
            <a:r>
              <a:rPr lang="en-US" altLang="zh-CN" sz="1000" dirty="0">
                <a:ea typeface="宋体" pitchFamily="2" charset="-122"/>
              </a:rPr>
              <a:t>(</a:t>
            </a:r>
            <a:r>
              <a:rPr lang="en-US" altLang="zh-CN" sz="1000" dirty="0" err="1">
                <a:ea typeface="宋体" pitchFamily="2" charset="-122"/>
              </a:rPr>
              <a:t>Eisenhart</a:t>
            </a:r>
            <a:r>
              <a:rPr lang="en-US" altLang="zh-CN" sz="1000" dirty="0">
                <a:ea typeface="宋体" pitchFamily="2" charset="-122"/>
              </a:rPr>
              <a:t>)</a:t>
            </a:r>
            <a:r>
              <a:rPr lang="zh-CN" altLang="en-US" sz="1000" dirty="0">
                <a:ea typeface="宋体" pitchFamily="2" charset="-122"/>
              </a:rPr>
              <a:t>建议用 测量不确定度。 </a:t>
            </a:r>
            <a:r>
              <a:rPr lang="en-US" altLang="zh-CN" sz="1000" dirty="0">
                <a:ea typeface="宋体" pitchFamily="2" charset="-122"/>
              </a:rPr>
              <a:t>1970 </a:t>
            </a:r>
            <a:r>
              <a:rPr lang="zh-CN" altLang="en-US" sz="1000" dirty="0">
                <a:ea typeface="宋体" pitchFamily="2" charset="-122"/>
              </a:rPr>
              <a:t>年前后</a:t>
            </a:r>
            <a:r>
              <a:rPr lang="en-US" altLang="zh-CN" sz="1000" dirty="0">
                <a:ea typeface="宋体" pitchFamily="2" charset="-122"/>
              </a:rPr>
              <a:t>,</a:t>
            </a:r>
            <a:r>
              <a:rPr lang="zh-CN" altLang="en-US" sz="1000" dirty="0">
                <a:ea typeface="宋体" pitchFamily="2" charset="-122"/>
              </a:rPr>
              <a:t>一些计量学和其他领域学者</a:t>
            </a:r>
            <a:r>
              <a:rPr lang="en-US" altLang="zh-CN" sz="1000" dirty="0">
                <a:ea typeface="宋体" pitchFamily="2" charset="-122"/>
              </a:rPr>
              <a:t>,</a:t>
            </a:r>
            <a:r>
              <a:rPr lang="zh-CN" altLang="en-US" sz="1000" dirty="0">
                <a:ea typeface="宋体" pitchFamily="2" charset="-122"/>
              </a:rPr>
              <a:t>逐渐使用不确定一词。</a:t>
            </a:r>
            <a:endParaRPr lang="en-US" altLang="zh-CN" sz="1000" dirty="0">
              <a:ea typeface="宋体" pitchFamily="2" charset="-122"/>
            </a:endParaRPr>
          </a:p>
          <a:p>
            <a:pPr eaLnBrk="1" hangingPunct="1"/>
            <a:r>
              <a:rPr lang="zh-CN" altLang="en-US" sz="1000" dirty="0">
                <a:ea typeface="宋体" pitchFamily="2" charset="-122"/>
              </a:rPr>
              <a:t>以上注释来源于：百度百科。</a:t>
            </a:r>
            <a:endParaRPr lang="en-US" altLang="zh-CN" sz="1000" dirty="0">
              <a:ea typeface="宋体" pitchFamily="2" charset="-122"/>
            </a:endParaRPr>
          </a:p>
          <a:p>
            <a:pPr eaLnBrk="1" hangingPunct="1"/>
            <a:endParaRPr lang="en-US" altLang="zh-CN" sz="1000" dirty="0">
              <a:ea typeface="宋体" pitchFamily="2" charset="-122"/>
            </a:endParaRPr>
          </a:p>
          <a:p>
            <a:pPr eaLnBrk="1" hangingPunct="1"/>
            <a:r>
              <a:rPr lang="zh-CN" altLang="en-US" sz="1000" dirty="0">
                <a:ea typeface="宋体" pitchFamily="2" charset="-122"/>
              </a:rPr>
              <a:t>比尔</a:t>
            </a:r>
            <a:r>
              <a:rPr lang="en-US" altLang="zh-CN" sz="1000" dirty="0">
                <a:ea typeface="宋体" pitchFamily="2" charset="-122"/>
              </a:rPr>
              <a:t>.</a:t>
            </a:r>
            <a:r>
              <a:rPr lang="zh-CN" altLang="en-US" sz="1000" dirty="0">
                <a:ea typeface="宋体" pitchFamily="2" charset="-122"/>
              </a:rPr>
              <a:t>史密斯是个关键而又被媒体忽略的六西格玛创新者</a:t>
            </a:r>
            <a:r>
              <a:rPr lang="en-US" altLang="zh-CN" sz="1000" dirty="0">
                <a:ea typeface="宋体" pitchFamily="2" charset="-122"/>
              </a:rPr>
              <a:t>.</a:t>
            </a:r>
            <a:r>
              <a:rPr lang="zh-CN" altLang="en-US" sz="1000" dirty="0">
                <a:ea typeface="宋体" pitchFamily="2" charset="-122"/>
              </a:rPr>
              <a:t>他在</a:t>
            </a:r>
            <a:r>
              <a:rPr lang="en-US" altLang="zh-CN" sz="1000" dirty="0">
                <a:ea typeface="宋体" pitchFamily="2" charset="-122"/>
              </a:rPr>
              <a:t>1929</a:t>
            </a:r>
            <a:r>
              <a:rPr lang="zh-CN" altLang="en-US" sz="1000" dirty="0">
                <a:ea typeface="宋体" pitchFamily="2" charset="-122"/>
              </a:rPr>
              <a:t>年生于布鲁克林</a:t>
            </a:r>
            <a:r>
              <a:rPr lang="en-US" altLang="zh-CN" sz="1000" dirty="0">
                <a:ea typeface="宋体" pitchFamily="2" charset="-122"/>
              </a:rPr>
              <a:t>,</a:t>
            </a:r>
            <a:r>
              <a:rPr lang="zh-CN" altLang="en-US" sz="1000" dirty="0">
                <a:ea typeface="宋体" pitchFamily="2" charset="-122"/>
              </a:rPr>
              <a:t>纽约市</a:t>
            </a:r>
            <a:r>
              <a:rPr lang="en-US" altLang="zh-CN" sz="1000" dirty="0">
                <a:ea typeface="宋体" pitchFamily="2" charset="-122"/>
              </a:rPr>
              <a:t>,1952</a:t>
            </a:r>
            <a:r>
              <a:rPr lang="zh-CN" altLang="en-US" sz="1000" dirty="0">
                <a:ea typeface="宋体" pitchFamily="2" charset="-122"/>
              </a:rPr>
              <a:t>年毕业于美国海军学院和就读于明尼苏达大学的商业学院</a:t>
            </a:r>
            <a:r>
              <a:rPr lang="en-US" altLang="zh-CN" sz="1000" dirty="0">
                <a:ea typeface="宋体" pitchFamily="2" charset="-122"/>
              </a:rPr>
              <a:t>.</a:t>
            </a:r>
            <a:r>
              <a:rPr lang="zh-CN" altLang="en-US" sz="1000" dirty="0">
                <a:ea typeface="宋体" pitchFamily="2" charset="-122"/>
              </a:rPr>
              <a:t>具备接近</a:t>
            </a:r>
            <a:r>
              <a:rPr lang="en-US" altLang="zh-CN" sz="1000" dirty="0">
                <a:ea typeface="宋体" pitchFamily="2" charset="-122"/>
              </a:rPr>
              <a:t>35</a:t>
            </a:r>
            <a:r>
              <a:rPr lang="zh-CN" altLang="en-US" sz="1000" dirty="0">
                <a:ea typeface="宋体" pitchFamily="2" charset="-122"/>
              </a:rPr>
              <a:t>年工程和质量工作经验的他在 </a:t>
            </a:r>
            <a:r>
              <a:rPr lang="en-US" altLang="zh-CN" sz="1000" dirty="0">
                <a:ea typeface="宋体" pitchFamily="2" charset="-122"/>
              </a:rPr>
              <a:t>80</a:t>
            </a:r>
            <a:r>
              <a:rPr lang="zh-CN" altLang="en-US" sz="1000" dirty="0">
                <a:ea typeface="宋体" pitchFamily="2" charset="-122"/>
              </a:rPr>
              <a:t>年代进入摩托罗拉服务</a:t>
            </a:r>
            <a:r>
              <a:rPr lang="en-US" altLang="zh-CN" sz="1000" dirty="0">
                <a:ea typeface="宋体" pitchFamily="2" charset="-122"/>
              </a:rPr>
              <a:t>,</a:t>
            </a:r>
            <a:r>
              <a:rPr lang="zh-CN" altLang="en-US" sz="1000" dirty="0">
                <a:ea typeface="宋体" pitchFamily="2" charset="-122"/>
              </a:rPr>
              <a:t>受雇为一名高级品质工程师效力于地上流动产品部门</a:t>
            </a:r>
            <a:r>
              <a:rPr lang="en-US" altLang="zh-CN" sz="1000" dirty="0">
                <a:ea typeface="宋体" pitchFamily="2" charset="-122"/>
              </a:rPr>
              <a:t>.</a:t>
            </a:r>
            <a:r>
              <a:rPr lang="zh-CN" altLang="en-US" sz="1000" dirty="0">
                <a:ea typeface="宋体" pitchFamily="2" charset="-122"/>
              </a:rPr>
              <a:t>他在</a:t>
            </a:r>
            <a:r>
              <a:rPr lang="en-US" altLang="zh-CN" sz="1000" dirty="0">
                <a:ea typeface="宋体" pitchFamily="2" charset="-122"/>
              </a:rPr>
              <a:t>90</a:t>
            </a:r>
            <a:r>
              <a:rPr lang="zh-CN" altLang="en-US" sz="1000" dirty="0">
                <a:ea typeface="宋体" pitchFamily="2" charset="-122"/>
              </a:rPr>
              <a:t>年代初病死于心脏病发作。史密斯被尊称为「六西格码之父」以纪念他给质量的漫长之旅带来伟大贡献。</a:t>
            </a:r>
          </a:p>
          <a:p>
            <a:pPr eaLnBrk="1" hangingPunct="1"/>
            <a:endParaRPr lang="en-US" altLang="zh-CN" sz="1000" dirty="0">
              <a:ea typeface="宋体" pitchFamily="2" charset="-122"/>
            </a:endParaRPr>
          </a:p>
          <a:p>
            <a:pPr eaLnBrk="1" hangingPunct="1"/>
            <a:r>
              <a:rPr lang="zh-CN" altLang="en-US" sz="1000" dirty="0">
                <a:ea typeface="宋体" pitchFamily="2" charset="-122"/>
              </a:rPr>
              <a:t>沃特</a:t>
            </a:r>
            <a:r>
              <a:rPr lang="en-US" altLang="zh-CN" sz="1000" dirty="0">
                <a:ea typeface="宋体" pitchFamily="2" charset="-122"/>
              </a:rPr>
              <a:t>·</a:t>
            </a:r>
            <a:r>
              <a:rPr lang="zh-CN" altLang="en-US" sz="1000" dirty="0">
                <a:ea typeface="宋体" pitchFamily="2" charset="-122"/>
              </a:rPr>
              <a:t>阿曼德</a:t>
            </a:r>
            <a:r>
              <a:rPr lang="en-US" altLang="zh-CN" sz="1000" dirty="0">
                <a:ea typeface="宋体" pitchFamily="2" charset="-122"/>
              </a:rPr>
              <a:t>·</a:t>
            </a:r>
            <a:r>
              <a:rPr lang="zh-CN" altLang="en-US" sz="1000" dirty="0">
                <a:ea typeface="宋体" pitchFamily="2" charset="-122"/>
              </a:rPr>
              <a:t>休哈特（</a:t>
            </a:r>
            <a:r>
              <a:rPr lang="en-US" altLang="zh-CN" sz="1000" dirty="0">
                <a:ea typeface="宋体" pitchFamily="2" charset="-122"/>
              </a:rPr>
              <a:t>Walter A. </a:t>
            </a:r>
            <a:r>
              <a:rPr lang="en-US" altLang="zh-CN" sz="1000" dirty="0" err="1">
                <a:ea typeface="宋体" pitchFamily="2" charset="-122"/>
              </a:rPr>
              <a:t>Shewhart</a:t>
            </a:r>
            <a:r>
              <a:rPr lang="zh-CN" altLang="en-US" sz="1000" dirty="0">
                <a:ea typeface="宋体" pitchFamily="2" charset="-122"/>
              </a:rPr>
              <a:t>）是现代质量管理的奠基者，美国工程师、统计学家、管理咨询顾问、被人们尊称为「统计质量控制</a:t>
            </a:r>
            <a:r>
              <a:rPr lang="en-US" altLang="zh-CN" sz="1000" dirty="0">
                <a:ea typeface="宋体" pitchFamily="2" charset="-122"/>
              </a:rPr>
              <a:t>(SQC)</a:t>
            </a:r>
            <a:r>
              <a:rPr lang="zh-CN" altLang="en-US" sz="1000" dirty="0">
                <a:ea typeface="宋体" pitchFamily="2" charset="-122"/>
              </a:rPr>
              <a:t>之父」。</a:t>
            </a:r>
          </a:p>
          <a:p>
            <a:pPr eaLnBrk="1" hangingPunct="1"/>
            <a:r>
              <a:rPr lang="en-US" altLang="zh-CN" sz="1000" dirty="0">
                <a:ea typeface="宋体" pitchFamily="2" charset="-122"/>
              </a:rPr>
              <a:t>1891.3.18 </a:t>
            </a:r>
            <a:r>
              <a:rPr lang="zh-CN" altLang="en-US" sz="1000" dirty="0">
                <a:ea typeface="宋体" pitchFamily="2" charset="-122"/>
              </a:rPr>
              <a:t>沃特</a:t>
            </a:r>
            <a:r>
              <a:rPr lang="en-US" altLang="zh-CN" sz="1000" dirty="0">
                <a:ea typeface="宋体" pitchFamily="2" charset="-122"/>
              </a:rPr>
              <a:t>·</a:t>
            </a:r>
            <a:r>
              <a:rPr lang="zh-CN" altLang="en-US" sz="1000" dirty="0">
                <a:ea typeface="宋体" pitchFamily="2" charset="-122"/>
              </a:rPr>
              <a:t>阿曼德</a:t>
            </a:r>
            <a:r>
              <a:rPr lang="en-US" altLang="zh-CN" sz="1000" dirty="0">
                <a:ea typeface="宋体" pitchFamily="2" charset="-122"/>
              </a:rPr>
              <a:t>·</a:t>
            </a:r>
            <a:r>
              <a:rPr lang="zh-CN" altLang="en-US" sz="1000" dirty="0">
                <a:ea typeface="宋体" pitchFamily="2" charset="-122"/>
              </a:rPr>
              <a:t>休哈特出生于美国伊利诺伊州的新坎顿</a:t>
            </a:r>
          </a:p>
          <a:p>
            <a:pPr eaLnBrk="1" hangingPunct="1"/>
            <a:r>
              <a:rPr lang="en-US" altLang="zh-CN" sz="1000" dirty="0">
                <a:ea typeface="宋体" pitchFamily="2" charset="-122"/>
              </a:rPr>
              <a:t>1917 </a:t>
            </a:r>
            <a:r>
              <a:rPr lang="zh-CN" altLang="en-US" sz="1000" dirty="0">
                <a:ea typeface="宋体" pitchFamily="2" charset="-122"/>
              </a:rPr>
              <a:t>获得加利福尼亚大学伯克利分校的物理学博士学位</a:t>
            </a:r>
          </a:p>
          <a:p>
            <a:pPr eaLnBrk="1" hangingPunct="1"/>
            <a:r>
              <a:rPr lang="en-US" altLang="zh-CN" sz="1000" dirty="0">
                <a:ea typeface="宋体" pitchFamily="2" charset="-122"/>
              </a:rPr>
              <a:t>1918-1924 </a:t>
            </a:r>
            <a:r>
              <a:rPr lang="zh-CN" altLang="en-US" sz="1000" dirty="0">
                <a:ea typeface="宋体" pitchFamily="2" charset="-122"/>
              </a:rPr>
              <a:t>西方电气公司（ </a:t>
            </a:r>
            <a:r>
              <a:rPr lang="en-US" altLang="zh-CN" sz="1000" dirty="0">
                <a:ea typeface="宋体" pitchFamily="2" charset="-122"/>
              </a:rPr>
              <a:t>Western Electric</a:t>
            </a:r>
            <a:r>
              <a:rPr lang="zh-CN" altLang="en-US" sz="1000" dirty="0">
                <a:ea typeface="宋体" pitchFamily="2" charset="-122"/>
              </a:rPr>
              <a:t>）工程师</a:t>
            </a:r>
          </a:p>
          <a:p>
            <a:pPr eaLnBrk="1" hangingPunct="1"/>
            <a:r>
              <a:rPr lang="en-US" altLang="zh-CN" sz="1000" dirty="0">
                <a:ea typeface="宋体" pitchFamily="2" charset="-122"/>
              </a:rPr>
              <a:t>1925-1956 </a:t>
            </a:r>
            <a:r>
              <a:rPr lang="zh-CN" altLang="en-US" sz="1000" dirty="0">
                <a:ea typeface="宋体" pitchFamily="2" charset="-122"/>
              </a:rPr>
              <a:t>贝尔试验室研究员，期间曾先后在伦敦大学、斯帝文理工学院、美国农业部研究生院和印度讲学</a:t>
            </a:r>
          </a:p>
          <a:p>
            <a:pPr eaLnBrk="1" hangingPunct="1"/>
            <a:r>
              <a:rPr lang="zh-CN" altLang="en-US" sz="1000" dirty="0">
                <a:ea typeface="宋体" pitchFamily="2" charset="-122"/>
              </a:rPr>
              <a:t>休哈特重要的著作是</a:t>
            </a:r>
            <a:r>
              <a:rPr lang="en-US" altLang="zh-CN" sz="1000" dirty="0">
                <a:ea typeface="宋体" pitchFamily="2" charset="-122"/>
              </a:rPr>
              <a:t>《</a:t>
            </a:r>
            <a:r>
              <a:rPr lang="zh-CN" altLang="en-US" sz="1000" dirty="0">
                <a:ea typeface="宋体" pitchFamily="2" charset="-122"/>
              </a:rPr>
              <a:t>产品生产的质量经济控制</a:t>
            </a:r>
            <a:r>
              <a:rPr lang="en-US" altLang="zh-CN" sz="1000" dirty="0">
                <a:ea typeface="宋体" pitchFamily="2" charset="-122"/>
              </a:rPr>
              <a:t>》 </a:t>
            </a:r>
            <a:r>
              <a:rPr lang="zh-CN" altLang="en-US" sz="1000" dirty="0">
                <a:ea typeface="宋体" pitchFamily="2" charset="-122"/>
              </a:rPr>
              <a:t>（</a:t>
            </a:r>
            <a:r>
              <a:rPr lang="en-US" altLang="zh-CN" sz="1000" dirty="0">
                <a:ea typeface="宋体" pitchFamily="2" charset="-122"/>
              </a:rPr>
              <a:t>Economic Control of Quality of Manufactured Product</a:t>
            </a:r>
            <a:r>
              <a:rPr lang="zh-CN" altLang="en-US" sz="1000" dirty="0">
                <a:ea typeface="宋体" pitchFamily="2" charset="-122"/>
              </a:rPr>
              <a:t>） ， </a:t>
            </a:r>
            <a:r>
              <a:rPr lang="en-US" altLang="zh-CN" sz="1000" dirty="0">
                <a:ea typeface="宋体" pitchFamily="2" charset="-122"/>
              </a:rPr>
              <a:t>1931</a:t>
            </a:r>
            <a:r>
              <a:rPr lang="zh-CN" altLang="en-US" sz="1000" dirty="0">
                <a:ea typeface="宋体" pitchFamily="2" charset="-122"/>
              </a:rPr>
              <a:t>年出版后被成为公认为质量基本原理的起源。本书对质量管理做出重大贡献。休哈特宣称「变异」存在于生产过程的每个方面，但是可以通过使用简单的统计工具如抽样和概率分析来了解变异，他的很多著作在贝尔实验室内部发行。其中之一是</a:t>
            </a:r>
            <a:r>
              <a:rPr lang="en-US" altLang="zh-CN" sz="1000" dirty="0">
                <a:ea typeface="宋体" pitchFamily="2" charset="-122"/>
              </a:rPr>
              <a:t>1924</a:t>
            </a:r>
            <a:r>
              <a:rPr lang="zh-CN" altLang="en-US" sz="1000" dirty="0">
                <a:ea typeface="宋体" pitchFamily="2" charset="-122"/>
              </a:rPr>
              <a:t>年</a:t>
            </a:r>
            <a:r>
              <a:rPr lang="en-US" altLang="zh-CN" sz="1000" dirty="0">
                <a:ea typeface="宋体" pitchFamily="2" charset="-122"/>
              </a:rPr>
              <a:t>5</a:t>
            </a:r>
            <a:r>
              <a:rPr lang="zh-CN" altLang="en-US" sz="1000" dirty="0">
                <a:ea typeface="宋体" pitchFamily="2" charset="-122"/>
              </a:rPr>
              <a:t>月</a:t>
            </a:r>
            <a:r>
              <a:rPr lang="en-US" altLang="zh-CN" sz="1000" dirty="0">
                <a:ea typeface="宋体" pitchFamily="2" charset="-122"/>
              </a:rPr>
              <a:t>16</a:t>
            </a:r>
            <a:r>
              <a:rPr lang="zh-CN" altLang="en-US" sz="1000" dirty="0">
                <a:ea typeface="宋体" pitchFamily="2" charset="-122"/>
              </a:rPr>
              <a:t>日的有历史意义的备忘录，在备忘录中他向上级提出了使用「控制图」</a:t>
            </a:r>
            <a:r>
              <a:rPr lang="en-US" altLang="zh-CN" sz="1000" dirty="0">
                <a:ea typeface="宋体" pitchFamily="2" charset="-122"/>
              </a:rPr>
              <a:t>( Control Chart ) </a:t>
            </a:r>
            <a:r>
              <a:rPr lang="zh-CN" altLang="en-US" sz="1000" dirty="0">
                <a:ea typeface="宋体" pitchFamily="2" charset="-122"/>
              </a:rPr>
              <a:t>的建议。</a:t>
            </a:r>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4881714-94EB-46B5-ADF7-D72A4081D82B}" type="slidenum">
              <a:rPr lang="en-US" altLang="zh-CN" smtClean="0"/>
              <a:pPr eaLnBrk="1" hangingPunct="1"/>
              <a:t>1</a:t>
            </a:fld>
            <a:endParaRPr lang="en-US" altLang="zh-CN"/>
          </a:p>
        </p:txBody>
      </p:sp>
    </p:spTree>
    <p:extLst>
      <p:ext uri="{BB962C8B-B14F-4D97-AF65-F5344CB8AC3E}">
        <p14:creationId xmlns:p14="http://schemas.microsoft.com/office/powerpoint/2010/main" val="1566593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solidFill>
                  <a:srgbClr val="FF0000"/>
                </a:solidFill>
              </a:rPr>
              <a:t>第三十六章 质量经济性分析</a:t>
            </a:r>
          </a:p>
          <a:p>
            <a:pPr>
              <a:lnSpc>
                <a:spcPct val="150000"/>
              </a:lnSpc>
            </a:pPr>
            <a:r>
              <a:rPr lang="zh-CN" altLang="en-US" sz="1200" dirty="0">
                <a:latin typeface="Times New Roman" pitchFamily="18" charset="0"/>
                <a:cs typeface="Times New Roman" pitchFamily="18" charset="0"/>
              </a:rPr>
              <a:t>質量成本也稱質量費用，其定義是：為了確保滿意的質量而發生的費用以及沒有達到滿意的質量所造成的損失，它是企業生產總成本的一個組成部分；根據國際標準化組織的規定，質量成本由兩部分構成，即運行質量成本和外部質量保證成本，其中運行質量成本包括：</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內部故障成本，</a:t>
            </a: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外部故障成本；</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質量成本的詳細費用組成如下：</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a:t>
            </a:r>
            <a:r>
              <a:rPr lang="zh-CN" altLang="en-US" sz="1200" dirty="0">
                <a:latin typeface="Times New Roman" pitchFamily="18" charset="0"/>
                <a:cs typeface="Times New Roman" pitchFamily="18" charset="0"/>
              </a:rPr>
              <a:t>、運行質量成本</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運行質量成本指質量體系運行后，為達到和保持所規定的質量水平所支付的費用，企業質量成本研究的對象主要是運行質量成本；</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預防成本：預防產生故障或不合格品所需要的各項費用，主要包括：質量工作費（企業質量體系中為預防發生故障、保證和控制產品質量、開展質量管理所需的各項費用）；</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質量培訓費：質量獎勵費，質量改進措施費，質量評審費，工資及附加費（指從事質量管理的專業人員）和質量情報及信息費等；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評定產品是否滿足規定質量要求所需的試驗、檢驗和驗證方面的成本，一般包括：進貨檢驗費，工序檢驗費，成品檢驗費，檢測試驗設備校準、維護費，試驗材料及勞務費，檢測試驗設備折舊費，辦公費（檢測、試驗時發生的費用），工資（指專職檢驗、計量人員的工資）及附加費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故障成本：在產品出廠前，由產品本身存在的缺陷所帶來的經濟損失，以及處理不合格品所花費的一切費用的總和，稱為內部故障成本，一般包括：廢品損失（包括工時費及材料費）、返工或返修損失、因質量問題發生的停工損失、質量事故處理費、質量降等降級損失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外部故障成本：產品出廠后，在用戶使用過程中由於產品的缺陷或故障所引起的一切費用總和，稱為外部故障成本，一般包括索賠損失、退貨或退換損失、保修費用、訴訟損失費、折價損失等；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、外部質量保證成本</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在合同環境條件下，根據用戶提出的要求，為提供客觀證據所支付的費用，統稱為外部質量保證成本，其組成項目如下：</a:t>
            </a:r>
            <a:endParaRPr lang="en-US" altLang="zh-CN" sz="1200" dirty="0">
              <a:latin typeface="Times New Roman" pitchFamily="18" charset="0"/>
              <a:cs typeface="Times New Roman" pitchFamily="18" charset="0"/>
            </a:endParaRPr>
          </a:p>
          <a:p>
            <a:pPr marL="228600" indent="-228600">
              <a:lnSpc>
                <a:spcPct val="150000"/>
              </a:lnSpc>
              <a:buAutoNum type="arabicParenR"/>
            </a:pPr>
            <a:r>
              <a:rPr lang="zh-CN" altLang="en-US" sz="1200" dirty="0">
                <a:latin typeface="Times New Roman" pitchFamily="18" charset="0"/>
                <a:cs typeface="Times New Roman" pitchFamily="18" charset="0"/>
              </a:rPr>
              <a:t>為提供附加的質量保證措施、程序、數據等所支付的費用；</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產品的驗證試驗和評定的費用，如經認可的獨立試驗機構對特殊的安全性能進行檢測試驗所發生的費用；</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為滿足用戶要求，進行質量體系認證和產品質量認證所發生的費用等；</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根據以上關於質量成本的定義及其費用項目的構成，有必要將現行的質量成本做以下說明，以明確質量成本的邊界條件；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一，質量成本只是針對產品製造過程中的符合性質量而言的，也就是說，在設計已經完成、標準和規範已經確定的條件下，才開始進入質量成本計算，因此，它不包括重新設計和改進設計以及用於提高質量等級或質量水平而支付的哪些費用；</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二，質量成本是指在製造過程中與不合格品密切相關的費用，例如預防成本就是預防出現不合格品的費用，鑒定成本是為了評定是否出現不合格品的費用，而內、外故障成本是因產品不合格而在廠內或廠外所產生的損失費用，可以這樣理解，假定有一種根本不出現不合格品的理想式生產系統，則其質量成本為零，事實上，這種理想式生產系統是不存在的，在實際中，或多或少總會出現一定的不合格品，因而質量成本是客觀存在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三，質量成本並不包括製造過程中與質量有關的全部費用，而只是其中的一部分，例如，工人生產時的工資或材料費、車間或企業管理費等，均不計入質量成本中，因為這是正常生產前所必須具備的條件，計算和控制質量成本，是為了用最經濟的手段達到規定的質量目標；</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第四，質量成本的計算，不是單純為了得到結果，而是為了分析，在差異中尋找質量改進的途徑，達到降低成本的目的；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應當指出，質量成本屬於管理會計的範疇，因此它對企業的經營決策有重要的意義；</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質量成本科目設置</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我國的質量成本核算，目前尚未正式納入會計核算體系，因此，質量成本項目的設置必須符合財務會計及成本的規範要求，不能打亂國家統一規定的會計制度、原則，質量成本項目的設置必須便於質量成本還原到相應的會計科目中去，以保證國家會計制度、原則的一致性；</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質量成本一般分為三級科目，一級科目：質量成本，二級科目：預防成本、鑒定成本、內部故障（損失）成本、外部故障（損失）成本，三級科目：質量成本細目；國家標準 </a:t>
            </a:r>
            <a:r>
              <a:rPr lang="en-US" altLang="zh-CN" sz="1200" dirty="0">
                <a:latin typeface="Times New Roman" pitchFamily="18" charset="0"/>
                <a:cs typeface="Times New Roman" pitchFamily="18" charset="0"/>
              </a:rPr>
              <a:t>GB / T 13339 - 91 《</a:t>
            </a:r>
            <a:r>
              <a:rPr lang="zh-CN" altLang="en-US" sz="1200" dirty="0">
                <a:latin typeface="Times New Roman" pitchFamily="18" charset="0"/>
                <a:cs typeface="Times New Roman" pitchFamily="18" charset="0"/>
              </a:rPr>
              <a:t>質量成本管理導則</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中推薦了二十一個科目，企業可依據實際情況及質量費用的用途、目的、性質進行增刪；</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也是一種機會成本，有的項目企業可能在短時間內沒有發生或很少發生，如停工損失，但這些企業畢竟會發生，只不過由於企業質量管理水平較高而減少或防止了因產品質量造成的停工，只要是可能發生的費用，企業就應該設置相應的科目；根據國內外的實踐經驗，表</a:t>
            </a:r>
            <a:r>
              <a:rPr lang="en-US" altLang="zh-CN" sz="1200" dirty="0">
                <a:latin typeface="Times New Roman" pitchFamily="18" charset="0"/>
                <a:cs typeface="Times New Roman" pitchFamily="18" charset="0"/>
              </a:rPr>
              <a:t>36-2</a:t>
            </a:r>
            <a:r>
              <a:rPr lang="zh-CN" altLang="en-US" sz="1200" dirty="0">
                <a:latin typeface="Times New Roman" pitchFamily="18" charset="0"/>
                <a:cs typeface="Times New Roman" pitchFamily="18" charset="0"/>
              </a:rPr>
              <a:t>分別例舉了國外幾種具有代表性的質量成本項目設置情況；</a:t>
            </a:r>
            <a:endParaRPr lang="en-US" altLang="zh-CN" sz="1200" dirty="0">
              <a:latin typeface="Times New Roman" pitchFamily="18" charset="0"/>
              <a:cs typeface="Times New Roman" pitchFamily="18" charset="0"/>
            </a:endParaRPr>
          </a:p>
          <a:p>
            <a:endParaRPr lang="en-US" altLang="zh-CN" dirty="0">
              <a:ea typeface="宋体" pitchFamily="2" charset="-122"/>
            </a:endParaRPr>
          </a:p>
          <a:p>
            <a:pPr>
              <a:lnSpc>
                <a:spcPct val="150000"/>
              </a:lnSpc>
            </a:pPr>
            <a:r>
              <a:rPr lang="zh-CN" altLang="en-US" sz="1200" dirty="0">
                <a:latin typeface="Times New Roman" pitchFamily="18" charset="0"/>
                <a:cs typeface="Times New Roman" pitchFamily="18" charset="0"/>
              </a:rPr>
              <a:t>質量成本分析</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分析是質量成本管理的重點環節之一，通過對質量成本核算數據的分析，找出質量存在的問題和管理上的薄弱環節，提出需要改進的措施并向各級領導提供資料信息和建議，以便對質量中的問題做出正確的處理決策；</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企業對核算后的質量成本進行分析時要注意兩點：一是圍繞質量指標體系進行分析以反映質量管理的有效性和規律性，二是應用正確的分析方法找出產生質量損失的主要原因，圍繞重點問題找出改進點，制訂措施進行決策；</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為了進行定量分析，一般應建立質量指標體系，企業內部的質量指標一般可分為三類：</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占基數比例指標，反映質量成本占各種基數的比例關係，其基數主要有總產值、產品銷售收入、產品銷售利潤、產品總成本等；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結構比例指標，反映質量成本內各主要項目占質量總成本的比例；</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質量效益指標，反映可控成本（投資成本）增加而使結果成本（即損失成本）降低的情況；</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一、基數比例指標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質量成本率分析（每一百元產品成本的質量成本含量）：質量成本率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商品產品總成本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銷售質量成本率（每一百元銷售額中的質量成本含量）：銷售質量成本率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產值質量成本率（每一百元總產值中的質量成本含量）：產值質量成本率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總產值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銷售外部損失成本率（每一百元銷售額中的外部損失含量）：銷售外部損失成本率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銷售總額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二 、結構比例指標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預防成本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鑒定成本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內部損失成本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通過結構比例的分析，大致可以看出各質量管理點接近最佳點的程度；</a:t>
            </a:r>
            <a:endParaRPr lang="en-US" altLang="zh-CN" sz="1200" dirty="0">
              <a:latin typeface="Times New Roman" pitchFamily="18" charset="0"/>
              <a:cs typeface="Times New Roman" pitchFamily="18" charset="0"/>
            </a:endParaRPr>
          </a:p>
          <a:p>
            <a:endParaRPr lang="en-US" altLang="zh-CN" dirty="0">
              <a:ea typeface="宋体" pitchFamily="2" charset="-122"/>
            </a:endParaRPr>
          </a:p>
          <a:p>
            <a:pPr>
              <a:lnSpc>
                <a:spcPct val="150000"/>
              </a:lnSpc>
            </a:pPr>
            <a:r>
              <a:rPr lang="zh-CN" altLang="en-US" sz="1200" dirty="0">
                <a:latin typeface="Times New Roman" pitchFamily="18" charset="0"/>
                <a:cs typeface="Times New Roman" pitchFamily="18" charset="0"/>
              </a:rPr>
              <a:t>三、質量投資效益分析</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所謂質量投資，就是指預防成本和鑒定成本，也就是可控成本；增加投資的目的，是為了減小內部損失與外部損失，所以增加投資的效益，就是增加單位投資所獲得的內、外損失的減小額；</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假定 </a:t>
            </a:r>
            <a:r>
              <a:rPr lang="en-US" altLang="zh-CN" sz="1200" dirty="0">
                <a:latin typeface="Times New Roman" pitchFamily="18" charset="0"/>
                <a:cs typeface="Times New Roman" pitchFamily="18" charset="0"/>
              </a:rPr>
              <a:t>K1 </a:t>
            </a:r>
            <a:r>
              <a:rPr lang="zh-CN" altLang="en-US" sz="1200" dirty="0">
                <a:latin typeface="Times New Roman" pitchFamily="18" charset="0"/>
                <a:cs typeface="Times New Roman" pitchFamily="18" charset="0"/>
              </a:rPr>
              <a:t>為上期投資額，</a:t>
            </a:r>
            <a:r>
              <a:rPr lang="en-US" altLang="zh-CN" sz="1200" dirty="0">
                <a:latin typeface="Times New Roman" pitchFamily="18" charset="0"/>
                <a:cs typeface="Times New Roman" pitchFamily="18" charset="0"/>
              </a:rPr>
              <a:t>K2 </a:t>
            </a:r>
            <a:r>
              <a:rPr lang="zh-CN" altLang="en-US" sz="1200" dirty="0">
                <a:latin typeface="Times New Roman" pitchFamily="18" charset="0"/>
                <a:cs typeface="Times New Roman" pitchFamily="18" charset="0"/>
              </a:rPr>
              <a:t>為本期投資額，</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為上期損失額，</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為本期損失額，則增加投資額為 △</a:t>
            </a:r>
            <a:r>
              <a:rPr lang="en-US" altLang="zh-CN" sz="1200" dirty="0">
                <a:latin typeface="Times New Roman" pitchFamily="18" charset="0"/>
                <a:cs typeface="Times New Roman" pitchFamily="18" charset="0"/>
              </a:rPr>
              <a:t>K = K2 – K1 </a:t>
            </a:r>
            <a:r>
              <a:rPr lang="zh-CN" altLang="en-US" sz="1200" dirty="0">
                <a:latin typeface="Times New Roman" pitchFamily="18" charset="0"/>
                <a:cs typeface="Times New Roman" pitchFamily="18" charset="0"/>
              </a:rPr>
              <a:t>，損失減小額為 △</a:t>
            </a:r>
            <a:r>
              <a:rPr lang="en-US" altLang="zh-CN" sz="1200" dirty="0">
                <a:latin typeface="Times New Roman" pitchFamily="18" charset="0"/>
                <a:cs typeface="Times New Roman" pitchFamily="18" charset="0"/>
              </a:rPr>
              <a:t>C = - ( C2 - C1 )</a:t>
            </a:r>
            <a:r>
              <a:rPr lang="zh-CN" altLang="en-US" sz="1200" dirty="0">
                <a:latin typeface="Times New Roman" pitchFamily="18" charset="0"/>
                <a:cs typeface="Times New Roman" pitchFamily="18" charset="0"/>
              </a:rPr>
              <a:t> ，此處，</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，負號表示損失費用的節約額，當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時，投資是有效的，單位投資效益為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，而</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為增加投資的總收益，當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時，則要考慮投資效果作用的年限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，只有當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，且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年時，才能認為投資是有效的；</a:t>
            </a:r>
            <a:endParaRPr lang="en-US" altLang="zh-CN" sz="1200" dirty="0">
              <a:latin typeface="Times New Roman" pitchFamily="18" charset="0"/>
              <a:cs typeface="Times New Roman" pitchFamily="18" charset="0"/>
            </a:endParaRPr>
          </a:p>
          <a:p>
            <a:endParaRPr lang="en-US" altLang="zh-CN" dirty="0">
              <a:ea typeface="宋体" pitchFamily="2" charset="-122"/>
            </a:endParaRPr>
          </a:p>
          <a:p>
            <a:r>
              <a:rPr lang="zh-CN" altLang="en-US" dirty="0">
                <a:ea typeface="宋体" pitchFamily="2" charset="-122"/>
              </a:rPr>
              <a:t>来源于：临床检验质量控制技术（第三版），王治国编著，人民文学出版社。</a:t>
            </a:r>
          </a:p>
          <a:p>
            <a:r>
              <a:rPr lang="zh-CN" altLang="en-US" dirty="0">
                <a:ea typeface="宋体" pitchFamily="2" charset="-122"/>
              </a:rPr>
              <a:t>第三十六章 质量经济性分析</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使用「質量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 quality ~ costs )</a:t>
            </a:r>
            <a:r>
              <a:rPr lang="zh-TW" altLang="en-US" dirty="0">
                <a:ea typeface="宋体" pitchFamily="2" charset="-122"/>
              </a:rPr>
              <a:t>的概念，即成本廣泛性觀點包括不適當質量的成本，發展定量的計劃模型證實生產率如何依賴於測定方法醫學上重要誤差發生率和控制方法的誤差檢出概率和假失控概率；為了預測生產率，僅考慮在過程水平上帶來的那些成本，而不是擴展討論實驗室成本或醫療成本的更綜合的評價；</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類型成為確定其生產率的重要因素，在此，將考慮批分析過程、同時多批分析過程、隨機式分析過程；在「批」過程上，一組患者樣本與校準物及控制物在一分析批上一起進行分析，「同時多批」過程同時間（以平行方式）處理好幾批，在「隨機式」過程上，週期性地分析校準物和控制物，且在分析患者樣本之前建立控制狀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為了預測生產率，僅考慮在過程水準上帶來的那些成本，而不是擴展討論實驗室成本或醫療成本的更綜合的評價，分析過程的生產率與分析過程的類型緊密相關，以「隨機式」分析過程為例，「隨機式」分析過程週期性地分析校準物和控制物，且在分析患者樣本之前建立控制狀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(quality ~ costs)</a:t>
            </a:r>
            <a:r>
              <a:rPr lang="zh-TW" altLang="en-US" dirty="0">
                <a:ea typeface="宋体" pitchFamily="2" charset="-122"/>
              </a:rPr>
              <a:t>，一般用來描述與生產具有滿足用戶或顧客所需質量產品相關的成本，在製造工業領域質量控制文獻中描述質量 </a:t>
            </a:r>
            <a:r>
              <a:rPr lang="en-US" altLang="zh-TW" dirty="0">
                <a:ea typeface="宋体" pitchFamily="2" charset="-122"/>
              </a:rPr>
              <a:t>~ </a:t>
            </a:r>
            <a:r>
              <a:rPr lang="zh-TW" altLang="en-US" dirty="0">
                <a:ea typeface="宋体" pitchFamily="2" charset="-122"/>
              </a:rPr>
              <a:t>成本包括：預防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(prevention ~ costs)</a:t>
            </a:r>
            <a:r>
              <a:rPr lang="zh-TW" altLang="en-US" dirty="0">
                <a:ea typeface="宋体" pitchFamily="2" charset="-122"/>
              </a:rPr>
              <a:t>，評價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(appraisal ~ costs)</a:t>
            </a:r>
            <a:r>
              <a:rPr lang="zh-TW" altLang="en-US" dirty="0">
                <a:ea typeface="宋体" pitchFamily="2" charset="-122"/>
              </a:rPr>
              <a:t>和損失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(failure ~ costs)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「預防 </a:t>
            </a:r>
            <a:r>
              <a:rPr lang="en-US" altLang="zh-TW" dirty="0">
                <a:ea typeface="宋体" pitchFamily="2" charset="-122"/>
              </a:rPr>
              <a:t>~ </a:t>
            </a:r>
            <a:r>
              <a:rPr lang="zh-TW" altLang="en-US" dirty="0">
                <a:ea typeface="宋体" pitchFamily="2" charset="-122"/>
              </a:rPr>
              <a:t>成本」是指用來防止發生缺陷而導致的成本，「評價 </a:t>
            </a:r>
            <a:r>
              <a:rPr lang="en-US" altLang="zh-TW" dirty="0">
                <a:ea typeface="宋体" pitchFamily="2" charset="-122"/>
              </a:rPr>
              <a:t>~ </a:t>
            </a:r>
            <a:r>
              <a:rPr lang="zh-TW" altLang="en-US" dirty="0">
                <a:ea typeface="宋体" pitchFamily="2" charset="-122"/>
              </a:rPr>
              <a:t>成本」是指用來監測產品質量而導致的成本，「損失 </a:t>
            </a:r>
            <a:r>
              <a:rPr lang="en-US" altLang="zh-TW" dirty="0">
                <a:ea typeface="宋体" pitchFamily="2" charset="-122"/>
              </a:rPr>
              <a:t>~ </a:t>
            </a:r>
            <a:r>
              <a:rPr lang="zh-TW" altLang="en-US" dirty="0">
                <a:ea typeface="宋体" pitchFamily="2" charset="-122"/>
              </a:rPr>
              <a:t>成本」是內部作為「廢品」和「重複工作」而導致的成本以及由於「抱怨」和「產品服務」而導致的外部成本；對於臨床實驗室而言檢測結果就是產品，應用「質量 </a:t>
            </a:r>
            <a:r>
              <a:rPr lang="en-US" altLang="zh-TW" dirty="0">
                <a:ea typeface="宋体" pitchFamily="2" charset="-122"/>
              </a:rPr>
              <a:t>~ </a:t>
            </a:r>
            <a:r>
              <a:rPr lang="zh-TW" altLang="en-US" dirty="0">
                <a:ea typeface="宋体" pitchFamily="2" charset="-122"/>
              </a:rPr>
              <a:t>成本」概念可以把臨床實驗室分析過程的質量控制活動分成如下四個類型：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1</a:t>
            </a:r>
            <a:r>
              <a:rPr lang="zh-TW" altLang="en-US" dirty="0">
                <a:ea typeface="宋体" pitchFamily="2" charset="-122"/>
              </a:rPr>
              <a:t>、預防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(prevention ~ costs)</a:t>
            </a:r>
            <a:r>
              <a:rPr lang="zh-TW" altLang="en-US" dirty="0">
                <a:ea typeface="宋体" pitchFamily="2" charset="-122"/>
              </a:rPr>
              <a:t>：其定義為「開發、使用及提高計劃的質量控製程式的費用」，活動包括醫學要求的評價，分析目標的衍變以及為了滿足這些要求和目標建立的方針和方法，比如包括診斷試驗的申請、標本的採集、標本的運輸、在分析之前標本狀態的核實、具有潛在幹擾問題標本的識別、實驗人員的教育和培訓、儀器的獲得及維護、試驗結果報告和解釋的規定及許多其他相關的活動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2</a:t>
            </a:r>
            <a:r>
              <a:rPr lang="zh-TW" altLang="en-US" dirty="0">
                <a:ea typeface="宋体" pitchFamily="2" charset="-122"/>
              </a:rPr>
              <a:t>、評價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(appraisal ~ costs)</a:t>
            </a:r>
            <a:r>
              <a:rPr lang="zh-TW" altLang="en-US" dirty="0">
                <a:ea typeface="宋体" pitchFamily="2" charset="-122"/>
              </a:rPr>
              <a:t>：指的是「室內質量保證程式和室間質量保證程式運行和維護的費用」，比如包括分析過程的質量控制、實驗室間的比較研究、實驗室檢查和認可計劃、實驗室人員和儀器系統的鑒定及報告功能的評價等；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a:t>
            </a:r>
            <a:r>
              <a:rPr lang="zh-TW" altLang="en-US" dirty="0">
                <a:ea typeface="宋体" pitchFamily="2" charset="-122"/>
              </a:rPr>
              <a:t>、內部損失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(internal failure ~ costs)</a:t>
            </a:r>
            <a:r>
              <a:rPr lang="zh-TW" altLang="en-US" dirty="0">
                <a:ea typeface="宋体" pitchFamily="2" charset="-122"/>
              </a:rPr>
              <a:t>：指的是「重複性工作和（或）廢棄整批標本結果或由於不恰當的因素導致單個樣本不正確結果的費用」，比如包括重新分析失控批的成本、檢修分析過程故障的成本和評價誤差發生率和來源的成本等；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4</a:t>
            </a:r>
            <a:r>
              <a:rPr lang="zh-TW" altLang="en-US" dirty="0">
                <a:ea typeface="宋体" pitchFamily="2" charset="-122"/>
              </a:rPr>
              <a:t>、外部損失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(external failure ~ costs)</a:t>
            </a:r>
            <a:r>
              <a:rPr lang="zh-TW" altLang="en-US" dirty="0">
                <a:ea typeface="宋体" pitchFamily="2" charset="-122"/>
              </a:rPr>
              <a:t>：指的是由於實驗結果無能力幫助解決患者診療問題，由醫生和患者所要求的調查的費用，這些包括不正確試驗結果的糾正和調查的費用，以及由於其他的原因不能正確使用試驗結果的調查成本；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(quality ~ costs)</a:t>
            </a:r>
            <a:r>
              <a:rPr lang="zh-TW" altLang="en-US" dirty="0">
                <a:ea typeface="宋体" pitchFamily="2" charset="-122"/>
              </a:rPr>
              <a:t>的一般公式如下：</a:t>
            </a:r>
            <a:r>
              <a:rPr lang="en-US" altLang="zh-TW" dirty="0">
                <a:ea typeface="宋体" pitchFamily="2" charset="-122"/>
              </a:rPr>
              <a:t>Q </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F</a:t>
            </a:r>
            <a:r>
              <a:rPr lang="zh-TW" altLang="en-US" dirty="0">
                <a:ea typeface="宋体" pitchFamily="2" charset="-122"/>
              </a:rPr>
              <a:t>成本 ，其中「 </a:t>
            </a:r>
            <a:r>
              <a:rPr lang="en-US" altLang="zh-TW" dirty="0">
                <a:ea typeface="宋体" pitchFamily="2" charset="-122"/>
              </a:rPr>
              <a:t>P</a:t>
            </a:r>
            <a:r>
              <a:rPr lang="zh-TW" altLang="en-US" dirty="0">
                <a:ea typeface="宋体" pitchFamily="2" charset="-122"/>
              </a:rPr>
              <a:t>成本 」是預防 </a:t>
            </a:r>
            <a:r>
              <a:rPr lang="en-US" altLang="zh-TW" dirty="0">
                <a:ea typeface="宋体" pitchFamily="2" charset="-122"/>
              </a:rPr>
              <a:t>~ </a:t>
            </a:r>
            <a:r>
              <a:rPr lang="zh-TW" altLang="en-US" dirty="0">
                <a:ea typeface="宋体" pitchFamily="2" charset="-122"/>
              </a:rPr>
              <a:t>成本，「 </a:t>
            </a:r>
            <a:r>
              <a:rPr lang="en-US" altLang="zh-TW" dirty="0">
                <a:ea typeface="宋体" pitchFamily="2" charset="-122"/>
              </a:rPr>
              <a:t>A</a:t>
            </a:r>
            <a:r>
              <a:rPr lang="zh-TW" altLang="en-US" dirty="0">
                <a:ea typeface="宋体" pitchFamily="2" charset="-122"/>
              </a:rPr>
              <a:t>成本 」是評價 </a:t>
            </a:r>
            <a:r>
              <a:rPr lang="en-US" altLang="zh-TW" dirty="0">
                <a:ea typeface="宋体" pitchFamily="2" charset="-122"/>
              </a:rPr>
              <a:t>~ </a:t>
            </a:r>
            <a:r>
              <a:rPr lang="zh-TW" altLang="en-US" dirty="0">
                <a:ea typeface="宋体" pitchFamily="2" charset="-122"/>
              </a:rPr>
              <a:t>成本，「 </a:t>
            </a:r>
            <a:r>
              <a:rPr lang="en-US" altLang="zh-TW" dirty="0">
                <a:ea typeface="宋体" pitchFamily="2" charset="-122"/>
              </a:rPr>
              <a:t>F</a:t>
            </a:r>
            <a:r>
              <a:rPr lang="zh-TW" altLang="en-US" dirty="0">
                <a:ea typeface="宋体" pitchFamily="2" charset="-122"/>
              </a:rPr>
              <a:t>成本 」是外部和內部兩者的損失成本；對於臨床實驗室而言通常「 </a:t>
            </a:r>
            <a:r>
              <a:rPr lang="en-US" altLang="zh-TW" dirty="0">
                <a:ea typeface="宋体" pitchFamily="2" charset="-122"/>
              </a:rPr>
              <a:t>P</a:t>
            </a:r>
            <a:r>
              <a:rPr lang="zh-TW" altLang="en-US" dirty="0">
                <a:ea typeface="宋体" pitchFamily="2" charset="-122"/>
              </a:rPr>
              <a:t>成本 」和「 </a:t>
            </a:r>
            <a:r>
              <a:rPr lang="en-US" altLang="zh-TW" dirty="0">
                <a:ea typeface="宋体" pitchFamily="2" charset="-122"/>
              </a:rPr>
              <a:t>A</a:t>
            </a:r>
            <a:r>
              <a:rPr lang="zh-TW" altLang="en-US" dirty="0">
                <a:ea typeface="宋体" pitchFamily="2" charset="-122"/>
              </a:rPr>
              <a:t>成本 」是質量控制成本分析的主要研究對象，且通常由直接和間接成本計算確定，但「 </a:t>
            </a:r>
            <a:r>
              <a:rPr lang="en-US" altLang="zh-TW" dirty="0">
                <a:ea typeface="宋体" pitchFamily="2" charset="-122"/>
              </a:rPr>
              <a:t>F</a:t>
            </a:r>
            <a:r>
              <a:rPr lang="zh-TW" altLang="en-US" dirty="0">
                <a:ea typeface="宋体" pitchFamily="2" charset="-122"/>
              </a:rPr>
              <a:t>成本 」則很少包括在質量控制成本分析之內，主要是因為對於診斷試驗的 損失 </a:t>
            </a:r>
            <a:r>
              <a:rPr lang="en-US" altLang="zh-TW" dirty="0">
                <a:ea typeface="宋体" pitchFamily="2" charset="-122"/>
              </a:rPr>
              <a:t>~ </a:t>
            </a:r>
            <a:r>
              <a:rPr lang="zh-TW" altLang="en-US" dirty="0">
                <a:ea typeface="宋体" pitchFamily="2" charset="-122"/>
              </a:rPr>
              <a:t>成本 而言，其具體數值通常是難以確定衡量的；</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當選擇和設計質量控制方法時，最終的目的是能夠從分析過程的特徵預測損失 </a:t>
            </a:r>
            <a:r>
              <a:rPr lang="en-US" altLang="zh-TW" dirty="0">
                <a:ea typeface="宋体" pitchFamily="2" charset="-122"/>
              </a:rPr>
              <a:t>~ </a:t>
            </a:r>
            <a:r>
              <a:rPr lang="zh-TW" altLang="en-US" dirty="0">
                <a:ea typeface="宋体" pitchFamily="2" charset="-122"/>
              </a:rPr>
              <a:t>成本，根據臨床實驗室分析過程的性質可以得出：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內部損失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(internal failure ~ costs)</a:t>
            </a:r>
            <a:r>
              <a:rPr lang="zh-TW" altLang="en-US" dirty="0">
                <a:ea typeface="宋体" pitchFamily="2" charset="-122"/>
              </a:rPr>
              <a:t>：即對於處理那些判斷為失控的分析批（真失控和假失控）所導致的成本；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外部損失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(external failure ~ costs)</a:t>
            </a:r>
            <a:r>
              <a:rPr lang="zh-TW" altLang="en-US" dirty="0">
                <a:ea typeface="宋体" pitchFamily="2" charset="-122"/>
              </a:rPr>
              <a:t>：即來源於在控分析批所導致的成本，包括假在控分析批及一部分的真在控分析批，比如對於真在控分析批的結果，如果醫生懷疑試驗結果的質量，重新申請試驗來證實前面報告的結果，所導致的成本；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(failure ~ costs)</a:t>
            </a:r>
            <a:r>
              <a:rPr lang="zh-TW" altLang="en-US" dirty="0">
                <a:ea typeface="宋体" pitchFamily="2" charset="-122"/>
              </a:rPr>
              <a:t>是四種類型成本之和，即：</a:t>
            </a:r>
            <a:r>
              <a:rPr lang="en-US" altLang="zh-TW" dirty="0">
                <a:ea typeface="宋体" pitchFamily="2" charset="-122"/>
              </a:rPr>
              <a:t>F</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Ctr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Cfr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Cfa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Cta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，其中，</a:t>
            </a:r>
            <a:r>
              <a:rPr lang="en-US" altLang="zh-TW" dirty="0" err="1">
                <a:ea typeface="宋体" pitchFamily="2" charset="-122"/>
              </a:rPr>
              <a:t>Ctr</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Cfr</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Cfa</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Cta</a:t>
            </a:r>
            <a:r>
              <a:rPr lang="en-US" altLang="zh-TW" dirty="0">
                <a:ea typeface="宋体" pitchFamily="2" charset="-122"/>
              </a:rPr>
              <a:t> </a:t>
            </a:r>
            <a:r>
              <a:rPr lang="zh-TW" altLang="en-US" dirty="0">
                <a:ea typeface="宋体" pitchFamily="2" charset="-122"/>
              </a:rPr>
              <a:t>分別是真失控、假失控、假在控、真在控的成本係數，</a:t>
            </a:r>
            <a:r>
              <a:rPr lang="en-US" altLang="zh-TW" dirty="0" err="1">
                <a:ea typeface="宋体" pitchFamily="2" charset="-122"/>
              </a:rPr>
              <a:t>ntr</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nfr</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nfa</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是相應每一類型的分析批數；通過把表達式  </a:t>
            </a:r>
            <a:r>
              <a:rPr lang="en-US" altLang="zh-TW" dirty="0">
                <a:ea typeface="宋体" pitchFamily="2" charset="-122"/>
              </a:rPr>
              <a:t>F</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Ctr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Cfr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Cfa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Cta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代入表達式  </a:t>
            </a:r>
            <a:r>
              <a:rPr lang="en-US" altLang="zh-TW" dirty="0">
                <a:ea typeface="宋体" pitchFamily="2" charset="-122"/>
              </a:rPr>
              <a:t>Q </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F</a:t>
            </a:r>
            <a:r>
              <a:rPr lang="zh-TW" altLang="en-US" dirty="0">
                <a:ea typeface="宋体" pitchFamily="2" charset="-122"/>
              </a:rPr>
              <a:t>成本  可獲得質量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(quality ~ costs)</a:t>
            </a:r>
            <a:r>
              <a:rPr lang="zh-TW" altLang="en-US" dirty="0">
                <a:ea typeface="宋体" pitchFamily="2" charset="-122"/>
              </a:rPr>
              <a:t>的一般模型：</a:t>
            </a:r>
            <a:r>
              <a:rPr lang="en-US" altLang="zh-TW" dirty="0">
                <a:ea typeface="宋体" pitchFamily="2" charset="-122"/>
              </a:rPr>
              <a:t>Q </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Ctr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Cfr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Cfa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Cta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每一類型的分析批數用分析過程和控制過程的特征函數表示；對於間斷誤差，由總分析批數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，控制方法誤差檢出概率</a:t>
            </a:r>
            <a:r>
              <a:rPr lang="en-US" altLang="zh-TW" dirty="0">
                <a:ea typeface="宋体" pitchFamily="2" charset="-122"/>
              </a:rPr>
              <a:t>( </a:t>
            </a:r>
            <a:r>
              <a:rPr lang="en-US" altLang="zh-TW" dirty="0" err="1">
                <a:ea typeface="宋体" pitchFamily="2" charset="-122"/>
              </a:rPr>
              <a:t>Ped</a:t>
            </a:r>
            <a:r>
              <a:rPr lang="en-US" altLang="zh-TW" dirty="0">
                <a:ea typeface="宋体" pitchFamily="2" charset="-122"/>
              </a:rPr>
              <a:t> )</a:t>
            </a:r>
            <a:r>
              <a:rPr lang="zh-TW" altLang="en-US" dirty="0">
                <a:ea typeface="宋体" pitchFamily="2" charset="-122"/>
              </a:rPr>
              <a:t>和假失控概率</a:t>
            </a:r>
            <a:r>
              <a:rPr lang="en-US" altLang="zh-TW" dirty="0">
                <a:ea typeface="宋体" pitchFamily="2" charset="-122"/>
              </a:rPr>
              <a:t>(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，來表達每一類型的分析批數；對於持續誤差，由總分析批數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，分析過程含有誤差時誤差檢出的平均運行分析批數</a:t>
            </a:r>
            <a:r>
              <a:rPr lang="en-US" altLang="zh-TW" dirty="0">
                <a:ea typeface="宋体" pitchFamily="2" charset="-122"/>
              </a:rPr>
              <a:t>( </a:t>
            </a:r>
            <a:r>
              <a:rPr lang="en-US" altLang="zh-TW" dirty="0" err="1">
                <a:ea typeface="宋体" pitchFamily="2" charset="-122"/>
              </a:rPr>
              <a:t>ARLed</a:t>
            </a:r>
            <a:r>
              <a:rPr lang="en-US" altLang="zh-TW" dirty="0">
                <a:ea typeface="宋体" pitchFamily="2" charset="-122"/>
              </a:rPr>
              <a:t> )</a:t>
            </a:r>
            <a:r>
              <a:rPr lang="zh-TW" altLang="en-US" dirty="0">
                <a:ea typeface="宋体" pitchFamily="2" charset="-122"/>
              </a:rPr>
              <a:t>和分析過程不含誤差時質控狀態為在控運行的平均分析批數</a:t>
            </a:r>
            <a:r>
              <a:rPr lang="en-US" altLang="zh-TW" dirty="0">
                <a:ea typeface="宋体" pitchFamily="2" charset="-122"/>
              </a:rPr>
              <a:t>( </a:t>
            </a:r>
            <a:r>
              <a:rPr lang="en-US" altLang="zh-TW" dirty="0" err="1">
                <a:ea typeface="宋体" pitchFamily="2" charset="-122"/>
              </a:rPr>
              <a:t>ARLfr</a:t>
            </a:r>
            <a:r>
              <a:rPr lang="en-US" altLang="zh-TW" dirty="0">
                <a:ea typeface="宋体" pitchFamily="2" charset="-122"/>
              </a:rPr>
              <a:t> )</a:t>
            </a:r>
            <a:r>
              <a:rPr lang="zh-TW" altLang="en-US" dirty="0">
                <a:ea typeface="宋体" pitchFamily="2" charset="-122"/>
              </a:rPr>
              <a:t>，來表達每一類型的分析批數，推導可得到分析過程含有間斷誤差與分析過程含有持續誤差的質量 </a:t>
            </a:r>
            <a:r>
              <a:rPr lang="en-US" altLang="zh-TW" dirty="0">
                <a:ea typeface="宋体" pitchFamily="2" charset="-122"/>
              </a:rPr>
              <a:t>~ </a:t>
            </a:r>
            <a:r>
              <a:rPr lang="zh-TW" altLang="en-US" dirty="0">
                <a:ea typeface="宋体" pitchFamily="2" charset="-122"/>
              </a:rPr>
              <a:t>成本模型；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當分析過程含有間斷誤差時的質量 </a:t>
            </a:r>
            <a:r>
              <a:rPr lang="en-US" altLang="zh-TW" dirty="0">
                <a:ea typeface="宋体" pitchFamily="2" charset="-122"/>
              </a:rPr>
              <a:t>~ </a:t>
            </a:r>
            <a:r>
              <a:rPr lang="zh-TW" altLang="en-US" dirty="0">
                <a:ea typeface="宋体" pitchFamily="2" charset="-122"/>
              </a:rPr>
              <a:t>成本模型：</a:t>
            </a:r>
            <a:r>
              <a:rPr lang="en-US" altLang="zh-TW" dirty="0">
                <a:ea typeface="宋体" pitchFamily="2" charset="-122"/>
              </a:rPr>
              <a:t>Q</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 </a:t>
            </a:r>
            <a:r>
              <a:rPr lang="en-US" altLang="zh-TW" dirty="0" err="1">
                <a:ea typeface="宋体" pitchFamily="2" charset="-122"/>
              </a:rPr>
              <a:t>Ctr</a:t>
            </a:r>
            <a:r>
              <a:rPr lang="en-US" altLang="zh-TW" dirty="0">
                <a:ea typeface="宋体" pitchFamily="2" charset="-122"/>
              </a:rPr>
              <a:t> · f · </a:t>
            </a:r>
            <a:r>
              <a:rPr lang="en-US" altLang="zh-TW" dirty="0" err="1">
                <a:ea typeface="宋体" pitchFamily="2" charset="-122"/>
              </a:rPr>
              <a:t>Ped</a:t>
            </a:r>
            <a:r>
              <a:rPr lang="en-US" altLang="zh-TW" dirty="0">
                <a:ea typeface="宋体" pitchFamily="2" charset="-122"/>
              </a:rPr>
              <a:t> + </a:t>
            </a:r>
            <a:r>
              <a:rPr lang="en-US" altLang="zh-TW" dirty="0" err="1">
                <a:ea typeface="宋体" pitchFamily="2" charset="-122"/>
              </a:rPr>
              <a:t>Cfr</a:t>
            </a:r>
            <a:r>
              <a:rPr lang="en-US" altLang="zh-TW" dirty="0">
                <a:ea typeface="宋体" pitchFamily="2" charset="-122"/>
              </a:rPr>
              <a:t> · ( 1 - f ) · ( 1 -  ( 1 - </a:t>
            </a:r>
            <a:r>
              <a:rPr lang="en-US" altLang="zh-TW" dirty="0" err="1">
                <a:ea typeface="宋体" pitchFamily="2" charset="-122"/>
              </a:rPr>
              <a:t>Pfr</a:t>
            </a:r>
            <a:r>
              <a:rPr lang="en-US" altLang="zh-TW" dirty="0">
                <a:ea typeface="宋体" pitchFamily="2" charset="-122"/>
              </a:rPr>
              <a:t> )^m ) + </a:t>
            </a:r>
            <a:r>
              <a:rPr lang="en-US" altLang="zh-TW" dirty="0" err="1">
                <a:ea typeface="宋体" pitchFamily="2" charset="-122"/>
              </a:rPr>
              <a:t>Cfa</a:t>
            </a:r>
            <a:r>
              <a:rPr lang="en-US" altLang="zh-TW" dirty="0">
                <a:ea typeface="宋体" pitchFamily="2" charset="-122"/>
              </a:rPr>
              <a:t> · f · ( 1 - </a:t>
            </a:r>
            <a:r>
              <a:rPr lang="en-US" altLang="zh-TW" dirty="0" err="1">
                <a:ea typeface="宋体" pitchFamily="2" charset="-122"/>
              </a:rPr>
              <a:t>Ped</a:t>
            </a:r>
            <a:r>
              <a:rPr lang="en-US" altLang="zh-TW" dirty="0">
                <a:ea typeface="宋体" pitchFamily="2" charset="-122"/>
              </a:rPr>
              <a:t> ) + </a:t>
            </a:r>
            <a:r>
              <a:rPr lang="en-US" altLang="zh-TW" dirty="0" err="1">
                <a:ea typeface="宋体" pitchFamily="2" charset="-122"/>
              </a:rPr>
              <a:t>Cta</a:t>
            </a:r>
            <a:r>
              <a:rPr lang="en-US" altLang="zh-TW" dirty="0">
                <a:ea typeface="宋体" pitchFamily="2" charset="-122"/>
              </a:rPr>
              <a:t> · ( 1 - f ) · ( 1 - </a:t>
            </a:r>
            <a:r>
              <a:rPr lang="en-US" altLang="zh-TW" dirty="0" err="1">
                <a:ea typeface="宋体" pitchFamily="2" charset="-122"/>
              </a:rPr>
              <a:t>Pfr</a:t>
            </a:r>
            <a:r>
              <a:rPr lang="en-US" altLang="zh-TW" dirty="0">
                <a:ea typeface="宋体" pitchFamily="2" charset="-122"/>
              </a:rPr>
              <a:t> )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當分析過程含有持續 誤差時的質量 </a:t>
            </a:r>
            <a:r>
              <a:rPr lang="en-US" altLang="zh-TW" dirty="0">
                <a:ea typeface="宋体" pitchFamily="2" charset="-122"/>
              </a:rPr>
              <a:t>~ </a:t>
            </a:r>
            <a:r>
              <a:rPr lang="zh-TW" altLang="en-US" dirty="0">
                <a:ea typeface="宋体" pitchFamily="2" charset="-122"/>
              </a:rPr>
              <a:t>成本模型：</a:t>
            </a:r>
            <a:r>
              <a:rPr lang="en-US" altLang="zh-TW" dirty="0">
                <a:ea typeface="宋体" pitchFamily="2" charset="-122"/>
              </a:rPr>
              <a:t>Q</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 </a:t>
            </a:r>
            <a:r>
              <a:rPr lang="en-US" altLang="zh-TW" dirty="0" err="1">
                <a:ea typeface="宋体" pitchFamily="2" charset="-122"/>
              </a:rPr>
              <a:t>Ctr</a:t>
            </a:r>
            <a:r>
              <a:rPr lang="en-US" altLang="zh-TW" dirty="0">
                <a:ea typeface="宋体" pitchFamily="2" charset="-122"/>
              </a:rPr>
              <a:t> · f + </a:t>
            </a:r>
            <a:r>
              <a:rPr lang="en-US" altLang="zh-TW" dirty="0" err="1">
                <a:ea typeface="宋体" pitchFamily="2" charset="-122"/>
              </a:rPr>
              <a:t>Cfr</a:t>
            </a:r>
            <a:r>
              <a:rPr lang="en-US" altLang="zh-TW" dirty="0">
                <a:ea typeface="宋体" pitchFamily="2" charset="-122"/>
              </a:rPr>
              <a:t> · ( 1 - </a:t>
            </a:r>
            <a:r>
              <a:rPr lang="en-US" altLang="zh-TW" dirty="0" err="1">
                <a:ea typeface="宋体" pitchFamily="2" charset="-122"/>
              </a:rPr>
              <a:t>ARLed</a:t>
            </a:r>
            <a:r>
              <a:rPr lang="en-US" altLang="zh-TW" dirty="0">
                <a:ea typeface="宋体" pitchFamily="2" charset="-122"/>
              </a:rPr>
              <a:t> · f ) · ( 1 -  ( 1 - 1 / </a:t>
            </a:r>
            <a:r>
              <a:rPr lang="en-US" altLang="zh-TW" dirty="0" err="1">
                <a:ea typeface="宋体" pitchFamily="2" charset="-122"/>
              </a:rPr>
              <a:t>ARLfr</a:t>
            </a:r>
            <a:r>
              <a:rPr lang="en-US" altLang="zh-TW" dirty="0">
                <a:ea typeface="宋体" pitchFamily="2" charset="-122"/>
              </a:rPr>
              <a:t> )^m ) + </a:t>
            </a:r>
            <a:r>
              <a:rPr lang="en-US" altLang="zh-TW" dirty="0" err="1">
                <a:ea typeface="宋体" pitchFamily="2" charset="-122"/>
              </a:rPr>
              <a:t>Cfa</a:t>
            </a:r>
            <a:r>
              <a:rPr lang="en-US" altLang="zh-TW" dirty="0">
                <a:ea typeface="宋体" pitchFamily="2" charset="-122"/>
              </a:rPr>
              <a:t> · f · ( </a:t>
            </a:r>
            <a:r>
              <a:rPr lang="en-US" altLang="zh-TW" dirty="0" err="1">
                <a:ea typeface="宋体" pitchFamily="2" charset="-122"/>
              </a:rPr>
              <a:t>ARLed</a:t>
            </a:r>
            <a:r>
              <a:rPr lang="en-US" altLang="zh-TW" dirty="0">
                <a:ea typeface="宋体" pitchFamily="2" charset="-122"/>
              </a:rPr>
              <a:t> - 1 ) + </a:t>
            </a:r>
            <a:r>
              <a:rPr lang="en-US" altLang="zh-TW" dirty="0" err="1">
                <a:ea typeface="宋体" pitchFamily="2" charset="-122"/>
              </a:rPr>
              <a:t>Cta</a:t>
            </a:r>
            <a:r>
              <a:rPr lang="en-US" altLang="zh-TW" dirty="0">
                <a:ea typeface="宋体" pitchFamily="2" charset="-122"/>
              </a:rPr>
              <a:t> · ( 1 - </a:t>
            </a:r>
            <a:r>
              <a:rPr lang="en-US" altLang="zh-TW" dirty="0" err="1">
                <a:ea typeface="宋体" pitchFamily="2" charset="-122"/>
              </a:rPr>
              <a:t>ARLed</a:t>
            </a:r>
            <a:r>
              <a:rPr lang="en-US" altLang="zh-TW" dirty="0">
                <a:ea typeface="宋体" pitchFamily="2" charset="-122"/>
              </a:rPr>
              <a:t> · f ) · ( 1 - 1 / </a:t>
            </a:r>
            <a:r>
              <a:rPr lang="en-US" altLang="zh-TW" dirty="0" err="1">
                <a:ea typeface="宋体" pitchFamily="2" charset="-122"/>
              </a:rPr>
              <a:t>ARLfr</a:t>
            </a:r>
            <a:r>
              <a:rPr lang="en-US" altLang="zh-TW" dirty="0">
                <a:ea typeface="宋体" pitchFamily="2" charset="-122"/>
              </a:rPr>
              <a:t> )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其中，</a:t>
            </a:r>
            <a:r>
              <a:rPr lang="en-US" altLang="zh-TW" dirty="0">
                <a:ea typeface="宋体" pitchFamily="2" charset="-122"/>
              </a:rPr>
              <a:t>m </a:t>
            </a:r>
            <a:r>
              <a:rPr lang="zh-TW" altLang="en-US" dirty="0">
                <a:ea typeface="宋体" pitchFamily="2" charset="-122"/>
              </a:rPr>
              <a:t>是同時測定批數，或多通道儀器上通道個數，「 </a:t>
            </a:r>
            <a:r>
              <a:rPr lang="en-US" altLang="zh-TW" dirty="0">
                <a:ea typeface="宋体" pitchFamily="2" charset="-122"/>
              </a:rPr>
              <a:t>P</a:t>
            </a:r>
            <a:r>
              <a:rPr lang="zh-TW" altLang="en-US" dirty="0">
                <a:ea typeface="宋体" pitchFamily="2" charset="-122"/>
              </a:rPr>
              <a:t>成本 」和「 </a:t>
            </a:r>
            <a:r>
              <a:rPr lang="en-US" altLang="zh-TW" dirty="0">
                <a:ea typeface="宋体" pitchFamily="2" charset="-122"/>
              </a:rPr>
              <a:t>A</a:t>
            </a:r>
            <a:r>
              <a:rPr lang="zh-TW" altLang="en-US" dirty="0">
                <a:ea typeface="宋体" pitchFamily="2" charset="-122"/>
              </a:rPr>
              <a:t>成本 」是從實驗室費用和預算的記錄中估計，而其它的項可從過程特征和各種批類型的成本係數中估計；</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考慮同時多批過程的假在控批數的表達式，增加同時多批的個數，就增加了作為整體過程的假失控的機會，正如增加控制測定值個數一樣增加假失控的機會；為了表達受間斷誤差影響的同時多批分析過程的 </a:t>
            </a:r>
            <a:r>
              <a:rPr lang="en-US" altLang="zh-TW" dirty="0" err="1">
                <a:ea typeface="宋体" pitchFamily="2" charset="-122"/>
              </a:rPr>
              <a:t>nfr</a:t>
            </a:r>
            <a:r>
              <a:rPr lang="en-US" altLang="zh-TW" dirty="0">
                <a:ea typeface="宋体" pitchFamily="2" charset="-122"/>
              </a:rPr>
              <a:t> </a:t>
            </a:r>
            <a:r>
              <a:rPr lang="zh-TW" altLang="en-US" dirty="0">
                <a:ea typeface="宋体" pitchFamily="2" charset="-122"/>
              </a:rPr>
              <a:t>，將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改為同時多批時的 </a:t>
            </a:r>
            <a:r>
              <a:rPr lang="en-US" altLang="zh-TW" dirty="0">
                <a:ea typeface="宋体" pitchFamily="2" charset="-122"/>
              </a:rPr>
              <a:t>1 - ( 1 - </a:t>
            </a:r>
            <a:r>
              <a:rPr lang="en-US" altLang="zh-TW" dirty="0" err="1">
                <a:ea typeface="宋体" pitchFamily="2" charset="-122"/>
              </a:rPr>
              <a:t>Pfr</a:t>
            </a:r>
            <a:r>
              <a:rPr lang="en-US" altLang="zh-TW" dirty="0">
                <a:ea typeface="宋体" pitchFamily="2" charset="-122"/>
              </a:rPr>
              <a:t> )^m </a:t>
            </a:r>
            <a:r>
              <a:rPr lang="zh-TW" altLang="en-US" dirty="0">
                <a:ea typeface="宋体" pitchFamily="2" charset="-122"/>
              </a:rPr>
              <a:t>的形式表示，其中 </a:t>
            </a:r>
            <a:r>
              <a:rPr lang="en-US" altLang="zh-TW" dirty="0">
                <a:ea typeface="宋体" pitchFamily="2" charset="-122"/>
              </a:rPr>
              <a:t>m </a:t>
            </a:r>
            <a:r>
              <a:rPr lang="zh-TW" altLang="en-US" dirty="0">
                <a:ea typeface="宋体" pitchFamily="2" charset="-122"/>
              </a:rPr>
              <a:t>是同時多批的批數或在多通道儀器上的通道個數，當 </a:t>
            </a:r>
            <a:r>
              <a:rPr lang="en-US" altLang="zh-TW" dirty="0">
                <a:ea typeface="宋体" pitchFamily="2" charset="-122"/>
              </a:rPr>
              <a:t>m = 1 </a:t>
            </a:r>
            <a:r>
              <a:rPr lang="zh-TW" altLang="en-US" dirty="0">
                <a:ea typeface="宋体" pitchFamily="2" charset="-122"/>
              </a:rPr>
              <a:t>時，</a:t>
            </a:r>
            <a:r>
              <a:rPr lang="en-US" altLang="zh-TW" dirty="0">
                <a:ea typeface="宋体" pitchFamily="2" charset="-122"/>
              </a:rPr>
              <a:t>1 - ( 1 - </a:t>
            </a:r>
            <a:r>
              <a:rPr lang="en-US" altLang="zh-TW" dirty="0" err="1">
                <a:ea typeface="宋体" pitchFamily="2" charset="-122"/>
              </a:rPr>
              <a:t>Pfr</a:t>
            </a:r>
            <a:r>
              <a:rPr lang="en-US" altLang="zh-TW" dirty="0">
                <a:ea typeface="宋体" pitchFamily="2" charset="-122"/>
              </a:rPr>
              <a:t> )^m =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，即轉換為單通道分析批過程的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；當分析過程受到持續誤差的影響時，將 </a:t>
            </a:r>
            <a:r>
              <a:rPr lang="en-US" altLang="zh-TW" dirty="0">
                <a:ea typeface="宋体" pitchFamily="2" charset="-122"/>
              </a:rPr>
              <a:t>1 / </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改為同時多批時的 </a:t>
            </a:r>
            <a:r>
              <a:rPr lang="en-US" altLang="zh-TW" dirty="0">
                <a:ea typeface="宋体" pitchFamily="2" charset="-122"/>
              </a:rPr>
              <a:t>1 - ( 1 - 1 / </a:t>
            </a:r>
            <a:r>
              <a:rPr lang="en-US" altLang="zh-TW" dirty="0" err="1">
                <a:ea typeface="宋体" pitchFamily="2" charset="-122"/>
              </a:rPr>
              <a:t>ARLa</a:t>
            </a:r>
            <a:r>
              <a:rPr lang="en-US" altLang="zh-TW" dirty="0">
                <a:ea typeface="宋体" pitchFamily="2" charset="-122"/>
              </a:rPr>
              <a:t> )^m </a:t>
            </a:r>
            <a:r>
              <a:rPr lang="zh-TW" altLang="en-US" dirty="0">
                <a:ea typeface="宋体" pitchFamily="2" charset="-122"/>
              </a:rPr>
              <a:t>的形式表示，當 </a:t>
            </a:r>
            <a:r>
              <a:rPr lang="en-US" altLang="zh-TW" dirty="0">
                <a:ea typeface="宋体" pitchFamily="2" charset="-122"/>
              </a:rPr>
              <a:t>m = 1 </a:t>
            </a:r>
            <a:r>
              <a:rPr lang="zh-TW" altLang="en-US" dirty="0">
                <a:ea typeface="宋体" pitchFamily="2" charset="-122"/>
              </a:rPr>
              <a:t>時，</a:t>
            </a:r>
            <a:r>
              <a:rPr lang="en-US" altLang="zh-TW" dirty="0">
                <a:ea typeface="宋体" pitchFamily="2" charset="-122"/>
              </a:rPr>
              <a:t>1 - ( 1 - 1 / </a:t>
            </a:r>
            <a:r>
              <a:rPr lang="en-US" altLang="zh-TW" dirty="0" err="1">
                <a:ea typeface="宋体" pitchFamily="2" charset="-122"/>
              </a:rPr>
              <a:t>ARLa</a:t>
            </a:r>
            <a:r>
              <a:rPr lang="en-US" altLang="zh-TW" dirty="0">
                <a:ea typeface="宋体" pitchFamily="2" charset="-122"/>
              </a:rPr>
              <a:t> )^m = 1 / </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，即轉換為單通道分析批過程的 </a:t>
            </a:r>
            <a:r>
              <a:rPr lang="en-US" altLang="zh-TW" dirty="0">
                <a:ea typeface="宋体" pitchFamily="2" charset="-122"/>
              </a:rPr>
              <a:t>1 / </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，且表達式描述為單通道批分析過程；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重複分析係數的賦值將依賴於特定實驗室的管理方法，不同實驗室可不同；然而，在給定的實驗室內，重複分析係數的賦值很可能應用於許多或甚至所有的分析過程；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診斷試驗有效比</a:t>
            </a:r>
            <a:r>
              <a:rPr lang="en-US" altLang="zh-TW" dirty="0">
                <a:ea typeface="宋体" pitchFamily="2" charset="-122"/>
              </a:rPr>
              <a:t>( Test Yield )</a:t>
            </a:r>
            <a:r>
              <a:rPr lang="zh-TW" altLang="en-US" dirty="0">
                <a:ea typeface="宋体" pitchFamily="2" charset="-122"/>
              </a:rPr>
              <a:t>是指，正確的并可報告的患者結果在所有測定值中所佔的比例，理想情況下它應該是 </a:t>
            </a:r>
            <a:r>
              <a:rPr lang="en-US" altLang="zh-TW" dirty="0">
                <a:ea typeface="宋体" pitchFamily="2" charset="-122"/>
              </a:rPr>
              <a:t>1 ( </a:t>
            </a:r>
            <a:r>
              <a:rPr lang="zh-TW" altLang="en-US" dirty="0">
                <a:ea typeface="宋体" pitchFamily="2" charset="-122"/>
              </a:rPr>
              <a:t>或 </a:t>
            </a:r>
            <a:r>
              <a:rPr lang="en-US" altLang="zh-TW" dirty="0">
                <a:ea typeface="宋体" pitchFamily="2" charset="-122"/>
              </a:rPr>
              <a:t>100% )</a:t>
            </a:r>
            <a:r>
              <a:rPr lang="zh-TW" altLang="en-US" dirty="0">
                <a:ea typeface="宋体" pitchFamily="2" charset="-122"/>
              </a:rPr>
              <a:t>，但是在現實狀態下例如，爲了校準和過程控制目的而進行的測定導致的損失，當分析過程含有醫學上重要的誤差及因此需要重複檢測導致的損失，當分析過程不含醫學上重要的誤差但由於控制方法錯誤地區分（假失控）而進行重複檢測導致的損失，當分析過程含有醫學上重要的誤差但由於控制方法沒有將此誤差檢出（假在控）使檢驗師認為結果準確並且報告檢測結果從而導致臨床醫師重新申請試驗來證實第一次含有誤差的試驗結果所導致的損失，以及當分析過程不含醫學上重要的誤差但臨床醫師對試驗結果質量不認可在他們接受試驗結果之前重複申請進行確證試驗導致的損失，所有這些都會減少診斷試驗的有效比</a:t>
            </a:r>
            <a:r>
              <a:rPr lang="en-US" altLang="zh-TW" dirty="0">
                <a:ea typeface="宋体" pitchFamily="2" charset="-122"/>
              </a:rPr>
              <a:t>( Test Yield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所有這些損失都是分析過程效率的損失，令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，其中，</a:t>
            </a:r>
            <a:r>
              <a:rPr lang="en-US" altLang="zh-TW" dirty="0">
                <a:ea typeface="宋体" pitchFamily="2" charset="-122"/>
              </a:rPr>
              <a:t>LCC </a:t>
            </a:r>
            <a:r>
              <a:rPr lang="zh-TW" altLang="en-US" dirty="0">
                <a:ea typeface="宋体" pitchFamily="2" charset="-122"/>
              </a:rPr>
              <a:t>是校準和過程控制的生產率損失係數，它的意涵是由於必須分析校準品和質控品而降低了患者結果在測定值中的比例，</a:t>
            </a:r>
            <a:r>
              <a:rPr lang="en-US" altLang="zh-TW" dirty="0" err="1">
                <a:ea typeface="宋体" pitchFamily="2" charset="-122"/>
              </a:rPr>
              <a:t>Ltr</a:t>
            </a:r>
            <a:r>
              <a:rPr lang="en-US" altLang="zh-TW" dirty="0">
                <a:ea typeface="宋体" pitchFamily="2" charset="-122"/>
              </a:rPr>
              <a:t> </a:t>
            </a:r>
            <a:r>
              <a:rPr lang="zh-TW" altLang="en-US" dirty="0">
                <a:ea typeface="宋体" pitchFamily="2" charset="-122"/>
              </a:rPr>
              <a:t>是真失控分析批的生產率損失係數，</a:t>
            </a:r>
            <a:r>
              <a:rPr lang="en-US" altLang="zh-TW" dirty="0" err="1">
                <a:ea typeface="宋体" pitchFamily="2" charset="-122"/>
              </a:rPr>
              <a:t>Lfr</a:t>
            </a:r>
            <a:r>
              <a:rPr lang="en-US" altLang="zh-TW" dirty="0">
                <a:ea typeface="宋体" pitchFamily="2" charset="-122"/>
              </a:rPr>
              <a:t> </a:t>
            </a:r>
            <a:r>
              <a:rPr lang="zh-TW" altLang="en-US" dirty="0">
                <a:ea typeface="宋体" pitchFamily="2" charset="-122"/>
              </a:rPr>
              <a:t>是假失控分析批的的生產率損失係數，真失控分析批和假失控分析批的損失係數多體現失控分析批重新分析的過程，</a:t>
            </a:r>
            <a:r>
              <a:rPr lang="en-US" altLang="zh-TW" dirty="0" err="1">
                <a:ea typeface="宋体" pitchFamily="2" charset="-122"/>
              </a:rPr>
              <a:t>Lfa</a:t>
            </a:r>
            <a:r>
              <a:rPr lang="en-US" altLang="zh-TW" dirty="0">
                <a:ea typeface="宋体" pitchFamily="2" charset="-122"/>
              </a:rPr>
              <a:t> </a:t>
            </a:r>
            <a:r>
              <a:rPr lang="zh-TW" altLang="en-US" dirty="0">
                <a:ea typeface="宋体" pitchFamily="2" charset="-122"/>
              </a:rPr>
              <a:t>是假在控分析批的生產率損失係數，大多體現由於報告了不正確結果而導致的重新分析過程（例如臨床醫師重複申請的確認試驗損失），</a:t>
            </a:r>
            <a:r>
              <a:rPr lang="en-US" altLang="zh-TW" dirty="0" err="1">
                <a:ea typeface="宋体" pitchFamily="2" charset="-122"/>
              </a:rPr>
              <a:t>Lta</a:t>
            </a:r>
            <a:r>
              <a:rPr lang="en-US" altLang="zh-TW" dirty="0">
                <a:ea typeface="宋体" pitchFamily="2" charset="-122"/>
              </a:rPr>
              <a:t> </a:t>
            </a:r>
            <a:r>
              <a:rPr lang="zh-TW" altLang="en-US" dirty="0">
                <a:ea typeface="宋体" pitchFamily="2" charset="-122"/>
              </a:rPr>
              <a:t>是真在控分析批的生產率損失係數，真在控的損失係數大多體現臨床醫師懷疑試驗結果的質量及在他們接受試驗結果之前想確證的重複申請試驗的損失，因為真在控的損失是與分析過程能夠取得的質量（質量高低與缺陷率的倒數成正比）有關係，因此這種損失係數與缺陷率 </a:t>
            </a:r>
            <a:r>
              <a:rPr lang="en-US" altLang="zh-TW" dirty="0">
                <a:ea typeface="宋体" pitchFamily="2" charset="-122"/>
              </a:rPr>
              <a:t>f · ( 1 - </a:t>
            </a:r>
            <a:r>
              <a:rPr lang="en-US" altLang="zh-TW" dirty="0" err="1">
                <a:ea typeface="宋体" pitchFamily="2" charset="-122"/>
              </a:rPr>
              <a:t>Ped</a:t>
            </a:r>
            <a:r>
              <a:rPr lang="en-US" altLang="zh-TW" dirty="0">
                <a:ea typeface="宋体" pitchFamily="2" charset="-122"/>
              </a:rPr>
              <a:t> ) </a:t>
            </a:r>
            <a:r>
              <a:rPr lang="zh-TW" altLang="en-US" dirty="0">
                <a:ea typeface="宋体" pitchFamily="2" charset="-122"/>
              </a:rPr>
              <a:t>或 </a:t>
            </a:r>
            <a:r>
              <a:rPr lang="en-US" altLang="zh-TW" dirty="0">
                <a:ea typeface="宋体" pitchFamily="2" charset="-122"/>
              </a:rPr>
              <a:t>f · ( </a:t>
            </a:r>
            <a:r>
              <a:rPr lang="en-US" altLang="zh-TW" dirty="0" err="1">
                <a:ea typeface="宋体" pitchFamily="2" charset="-122"/>
              </a:rPr>
              <a:t>ARLfr</a:t>
            </a:r>
            <a:r>
              <a:rPr lang="en-US" altLang="zh-TW" dirty="0">
                <a:ea typeface="宋体" pitchFamily="2" charset="-122"/>
              </a:rPr>
              <a:t> - 1 ) </a:t>
            </a:r>
            <a:r>
              <a:rPr lang="zh-TW" altLang="en-US" dirty="0">
                <a:ea typeface="宋体" pitchFamily="2" charset="-122"/>
              </a:rPr>
              <a:t>相關；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重複分析係數的賦值依賴於實驗室的管理方法，真失控的重複係數</a:t>
            </a:r>
            <a:r>
              <a:rPr lang="en-US" altLang="zh-TW" dirty="0">
                <a:ea typeface="宋体" pitchFamily="2" charset="-122"/>
              </a:rPr>
              <a:t>( </a:t>
            </a:r>
            <a:r>
              <a:rPr lang="en-US" altLang="zh-TW" dirty="0" err="1">
                <a:ea typeface="宋体" pitchFamily="2" charset="-122"/>
              </a:rPr>
              <a:t>Rtr</a:t>
            </a:r>
            <a:r>
              <a:rPr lang="en-US" altLang="zh-TW" dirty="0">
                <a:ea typeface="宋体" pitchFamily="2" charset="-122"/>
              </a:rPr>
              <a:t> )</a:t>
            </a:r>
            <a:r>
              <a:rPr lang="zh-TW" altLang="en-US" dirty="0">
                <a:ea typeface="宋体" pitchFamily="2" charset="-122"/>
              </a:rPr>
              <a:t>和假失控的重複係數</a:t>
            </a:r>
            <a:r>
              <a:rPr lang="en-US" altLang="zh-TW" dirty="0">
                <a:ea typeface="宋体" pitchFamily="2" charset="-122"/>
              </a:rPr>
              <a:t>( </a:t>
            </a:r>
            <a:r>
              <a:rPr lang="en-US" altLang="zh-TW" dirty="0" err="1">
                <a:ea typeface="宋体" pitchFamily="2" charset="-122"/>
              </a:rPr>
              <a:t>Rfr</a:t>
            </a:r>
            <a:r>
              <a:rPr lang="en-US" altLang="zh-TW" dirty="0">
                <a:ea typeface="宋体" pitchFamily="2" charset="-122"/>
              </a:rPr>
              <a:t> )</a:t>
            </a:r>
            <a:r>
              <a:rPr lang="zh-TW" altLang="en-US" dirty="0">
                <a:ea typeface="宋体" pitchFamily="2" charset="-122"/>
              </a:rPr>
              <a:t>通常都是 </a:t>
            </a:r>
            <a:r>
              <a:rPr lang="en-US" altLang="zh-TW" dirty="0">
                <a:ea typeface="宋体" pitchFamily="2" charset="-122"/>
              </a:rPr>
              <a:t>1 ( </a:t>
            </a:r>
            <a:r>
              <a:rPr lang="en-US" altLang="zh-TW" dirty="0" err="1">
                <a:ea typeface="宋体" pitchFamily="2" charset="-122"/>
              </a:rPr>
              <a:t>Rfr</a:t>
            </a:r>
            <a:r>
              <a:rPr lang="en-US" altLang="zh-TW" dirty="0">
                <a:ea typeface="宋体" pitchFamily="2" charset="-122"/>
              </a:rPr>
              <a:t> = </a:t>
            </a:r>
            <a:r>
              <a:rPr lang="en-US" altLang="zh-TW" dirty="0" err="1">
                <a:ea typeface="宋体" pitchFamily="2" charset="-122"/>
              </a:rPr>
              <a:t>Rtr</a:t>
            </a:r>
            <a:r>
              <a:rPr lang="en-US" altLang="zh-TW" dirty="0">
                <a:ea typeface="宋体" pitchFamily="2" charset="-122"/>
              </a:rPr>
              <a:t> = 1 )</a:t>
            </a:r>
            <a:r>
              <a:rPr lang="zh-TW" altLang="en-US" dirty="0">
                <a:ea typeface="宋体" pitchFamily="2" charset="-122"/>
              </a:rPr>
              <a:t>，因為通常無法區分真失控與假失控信號，對於隨機式分析過程</a:t>
            </a:r>
            <a:r>
              <a:rPr lang="en-US" altLang="zh-TW" dirty="0">
                <a:ea typeface="宋体" pitchFamily="2" charset="-122"/>
              </a:rPr>
              <a:t>(random access process)</a:t>
            </a:r>
            <a:r>
              <a:rPr lang="zh-TW" altLang="en-US" dirty="0">
                <a:ea typeface="宋体" pitchFamily="2" charset="-122"/>
              </a:rPr>
              <a:t>通常進行控制觀測值的重複測定確認，而患者標本通常考慮誤差來源，在消除誤差影響之後視情況決定是否進行重新分析，假在控重複係數</a:t>
            </a:r>
            <a:r>
              <a:rPr lang="en-US" altLang="zh-TW" dirty="0">
                <a:ea typeface="宋体" pitchFamily="2" charset="-122"/>
              </a:rPr>
              <a:t>( </a:t>
            </a:r>
            <a:r>
              <a:rPr lang="en-US" altLang="zh-TW" dirty="0" err="1">
                <a:ea typeface="宋体" pitchFamily="2" charset="-122"/>
              </a:rPr>
              <a:t>Rfa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2 ( </a:t>
            </a:r>
            <a:r>
              <a:rPr lang="en-US" altLang="zh-TW" dirty="0" err="1">
                <a:ea typeface="宋体" pitchFamily="2" charset="-122"/>
              </a:rPr>
              <a:t>Rfa</a:t>
            </a:r>
            <a:r>
              <a:rPr lang="en-US" altLang="zh-TW" dirty="0">
                <a:ea typeface="宋体" pitchFamily="2" charset="-122"/>
              </a:rPr>
              <a:t> = 2 ) </a:t>
            </a:r>
            <a:r>
              <a:rPr lang="zh-TW" altLang="en-US" dirty="0">
                <a:ea typeface="宋体" pitchFamily="2" charset="-122"/>
              </a:rPr>
              <a:t>，即假定臨床醫師重新申請試驗，獲得的重複結果不同於第一次假在控分析批的結果，然後再重新申請試驗，以確定兩個結果哪一個是正確的所導致，真在控重複係數</a:t>
            </a:r>
            <a:r>
              <a:rPr lang="en-US" altLang="zh-TW" dirty="0">
                <a:ea typeface="宋体" pitchFamily="2" charset="-122"/>
              </a:rPr>
              <a:t>( </a:t>
            </a:r>
            <a:r>
              <a:rPr lang="en-US" altLang="zh-TW" dirty="0" err="1">
                <a:ea typeface="宋体" pitchFamily="2" charset="-122"/>
              </a:rPr>
              <a:t>Rta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1 ( </a:t>
            </a:r>
            <a:r>
              <a:rPr lang="en-US" altLang="zh-TW" dirty="0" err="1">
                <a:ea typeface="宋体" pitchFamily="2" charset="-122"/>
              </a:rPr>
              <a:t>Rta</a:t>
            </a:r>
            <a:r>
              <a:rPr lang="en-US" altLang="zh-TW" dirty="0">
                <a:ea typeface="宋体" pitchFamily="2" charset="-122"/>
              </a:rPr>
              <a:t> = 1 ) </a:t>
            </a:r>
            <a:r>
              <a:rPr lang="zh-TW" altLang="en-US" dirty="0">
                <a:ea typeface="宋体" pitchFamily="2" charset="-122"/>
              </a:rPr>
              <a:t>，因為重新申請試驗的結果應該與原來的結果一致；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分析過程的理想產率減去損失的效率可以得到診斷試驗有效比的估計值，分析過程的平均試驗有效比等於理想產率減去每批的平均損失，即平均試驗有效比</a:t>
            </a:r>
            <a:r>
              <a:rPr lang="en-US" altLang="zh-TW" dirty="0">
                <a:ea typeface="宋体" pitchFamily="2" charset="-122"/>
              </a:rPr>
              <a:t>(Test Yield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，將表達式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代入公式  </a:t>
            </a: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，可得到下列試驗有效比的表達式：</a:t>
            </a:r>
            <a:r>
              <a:rPr lang="en-US" altLang="zh-TW" dirty="0">
                <a:ea typeface="宋体" pitchFamily="2" charset="-122"/>
              </a:rPr>
              <a:t>TY = 1 -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𝑇𝑌</a:t>
            </a:r>
            <a:r>
              <a:rPr lang="en-US" altLang="zh-TW" dirty="0">
                <a:ea typeface="宋体" pitchFamily="2" charset="-122"/>
              </a:rPr>
              <a:t>=1−</a:t>
            </a:r>
            <a:r>
              <a:rPr lang="zh-TW" altLang="en-US" dirty="0">
                <a:ea typeface="宋体" pitchFamily="2" charset="-122"/>
              </a:rPr>
              <a:t>𝐿</a:t>
            </a:r>
            <a:r>
              <a:rPr lang="en-US" altLang="zh-TW" dirty="0">
                <a:ea typeface="宋体" pitchFamily="2" charset="-122"/>
              </a:rPr>
              <a:t>_</a:t>
            </a:r>
            <a:r>
              <a:rPr lang="zh-TW" altLang="en-US" dirty="0">
                <a:ea typeface="宋体" pitchFamily="2" charset="-122"/>
              </a:rPr>
              <a:t>𝐶𝐶−𝐿</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將每一類型的分析批數用分析過程和控制過程的特徵值表示；對於間斷誤差，由總分析批數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，控制方法誤差檢出概率</a:t>
            </a:r>
            <a:r>
              <a:rPr lang="en-US" altLang="zh-TW" dirty="0">
                <a:ea typeface="宋体" pitchFamily="2" charset="-122"/>
              </a:rPr>
              <a:t>( </a:t>
            </a:r>
            <a:r>
              <a:rPr lang="en-US" altLang="zh-TW" dirty="0" err="1">
                <a:ea typeface="宋体" pitchFamily="2" charset="-122"/>
              </a:rPr>
              <a:t>Ped</a:t>
            </a:r>
            <a:r>
              <a:rPr lang="en-US" altLang="zh-TW" dirty="0">
                <a:ea typeface="宋体" pitchFamily="2" charset="-122"/>
              </a:rPr>
              <a:t> )</a:t>
            </a:r>
            <a:r>
              <a:rPr lang="zh-TW" altLang="en-US" dirty="0">
                <a:ea typeface="宋体" pitchFamily="2" charset="-122"/>
              </a:rPr>
              <a:t>和假失控概率</a:t>
            </a:r>
            <a:r>
              <a:rPr lang="en-US" altLang="zh-TW" dirty="0">
                <a:ea typeface="宋体" pitchFamily="2" charset="-122"/>
              </a:rPr>
              <a:t>(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，來表達每一類型的分析批數；對於持續誤差，由總分析批數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，分析過程含有誤差時誤差檢出的平均運行分析批數</a:t>
            </a:r>
            <a:r>
              <a:rPr lang="en-US" altLang="zh-TW" dirty="0">
                <a:ea typeface="宋体" pitchFamily="2" charset="-122"/>
              </a:rPr>
              <a:t>( </a:t>
            </a:r>
            <a:r>
              <a:rPr lang="en-US" altLang="zh-TW" dirty="0" err="1">
                <a:ea typeface="宋体" pitchFamily="2" charset="-122"/>
              </a:rPr>
              <a:t>ARLed</a:t>
            </a:r>
            <a:r>
              <a:rPr lang="en-US" altLang="zh-TW" dirty="0">
                <a:ea typeface="宋体" pitchFamily="2" charset="-122"/>
              </a:rPr>
              <a:t> )</a:t>
            </a:r>
            <a:r>
              <a:rPr lang="zh-TW" altLang="en-US" dirty="0">
                <a:ea typeface="宋体" pitchFamily="2" charset="-122"/>
              </a:rPr>
              <a:t>和分析過程不含誤差時質控狀態為在控運行的平均分析批數</a:t>
            </a:r>
            <a:r>
              <a:rPr lang="en-US" altLang="zh-TW" dirty="0">
                <a:ea typeface="宋体" pitchFamily="2" charset="-122"/>
              </a:rPr>
              <a:t>( </a:t>
            </a:r>
            <a:r>
              <a:rPr lang="en-US" altLang="zh-TW" dirty="0" err="1">
                <a:ea typeface="宋体" pitchFamily="2" charset="-122"/>
              </a:rPr>
              <a:t>ARLfr</a:t>
            </a:r>
            <a:r>
              <a:rPr lang="en-US" altLang="zh-TW" dirty="0">
                <a:ea typeface="宋体" pitchFamily="2" charset="-122"/>
              </a:rPr>
              <a:t> )</a:t>
            </a:r>
            <a:r>
              <a:rPr lang="zh-TW" altLang="en-US" dirty="0">
                <a:ea typeface="宋体" pitchFamily="2" charset="-122"/>
              </a:rPr>
              <a:t>，來表達每一類型的分析批數；將生產率損失係數</a:t>
            </a:r>
            <a:r>
              <a:rPr lang="en-US" altLang="zh-TW" dirty="0">
                <a:ea typeface="宋体" pitchFamily="2" charset="-122"/>
              </a:rPr>
              <a:t>( L )</a:t>
            </a:r>
            <a:r>
              <a:rPr lang="zh-TW" altLang="en-US" dirty="0">
                <a:ea typeface="宋体" pitchFamily="2" charset="-122"/>
              </a:rPr>
              <a:t>用各結果狀態下的重複係數和每個分析批中標本類型比例表示，代入推導可得到分析過程試驗有效比的過程特征值和標本比例的表現形式；</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三十九 章 選擇和設計 成本</a:t>
            </a:r>
            <a:r>
              <a:rPr lang="en-US" altLang="zh-TW" dirty="0">
                <a:ea typeface="宋体" pitchFamily="2" charset="-122"/>
              </a:rPr>
              <a:t>~</a:t>
            </a:r>
            <a:r>
              <a:rPr lang="zh-TW" altLang="en-US" dirty="0">
                <a:ea typeface="宋体" pitchFamily="2" charset="-122"/>
              </a:rPr>
              <a:t>效果 質量控制方法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當實驗室對所有的測定方法使用相同控制方法的實踐不能提供 成本</a:t>
            </a:r>
            <a:r>
              <a:rPr lang="en-US" altLang="zh-TW" dirty="0">
                <a:ea typeface="宋体" pitchFamily="2" charset="-122"/>
              </a:rPr>
              <a:t>~</a:t>
            </a:r>
            <a:r>
              <a:rPr lang="zh-TW" altLang="en-US" dirty="0">
                <a:ea typeface="宋体" pitchFamily="2" charset="-122"/>
              </a:rPr>
              <a:t>效果 質量控制，有些測定方法受到過度的控制，而有些測定方法未受到控制，質量控制的適當程度依賴於特定的應用，即要考慮測定的分析物、分析物在醫學上要求的質量、測定方法的性能特征（過程類型、精密度、正確度、穩定性 </a:t>
            </a:r>
            <a:r>
              <a:rPr lang="en-US" altLang="zh-TW" dirty="0">
                <a:ea typeface="宋体" pitchFamily="2" charset="-122"/>
              </a:rPr>
              <a:t>/ </a:t>
            </a:r>
            <a:r>
              <a:rPr lang="zh-TW" altLang="en-US" dirty="0">
                <a:ea typeface="宋体" pitchFamily="2" charset="-122"/>
              </a:rPr>
              <a:t>誤差發生率）、控制方法本身的性能特征（誤差檢出概率、假失控概率），分析過程的 成本</a:t>
            </a:r>
            <a:r>
              <a:rPr lang="en-US" altLang="zh-TW" dirty="0">
                <a:ea typeface="宋体" pitchFamily="2" charset="-122"/>
              </a:rPr>
              <a:t>~</a:t>
            </a:r>
            <a:r>
              <a:rPr lang="zh-TW" altLang="en-US" dirty="0">
                <a:ea typeface="宋体" pitchFamily="2" charset="-122"/>
              </a:rPr>
              <a:t>效果 運行要求選擇或設計的控制方法適合于受控的特定的測定方法；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在前面章節，已描述了影響分析過程 成本</a:t>
            </a:r>
            <a:r>
              <a:rPr lang="en-US" altLang="zh-TW" dirty="0">
                <a:ea typeface="宋体" pitchFamily="2" charset="-122"/>
              </a:rPr>
              <a:t>~</a:t>
            </a:r>
            <a:r>
              <a:rPr lang="zh-TW" altLang="en-US" dirty="0">
                <a:ea typeface="宋体" pitchFamily="2" charset="-122"/>
              </a:rPr>
              <a:t>效果 的許多因素，以及發展了的一些概念，其對選擇或設計 成本</a:t>
            </a:r>
            <a:r>
              <a:rPr lang="en-US" altLang="zh-TW" dirty="0">
                <a:ea typeface="宋体" pitchFamily="2" charset="-122"/>
              </a:rPr>
              <a:t>~</a:t>
            </a:r>
            <a:r>
              <a:rPr lang="zh-TW" altLang="en-US" dirty="0">
                <a:ea typeface="宋体" pitchFamily="2" charset="-122"/>
              </a:rPr>
              <a:t>效果 質量控制方法應該是有用的；在這一章里，則總結了那些思想，並且提出了把它們應用於各個實驗室一些方法的建議；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 節 質量 </a:t>
            </a:r>
            <a:r>
              <a:rPr lang="en-US" altLang="zh-TW" dirty="0">
                <a:ea typeface="宋体" pitchFamily="2" charset="-122"/>
              </a:rPr>
              <a:t>~ </a:t>
            </a:r>
            <a:r>
              <a:rPr lang="zh-TW" altLang="en-US" dirty="0">
                <a:ea typeface="宋体" pitchFamily="2" charset="-122"/>
              </a:rPr>
              <a:t>生產率計劃模型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第 三十七 章 由假在控損失模型計算的缺陷率及計算的試驗有效比提供計劃分析過程的 質量 </a:t>
            </a:r>
            <a:r>
              <a:rPr lang="en-US" altLang="zh-TW" dirty="0">
                <a:ea typeface="宋体" pitchFamily="2" charset="-122"/>
              </a:rPr>
              <a:t>~ </a:t>
            </a:r>
            <a:r>
              <a:rPr lang="zh-TW" altLang="en-US" dirty="0">
                <a:ea typeface="宋体" pitchFamily="2" charset="-122"/>
              </a:rPr>
              <a:t>生產率 模型；由於有了這些計劃模型，通過預測缺陷率作為效率的指徵（與質量有關），和試驗有效比作為成本的指徵（與生產率有關），可以研究質量控制方法的 成本 </a:t>
            </a:r>
            <a:r>
              <a:rPr lang="en-US" altLang="zh-TW" dirty="0">
                <a:ea typeface="宋体" pitchFamily="2" charset="-122"/>
              </a:rPr>
              <a:t>~ </a:t>
            </a:r>
            <a:r>
              <a:rPr lang="zh-TW" altLang="en-US" dirty="0">
                <a:ea typeface="宋体" pitchFamily="2" charset="-122"/>
              </a:rPr>
              <a:t>效率；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期望不同的控制方法可提供不同的缺陷率和不同的試驗有效比；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當誤差發生率低時，期望低的缺陷率和高的質量，控制方法具有少的假失控和較少的質控測定值個數，能取得高的試驗有效比或高的生產率；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高時，需要高的誤差檢出概率，這樣，分析人員應該選擇更靈敏的控制規則或增加質控測定值個數，這時改變控制方法或增加質控測定值個數，實際上反而能夠提高質量和生產率，因此，控制方法的仔細選擇或設計能導致在較低的成本上提高質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3.1 </a:t>
            </a:r>
            <a:r>
              <a:rPr lang="zh-TW" altLang="en-US" dirty="0">
                <a:ea typeface="宋体" pitchFamily="2" charset="-122"/>
              </a:rPr>
              <a:t>分析過程質量和生產率的評價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例如：表 </a:t>
            </a:r>
            <a:r>
              <a:rPr lang="en-US" altLang="zh-TW" dirty="0">
                <a:ea typeface="宋体" pitchFamily="2" charset="-122"/>
              </a:rPr>
              <a:t>38-4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，不同控制方法對批分析過程期望生產率的影響，表 </a:t>
            </a:r>
            <a:r>
              <a:rPr lang="en-US" altLang="zh-TW" dirty="0">
                <a:ea typeface="宋体" pitchFamily="2" charset="-122"/>
              </a:rPr>
              <a:t>38-5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，不同控制方法對隨機式分析過程期望生產率的影響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2s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( 12s )</a:t>
            </a:r>
            <a:r>
              <a:rPr lang="zh-TW" altLang="en-US" dirty="0">
                <a:ea typeface="宋体" pitchFamily="2" charset="-122"/>
              </a:rPr>
              <a:t>批過程的試驗有效比和缺陷率；</a:t>
            </a:r>
            <a:r>
              <a:rPr lang="en-US" altLang="zh-TW" dirty="0">
                <a:ea typeface="宋体" pitchFamily="2" charset="-122"/>
              </a:rPr>
              <a:t>Y </a:t>
            </a:r>
            <a:r>
              <a:rPr lang="zh-TW" altLang="en-US" dirty="0">
                <a:ea typeface="宋体" pitchFamily="2" charset="-122"/>
              </a:rPr>
              <a:t>軸 為「分析過程的試驗效用」，用來表明分析過程產量提供可接受患者試驗結果的百分比（試驗有效比）和缺陷結果的百分數（缺陷率）；</a:t>
            </a:r>
            <a:r>
              <a:rPr lang="en-US" altLang="zh-TW" dirty="0">
                <a:ea typeface="宋体" pitchFamily="2" charset="-122"/>
              </a:rPr>
              <a:t>X </a:t>
            </a:r>
            <a:r>
              <a:rPr lang="zh-TW" altLang="en-US" dirty="0">
                <a:ea typeface="宋体" pitchFamily="2" charset="-122"/>
              </a:rPr>
              <a:t>軸 為誤差發生率，範圍假設 </a:t>
            </a:r>
            <a:r>
              <a:rPr lang="en-US" altLang="zh-TW" dirty="0">
                <a:ea typeface="宋体" pitchFamily="2" charset="-122"/>
              </a:rPr>
              <a:t>0% ~ 25% </a:t>
            </a:r>
            <a:r>
              <a:rPr lang="zh-TW" altLang="en-US" dirty="0">
                <a:ea typeface="宋体" pitchFamily="2" charset="-122"/>
              </a:rPr>
              <a:t>；對於 </a:t>
            </a:r>
            <a:r>
              <a:rPr lang="en-US" altLang="zh-TW" dirty="0">
                <a:ea typeface="宋体" pitchFamily="2" charset="-122"/>
              </a:rPr>
              <a:t>12s </a:t>
            </a:r>
            <a:r>
              <a:rPr lang="zh-TW" altLang="en-US" dirty="0">
                <a:ea typeface="宋体" pitchFamily="2" charset="-122"/>
              </a:rPr>
              <a:t>控制規則，當 </a:t>
            </a:r>
            <a:r>
              <a:rPr lang="en-US" altLang="zh-TW" dirty="0">
                <a:ea typeface="宋体" pitchFamily="2" charset="-122"/>
              </a:rPr>
              <a:t>f </a:t>
            </a:r>
            <a:r>
              <a:rPr lang="zh-TW" altLang="en-US" dirty="0">
                <a:ea typeface="宋体" pitchFamily="2" charset="-122"/>
              </a:rPr>
              <a:t>小於 </a:t>
            </a:r>
            <a:r>
              <a:rPr lang="en-US" altLang="zh-TW" dirty="0">
                <a:ea typeface="宋体" pitchFamily="2" charset="-122"/>
              </a:rPr>
              <a:t>15% ~ 20% </a:t>
            </a:r>
            <a:r>
              <a:rPr lang="zh-TW" altLang="en-US" dirty="0">
                <a:ea typeface="宋体" pitchFamily="2" charset="-122"/>
              </a:rPr>
              <a:t>時，增加質控測定值個數</a:t>
            </a:r>
            <a:r>
              <a:rPr lang="en-US" altLang="zh-TW" dirty="0">
                <a:ea typeface="宋体" pitchFamily="2" charset="-122"/>
              </a:rPr>
              <a:t>(N)</a:t>
            </a:r>
            <a:r>
              <a:rPr lang="zh-TW" altLang="en-US" dirty="0">
                <a:ea typeface="宋体" pitchFamily="2" charset="-122"/>
              </a:rPr>
              <a:t>，可導致試驗有效比下降，當 </a:t>
            </a:r>
            <a:r>
              <a:rPr lang="en-US" altLang="zh-TW" dirty="0">
                <a:ea typeface="宋体" pitchFamily="2" charset="-122"/>
              </a:rPr>
              <a:t>f </a:t>
            </a:r>
            <a:r>
              <a:rPr lang="zh-TW" altLang="en-US" dirty="0">
                <a:ea typeface="宋体" pitchFamily="2" charset="-122"/>
              </a:rPr>
              <a:t>更大時，生產率隨著 </a:t>
            </a:r>
            <a:r>
              <a:rPr lang="en-US" altLang="zh-TW" dirty="0">
                <a:ea typeface="宋体" pitchFamily="2" charset="-122"/>
              </a:rPr>
              <a:t>N </a:t>
            </a:r>
            <a:r>
              <a:rPr lang="zh-TW" altLang="en-US" dirty="0">
                <a:ea typeface="宋体" pitchFamily="2" charset="-122"/>
              </a:rPr>
              <a:t>增加而增加；隨著 </a:t>
            </a:r>
            <a:r>
              <a:rPr lang="en-US" altLang="zh-TW" dirty="0">
                <a:ea typeface="宋体" pitchFamily="2" charset="-122"/>
              </a:rPr>
              <a:t>N </a:t>
            </a:r>
            <a:r>
              <a:rPr lang="zh-TW" altLang="en-US" dirty="0">
                <a:ea typeface="宋体" pitchFamily="2" charset="-122"/>
              </a:rPr>
              <a:t>增加，質量也增加，如有較低的缺陷率所示；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3s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( 13s )</a:t>
            </a:r>
            <a:r>
              <a:rPr lang="zh-TW" altLang="en-US" dirty="0">
                <a:ea typeface="宋体" pitchFamily="2" charset="-122"/>
              </a:rPr>
              <a:t>批過程的試驗有效比和缺陷率；當 </a:t>
            </a:r>
            <a:r>
              <a:rPr lang="en-US" altLang="zh-TW" dirty="0">
                <a:ea typeface="宋体" pitchFamily="2" charset="-122"/>
              </a:rPr>
              <a:t>f </a:t>
            </a:r>
            <a:r>
              <a:rPr lang="zh-TW" altLang="en-US" dirty="0">
                <a:ea typeface="宋体" pitchFamily="2" charset="-122"/>
              </a:rPr>
              <a:t>是從 </a:t>
            </a:r>
            <a:r>
              <a:rPr lang="en-US" altLang="zh-TW" dirty="0">
                <a:ea typeface="宋体" pitchFamily="2" charset="-122"/>
              </a:rPr>
              <a:t>0% </a:t>
            </a:r>
            <a:r>
              <a:rPr lang="zh-TW" altLang="en-US" dirty="0">
                <a:ea typeface="宋体" pitchFamily="2" charset="-122"/>
              </a:rPr>
              <a:t>到 </a:t>
            </a:r>
            <a:r>
              <a:rPr lang="en-US" altLang="zh-TW" dirty="0">
                <a:ea typeface="宋体" pitchFamily="2" charset="-122"/>
              </a:rPr>
              <a:t>15% </a:t>
            </a:r>
            <a:r>
              <a:rPr lang="zh-TW" altLang="en-US" dirty="0">
                <a:ea typeface="宋体" pitchFamily="2" charset="-122"/>
              </a:rPr>
              <a:t>時，增加 </a:t>
            </a:r>
            <a:r>
              <a:rPr lang="en-US" altLang="zh-TW" dirty="0">
                <a:ea typeface="宋体" pitchFamily="2" charset="-122"/>
              </a:rPr>
              <a:t>N </a:t>
            </a:r>
            <a:r>
              <a:rPr lang="zh-TW" altLang="en-US" dirty="0">
                <a:ea typeface="宋体" pitchFamily="2" charset="-122"/>
              </a:rPr>
              <a:t>則降低試驗有效比，當 </a:t>
            </a:r>
            <a:r>
              <a:rPr lang="en-US" altLang="zh-TW" dirty="0">
                <a:ea typeface="宋体" pitchFamily="2" charset="-122"/>
              </a:rPr>
              <a:t>f </a:t>
            </a:r>
            <a:r>
              <a:rPr lang="zh-TW" altLang="en-US" dirty="0">
                <a:ea typeface="宋体" pitchFamily="2" charset="-122"/>
              </a:rPr>
              <a:t>為 </a:t>
            </a:r>
            <a:r>
              <a:rPr lang="en-US" altLang="zh-TW" dirty="0">
                <a:ea typeface="宋体" pitchFamily="2" charset="-122"/>
              </a:rPr>
              <a:t>15% ~ 25% </a:t>
            </a:r>
            <a:r>
              <a:rPr lang="zh-TW" altLang="en-US" dirty="0">
                <a:ea typeface="宋体" pitchFamily="2" charset="-122"/>
              </a:rPr>
              <a:t>時，試驗有效比隨著 </a:t>
            </a:r>
            <a:r>
              <a:rPr lang="en-US" altLang="zh-TW" dirty="0">
                <a:ea typeface="宋体" pitchFamily="2" charset="-122"/>
              </a:rPr>
              <a:t>N </a:t>
            </a:r>
            <a:r>
              <a:rPr lang="zh-TW" altLang="en-US" dirty="0">
                <a:ea typeface="宋体" pitchFamily="2" charset="-122"/>
              </a:rPr>
              <a:t>的增加並沒有很大的變化；隨著 </a:t>
            </a:r>
            <a:r>
              <a:rPr lang="en-US" altLang="zh-TW" dirty="0">
                <a:ea typeface="宋体" pitchFamily="2" charset="-122"/>
              </a:rPr>
              <a:t>N </a:t>
            </a:r>
            <a:r>
              <a:rPr lang="zh-TW" altLang="en-US" dirty="0">
                <a:ea typeface="宋体" pitchFamily="2" charset="-122"/>
              </a:rPr>
              <a:t>增加質量也增加，但缺陷率比使用 </a:t>
            </a:r>
            <a:r>
              <a:rPr lang="en-US" altLang="zh-TW" dirty="0">
                <a:ea typeface="宋体" pitchFamily="2" charset="-122"/>
              </a:rPr>
              <a:t>12s </a:t>
            </a:r>
            <a:r>
              <a:rPr lang="zh-TW" altLang="en-US" dirty="0">
                <a:ea typeface="宋体" pitchFamily="2" charset="-122"/>
              </a:rPr>
              <a:t>控制規則的要高；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研究由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規則控制的批過程行為，當 </a:t>
            </a:r>
            <a:r>
              <a:rPr lang="en-US" altLang="zh-TW" dirty="0">
                <a:ea typeface="宋体" pitchFamily="2" charset="-122"/>
              </a:rPr>
              <a:t>f </a:t>
            </a:r>
            <a:r>
              <a:rPr lang="zh-TW" altLang="en-US" dirty="0">
                <a:ea typeface="宋体" pitchFamily="2" charset="-122"/>
              </a:rPr>
              <a:t>是大於 </a:t>
            </a:r>
            <a:r>
              <a:rPr lang="en-US" altLang="zh-TW" dirty="0">
                <a:ea typeface="宋体" pitchFamily="2" charset="-122"/>
              </a:rPr>
              <a:t>10% </a:t>
            </a:r>
            <a:r>
              <a:rPr lang="zh-TW" altLang="en-US" dirty="0">
                <a:ea typeface="宋体" pitchFamily="2" charset="-122"/>
              </a:rPr>
              <a:t>時，</a:t>
            </a:r>
            <a:r>
              <a:rPr lang="en-US" altLang="zh-TW" dirty="0">
                <a:ea typeface="宋体" pitchFamily="2" charset="-122"/>
              </a:rPr>
              <a:t>N </a:t>
            </a:r>
            <a:r>
              <a:rPr lang="zh-TW" altLang="en-US" dirty="0">
                <a:ea typeface="宋体" pitchFamily="2" charset="-122"/>
              </a:rPr>
              <a:t>從 </a:t>
            </a:r>
            <a:r>
              <a:rPr lang="en-US" altLang="zh-TW" dirty="0">
                <a:ea typeface="宋体" pitchFamily="2" charset="-122"/>
              </a:rPr>
              <a:t>2 </a:t>
            </a:r>
            <a:r>
              <a:rPr lang="zh-TW" altLang="en-US" dirty="0">
                <a:ea typeface="宋体" pitchFamily="2" charset="-122"/>
              </a:rPr>
              <a:t>增加到 </a:t>
            </a:r>
            <a:r>
              <a:rPr lang="en-US" altLang="zh-TW" dirty="0">
                <a:ea typeface="宋体" pitchFamily="2" charset="-122"/>
              </a:rPr>
              <a:t>4 </a:t>
            </a:r>
            <a:r>
              <a:rPr lang="zh-TW" altLang="en-US" dirty="0">
                <a:ea typeface="宋体" pitchFamily="2" charset="-122"/>
              </a:rPr>
              <a:t>提高了分析過程的質量和生產率；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表 </a:t>
            </a:r>
            <a:r>
              <a:rPr lang="en-US" altLang="zh-TW" dirty="0">
                <a:ea typeface="宋体" pitchFamily="2" charset="-122"/>
              </a:rPr>
              <a:t>38-5 </a:t>
            </a:r>
            <a:r>
              <a:rPr lang="zh-TW" altLang="en-US" dirty="0">
                <a:ea typeface="宋体" pitchFamily="2" charset="-122"/>
              </a:rPr>
              <a:t>中給出隨機式分析過程的行為，顯示了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控制方法的結果；在隨機式分析過程由 </a:t>
            </a:r>
            <a:r>
              <a:rPr lang="en-US" altLang="zh-TW" dirty="0">
                <a:ea typeface="宋体" pitchFamily="2" charset="-122"/>
              </a:rPr>
              <a:t>12s </a:t>
            </a:r>
            <a:r>
              <a:rPr lang="zh-TW" altLang="en-US" dirty="0">
                <a:ea typeface="宋体" pitchFamily="2" charset="-122"/>
              </a:rPr>
              <a:t>控制方法取得的試驗有效比高於在批分析過程相同控制方法的試驗有效比；對於 </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，當誤差發生率小於 </a:t>
            </a:r>
            <a:r>
              <a:rPr lang="en-US" altLang="zh-TW" dirty="0">
                <a:ea typeface="宋体" pitchFamily="2" charset="-122"/>
              </a:rPr>
              <a:t>10% </a:t>
            </a:r>
            <a:r>
              <a:rPr lang="zh-TW" altLang="en-US" dirty="0">
                <a:ea typeface="宋体" pitchFamily="2" charset="-122"/>
              </a:rPr>
              <a:t>時，批過程和隨機式過程之間在試驗有效比上的差別是小的，當在較高誤差發生率上時，其差別變得更明顯；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3.2 </a:t>
            </a:r>
            <a:r>
              <a:rPr lang="zh-TW" altLang="en-US" dirty="0">
                <a:ea typeface="宋体" pitchFamily="2" charset="-122"/>
              </a:rPr>
              <a:t>控制方法的 成本</a:t>
            </a:r>
            <a:r>
              <a:rPr lang="en-US" altLang="zh-TW" dirty="0">
                <a:ea typeface="宋体" pitchFamily="2" charset="-122"/>
              </a:rPr>
              <a:t>~ </a:t>
            </a:r>
            <a:r>
              <a:rPr lang="zh-TW" altLang="en-US" dirty="0">
                <a:ea typeface="宋体" pitchFamily="2" charset="-122"/>
              </a:rPr>
              <a:t>效果比較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比較由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控制方法控制分析過程的質量和生產率；當 </a:t>
            </a:r>
            <a:r>
              <a:rPr lang="en-US" altLang="zh-TW" dirty="0">
                <a:ea typeface="宋体" pitchFamily="2" charset="-122"/>
              </a:rPr>
              <a:t>N = 2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大約是 </a:t>
            </a:r>
            <a:r>
              <a:rPr lang="en-US" altLang="zh-TW" dirty="0">
                <a:ea typeface="宋体" pitchFamily="2" charset="-122"/>
              </a:rPr>
              <a:t>12% </a:t>
            </a:r>
            <a:r>
              <a:rPr lang="zh-TW" altLang="en-US" dirty="0">
                <a:ea typeface="宋体" pitchFamily="2" charset="-122"/>
              </a:rPr>
              <a:t>或更小時，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規則的質量是較好的；當 </a:t>
            </a:r>
            <a:r>
              <a:rPr lang="en-US" altLang="zh-TW" dirty="0">
                <a:ea typeface="宋体" pitchFamily="2" charset="-122"/>
              </a:rPr>
              <a:t>f </a:t>
            </a:r>
            <a:r>
              <a:rPr lang="zh-TW" altLang="en-US" dirty="0">
                <a:ea typeface="宋体" pitchFamily="2" charset="-122"/>
              </a:rPr>
              <a:t>高於 </a:t>
            </a:r>
            <a:r>
              <a:rPr lang="en-US" altLang="zh-TW" dirty="0">
                <a:ea typeface="宋体" pitchFamily="2" charset="-122"/>
              </a:rPr>
              <a:t>12% </a:t>
            </a:r>
            <a:r>
              <a:rPr lang="zh-TW" altLang="en-US" dirty="0">
                <a:ea typeface="宋体" pitchFamily="2" charset="-122"/>
              </a:rPr>
              <a:t>時，</a:t>
            </a:r>
            <a:r>
              <a:rPr lang="en-US" altLang="zh-TW" dirty="0">
                <a:ea typeface="宋体" pitchFamily="2" charset="-122"/>
              </a:rPr>
              <a:t>12s </a:t>
            </a:r>
            <a:r>
              <a:rPr lang="zh-TW" altLang="en-US" dirty="0">
                <a:ea typeface="宋体" pitchFamily="2" charset="-122"/>
              </a:rPr>
              <a:t>控制規則能提供最好的質量和生產率；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 2% </a:t>
            </a:r>
            <a:r>
              <a:rPr lang="zh-TW" altLang="en-US" dirty="0">
                <a:ea typeface="宋体" pitchFamily="2" charset="-122"/>
              </a:rPr>
              <a:t>或更小時，</a:t>
            </a:r>
            <a:r>
              <a:rPr lang="en-US" altLang="zh-TW" dirty="0">
                <a:ea typeface="宋体" pitchFamily="2" charset="-122"/>
              </a:rPr>
              <a:t>13s </a:t>
            </a:r>
            <a:r>
              <a:rPr lang="zh-TW" altLang="en-US" dirty="0">
                <a:ea typeface="宋体" pitchFamily="2" charset="-122"/>
              </a:rPr>
              <a:t>控制規則提供最好的生產率；對於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三種控制方法質量是非常好的；當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超過 </a:t>
            </a:r>
            <a:r>
              <a:rPr lang="en-US" altLang="zh-TW" dirty="0">
                <a:ea typeface="宋体" pitchFamily="2" charset="-122"/>
              </a:rPr>
              <a:t>2% </a:t>
            </a:r>
            <a:r>
              <a:rPr lang="zh-TW" altLang="en-US" dirty="0">
                <a:ea typeface="宋体" pitchFamily="2" charset="-122"/>
              </a:rPr>
              <a:t>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規則提供稍好的質量；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對於規定的質量水平，也就是說，在 </a:t>
            </a:r>
            <a:r>
              <a:rPr lang="en-US" altLang="zh-TW" dirty="0">
                <a:ea typeface="宋体" pitchFamily="2" charset="-122"/>
              </a:rPr>
              <a:t>f ≤ 5% </a:t>
            </a:r>
            <a:r>
              <a:rPr lang="zh-TW" altLang="en-US" dirty="0">
                <a:ea typeface="宋体" pitchFamily="2" charset="-122"/>
              </a:rPr>
              <a:t>，缺陷率為 </a:t>
            </a:r>
            <a:r>
              <a:rPr lang="en-US" altLang="zh-TW" dirty="0">
                <a:ea typeface="宋体" pitchFamily="2" charset="-122"/>
              </a:rPr>
              <a:t>1% </a:t>
            </a:r>
            <a:r>
              <a:rPr lang="zh-TW" altLang="en-US" dirty="0">
                <a:ea typeface="宋体" pitchFamily="2" charset="-122"/>
              </a:rPr>
              <a:t>或更小時，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和 </a:t>
            </a:r>
            <a:r>
              <a:rPr lang="en-US" altLang="zh-TW" dirty="0">
                <a:ea typeface="宋体" pitchFamily="2" charset="-122"/>
              </a:rPr>
              <a:t>12s and N = 2 </a:t>
            </a:r>
            <a:r>
              <a:rPr lang="zh-TW" altLang="en-US" dirty="0">
                <a:ea typeface="宋体" pitchFamily="2" charset="-122"/>
              </a:rPr>
              <a:t>能提供所需要的質量和差不多的相同的生產率；</a:t>
            </a:r>
            <a:r>
              <a:rPr lang="en-US" altLang="zh-TW" dirty="0">
                <a:ea typeface="宋体" pitchFamily="2" charset="-122"/>
              </a:rPr>
              <a:t>13s </a:t>
            </a:r>
            <a:r>
              <a:rPr lang="zh-TW" altLang="en-US" dirty="0">
                <a:ea typeface="宋体" pitchFamily="2" charset="-122"/>
              </a:rPr>
              <a:t>規則，即使 </a:t>
            </a:r>
            <a:r>
              <a:rPr lang="en-US" altLang="zh-TW" dirty="0">
                <a:ea typeface="宋体" pitchFamily="2" charset="-122"/>
              </a:rPr>
              <a:t>N = 8 </a:t>
            </a:r>
            <a:r>
              <a:rPr lang="zh-TW" altLang="en-US" dirty="0">
                <a:ea typeface="宋体" pitchFamily="2" charset="-122"/>
              </a:rPr>
              <a:t>，也不能提供一樣好的質量，且具有較低的生產率；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質量控制方法的成本 </a:t>
            </a:r>
            <a:r>
              <a:rPr lang="en-US" altLang="zh-TW" dirty="0">
                <a:ea typeface="宋体" pitchFamily="2" charset="-122"/>
              </a:rPr>
              <a:t>~ </a:t>
            </a:r>
            <a:r>
              <a:rPr lang="zh-TW" altLang="en-US" dirty="0">
                <a:ea typeface="宋体" pitchFamily="2" charset="-122"/>
              </a:rPr>
              <a:t>效率很明顯地依賴於測定方法的誤差發生率；對於非常穩定的方法（</a:t>
            </a:r>
            <a:r>
              <a:rPr lang="en-US" altLang="zh-TW" dirty="0">
                <a:ea typeface="宋体" pitchFamily="2" charset="-122"/>
              </a:rPr>
              <a:t>f = 0% ~ 1%</a:t>
            </a:r>
            <a:r>
              <a:rPr lang="zh-TW" altLang="en-US" dirty="0">
                <a:ea typeface="宋体" pitchFamily="2" charset="-122"/>
              </a:rPr>
              <a:t>），</a:t>
            </a:r>
            <a:r>
              <a:rPr lang="en-US" altLang="zh-TW" dirty="0">
                <a:ea typeface="宋体" pitchFamily="2" charset="-122"/>
              </a:rPr>
              <a:t>13s and N = 2 </a:t>
            </a:r>
            <a:r>
              <a:rPr lang="zh-TW" altLang="en-US" dirty="0">
                <a:ea typeface="宋体" pitchFamily="2" charset="-122"/>
              </a:rPr>
              <a:t>是 成本</a:t>
            </a:r>
            <a:r>
              <a:rPr lang="en-US" altLang="zh-TW" dirty="0">
                <a:ea typeface="宋体" pitchFamily="2" charset="-122"/>
              </a:rPr>
              <a:t>~</a:t>
            </a:r>
            <a:r>
              <a:rPr lang="zh-TW" altLang="en-US" dirty="0">
                <a:ea typeface="宋体" pitchFamily="2" charset="-122"/>
              </a:rPr>
              <a:t>效率 的控制方法；對於誤差發生率為 </a:t>
            </a:r>
            <a:r>
              <a:rPr lang="en-US" altLang="zh-TW" dirty="0">
                <a:ea typeface="宋体" pitchFamily="2" charset="-122"/>
              </a:rPr>
              <a:t>2% ~ 10% </a:t>
            </a:r>
            <a:r>
              <a:rPr lang="zh-TW" altLang="en-US" dirty="0">
                <a:ea typeface="宋体" pitchFamily="2" charset="-122"/>
              </a:rPr>
              <a:t>，</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控制方法將提供最好的生產率，但 </a:t>
            </a:r>
            <a:r>
              <a:rPr lang="en-US" altLang="zh-TW" dirty="0">
                <a:ea typeface="宋体" pitchFamily="2" charset="-122"/>
              </a:rPr>
              <a:t>12s </a:t>
            </a:r>
            <a:r>
              <a:rPr lang="zh-TW" altLang="en-US" dirty="0">
                <a:ea typeface="宋体" pitchFamily="2" charset="-122"/>
              </a:rPr>
              <a:t>規則將提供稍好的質量；對於 </a:t>
            </a:r>
            <a:r>
              <a:rPr lang="en-US" altLang="zh-TW" dirty="0">
                <a:ea typeface="宋体" pitchFamily="2" charset="-122"/>
              </a:rPr>
              <a:t>f </a:t>
            </a:r>
            <a:r>
              <a:rPr lang="zh-TW" altLang="en-US" dirty="0">
                <a:ea typeface="宋体" pitchFamily="2" charset="-122"/>
              </a:rPr>
              <a:t>＞ </a:t>
            </a:r>
            <a:r>
              <a:rPr lang="en-US" altLang="zh-TW" dirty="0">
                <a:ea typeface="宋体" pitchFamily="2" charset="-122"/>
              </a:rPr>
              <a:t>10% </a:t>
            </a:r>
            <a:r>
              <a:rPr lang="zh-TW" altLang="en-US" dirty="0">
                <a:ea typeface="宋体" pitchFamily="2" charset="-122"/>
              </a:rPr>
              <a:t>，</a:t>
            </a:r>
            <a:r>
              <a:rPr lang="en-US" altLang="zh-TW" dirty="0">
                <a:ea typeface="宋体" pitchFamily="2" charset="-122"/>
              </a:rPr>
              <a:t>12s and N = 2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能提供類似質量和生產率；爲了更好的質量，可使用 </a:t>
            </a:r>
            <a:r>
              <a:rPr lang="en-US" altLang="zh-TW" dirty="0">
                <a:ea typeface="宋体" pitchFamily="2" charset="-122"/>
              </a:rPr>
              <a:t>12s and N = 4 </a:t>
            </a:r>
            <a:r>
              <a:rPr lang="zh-TW" altLang="en-US" dirty="0">
                <a:ea typeface="宋体" pitchFamily="2" charset="-122"/>
              </a:rPr>
              <a:t>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四 節 控制方法選擇和設計的含義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正如前面描述，通過仔細選擇和評價控制方法能取得更好的質量和更高生產率；當誤差發生率低時，使用單規則控制方法每批一個或兩個控制測定值將是 成本</a:t>
            </a:r>
            <a:r>
              <a:rPr lang="en-US" altLang="zh-TW" dirty="0">
                <a:ea typeface="宋体" pitchFamily="2" charset="-122"/>
              </a:rPr>
              <a:t>~</a:t>
            </a:r>
            <a:r>
              <a:rPr lang="zh-TW" altLang="en-US" dirty="0">
                <a:ea typeface="宋体" pitchFamily="2" charset="-122"/>
              </a:rPr>
              <a:t>效率 的；當誤差發生率高時，需要具有高的誤差檢出概率的控制方法；改變控制規則和增加控制測定值個數能提高質量和生產率；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1</a:t>
            </a:r>
            <a:r>
              <a:rPr lang="zh-TW" altLang="en-US" dirty="0">
                <a:ea typeface="宋体" pitchFamily="2" charset="-122"/>
              </a:rPr>
              <a:t>、根據分析過程的類型而設計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生產率依賴於許多因素，一個重要的因素是分析過程的類型，比如：批分析過程、同時多批分析過程、隨機式分析過程；對於特定的分析過程類型需要選擇或設計控制方法；皮過程比隨機式過程要求更低的假失控概率或更長的在控質量的平均批長度；同時多批過程的生產率特別地會受到影響，由於增加批的個數也增加了假失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2</a:t>
            </a:r>
            <a:r>
              <a:rPr lang="zh-TW" altLang="en-US" dirty="0">
                <a:ea typeface="宋体" pitchFamily="2" charset="-122"/>
              </a:rPr>
              <a:t>、使用 質量</a:t>
            </a:r>
            <a:r>
              <a:rPr lang="en-US" altLang="zh-TW" dirty="0">
                <a:ea typeface="宋体" pitchFamily="2" charset="-122"/>
              </a:rPr>
              <a:t>~</a:t>
            </a:r>
            <a:r>
              <a:rPr lang="zh-TW" altLang="en-US" dirty="0">
                <a:ea typeface="宋体" pitchFamily="2" charset="-122"/>
              </a:rPr>
              <a:t>生產率 計劃模型研究不同的設計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通過使用 質量</a:t>
            </a:r>
            <a:r>
              <a:rPr lang="en-US" altLang="zh-TW" dirty="0">
                <a:ea typeface="宋体" pitchFamily="2" charset="-122"/>
              </a:rPr>
              <a:t>~</a:t>
            </a:r>
            <a:r>
              <a:rPr lang="zh-TW" altLang="en-US" dirty="0">
                <a:ea typeface="宋体" pitchFamily="2" charset="-122"/>
              </a:rPr>
              <a:t>生產率 計劃模型能研究不同控制方法對分析過程質量和生產率的影響；必須使用一系列的模型適合于在臨床檢驗上存在的許多不同分析過程的特征；能以在此闡明的方式發展模型；使用試驗有效比公式提供了更一般有用的模型；在微型計算機電子表格上執行模型為實驗人員提供了方便；從計算機仿真程序或從發表的功效函數圖上能獲得所要求的關於控制方法性能特征的信息；</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10</a:t>
            </a:fld>
            <a:endParaRPr lang="en-US" altLang="zh-CN"/>
          </a:p>
        </p:txBody>
      </p:sp>
    </p:spTree>
    <p:extLst>
      <p:ext uri="{BB962C8B-B14F-4D97-AF65-F5344CB8AC3E}">
        <p14:creationId xmlns:p14="http://schemas.microsoft.com/office/powerpoint/2010/main" val="164506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solidFill>
                  <a:srgbClr val="FF0000"/>
                </a:solidFill>
              </a:rPr>
              <a:t>第三十六章 质量经济性分析</a:t>
            </a:r>
          </a:p>
          <a:p>
            <a:pPr>
              <a:lnSpc>
                <a:spcPct val="150000"/>
              </a:lnSpc>
            </a:pPr>
            <a:r>
              <a:rPr lang="zh-CN" altLang="en-US" sz="1200" dirty="0">
                <a:latin typeface="Times New Roman" pitchFamily="18" charset="0"/>
                <a:cs typeface="Times New Roman" pitchFamily="18" charset="0"/>
              </a:rPr>
              <a:t>質量成本也稱質量費用，其定義是：為了確保滿意的質量而發生的費用以及沒有達到滿意的質量所造成的損失，它是企業生產總成本的一個組成部分；根據國際標準化組織的規定，質量成本由兩部分構成，即運行質量成本和外部質量保證成本，其中運行質量成本包括：</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內部故障成本，</a:t>
            </a: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外部故障成本；</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質量成本的詳細費用組成如下：</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a:t>
            </a:r>
            <a:r>
              <a:rPr lang="zh-CN" altLang="en-US" sz="1200" dirty="0">
                <a:latin typeface="Times New Roman" pitchFamily="18" charset="0"/>
                <a:cs typeface="Times New Roman" pitchFamily="18" charset="0"/>
              </a:rPr>
              <a:t>、運行質量成本</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運行質量成本指質量體系運行后，為達到和保持所規定的質量水平所支付的費用，企業質量成本研究的對象主要是運行質量成本；</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預防成本：預防產生故障或不合格品所需要的各項費用，主要包括：質量工作費（企業質量體系中為預防發生故障、保證和控制產品質量、開展質量管理所需的各項費用）；</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質量培訓費：質量獎勵費，質量改進措施費，質量評審費，工資及附加費（指從事質量管理的專業人員）和質量情報及信息費等；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評定產品是否滿足規定質量要求所需的試驗、檢驗和驗證方面的成本，一般包括：進貨檢驗費，工序檢驗費，成品檢驗費，檢測試驗設備校準、維護費，試驗材料及勞務費，檢測試驗設備折舊費，辦公費（檢測、試驗時發生的費用），工資（指專職檢驗、計量人員的工資）及附加費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故障成本：在產品出廠前，由產品本身存在的缺陷所帶來的經濟損失，以及處理不合格品所花費的一切費用的總和，稱為內部故障成本，一般包括：廢品損失（包括工時費及材料費）、返工或返修損失、因質量問題發生的停工損失、質量事故處理費、質量降等降級損失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外部故障成本：產品出廠后，在用戶使用過程中由於產品的缺陷或故障所引起的一切費用總和，稱為外部故障成本，一般包括索賠損失、退貨或退換損失、保修費用、訴訟損失費、折價損失等；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、外部質量保證成本</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在合同環境條件下，根據用戶提出的要求，為提供客觀證據所支付的費用，統稱為外部質量保證成本，其組成項目如下：</a:t>
            </a:r>
            <a:endParaRPr lang="en-US" altLang="zh-CN" sz="1200" dirty="0">
              <a:latin typeface="Times New Roman" pitchFamily="18" charset="0"/>
              <a:cs typeface="Times New Roman" pitchFamily="18" charset="0"/>
            </a:endParaRPr>
          </a:p>
          <a:p>
            <a:pPr marL="228600" indent="-228600">
              <a:lnSpc>
                <a:spcPct val="150000"/>
              </a:lnSpc>
              <a:buAutoNum type="arabicParenR"/>
            </a:pPr>
            <a:r>
              <a:rPr lang="zh-CN" altLang="en-US" sz="1200" dirty="0">
                <a:latin typeface="Times New Roman" pitchFamily="18" charset="0"/>
                <a:cs typeface="Times New Roman" pitchFamily="18" charset="0"/>
              </a:rPr>
              <a:t>為提供附加的質量保證措施、程序、數據等所支付的費用；</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產品的驗證試驗和評定的費用，如經認可的獨立試驗機構對特殊的安全性能進行檢測試驗所發生的費用；</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為滿足用戶要求，進行質量體系認證和產品質量認證所發生的費用等；</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根據以上關於質量成本的定義及其費用項目的構成，有必要將現行的質量成本做以下說明，以明確質量成本的邊界條件；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一，質量成本只是針對產品製造過程中的符合性質量而言的，也就是說，在設計已經完成、標準和規範已經確定的條件下，才開始進入質量成本計算，因此，它不包括重新設計和改進設計以及用於提高質量等級或質量水平而支付的哪些費用；</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二，質量成本是指在製造過程中與不合格品密切相關的費用，例如預防成本就是預防出現不合格品的費用，鑒定成本是為了評定是否出現不合格品的費用，而內、外故障成本是因產品不合格而在廠內或廠外所產生的損失費用，可以這樣理解，假定有一種根本不出現不合格品的理想式生產系統，則其質量成本為零，事實上，這種理想式生產系統是不存在的，在實際中，或多或少總會出現一定的不合格品，因而質量成本是客觀存在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三，質量成本並不包括製造過程中與質量有關的全部費用，而只是其中的一部分，例如，工人生產時的工資或材料費、車間或企業管理費等，均不計入質量成本中，因為這是正常生產前所必須具備的條件，計算和控制質量成本，是為了用最經濟的手段達到規定的質量目標；</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第四，質量成本的計算，不是單純為了得到結果，而是為了分析，在差異中尋找質量改進的途徑，達到降低成本的目的；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應當指出，質量成本屬於管理會計的範疇，因此它對企業的經營決策有重要的意義；</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質量成本科目設置</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我國的質量成本核算，目前尚未正式納入會計核算體系，因此，質量成本項目的設置必須符合財務會計及成本的規範要求，不能打亂國家統一規定的會計制度、原則，質量成本項目的設置必須便於質量成本還原到相應的會計科目中去，以保證國家會計制度、原則的一致性；</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質量成本一般分為三級科目，一級科目：質量成本，二級科目：預防成本、鑒定成本、內部故障（損失）成本、外部故障（損失）成本，三級科目：質量成本細目；國家標準 </a:t>
            </a:r>
            <a:r>
              <a:rPr lang="en-US" altLang="zh-CN" sz="1200" dirty="0">
                <a:latin typeface="Times New Roman" pitchFamily="18" charset="0"/>
                <a:cs typeface="Times New Roman" pitchFamily="18" charset="0"/>
              </a:rPr>
              <a:t>GB / T 13339 - 91 《</a:t>
            </a:r>
            <a:r>
              <a:rPr lang="zh-CN" altLang="en-US" sz="1200" dirty="0">
                <a:latin typeface="Times New Roman" pitchFamily="18" charset="0"/>
                <a:cs typeface="Times New Roman" pitchFamily="18" charset="0"/>
              </a:rPr>
              <a:t>質量成本管理導則</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中推薦了二十一個科目，企業可依據實際情況及質量費用的用途、目的、性質進行增刪；</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也是一種機會成本，有的項目企業可能在短時間內沒有發生或很少發生，如停工損失，但這些企業畢竟會發生，只不過由於企業質量管理水平較高而減少或防止了因產品質量造成的停工，只要是可能發生的費用，企業就應該設置相應的科目；根據國內外的實踐經驗，表</a:t>
            </a:r>
            <a:r>
              <a:rPr lang="en-US" altLang="zh-CN" sz="1200" dirty="0">
                <a:latin typeface="Times New Roman" pitchFamily="18" charset="0"/>
                <a:cs typeface="Times New Roman" pitchFamily="18" charset="0"/>
              </a:rPr>
              <a:t>36-2</a:t>
            </a:r>
            <a:r>
              <a:rPr lang="zh-CN" altLang="en-US" sz="1200" dirty="0">
                <a:latin typeface="Times New Roman" pitchFamily="18" charset="0"/>
                <a:cs typeface="Times New Roman" pitchFamily="18" charset="0"/>
              </a:rPr>
              <a:t>分別例舉了國外幾種具有代表性的質量成本項目設置情況；</a:t>
            </a:r>
            <a:endParaRPr lang="en-US" altLang="zh-CN" sz="1200" dirty="0">
              <a:latin typeface="Times New Roman" pitchFamily="18" charset="0"/>
              <a:cs typeface="Times New Roman" pitchFamily="18" charset="0"/>
            </a:endParaRPr>
          </a:p>
          <a:p>
            <a:endParaRPr lang="en-US" altLang="zh-CN" dirty="0">
              <a:ea typeface="宋体" pitchFamily="2" charset="-122"/>
            </a:endParaRPr>
          </a:p>
          <a:p>
            <a:pPr>
              <a:lnSpc>
                <a:spcPct val="150000"/>
              </a:lnSpc>
            </a:pPr>
            <a:r>
              <a:rPr lang="zh-CN" altLang="en-US" sz="1200" dirty="0">
                <a:latin typeface="Times New Roman" pitchFamily="18" charset="0"/>
                <a:cs typeface="Times New Roman" pitchFamily="18" charset="0"/>
              </a:rPr>
              <a:t>質量成本分析</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分析是質量成本管理的重點環節之一，通過對質量成本核算數據的分析，找出質量存在的問題和管理上的薄弱環節，提出需要改進的措施并向各級領導提供資料信息和建議，以便對質量中的問題做出正確的處理決策；</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企業對核算后的質量成本進行分析時要注意兩點：一是圍繞質量指標體系進行分析以反映質量管理的有效性和規律性，二是應用正確的分析方法找出產生質量損失的主要原因，圍繞重點問題找出改進點，制訂措施進行決策；</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為了進行定量分析，一般應建立質量指標體系，企業內部的質量指標一般可分為三類：</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占基數比例指標，反映質量成本占各種基數的比例關係，其基數主要有總產值、產品銷售收入、產品銷售利潤、產品總成本等；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結構比例指標，反映質量成本內各主要項目占質量總成本的比例；</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質量效益指標，反映可控成本（投資成本）增加而使結果成本（即損失成本）降低的情況；</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一、基數比例指標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質量成本率分析（每一百元產品成本的質量成本含量）：質量成本率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商品產品總成本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銷售質量成本率（每一百元銷售額中的質量成本含量）：銷售質量成本率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產值質量成本率（每一百元總產值中的質量成本含量）：產值質量成本率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總產值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銷售外部損失成本率（每一百元銷售額中的外部損失含量）：銷售外部損失成本率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銷售總額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二 、結構比例指標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預防成本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鑒定成本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內部損失成本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通過結構比例的分析，大致可以看出各質量管理點接近最佳點的程度；</a:t>
            </a:r>
            <a:endParaRPr lang="en-US" altLang="zh-CN" sz="1200" dirty="0">
              <a:latin typeface="Times New Roman" pitchFamily="18" charset="0"/>
              <a:cs typeface="Times New Roman" pitchFamily="18" charset="0"/>
            </a:endParaRPr>
          </a:p>
          <a:p>
            <a:endParaRPr lang="en-US" altLang="zh-CN" dirty="0">
              <a:ea typeface="宋体" pitchFamily="2" charset="-122"/>
            </a:endParaRPr>
          </a:p>
          <a:p>
            <a:pPr>
              <a:lnSpc>
                <a:spcPct val="150000"/>
              </a:lnSpc>
            </a:pPr>
            <a:r>
              <a:rPr lang="zh-CN" altLang="en-US" sz="1200" dirty="0">
                <a:latin typeface="Times New Roman" pitchFamily="18" charset="0"/>
                <a:cs typeface="Times New Roman" pitchFamily="18" charset="0"/>
              </a:rPr>
              <a:t>三、質量投資效益分析</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所謂質量投資，就是指預防成本和鑒定成本，也就是可控成本；增加投資的目的，是為了減小內部損失與外部損失，所以增加投資的效益，就是增加單位投資所獲得的內、外損失的減小額；</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假定 </a:t>
            </a:r>
            <a:r>
              <a:rPr lang="en-US" altLang="zh-CN" sz="1200" dirty="0">
                <a:latin typeface="Times New Roman" pitchFamily="18" charset="0"/>
                <a:cs typeface="Times New Roman" pitchFamily="18" charset="0"/>
              </a:rPr>
              <a:t>K1 </a:t>
            </a:r>
            <a:r>
              <a:rPr lang="zh-CN" altLang="en-US" sz="1200" dirty="0">
                <a:latin typeface="Times New Roman" pitchFamily="18" charset="0"/>
                <a:cs typeface="Times New Roman" pitchFamily="18" charset="0"/>
              </a:rPr>
              <a:t>為上期投資額，</a:t>
            </a:r>
            <a:r>
              <a:rPr lang="en-US" altLang="zh-CN" sz="1200" dirty="0">
                <a:latin typeface="Times New Roman" pitchFamily="18" charset="0"/>
                <a:cs typeface="Times New Roman" pitchFamily="18" charset="0"/>
              </a:rPr>
              <a:t>K2 </a:t>
            </a:r>
            <a:r>
              <a:rPr lang="zh-CN" altLang="en-US" sz="1200" dirty="0">
                <a:latin typeface="Times New Roman" pitchFamily="18" charset="0"/>
                <a:cs typeface="Times New Roman" pitchFamily="18" charset="0"/>
              </a:rPr>
              <a:t>為本期投資額，</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為上期損失額，</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為本期損失額，則增加投資額為 △</a:t>
            </a:r>
            <a:r>
              <a:rPr lang="en-US" altLang="zh-CN" sz="1200" dirty="0">
                <a:latin typeface="Times New Roman" pitchFamily="18" charset="0"/>
                <a:cs typeface="Times New Roman" pitchFamily="18" charset="0"/>
              </a:rPr>
              <a:t>K = K2 – K1 </a:t>
            </a:r>
            <a:r>
              <a:rPr lang="zh-CN" altLang="en-US" sz="1200" dirty="0">
                <a:latin typeface="Times New Roman" pitchFamily="18" charset="0"/>
                <a:cs typeface="Times New Roman" pitchFamily="18" charset="0"/>
              </a:rPr>
              <a:t>，損失減小額為 △</a:t>
            </a:r>
            <a:r>
              <a:rPr lang="en-US" altLang="zh-CN" sz="1200" dirty="0">
                <a:latin typeface="Times New Roman" pitchFamily="18" charset="0"/>
                <a:cs typeface="Times New Roman" pitchFamily="18" charset="0"/>
              </a:rPr>
              <a:t>C = - ( C2 - C1 )</a:t>
            </a:r>
            <a:r>
              <a:rPr lang="zh-CN" altLang="en-US" sz="1200" dirty="0">
                <a:latin typeface="Times New Roman" pitchFamily="18" charset="0"/>
                <a:cs typeface="Times New Roman" pitchFamily="18" charset="0"/>
              </a:rPr>
              <a:t> ，此處，</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，負號表示損失費用的節約額，當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時，投資是有效的，單位投資效益為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，而</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為增加投資的總收益，當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時，則要考慮投資效果作用的年限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，只有當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，且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年時，才能認為投資是有效的；</a:t>
            </a:r>
            <a:endParaRPr lang="en-US" altLang="zh-CN" sz="1200" dirty="0">
              <a:latin typeface="Times New Roman" pitchFamily="18" charset="0"/>
              <a:cs typeface="Times New Roman" pitchFamily="18" charset="0"/>
            </a:endParaRPr>
          </a:p>
          <a:p>
            <a:endParaRPr lang="en-US" altLang="zh-CN" dirty="0">
              <a:ea typeface="宋体" pitchFamily="2" charset="-122"/>
            </a:endParaRPr>
          </a:p>
          <a:p>
            <a:r>
              <a:rPr lang="zh-CN" altLang="en-US" dirty="0">
                <a:ea typeface="宋体" pitchFamily="2" charset="-122"/>
              </a:rPr>
              <a:t>来源于：临床检验质量控制技术（第三版），王治国编著，人民文学出版社。</a:t>
            </a:r>
          </a:p>
          <a:p>
            <a:r>
              <a:rPr lang="zh-CN" altLang="en-US" dirty="0">
                <a:ea typeface="宋体" pitchFamily="2" charset="-122"/>
              </a:rPr>
              <a:t>第三十六章 质量经济性分析</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使用「質量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 quality ~ costs )</a:t>
            </a:r>
            <a:r>
              <a:rPr lang="zh-TW" altLang="en-US" dirty="0">
                <a:ea typeface="宋体" pitchFamily="2" charset="-122"/>
              </a:rPr>
              <a:t>的概念，即成本廣泛性觀點包括不適當質量的成本，發展定量的計劃模型證實生產率如何依賴於測定方法醫學上重要誤差發生率和控制方法的誤差檢出概率和假失控概率；為了預測生產率，僅考慮在過程水平上帶來的那些成本，而不是擴展討論實驗室成本或醫療成本的更綜合的評價；</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類型成為確定其生產率的重要因素，在此，將考慮批分析過程、同時多批分析過程、隨機式分析過程；在「批」過程上，一組患者樣本與校準物及控制物在一分析批上一起進行分析，「同時多批」過程同時間（以平行方式）處理好幾批，在「隨機式」過程上，週期性地分析校準物和控制物，且在分析患者樣本之前建立控制狀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為了預測生產率，僅考慮在過程水準上帶來的那些成本，而不是擴展討論實驗室成本或醫療成本的更綜合的評價，分析過程的生產率與分析過程的類型緊密相關，以「隨機式」分析過程為例，「隨機式」分析過程週期性地分析校準物和控制物，且在分析患者樣本之前建立控制狀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(quality ~ costs)</a:t>
            </a:r>
            <a:r>
              <a:rPr lang="zh-TW" altLang="en-US" dirty="0">
                <a:ea typeface="宋体" pitchFamily="2" charset="-122"/>
              </a:rPr>
              <a:t>，一般用來描述與生產具有滿足用戶或顧客所需質量產品相關的成本，在製造工業領域質量控制文獻中描述質量 </a:t>
            </a:r>
            <a:r>
              <a:rPr lang="en-US" altLang="zh-TW" dirty="0">
                <a:ea typeface="宋体" pitchFamily="2" charset="-122"/>
              </a:rPr>
              <a:t>~ </a:t>
            </a:r>
            <a:r>
              <a:rPr lang="zh-TW" altLang="en-US" dirty="0">
                <a:ea typeface="宋体" pitchFamily="2" charset="-122"/>
              </a:rPr>
              <a:t>成本包括：預防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(prevention ~ costs)</a:t>
            </a:r>
            <a:r>
              <a:rPr lang="zh-TW" altLang="en-US" dirty="0">
                <a:ea typeface="宋体" pitchFamily="2" charset="-122"/>
              </a:rPr>
              <a:t>，評價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(appraisal ~ costs)</a:t>
            </a:r>
            <a:r>
              <a:rPr lang="zh-TW" altLang="en-US" dirty="0">
                <a:ea typeface="宋体" pitchFamily="2" charset="-122"/>
              </a:rPr>
              <a:t>和損失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(failure ~ costs)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「預防 </a:t>
            </a:r>
            <a:r>
              <a:rPr lang="en-US" altLang="zh-TW" dirty="0">
                <a:ea typeface="宋体" pitchFamily="2" charset="-122"/>
              </a:rPr>
              <a:t>~ </a:t>
            </a:r>
            <a:r>
              <a:rPr lang="zh-TW" altLang="en-US" dirty="0">
                <a:ea typeface="宋体" pitchFamily="2" charset="-122"/>
              </a:rPr>
              <a:t>成本」是指用來防止發生缺陷而導致的成本，「評價 </a:t>
            </a:r>
            <a:r>
              <a:rPr lang="en-US" altLang="zh-TW" dirty="0">
                <a:ea typeface="宋体" pitchFamily="2" charset="-122"/>
              </a:rPr>
              <a:t>~ </a:t>
            </a:r>
            <a:r>
              <a:rPr lang="zh-TW" altLang="en-US" dirty="0">
                <a:ea typeface="宋体" pitchFamily="2" charset="-122"/>
              </a:rPr>
              <a:t>成本」是指用來監測產品質量而導致的成本，「損失 </a:t>
            </a:r>
            <a:r>
              <a:rPr lang="en-US" altLang="zh-TW" dirty="0">
                <a:ea typeface="宋体" pitchFamily="2" charset="-122"/>
              </a:rPr>
              <a:t>~ </a:t>
            </a:r>
            <a:r>
              <a:rPr lang="zh-TW" altLang="en-US" dirty="0">
                <a:ea typeface="宋体" pitchFamily="2" charset="-122"/>
              </a:rPr>
              <a:t>成本」是內部作為「廢品」和「重複工作」而導致的成本以及由於「抱怨」和「產品服務」而導致的外部成本；對於臨床實驗室而言檢測結果就是產品，應用「質量 </a:t>
            </a:r>
            <a:r>
              <a:rPr lang="en-US" altLang="zh-TW" dirty="0">
                <a:ea typeface="宋体" pitchFamily="2" charset="-122"/>
              </a:rPr>
              <a:t>~ </a:t>
            </a:r>
            <a:r>
              <a:rPr lang="zh-TW" altLang="en-US" dirty="0">
                <a:ea typeface="宋体" pitchFamily="2" charset="-122"/>
              </a:rPr>
              <a:t>成本」概念可以把臨床實驗室分析過程的質量控制活動分成如下四個類型：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1</a:t>
            </a:r>
            <a:r>
              <a:rPr lang="zh-TW" altLang="en-US" dirty="0">
                <a:ea typeface="宋体" pitchFamily="2" charset="-122"/>
              </a:rPr>
              <a:t>、預防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(prevention ~ costs)</a:t>
            </a:r>
            <a:r>
              <a:rPr lang="zh-TW" altLang="en-US" dirty="0">
                <a:ea typeface="宋体" pitchFamily="2" charset="-122"/>
              </a:rPr>
              <a:t>：其定義為「開發、使用及提高計劃的質量控製程式的費用」，活動包括醫學要求的評價，分析目標的衍變以及為了滿足這些要求和目標建立的方針和方法，比如包括診斷試驗的申請、標本的採集、標本的運輸、在分析之前標本狀態的核實、具有潛在幹擾問題標本的識別、實驗人員的教育和培訓、儀器的獲得及維護、試驗結果報告和解釋的規定及許多其他相關的活動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2</a:t>
            </a:r>
            <a:r>
              <a:rPr lang="zh-TW" altLang="en-US" dirty="0">
                <a:ea typeface="宋体" pitchFamily="2" charset="-122"/>
              </a:rPr>
              <a:t>、評價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(appraisal ~ costs)</a:t>
            </a:r>
            <a:r>
              <a:rPr lang="zh-TW" altLang="en-US" dirty="0">
                <a:ea typeface="宋体" pitchFamily="2" charset="-122"/>
              </a:rPr>
              <a:t>：指的是「室內質量保證程式和室間質量保證程式運行和維護的費用」，比如包括分析過程的質量控制、實驗室間的比較研究、實驗室檢查和認可計劃、實驗室人員和儀器系統的鑒定及報告功能的評價等；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a:t>
            </a:r>
            <a:r>
              <a:rPr lang="zh-TW" altLang="en-US" dirty="0">
                <a:ea typeface="宋体" pitchFamily="2" charset="-122"/>
              </a:rPr>
              <a:t>、內部損失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(internal failure ~ costs)</a:t>
            </a:r>
            <a:r>
              <a:rPr lang="zh-TW" altLang="en-US" dirty="0">
                <a:ea typeface="宋体" pitchFamily="2" charset="-122"/>
              </a:rPr>
              <a:t>：指的是「重複性工作和（或）廢棄整批標本結果或由於不恰當的因素導致單個樣本不正確結果的費用」，比如包括重新分析失控批的成本、檢修分析過程故障的成本和評價誤差發生率和來源的成本等；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4</a:t>
            </a:r>
            <a:r>
              <a:rPr lang="zh-TW" altLang="en-US" dirty="0">
                <a:ea typeface="宋体" pitchFamily="2" charset="-122"/>
              </a:rPr>
              <a:t>、外部損失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(external failure ~ costs)</a:t>
            </a:r>
            <a:r>
              <a:rPr lang="zh-TW" altLang="en-US" dirty="0">
                <a:ea typeface="宋体" pitchFamily="2" charset="-122"/>
              </a:rPr>
              <a:t>：指的是由於實驗結果無能力幫助解決患者診療問題，由醫生和患者所要求的調查的費用，這些包括不正確試驗結果的糾正和調查的費用，以及由於其他的原因不能正確使用試驗結果的調查成本；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(quality ~ costs)</a:t>
            </a:r>
            <a:r>
              <a:rPr lang="zh-TW" altLang="en-US" dirty="0">
                <a:ea typeface="宋体" pitchFamily="2" charset="-122"/>
              </a:rPr>
              <a:t>的一般公式如下：</a:t>
            </a:r>
            <a:r>
              <a:rPr lang="en-US" altLang="zh-TW" dirty="0">
                <a:ea typeface="宋体" pitchFamily="2" charset="-122"/>
              </a:rPr>
              <a:t>Q </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F</a:t>
            </a:r>
            <a:r>
              <a:rPr lang="zh-TW" altLang="en-US" dirty="0">
                <a:ea typeface="宋体" pitchFamily="2" charset="-122"/>
              </a:rPr>
              <a:t>成本 ，其中「 </a:t>
            </a:r>
            <a:r>
              <a:rPr lang="en-US" altLang="zh-TW" dirty="0">
                <a:ea typeface="宋体" pitchFamily="2" charset="-122"/>
              </a:rPr>
              <a:t>P</a:t>
            </a:r>
            <a:r>
              <a:rPr lang="zh-TW" altLang="en-US" dirty="0">
                <a:ea typeface="宋体" pitchFamily="2" charset="-122"/>
              </a:rPr>
              <a:t>成本 」是預防 </a:t>
            </a:r>
            <a:r>
              <a:rPr lang="en-US" altLang="zh-TW" dirty="0">
                <a:ea typeface="宋体" pitchFamily="2" charset="-122"/>
              </a:rPr>
              <a:t>~ </a:t>
            </a:r>
            <a:r>
              <a:rPr lang="zh-TW" altLang="en-US" dirty="0">
                <a:ea typeface="宋体" pitchFamily="2" charset="-122"/>
              </a:rPr>
              <a:t>成本，「 </a:t>
            </a:r>
            <a:r>
              <a:rPr lang="en-US" altLang="zh-TW" dirty="0">
                <a:ea typeface="宋体" pitchFamily="2" charset="-122"/>
              </a:rPr>
              <a:t>A</a:t>
            </a:r>
            <a:r>
              <a:rPr lang="zh-TW" altLang="en-US" dirty="0">
                <a:ea typeface="宋体" pitchFamily="2" charset="-122"/>
              </a:rPr>
              <a:t>成本 」是評價 </a:t>
            </a:r>
            <a:r>
              <a:rPr lang="en-US" altLang="zh-TW" dirty="0">
                <a:ea typeface="宋体" pitchFamily="2" charset="-122"/>
              </a:rPr>
              <a:t>~ </a:t>
            </a:r>
            <a:r>
              <a:rPr lang="zh-TW" altLang="en-US" dirty="0">
                <a:ea typeface="宋体" pitchFamily="2" charset="-122"/>
              </a:rPr>
              <a:t>成本，「 </a:t>
            </a:r>
            <a:r>
              <a:rPr lang="en-US" altLang="zh-TW" dirty="0">
                <a:ea typeface="宋体" pitchFamily="2" charset="-122"/>
              </a:rPr>
              <a:t>F</a:t>
            </a:r>
            <a:r>
              <a:rPr lang="zh-TW" altLang="en-US" dirty="0">
                <a:ea typeface="宋体" pitchFamily="2" charset="-122"/>
              </a:rPr>
              <a:t>成本 」是外部和內部兩者的損失成本；對於臨床實驗室而言通常「 </a:t>
            </a:r>
            <a:r>
              <a:rPr lang="en-US" altLang="zh-TW" dirty="0">
                <a:ea typeface="宋体" pitchFamily="2" charset="-122"/>
              </a:rPr>
              <a:t>P</a:t>
            </a:r>
            <a:r>
              <a:rPr lang="zh-TW" altLang="en-US" dirty="0">
                <a:ea typeface="宋体" pitchFamily="2" charset="-122"/>
              </a:rPr>
              <a:t>成本 」和「 </a:t>
            </a:r>
            <a:r>
              <a:rPr lang="en-US" altLang="zh-TW" dirty="0">
                <a:ea typeface="宋体" pitchFamily="2" charset="-122"/>
              </a:rPr>
              <a:t>A</a:t>
            </a:r>
            <a:r>
              <a:rPr lang="zh-TW" altLang="en-US" dirty="0">
                <a:ea typeface="宋体" pitchFamily="2" charset="-122"/>
              </a:rPr>
              <a:t>成本 」是質量控制成本分析的主要研究對象，且通常由直接和間接成本計算確定，但「 </a:t>
            </a:r>
            <a:r>
              <a:rPr lang="en-US" altLang="zh-TW" dirty="0">
                <a:ea typeface="宋体" pitchFamily="2" charset="-122"/>
              </a:rPr>
              <a:t>F</a:t>
            </a:r>
            <a:r>
              <a:rPr lang="zh-TW" altLang="en-US" dirty="0">
                <a:ea typeface="宋体" pitchFamily="2" charset="-122"/>
              </a:rPr>
              <a:t>成本 」則很少包括在質量控制成本分析之內，主要是因為對於診斷試驗的 損失 </a:t>
            </a:r>
            <a:r>
              <a:rPr lang="en-US" altLang="zh-TW" dirty="0">
                <a:ea typeface="宋体" pitchFamily="2" charset="-122"/>
              </a:rPr>
              <a:t>~ </a:t>
            </a:r>
            <a:r>
              <a:rPr lang="zh-TW" altLang="en-US" dirty="0">
                <a:ea typeface="宋体" pitchFamily="2" charset="-122"/>
              </a:rPr>
              <a:t>成本 而言，其具體數值通常是難以確定衡量的；</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當選擇和設計質量控制方法時，最終的目的是能夠從分析過程的特徵預測損失 </a:t>
            </a:r>
            <a:r>
              <a:rPr lang="en-US" altLang="zh-TW" dirty="0">
                <a:ea typeface="宋体" pitchFamily="2" charset="-122"/>
              </a:rPr>
              <a:t>~ </a:t>
            </a:r>
            <a:r>
              <a:rPr lang="zh-TW" altLang="en-US" dirty="0">
                <a:ea typeface="宋体" pitchFamily="2" charset="-122"/>
              </a:rPr>
              <a:t>成本，根據臨床實驗室分析過程的性質可以得出：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內部損失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(internal failure ~ costs)</a:t>
            </a:r>
            <a:r>
              <a:rPr lang="zh-TW" altLang="en-US" dirty="0">
                <a:ea typeface="宋体" pitchFamily="2" charset="-122"/>
              </a:rPr>
              <a:t>：即對於處理那些判斷為失控的分析批（真失控和假失控）所導致的成本；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外部損失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(external failure ~ costs)</a:t>
            </a:r>
            <a:r>
              <a:rPr lang="zh-TW" altLang="en-US" dirty="0">
                <a:ea typeface="宋体" pitchFamily="2" charset="-122"/>
              </a:rPr>
              <a:t>：即來源於在控分析批所導致的成本，包括假在控分析批及一部分的真在控分析批，比如對於真在控分析批的結果，如果醫生懷疑試驗結果的質量，重新申請試驗來證實前面報告的結果，所導致的成本；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(failure ~ costs)</a:t>
            </a:r>
            <a:r>
              <a:rPr lang="zh-TW" altLang="en-US" dirty="0">
                <a:ea typeface="宋体" pitchFamily="2" charset="-122"/>
              </a:rPr>
              <a:t>是四種類型成本之和，即：</a:t>
            </a:r>
            <a:r>
              <a:rPr lang="en-US" altLang="zh-TW" dirty="0">
                <a:ea typeface="宋体" pitchFamily="2" charset="-122"/>
              </a:rPr>
              <a:t>F</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Ctr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Cfr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Cfa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Cta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，其中，</a:t>
            </a:r>
            <a:r>
              <a:rPr lang="en-US" altLang="zh-TW" dirty="0" err="1">
                <a:ea typeface="宋体" pitchFamily="2" charset="-122"/>
              </a:rPr>
              <a:t>Ctr</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Cfr</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Cfa</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Cta</a:t>
            </a:r>
            <a:r>
              <a:rPr lang="en-US" altLang="zh-TW" dirty="0">
                <a:ea typeface="宋体" pitchFamily="2" charset="-122"/>
              </a:rPr>
              <a:t> </a:t>
            </a:r>
            <a:r>
              <a:rPr lang="zh-TW" altLang="en-US" dirty="0">
                <a:ea typeface="宋体" pitchFamily="2" charset="-122"/>
              </a:rPr>
              <a:t>分別是真失控、假失控、假在控、真在控的成本係數，</a:t>
            </a:r>
            <a:r>
              <a:rPr lang="en-US" altLang="zh-TW" dirty="0" err="1">
                <a:ea typeface="宋体" pitchFamily="2" charset="-122"/>
              </a:rPr>
              <a:t>ntr</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nfr</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nfa</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是相應每一類型的分析批數；通過把表達式  </a:t>
            </a:r>
            <a:r>
              <a:rPr lang="en-US" altLang="zh-TW" dirty="0">
                <a:ea typeface="宋体" pitchFamily="2" charset="-122"/>
              </a:rPr>
              <a:t>F</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Ctr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Cfr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Cfa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Cta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代入表達式  </a:t>
            </a:r>
            <a:r>
              <a:rPr lang="en-US" altLang="zh-TW" dirty="0">
                <a:ea typeface="宋体" pitchFamily="2" charset="-122"/>
              </a:rPr>
              <a:t>Q </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F</a:t>
            </a:r>
            <a:r>
              <a:rPr lang="zh-TW" altLang="en-US" dirty="0">
                <a:ea typeface="宋体" pitchFamily="2" charset="-122"/>
              </a:rPr>
              <a:t>成本  可獲得質量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(quality ~ costs)</a:t>
            </a:r>
            <a:r>
              <a:rPr lang="zh-TW" altLang="en-US" dirty="0">
                <a:ea typeface="宋体" pitchFamily="2" charset="-122"/>
              </a:rPr>
              <a:t>的一般模型：</a:t>
            </a:r>
            <a:r>
              <a:rPr lang="en-US" altLang="zh-TW" dirty="0">
                <a:ea typeface="宋体" pitchFamily="2" charset="-122"/>
              </a:rPr>
              <a:t>Q </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Ctr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Cfr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Cfa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Cta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每一類型的分析批數用分析過程和控制過程的特征函數表示；對於間斷誤差，由總分析批數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，控制方法誤差檢出概率</a:t>
            </a:r>
            <a:r>
              <a:rPr lang="en-US" altLang="zh-TW" dirty="0">
                <a:ea typeface="宋体" pitchFamily="2" charset="-122"/>
              </a:rPr>
              <a:t>( </a:t>
            </a:r>
            <a:r>
              <a:rPr lang="en-US" altLang="zh-TW" dirty="0" err="1">
                <a:ea typeface="宋体" pitchFamily="2" charset="-122"/>
              </a:rPr>
              <a:t>Ped</a:t>
            </a:r>
            <a:r>
              <a:rPr lang="en-US" altLang="zh-TW" dirty="0">
                <a:ea typeface="宋体" pitchFamily="2" charset="-122"/>
              </a:rPr>
              <a:t> )</a:t>
            </a:r>
            <a:r>
              <a:rPr lang="zh-TW" altLang="en-US" dirty="0">
                <a:ea typeface="宋体" pitchFamily="2" charset="-122"/>
              </a:rPr>
              <a:t>和假失控概率</a:t>
            </a:r>
            <a:r>
              <a:rPr lang="en-US" altLang="zh-TW" dirty="0">
                <a:ea typeface="宋体" pitchFamily="2" charset="-122"/>
              </a:rPr>
              <a:t>(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，來表達每一類型的分析批數；對於持續誤差，由總分析批數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，分析過程含有誤差時誤差檢出的平均運行分析批數</a:t>
            </a:r>
            <a:r>
              <a:rPr lang="en-US" altLang="zh-TW" dirty="0">
                <a:ea typeface="宋体" pitchFamily="2" charset="-122"/>
              </a:rPr>
              <a:t>( </a:t>
            </a:r>
            <a:r>
              <a:rPr lang="en-US" altLang="zh-TW" dirty="0" err="1">
                <a:ea typeface="宋体" pitchFamily="2" charset="-122"/>
              </a:rPr>
              <a:t>ARLed</a:t>
            </a:r>
            <a:r>
              <a:rPr lang="en-US" altLang="zh-TW" dirty="0">
                <a:ea typeface="宋体" pitchFamily="2" charset="-122"/>
              </a:rPr>
              <a:t> )</a:t>
            </a:r>
            <a:r>
              <a:rPr lang="zh-TW" altLang="en-US" dirty="0">
                <a:ea typeface="宋体" pitchFamily="2" charset="-122"/>
              </a:rPr>
              <a:t>和分析過程不含誤差時質控狀態為在控運行的平均分析批數</a:t>
            </a:r>
            <a:r>
              <a:rPr lang="en-US" altLang="zh-TW" dirty="0">
                <a:ea typeface="宋体" pitchFamily="2" charset="-122"/>
              </a:rPr>
              <a:t>( </a:t>
            </a:r>
            <a:r>
              <a:rPr lang="en-US" altLang="zh-TW" dirty="0" err="1">
                <a:ea typeface="宋体" pitchFamily="2" charset="-122"/>
              </a:rPr>
              <a:t>ARLfr</a:t>
            </a:r>
            <a:r>
              <a:rPr lang="en-US" altLang="zh-TW" dirty="0">
                <a:ea typeface="宋体" pitchFamily="2" charset="-122"/>
              </a:rPr>
              <a:t> )</a:t>
            </a:r>
            <a:r>
              <a:rPr lang="zh-TW" altLang="en-US" dirty="0">
                <a:ea typeface="宋体" pitchFamily="2" charset="-122"/>
              </a:rPr>
              <a:t>，來表達每一類型的分析批數，推導可得到分析過程含有間斷誤差與分析過程含有持續誤差的質量 </a:t>
            </a:r>
            <a:r>
              <a:rPr lang="en-US" altLang="zh-TW" dirty="0">
                <a:ea typeface="宋体" pitchFamily="2" charset="-122"/>
              </a:rPr>
              <a:t>~ </a:t>
            </a:r>
            <a:r>
              <a:rPr lang="zh-TW" altLang="en-US" dirty="0">
                <a:ea typeface="宋体" pitchFamily="2" charset="-122"/>
              </a:rPr>
              <a:t>成本模型；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當分析過程含有間斷誤差時的質量 </a:t>
            </a:r>
            <a:r>
              <a:rPr lang="en-US" altLang="zh-TW" dirty="0">
                <a:ea typeface="宋体" pitchFamily="2" charset="-122"/>
              </a:rPr>
              <a:t>~ </a:t>
            </a:r>
            <a:r>
              <a:rPr lang="zh-TW" altLang="en-US" dirty="0">
                <a:ea typeface="宋体" pitchFamily="2" charset="-122"/>
              </a:rPr>
              <a:t>成本模型：</a:t>
            </a:r>
            <a:r>
              <a:rPr lang="en-US" altLang="zh-TW" dirty="0">
                <a:ea typeface="宋体" pitchFamily="2" charset="-122"/>
              </a:rPr>
              <a:t>Q</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 </a:t>
            </a:r>
            <a:r>
              <a:rPr lang="en-US" altLang="zh-TW" dirty="0" err="1">
                <a:ea typeface="宋体" pitchFamily="2" charset="-122"/>
              </a:rPr>
              <a:t>Ctr</a:t>
            </a:r>
            <a:r>
              <a:rPr lang="en-US" altLang="zh-TW" dirty="0">
                <a:ea typeface="宋体" pitchFamily="2" charset="-122"/>
              </a:rPr>
              <a:t> · f · </a:t>
            </a:r>
            <a:r>
              <a:rPr lang="en-US" altLang="zh-TW" dirty="0" err="1">
                <a:ea typeface="宋体" pitchFamily="2" charset="-122"/>
              </a:rPr>
              <a:t>Ped</a:t>
            </a:r>
            <a:r>
              <a:rPr lang="en-US" altLang="zh-TW" dirty="0">
                <a:ea typeface="宋体" pitchFamily="2" charset="-122"/>
              </a:rPr>
              <a:t> + </a:t>
            </a:r>
            <a:r>
              <a:rPr lang="en-US" altLang="zh-TW" dirty="0" err="1">
                <a:ea typeface="宋体" pitchFamily="2" charset="-122"/>
              </a:rPr>
              <a:t>Cfr</a:t>
            </a:r>
            <a:r>
              <a:rPr lang="en-US" altLang="zh-TW" dirty="0">
                <a:ea typeface="宋体" pitchFamily="2" charset="-122"/>
              </a:rPr>
              <a:t> · ( 1 - f ) · ( 1 -  ( 1 - </a:t>
            </a:r>
            <a:r>
              <a:rPr lang="en-US" altLang="zh-TW" dirty="0" err="1">
                <a:ea typeface="宋体" pitchFamily="2" charset="-122"/>
              </a:rPr>
              <a:t>Pfr</a:t>
            </a:r>
            <a:r>
              <a:rPr lang="en-US" altLang="zh-TW" dirty="0">
                <a:ea typeface="宋体" pitchFamily="2" charset="-122"/>
              </a:rPr>
              <a:t> )^m ) + </a:t>
            </a:r>
            <a:r>
              <a:rPr lang="en-US" altLang="zh-TW" dirty="0" err="1">
                <a:ea typeface="宋体" pitchFamily="2" charset="-122"/>
              </a:rPr>
              <a:t>Cfa</a:t>
            </a:r>
            <a:r>
              <a:rPr lang="en-US" altLang="zh-TW" dirty="0">
                <a:ea typeface="宋体" pitchFamily="2" charset="-122"/>
              </a:rPr>
              <a:t> · f · ( 1 - </a:t>
            </a:r>
            <a:r>
              <a:rPr lang="en-US" altLang="zh-TW" dirty="0" err="1">
                <a:ea typeface="宋体" pitchFamily="2" charset="-122"/>
              </a:rPr>
              <a:t>Ped</a:t>
            </a:r>
            <a:r>
              <a:rPr lang="en-US" altLang="zh-TW" dirty="0">
                <a:ea typeface="宋体" pitchFamily="2" charset="-122"/>
              </a:rPr>
              <a:t> ) + </a:t>
            </a:r>
            <a:r>
              <a:rPr lang="en-US" altLang="zh-TW" dirty="0" err="1">
                <a:ea typeface="宋体" pitchFamily="2" charset="-122"/>
              </a:rPr>
              <a:t>Cta</a:t>
            </a:r>
            <a:r>
              <a:rPr lang="en-US" altLang="zh-TW" dirty="0">
                <a:ea typeface="宋体" pitchFamily="2" charset="-122"/>
              </a:rPr>
              <a:t> · ( 1 - f ) · ( 1 - </a:t>
            </a:r>
            <a:r>
              <a:rPr lang="en-US" altLang="zh-TW" dirty="0" err="1">
                <a:ea typeface="宋体" pitchFamily="2" charset="-122"/>
              </a:rPr>
              <a:t>Pfr</a:t>
            </a:r>
            <a:r>
              <a:rPr lang="en-US" altLang="zh-TW" dirty="0">
                <a:ea typeface="宋体" pitchFamily="2" charset="-122"/>
              </a:rPr>
              <a:t> )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當分析過程含有持續 誤差時的質量 </a:t>
            </a:r>
            <a:r>
              <a:rPr lang="en-US" altLang="zh-TW" dirty="0">
                <a:ea typeface="宋体" pitchFamily="2" charset="-122"/>
              </a:rPr>
              <a:t>~ </a:t>
            </a:r>
            <a:r>
              <a:rPr lang="zh-TW" altLang="en-US" dirty="0">
                <a:ea typeface="宋体" pitchFamily="2" charset="-122"/>
              </a:rPr>
              <a:t>成本模型：</a:t>
            </a:r>
            <a:r>
              <a:rPr lang="en-US" altLang="zh-TW" dirty="0">
                <a:ea typeface="宋体" pitchFamily="2" charset="-122"/>
              </a:rPr>
              <a:t>Q</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 </a:t>
            </a:r>
            <a:r>
              <a:rPr lang="en-US" altLang="zh-TW" dirty="0" err="1">
                <a:ea typeface="宋体" pitchFamily="2" charset="-122"/>
              </a:rPr>
              <a:t>Ctr</a:t>
            </a:r>
            <a:r>
              <a:rPr lang="en-US" altLang="zh-TW" dirty="0">
                <a:ea typeface="宋体" pitchFamily="2" charset="-122"/>
              </a:rPr>
              <a:t> · f + </a:t>
            </a:r>
            <a:r>
              <a:rPr lang="en-US" altLang="zh-TW" dirty="0" err="1">
                <a:ea typeface="宋体" pitchFamily="2" charset="-122"/>
              </a:rPr>
              <a:t>Cfr</a:t>
            </a:r>
            <a:r>
              <a:rPr lang="en-US" altLang="zh-TW" dirty="0">
                <a:ea typeface="宋体" pitchFamily="2" charset="-122"/>
              </a:rPr>
              <a:t> · ( 1 - </a:t>
            </a:r>
            <a:r>
              <a:rPr lang="en-US" altLang="zh-TW" dirty="0" err="1">
                <a:ea typeface="宋体" pitchFamily="2" charset="-122"/>
              </a:rPr>
              <a:t>ARLed</a:t>
            </a:r>
            <a:r>
              <a:rPr lang="en-US" altLang="zh-TW" dirty="0">
                <a:ea typeface="宋体" pitchFamily="2" charset="-122"/>
              </a:rPr>
              <a:t> · f ) · ( 1 -  ( 1 - 1 / </a:t>
            </a:r>
            <a:r>
              <a:rPr lang="en-US" altLang="zh-TW" dirty="0" err="1">
                <a:ea typeface="宋体" pitchFamily="2" charset="-122"/>
              </a:rPr>
              <a:t>ARLfr</a:t>
            </a:r>
            <a:r>
              <a:rPr lang="en-US" altLang="zh-TW" dirty="0">
                <a:ea typeface="宋体" pitchFamily="2" charset="-122"/>
              </a:rPr>
              <a:t> )^m ) + </a:t>
            </a:r>
            <a:r>
              <a:rPr lang="en-US" altLang="zh-TW" dirty="0" err="1">
                <a:ea typeface="宋体" pitchFamily="2" charset="-122"/>
              </a:rPr>
              <a:t>Cfa</a:t>
            </a:r>
            <a:r>
              <a:rPr lang="en-US" altLang="zh-TW" dirty="0">
                <a:ea typeface="宋体" pitchFamily="2" charset="-122"/>
              </a:rPr>
              <a:t> · f · ( </a:t>
            </a:r>
            <a:r>
              <a:rPr lang="en-US" altLang="zh-TW" dirty="0" err="1">
                <a:ea typeface="宋体" pitchFamily="2" charset="-122"/>
              </a:rPr>
              <a:t>ARLed</a:t>
            </a:r>
            <a:r>
              <a:rPr lang="en-US" altLang="zh-TW" dirty="0">
                <a:ea typeface="宋体" pitchFamily="2" charset="-122"/>
              </a:rPr>
              <a:t> - 1 ) + </a:t>
            </a:r>
            <a:r>
              <a:rPr lang="en-US" altLang="zh-TW" dirty="0" err="1">
                <a:ea typeface="宋体" pitchFamily="2" charset="-122"/>
              </a:rPr>
              <a:t>Cta</a:t>
            </a:r>
            <a:r>
              <a:rPr lang="en-US" altLang="zh-TW" dirty="0">
                <a:ea typeface="宋体" pitchFamily="2" charset="-122"/>
              </a:rPr>
              <a:t> · ( 1 - </a:t>
            </a:r>
            <a:r>
              <a:rPr lang="en-US" altLang="zh-TW" dirty="0" err="1">
                <a:ea typeface="宋体" pitchFamily="2" charset="-122"/>
              </a:rPr>
              <a:t>ARLed</a:t>
            </a:r>
            <a:r>
              <a:rPr lang="en-US" altLang="zh-TW" dirty="0">
                <a:ea typeface="宋体" pitchFamily="2" charset="-122"/>
              </a:rPr>
              <a:t> · f ) · ( 1 - 1 / </a:t>
            </a:r>
            <a:r>
              <a:rPr lang="en-US" altLang="zh-TW" dirty="0" err="1">
                <a:ea typeface="宋体" pitchFamily="2" charset="-122"/>
              </a:rPr>
              <a:t>ARLfr</a:t>
            </a:r>
            <a:r>
              <a:rPr lang="en-US" altLang="zh-TW" dirty="0">
                <a:ea typeface="宋体" pitchFamily="2" charset="-122"/>
              </a:rPr>
              <a:t> )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其中，</a:t>
            </a:r>
            <a:r>
              <a:rPr lang="en-US" altLang="zh-TW" dirty="0">
                <a:ea typeface="宋体" pitchFamily="2" charset="-122"/>
              </a:rPr>
              <a:t>m </a:t>
            </a:r>
            <a:r>
              <a:rPr lang="zh-TW" altLang="en-US" dirty="0">
                <a:ea typeface="宋体" pitchFamily="2" charset="-122"/>
              </a:rPr>
              <a:t>是同時測定批數，或多通道儀器上通道個數，「 </a:t>
            </a:r>
            <a:r>
              <a:rPr lang="en-US" altLang="zh-TW" dirty="0">
                <a:ea typeface="宋体" pitchFamily="2" charset="-122"/>
              </a:rPr>
              <a:t>P</a:t>
            </a:r>
            <a:r>
              <a:rPr lang="zh-TW" altLang="en-US" dirty="0">
                <a:ea typeface="宋体" pitchFamily="2" charset="-122"/>
              </a:rPr>
              <a:t>成本 」和「 </a:t>
            </a:r>
            <a:r>
              <a:rPr lang="en-US" altLang="zh-TW" dirty="0">
                <a:ea typeface="宋体" pitchFamily="2" charset="-122"/>
              </a:rPr>
              <a:t>A</a:t>
            </a:r>
            <a:r>
              <a:rPr lang="zh-TW" altLang="en-US" dirty="0">
                <a:ea typeface="宋体" pitchFamily="2" charset="-122"/>
              </a:rPr>
              <a:t>成本 」是從實驗室費用和預算的記錄中估計，而其它的項可從過程特征和各種批類型的成本係數中估計；</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考慮同時多批過程的假在控批數的表達式，增加同時多批的個數，就增加了作為整體過程的假失控的機會，正如增加控制測定值個數一樣增加假失控的機會；為了表達受間斷誤差影響的同時多批分析過程的 </a:t>
            </a:r>
            <a:r>
              <a:rPr lang="en-US" altLang="zh-TW" dirty="0" err="1">
                <a:ea typeface="宋体" pitchFamily="2" charset="-122"/>
              </a:rPr>
              <a:t>nfr</a:t>
            </a:r>
            <a:r>
              <a:rPr lang="en-US" altLang="zh-TW" dirty="0">
                <a:ea typeface="宋体" pitchFamily="2" charset="-122"/>
              </a:rPr>
              <a:t> </a:t>
            </a:r>
            <a:r>
              <a:rPr lang="zh-TW" altLang="en-US" dirty="0">
                <a:ea typeface="宋体" pitchFamily="2" charset="-122"/>
              </a:rPr>
              <a:t>，將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改為同時多批時的 </a:t>
            </a:r>
            <a:r>
              <a:rPr lang="en-US" altLang="zh-TW" dirty="0">
                <a:ea typeface="宋体" pitchFamily="2" charset="-122"/>
              </a:rPr>
              <a:t>1 - ( 1 - </a:t>
            </a:r>
            <a:r>
              <a:rPr lang="en-US" altLang="zh-TW" dirty="0" err="1">
                <a:ea typeface="宋体" pitchFamily="2" charset="-122"/>
              </a:rPr>
              <a:t>Pfr</a:t>
            </a:r>
            <a:r>
              <a:rPr lang="en-US" altLang="zh-TW" dirty="0">
                <a:ea typeface="宋体" pitchFamily="2" charset="-122"/>
              </a:rPr>
              <a:t> )^m </a:t>
            </a:r>
            <a:r>
              <a:rPr lang="zh-TW" altLang="en-US" dirty="0">
                <a:ea typeface="宋体" pitchFamily="2" charset="-122"/>
              </a:rPr>
              <a:t>的形式表示，其中 </a:t>
            </a:r>
            <a:r>
              <a:rPr lang="en-US" altLang="zh-TW" dirty="0">
                <a:ea typeface="宋体" pitchFamily="2" charset="-122"/>
              </a:rPr>
              <a:t>m </a:t>
            </a:r>
            <a:r>
              <a:rPr lang="zh-TW" altLang="en-US" dirty="0">
                <a:ea typeface="宋体" pitchFamily="2" charset="-122"/>
              </a:rPr>
              <a:t>是同時多批的批數或在多通道儀器上的通道個數，當 </a:t>
            </a:r>
            <a:r>
              <a:rPr lang="en-US" altLang="zh-TW" dirty="0">
                <a:ea typeface="宋体" pitchFamily="2" charset="-122"/>
              </a:rPr>
              <a:t>m = 1 </a:t>
            </a:r>
            <a:r>
              <a:rPr lang="zh-TW" altLang="en-US" dirty="0">
                <a:ea typeface="宋体" pitchFamily="2" charset="-122"/>
              </a:rPr>
              <a:t>時，</a:t>
            </a:r>
            <a:r>
              <a:rPr lang="en-US" altLang="zh-TW" dirty="0">
                <a:ea typeface="宋体" pitchFamily="2" charset="-122"/>
              </a:rPr>
              <a:t>1 - ( 1 - </a:t>
            </a:r>
            <a:r>
              <a:rPr lang="en-US" altLang="zh-TW" dirty="0" err="1">
                <a:ea typeface="宋体" pitchFamily="2" charset="-122"/>
              </a:rPr>
              <a:t>Pfr</a:t>
            </a:r>
            <a:r>
              <a:rPr lang="en-US" altLang="zh-TW" dirty="0">
                <a:ea typeface="宋体" pitchFamily="2" charset="-122"/>
              </a:rPr>
              <a:t> )^m =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，即轉換為單通道分析批過程的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；當分析過程受到持續誤差的影響時，將 </a:t>
            </a:r>
            <a:r>
              <a:rPr lang="en-US" altLang="zh-TW" dirty="0">
                <a:ea typeface="宋体" pitchFamily="2" charset="-122"/>
              </a:rPr>
              <a:t>1 / </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改為同時多批時的 </a:t>
            </a:r>
            <a:r>
              <a:rPr lang="en-US" altLang="zh-TW" dirty="0">
                <a:ea typeface="宋体" pitchFamily="2" charset="-122"/>
              </a:rPr>
              <a:t>1 - ( 1 - 1 / </a:t>
            </a:r>
            <a:r>
              <a:rPr lang="en-US" altLang="zh-TW" dirty="0" err="1">
                <a:ea typeface="宋体" pitchFamily="2" charset="-122"/>
              </a:rPr>
              <a:t>ARLa</a:t>
            </a:r>
            <a:r>
              <a:rPr lang="en-US" altLang="zh-TW" dirty="0">
                <a:ea typeface="宋体" pitchFamily="2" charset="-122"/>
              </a:rPr>
              <a:t> )^m </a:t>
            </a:r>
            <a:r>
              <a:rPr lang="zh-TW" altLang="en-US" dirty="0">
                <a:ea typeface="宋体" pitchFamily="2" charset="-122"/>
              </a:rPr>
              <a:t>的形式表示，當 </a:t>
            </a:r>
            <a:r>
              <a:rPr lang="en-US" altLang="zh-TW" dirty="0">
                <a:ea typeface="宋体" pitchFamily="2" charset="-122"/>
              </a:rPr>
              <a:t>m = 1 </a:t>
            </a:r>
            <a:r>
              <a:rPr lang="zh-TW" altLang="en-US" dirty="0">
                <a:ea typeface="宋体" pitchFamily="2" charset="-122"/>
              </a:rPr>
              <a:t>時，</a:t>
            </a:r>
            <a:r>
              <a:rPr lang="en-US" altLang="zh-TW" dirty="0">
                <a:ea typeface="宋体" pitchFamily="2" charset="-122"/>
              </a:rPr>
              <a:t>1 - ( 1 - 1 / </a:t>
            </a:r>
            <a:r>
              <a:rPr lang="en-US" altLang="zh-TW" dirty="0" err="1">
                <a:ea typeface="宋体" pitchFamily="2" charset="-122"/>
              </a:rPr>
              <a:t>ARLa</a:t>
            </a:r>
            <a:r>
              <a:rPr lang="en-US" altLang="zh-TW" dirty="0">
                <a:ea typeface="宋体" pitchFamily="2" charset="-122"/>
              </a:rPr>
              <a:t> )^m = 1 / </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，即轉換為單通道分析批過程的 </a:t>
            </a:r>
            <a:r>
              <a:rPr lang="en-US" altLang="zh-TW" dirty="0">
                <a:ea typeface="宋体" pitchFamily="2" charset="-122"/>
              </a:rPr>
              <a:t>1 / </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，且表達式描述為單通道批分析過程；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重複分析係數的賦值將依賴於特定實驗室的管理方法，不同實驗室可不同；然而，在給定的實驗室內，重複分析係數的賦值很可能應用於許多或甚至所有的分析過程；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診斷試驗有效比</a:t>
            </a:r>
            <a:r>
              <a:rPr lang="en-US" altLang="zh-TW" dirty="0">
                <a:ea typeface="宋体" pitchFamily="2" charset="-122"/>
              </a:rPr>
              <a:t>( Test Yield )</a:t>
            </a:r>
            <a:r>
              <a:rPr lang="zh-TW" altLang="en-US" dirty="0">
                <a:ea typeface="宋体" pitchFamily="2" charset="-122"/>
              </a:rPr>
              <a:t>是指，正確的并可報告的患者結果在所有測定值中所佔的比例，理想情況下它應該是 </a:t>
            </a:r>
            <a:r>
              <a:rPr lang="en-US" altLang="zh-TW" dirty="0">
                <a:ea typeface="宋体" pitchFamily="2" charset="-122"/>
              </a:rPr>
              <a:t>1 ( </a:t>
            </a:r>
            <a:r>
              <a:rPr lang="zh-TW" altLang="en-US" dirty="0">
                <a:ea typeface="宋体" pitchFamily="2" charset="-122"/>
              </a:rPr>
              <a:t>或 </a:t>
            </a:r>
            <a:r>
              <a:rPr lang="en-US" altLang="zh-TW" dirty="0">
                <a:ea typeface="宋体" pitchFamily="2" charset="-122"/>
              </a:rPr>
              <a:t>100% )</a:t>
            </a:r>
            <a:r>
              <a:rPr lang="zh-TW" altLang="en-US" dirty="0">
                <a:ea typeface="宋体" pitchFamily="2" charset="-122"/>
              </a:rPr>
              <a:t>，但是在現實狀態下例如，爲了校準和過程控制目的而進行的測定導致的損失，當分析過程含有醫學上重要的誤差及因此需要重複檢測導致的損失，當分析過程不含醫學上重要的誤差但由於控制方法錯誤地區分（假失控）而進行重複檢測導致的損失，當分析過程含有醫學上重要的誤差但由於控制方法沒有將此誤差檢出（假在控）使檢驗師認為結果準確並且報告檢測結果從而導致臨床醫師重新申請試驗來證實第一次含有誤差的試驗結果所導致的損失，以及當分析過程不含醫學上重要的誤差但臨床醫師對試驗結果質量不認可在他們接受試驗結果之前重複申請進行確證試驗導致的損失，所有這些都會減少診斷試驗的有效比</a:t>
            </a:r>
            <a:r>
              <a:rPr lang="en-US" altLang="zh-TW" dirty="0">
                <a:ea typeface="宋体" pitchFamily="2" charset="-122"/>
              </a:rPr>
              <a:t>( Test Yield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所有這些損失都是分析過程效率的損失，令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，其中，</a:t>
            </a:r>
            <a:r>
              <a:rPr lang="en-US" altLang="zh-TW" dirty="0">
                <a:ea typeface="宋体" pitchFamily="2" charset="-122"/>
              </a:rPr>
              <a:t>LCC </a:t>
            </a:r>
            <a:r>
              <a:rPr lang="zh-TW" altLang="en-US" dirty="0">
                <a:ea typeface="宋体" pitchFamily="2" charset="-122"/>
              </a:rPr>
              <a:t>是校準和過程控制的生產率損失係數，它的意涵是由於必須分析校準品和質控品而降低了患者結果在測定值中的比例，</a:t>
            </a:r>
            <a:r>
              <a:rPr lang="en-US" altLang="zh-TW" dirty="0" err="1">
                <a:ea typeface="宋体" pitchFamily="2" charset="-122"/>
              </a:rPr>
              <a:t>Ltr</a:t>
            </a:r>
            <a:r>
              <a:rPr lang="en-US" altLang="zh-TW" dirty="0">
                <a:ea typeface="宋体" pitchFamily="2" charset="-122"/>
              </a:rPr>
              <a:t> </a:t>
            </a:r>
            <a:r>
              <a:rPr lang="zh-TW" altLang="en-US" dirty="0">
                <a:ea typeface="宋体" pitchFamily="2" charset="-122"/>
              </a:rPr>
              <a:t>是真失控分析批的生產率損失係數，</a:t>
            </a:r>
            <a:r>
              <a:rPr lang="en-US" altLang="zh-TW" dirty="0" err="1">
                <a:ea typeface="宋体" pitchFamily="2" charset="-122"/>
              </a:rPr>
              <a:t>Lfr</a:t>
            </a:r>
            <a:r>
              <a:rPr lang="en-US" altLang="zh-TW" dirty="0">
                <a:ea typeface="宋体" pitchFamily="2" charset="-122"/>
              </a:rPr>
              <a:t> </a:t>
            </a:r>
            <a:r>
              <a:rPr lang="zh-TW" altLang="en-US" dirty="0">
                <a:ea typeface="宋体" pitchFamily="2" charset="-122"/>
              </a:rPr>
              <a:t>是假失控分析批的的生產率損失係數，真失控分析批和假失控分析批的損失係數多體現失控分析批重新分析的過程，</a:t>
            </a:r>
            <a:r>
              <a:rPr lang="en-US" altLang="zh-TW" dirty="0" err="1">
                <a:ea typeface="宋体" pitchFamily="2" charset="-122"/>
              </a:rPr>
              <a:t>Lfa</a:t>
            </a:r>
            <a:r>
              <a:rPr lang="en-US" altLang="zh-TW" dirty="0">
                <a:ea typeface="宋体" pitchFamily="2" charset="-122"/>
              </a:rPr>
              <a:t> </a:t>
            </a:r>
            <a:r>
              <a:rPr lang="zh-TW" altLang="en-US" dirty="0">
                <a:ea typeface="宋体" pitchFamily="2" charset="-122"/>
              </a:rPr>
              <a:t>是假在控分析批的生產率損失係數，大多體現由於報告了不正確結果而導致的重新分析過程（例如臨床醫師重複申請的確認試驗損失），</a:t>
            </a:r>
            <a:r>
              <a:rPr lang="en-US" altLang="zh-TW" dirty="0" err="1">
                <a:ea typeface="宋体" pitchFamily="2" charset="-122"/>
              </a:rPr>
              <a:t>Lta</a:t>
            </a:r>
            <a:r>
              <a:rPr lang="en-US" altLang="zh-TW" dirty="0">
                <a:ea typeface="宋体" pitchFamily="2" charset="-122"/>
              </a:rPr>
              <a:t> </a:t>
            </a:r>
            <a:r>
              <a:rPr lang="zh-TW" altLang="en-US" dirty="0">
                <a:ea typeface="宋体" pitchFamily="2" charset="-122"/>
              </a:rPr>
              <a:t>是真在控分析批的生產率損失係數，真在控的損失係數大多體現臨床醫師懷疑試驗結果的質量及在他們接受試驗結果之前想確證的重複申請試驗的損失，因為真在控的損失是與分析過程能夠取得的質量（質量高低與缺陷率的倒數成正比）有關係，因此這種損失係數與缺陷率 </a:t>
            </a:r>
            <a:r>
              <a:rPr lang="en-US" altLang="zh-TW" dirty="0">
                <a:ea typeface="宋体" pitchFamily="2" charset="-122"/>
              </a:rPr>
              <a:t>f · ( 1 - </a:t>
            </a:r>
            <a:r>
              <a:rPr lang="en-US" altLang="zh-TW" dirty="0" err="1">
                <a:ea typeface="宋体" pitchFamily="2" charset="-122"/>
              </a:rPr>
              <a:t>Ped</a:t>
            </a:r>
            <a:r>
              <a:rPr lang="en-US" altLang="zh-TW" dirty="0">
                <a:ea typeface="宋体" pitchFamily="2" charset="-122"/>
              </a:rPr>
              <a:t> ) </a:t>
            </a:r>
            <a:r>
              <a:rPr lang="zh-TW" altLang="en-US" dirty="0">
                <a:ea typeface="宋体" pitchFamily="2" charset="-122"/>
              </a:rPr>
              <a:t>或 </a:t>
            </a:r>
            <a:r>
              <a:rPr lang="en-US" altLang="zh-TW" dirty="0">
                <a:ea typeface="宋体" pitchFamily="2" charset="-122"/>
              </a:rPr>
              <a:t>f · ( </a:t>
            </a:r>
            <a:r>
              <a:rPr lang="en-US" altLang="zh-TW" dirty="0" err="1">
                <a:ea typeface="宋体" pitchFamily="2" charset="-122"/>
              </a:rPr>
              <a:t>ARLfr</a:t>
            </a:r>
            <a:r>
              <a:rPr lang="en-US" altLang="zh-TW" dirty="0">
                <a:ea typeface="宋体" pitchFamily="2" charset="-122"/>
              </a:rPr>
              <a:t> - 1 ) </a:t>
            </a:r>
            <a:r>
              <a:rPr lang="zh-TW" altLang="en-US" dirty="0">
                <a:ea typeface="宋体" pitchFamily="2" charset="-122"/>
              </a:rPr>
              <a:t>相關；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重複分析係數的賦值依賴於實驗室的管理方法，真失控的重複係數</a:t>
            </a:r>
            <a:r>
              <a:rPr lang="en-US" altLang="zh-TW" dirty="0">
                <a:ea typeface="宋体" pitchFamily="2" charset="-122"/>
              </a:rPr>
              <a:t>( </a:t>
            </a:r>
            <a:r>
              <a:rPr lang="en-US" altLang="zh-TW" dirty="0" err="1">
                <a:ea typeface="宋体" pitchFamily="2" charset="-122"/>
              </a:rPr>
              <a:t>Rtr</a:t>
            </a:r>
            <a:r>
              <a:rPr lang="en-US" altLang="zh-TW" dirty="0">
                <a:ea typeface="宋体" pitchFamily="2" charset="-122"/>
              </a:rPr>
              <a:t> )</a:t>
            </a:r>
            <a:r>
              <a:rPr lang="zh-TW" altLang="en-US" dirty="0">
                <a:ea typeface="宋体" pitchFamily="2" charset="-122"/>
              </a:rPr>
              <a:t>和假失控的重複係數</a:t>
            </a:r>
            <a:r>
              <a:rPr lang="en-US" altLang="zh-TW" dirty="0">
                <a:ea typeface="宋体" pitchFamily="2" charset="-122"/>
              </a:rPr>
              <a:t>( </a:t>
            </a:r>
            <a:r>
              <a:rPr lang="en-US" altLang="zh-TW" dirty="0" err="1">
                <a:ea typeface="宋体" pitchFamily="2" charset="-122"/>
              </a:rPr>
              <a:t>Rfr</a:t>
            </a:r>
            <a:r>
              <a:rPr lang="en-US" altLang="zh-TW" dirty="0">
                <a:ea typeface="宋体" pitchFamily="2" charset="-122"/>
              </a:rPr>
              <a:t> )</a:t>
            </a:r>
            <a:r>
              <a:rPr lang="zh-TW" altLang="en-US" dirty="0">
                <a:ea typeface="宋体" pitchFamily="2" charset="-122"/>
              </a:rPr>
              <a:t>通常都是 </a:t>
            </a:r>
            <a:r>
              <a:rPr lang="en-US" altLang="zh-TW" dirty="0">
                <a:ea typeface="宋体" pitchFamily="2" charset="-122"/>
              </a:rPr>
              <a:t>1 ( </a:t>
            </a:r>
            <a:r>
              <a:rPr lang="en-US" altLang="zh-TW" dirty="0" err="1">
                <a:ea typeface="宋体" pitchFamily="2" charset="-122"/>
              </a:rPr>
              <a:t>Rfr</a:t>
            </a:r>
            <a:r>
              <a:rPr lang="en-US" altLang="zh-TW" dirty="0">
                <a:ea typeface="宋体" pitchFamily="2" charset="-122"/>
              </a:rPr>
              <a:t> = </a:t>
            </a:r>
            <a:r>
              <a:rPr lang="en-US" altLang="zh-TW" dirty="0" err="1">
                <a:ea typeface="宋体" pitchFamily="2" charset="-122"/>
              </a:rPr>
              <a:t>Rtr</a:t>
            </a:r>
            <a:r>
              <a:rPr lang="en-US" altLang="zh-TW" dirty="0">
                <a:ea typeface="宋体" pitchFamily="2" charset="-122"/>
              </a:rPr>
              <a:t> = 1 )</a:t>
            </a:r>
            <a:r>
              <a:rPr lang="zh-TW" altLang="en-US" dirty="0">
                <a:ea typeface="宋体" pitchFamily="2" charset="-122"/>
              </a:rPr>
              <a:t>，因為通常無法區分真失控與假失控信號，對於隨機式分析過程</a:t>
            </a:r>
            <a:r>
              <a:rPr lang="en-US" altLang="zh-TW" dirty="0">
                <a:ea typeface="宋体" pitchFamily="2" charset="-122"/>
              </a:rPr>
              <a:t>(random access process)</a:t>
            </a:r>
            <a:r>
              <a:rPr lang="zh-TW" altLang="en-US" dirty="0">
                <a:ea typeface="宋体" pitchFamily="2" charset="-122"/>
              </a:rPr>
              <a:t>通常進行控制觀測值的重複測定確認，而患者標本通常考慮誤差來源，在消除誤差影響之後視情況決定是否進行重新分析，假在控重複係數</a:t>
            </a:r>
            <a:r>
              <a:rPr lang="en-US" altLang="zh-TW" dirty="0">
                <a:ea typeface="宋体" pitchFamily="2" charset="-122"/>
              </a:rPr>
              <a:t>( </a:t>
            </a:r>
            <a:r>
              <a:rPr lang="en-US" altLang="zh-TW" dirty="0" err="1">
                <a:ea typeface="宋体" pitchFamily="2" charset="-122"/>
              </a:rPr>
              <a:t>Rfa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2 ( </a:t>
            </a:r>
            <a:r>
              <a:rPr lang="en-US" altLang="zh-TW" dirty="0" err="1">
                <a:ea typeface="宋体" pitchFamily="2" charset="-122"/>
              </a:rPr>
              <a:t>Rfa</a:t>
            </a:r>
            <a:r>
              <a:rPr lang="en-US" altLang="zh-TW" dirty="0">
                <a:ea typeface="宋体" pitchFamily="2" charset="-122"/>
              </a:rPr>
              <a:t> = 2 ) </a:t>
            </a:r>
            <a:r>
              <a:rPr lang="zh-TW" altLang="en-US" dirty="0">
                <a:ea typeface="宋体" pitchFamily="2" charset="-122"/>
              </a:rPr>
              <a:t>，即假定臨床醫師重新申請試驗，獲得的重複結果不同於第一次假在控分析批的結果，然後再重新申請試驗，以確定兩個結果哪一個是正確的所導致，真在控重複係數</a:t>
            </a:r>
            <a:r>
              <a:rPr lang="en-US" altLang="zh-TW" dirty="0">
                <a:ea typeface="宋体" pitchFamily="2" charset="-122"/>
              </a:rPr>
              <a:t>( </a:t>
            </a:r>
            <a:r>
              <a:rPr lang="en-US" altLang="zh-TW" dirty="0" err="1">
                <a:ea typeface="宋体" pitchFamily="2" charset="-122"/>
              </a:rPr>
              <a:t>Rta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1 ( </a:t>
            </a:r>
            <a:r>
              <a:rPr lang="en-US" altLang="zh-TW" dirty="0" err="1">
                <a:ea typeface="宋体" pitchFamily="2" charset="-122"/>
              </a:rPr>
              <a:t>Rta</a:t>
            </a:r>
            <a:r>
              <a:rPr lang="en-US" altLang="zh-TW" dirty="0">
                <a:ea typeface="宋体" pitchFamily="2" charset="-122"/>
              </a:rPr>
              <a:t> = 1 ) </a:t>
            </a:r>
            <a:r>
              <a:rPr lang="zh-TW" altLang="en-US" dirty="0">
                <a:ea typeface="宋体" pitchFamily="2" charset="-122"/>
              </a:rPr>
              <a:t>，因為重新申請試驗的結果應該與原來的結果一致；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分析過程的理想產率減去損失的效率可以得到診斷試驗有效比的估計值，分析過程的平均試驗有效比等於理想產率減去每批的平均損失，即平均試驗有效比</a:t>
            </a:r>
            <a:r>
              <a:rPr lang="en-US" altLang="zh-TW" dirty="0">
                <a:ea typeface="宋体" pitchFamily="2" charset="-122"/>
              </a:rPr>
              <a:t>(Test Yield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，將表達式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代入公式  </a:t>
            </a: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，可得到下列試驗有效比的表達式：</a:t>
            </a:r>
            <a:r>
              <a:rPr lang="en-US" altLang="zh-TW" dirty="0">
                <a:ea typeface="宋体" pitchFamily="2" charset="-122"/>
              </a:rPr>
              <a:t>TY = 1 -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𝑇𝑌</a:t>
            </a:r>
            <a:r>
              <a:rPr lang="en-US" altLang="zh-TW" dirty="0">
                <a:ea typeface="宋体" pitchFamily="2" charset="-122"/>
              </a:rPr>
              <a:t>=1−</a:t>
            </a:r>
            <a:r>
              <a:rPr lang="zh-TW" altLang="en-US" dirty="0">
                <a:ea typeface="宋体" pitchFamily="2" charset="-122"/>
              </a:rPr>
              <a:t>𝐿</a:t>
            </a:r>
            <a:r>
              <a:rPr lang="en-US" altLang="zh-TW" dirty="0">
                <a:ea typeface="宋体" pitchFamily="2" charset="-122"/>
              </a:rPr>
              <a:t>_</a:t>
            </a:r>
            <a:r>
              <a:rPr lang="zh-TW" altLang="en-US" dirty="0">
                <a:ea typeface="宋体" pitchFamily="2" charset="-122"/>
              </a:rPr>
              <a:t>𝐶𝐶−𝐿</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將每一類型的分析批數用分析過程和控制過程的特徵值表示；對於間斷誤差，由總分析批數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，控制方法誤差檢出概率</a:t>
            </a:r>
            <a:r>
              <a:rPr lang="en-US" altLang="zh-TW" dirty="0">
                <a:ea typeface="宋体" pitchFamily="2" charset="-122"/>
              </a:rPr>
              <a:t>( </a:t>
            </a:r>
            <a:r>
              <a:rPr lang="en-US" altLang="zh-TW" dirty="0" err="1">
                <a:ea typeface="宋体" pitchFamily="2" charset="-122"/>
              </a:rPr>
              <a:t>Ped</a:t>
            </a:r>
            <a:r>
              <a:rPr lang="en-US" altLang="zh-TW" dirty="0">
                <a:ea typeface="宋体" pitchFamily="2" charset="-122"/>
              </a:rPr>
              <a:t> )</a:t>
            </a:r>
            <a:r>
              <a:rPr lang="zh-TW" altLang="en-US" dirty="0">
                <a:ea typeface="宋体" pitchFamily="2" charset="-122"/>
              </a:rPr>
              <a:t>和假失控概率</a:t>
            </a:r>
            <a:r>
              <a:rPr lang="en-US" altLang="zh-TW" dirty="0">
                <a:ea typeface="宋体" pitchFamily="2" charset="-122"/>
              </a:rPr>
              <a:t>(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，來表達每一類型的分析批數；對於持續誤差，由總分析批數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，分析過程含有誤差時誤差檢出的平均運行分析批數</a:t>
            </a:r>
            <a:r>
              <a:rPr lang="en-US" altLang="zh-TW" dirty="0">
                <a:ea typeface="宋体" pitchFamily="2" charset="-122"/>
              </a:rPr>
              <a:t>( </a:t>
            </a:r>
            <a:r>
              <a:rPr lang="en-US" altLang="zh-TW" dirty="0" err="1">
                <a:ea typeface="宋体" pitchFamily="2" charset="-122"/>
              </a:rPr>
              <a:t>ARLed</a:t>
            </a:r>
            <a:r>
              <a:rPr lang="en-US" altLang="zh-TW" dirty="0">
                <a:ea typeface="宋体" pitchFamily="2" charset="-122"/>
              </a:rPr>
              <a:t> )</a:t>
            </a:r>
            <a:r>
              <a:rPr lang="zh-TW" altLang="en-US" dirty="0">
                <a:ea typeface="宋体" pitchFamily="2" charset="-122"/>
              </a:rPr>
              <a:t>和分析過程不含誤差時質控狀態為在控運行的平均分析批數</a:t>
            </a:r>
            <a:r>
              <a:rPr lang="en-US" altLang="zh-TW" dirty="0">
                <a:ea typeface="宋体" pitchFamily="2" charset="-122"/>
              </a:rPr>
              <a:t>( </a:t>
            </a:r>
            <a:r>
              <a:rPr lang="en-US" altLang="zh-TW" dirty="0" err="1">
                <a:ea typeface="宋体" pitchFamily="2" charset="-122"/>
              </a:rPr>
              <a:t>ARLfr</a:t>
            </a:r>
            <a:r>
              <a:rPr lang="en-US" altLang="zh-TW" dirty="0">
                <a:ea typeface="宋体" pitchFamily="2" charset="-122"/>
              </a:rPr>
              <a:t> )</a:t>
            </a:r>
            <a:r>
              <a:rPr lang="zh-TW" altLang="en-US" dirty="0">
                <a:ea typeface="宋体" pitchFamily="2" charset="-122"/>
              </a:rPr>
              <a:t>，來表達每一類型的分析批數；將生產率損失係數</a:t>
            </a:r>
            <a:r>
              <a:rPr lang="en-US" altLang="zh-TW" dirty="0">
                <a:ea typeface="宋体" pitchFamily="2" charset="-122"/>
              </a:rPr>
              <a:t>( L )</a:t>
            </a:r>
            <a:r>
              <a:rPr lang="zh-TW" altLang="en-US" dirty="0">
                <a:ea typeface="宋体" pitchFamily="2" charset="-122"/>
              </a:rPr>
              <a:t>用各結果狀態下的重複係數和每個分析批中標本類型比例表示，代入推導可得到分析過程試驗有效比的過程特征值和標本比例的表現形式；</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三十九 章 選擇和設計 成本</a:t>
            </a:r>
            <a:r>
              <a:rPr lang="en-US" altLang="zh-TW" dirty="0">
                <a:ea typeface="宋体" pitchFamily="2" charset="-122"/>
              </a:rPr>
              <a:t>~</a:t>
            </a:r>
            <a:r>
              <a:rPr lang="zh-TW" altLang="en-US" dirty="0">
                <a:ea typeface="宋体" pitchFamily="2" charset="-122"/>
              </a:rPr>
              <a:t>效果 質量控制方法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當實驗室對所有的測定方法使用相同控制方法的實踐不能提供 成本</a:t>
            </a:r>
            <a:r>
              <a:rPr lang="en-US" altLang="zh-TW" dirty="0">
                <a:ea typeface="宋体" pitchFamily="2" charset="-122"/>
              </a:rPr>
              <a:t>~</a:t>
            </a:r>
            <a:r>
              <a:rPr lang="zh-TW" altLang="en-US" dirty="0">
                <a:ea typeface="宋体" pitchFamily="2" charset="-122"/>
              </a:rPr>
              <a:t>效果 質量控制，有些測定方法受到過度的控制，而有些測定方法未受到控制，質量控制的適當程度依賴於特定的應用，即要考慮測定的分析物、分析物在醫學上要求的質量、測定方法的性能特征（過程類型、精密度、正確度、穩定性 </a:t>
            </a:r>
            <a:r>
              <a:rPr lang="en-US" altLang="zh-TW" dirty="0">
                <a:ea typeface="宋体" pitchFamily="2" charset="-122"/>
              </a:rPr>
              <a:t>/ </a:t>
            </a:r>
            <a:r>
              <a:rPr lang="zh-TW" altLang="en-US" dirty="0">
                <a:ea typeface="宋体" pitchFamily="2" charset="-122"/>
              </a:rPr>
              <a:t>誤差發生率）、控制方法本身的性能特征（誤差檢出概率、假失控概率），分析過程的 成本</a:t>
            </a:r>
            <a:r>
              <a:rPr lang="en-US" altLang="zh-TW" dirty="0">
                <a:ea typeface="宋体" pitchFamily="2" charset="-122"/>
              </a:rPr>
              <a:t>~</a:t>
            </a:r>
            <a:r>
              <a:rPr lang="zh-TW" altLang="en-US" dirty="0">
                <a:ea typeface="宋体" pitchFamily="2" charset="-122"/>
              </a:rPr>
              <a:t>效果 運行要求選擇或設計的控制方法適合于受控的特定的測定方法；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在前面章節，已描述了影響分析過程 成本</a:t>
            </a:r>
            <a:r>
              <a:rPr lang="en-US" altLang="zh-TW" dirty="0">
                <a:ea typeface="宋体" pitchFamily="2" charset="-122"/>
              </a:rPr>
              <a:t>~</a:t>
            </a:r>
            <a:r>
              <a:rPr lang="zh-TW" altLang="en-US" dirty="0">
                <a:ea typeface="宋体" pitchFamily="2" charset="-122"/>
              </a:rPr>
              <a:t>效果 的許多因素，以及發展了的一些概念，其對選擇或設計 成本</a:t>
            </a:r>
            <a:r>
              <a:rPr lang="en-US" altLang="zh-TW" dirty="0">
                <a:ea typeface="宋体" pitchFamily="2" charset="-122"/>
              </a:rPr>
              <a:t>~</a:t>
            </a:r>
            <a:r>
              <a:rPr lang="zh-TW" altLang="en-US" dirty="0">
                <a:ea typeface="宋体" pitchFamily="2" charset="-122"/>
              </a:rPr>
              <a:t>效果 質量控制方法應該是有用的；在這一章里，則總結了那些思想，並且提出了把它們應用於各個實驗室一些方法的建議；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 節 質量 </a:t>
            </a:r>
            <a:r>
              <a:rPr lang="en-US" altLang="zh-TW" dirty="0">
                <a:ea typeface="宋体" pitchFamily="2" charset="-122"/>
              </a:rPr>
              <a:t>~ </a:t>
            </a:r>
            <a:r>
              <a:rPr lang="zh-TW" altLang="en-US" dirty="0">
                <a:ea typeface="宋体" pitchFamily="2" charset="-122"/>
              </a:rPr>
              <a:t>生產率計劃模型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第 三十七 章 由假在控損失模型計算的缺陷率及計算的試驗有效比提供計劃分析過程的 質量 </a:t>
            </a:r>
            <a:r>
              <a:rPr lang="en-US" altLang="zh-TW" dirty="0">
                <a:ea typeface="宋体" pitchFamily="2" charset="-122"/>
              </a:rPr>
              <a:t>~ </a:t>
            </a:r>
            <a:r>
              <a:rPr lang="zh-TW" altLang="en-US" dirty="0">
                <a:ea typeface="宋体" pitchFamily="2" charset="-122"/>
              </a:rPr>
              <a:t>生產率 模型；由於有了這些計劃模型，通過預測缺陷率作為效率的指徵（與質量有關），和試驗有效比作為成本的指徵（與生產率有關），可以研究質量控制方法的 成本 </a:t>
            </a:r>
            <a:r>
              <a:rPr lang="en-US" altLang="zh-TW" dirty="0">
                <a:ea typeface="宋体" pitchFamily="2" charset="-122"/>
              </a:rPr>
              <a:t>~ </a:t>
            </a:r>
            <a:r>
              <a:rPr lang="zh-TW" altLang="en-US" dirty="0">
                <a:ea typeface="宋体" pitchFamily="2" charset="-122"/>
              </a:rPr>
              <a:t>效率；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期望不同的控制方法可提供不同的缺陷率和不同的試驗有效比；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當誤差發生率低時，期望低的缺陷率和高的質量，控制方法具有少的假失控和較少的質控測定值個數，能取得高的試驗有效比或高的生產率；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高時，需要高的誤差檢出概率，這樣，分析人員應該選擇更靈敏的控制規則或增加質控測定值個數，這時改變控制方法或增加質控測定值個數，實際上反而能夠提高質量和生產率，因此，控制方法的仔細選擇或設計能導致在較低的成本上提高質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3.1 </a:t>
            </a:r>
            <a:r>
              <a:rPr lang="zh-TW" altLang="en-US" dirty="0">
                <a:ea typeface="宋体" pitchFamily="2" charset="-122"/>
              </a:rPr>
              <a:t>分析過程質量和生產率的評價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例如：表 </a:t>
            </a:r>
            <a:r>
              <a:rPr lang="en-US" altLang="zh-TW" dirty="0">
                <a:ea typeface="宋体" pitchFamily="2" charset="-122"/>
              </a:rPr>
              <a:t>38-4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，不同控制方法對批分析過程期望生產率的影響，表 </a:t>
            </a:r>
            <a:r>
              <a:rPr lang="en-US" altLang="zh-TW" dirty="0">
                <a:ea typeface="宋体" pitchFamily="2" charset="-122"/>
              </a:rPr>
              <a:t>38-5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，不同控制方法對隨機式分析過程期望生產率的影響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2s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( 12s )</a:t>
            </a:r>
            <a:r>
              <a:rPr lang="zh-TW" altLang="en-US" dirty="0">
                <a:ea typeface="宋体" pitchFamily="2" charset="-122"/>
              </a:rPr>
              <a:t>批過程的試驗有效比和缺陷率；</a:t>
            </a:r>
            <a:r>
              <a:rPr lang="en-US" altLang="zh-TW" dirty="0">
                <a:ea typeface="宋体" pitchFamily="2" charset="-122"/>
              </a:rPr>
              <a:t>Y </a:t>
            </a:r>
            <a:r>
              <a:rPr lang="zh-TW" altLang="en-US" dirty="0">
                <a:ea typeface="宋体" pitchFamily="2" charset="-122"/>
              </a:rPr>
              <a:t>軸 為「分析過程的試驗效用」，用來表明分析過程產量提供可接受患者試驗結果的百分比（試驗有效比）和缺陷結果的百分數（缺陷率）；</a:t>
            </a:r>
            <a:r>
              <a:rPr lang="en-US" altLang="zh-TW" dirty="0">
                <a:ea typeface="宋体" pitchFamily="2" charset="-122"/>
              </a:rPr>
              <a:t>X </a:t>
            </a:r>
            <a:r>
              <a:rPr lang="zh-TW" altLang="en-US" dirty="0">
                <a:ea typeface="宋体" pitchFamily="2" charset="-122"/>
              </a:rPr>
              <a:t>軸 為誤差發生率，範圍假設 </a:t>
            </a:r>
            <a:r>
              <a:rPr lang="en-US" altLang="zh-TW" dirty="0">
                <a:ea typeface="宋体" pitchFamily="2" charset="-122"/>
              </a:rPr>
              <a:t>0% ~ 25% </a:t>
            </a:r>
            <a:r>
              <a:rPr lang="zh-TW" altLang="en-US" dirty="0">
                <a:ea typeface="宋体" pitchFamily="2" charset="-122"/>
              </a:rPr>
              <a:t>；對於 </a:t>
            </a:r>
            <a:r>
              <a:rPr lang="en-US" altLang="zh-TW" dirty="0">
                <a:ea typeface="宋体" pitchFamily="2" charset="-122"/>
              </a:rPr>
              <a:t>12s </a:t>
            </a:r>
            <a:r>
              <a:rPr lang="zh-TW" altLang="en-US" dirty="0">
                <a:ea typeface="宋体" pitchFamily="2" charset="-122"/>
              </a:rPr>
              <a:t>控制規則，當 </a:t>
            </a:r>
            <a:r>
              <a:rPr lang="en-US" altLang="zh-TW" dirty="0">
                <a:ea typeface="宋体" pitchFamily="2" charset="-122"/>
              </a:rPr>
              <a:t>f </a:t>
            </a:r>
            <a:r>
              <a:rPr lang="zh-TW" altLang="en-US" dirty="0">
                <a:ea typeface="宋体" pitchFamily="2" charset="-122"/>
              </a:rPr>
              <a:t>小於 </a:t>
            </a:r>
            <a:r>
              <a:rPr lang="en-US" altLang="zh-TW" dirty="0">
                <a:ea typeface="宋体" pitchFamily="2" charset="-122"/>
              </a:rPr>
              <a:t>15% ~ 20% </a:t>
            </a:r>
            <a:r>
              <a:rPr lang="zh-TW" altLang="en-US" dirty="0">
                <a:ea typeface="宋体" pitchFamily="2" charset="-122"/>
              </a:rPr>
              <a:t>時，增加質控測定值個數</a:t>
            </a:r>
            <a:r>
              <a:rPr lang="en-US" altLang="zh-TW" dirty="0">
                <a:ea typeface="宋体" pitchFamily="2" charset="-122"/>
              </a:rPr>
              <a:t>(N)</a:t>
            </a:r>
            <a:r>
              <a:rPr lang="zh-TW" altLang="en-US" dirty="0">
                <a:ea typeface="宋体" pitchFamily="2" charset="-122"/>
              </a:rPr>
              <a:t>，可導致試驗有效比下降，當 </a:t>
            </a:r>
            <a:r>
              <a:rPr lang="en-US" altLang="zh-TW" dirty="0">
                <a:ea typeface="宋体" pitchFamily="2" charset="-122"/>
              </a:rPr>
              <a:t>f </a:t>
            </a:r>
            <a:r>
              <a:rPr lang="zh-TW" altLang="en-US" dirty="0">
                <a:ea typeface="宋体" pitchFamily="2" charset="-122"/>
              </a:rPr>
              <a:t>更大時，生產率隨著 </a:t>
            </a:r>
            <a:r>
              <a:rPr lang="en-US" altLang="zh-TW" dirty="0">
                <a:ea typeface="宋体" pitchFamily="2" charset="-122"/>
              </a:rPr>
              <a:t>N </a:t>
            </a:r>
            <a:r>
              <a:rPr lang="zh-TW" altLang="en-US" dirty="0">
                <a:ea typeface="宋体" pitchFamily="2" charset="-122"/>
              </a:rPr>
              <a:t>增加而增加；隨著 </a:t>
            </a:r>
            <a:r>
              <a:rPr lang="en-US" altLang="zh-TW" dirty="0">
                <a:ea typeface="宋体" pitchFamily="2" charset="-122"/>
              </a:rPr>
              <a:t>N </a:t>
            </a:r>
            <a:r>
              <a:rPr lang="zh-TW" altLang="en-US" dirty="0">
                <a:ea typeface="宋体" pitchFamily="2" charset="-122"/>
              </a:rPr>
              <a:t>增加，質量也增加，如有較低的缺陷率所示；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3s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( 13s )</a:t>
            </a:r>
            <a:r>
              <a:rPr lang="zh-TW" altLang="en-US" dirty="0">
                <a:ea typeface="宋体" pitchFamily="2" charset="-122"/>
              </a:rPr>
              <a:t>批過程的試驗有效比和缺陷率；當 </a:t>
            </a:r>
            <a:r>
              <a:rPr lang="en-US" altLang="zh-TW" dirty="0">
                <a:ea typeface="宋体" pitchFamily="2" charset="-122"/>
              </a:rPr>
              <a:t>f </a:t>
            </a:r>
            <a:r>
              <a:rPr lang="zh-TW" altLang="en-US" dirty="0">
                <a:ea typeface="宋体" pitchFamily="2" charset="-122"/>
              </a:rPr>
              <a:t>是從 </a:t>
            </a:r>
            <a:r>
              <a:rPr lang="en-US" altLang="zh-TW" dirty="0">
                <a:ea typeface="宋体" pitchFamily="2" charset="-122"/>
              </a:rPr>
              <a:t>0% </a:t>
            </a:r>
            <a:r>
              <a:rPr lang="zh-TW" altLang="en-US" dirty="0">
                <a:ea typeface="宋体" pitchFamily="2" charset="-122"/>
              </a:rPr>
              <a:t>到 </a:t>
            </a:r>
            <a:r>
              <a:rPr lang="en-US" altLang="zh-TW" dirty="0">
                <a:ea typeface="宋体" pitchFamily="2" charset="-122"/>
              </a:rPr>
              <a:t>15% </a:t>
            </a:r>
            <a:r>
              <a:rPr lang="zh-TW" altLang="en-US" dirty="0">
                <a:ea typeface="宋体" pitchFamily="2" charset="-122"/>
              </a:rPr>
              <a:t>時，增加 </a:t>
            </a:r>
            <a:r>
              <a:rPr lang="en-US" altLang="zh-TW" dirty="0">
                <a:ea typeface="宋体" pitchFamily="2" charset="-122"/>
              </a:rPr>
              <a:t>N </a:t>
            </a:r>
            <a:r>
              <a:rPr lang="zh-TW" altLang="en-US" dirty="0">
                <a:ea typeface="宋体" pitchFamily="2" charset="-122"/>
              </a:rPr>
              <a:t>則降低試驗有效比，當 </a:t>
            </a:r>
            <a:r>
              <a:rPr lang="en-US" altLang="zh-TW" dirty="0">
                <a:ea typeface="宋体" pitchFamily="2" charset="-122"/>
              </a:rPr>
              <a:t>f </a:t>
            </a:r>
            <a:r>
              <a:rPr lang="zh-TW" altLang="en-US" dirty="0">
                <a:ea typeface="宋体" pitchFamily="2" charset="-122"/>
              </a:rPr>
              <a:t>為 </a:t>
            </a:r>
            <a:r>
              <a:rPr lang="en-US" altLang="zh-TW" dirty="0">
                <a:ea typeface="宋体" pitchFamily="2" charset="-122"/>
              </a:rPr>
              <a:t>15% ~ 25% </a:t>
            </a:r>
            <a:r>
              <a:rPr lang="zh-TW" altLang="en-US" dirty="0">
                <a:ea typeface="宋体" pitchFamily="2" charset="-122"/>
              </a:rPr>
              <a:t>時，試驗有效比隨著 </a:t>
            </a:r>
            <a:r>
              <a:rPr lang="en-US" altLang="zh-TW" dirty="0">
                <a:ea typeface="宋体" pitchFamily="2" charset="-122"/>
              </a:rPr>
              <a:t>N </a:t>
            </a:r>
            <a:r>
              <a:rPr lang="zh-TW" altLang="en-US" dirty="0">
                <a:ea typeface="宋体" pitchFamily="2" charset="-122"/>
              </a:rPr>
              <a:t>的增加並沒有很大的變化；隨著 </a:t>
            </a:r>
            <a:r>
              <a:rPr lang="en-US" altLang="zh-TW" dirty="0">
                <a:ea typeface="宋体" pitchFamily="2" charset="-122"/>
              </a:rPr>
              <a:t>N </a:t>
            </a:r>
            <a:r>
              <a:rPr lang="zh-TW" altLang="en-US" dirty="0">
                <a:ea typeface="宋体" pitchFamily="2" charset="-122"/>
              </a:rPr>
              <a:t>增加質量也增加，但缺陷率比使用 </a:t>
            </a:r>
            <a:r>
              <a:rPr lang="en-US" altLang="zh-TW" dirty="0">
                <a:ea typeface="宋体" pitchFamily="2" charset="-122"/>
              </a:rPr>
              <a:t>12s </a:t>
            </a:r>
            <a:r>
              <a:rPr lang="zh-TW" altLang="en-US" dirty="0">
                <a:ea typeface="宋体" pitchFamily="2" charset="-122"/>
              </a:rPr>
              <a:t>控制規則的要高；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研究由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規則控制的批過程行為，當 </a:t>
            </a:r>
            <a:r>
              <a:rPr lang="en-US" altLang="zh-TW" dirty="0">
                <a:ea typeface="宋体" pitchFamily="2" charset="-122"/>
              </a:rPr>
              <a:t>f </a:t>
            </a:r>
            <a:r>
              <a:rPr lang="zh-TW" altLang="en-US" dirty="0">
                <a:ea typeface="宋体" pitchFamily="2" charset="-122"/>
              </a:rPr>
              <a:t>是大於 </a:t>
            </a:r>
            <a:r>
              <a:rPr lang="en-US" altLang="zh-TW" dirty="0">
                <a:ea typeface="宋体" pitchFamily="2" charset="-122"/>
              </a:rPr>
              <a:t>10% </a:t>
            </a:r>
            <a:r>
              <a:rPr lang="zh-TW" altLang="en-US" dirty="0">
                <a:ea typeface="宋体" pitchFamily="2" charset="-122"/>
              </a:rPr>
              <a:t>時，</a:t>
            </a:r>
            <a:r>
              <a:rPr lang="en-US" altLang="zh-TW" dirty="0">
                <a:ea typeface="宋体" pitchFamily="2" charset="-122"/>
              </a:rPr>
              <a:t>N </a:t>
            </a:r>
            <a:r>
              <a:rPr lang="zh-TW" altLang="en-US" dirty="0">
                <a:ea typeface="宋体" pitchFamily="2" charset="-122"/>
              </a:rPr>
              <a:t>從 </a:t>
            </a:r>
            <a:r>
              <a:rPr lang="en-US" altLang="zh-TW" dirty="0">
                <a:ea typeface="宋体" pitchFamily="2" charset="-122"/>
              </a:rPr>
              <a:t>2 </a:t>
            </a:r>
            <a:r>
              <a:rPr lang="zh-TW" altLang="en-US" dirty="0">
                <a:ea typeface="宋体" pitchFamily="2" charset="-122"/>
              </a:rPr>
              <a:t>增加到 </a:t>
            </a:r>
            <a:r>
              <a:rPr lang="en-US" altLang="zh-TW" dirty="0">
                <a:ea typeface="宋体" pitchFamily="2" charset="-122"/>
              </a:rPr>
              <a:t>4 </a:t>
            </a:r>
            <a:r>
              <a:rPr lang="zh-TW" altLang="en-US" dirty="0">
                <a:ea typeface="宋体" pitchFamily="2" charset="-122"/>
              </a:rPr>
              <a:t>提高了分析過程的質量和生產率；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表 </a:t>
            </a:r>
            <a:r>
              <a:rPr lang="en-US" altLang="zh-TW" dirty="0">
                <a:ea typeface="宋体" pitchFamily="2" charset="-122"/>
              </a:rPr>
              <a:t>38-5 </a:t>
            </a:r>
            <a:r>
              <a:rPr lang="zh-TW" altLang="en-US" dirty="0">
                <a:ea typeface="宋体" pitchFamily="2" charset="-122"/>
              </a:rPr>
              <a:t>中給出隨機式分析過程的行為，顯示了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控制方法的結果；在隨機式分析過程由 </a:t>
            </a:r>
            <a:r>
              <a:rPr lang="en-US" altLang="zh-TW" dirty="0">
                <a:ea typeface="宋体" pitchFamily="2" charset="-122"/>
              </a:rPr>
              <a:t>12s </a:t>
            </a:r>
            <a:r>
              <a:rPr lang="zh-TW" altLang="en-US" dirty="0">
                <a:ea typeface="宋体" pitchFamily="2" charset="-122"/>
              </a:rPr>
              <a:t>控制方法取得的試驗有效比高於在批分析過程相同控制方法的試驗有效比；對於 </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，當誤差發生率小於 </a:t>
            </a:r>
            <a:r>
              <a:rPr lang="en-US" altLang="zh-TW" dirty="0">
                <a:ea typeface="宋体" pitchFamily="2" charset="-122"/>
              </a:rPr>
              <a:t>10% </a:t>
            </a:r>
            <a:r>
              <a:rPr lang="zh-TW" altLang="en-US" dirty="0">
                <a:ea typeface="宋体" pitchFamily="2" charset="-122"/>
              </a:rPr>
              <a:t>時，批過程和隨機式過程之間在試驗有效比上的差別是小的，當在較高誤差發生率上時，其差別變得更明顯；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3.2 </a:t>
            </a:r>
            <a:r>
              <a:rPr lang="zh-TW" altLang="en-US" dirty="0">
                <a:ea typeface="宋体" pitchFamily="2" charset="-122"/>
              </a:rPr>
              <a:t>控制方法的 成本</a:t>
            </a:r>
            <a:r>
              <a:rPr lang="en-US" altLang="zh-TW" dirty="0">
                <a:ea typeface="宋体" pitchFamily="2" charset="-122"/>
              </a:rPr>
              <a:t>~ </a:t>
            </a:r>
            <a:r>
              <a:rPr lang="zh-TW" altLang="en-US" dirty="0">
                <a:ea typeface="宋体" pitchFamily="2" charset="-122"/>
              </a:rPr>
              <a:t>效果比較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比較由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控制方法控制分析過程的質量和生產率；當 </a:t>
            </a:r>
            <a:r>
              <a:rPr lang="en-US" altLang="zh-TW" dirty="0">
                <a:ea typeface="宋体" pitchFamily="2" charset="-122"/>
              </a:rPr>
              <a:t>N = 2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大約是 </a:t>
            </a:r>
            <a:r>
              <a:rPr lang="en-US" altLang="zh-TW" dirty="0">
                <a:ea typeface="宋体" pitchFamily="2" charset="-122"/>
              </a:rPr>
              <a:t>12% </a:t>
            </a:r>
            <a:r>
              <a:rPr lang="zh-TW" altLang="en-US" dirty="0">
                <a:ea typeface="宋体" pitchFamily="2" charset="-122"/>
              </a:rPr>
              <a:t>或更小時，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規則的質量是較好的；當 </a:t>
            </a:r>
            <a:r>
              <a:rPr lang="en-US" altLang="zh-TW" dirty="0">
                <a:ea typeface="宋体" pitchFamily="2" charset="-122"/>
              </a:rPr>
              <a:t>f </a:t>
            </a:r>
            <a:r>
              <a:rPr lang="zh-TW" altLang="en-US" dirty="0">
                <a:ea typeface="宋体" pitchFamily="2" charset="-122"/>
              </a:rPr>
              <a:t>高於 </a:t>
            </a:r>
            <a:r>
              <a:rPr lang="en-US" altLang="zh-TW" dirty="0">
                <a:ea typeface="宋体" pitchFamily="2" charset="-122"/>
              </a:rPr>
              <a:t>12% </a:t>
            </a:r>
            <a:r>
              <a:rPr lang="zh-TW" altLang="en-US" dirty="0">
                <a:ea typeface="宋体" pitchFamily="2" charset="-122"/>
              </a:rPr>
              <a:t>時，</a:t>
            </a:r>
            <a:r>
              <a:rPr lang="en-US" altLang="zh-TW" dirty="0">
                <a:ea typeface="宋体" pitchFamily="2" charset="-122"/>
              </a:rPr>
              <a:t>12s </a:t>
            </a:r>
            <a:r>
              <a:rPr lang="zh-TW" altLang="en-US" dirty="0">
                <a:ea typeface="宋体" pitchFamily="2" charset="-122"/>
              </a:rPr>
              <a:t>控制規則能提供最好的質量和生產率；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 2% </a:t>
            </a:r>
            <a:r>
              <a:rPr lang="zh-TW" altLang="en-US" dirty="0">
                <a:ea typeface="宋体" pitchFamily="2" charset="-122"/>
              </a:rPr>
              <a:t>或更小時，</a:t>
            </a:r>
            <a:r>
              <a:rPr lang="en-US" altLang="zh-TW" dirty="0">
                <a:ea typeface="宋体" pitchFamily="2" charset="-122"/>
              </a:rPr>
              <a:t>13s </a:t>
            </a:r>
            <a:r>
              <a:rPr lang="zh-TW" altLang="en-US" dirty="0">
                <a:ea typeface="宋体" pitchFamily="2" charset="-122"/>
              </a:rPr>
              <a:t>控制規則提供最好的生產率；對於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三種控制方法質量是非常好的；當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超過 </a:t>
            </a:r>
            <a:r>
              <a:rPr lang="en-US" altLang="zh-TW" dirty="0">
                <a:ea typeface="宋体" pitchFamily="2" charset="-122"/>
              </a:rPr>
              <a:t>2% </a:t>
            </a:r>
            <a:r>
              <a:rPr lang="zh-TW" altLang="en-US" dirty="0">
                <a:ea typeface="宋体" pitchFamily="2" charset="-122"/>
              </a:rPr>
              <a:t>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規則提供稍好的質量；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對於規定的質量水平，也就是說，在 </a:t>
            </a:r>
            <a:r>
              <a:rPr lang="en-US" altLang="zh-TW" dirty="0">
                <a:ea typeface="宋体" pitchFamily="2" charset="-122"/>
              </a:rPr>
              <a:t>f ≤ 5% </a:t>
            </a:r>
            <a:r>
              <a:rPr lang="zh-TW" altLang="en-US" dirty="0">
                <a:ea typeface="宋体" pitchFamily="2" charset="-122"/>
              </a:rPr>
              <a:t>，缺陷率為 </a:t>
            </a:r>
            <a:r>
              <a:rPr lang="en-US" altLang="zh-TW" dirty="0">
                <a:ea typeface="宋体" pitchFamily="2" charset="-122"/>
              </a:rPr>
              <a:t>1% </a:t>
            </a:r>
            <a:r>
              <a:rPr lang="zh-TW" altLang="en-US" dirty="0">
                <a:ea typeface="宋体" pitchFamily="2" charset="-122"/>
              </a:rPr>
              <a:t>或更小時，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和 </a:t>
            </a:r>
            <a:r>
              <a:rPr lang="en-US" altLang="zh-TW" dirty="0">
                <a:ea typeface="宋体" pitchFamily="2" charset="-122"/>
              </a:rPr>
              <a:t>12s and N = 2 </a:t>
            </a:r>
            <a:r>
              <a:rPr lang="zh-TW" altLang="en-US" dirty="0">
                <a:ea typeface="宋体" pitchFamily="2" charset="-122"/>
              </a:rPr>
              <a:t>能提供所需要的質量和差不多的相同的生產率；</a:t>
            </a:r>
            <a:r>
              <a:rPr lang="en-US" altLang="zh-TW" dirty="0">
                <a:ea typeface="宋体" pitchFamily="2" charset="-122"/>
              </a:rPr>
              <a:t>13s </a:t>
            </a:r>
            <a:r>
              <a:rPr lang="zh-TW" altLang="en-US" dirty="0">
                <a:ea typeface="宋体" pitchFamily="2" charset="-122"/>
              </a:rPr>
              <a:t>規則，即使 </a:t>
            </a:r>
            <a:r>
              <a:rPr lang="en-US" altLang="zh-TW" dirty="0">
                <a:ea typeface="宋体" pitchFamily="2" charset="-122"/>
              </a:rPr>
              <a:t>N = 8 </a:t>
            </a:r>
            <a:r>
              <a:rPr lang="zh-TW" altLang="en-US" dirty="0">
                <a:ea typeface="宋体" pitchFamily="2" charset="-122"/>
              </a:rPr>
              <a:t>，也不能提供一樣好的質量，且具有較低的生產率；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質量控制方法的成本 </a:t>
            </a:r>
            <a:r>
              <a:rPr lang="en-US" altLang="zh-TW" dirty="0">
                <a:ea typeface="宋体" pitchFamily="2" charset="-122"/>
              </a:rPr>
              <a:t>~ </a:t>
            </a:r>
            <a:r>
              <a:rPr lang="zh-TW" altLang="en-US" dirty="0">
                <a:ea typeface="宋体" pitchFamily="2" charset="-122"/>
              </a:rPr>
              <a:t>效率很明顯地依賴於測定方法的誤差發生率；對於非常穩定的方法（</a:t>
            </a:r>
            <a:r>
              <a:rPr lang="en-US" altLang="zh-TW" dirty="0">
                <a:ea typeface="宋体" pitchFamily="2" charset="-122"/>
              </a:rPr>
              <a:t>f = 0% ~ 1%</a:t>
            </a:r>
            <a:r>
              <a:rPr lang="zh-TW" altLang="en-US" dirty="0">
                <a:ea typeface="宋体" pitchFamily="2" charset="-122"/>
              </a:rPr>
              <a:t>），</a:t>
            </a:r>
            <a:r>
              <a:rPr lang="en-US" altLang="zh-TW" dirty="0">
                <a:ea typeface="宋体" pitchFamily="2" charset="-122"/>
              </a:rPr>
              <a:t>13s and N = 2 </a:t>
            </a:r>
            <a:r>
              <a:rPr lang="zh-TW" altLang="en-US" dirty="0">
                <a:ea typeface="宋体" pitchFamily="2" charset="-122"/>
              </a:rPr>
              <a:t>是 成本</a:t>
            </a:r>
            <a:r>
              <a:rPr lang="en-US" altLang="zh-TW" dirty="0">
                <a:ea typeface="宋体" pitchFamily="2" charset="-122"/>
              </a:rPr>
              <a:t>~</a:t>
            </a:r>
            <a:r>
              <a:rPr lang="zh-TW" altLang="en-US" dirty="0">
                <a:ea typeface="宋体" pitchFamily="2" charset="-122"/>
              </a:rPr>
              <a:t>效率 的控制方法；對於誤差發生率為 </a:t>
            </a:r>
            <a:r>
              <a:rPr lang="en-US" altLang="zh-TW" dirty="0">
                <a:ea typeface="宋体" pitchFamily="2" charset="-122"/>
              </a:rPr>
              <a:t>2% ~ 10% </a:t>
            </a:r>
            <a:r>
              <a:rPr lang="zh-TW" altLang="en-US" dirty="0">
                <a:ea typeface="宋体" pitchFamily="2" charset="-122"/>
              </a:rPr>
              <a:t>，</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控制方法將提供最好的生產率，但 </a:t>
            </a:r>
            <a:r>
              <a:rPr lang="en-US" altLang="zh-TW" dirty="0">
                <a:ea typeface="宋体" pitchFamily="2" charset="-122"/>
              </a:rPr>
              <a:t>12s </a:t>
            </a:r>
            <a:r>
              <a:rPr lang="zh-TW" altLang="en-US" dirty="0">
                <a:ea typeface="宋体" pitchFamily="2" charset="-122"/>
              </a:rPr>
              <a:t>規則將提供稍好的質量；對於 </a:t>
            </a:r>
            <a:r>
              <a:rPr lang="en-US" altLang="zh-TW" dirty="0">
                <a:ea typeface="宋体" pitchFamily="2" charset="-122"/>
              </a:rPr>
              <a:t>f </a:t>
            </a:r>
            <a:r>
              <a:rPr lang="zh-TW" altLang="en-US" dirty="0">
                <a:ea typeface="宋体" pitchFamily="2" charset="-122"/>
              </a:rPr>
              <a:t>＞ </a:t>
            </a:r>
            <a:r>
              <a:rPr lang="en-US" altLang="zh-TW" dirty="0">
                <a:ea typeface="宋体" pitchFamily="2" charset="-122"/>
              </a:rPr>
              <a:t>10% </a:t>
            </a:r>
            <a:r>
              <a:rPr lang="zh-TW" altLang="en-US" dirty="0">
                <a:ea typeface="宋体" pitchFamily="2" charset="-122"/>
              </a:rPr>
              <a:t>，</a:t>
            </a:r>
            <a:r>
              <a:rPr lang="en-US" altLang="zh-TW" dirty="0">
                <a:ea typeface="宋体" pitchFamily="2" charset="-122"/>
              </a:rPr>
              <a:t>12s and N = 2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能提供類似質量和生產率；爲了更好的質量，可使用 </a:t>
            </a:r>
            <a:r>
              <a:rPr lang="en-US" altLang="zh-TW" dirty="0">
                <a:ea typeface="宋体" pitchFamily="2" charset="-122"/>
              </a:rPr>
              <a:t>12s and N = 4 </a:t>
            </a:r>
            <a:r>
              <a:rPr lang="zh-TW" altLang="en-US" dirty="0">
                <a:ea typeface="宋体" pitchFamily="2" charset="-122"/>
              </a:rPr>
              <a:t>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四 節 控制方法選擇和設計的含義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正如前面描述，通過仔細選擇和評價控制方法能取得更好的質量和更高生產率；當誤差發生率低時，使用單規則控制方法每批一個或兩個控制測定值將是 成本</a:t>
            </a:r>
            <a:r>
              <a:rPr lang="en-US" altLang="zh-TW" dirty="0">
                <a:ea typeface="宋体" pitchFamily="2" charset="-122"/>
              </a:rPr>
              <a:t>~</a:t>
            </a:r>
            <a:r>
              <a:rPr lang="zh-TW" altLang="en-US" dirty="0">
                <a:ea typeface="宋体" pitchFamily="2" charset="-122"/>
              </a:rPr>
              <a:t>效率 的；當誤差發生率高時，需要具有高的誤差檢出概率的控制方法；改變控制規則和增加控制測定值個數能提高質量和生產率；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1</a:t>
            </a:r>
            <a:r>
              <a:rPr lang="zh-TW" altLang="en-US" dirty="0">
                <a:ea typeface="宋体" pitchFamily="2" charset="-122"/>
              </a:rPr>
              <a:t>、根據分析過程的類型而設計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生產率依賴於許多因素，一個重要的因素是分析過程的類型，比如：批分析過程、同時多批分析過程、隨機式分析過程；對於特定的分析過程類型需要選擇或設計控制方法；皮過程比隨機式過程要求更低的假失控概率或更長的在控質量的平均批長度；同時多批過程的生產率特別地會受到影響，由於增加批的個數也增加了假失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2</a:t>
            </a:r>
            <a:r>
              <a:rPr lang="zh-TW" altLang="en-US" dirty="0">
                <a:ea typeface="宋体" pitchFamily="2" charset="-122"/>
              </a:rPr>
              <a:t>、使用 質量</a:t>
            </a:r>
            <a:r>
              <a:rPr lang="en-US" altLang="zh-TW" dirty="0">
                <a:ea typeface="宋体" pitchFamily="2" charset="-122"/>
              </a:rPr>
              <a:t>~</a:t>
            </a:r>
            <a:r>
              <a:rPr lang="zh-TW" altLang="en-US" dirty="0">
                <a:ea typeface="宋体" pitchFamily="2" charset="-122"/>
              </a:rPr>
              <a:t>生產率 計劃模型研究不同的設計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通過使用 質量</a:t>
            </a:r>
            <a:r>
              <a:rPr lang="en-US" altLang="zh-TW" dirty="0">
                <a:ea typeface="宋体" pitchFamily="2" charset="-122"/>
              </a:rPr>
              <a:t>~</a:t>
            </a:r>
            <a:r>
              <a:rPr lang="zh-TW" altLang="en-US" dirty="0">
                <a:ea typeface="宋体" pitchFamily="2" charset="-122"/>
              </a:rPr>
              <a:t>生產率 計劃模型能研究不同控制方法對分析過程質量和生產率的影響；必須使用一系列的模型適合于在臨床檢驗上存在的許多不同分析過程的特征；能以在此闡明的方式發展模型；使用試驗有效比公式提供了更一般有用的模型；在微型計算機電子表格上執行模型為實驗人員提供了方便；從計算機仿真程序或從發表的功效函數圖上能獲得所要求的關於控制方法性能特征的信息；</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dirty="0">
              <a:ea typeface="宋体" pitchFamily="2" charset="-122"/>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11</a:t>
            </a:fld>
            <a:endParaRPr lang="en-US" altLang="zh-CN"/>
          </a:p>
        </p:txBody>
      </p:sp>
    </p:spTree>
    <p:extLst>
      <p:ext uri="{BB962C8B-B14F-4D97-AF65-F5344CB8AC3E}">
        <p14:creationId xmlns:p14="http://schemas.microsoft.com/office/powerpoint/2010/main" val="81137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重複分析係數的賦值將依賴於特定實驗室的管理方法，不同實驗室可不同；然而，在給定的實驗室內，重複分析係數的賦值很可能應用於許多或甚至所有的分析過程；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診斷試驗有效比</a:t>
            </a:r>
            <a:r>
              <a:rPr lang="en-US" altLang="zh-TW" dirty="0">
                <a:ea typeface="宋体" pitchFamily="2" charset="-122"/>
              </a:rPr>
              <a:t>( Test Yield )</a:t>
            </a:r>
            <a:r>
              <a:rPr lang="zh-TW" altLang="en-US" dirty="0">
                <a:ea typeface="宋体" pitchFamily="2" charset="-122"/>
              </a:rPr>
              <a:t>是指，正確的并可報告的患者結果在所有測定值中所佔的比例，理想情況下它應該是 </a:t>
            </a:r>
            <a:r>
              <a:rPr lang="en-US" altLang="zh-TW" dirty="0">
                <a:ea typeface="宋体" pitchFamily="2" charset="-122"/>
              </a:rPr>
              <a:t>1 ( </a:t>
            </a:r>
            <a:r>
              <a:rPr lang="zh-TW" altLang="en-US" dirty="0">
                <a:ea typeface="宋体" pitchFamily="2" charset="-122"/>
              </a:rPr>
              <a:t>或 </a:t>
            </a:r>
            <a:r>
              <a:rPr lang="en-US" altLang="zh-TW" dirty="0">
                <a:ea typeface="宋体" pitchFamily="2" charset="-122"/>
              </a:rPr>
              <a:t>100% )</a:t>
            </a:r>
            <a:r>
              <a:rPr lang="zh-TW" altLang="en-US" dirty="0">
                <a:ea typeface="宋体" pitchFamily="2" charset="-122"/>
              </a:rPr>
              <a:t>，但是在現實狀態下例如，爲了校準和過程控制目的而進行的測定導致的損失，當分析過程含有醫學上重要的誤差及因此需要重複檢測導致的損失，當分析過程不含醫學上重要的誤差但由於控制方法錯誤地區分（假失控）而進行重複檢測導致的損失，當分析過程含有醫學上重要的誤差但由於控制方法沒有將此誤差檢出（假在控）使檢驗師認為結果準確並且報告檢測結果從而導致臨床醫師重新申請試驗來證實第一次含有誤差的試驗結果所導致的損失，以及當分析過程不含醫學上重要的誤差但臨床醫師對試驗結果質量不認可在他們接受試驗結果之前重複申請進行確證試驗導致的損失，所有這些都會減少診斷試驗的有效比</a:t>
            </a:r>
            <a:r>
              <a:rPr lang="en-US" altLang="zh-TW" dirty="0">
                <a:ea typeface="宋体" pitchFamily="2" charset="-122"/>
              </a:rPr>
              <a:t>( Test Yield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所有這些損失都是分析過程效率的損失，令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，其中，</a:t>
            </a:r>
            <a:r>
              <a:rPr lang="en-US" altLang="zh-TW" dirty="0">
                <a:ea typeface="宋体" pitchFamily="2" charset="-122"/>
              </a:rPr>
              <a:t>LCC </a:t>
            </a:r>
            <a:r>
              <a:rPr lang="zh-TW" altLang="en-US" dirty="0">
                <a:ea typeface="宋体" pitchFamily="2" charset="-122"/>
              </a:rPr>
              <a:t>是校準和過程控制的生產率損失係數，它的意涵是由於必須分析校準品和質控品而降低了患者結果在測定值中的比例，</a:t>
            </a:r>
            <a:r>
              <a:rPr lang="en-US" altLang="zh-TW" dirty="0" err="1">
                <a:ea typeface="宋体" pitchFamily="2" charset="-122"/>
              </a:rPr>
              <a:t>Ltr</a:t>
            </a:r>
            <a:r>
              <a:rPr lang="en-US" altLang="zh-TW" dirty="0">
                <a:ea typeface="宋体" pitchFamily="2" charset="-122"/>
              </a:rPr>
              <a:t> </a:t>
            </a:r>
            <a:r>
              <a:rPr lang="zh-TW" altLang="en-US" dirty="0">
                <a:ea typeface="宋体" pitchFamily="2" charset="-122"/>
              </a:rPr>
              <a:t>是真失控分析批的生產率損失係數，</a:t>
            </a:r>
            <a:r>
              <a:rPr lang="en-US" altLang="zh-TW" dirty="0" err="1">
                <a:ea typeface="宋体" pitchFamily="2" charset="-122"/>
              </a:rPr>
              <a:t>Lfr</a:t>
            </a:r>
            <a:r>
              <a:rPr lang="en-US" altLang="zh-TW" dirty="0">
                <a:ea typeface="宋体" pitchFamily="2" charset="-122"/>
              </a:rPr>
              <a:t> </a:t>
            </a:r>
            <a:r>
              <a:rPr lang="zh-TW" altLang="en-US" dirty="0">
                <a:ea typeface="宋体" pitchFamily="2" charset="-122"/>
              </a:rPr>
              <a:t>是假失控分析批的的生產率損失係數，真失控分析批和假失控分析批的損失係數多體現失控分析批重新分析的過程，</a:t>
            </a:r>
            <a:r>
              <a:rPr lang="en-US" altLang="zh-TW" dirty="0" err="1">
                <a:ea typeface="宋体" pitchFamily="2" charset="-122"/>
              </a:rPr>
              <a:t>Lfa</a:t>
            </a:r>
            <a:r>
              <a:rPr lang="en-US" altLang="zh-TW" dirty="0">
                <a:ea typeface="宋体" pitchFamily="2" charset="-122"/>
              </a:rPr>
              <a:t> </a:t>
            </a:r>
            <a:r>
              <a:rPr lang="zh-TW" altLang="en-US" dirty="0">
                <a:ea typeface="宋体" pitchFamily="2" charset="-122"/>
              </a:rPr>
              <a:t>是假在控分析批的生產率損失係數，大多體現由於報告了不正確結果而導致的重新分析過程（例如臨床醫師重複申請的確認試驗損失），</a:t>
            </a:r>
            <a:r>
              <a:rPr lang="en-US" altLang="zh-TW" dirty="0" err="1">
                <a:ea typeface="宋体" pitchFamily="2" charset="-122"/>
              </a:rPr>
              <a:t>Lta</a:t>
            </a:r>
            <a:r>
              <a:rPr lang="en-US" altLang="zh-TW" dirty="0">
                <a:ea typeface="宋体" pitchFamily="2" charset="-122"/>
              </a:rPr>
              <a:t> </a:t>
            </a:r>
            <a:r>
              <a:rPr lang="zh-TW" altLang="en-US" dirty="0">
                <a:ea typeface="宋体" pitchFamily="2" charset="-122"/>
              </a:rPr>
              <a:t>是真在控分析批的生產率損失係數，真在控的損失係數大多體現臨床醫師懷疑試驗結果的質量及在他們接受試驗結果之前想確證的重複申請試驗的損失，因為真在控的損失是與分析過程能夠取得的質量（質量高低與缺陷率的倒數成正比）有關係，因此這種損失係數與缺陷率 </a:t>
            </a:r>
            <a:r>
              <a:rPr lang="en-US" altLang="zh-TW" dirty="0">
                <a:ea typeface="宋体" pitchFamily="2" charset="-122"/>
              </a:rPr>
              <a:t>f · ( 1 - </a:t>
            </a:r>
            <a:r>
              <a:rPr lang="en-US" altLang="zh-TW" dirty="0" err="1">
                <a:ea typeface="宋体" pitchFamily="2" charset="-122"/>
              </a:rPr>
              <a:t>Ped</a:t>
            </a:r>
            <a:r>
              <a:rPr lang="en-US" altLang="zh-TW" dirty="0">
                <a:ea typeface="宋体" pitchFamily="2" charset="-122"/>
              </a:rPr>
              <a:t> ) </a:t>
            </a:r>
            <a:r>
              <a:rPr lang="zh-TW" altLang="en-US" dirty="0">
                <a:ea typeface="宋体" pitchFamily="2" charset="-122"/>
              </a:rPr>
              <a:t>或 </a:t>
            </a:r>
            <a:r>
              <a:rPr lang="en-US" altLang="zh-TW" dirty="0">
                <a:ea typeface="宋体" pitchFamily="2" charset="-122"/>
              </a:rPr>
              <a:t>f · ( </a:t>
            </a:r>
            <a:r>
              <a:rPr lang="en-US" altLang="zh-TW" dirty="0" err="1">
                <a:ea typeface="宋体" pitchFamily="2" charset="-122"/>
              </a:rPr>
              <a:t>ARLfr</a:t>
            </a:r>
            <a:r>
              <a:rPr lang="en-US" altLang="zh-TW" dirty="0">
                <a:ea typeface="宋体" pitchFamily="2" charset="-122"/>
              </a:rPr>
              <a:t> - 1 ) </a:t>
            </a:r>
            <a:r>
              <a:rPr lang="zh-TW" altLang="en-US" dirty="0">
                <a:ea typeface="宋体" pitchFamily="2" charset="-122"/>
              </a:rPr>
              <a:t>相關；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重複分析係數的賦值依賴於實驗室的管理方法，真失控的重複係數</a:t>
            </a:r>
            <a:r>
              <a:rPr lang="en-US" altLang="zh-TW" dirty="0">
                <a:ea typeface="宋体" pitchFamily="2" charset="-122"/>
              </a:rPr>
              <a:t>( </a:t>
            </a:r>
            <a:r>
              <a:rPr lang="en-US" altLang="zh-TW" dirty="0" err="1">
                <a:ea typeface="宋体" pitchFamily="2" charset="-122"/>
              </a:rPr>
              <a:t>Rtr</a:t>
            </a:r>
            <a:r>
              <a:rPr lang="en-US" altLang="zh-TW" dirty="0">
                <a:ea typeface="宋体" pitchFamily="2" charset="-122"/>
              </a:rPr>
              <a:t> )</a:t>
            </a:r>
            <a:r>
              <a:rPr lang="zh-TW" altLang="en-US" dirty="0">
                <a:ea typeface="宋体" pitchFamily="2" charset="-122"/>
              </a:rPr>
              <a:t>和假失控的重複係數</a:t>
            </a:r>
            <a:r>
              <a:rPr lang="en-US" altLang="zh-TW" dirty="0">
                <a:ea typeface="宋体" pitchFamily="2" charset="-122"/>
              </a:rPr>
              <a:t>( </a:t>
            </a:r>
            <a:r>
              <a:rPr lang="en-US" altLang="zh-TW" dirty="0" err="1">
                <a:ea typeface="宋体" pitchFamily="2" charset="-122"/>
              </a:rPr>
              <a:t>Rfr</a:t>
            </a:r>
            <a:r>
              <a:rPr lang="en-US" altLang="zh-TW" dirty="0">
                <a:ea typeface="宋体" pitchFamily="2" charset="-122"/>
              </a:rPr>
              <a:t> )</a:t>
            </a:r>
            <a:r>
              <a:rPr lang="zh-TW" altLang="en-US" dirty="0">
                <a:ea typeface="宋体" pitchFamily="2" charset="-122"/>
              </a:rPr>
              <a:t>通常都是 </a:t>
            </a:r>
            <a:r>
              <a:rPr lang="en-US" altLang="zh-TW" dirty="0">
                <a:ea typeface="宋体" pitchFamily="2" charset="-122"/>
              </a:rPr>
              <a:t>1 ( </a:t>
            </a:r>
            <a:r>
              <a:rPr lang="en-US" altLang="zh-TW" dirty="0" err="1">
                <a:ea typeface="宋体" pitchFamily="2" charset="-122"/>
              </a:rPr>
              <a:t>Rfr</a:t>
            </a:r>
            <a:r>
              <a:rPr lang="en-US" altLang="zh-TW" dirty="0">
                <a:ea typeface="宋体" pitchFamily="2" charset="-122"/>
              </a:rPr>
              <a:t> = </a:t>
            </a:r>
            <a:r>
              <a:rPr lang="en-US" altLang="zh-TW" dirty="0" err="1">
                <a:ea typeface="宋体" pitchFamily="2" charset="-122"/>
              </a:rPr>
              <a:t>Rtr</a:t>
            </a:r>
            <a:r>
              <a:rPr lang="en-US" altLang="zh-TW" dirty="0">
                <a:ea typeface="宋体" pitchFamily="2" charset="-122"/>
              </a:rPr>
              <a:t> = 1 )</a:t>
            </a:r>
            <a:r>
              <a:rPr lang="zh-TW" altLang="en-US" dirty="0">
                <a:ea typeface="宋体" pitchFamily="2" charset="-122"/>
              </a:rPr>
              <a:t>，因為通常無法區分真失控與假失控信號，對於隨機式分析過程</a:t>
            </a:r>
            <a:r>
              <a:rPr lang="en-US" altLang="zh-TW" dirty="0">
                <a:ea typeface="宋体" pitchFamily="2" charset="-122"/>
              </a:rPr>
              <a:t>(random access process)</a:t>
            </a:r>
            <a:r>
              <a:rPr lang="zh-TW" altLang="en-US" dirty="0">
                <a:ea typeface="宋体" pitchFamily="2" charset="-122"/>
              </a:rPr>
              <a:t>通常進行控制觀測值的重複測定確認，而患者標本通常考慮誤差來源，在消除誤差影響之後視情況決定是否進行重新分析，假在控重複係數</a:t>
            </a:r>
            <a:r>
              <a:rPr lang="en-US" altLang="zh-TW" dirty="0">
                <a:ea typeface="宋体" pitchFamily="2" charset="-122"/>
              </a:rPr>
              <a:t>( </a:t>
            </a:r>
            <a:r>
              <a:rPr lang="en-US" altLang="zh-TW" dirty="0" err="1">
                <a:ea typeface="宋体" pitchFamily="2" charset="-122"/>
              </a:rPr>
              <a:t>Rfa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2 ( </a:t>
            </a:r>
            <a:r>
              <a:rPr lang="en-US" altLang="zh-TW" dirty="0" err="1">
                <a:ea typeface="宋体" pitchFamily="2" charset="-122"/>
              </a:rPr>
              <a:t>Rfa</a:t>
            </a:r>
            <a:r>
              <a:rPr lang="en-US" altLang="zh-TW" dirty="0">
                <a:ea typeface="宋体" pitchFamily="2" charset="-122"/>
              </a:rPr>
              <a:t> = 2 ) </a:t>
            </a:r>
            <a:r>
              <a:rPr lang="zh-TW" altLang="en-US" dirty="0">
                <a:ea typeface="宋体" pitchFamily="2" charset="-122"/>
              </a:rPr>
              <a:t>，即假定臨床醫師重新申請試驗，獲得的重複結果不同於第一次假在控分析批的結果，然後再重新申請試驗，以確定兩個結果哪一個是正確的所導致，真在控重複係數</a:t>
            </a:r>
            <a:r>
              <a:rPr lang="en-US" altLang="zh-TW" dirty="0">
                <a:ea typeface="宋体" pitchFamily="2" charset="-122"/>
              </a:rPr>
              <a:t>( </a:t>
            </a:r>
            <a:r>
              <a:rPr lang="en-US" altLang="zh-TW" dirty="0" err="1">
                <a:ea typeface="宋体" pitchFamily="2" charset="-122"/>
              </a:rPr>
              <a:t>Rta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1 ( </a:t>
            </a:r>
            <a:r>
              <a:rPr lang="en-US" altLang="zh-TW" dirty="0" err="1">
                <a:ea typeface="宋体" pitchFamily="2" charset="-122"/>
              </a:rPr>
              <a:t>Rta</a:t>
            </a:r>
            <a:r>
              <a:rPr lang="en-US" altLang="zh-TW" dirty="0">
                <a:ea typeface="宋体" pitchFamily="2" charset="-122"/>
              </a:rPr>
              <a:t> = 1 ) </a:t>
            </a:r>
            <a:r>
              <a:rPr lang="zh-TW" altLang="en-US" dirty="0">
                <a:ea typeface="宋体" pitchFamily="2" charset="-122"/>
              </a:rPr>
              <a:t>，因為重新申請試驗的結果應該與原來的結果一致；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分析過程的理想產率減去損失的效率可以得到診斷試驗有效比的估計值，分析過程的平均試驗有效比等於理想產率減去每批的平均損失，即平均試驗有效比</a:t>
            </a:r>
            <a:r>
              <a:rPr lang="en-US" altLang="zh-TW" dirty="0">
                <a:ea typeface="宋体" pitchFamily="2" charset="-122"/>
              </a:rPr>
              <a:t>(Test Yield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，將表達式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代入公式  </a:t>
            </a: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，可得到下列試驗有效比的表達式：</a:t>
            </a:r>
            <a:r>
              <a:rPr lang="en-US" altLang="zh-TW" dirty="0">
                <a:ea typeface="宋体" pitchFamily="2" charset="-122"/>
              </a:rPr>
              <a:t>TY = 1 -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𝑇𝑌</a:t>
            </a:r>
            <a:r>
              <a:rPr lang="en-US" altLang="zh-TW" dirty="0">
                <a:ea typeface="宋体" pitchFamily="2" charset="-122"/>
              </a:rPr>
              <a:t>=1−</a:t>
            </a:r>
            <a:r>
              <a:rPr lang="zh-TW" altLang="en-US" dirty="0">
                <a:ea typeface="宋体" pitchFamily="2" charset="-122"/>
              </a:rPr>
              <a:t>𝐿</a:t>
            </a:r>
            <a:r>
              <a:rPr lang="en-US" altLang="zh-TW" dirty="0">
                <a:ea typeface="宋体" pitchFamily="2" charset="-122"/>
              </a:rPr>
              <a:t>_</a:t>
            </a:r>
            <a:r>
              <a:rPr lang="zh-TW" altLang="en-US" dirty="0">
                <a:ea typeface="宋体" pitchFamily="2" charset="-122"/>
              </a:rPr>
              <a:t>𝐶𝐶−𝐿</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將每一類型的分析批數用分析過程和控制過程的特徵值表示；對於間斷誤差，由總分析批數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，控制方法誤差檢出概率</a:t>
            </a:r>
            <a:r>
              <a:rPr lang="en-US" altLang="zh-TW" dirty="0">
                <a:ea typeface="宋体" pitchFamily="2" charset="-122"/>
              </a:rPr>
              <a:t>( </a:t>
            </a:r>
            <a:r>
              <a:rPr lang="en-US" altLang="zh-TW" dirty="0" err="1">
                <a:ea typeface="宋体" pitchFamily="2" charset="-122"/>
              </a:rPr>
              <a:t>Ped</a:t>
            </a:r>
            <a:r>
              <a:rPr lang="en-US" altLang="zh-TW" dirty="0">
                <a:ea typeface="宋体" pitchFamily="2" charset="-122"/>
              </a:rPr>
              <a:t> )</a:t>
            </a:r>
            <a:r>
              <a:rPr lang="zh-TW" altLang="en-US" dirty="0">
                <a:ea typeface="宋体" pitchFamily="2" charset="-122"/>
              </a:rPr>
              <a:t>和假失控概率</a:t>
            </a:r>
            <a:r>
              <a:rPr lang="en-US" altLang="zh-TW" dirty="0">
                <a:ea typeface="宋体" pitchFamily="2" charset="-122"/>
              </a:rPr>
              <a:t>(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，來表達每一類型的分析批數；對於持續誤差，由總分析批數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，分析過程含有誤差時誤差檢出的平均運行分析批數</a:t>
            </a:r>
            <a:r>
              <a:rPr lang="en-US" altLang="zh-TW" dirty="0">
                <a:ea typeface="宋体" pitchFamily="2" charset="-122"/>
              </a:rPr>
              <a:t>( </a:t>
            </a:r>
            <a:r>
              <a:rPr lang="en-US" altLang="zh-TW" dirty="0" err="1">
                <a:ea typeface="宋体" pitchFamily="2" charset="-122"/>
              </a:rPr>
              <a:t>ARLed</a:t>
            </a:r>
            <a:r>
              <a:rPr lang="en-US" altLang="zh-TW" dirty="0">
                <a:ea typeface="宋体" pitchFamily="2" charset="-122"/>
              </a:rPr>
              <a:t> )</a:t>
            </a:r>
            <a:r>
              <a:rPr lang="zh-TW" altLang="en-US" dirty="0">
                <a:ea typeface="宋体" pitchFamily="2" charset="-122"/>
              </a:rPr>
              <a:t>和分析過程不含誤差時質控狀態為在控運行的平均分析批數</a:t>
            </a:r>
            <a:r>
              <a:rPr lang="en-US" altLang="zh-TW" dirty="0">
                <a:ea typeface="宋体" pitchFamily="2" charset="-122"/>
              </a:rPr>
              <a:t>( </a:t>
            </a:r>
            <a:r>
              <a:rPr lang="en-US" altLang="zh-TW" dirty="0" err="1">
                <a:ea typeface="宋体" pitchFamily="2" charset="-122"/>
              </a:rPr>
              <a:t>ARLfr</a:t>
            </a:r>
            <a:r>
              <a:rPr lang="en-US" altLang="zh-TW" dirty="0">
                <a:ea typeface="宋体" pitchFamily="2" charset="-122"/>
              </a:rPr>
              <a:t> )</a:t>
            </a:r>
            <a:r>
              <a:rPr lang="zh-TW" altLang="en-US" dirty="0">
                <a:ea typeface="宋体" pitchFamily="2" charset="-122"/>
              </a:rPr>
              <a:t>，來表達每一類型的分析批數；將生產率損失係數</a:t>
            </a:r>
            <a:r>
              <a:rPr lang="en-US" altLang="zh-TW" dirty="0">
                <a:ea typeface="宋体" pitchFamily="2" charset="-122"/>
              </a:rPr>
              <a:t>( L )</a:t>
            </a:r>
            <a:r>
              <a:rPr lang="zh-TW" altLang="en-US" dirty="0">
                <a:ea typeface="宋体" pitchFamily="2" charset="-122"/>
              </a:rPr>
              <a:t>用各結果狀態下的重複係數和每個分析批中標本類型比例表示，代入推導可得到分析過程試驗有效比的過程特征值和標本比例的表現形式；</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三十九 章 選擇和設計 成本</a:t>
            </a:r>
            <a:r>
              <a:rPr lang="en-US" altLang="zh-TW" dirty="0">
                <a:ea typeface="宋体" pitchFamily="2" charset="-122"/>
              </a:rPr>
              <a:t>~</a:t>
            </a:r>
            <a:r>
              <a:rPr lang="zh-TW" altLang="en-US" dirty="0">
                <a:ea typeface="宋体" pitchFamily="2" charset="-122"/>
              </a:rPr>
              <a:t>效果 質量控制方法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當實驗室對所有的測定方法使用相同控制方法的實踐不能提供 成本</a:t>
            </a:r>
            <a:r>
              <a:rPr lang="en-US" altLang="zh-TW" dirty="0">
                <a:ea typeface="宋体" pitchFamily="2" charset="-122"/>
              </a:rPr>
              <a:t>~</a:t>
            </a:r>
            <a:r>
              <a:rPr lang="zh-TW" altLang="en-US" dirty="0">
                <a:ea typeface="宋体" pitchFamily="2" charset="-122"/>
              </a:rPr>
              <a:t>效果 質量控制，有些測定方法受到過度的控制，而有些測定方法未受到控制，質量控制的適當程度依賴於特定的應用，即要考慮測定的分析物、分析物在醫學上要求的質量、測定方法的性能特征（過程類型、精密度、正確度、穩定性 </a:t>
            </a:r>
            <a:r>
              <a:rPr lang="en-US" altLang="zh-TW" dirty="0">
                <a:ea typeface="宋体" pitchFamily="2" charset="-122"/>
              </a:rPr>
              <a:t>/ </a:t>
            </a:r>
            <a:r>
              <a:rPr lang="zh-TW" altLang="en-US" dirty="0">
                <a:ea typeface="宋体" pitchFamily="2" charset="-122"/>
              </a:rPr>
              <a:t>誤差發生率）、控制方法本身的性能特征（誤差檢出概率、假失控概率），分析過程的 成本</a:t>
            </a:r>
            <a:r>
              <a:rPr lang="en-US" altLang="zh-TW" dirty="0">
                <a:ea typeface="宋体" pitchFamily="2" charset="-122"/>
              </a:rPr>
              <a:t>~</a:t>
            </a:r>
            <a:r>
              <a:rPr lang="zh-TW" altLang="en-US" dirty="0">
                <a:ea typeface="宋体" pitchFamily="2" charset="-122"/>
              </a:rPr>
              <a:t>效果 運行要求選擇或設計的控制方法適合于受控的特定的測定方法；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在前面章節，已描述了影響分析過程 成本</a:t>
            </a:r>
            <a:r>
              <a:rPr lang="en-US" altLang="zh-TW" dirty="0">
                <a:ea typeface="宋体" pitchFamily="2" charset="-122"/>
              </a:rPr>
              <a:t>~</a:t>
            </a:r>
            <a:r>
              <a:rPr lang="zh-TW" altLang="en-US" dirty="0">
                <a:ea typeface="宋体" pitchFamily="2" charset="-122"/>
              </a:rPr>
              <a:t>效果 的許多因素，以及發展了的一些概念，其對選擇或設計 成本</a:t>
            </a:r>
            <a:r>
              <a:rPr lang="en-US" altLang="zh-TW" dirty="0">
                <a:ea typeface="宋体" pitchFamily="2" charset="-122"/>
              </a:rPr>
              <a:t>~</a:t>
            </a:r>
            <a:r>
              <a:rPr lang="zh-TW" altLang="en-US" dirty="0">
                <a:ea typeface="宋体" pitchFamily="2" charset="-122"/>
              </a:rPr>
              <a:t>效果 質量控制方法應該是有用的；在這一章里，則總結了那些思想，並且提出了把它們應用於各個實驗室一些方法的建議；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 節 質量 </a:t>
            </a:r>
            <a:r>
              <a:rPr lang="en-US" altLang="zh-TW" dirty="0">
                <a:ea typeface="宋体" pitchFamily="2" charset="-122"/>
              </a:rPr>
              <a:t>~ </a:t>
            </a:r>
            <a:r>
              <a:rPr lang="zh-TW" altLang="en-US" dirty="0">
                <a:ea typeface="宋体" pitchFamily="2" charset="-122"/>
              </a:rPr>
              <a:t>生產率計劃模型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第 三十七 章 由假在控損失模型計算的缺陷率及計算的試驗有效比提供計劃分析過程的 質量 </a:t>
            </a:r>
            <a:r>
              <a:rPr lang="en-US" altLang="zh-TW" dirty="0">
                <a:ea typeface="宋体" pitchFamily="2" charset="-122"/>
              </a:rPr>
              <a:t>~ </a:t>
            </a:r>
            <a:r>
              <a:rPr lang="zh-TW" altLang="en-US" dirty="0">
                <a:ea typeface="宋体" pitchFamily="2" charset="-122"/>
              </a:rPr>
              <a:t>生產率 模型；由於有了這些計劃模型，通過預測缺陷率作為效率的指徵（與質量有關），和試驗有效比作為成本的指徵（與生產率有關），可以研究質量控制方法的 成本 </a:t>
            </a:r>
            <a:r>
              <a:rPr lang="en-US" altLang="zh-TW" dirty="0">
                <a:ea typeface="宋体" pitchFamily="2" charset="-122"/>
              </a:rPr>
              <a:t>~ </a:t>
            </a:r>
            <a:r>
              <a:rPr lang="zh-TW" altLang="en-US" dirty="0">
                <a:ea typeface="宋体" pitchFamily="2" charset="-122"/>
              </a:rPr>
              <a:t>效率；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期望不同的控制方法可提供不同的缺陷率和不同的試驗有效比；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當誤差發生率低時，期望低的缺陷率和高的質量，控制方法具有少的假失控和較少的質控測定值個數，能取得高的試驗有效比或高的生產率；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高時，需要高的誤差檢出概率，這樣，分析人員應該選擇更靈敏的控制規則或增加質控測定值個數，這時改變控制方法或增加質控測定值個數，實際上反而能夠提高質量和生產率，因此，控制方法的仔細選擇或設計能導致在較低的成本上提高質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3.1 </a:t>
            </a:r>
            <a:r>
              <a:rPr lang="zh-TW" altLang="en-US" dirty="0">
                <a:ea typeface="宋体" pitchFamily="2" charset="-122"/>
              </a:rPr>
              <a:t>分析過程質量和生產率的評價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例如：表 </a:t>
            </a:r>
            <a:r>
              <a:rPr lang="en-US" altLang="zh-TW" dirty="0">
                <a:ea typeface="宋体" pitchFamily="2" charset="-122"/>
              </a:rPr>
              <a:t>38-4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，不同控制方法對批分析過程期望生產率的影響，表 </a:t>
            </a:r>
            <a:r>
              <a:rPr lang="en-US" altLang="zh-TW" dirty="0">
                <a:ea typeface="宋体" pitchFamily="2" charset="-122"/>
              </a:rPr>
              <a:t>38-5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，不同控制方法對隨機式分析過程期望生產率的影響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2s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( 12s )</a:t>
            </a:r>
            <a:r>
              <a:rPr lang="zh-TW" altLang="en-US" dirty="0">
                <a:ea typeface="宋体" pitchFamily="2" charset="-122"/>
              </a:rPr>
              <a:t>批過程的試驗有效比和缺陷率；</a:t>
            </a:r>
            <a:r>
              <a:rPr lang="en-US" altLang="zh-TW" dirty="0">
                <a:ea typeface="宋体" pitchFamily="2" charset="-122"/>
              </a:rPr>
              <a:t>Y </a:t>
            </a:r>
            <a:r>
              <a:rPr lang="zh-TW" altLang="en-US" dirty="0">
                <a:ea typeface="宋体" pitchFamily="2" charset="-122"/>
              </a:rPr>
              <a:t>軸 為「分析過程的試驗效用」，用來表明分析過程產量提供可接受患者試驗結果的百分比（試驗有效比）和缺陷結果的百分數（缺陷率）；</a:t>
            </a:r>
            <a:r>
              <a:rPr lang="en-US" altLang="zh-TW" dirty="0">
                <a:ea typeface="宋体" pitchFamily="2" charset="-122"/>
              </a:rPr>
              <a:t>X </a:t>
            </a:r>
            <a:r>
              <a:rPr lang="zh-TW" altLang="en-US" dirty="0">
                <a:ea typeface="宋体" pitchFamily="2" charset="-122"/>
              </a:rPr>
              <a:t>軸 為誤差發生率，範圍假設 </a:t>
            </a:r>
            <a:r>
              <a:rPr lang="en-US" altLang="zh-TW" dirty="0">
                <a:ea typeface="宋体" pitchFamily="2" charset="-122"/>
              </a:rPr>
              <a:t>0% ~ 25% </a:t>
            </a:r>
            <a:r>
              <a:rPr lang="zh-TW" altLang="en-US" dirty="0">
                <a:ea typeface="宋体" pitchFamily="2" charset="-122"/>
              </a:rPr>
              <a:t>；對於 </a:t>
            </a:r>
            <a:r>
              <a:rPr lang="en-US" altLang="zh-TW" dirty="0">
                <a:ea typeface="宋体" pitchFamily="2" charset="-122"/>
              </a:rPr>
              <a:t>12s </a:t>
            </a:r>
            <a:r>
              <a:rPr lang="zh-TW" altLang="en-US" dirty="0">
                <a:ea typeface="宋体" pitchFamily="2" charset="-122"/>
              </a:rPr>
              <a:t>控制規則，當 </a:t>
            </a:r>
            <a:r>
              <a:rPr lang="en-US" altLang="zh-TW" dirty="0">
                <a:ea typeface="宋体" pitchFamily="2" charset="-122"/>
              </a:rPr>
              <a:t>f </a:t>
            </a:r>
            <a:r>
              <a:rPr lang="zh-TW" altLang="en-US" dirty="0">
                <a:ea typeface="宋体" pitchFamily="2" charset="-122"/>
              </a:rPr>
              <a:t>小於 </a:t>
            </a:r>
            <a:r>
              <a:rPr lang="en-US" altLang="zh-TW" dirty="0">
                <a:ea typeface="宋体" pitchFamily="2" charset="-122"/>
              </a:rPr>
              <a:t>15% ~ 20% </a:t>
            </a:r>
            <a:r>
              <a:rPr lang="zh-TW" altLang="en-US" dirty="0">
                <a:ea typeface="宋体" pitchFamily="2" charset="-122"/>
              </a:rPr>
              <a:t>時，增加質控測定值個數</a:t>
            </a:r>
            <a:r>
              <a:rPr lang="en-US" altLang="zh-TW" dirty="0">
                <a:ea typeface="宋体" pitchFamily="2" charset="-122"/>
              </a:rPr>
              <a:t>(N)</a:t>
            </a:r>
            <a:r>
              <a:rPr lang="zh-TW" altLang="en-US" dirty="0">
                <a:ea typeface="宋体" pitchFamily="2" charset="-122"/>
              </a:rPr>
              <a:t>，可導致試驗有效比下降，當 </a:t>
            </a:r>
            <a:r>
              <a:rPr lang="en-US" altLang="zh-TW" dirty="0">
                <a:ea typeface="宋体" pitchFamily="2" charset="-122"/>
              </a:rPr>
              <a:t>f </a:t>
            </a:r>
            <a:r>
              <a:rPr lang="zh-TW" altLang="en-US" dirty="0">
                <a:ea typeface="宋体" pitchFamily="2" charset="-122"/>
              </a:rPr>
              <a:t>更大時，生產率隨著 </a:t>
            </a:r>
            <a:r>
              <a:rPr lang="en-US" altLang="zh-TW" dirty="0">
                <a:ea typeface="宋体" pitchFamily="2" charset="-122"/>
              </a:rPr>
              <a:t>N </a:t>
            </a:r>
            <a:r>
              <a:rPr lang="zh-TW" altLang="en-US" dirty="0">
                <a:ea typeface="宋体" pitchFamily="2" charset="-122"/>
              </a:rPr>
              <a:t>增加而增加；隨著 </a:t>
            </a:r>
            <a:r>
              <a:rPr lang="en-US" altLang="zh-TW" dirty="0">
                <a:ea typeface="宋体" pitchFamily="2" charset="-122"/>
              </a:rPr>
              <a:t>N </a:t>
            </a:r>
            <a:r>
              <a:rPr lang="zh-TW" altLang="en-US" dirty="0">
                <a:ea typeface="宋体" pitchFamily="2" charset="-122"/>
              </a:rPr>
              <a:t>增加，質量也增加，如有較低的缺陷率所示；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3s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( 13s )</a:t>
            </a:r>
            <a:r>
              <a:rPr lang="zh-TW" altLang="en-US" dirty="0">
                <a:ea typeface="宋体" pitchFamily="2" charset="-122"/>
              </a:rPr>
              <a:t>批過程的試驗有效比和缺陷率；當 </a:t>
            </a:r>
            <a:r>
              <a:rPr lang="en-US" altLang="zh-TW" dirty="0">
                <a:ea typeface="宋体" pitchFamily="2" charset="-122"/>
              </a:rPr>
              <a:t>f </a:t>
            </a:r>
            <a:r>
              <a:rPr lang="zh-TW" altLang="en-US" dirty="0">
                <a:ea typeface="宋体" pitchFamily="2" charset="-122"/>
              </a:rPr>
              <a:t>是從 </a:t>
            </a:r>
            <a:r>
              <a:rPr lang="en-US" altLang="zh-TW" dirty="0">
                <a:ea typeface="宋体" pitchFamily="2" charset="-122"/>
              </a:rPr>
              <a:t>0% </a:t>
            </a:r>
            <a:r>
              <a:rPr lang="zh-TW" altLang="en-US" dirty="0">
                <a:ea typeface="宋体" pitchFamily="2" charset="-122"/>
              </a:rPr>
              <a:t>到 </a:t>
            </a:r>
            <a:r>
              <a:rPr lang="en-US" altLang="zh-TW" dirty="0">
                <a:ea typeface="宋体" pitchFamily="2" charset="-122"/>
              </a:rPr>
              <a:t>15% </a:t>
            </a:r>
            <a:r>
              <a:rPr lang="zh-TW" altLang="en-US" dirty="0">
                <a:ea typeface="宋体" pitchFamily="2" charset="-122"/>
              </a:rPr>
              <a:t>時，增加 </a:t>
            </a:r>
            <a:r>
              <a:rPr lang="en-US" altLang="zh-TW" dirty="0">
                <a:ea typeface="宋体" pitchFamily="2" charset="-122"/>
              </a:rPr>
              <a:t>N </a:t>
            </a:r>
            <a:r>
              <a:rPr lang="zh-TW" altLang="en-US" dirty="0">
                <a:ea typeface="宋体" pitchFamily="2" charset="-122"/>
              </a:rPr>
              <a:t>則降低試驗有效比，當 </a:t>
            </a:r>
            <a:r>
              <a:rPr lang="en-US" altLang="zh-TW" dirty="0">
                <a:ea typeface="宋体" pitchFamily="2" charset="-122"/>
              </a:rPr>
              <a:t>f </a:t>
            </a:r>
            <a:r>
              <a:rPr lang="zh-TW" altLang="en-US" dirty="0">
                <a:ea typeface="宋体" pitchFamily="2" charset="-122"/>
              </a:rPr>
              <a:t>為 </a:t>
            </a:r>
            <a:r>
              <a:rPr lang="en-US" altLang="zh-TW" dirty="0">
                <a:ea typeface="宋体" pitchFamily="2" charset="-122"/>
              </a:rPr>
              <a:t>15% ~ 25% </a:t>
            </a:r>
            <a:r>
              <a:rPr lang="zh-TW" altLang="en-US" dirty="0">
                <a:ea typeface="宋体" pitchFamily="2" charset="-122"/>
              </a:rPr>
              <a:t>時，試驗有效比隨著 </a:t>
            </a:r>
            <a:r>
              <a:rPr lang="en-US" altLang="zh-TW" dirty="0">
                <a:ea typeface="宋体" pitchFamily="2" charset="-122"/>
              </a:rPr>
              <a:t>N </a:t>
            </a:r>
            <a:r>
              <a:rPr lang="zh-TW" altLang="en-US" dirty="0">
                <a:ea typeface="宋体" pitchFamily="2" charset="-122"/>
              </a:rPr>
              <a:t>的增加並沒有很大的變化；隨著 </a:t>
            </a:r>
            <a:r>
              <a:rPr lang="en-US" altLang="zh-TW" dirty="0">
                <a:ea typeface="宋体" pitchFamily="2" charset="-122"/>
              </a:rPr>
              <a:t>N </a:t>
            </a:r>
            <a:r>
              <a:rPr lang="zh-TW" altLang="en-US" dirty="0">
                <a:ea typeface="宋体" pitchFamily="2" charset="-122"/>
              </a:rPr>
              <a:t>增加質量也增加，但缺陷率比使用 </a:t>
            </a:r>
            <a:r>
              <a:rPr lang="en-US" altLang="zh-TW" dirty="0">
                <a:ea typeface="宋体" pitchFamily="2" charset="-122"/>
              </a:rPr>
              <a:t>12s </a:t>
            </a:r>
            <a:r>
              <a:rPr lang="zh-TW" altLang="en-US" dirty="0">
                <a:ea typeface="宋体" pitchFamily="2" charset="-122"/>
              </a:rPr>
              <a:t>控制規則的要高；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研究由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規則控制的批過程行為，當 </a:t>
            </a:r>
            <a:r>
              <a:rPr lang="en-US" altLang="zh-TW" dirty="0">
                <a:ea typeface="宋体" pitchFamily="2" charset="-122"/>
              </a:rPr>
              <a:t>f </a:t>
            </a:r>
            <a:r>
              <a:rPr lang="zh-TW" altLang="en-US" dirty="0">
                <a:ea typeface="宋体" pitchFamily="2" charset="-122"/>
              </a:rPr>
              <a:t>是大於 </a:t>
            </a:r>
            <a:r>
              <a:rPr lang="en-US" altLang="zh-TW" dirty="0">
                <a:ea typeface="宋体" pitchFamily="2" charset="-122"/>
              </a:rPr>
              <a:t>10% </a:t>
            </a:r>
            <a:r>
              <a:rPr lang="zh-TW" altLang="en-US" dirty="0">
                <a:ea typeface="宋体" pitchFamily="2" charset="-122"/>
              </a:rPr>
              <a:t>時，</a:t>
            </a:r>
            <a:r>
              <a:rPr lang="en-US" altLang="zh-TW" dirty="0">
                <a:ea typeface="宋体" pitchFamily="2" charset="-122"/>
              </a:rPr>
              <a:t>N </a:t>
            </a:r>
            <a:r>
              <a:rPr lang="zh-TW" altLang="en-US" dirty="0">
                <a:ea typeface="宋体" pitchFamily="2" charset="-122"/>
              </a:rPr>
              <a:t>從 </a:t>
            </a:r>
            <a:r>
              <a:rPr lang="en-US" altLang="zh-TW" dirty="0">
                <a:ea typeface="宋体" pitchFamily="2" charset="-122"/>
              </a:rPr>
              <a:t>2 </a:t>
            </a:r>
            <a:r>
              <a:rPr lang="zh-TW" altLang="en-US" dirty="0">
                <a:ea typeface="宋体" pitchFamily="2" charset="-122"/>
              </a:rPr>
              <a:t>增加到 </a:t>
            </a:r>
            <a:r>
              <a:rPr lang="en-US" altLang="zh-TW" dirty="0">
                <a:ea typeface="宋体" pitchFamily="2" charset="-122"/>
              </a:rPr>
              <a:t>4 </a:t>
            </a:r>
            <a:r>
              <a:rPr lang="zh-TW" altLang="en-US" dirty="0">
                <a:ea typeface="宋体" pitchFamily="2" charset="-122"/>
              </a:rPr>
              <a:t>提高了分析過程的質量和生產率；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表 </a:t>
            </a:r>
            <a:r>
              <a:rPr lang="en-US" altLang="zh-TW" dirty="0">
                <a:ea typeface="宋体" pitchFamily="2" charset="-122"/>
              </a:rPr>
              <a:t>38-5 </a:t>
            </a:r>
            <a:r>
              <a:rPr lang="zh-TW" altLang="en-US" dirty="0">
                <a:ea typeface="宋体" pitchFamily="2" charset="-122"/>
              </a:rPr>
              <a:t>中給出隨機式分析過程的行為，顯示了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控制方法的結果；在隨機式分析過程由 </a:t>
            </a:r>
            <a:r>
              <a:rPr lang="en-US" altLang="zh-TW" dirty="0">
                <a:ea typeface="宋体" pitchFamily="2" charset="-122"/>
              </a:rPr>
              <a:t>12s </a:t>
            </a:r>
            <a:r>
              <a:rPr lang="zh-TW" altLang="en-US" dirty="0">
                <a:ea typeface="宋体" pitchFamily="2" charset="-122"/>
              </a:rPr>
              <a:t>控制方法取得的試驗有效比高於在批分析過程相同控制方法的試驗有效比；對於 </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，當誤差發生率小於 </a:t>
            </a:r>
            <a:r>
              <a:rPr lang="en-US" altLang="zh-TW" dirty="0">
                <a:ea typeface="宋体" pitchFamily="2" charset="-122"/>
              </a:rPr>
              <a:t>10% </a:t>
            </a:r>
            <a:r>
              <a:rPr lang="zh-TW" altLang="en-US" dirty="0">
                <a:ea typeface="宋体" pitchFamily="2" charset="-122"/>
              </a:rPr>
              <a:t>時，批過程和隨機式過程之間在試驗有效比上的差別是小的，當在較高誤差發生率上時，其差別變得更明顯；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3.2 </a:t>
            </a:r>
            <a:r>
              <a:rPr lang="zh-TW" altLang="en-US" dirty="0">
                <a:ea typeface="宋体" pitchFamily="2" charset="-122"/>
              </a:rPr>
              <a:t>控制方法的 成本</a:t>
            </a:r>
            <a:r>
              <a:rPr lang="en-US" altLang="zh-TW" dirty="0">
                <a:ea typeface="宋体" pitchFamily="2" charset="-122"/>
              </a:rPr>
              <a:t>~ </a:t>
            </a:r>
            <a:r>
              <a:rPr lang="zh-TW" altLang="en-US" dirty="0">
                <a:ea typeface="宋体" pitchFamily="2" charset="-122"/>
              </a:rPr>
              <a:t>效果比較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比較由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控制方法控制分析過程的質量和生產率；當 </a:t>
            </a:r>
            <a:r>
              <a:rPr lang="en-US" altLang="zh-TW" dirty="0">
                <a:ea typeface="宋体" pitchFamily="2" charset="-122"/>
              </a:rPr>
              <a:t>N = 2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大約是 </a:t>
            </a:r>
            <a:r>
              <a:rPr lang="en-US" altLang="zh-TW" dirty="0">
                <a:ea typeface="宋体" pitchFamily="2" charset="-122"/>
              </a:rPr>
              <a:t>12% </a:t>
            </a:r>
            <a:r>
              <a:rPr lang="zh-TW" altLang="en-US" dirty="0">
                <a:ea typeface="宋体" pitchFamily="2" charset="-122"/>
              </a:rPr>
              <a:t>或更小時，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規則的質量是較好的；當 </a:t>
            </a:r>
            <a:r>
              <a:rPr lang="en-US" altLang="zh-TW" dirty="0">
                <a:ea typeface="宋体" pitchFamily="2" charset="-122"/>
              </a:rPr>
              <a:t>f </a:t>
            </a:r>
            <a:r>
              <a:rPr lang="zh-TW" altLang="en-US" dirty="0">
                <a:ea typeface="宋体" pitchFamily="2" charset="-122"/>
              </a:rPr>
              <a:t>高於 </a:t>
            </a:r>
            <a:r>
              <a:rPr lang="en-US" altLang="zh-TW" dirty="0">
                <a:ea typeface="宋体" pitchFamily="2" charset="-122"/>
              </a:rPr>
              <a:t>12% </a:t>
            </a:r>
            <a:r>
              <a:rPr lang="zh-TW" altLang="en-US" dirty="0">
                <a:ea typeface="宋体" pitchFamily="2" charset="-122"/>
              </a:rPr>
              <a:t>時，</a:t>
            </a:r>
            <a:r>
              <a:rPr lang="en-US" altLang="zh-TW" dirty="0">
                <a:ea typeface="宋体" pitchFamily="2" charset="-122"/>
              </a:rPr>
              <a:t>12s </a:t>
            </a:r>
            <a:r>
              <a:rPr lang="zh-TW" altLang="en-US" dirty="0">
                <a:ea typeface="宋体" pitchFamily="2" charset="-122"/>
              </a:rPr>
              <a:t>控制規則能提供最好的質量和生產率；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 2% </a:t>
            </a:r>
            <a:r>
              <a:rPr lang="zh-TW" altLang="en-US" dirty="0">
                <a:ea typeface="宋体" pitchFamily="2" charset="-122"/>
              </a:rPr>
              <a:t>或更小時，</a:t>
            </a:r>
            <a:r>
              <a:rPr lang="en-US" altLang="zh-TW" dirty="0">
                <a:ea typeface="宋体" pitchFamily="2" charset="-122"/>
              </a:rPr>
              <a:t>13s </a:t>
            </a:r>
            <a:r>
              <a:rPr lang="zh-TW" altLang="en-US" dirty="0">
                <a:ea typeface="宋体" pitchFamily="2" charset="-122"/>
              </a:rPr>
              <a:t>控制規則提供最好的生產率；對於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三種控制方法質量是非常好的；當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超過 </a:t>
            </a:r>
            <a:r>
              <a:rPr lang="en-US" altLang="zh-TW" dirty="0">
                <a:ea typeface="宋体" pitchFamily="2" charset="-122"/>
              </a:rPr>
              <a:t>2% </a:t>
            </a:r>
            <a:r>
              <a:rPr lang="zh-TW" altLang="en-US" dirty="0">
                <a:ea typeface="宋体" pitchFamily="2" charset="-122"/>
              </a:rPr>
              <a:t>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規則提供稍好的質量；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對於規定的質量水平，也就是說，在 </a:t>
            </a:r>
            <a:r>
              <a:rPr lang="en-US" altLang="zh-TW" dirty="0">
                <a:ea typeface="宋体" pitchFamily="2" charset="-122"/>
              </a:rPr>
              <a:t>f ≤ 5% </a:t>
            </a:r>
            <a:r>
              <a:rPr lang="zh-TW" altLang="en-US" dirty="0">
                <a:ea typeface="宋体" pitchFamily="2" charset="-122"/>
              </a:rPr>
              <a:t>，缺陷率為 </a:t>
            </a:r>
            <a:r>
              <a:rPr lang="en-US" altLang="zh-TW" dirty="0">
                <a:ea typeface="宋体" pitchFamily="2" charset="-122"/>
              </a:rPr>
              <a:t>1% </a:t>
            </a:r>
            <a:r>
              <a:rPr lang="zh-TW" altLang="en-US" dirty="0">
                <a:ea typeface="宋体" pitchFamily="2" charset="-122"/>
              </a:rPr>
              <a:t>或更小時，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和 </a:t>
            </a:r>
            <a:r>
              <a:rPr lang="en-US" altLang="zh-TW" dirty="0">
                <a:ea typeface="宋体" pitchFamily="2" charset="-122"/>
              </a:rPr>
              <a:t>12s and N = 2 </a:t>
            </a:r>
            <a:r>
              <a:rPr lang="zh-TW" altLang="en-US" dirty="0">
                <a:ea typeface="宋体" pitchFamily="2" charset="-122"/>
              </a:rPr>
              <a:t>能提供所需要的質量和差不多的相同的生產率；</a:t>
            </a:r>
            <a:r>
              <a:rPr lang="en-US" altLang="zh-TW" dirty="0">
                <a:ea typeface="宋体" pitchFamily="2" charset="-122"/>
              </a:rPr>
              <a:t>13s </a:t>
            </a:r>
            <a:r>
              <a:rPr lang="zh-TW" altLang="en-US" dirty="0">
                <a:ea typeface="宋体" pitchFamily="2" charset="-122"/>
              </a:rPr>
              <a:t>規則，即使 </a:t>
            </a:r>
            <a:r>
              <a:rPr lang="en-US" altLang="zh-TW" dirty="0">
                <a:ea typeface="宋体" pitchFamily="2" charset="-122"/>
              </a:rPr>
              <a:t>N = 8 </a:t>
            </a:r>
            <a:r>
              <a:rPr lang="zh-TW" altLang="en-US" dirty="0">
                <a:ea typeface="宋体" pitchFamily="2" charset="-122"/>
              </a:rPr>
              <a:t>，也不能提供一樣好的質量，且具有較低的生產率；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質量控制方法的成本 </a:t>
            </a:r>
            <a:r>
              <a:rPr lang="en-US" altLang="zh-TW" dirty="0">
                <a:ea typeface="宋体" pitchFamily="2" charset="-122"/>
              </a:rPr>
              <a:t>~ </a:t>
            </a:r>
            <a:r>
              <a:rPr lang="zh-TW" altLang="en-US" dirty="0">
                <a:ea typeface="宋体" pitchFamily="2" charset="-122"/>
              </a:rPr>
              <a:t>效率很明顯地依賴於測定方法的誤差發生率；對於非常穩定的方法（</a:t>
            </a:r>
            <a:r>
              <a:rPr lang="en-US" altLang="zh-TW" dirty="0">
                <a:ea typeface="宋体" pitchFamily="2" charset="-122"/>
              </a:rPr>
              <a:t>f = 0% ~ 1%</a:t>
            </a:r>
            <a:r>
              <a:rPr lang="zh-TW" altLang="en-US" dirty="0">
                <a:ea typeface="宋体" pitchFamily="2" charset="-122"/>
              </a:rPr>
              <a:t>），</a:t>
            </a:r>
            <a:r>
              <a:rPr lang="en-US" altLang="zh-TW" dirty="0">
                <a:ea typeface="宋体" pitchFamily="2" charset="-122"/>
              </a:rPr>
              <a:t>13s and N = 2 </a:t>
            </a:r>
            <a:r>
              <a:rPr lang="zh-TW" altLang="en-US" dirty="0">
                <a:ea typeface="宋体" pitchFamily="2" charset="-122"/>
              </a:rPr>
              <a:t>是 成本</a:t>
            </a:r>
            <a:r>
              <a:rPr lang="en-US" altLang="zh-TW" dirty="0">
                <a:ea typeface="宋体" pitchFamily="2" charset="-122"/>
              </a:rPr>
              <a:t>~</a:t>
            </a:r>
            <a:r>
              <a:rPr lang="zh-TW" altLang="en-US" dirty="0">
                <a:ea typeface="宋体" pitchFamily="2" charset="-122"/>
              </a:rPr>
              <a:t>效率 的控制方法；對於誤差發生率為 </a:t>
            </a:r>
            <a:r>
              <a:rPr lang="en-US" altLang="zh-TW" dirty="0">
                <a:ea typeface="宋体" pitchFamily="2" charset="-122"/>
              </a:rPr>
              <a:t>2% ~ 10% </a:t>
            </a:r>
            <a:r>
              <a:rPr lang="zh-TW" altLang="en-US" dirty="0">
                <a:ea typeface="宋体" pitchFamily="2" charset="-122"/>
              </a:rPr>
              <a:t>，</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控制方法將提供最好的生產率，但 </a:t>
            </a:r>
            <a:r>
              <a:rPr lang="en-US" altLang="zh-TW" dirty="0">
                <a:ea typeface="宋体" pitchFamily="2" charset="-122"/>
              </a:rPr>
              <a:t>12s </a:t>
            </a:r>
            <a:r>
              <a:rPr lang="zh-TW" altLang="en-US" dirty="0">
                <a:ea typeface="宋体" pitchFamily="2" charset="-122"/>
              </a:rPr>
              <a:t>規則將提供稍好的質量；對於 </a:t>
            </a:r>
            <a:r>
              <a:rPr lang="en-US" altLang="zh-TW" dirty="0">
                <a:ea typeface="宋体" pitchFamily="2" charset="-122"/>
              </a:rPr>
              <a:t>f </a:t>
            </a:r>
            <a:r>
              <a:rPr lang="zh-TW" altLang="en-US" dirty="0">
                <a:ea typeface="宋体" pitchFamily="2" charset="-122"/>
              </a:rPr>
              <a:t>＞ </a:t>
            </a:r>
            <a:r>
              <a:rPr lang="en-US" altLang="zh-TW" dirty="0">
                <a:ea typeface="宋体" pitchFamily="2" charset="-122"/>
              </a:rPr>
              <a:t>10% </a:t>
            </a:r>
            <a:r>
              <a:rPr lang="zh-TW" altLang="en-US" dirty="0">
                <a:ea typeface="宋体" pitchFamily="2" charset="-122"/>
              </a:rPr>
              <a:t>，</a:t>
            </a:r>
            <a:r>
              <a:rPr lang="en-US" altLang="zh-TW" dirty="0">
                <a:ea typeface="宋体" pitchFamily="2" charset="-122"/>
              </a:rPr>
              <a:t>12s and N = 2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能提供類似質量和生產率；爲了更好的質量，可使用 </a:t>
            </a:r>
            <a:r>
              <a:rPr lang="en-US" altLang="zh-TW" dirty="0">
                <a:ea typeface="宋体" pitchFamily="2" charset="-122"/>
              </a:rPr>
              <a:t>12s and N = 4 </a:t>
            </a:r>
            <a:r>
              <a:rPr lang="zh-TW" altLang="en-US" dirty="0">
                <a:ea typeface="宋体" pitchFamily="2" charset="-122"/>
              </a:rPr>
              <a:t>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四 節 控制方法選擇和設計的含義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正如前面描述，通過仔細選擇和評價控制方法能取得更好的質量和更高生產率；當誤差發生率低時，使用單規則控制方法每批一個或兩個控制測定值將是 成本</a:t>
            </a:r>
            <a:r>
              <a:rPr lang="en-US" altLang="zh-TW" dirty="0">
                <a:ea typeface="宋体" pitchFamily="2" charset="-122"/>
              </a:rPr>
              <a:t>~</a:t>
            </a:r>
            <a:r>
              <a:rPr lang="zh-TW" altLang="en-US" dirty="0">
                <a:ea typeface="宋体" pitchFamily="2" charset="-122"/>
              </a:rPr>
              <a:t>效率 的；當誤差發生率高時，需要具有高的誤差檢出概率的控制方法；改變控制規則和增加控制測定值個數能提高質量和生產率；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1</a:t>
            </a:r>
            <a:r>
              <a:rPr lang="zh-TW" altLang="en-US" dirty="0">
                <a:ea typeface="宋体" pitchFamily="2" charset="-122"/>
              </a:rPr>
              <a:t>、根據分析過程的類型而設計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生產率依賴於許多因素，一個重要的因素是分析過程的類型，比如：批分析過程、同時多批分析過程、隨機式分析過程；對於特定的分析過程類型需要選擇或設計控制方法；皮過程比隨機式過程要求更低的假失控概率或更長的在控質量的平均批長度；同時多批過程的生產率特別地會受到影響，由於增加批的個數也增加了假失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2</a:t>
            </a:r>
            <a:r>
              <a:rPr lang="zh-TW" altLang="en-US" dirty="0">
                <a:ea typeface="宋体" pitchFamily="2" charset="-122"/>
              </a:rPr>
              <a:t>、使用 質量</a:t>
            </a:r>
            <a:r>
              <a:rPr lang="en-US" altLang="zh-TW" dirty="0">
                <a:ea typeface="宋体" pitchFamily="2" charset="-122"/>
              </a:rPr>
              <a:t>~</a:t>
            </a:r>
            <a:r>
              <a:rPr lang="zh-TW" altLang="en-US" dirty="0">
                <a:ea typeface="宋体" pitchFamily="2" charset="-122"/>
              </a:rPr>
              <a:t>生產率 計劃模型研究不同的設計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通過使用 質量</a:t>
            </a:r>
            <a:r>
              <a:rPr lang="en-US" altLang="zh-TW" dirty="0">
                <a:ea typeface="宋体" pitchFamily="2" charset="-122"/>
              </a:rPr>
              <a:t>~</a:t>
            </a:r>
            <a:r>
              <a:rPr lang="zh-TW" altLang="en-US" dirty="0">
                <a:ea typeface="宋体" pitchFamily="2" charset="-122"/>
              </a:rPr>
              <a:t>生產率 計劃模型能研究不同控制方法對分析過程質量和生產率的影響；必須使用一系列的模型適合于在臨床檢驗上存在的許多不同分析過程的特征；能以在此闡明的方式發展模型；使用試驗有效比公式提供了更一般有用的模型；在微型計算機電子表格上執行模型為實驗人員提供了方便；從計算機仿真程序或從發表的功效函數圖上能獲得所要求的關於控制方法性能特征的信息；</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12</a:t>
            </a:fld>
            <a:endParaRPr lang="en-US" altLang="zh-CN"/>
          </a:p>
        </p:txBody>
      </p:sp>
    </p:spTree>
    <p:extLst>
      <p:ext uri="{BB962C8B-B14F-4D97-AF65-F5344CB8AC3E}">
        <p14:creationId xmlns:p14="http://schemas.microsoft.com/office/powerpoint/2010/main" val="81137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重複分析係數的賦值將依賴於特定實驗室的管理方法，不同實驗室可不同；然而，在給定的實驗室內，重複分析係數的賦值很可能應用於許多或甚至所有的分析過程；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診斷試驗有效比</a:t>
            </a:r>
            <a:r>
              <a:rPr lang="en-US" altLang="zh-TW" dirty="0">
                <a:ea typeface="宋体" pitchFamily="2" charset="-122"/>
              </a:rPr>
              <a:t>( Test Yield )</a:t>
            </a:r>
            <a:r>
              <a:rPr lang="zh-TW" altLang="en-US" dirty="0">
                <a:ea typeface="宋体" pitchFamily="2" charset="-122"/>
              </a:rPr>
              <a:t>是指，正確的并可報告的患者結果在所有測定值中所佔的比例，理想情況下它應該是 </a:t>
            </a:r>
            <a:r>
              <a:rPr lang="en-US" altLang="zh-TW" dirty="0">
                <a:ea typeface="宋体" pitchFamily="2" charset="-122"/>
              </a:rPr>
              <a:t>1 ( </a:t>
            </a:r>
            <a:r>
              <a:rPr lang="zh-TW" altLang="en-US" dirty="0">
                <a:ea typeface="宋体" pitchFamily="2" charset="-122"/>
              </a:rPr>
              <a:t>或 </a:t>
            </a:r>
            <a:r>
              <a:rPr lang="en-US" altLang="zh-TW" dirty="0">
                <a:ea typeface="宋体" pitchFamily="2" charset="-122"/>
              </a:rPr>
              <a:t>100% )</a:t>
            </a:r>
            <a:r>
              <a:rPr lang="zh-TW" altLang="en-US" dirty="0">
                <a:ea typeface="宋体" pitchFamily="2" charset="-122"/>
              </a:rPr>
              <a:t>，但是在現實狀態下例如，爲了校準和過程控制目的而進行的測定導致的損失，當分析過程含有醫學上重要的誤差及因此需要重複檢測導致的損失，當分析過程不含醫學上重要的誤差但由於控制方法錯誤地區分（假失控）而進行重複檢測導致的損失，當分析過程含有醫學上重要的誤差但由於控制方法沒有將此誤差檢出（假在控）使檢驗師認為結果準確並且報告檢測結果從而導致臨床醫師重新申請試驗來證實第一次含有誤差的試驗結果所導致的損失，以及當分析過程不含醫學上重要的誤差但臨床醫師對試驗結果質量不認可在他們接受試驗結果之前重複申請進行確證試驗導致的損失，所有這些都會減少診斷試驗的有效比</a:t>
            </a:r>
            <a:r>
              <a:rPr lang="en-US" altLang="zh-TW" dirty="0">
                <a:ea typeface="宋体" pitchFamily="2" charset="-122"/>
              </a:rPr>
              <a:t>( Test Yield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所有這些損失都是分析過程效率的損失，令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，其中，</a:t>
            </a:r>
            <a:r>
              <a:rPr lang="en-US" altLang="zh-TW" dirty="0">
                <a:ea typeface="宋体" pitchFamily="2" charset="-122"/>
              </a:rPr>
              <a:t>LCC </a:t>
            </a:r>
            <a:r>
              <a:rPr lang="zh-TW" altLang="en-US" dirty="0">
                <a:ea typeface="宋体" pitchFamily="2" charset="-122"/>
              </a:rPr>
              <a:t>是校準和過程控制的生產率損失係數，它的意涵是由於必須分析校準品和質控品而降低了患者結果在測定值中的比例，</a:t>
            </a:r>
            <a:r>
              <a:rPr lang="en-US" altLang="zh-TW" dirty="0" err="1">
                <a:ea typeface="宋体" pitchFamily="2" charset="-122"/>
              </a:rPr>
              <a:t>Ltr</a:t>
            </a:r>
            <a:r>
              <a:rPr lang="en-US" altLang="zh-TW" dirty="0">
                <a:ea typeface="宋体" pitchFamily="2" charset="-122"/>
              </a:rPr>
              <a:t> </a:t>
            </a:r>
            <a:r>
              <a:rPr lang="zh-TW" altLang="en-US" dirty="0">
                <a:ea typeface="宋体" pitchFamily="2" charset="-122"/>
              </a:rPr>
              <a:t>是真失控分析批的生產率損失係數，</a:t>
            </a:r>
            <a:r>
              <a:rPr lang="en-US" altLang="zh-TW" dirty="0" err="1">
                <a:ea typeface="宋体" pitchFamily="2" charset="-122"/>
              </a:rPr>
              <a:t>Lfr</a:t>
            </a:r>
            <a:r>
              <a:rPr lang="en-US" altLang="zh-TW" dirty="0">
                <a:ea typeface="宋体" pitchFamily="2" charset="-122"/>
              </a:rPr>
              <a:t> </a:t>
            </a:r>
            <a:r>
              <a:rPr lang="zh-TW" altLang="en-US" dirty="0">
                <a:ea typeface="宋体" pitchFamily="2" charset="-122"/>
              </a:rPr>
              <a:t>是假失控分析批的的生產率損失係數，真失控分析批和假失控分析批的損失係數多體現失控分析批重新分析的過程，</a:t>
            </a:r>
            <a:r>
              <a:rPr lang="en-US" altLang="zh-TW" dirty="0" err="1">
                <a:ea typeface="宋体" pitchFamily="2" charset="-122"/>
              </a:rPr>
              <a:t>Lfa</a:t>
            </a:r>
            <a:r>
              <a:rPr lang="en-US" altLang="zh-TW" dirty="0">
                <a:ea typeface="宋体" pitchFamily="2" charset="-122"/>
              </a:rPr>
              <a:t> </a:t>
            </a:r>
            <a:r>
              <a:rPr lang="zh-TW" altLang="en-US" dirty="0">
                <a:ea typeface="宋体" pitchFamily="2" charset="-122"/>
              </a:rPr>
              <a:t>是假在控分析批的生產率損失係數，大多體現由於報告了不正確結果而導致的重新分析過程（例如臨床醫師重複申請的確認試驗損失），</a:t>
            </a:r>
            <a:r>
              <a:rPr lang="en-US" altLang="zh-TW" dirty="0" err="1">
                <a:ea typeface="宋体" pitchFamily="2" charset="-122"/>
              </a:rPr>
              <a:t>Lta</a:t>
            </a:r>
            <a:r>
              <a:rPr lang="en-US" altLang="zh-TW" dirty="0">
                <a:ea typeface="宋体" pitchFamily="2" charset="-122"/>
              </a:rPr>
              <a:t> </a:t>
            </a:r>
            <a:r>
              <a:rPr lang="zh-TW" altLang="en-US" dirty="0">
                <a:ea typeface="宋体" pitchFamily="2" charset="-122"/>
              </a:rPr>
              <a:t>是真在控分析批的生產率損失係數，真在控的損失係數大多體現臨床醫師懷疑試驗結果的質量及在他們接受試驗結果之前想確證的重複申請試驗的損失，因為真在控的損失是與分析過程能夠取得的質量（質量高低與缺陷率的倒數成正比）有關係，因此這種損失係數與缺陷率 </a:t>
            </a:r>
            <a:r>
              <a:rPr lang="en-US" altLang="zh-TW" dirty="0">
                <a:ea typeface="宋体" pitchFamily="2" charset="-122"/>
              </a:rPr>
              <a:t>f · ( 1 - </a:t>
            </a:r>
            <a:r>
              <a:rPr lang="en-US" altLang="zh-TW" dirty="0" err="1">
                <a:ea typeface="宋体" pitchFamily="2" charset="-122"/>
              </a:rPr>
              <a:t>Ped</a:t>
            </a:r>
            <a:r>
              <a:rPr lang="en-US" altLang="zh-TW" dirty="0">
                <a:ea typeface="宋体" pitchFamily="2" charset="-122"/>
              </a:rPr>
              <a:t> ) </a:t>
            </a:r>
            <a:r>
              <a:rPr lang="zh-TW" altLang="en-US" dirty="0">
                <a:ea typeface="宋体" pitchFamily="2" charset="-122"/>
              </a:rPr>
              <a:t>或 </a:t>
            </a:r>
            <a:r>
              <a:rPr lang="en-US" altLang="zh-TW" dirty="0">
                <a:ea typeface="宋体" pitchFamily="2" charset="-122"/>
              </a:rPr>
              <a:t>f · ( </a:t>
            </a:r>
            <a:r>
              <a:rPr lang="en-US" altLang="zh-TW" dirty="0" err="1">
                <a:ea typeface="宋体" pitchFamily="2" charset="-122"/>
              </a:rPr>
              <a:t>ARLfr</a:t>
            </a:r>
            <a:r>
              <a:rPr lang="en-US" altLang="zh-TW" dirty="0">
                <a:ea typeface="宋体" pitchFamily="2" charset="-122"/>
              </a:rPr>
              <a:t> - 1 ) </a:t>
            </a:r>
            <a:r>
              <a:rPr lang="zh-TW" altLang="en-US" dirty="0">
                <a:ea typeface="宋体" pitchFamily="2" charset="-122"/>
              </a:rPr>
              <a:t>相關；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重複分析係數的賦值依賴於實驗室的管理方法，真失控的重複係數</a:t>
            </a:r>
            <a:r>
              <a:rPr lang="en-US" altLang="zh-TW" dirty="0">
                <a:ea typeface="宋体" pitchFamily="2" charset="-122"/>
              </a:rPr>
              <a:t>( </a:t>
            </a:r>
            <a:r>
              <a:rPr lang="en-US" altLang="zh-TW" dirty="0" err="1">
                <a:ea typeface="宋体" pitchFamily="2" charset="-122"/>
              </a:rPr>
              <a:t>Rtr</a:t>
            </a:r>
            <a:r>
              <a:rPr lang="en-US" altLang="zh-TW" dirty="0">
                <a:ea typeface="宋体" pitchFamily="2" charset="-122"/>
              </a:rPr>
              <a:t> )</a:t>
            </a:r>
            <a:r>
              <a:rPr lang="zh-TW" altLang="en-US" dirty="0">
                <a:ea typeface="宋体" pitchFamily="2" charset="-122"/>
              </a:rPr>
              <a:t>和假失控的重複係數</a:t>
            </a:r>
            <a:r>
              <a:rPr lang="en-US" altLang="zh-TW" dirty="0">
                <a:ea typeface="宋体" pitchFamily="2" charset="-122"/>
              </a:rPr>
              <a:t>( </a:t>
            </a:r>
            <a:r>
              <a:rPr lang="en-US" altLang="zh-TW" dirty="0" err="1">
                <a:ea typeface="宋体" pitchFamily="2" charset="-122"/>
              </a:rPr>
              <a:t>Rfr</a:t>
            </a:r>
            <a:r>
              <a:rPr lang="en-US" altLang="zh-TW" dirty="0">
                <a:ea typeface="宋体" pitchFamily="2" charset="-122"/>
              </a:rPr>
              <a:t> )</a:t>
            </a:r>
            <a:r>
              <a:rPr lang="zh-TW" altLang="en-US" dirty="0">
                <a:ea typeface="宋体" pitchFamily="2" charset="-122"/>
              </a:rPr>
              <a:t>通常都是 </a:t>
            </a:r>
            <a:r>
              <a:rPr lang="en-US" altLang="zh-TW" dirty="0">
                <a:ea typeface="宋体" pitchFamily="2" charset="-122"/>
              </a:rPr>
              <a:t>1 ( </a:t>
            </a:r>
            <a:r>
              <a:rPr lang="en-US" altLang="zh-TW" dirty="0" err="1">
                <a:ea typeface="宋体" pitchFamily="2" charset="-122"/>
              </a:rPr>
              <a:t>Rfr</a:t>
            </a:r>
            <a:r>
              <a:rPr lang="en-US" altLang="zh-TW" dirty="0">
                <a:ea typeface="宋体" pitchFamily="2" charset="-122"/>
              </a:rPr>
              <a:t> = </a:t>
            </a:r>
            <a:r>
              <a:rPr lang="en-US" altLang="zh-TW" dirty="0" err="1">
                <a:ea typeface="宋体" pitchFamily="2" charset="-122"/>
              </a:rPr>
              <a:t>Rtr</a:t>
            </a:r>
            <a:r>
              <a:rPr lang="en-US" altLang="zh-TW" dirty="0">
                <a:ea typeface="宋体" pitchFamily="2" charset="-122"/>
              </a:rPr>
              <a:t> = 1 )</a:t>
            </a:r>
            <a:r>
              <a:rPr lang="zh-TW" altLang="en-US" dirty="0">
                <a:ea typeface="宋体" pitchFamily="2" charset="-122"/>
              </a:rPr>
              <a:t>，因為通常無法區分真失控與假失控信號，對於隨機式分析過程</a:t>
            </a:r>
            <a:r>
              <a:rPr lang="en-US" altLang="zh-TW" dirty="0">
                <a:ea typeface="宋体" pitchFamily="2" charset="-122"/>
              </a:rPr>
              <a:t>(random access process)</a:t>
            </a:r>
            <a:r>
              <a:rPr lang="zh-TW" altLang="en-US" dirty="0">
                <a:ea typeface="宋体" pitchFamily="2" charset="-122"/>
              </a:rPr>
              <a:t>通常進行控制觀測值的重複測定確認，而患者標本通常考慮誤差來源，在消除誤差影響之後視情況決定是否進行重新分析，假在控重複係數</a:t>
            </a:r>
            <a:r>
              <a:rPr lang="en-US" altLang="zh-TW" dirty="0">
                <a:ea typeface="宋体" pitchFamily="2" charset="-122"/>
              </a:rPr>
              <a:t>( </a:t>
            </a:r>
            <a:r>
              <a:rPr lang="en-US" altLang="zh-TW" dirty="0" err="1">
                <a:ea typeface="宋体" pitchFamily="2" charset="-122"/>
              </a:rPr>
              <a:t>Rfa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2 ( </a:t>
            </a:r>
            <a:r>
              <a:rPr lang="en-US" altLang="zh-TW" dirty="0" err="1">
                <a:ea typeface="宋体" pitchFamily="2" charset="-122"/>
              </a:rPr>
              <a:t>Rfa</a:t>
            </a:r>
            <a:r>
              <a:rPr lang="en-US" altLang="zh-TW" dirty="0">
                <a:ea typeface="宋体" pitchFamily="2" charset="-122"/>
              </a:rPr>
              <a:t> = 2 ) </a:t>
            </a:r>
            <a:r>
              <a:rPr lang="zh-TW" altLang="en-US" dirty="0">
                <a:ea typeface="宋体" pitchFamily="2" charset="-122"/>
              </a:rPr>
              <a:t>，即假定臨床醫師重新申請試驗，獲得的重複結果不同於第一次假在控分析批的結果，然後再重新申請試驗，以確定兩個結果哪一個是正確的所導致，真在控重複係數</a:t>
            </a:r>
            <a:r>
              <a:rPr lang="en-US" altLang="zh-TW" dirty="0">
                <a:ea typeface="宋体" pitchFamily="2" charset="-122"/>
              </a:rPr>
              <a:t>( </a:t>
            </a:r>
            <a:r>
              <a:rPr lang="en-US" altLang="zh-TW" dirty="0" err="1">
                <a:ea typeface="宋体" pitchFamily="2" charset="-122"/>
              </a:rPr>
              <a:t>Rta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1 ( </a:t>
            </a:r>
            <a:r>
              <a:rPr lang="en-US" altLang="zh-TW" dirty="0" err="1">
                <a:ea typeface="宋体" pitchFamily="2" charset="-122"/>
              </a:rPr>
              <a:t>Rta</a:t>
            </a:r>
            <a:r>
              <a:rPr lang="en-US" altLang="zh-TW" dirty="0">
                <a:ea typeface="宋体" pitchFamily="2" charset="-122"/>
              </a:rPr>
              <a:t> = 1 ) </a:t>
            </a:r>
            <a:r>
              <a:rPr lang="zh-TW" altLang="en-US" dirty="0">
                <a:ea typeface="宋体" pitchFamily="2" charset="-122"/>
              </a:rPr>
              <a:t>，因為重新申請試驗的結果應該與原來的結果一致；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分析過程的理想產率減去損失的效率可以得到診斷試驗有效比的估計值，分析過程的平均試驗有效比等於理想產率減去每批的平均損失，即平均試驗有效比</a:t>
            </a:r>
            <a:r>
              <a:rPr lang="en-US" altLang="zh-TW" dirty="0">
                <a:ea typeface="宋体" pitchFamily="2" charset="-122"/>
              </a:rPr>
              <a:t>(Test Yield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，將表達式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代入公式  </a:t>
            </a: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，可得到下列試驗有效比的表達式：</a:t>
            </a:r>
            <a:r>
              <a:rPr lang="en-US" altLang="zh-TW" dirty="0">
                <a:ea typeface="宋体" pitchFamily="2" charset="-122"/>
              </a:rPr>
              <a:t>TY = 1 -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𝑇𝑌</a:t>
            </a:r>
            <a:r>
              <a:rPr lang="en-US" altLang="zh-TW" dirty="0">
                <a:ea typeface="宋体" pitchFamily="2" charset="-122"/>
              </a:rPr>
              <a:t>=1−</a:t>
            </a:r>
            <a:r>
              <a:rPr lang="zh-TW" altLang="en-US" dirty="0">
                <a:ea typeface="宋体" pitchFamily="2" charset="-122"/>
              </a:rPr>
              <a:t>𝐿</a:t>
            </a:r>
            <a:r>
              <a:rPr lang="en-US" altLang="zh-TW" dirty="0">
                <a:ea typeface="宋体" pitchFamily="2" charset="-122"/>
              </a:rPr>
              <a:t>_</a:t>
            </a:r>
            <a:r>
              <a:rPr lang="zh-TW" altLang="en-US" dirty="0">
                <a:ea typeface="宋体" pitchFamily="2" charset="-122"/>
              </a:rPr>
              <a:t>𝐶𝐶−𝐿</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將每一類型的分析批數用分析過程和控制過程的特徵值表示；對於間斷誤差，由總分析批數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，控制方法誤差檢出概率</a:t>
            </a:r>
            <a:r>
              <a:rPr lang="en-US" altLang="zh-TW" dirty="0">
                <a:ea typeface="宋体" pitchFamily="2" charset="-122"/>
              </a:rPr>
              <a:t>( </a:t>
            </a:r>
            <a:r>
              <a:rPr lang="en-US" altLang="zh-TW" dirty="0" err="1">
                <a:ea typeface="宋体" pitchFamily="2" charset="-122"/>
              </a:rPr>
              <a:t>Ped</a:t>
            </a:r>
            <a:r>
              <a:rPr lang="en-US" altLang="zh-TW" dirty="0">
                <a:ea typeface="宋体" pitchFamily="2" charset="-122"/>
              </a:rPr>
              <a:t> )</a:t>
            </a:r>
            <a:r>
              <a:rPr lang="zh-TW" altLang="en-US" dirty="0">
                <a:ea typeface="宋体" pitchFamily="2" charset="-122"/>
              </a:rPr>
              <a:t>和假失控概率</a:t>
            </a:r>
            <a:r>
              <a:rPr lang="en-US" altLang="zh-TW" dirty="0">
                <a:ea typeface="宋体" pitchFamily="2" charset="-122"/>
              </a:rPr>
              <a:t>(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，來表達每一類型的分析批數；對於持續誤差，由總分析批數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，分析過程含有誤差時誤差檢出的平均運行分析批數</a:t>
            </a:r>
            <a:r>
              <a:rPr lang="en-US" altLang="zh-TW" dirty="0">
                <a:ea typeface="宋体" pitchFamily="2" charset="-122"/>
              </a:rPr>
              <a:t>( </a:t>
            </a:r>
            <a:r>
              <a:rPr lang="en-US" altLang="zh-TW" dirty="0" err="1">
                <a:ea typeface="宋体" pitchFamily="2" charset="-122"/>
              </a:rPr>
              <a:t>ARLed</a:t>
            </a:r>
            <a:r>
              <a:rPr lang="en-US" altLang="zh-TW" dirty="0">
                <a:ea typeface="宋体" pitchFamily="2" charset="-122"/>
              </a:rPr>
              <a:t> )</a:t>
            </a:r>
            <a:r>
              <a:rPr lang="zh-TW" altLang="en-US" dirty="0">
                <a:ea typeface="宋体" pitchFamily="2" charset="-122"/>
              </a:rPr>
              <a:t>和分析過程不含誤差時質控狀態為在控運行的平均分析批數</a:t>
            </a:r>
            <a:r>
              <a:rPr lang="en-US" altLang="zh-TW" dirty="0">
                <a:ea typeface="宋体" pitchFamily="2" charset="-122"/>
              </a:rPr>
              <a:t>( </a:t>
            </a:r>
            <a:r>
              <a:rPr lang="en-US" altLang="zh-TW" dirty="0" err="1">
                <a:ea typeface="宋体" pitchFamily="2" charset="-122"/>
              </a:rPr>
              <a:t>ARLfr</a:t>
            </a:r>
            <a:r>
              <a:rPr lang="en-US" altLang="zh-TW" dirty="0">
                <a:ea typeface="宋体" pitchFamily="2" charset="-122"/>
              </a:rPr>
              <a:t> )</a:t>
            </a:r>
            <a:r>
              <a:rPr lang="zh-TW" altLang="en-US" dirty="0">
                <a:ea typeface="宋体" pitchFamily="2" charset="-122"/>
              </a:rPr>
              <a:t>，來表達每一類型的分析批數；將生產率損失係數</a:t>
            </a:r>
            <a:r>
              <a:rPr lang="en-US" altLang="zh-TW" dirty="0">
                <a:ea typeface="宋体" pitchFamily="2" charset="-122"/>
              </a:rPr>
              <a:t>( L )</a:t>
            </a:r>
            <a:r>
              <a:rPr lang="zh-TW" altLang="en-US" dirty="0">
                <a:ea typeface="宋体" pitchFamily="2" charset="-122"/>
              </a:rPr>
              <a:t>用各結果狀態下的重複係數和每個分析批中標本類型比例表示，代入推導可得到分析過程試驗有效比的過程特征值和標本比例的表現形式；</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三十九 章 選擇和設計 成本</a:t>
            </a:r>
            <a:r>
              <a:rPr lang="en-US" altLang="zh-TW" dirty="0">
                <a:ea typeface="宋体" pitchFamily="2" charset="-122"/>
              </a:rPr>
              <a:t>~</a:t>
            </a:r>
            <a:r>
              <a:rPr lang="zh-TW" altLang="en-US" dirty="0">
                <a:ea typeface="宋体" pitchFamily="2" charset="-122"/>
              </a:rPr>
              <a:t>效果 質量控制方法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當實驗室對所有的測定方法使用相同控制方法的實踐不能提供 成本</a:t>
            </a:r>
            <a:r>
              <a:rPr lang="en-US" altLang="zh-TW" dirty="0">
                <a:ea typeface="宋体" pitchFamily="2" charset="-122"/>
              </a:rPr>
              <a:t>~</a:t>
            </a:r>
            <a:r>
              <a:rPr lang="zh-TW" altLang="en-US" dirty="0">
                <a:ea typeface="宋体" pitchFamily="2" charset="-122"/>
              </a:rPr>
              <a:t>效果 質量控制，有些測定方法受到過度的控制，而有些測定方法未受到控制，質量控制的適當程度依賴於特定的應用，即要考慮測定的分析物、分析物在醫學上要求的質量、測定方法的性能特征（過程類型、精密度、正確度、穩定性 </a:t>
            </a:r>
            <a:r>
              <a:rPr lang="en-US" altLang="zh-TW" dirty="0">
                <a:ea typeface="宋体" pitchFamily="2" charset="-122"/>
              </a:rPr>
              <a:t>/ </a:t>
            </a:r>
            <a:r>
              <a:rPr lang="zh-TW" altLang="en-US" dirty="0">
                <a:ea typeface="宋体" pitchFamily="2" charset="-122"/>
              </a:rPr>
              <a:t>誤差發生率）、控制方法本身的性能特征（誤差檢出概率、假失控概率），分析過程的 成本</a:t>
            </a:r>
            <a:r>
              <a:rPr lang="en-US" altLang="zh-TW" dirty="0">
                <a:ea typeface="宋体" pitchFamily="2" charset="-122"/>
              </a:rPr>
              <a:t>~</a:t>
            </a:r>
            <a:r>
              <a:rPr lang="zh-TW" altLang="en-US" dirty="0">
                <a:ea typeface="宋体" pitchFamily="2" charset="-122"/>
              </a:rPr>
              <a:t>效果 運行要求選擇或設計的控制方法適合于受控的特定的測定方法；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在前面章節，已描述了影響分析過程 成本</a:t>
            </a:r>
            <a:r>
              <a:rPr lang="en-US" altLang="zh-TW" dirty="0">
                <a:ea typeface="宋体" pitchFamily="2" charset="-122"/>
              </a:rPr>
              <a:t>~</a:t>
            </a:r>
            <a:r>
              <a:rPr lang="zh-TW" altLang="en-US" dirty="0">
                <a:ea typeface="宋体" pitchFamily="2" charset="-122"/>
              </a:rPr>
              <a:t>效果 的許多因素，以及發展了的一些概念，其對選擇或設計 成本</a:t>
            </a:r>
            <a:r>
              <a:rPr lang="en-US" altLang="zh-TW" dirty="0">
                <a:ea typeface="宋体" pitchFamily="2" charset="-122"/>
              </a:rPr>
              <a:t>~</a:t>
            </a:r>
            <a:r>
              <a:rPr lang="zh-TW" altLang="en-US" dirty="0">
                <a:ea typeface="宋体" pitchFamily="2" charset="-122"/>
              </a:rPr>
              <a:t>效果 質量控制方法應該是有用的；在這一章里，則總結了那些思想，並且提出了把它們應用於各個實驗室一些方法的建議；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 節 質量 </a:t>
            </a:r>
            <a:r>
              <a:rPr lang="en-US" altLang="zh-TW" dirty="0">
                <a:ea typeface="宋体" pitchFamily="2" charset="-122"/>
              </a:rPr>
              <a:t>~ </a:t>
            </a:r>
            <a:r>
              <a:rPr lang="zh-TW" altLang="en-US" dirty="0">
                <a:ea typeface="宋体" pitchFamily="2" charset="-122"/>
              </a:rPr>
              <a:t>生產率計劃模型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第 三十七 章 由假在控損失模型計算的缺陷率及計算的試驗有效比提供計劃分析過程的 質量 </a:t>
            </a:r>
            <a:r>
              <a:rPr lang="en-US" altLang="zh-TW" dirty="0">
                <a:ea typeface="宋体" pitchFamily="2" charset="-122"/>
              </a:rPr>
              <a:t>~ </a:t>
            </a:r>
            <a:r>
              <a:rPr lang="zh-TW" altLang="en-US" dirty="0">
                <a:ea typeface="宋体" pitchFamily="2" charset="-122"/>
              </a:rPr>
              <a:t>生產率 模型；由於有了這些計劃模型，通過預測缺陷率作為效率的指徵（與質量有關），和試驗有效比作為成本的指徵（與生產率有關），可以研究質量控制方法的 成本 </a:t>
            </a:r>
            <a:r>
              <a:rPr lang="en-US" altLang="zh-TW" dirty="0">
                <a:ea typeface="宋体" pitchFamily="2" charset="-122"/>
              </a:rPr>
              <a:t>~ </a:t>
            </a:r>
            <a:r>
              <a:rPr lang="zh-TW" altLang="en-US" dirty="0">
                <a:ea typeface="宋体" pitchFamily="2" charset="-122"/>
              </a:rPr>
              <a:t>效率；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期望不同的控制方法可提供不同的缺陷率和不同的試驗有效比；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當誤差發生率低時，期望低的缺陷率和高的質量，控制方法具有少的假失控和較少的質控測定值個數，能取得高的試驗有效比或高的生產率；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高時，需要高的誤差檢出概率，這樣，分析人員應該選擇更靈敏的控制規則或增加質控測定值個數，這時改變控制方法或增加質控測定值個數，實際上反而能夠提高質量和生產率，因此，控制方法的仔細選擇或設計能導致在較低的成本上提高質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3.1 </a:t>
            </a:r>
            <a:r>
              <a:rPr lang="zh-TW" altLang="en-US" dirty="0">
                <a:ea typeface="宋体" pitchFamily="2" charset="-122"/>
              </a:rPr>
              <a:t>分析過程質量和生產率的評價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例如：表 </a:t>
            </a:r>
            <a:r>
              <a:rPr lang="en-US" altLang="zh-TW" dirty="0">
                <a:ea typeface="宋体" pitchFamily="2" charset="-122"/>
              </a:rPr>
              <a:t>38-4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，不同控制方法對批分析過程期望生產率的影響，表 </a:t>
            </a:r>
            <a:r>
              <a:rPr lang="en-US" altLang="zh-TW" dirty="0">
                <a:ea typeface="宋体" pitchFamily="2" charset="-122"/>
              </a:rPr>
              <a:t>38-5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，不同控制方法對隨機式分析過程期望生產率的影響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2s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( 12s )</a:t>
            </a:r>
            <a:r>
              <a:rPr lang="zh-TW" altLang="en-US" dirty="0">
                <a:ea typeface="宋体" pitchFamily="2" charset="-122"/>
              </a:rPr>
              <a:t>批過程的試驗有效比和缺陷率；</a:t>
            </a:r>
            <a:r>
              <a:rPr lang="en-US" altLang="zh-TW" dirty="0">
                <a:ea typeface="宋体" pitchFamily="2" charset="-122"/>
              </a:rPr>
              <a:t>Y </a:t>
            </a:r>
            <a:r>
              <a:rPr lang="zh-TW" altLang="en-US" dirty="0">
                <a:ea typeface="宋体" pitchFamily="2" charset="-122"/>
              </a:rPr>
              <a:t>軸 為「分析過程的試驗效用」，用來表明分析過程產量提供可接受患者試驗結果的百分比（試驗有效比）和缺陷結果的百分數（缺陷率）；</a:t>
            </a:r>
            <a:r>
              <a:rPr lang="en-US" altLang="zh-TW" dirty="0">
                <a:ea typeface="宋体" pitchFamily="2" charset="-122"/>
              </a:rPr>
              <a:t>X </a:t>
            </a:r>
            <a:r>
              <a:rPr lang="zh-TW" altLang="en-US" dirty="0">
                <a:ea typeface="宋体" pitchFamily="2" charset="-122"/>
              </a:rPr>
              <a:t>軸 為誤差發生率，範圍假設 </a:t>
            </a:r>
            <a:r>
              <a:rPr lang="en-US" altLang="zh-TW" dirty="0">
                <a:ea typeface="宋体" pitchFamily="2" charset="-122"/>
              </a:rPr>
              <a:t>0% ~ 25% </a:t>
            </a:r>
            <a:r>
              <a:rPr lang="zh-TW" altLang="en-US" dirty="0">
                <a:ea typeface="宋体" pitchFamily="2" charset="-122"/>
              </a:rPr>
              <a:t>；對於 </a:t>
            </a:r>
            <a:r>
              <a:rPr lang="en-US" altLang="zh-TW" dirty="0">
                <a:ea typeface="宋体" pitchFamily="2" charset="-122"/>
              </a:rPr>
              <a:t>12s </a:t>
            </a:r>
            <a:r>
              <a:rPr lang="zh-TW" altLang="en-US" dirty="0">
                <a:ea typeface="宋体" pitchFamily="2" charset="-122"/>
              </a:rPr>
              <a:t>控制規則，當 </a:t>
            </a:r>
            <a:r>
              <a:rPr lang="en-US" altLang="zh-TW" dirty="0">
                <a:ea typeface="宋体" pitchFamily="2" charset="-122"/>
              </a:rPr>
              <a:t>f </a:t>
            </a:r>
            <a:r>
              <a:rPr lang="zh-TW" altLang="en-US" dirty="0">
                <a:ea typeface="宋体" pitchFamily="2" charset="-122"/>
              </a:rPr>
              <a:t>小於 </a:t>
            </a:r>
            <a:r>
              <a:rPr lang="en-US" altLang="zh-TW" dirty="0">
                <a:ea typeface="宋体" pitchFamily="2" charset="-122"/>
              </a:rPr>
              <a:t>15% ~ 20% </a:t>
            </a:r>
            <a:r>
              <a:rPr lang="zh-TW" altLang="en-US" dirty="0">
                <a:ea typeface="宋体" pitchFamily="2" charset="-122"/>
              </a:rPr>
              <a:t>時，增加質控測定值個數</a:t>
            </a:r>
            <a:r>
              <a:rPr lang="en-US" altLang="zh-TW" dirty="0">
                <a:ea typeface="宋体" pitchFamily="2" charset="-122"/>
              </a:rPr>
              <a:t>(N)</a:t>
            </a:r>
            <a:r>
              <a:rPr lang="zh-TW" altLang="en-US" dirty="0">
                <a:ea typeface="宋体" pitchFamily="2" charset="-122"/>
              </a:rPr>
              <a:t>，可導致試驗有效比下降，當 </a:t>
            </a:r>
            <a:r>
              <a:rPr lang="en-US" altLang="zh-TW" dirty="0">
                <a:ea typeface="宋体" pitchFamily="2" charset="-122"/>
              </a:rPr>
              <a:t>f </a:t>
            </a:r>
            <a:r>
              <a:rPr lang="zh-TW" altLang="en-US" dirty="0">
                <a:ea typeface="宋体" pitchFamily="2" charset="-122"/>
              </a:rPr>
              <a:t>更大時，生產率隨著 </a:t>
            </a:r>
            <a:r>
              <a:rPr lang="en-US" altLang="zh-TW" dirty="0">
                <a:ea typeface="宋体" pitchFamily="2" charset="-122"/>
              </a:rPr>
              <a:t>N </a:t>
            </a:r>
            <a:r>
              <a:rPr lang="zh-TW" altLang="en-US" dirty="0">
                <a:ea typeface="宋体" pitchFamily="2" charset="-122"/>
              </a:rPr>
              <a:t>增加而增加；隨著 </a:t>
            </a:r>
            <a:r>
              <a:rPr lang="en-US" altLang="zh-TW" dirty="0">
                <a:ea typeface="宋体" pitchFamily="2" charset="-122"/>
              </a:rPr>
              <a:t>N </a:t>
            </a:r>
            <a:r>
              <a:rPr lang="zh-TW" altLang="en-US" dirty="0">
                <a:ea typeface="宋体" pitchFamily="2" charset="-122"/>
              </a:rPr>
              <a:t>增加，質量也增加，如有較低的缺陷率所示；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3s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( 13s )</a:t>
            </a:r>
            <a:r>
              <a:rPr lang="zh-TW" altLang="en-US" dirty="0">
                <a:ea typeface="宋体" pitchFamily="2" charset="-122"/>
              </a:rPr>
              <a:t>批過程的試驗有效比和缺陷率；當 </a:t>
            </a:r>
            <a:r>
              <a:rPr lang="en-US" altLang="zh-TW" dirty="0">
                <a:ea typeface="宋体" pitchFamily="2" charset="-122"/>
              </a:rPr>
              <a:t>f </a:t>
            </a:r>
            <a:r>
              <a:rPr lang="zh-TW" altLang="en-US" dirty="0">
                <a:ea typeface="宋体" pitchFamily="2" charset="-122"/>
              </a:rPr>
              <a:t>是從 </a:t>
            </a:r>
            <a:r>
              <a:rPr lang="en-US" altLang="zh-TW" dirty="0">
                <a:ea typeface="宋体" pitchFamily="2" charset="-122"/>
              </a:rPr>
              <a:t>0% </a:t>
            </a:r>
            <a:r>
              <a:rPr lang="zh-TW" altLang="en-US" dirty="0">
                <a:ea typeface="宋体" pitchFamily="2" charset="-122"/>
              </a:rPr>
              <a:t>到 </a:t>
            </a:r>
            <a:r>
              <a:rPr lang="en-US" altLang="zh-TW" dirty="0">
                <a:ea typeface="宋体" pitchFamily="2" charset="-122"/>
              </a:rPr>
              <a:t>15% </a:t>
            </a:r>
            <a:r>
              <a:rPr lang="zh-TW" altLang="en-US" dirty="0">
                <a:ea typeface="宋体" pitchFamily="2" charset="-122"/>
              </a:rPr>
              <a:t>時，增加 </a:t>
            </a:r>
            <a:r>
              <a:rPr lang="en-US" altLang="zh-TW" dirty="0">
                <a:ea typeface="宋体" pitchFamily="2" charset="-122"/>
              </a:rPr>
              <a:t>N </a:t>
            </a:r>
            <a:r>
              <a:rPr lang="zh-TW" altLang="en-US" dirty="0">
                <a:ea typeface="宋体" pitchFamily="2" charset="-122"/>
              </a:rPr>
              <a:t>則降低試驗有效比，當 </a:t>
            </a:r>
            <a:r>
              <a:rPr lang="en-US" altLang="zh-TW" dirty="0">
                <a:ea typeface="宋体" pitchFamily="2" charset="-122"/>
              </a:rPr>
              <a:t>f </a:t>
            </a:r>
            <a:r>
              <a:rPr lang="zh-TW" altLang="en-US" dirty="0">
                <a:ea typeface="宋体" pitchFamily="2" charset="-122"/>
              </a:rPr>
              <a:t>為 </a:t>
            </a:r>
            <a:r>
              <a:rPr lang="en-US" altLang="zh-TW" dirty="0">
                <a:ea typeface="宋体" pitchFamily="2" charset="-122"/>
              </a:rPr>
              <a:t>15% ~ 25% </a:t>
            </a:r>
            <a:r>
              <a:rPr lang="zh-TW" altLang="en-US" dirty="0">
                <a:ea typeface="宋体" pitchFamily="2" charset="-122"/>
              </a:rPr>
              <a:t>時，試驗有效比隨著 </a:t>
            </a:r>
            <a:r>
              <a:rPr lang="en-US" altLang="zh-TW" dirty="0">
                <a:ea typeface="宋体" pitchFamily="2" charset="-122"/>
              </a:rPr>
              <a:t>N </a:t>
            </a:r>
            <a:r>
              <a:rPr lang="zh-TW" altLang="en-US" dirty="0">
                <a:ea typeface="宋体" pitchFamily="2" charset="-122"/>
              </a:rPr>
              <a:t>的增加並沒有很大的變化；隨著 </a:t>
            </a:r>
            <a:r>
              <a:rPr lang="en-US" altLang="zh-TW" dirty="0">
                <a:ea typeface="宋体" pitchFamily="2" charset="-122"/>
              </a:rPr>
              <a:t>N </a:t>
            </a:r>
            <a:r>
              <a:rPr lang="zh-TW" altLang="en-US" dirty="0">
                <a:ea typeface="宋体" pitchFamily="2" charset="-122"/>
              </a:rPr>
              <a:t>增加質量也增加，但缺陷率比使用 </a:t>
            </a:r>
            <a:r>
              <a:rPr lang="en-US" altLang="zh-TW" dirty="0">
                <a:ea typeface="宋体" pitchFamily="2" charset="-122"/>
              </a:rPr>
              <a:t>12s </a:t>
            </a:r>
            <a:r>
              <a:rPr lang="zh-TW" altLang="en-US" dirty="0">
                <a:ea typeface="宋体" pitchFamily="2" charset="-122"/>
              </a:rPr>
              <a:t>控制規則的要高；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研究由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規則控制的批過程行為，當 </a:t>
            </a:r>
            <a:r>
              <a:rPr lang="en-US" altLang="zh-TW" dirty="0">
                <a:ea typeface="宋体" pitchFamily="2" charset="-122"/>
              </a:rPr>
              <a:t>f </a:t>
            </a:r>
            <a:r>
              <a:rPr lang="zh-TW" altLang="en-US" dirty="0">
                <a:ea typeface="宋体" pitchFamily="2" charset="-122"/>
              </a:rPr>
              <a:t>是大於 </a:t>
            </a:r>
            <a:r>
              <a:rPr lang="en-US" altLang="zh-TW" dirty="0">
                <a:ea typeface="宋体" pitchFamily="2" charset="-122"/>
              </a:rPr>
              <a:t>10% </a:t>
            </a:r>
            <a:r>
              <a:rPr lang="zh-TW" altLang="en-US" dirty="0">
                <a:ea typeface="宋体" pitchFamily="2" charset="-122"/>
              </a:rPr>
              <a:t>時，</a:t>
            </a:r>
            <a:r>
              <a:rPr lang="en-US" altLang="zh-TW" dirty="0">
                <a:ea typeface="宋体" pitchFamily="2" charset="-122"/>
              </a:rPr>
              <a:t>N </a:t>
            </a:r>
            <a:r>
              <a:rPr lang="zh-TW" altLang="en-US" dirty="0">
                <a:ea typeface="宋体" pitchFamily="2" charset="-122"/>
              </a:rPr>
              <a:t>從 </a:t>
            </a:r>
            <a:r>
              <a:rPr lang="en-US" altLang="zh-TW" dirty="0">
                <a:ea typeface="宋体" pitchFamily="2" charset="-122"/>
              </a:rPr>
              <a:t>2 </a:t>
            </a:r>
            <a:r>
              <a:rPr lang="zh-TW" altLang="en-US" dirty="0">
                <a:ea typeface="宋体" pitchFamily="2" charset="-122"/>
              </a:rPr>
              <a:t>增加到 </a:t>
            </a:r>
            <a:r>
              <a:rPr lang="en-US" altLang="zh-TW" dirty="0">
                <a:ea typeface="宋体" pitchFamily="2" charset="-122"/>
              </a:rPr>
              <a:t>4 </a:t>
            </a:r>
            <a:r>
              <a:rPr lang="zh-TW" altLang="en-US" dirty="0">
                <a:ea typeface="宋体" pitchFamily="2" charset="-122"/>
              </a:rPr>
              <a:t>提高了分析過程的質量和生產率；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表 </a:t>
            </a:r>
            <a:r>
              <a:rPr lang="en-US" altLang="zh-TW" dirty="0">
                <a:ea typeface="宋体" pitchFamily="2" charset="-122"/>
              </a:rPr>
              <a:t>38-5 </a:t>
            </a:r>
            <a:r>
              <a:rPr lang="zh-TW" altLang="en-US" dirty="0">
                <a:ea typeface="宋体" pitchFamily="2" charset="-122"/>
              </a:rPr>
              <a:t>中給出隨機式分析過程的行為，顯示了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控制方法的結果；在隨機式分析過程由 </a:t>
            </a:r>
            <a:r>
              <a:rPr lang="en-US" altLang="zh-TW" dirty="0">
                <a:ea typeface="宋体" pitchFamily="2" charset="-122"/>
              </a:rPr>
              <a:t>12s </a:t>
            </a:r>
            <a:r>
              <a:rPr lang="zh-TW" altLang="en-US" dirty="0">
                <a:ea typeface="宋体" pitchFamily="2" charset="-122"/>
              </a:rPr>
              <a:t>控制方法取得的試驗有效比高於在批分析過程相同控制方法的試驗有效比；對於 </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，當誤差發生率小於 </a:t>
            </a:r>
            <a:r>
              <a:rPr lang="en-US" altLang="zh-TW" dirty="0">
                <a:ea typeface="宋体" pitchFamily="2" charset="-122"/>
              </a:rPr>
              <a:t>10% </a:t>
            </a:r>
            <a:r>
              <a:rPr lang="zh-TW" altLang="en-US" dirty="0">
                <a:ea typeface="宋体" pitchFamily="2" charset="-122"/>
              </a:rPr>
              <a:t>時，批過程和隨機式過程之間在試驗有效比上的差別是小的，當在較高誤差發生率上時，其差別變得更明顯；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3.2 </a:t>
            </a:r>
            <a:r>
              <a:rPr lang="zh-TW" altLang="en-US" dirty="0">
                <a:ea typeface="宋体" pitchFamily="2" charset="-122"/>
              </a:rPr>
              <a:t>控制方法的 成本</a:t>
            </a:r>
            <a:r>
              <a:rPr lang="en-US" altLang="zh-TW" dirty="0">
                <a:ea typeface="宋体" pitchFamily="2" charset="-122"/>
              </a:rPr>
              <a:t>~ </a:t>
            </a:r>
            <a:r>
              <a:rPr lang="zh-TW" altLang="en-US" dirty="0">
                <a:ea typeface="宋体" pitchFamily="2" charset="-122"/>
              </a:rPr>
              <a:t>效果比較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比較由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控制方法控制分析過程的質量和生產率；當 </a:t>
            </a:r>
            <a:r>
              <a:rPr lang="en-US" altLang="zh-TW" dirty="0">
                <a:ea typeface="宋体" pitchFamily="2" charset="-122"/>
              </a:rPr>
              <a:t>N = 2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大約是 </a:t>
            </a:r>
            <a:r>
              <a:rPr lang="en-US" altLang="zh-TW" dirty="0">
                <a:ea typeface="宋体" pitchFamily="2" charset="-122"/>
              </a:rPr>
              <a:t>12% </a:t>
            </a:r>
            <a:r>
              <a:rPr lang="zh-TW" altLang="en-US" dirty="0">
                <a:ea typeface="宋体" pitchFamily="2" charset="-122"/>
              </a:rPr>
              <a:t>或更小時，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規則的質量是較好的；當 </a:t>
            </a:r>
            <a:r>
              <a:rPr lang="en-US" altLang="zh-TW" dirty="0">
                <a:ea typeface="宋体" pitchFamily="2" charset="-122"/>
              </a:rPr>
              <a:t>f </a:t>
            </a:r>
            <a:r>
              <a:rPr lang="zh-TW" altLang="en-US" dirty="0">
                <a:ea typeface="宋体" pitchFamily="2" charset="-122"/>
              </a:rPr>
              <a:t>高於 </a:t>
            </a:r>
            <a:r>
              <a:rPr lang="en-US" altLang="zh-TW" dirty="0">
                <a:ea typeface="宋体" pitchFamily="2" charset="-122"/>
              </a:rPr>
              <a:t>12% </a:t>
            </a:r>
            <a:r>
              <a:rPr lang="zh-TW" altLang="en-US" dirty="0">
                <a:ea typeface="宋体" pitchFamily="2" charset="-122"/>
              </a:rPr>
              <a:t>時，</a:t>
            </a:r>
            <a:r>
              <a:rPr lang="en-US" altLang="zh-TW" dirty="0">
                <a:ea typeface="宋体" pitchFamily="2" charset="-122"/>
              </a:rPr>
              <a:t>12s </a:t>
            </a:r>
            <a:r>
              <a:rPr lang="zh-TW" altLang="en-US" dirty="0">
                <a:ea typeface="宋体" pitchFamily="2" charset="-122"/>
              </a:rPr>
              <a:t>控制規則能提供最好的質量和生產率；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 2% </a:t>
            </a:r>
            <a:r>
              <a:rPr lang="zh-TW" altLang="en-US" dirty="0">
                <a:ea typeface="宋体" pitchFamily="2" charset="-122"/>
              </a:rPr>
              <a:t>或更小時，</a:t>
            </a:r>
            <a:r>
              <a:rPr lang="en-US" altLang="zh-TW" dirty="0">
                <a:ea typeface="宋体" pitchFamily="2" charset="-122"/>
              </a:rPr>
              <a:t>13s </a:t>
            </a:r>
            <a:r>
              <a:rPr lang="zh-TW" altLang="en-US" dirty="0">
                <a:ea typeface="宋体" pitchFamily="2" charset="-122"/>
              </a:rPr>
              <a:t>控制規則提供最好的生產率；對於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三種控制方法質量是非常好的；當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超過 </a:t>
            </a:r>
            <a:r>
              <a:rPr lang="en-US" altLang="zh-TW" dirty="0">
                <a:ea typeface="宋体" pitchFamily="2" charset="-122"/>
              </a:rPr>
              <a:t>2% </a:t>
            </a:r>
            <a:r>
              <a:rPr lang="zh-TW" altLang="en-US" dirty="0">
                <a:ea typeface="宋体" pitchFamily="2" charset="-122"/>
              </a:rPr>
              <a:t>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規則提供稍好的質量；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對於規定的質量水平，也就是說，在 </a:t>
            </a:r>
            <a:r>
              <a:rPr lang="en-US" altLang="zh-TW" dirty="0">
                <a:ea typeface="宋体" pitchFamily="2" charset="-122"/>
              </a:rPr>
              <a:t>f ≤ 5% </a:t>
            </a:r>
            <a:r>
              <a:rPr lang="zh-TW" altLang="en-US" dirty="0">
                <a:ea typeface="宋体" pitchFamily="2" charset="-122"/>
              </a:rPr>
              <a:t>，缺陷率為 </a:t>
            </a:r>
            <a:r>
              <a:rPr lang="en-US" altLang="zh-TW" dirty="0">
                <a:ea typeface="宋体" pitchFamily="2" charset="-122"/>
              </a:rPr>
              <a:t>1% </a:t>
            </a:r>
            <a:r>
              <a:rPr lang="zh-TW" altLang="en-US" dirty="0">
                <a:ea typeface="宋体" pitchFamily="2" charset="-122"/>
              </a:rPr>
              <a:t>或更小時，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和 </a:t>
            </a:r>
            <a:r>
              <a:rPr lang="en-US" altLang="zh-TW" dirty="0">
                <a:ea typeface="宋体" pitchFamily="2" charset="-122"/>
              </a:rPr>
              <a:t>12s and N = 2 </a:t>
            </a:r>
            <a:r>
              <a:rPr lang="zh-TW" altLang="en-US" dirty="0">
                <a:ea typeface="宋体" pitchFamily="2" charset="-122"/>
              </a:rPr>
              <a:t>能提供所需要的質量和差不多的相同的生產率；</a:t>
            </a:r>
            <a:r>
              <a:rPr lang="en-US" altLang="zh-TW" dirty="0">
                <a:ea typeface="宋体" pitchFamily="2" charset="-122"/>
              </a:rPr>
              <a:t>13s </a:t>
            </a:r>
            <a:r>
              <a:rPr lang="zh-TW" altLang="en-US" dirty="0">
                <a:ea typeface="宋体" pitchFamily="2" charset="-122"/>
              </a:rPr>
              <a:t>規則，即使 </a:t>
            </a:r>
            <a:r>
              <a:rPr lang="en-US" altLang="zh-TW" dirty="0">
                <a:ea typeface="宋体" pitchFamily="2" charset="-122"/>
              </a:rPr>
              <a:t>N = 8 </a:t>
            </a:r>
            <a:r>
              <a:rPr lang="zh-TW" altLang="en-US" dirty="0">
                <a:ea typeface="宋体" pitchFamily="2" charset="-122"/>
              </a:rPr>
              <a:t>，也不能提供一樣好的質量，且具有較低的生產率；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質量控制方法的成本 </a:t>
            </a:r>
            <a:r>
              <a:rPr lang="en-US" altLang="zh-TW" dirty="0">
                <a:ea typeface="宋体" pitchFamily="2" charset="-122"/>
              </a:rPr>
              <a:t>~ </a:t>
            </a:r>
            <a:r>
              <a:rPr lang="zh-TW" altLang="en-US" dirty="0">
                <a:ea typeface="宋体" pitchFamily="2" charset="-122"/>
              </a:rPr>
              <a:t>效率很明顯地依賴於測定方法的誤差發生率；對於非常穩定的方法（</a:t>
            </a:r>
            <a:r>
              <a:rPr lang="en-US" altLang="zh-TW" dirty="0">
                <a:ea typeface="宋体" pitchFamily="2" charset="-122"/>
              </a:rPr>
              <a:t>f = 0% ~ 1%</a:t>
            </a:r>
            <a:r>
              <a:rPr lang="zh-TW" altLang="en-US" dirty="0">
                <a:ea typeface="宋体" pitchFamily="2" charset="-122"/>
              </a:rPr>
              <a:t>），</a:t>
            </a:r>
            <a:r>
              <a:rPr lang="en-US" altLang="zh-TW" dirty="0">
                <a:ea typeface="宋体" pitchFamily="2" charset="-122"/>
              </a:rPr>
              <a:t>13s and N = 2 </a:t>
            </a:r>
            <a:r>
              <a:rPr lang="zh-TW" altLang="en-US" dirty="0">
                <a:ea typeface="宋体" pitchFamily="2" charset="-122"/>
              </a:rPr>
              <a:t>是 成本</a:t>
            </a:r>
            <a:r>
              <a:rPr lang="en-US" altLang="zh-TW" dirty="0">
                <a:ea typeface="宋体" pitchFamily="2" charset="-122"/>
              </a:rPr>
              <a:t>~</a:t>
            </a:r>
            <a:r>
              <a:rPr lang="zh-TW" altLang="en-US" dirty="0">
                <a:ea typeface="宋体" pitchFamily="2" charset="-122"/>
              </a:rPr>
              <a:t>效率 的控制方法；對於誤差發生率為 </a:t>
            </a:r>
            <a:r>
              <a:rPr lang="en-US" altLang="zh-TW" dirty="0">
                <a:ea typeface="宋体" pitchFamily="2" charset="-122"/>
              </a:rPr>
              <a:t>2% ~ 10% </a:t>
            </a:r>
            <a:r>
              <a:rPr lang="zh-TW" altLang="en-US" dirty="0">
                <a:ea typeface="宋体" pitchFamily="2" charset="-122"/>
              </a:rPr>
              <a:t>，</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控制方法將提供最好的生產率，但 </a:t>
            </a:r>
            <a:r>
              <a:rPr lang="en-US" altLang="zh-TW" dirty="0">
                <a:ea typeface="宋体" pitchFamily="2" charset="-122"/>
              </a:rPr>
              <a:t>12s </a:t>
            </a:r>
            <a:r>
              <a:rPr lang="zh-TW" altLang="en-US" dirty="0">
                <a:ea typeface="宋体" pitchFamily="2" charset="-122"/>
              </a:rPr>
              <a:t>規則將提供稍好的質量；對於 </a:t>
            </a:r>
            <a:r>
              <a:rPr lang="en-US" altLang="zh-TW" dirty="0">
                <a:ea typeface="宋体" pitchFamily="2" charset="-122"/>
              </a:rPr>
              <a:t>f </a:t>
            </a:r>
            <a:r>
              <a:rPr lang="zh-TW" altLang="en-US" dirty="0">
                <a:ea typeface="宋体" pitchFamily="2" charset="-122"/>
              </a:rPr>
              <a:t>＞ </a:t>
            </a:r>
            <a:r>
              <a:rPr lang="en-US" altLang="zh-TW" dirty="0">
                <a:ea typeface="宋体" pitchFamily="2" charset="-122"/>
              </a:rPr>
              <a:t>10% </a:t>
            </a:r>
            <a:r>
              <a:rPr lang="zh-TW" altLang="en-US" dirty="0">
                <a:ea typeface="宋体" pitchFamily="2" charset="-122"/>
              </a:rPr>
              <a:t>，</a:t>
            </a:r>
            <a:r>
              <a:rPr lang="en-US" altLang="zh-TW" dirty="0">
                <a:ea typeface="宋体" pitchFamily="2" charset="-122"/>
              </a:rPr>
              <a:t>12s and N = 2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能提供類似質量和生產率；爲了更好的質量，可使用 </a:t>
            </a:r>
            <a:r>
              <a:rPr lang="en-US" altLang="zh-TW" dirty="0">
                <a:ea typeface="宋体" pitchFamily="2" charset="-122"/>
              </a:rPr>
              <a:t>12s and N = 4 </a:t>
            </a:r>
            <a:r>
              <a:rPr lang="zh-TW" altLang="en-US" dirty="0">
                <a:ea typeface="宋体" pitchFamily="2" charset="-122"/>
              </a:rPr>
              <a:t>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四 節 控制方法選擇和設計的含義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正如前面描述，通過仔細選擇和評價控制方法能取得更好的質量和更高生產率；當誤差發生率低時，使用單規則控制方法每批一個或兩個控制測定值將是 成本</a:t>
            </a:r>
            <a:r>
              <a:rPr lang="en-US" altLang="zh-TW" dirty="0">
                <a:ea typeface="宋体" pitchFamily="2" charset="-122"/>
              </a:rPr>
              <a:t>~</a:t>
            </a:r>
            <a:r>
              <a:rPr lang="zh-TW" altLang="en-US" dirty="0">
                <a:ea typeface="宋体" pitchFamily="2" charset="-122"/>
              </a:rPr>
              <a:t>效率 的；當誤差發生率高時，需要具有高的誤差檢出概率的控制方法；改變控制規則和增加控制測定值個數能提高質量和生產率；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1</a:t>
            </a:r>
            <a:r>
              <a:rPr lang="zh-TW" altLang="en-US" dirty="0">
                <a:ea typeface="宋体" pitchFamily="2" charset="-122"/>
              </a:rPr>
              <a:t>、根據分析過程的類型而設計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生產率依賴於許多因素，一個重要的因素是分析過程的類型，比如：批分析過程、同時多批分析過程、隨機式分析過程；對於特定的分析過程類型需要選擇或設計控制方法；皮過程比隨機式過程要求更低的假失控概率或更長的在控質量的平均批長度；同時多批過程的生產率特別地會受到影響，由於增加批的個數也增加了假失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2</a:t>
            </a:r>
            <a:r>
              <a:rPr lang="zh-TW" altLang="en-US" dirty="0">
                <a:ea typeface="宋体" pitchFamily="2" charset="-122"/>
              </a:rPr>
              <a:t>、使用 質量</a:t>
            </a:r>
            <a:r>
              <a:rPr lang="en-US" altLang="zh-TW" dirty="0">
                <a:ea typeface="宋体" pitchFamily="2" charset="-122"/>
              </a:rPr>
              <a:t>~</a:t>
            </a:r>
            <a:r>
              <a:rPr lang="zh-TW" altLang="en-US" dirty="0">
                <a:ea typeface="宋体" pitchFamily="2" charset="-122"/>
              </a:rPr>
              <a:t>生產率 計劃模型研究不同的設計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通過使用 質量</a:t>
            </a:r>
            <a:r>
              <a:rPr lang="en-US" altLang="zh-TW" dirty="0">
                <a:ea typeface="宋体" pitchFamily="2" charset="-122"/>
              </a:rPr>
              <a:t>~</a:t>
            </a:r>
            <a:r>
              <a:rPr lang="zh-TW" altLang="en-US" dirty="0">
                <a:ea typeface="宋体" pitchFamily="2" charset="-122"/>
              </a:rPr>
              <a:t>生產率 計劃模型能研究不同控制方法對分析過程質量和生產率的影響；必須使用一系列的模型適合于在臨床檢驗上存在的許多不同分析過程的特征；能以在此闡明的方式發展模型；使用試驗有效比公式提供了更一般有用的模型；在微型計算機電子表格上執行模型為實驗人員提供了方便；從計算機仿真程序或從發表的功效函數圖上能獲得所要求的關於控制方法性能特征的信息；</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13</a:t>
            </a:fld>
            <a:endParaRPr lang="en-US" altLang="zh-CN"/>
          </a:p>
        </p:txBody>
      </p:sp>
    </p:spTree>
    <p:extLst>
      <p:ext uri="{BB962C8B-B14F-4D97-AF65-F5344CB8AC3E}">
        <p14:creationId xmlns:p14="http://schemas.microsoft.com/office/powerpoint/2010/main" val="145843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重複分析係數的賦值將依賴於特定實驗室的管理方法，不同實驗室可不同；然而，在給定的實驗室內，重複分析係數的賦值很可能應用於許多或甚至所有的分析過程；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診斷試驗有效比</a:t>
            </a:r>
            <a:r>
              <a:rPr lang="en-US" altLang="zh-TW" dirty="0">
                <a:ea typeface="宋体" pitchFamily="2" charset="-122"/>
              </a:rPr>
              <a:t>( Test Yield )</a:t>
            </a:r>
            <a:r>
              <a:rPr lang="zh-TW" altLang="en-US" dirty="0">
                <a:ea typeface="宋体" pitchFamily="2" charset="-122"/>
              </a:rPr>
              <a:t>是指，正確的并可報告的患者結果在所有測定值中所佔的比例，理想情況下它應該是 </a:t>
            </a:r>
            <a:r>
              <a:rPr lang="en-US" altLang="zh-TW" dirty="0">
                <a:ea typeface="宋体" pitchFamily="2" charset="-122"/>
              </a:rPr>
              <a:t>1 ( </a:t>
            </a:r>
            <a:r>
              <a:rPr lang="zh-TW" altLang="en-US" dirty="0">
                <a:ea typeface="宋体" pitchFamily="2" charset="-122"/>
              </a:rPr>
              <a:t>或 </a:t>
            </a:r>
            <a:r>
              <a:rPr lang="en-US" altLang="zh-TW" dirty="0">
                <a:ea typeface="宋体" pitchFamily="2" charset="-122"/>
              </a:rPr>
              <a:t>100% )</a:t>
            </a:r>
            <a:r>
              <a:rPr lang="zh-TW" altLang="en-US" dirty="0">
                <a:ea typeface="宋体" pitchFamily="2" charset="-122"/>
              </a:rPr>
              <a:t>，但是在現實狀態下例如，爲了校準和過程控制目的而進行的測定導致的損失，當分析過程含有醫學上重要的誤差及因此需要重複檢測導致的損失，當分析過程不含醫學上重要的誤差但由於控制方法錯誤地區分（假失控）而進行重複檢測導致的損失，當分析過程含有醫學上重要的誤差但由於控制方法沒有將此誤差檢出（假在控）使檢驗師認為結果準確並且報告檢測結果從而導致臨床醫師重新申請試驗來證實第一次含有誤差的試驗結果所導致的損失，以及當分析過程不含醫學上重要的誤差但臨床醫師對試驗結果質量不認可在他們接受試驗結果之前重複申請進行確證試驗導致的損失，所有這些都會減少診斷試驗的有效比</a:t>
            </a:r>
            <a:r>
              <a:rPr lang="en-US" altLang="zh-TW" dirty="0">
                <a:ea typeface="宋体" pitchFamily="2" charset="-122"/>
              </a:rPr>
              <a:t>( Test Yield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所有這些損失都是分析過程效率的損失，令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，其中，</a:t>
            </a:r>
            <a:r>
              <a:rPr lang="en-US" altLang="zh-TW" dirty="0">
                <a:ea typeface="宋体" pitchFamily="2" charset="-122"/>
              </a:rPr>
              <a:t>LCC </a:t>
            </a:r>
            <a:r>
              <a:rPr lang="zh-TW" altLang="en-US" dirty="0">
                <a:ea typeface="宋体" pitchFamily="2" charset="-122"/>
              </a:rPr>
              <a:t>是校準和過程控制的生產率損失係數，它的意涵是由於必須分析校準品和質控品而降低了患者結果在測定值中的比例，</a:t>
            </a:r>
            <a:r>
              <a:rPr lang="en-US" altLang="zh-TW" dirty="0" err="1">
                <a:ea typeface="宋体" pitchFamily="2" charset="-122"/>
              </a:rPr>
              <a:t>Ltr</a:t>
            </a:r>
            <a:r>
              <a:rPr lang="en-US" altLang="zh-TW" dirty="0">
                <a:ea typeface="宋体" pitchFamily="2" charset="-122"/>
              </a:rPr>
              <a:t> </a:t>
            </a:r>
            <a:r>
              <a:rPr lang="zh-TW" altLang="en-US" dirty="0">
                <a:ea typeface="宋体" pitchFamily="2" charset="-122"/>
              </a:rPr>
              <a:t>是真失控分析批的生產率損失係數，</a:t>
            </a:r>
            <a:r>
              <a:rPr lang="en-US" altLang="zh-TW" dirty="0" err="1">
                <a:ea typeface="宋体" pitchFamily="2" charset="-122"/>
              </a:rPr>
              <a:t>Lfr</a:t>
            </a:r>
            <a:r>
              <a:rPr lang="en-US" altLang="zh-TW" dirty="0">
                <a:ea typeface="宋体" pitchFamily="2" charset="-122"/>
              </a:rPr>
              <a:t> </a:t>
            </a:r>
            <a:r>
              <a:rPr lang="zh-TW" altLang="en-US" dirty="0">
                <a:ea typeface="宋体" pitchFamily="2" charset="-122"/>
              </a:rPr>
              <a:t>是假失控分析批的的生產率損失係數，真失控分析批和假失控分析批的損失係數多體現失控分析批重新分析的過程，</a:t>
            </a:r>
            <a:r>
              <a:rPr lang="en-US" altLang="zh-TW" dirty="0" err="1">
                <a:ea typeface="宋体" pitchFamily="2" charset="-122"/>
              </a:rPr>
              <a:t>Lfa</a:t>
            </a:r>
            <a:r>
              <a:rPr lang="en-US" altLang="zh-TW" dirty="0">
                <a:ea typeface="宋体" pitchFamily="2" charset="-122"/>
              </a:rPr>
              <a:t> </a:t>
            </a:r>
            <a:r>
              <a:rPr lang="zh-TW" altLang="en-US" dirty="0">
                <a:ea typeface="宋体" pitchFamily="2" charset="-122"/>
              </a:rPr>
              <a:t>是假在控分析批的生產率損失係數，大多體現由於報告了不正確結果而導致的重新分析過程（例如臨床醫師重複申請的確認試驗損失），</a:t>
            </a:r>
            <a:r>
              <a:rPr lang="en-US" altLang="zh-TW" dirty="0" err="1">
                <a:ea typeface="宋体" pitchFamily="2" charset="-122"/>
              </a:rPr>
              <a:t>Lta</a:t>
            </a:r>
            <a:r>
              <a:rPr lang="en-US" altLang="zh-TW" dirty="0">
                <a:ea typeface="宋体" pitchFamily="2" charset="-122"/>
              </a:rPr>
              <a:t> </a:t>
            </a:r>
            <a:r>
              <a:rPr lang="zh-TW" altLang="en-US" dirty="0">
                <a:ea typeface="宋体" pitchFamily="2" charset="-122"/>
              </a:rPr>
              <a:t>是真在控分析批的生產率損失係數，真在控的損失係數大多體現臨床醫師懷疑試驗結果的質量及在他們接受試驗結果之前想確證的重複申請試驗的損失，因為真在控的損失是與分析過程能夠取得的質量（質量高低與缺陷率的倒數成正比）有關係，因此這種損失係數與缺陷率 </a:t>
            </a:r>
            <a:r>
              <a:rPr lang="en-US" altLang="zh-TW" dirty="0">
                <a:ea typeface="宋体" pitchFamily="2" charset="-122"/>
              </a:rPr>
              <a:t>f · ( 1 - </a:t>
            </a:r>
            <a:r>
              <a:rPr lang="en-US" altLang="zh-TW" dirty="0" err="1">
                <a:ea typeface="宋体" pitchFamily="2" charset="-122"/>
              </a:rPr>
              <a:t>Ped</a:t>
            </a:r>
            <a:r>
              <a:rPr lang="en-US" altLang="zh-TW" dirty="0">
                <a:ea typeface="宋体" pitchFamily="2" charset="-122"/>
              </a:rPr>
              <a:t> ) </a:t>
            </a:r>
            <a:r>
              <a:rPr lang="zh-TW" altLang="en-US" dirty="0">
                <a:ea typeface="宋体" pitchFamily="2" charset="-122"/>
              </a:rPr>
              <a:t>或 </a:t>
            </a:r>
            <a:r>
              <a:rPr lang="en-US" altLang="zh-TW" dirty="0">
                <a:ea typeface="宋体" pitchFamily="2" charset="-122"/>
              </a:rPr>
              <a:t>f · ( </a:t>
            </a:r>
            <a:r>
              <a:rPr lang="en-US" altLang="zh-TW" dirty="0" err="1">
                <a:ea typeface="宋体" pitchFamily="2" charset="-122"/>
              </a:rPr>
              <a:t>ARLfr</a:t>
            </a:r>
            <a:r>
              <a:rPr lang="en-US" altLang="zh-TW" dirty="0">
                <a:ea typeface="宋体" pitchFamily="2" charset="-122"/>
              </a:rPr>
              <a:t> - 1 ) </a:t>
            </a:r>
            <a:r>
              <a:rPr lang="zh-TW" altLang="en-US" dirty="0">
                <a:ea typeface="宋体" pitchFamily="2" charset="-122"/>
              </a:rPr>
              <a:t>相關；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重複分析係數的賦值依賴於實驗室的管理方法，真失控的重複係數</a:t>
            </a:r>
            <a:r>
              <a:rPr lang="en-US" altLang="zh-TW" dirty="0">
                <a:ea typeface="宋体" pitchFamily="2" charset="-122"/>
              </a:rPr>
              <a:t>( </a:t>
            </a:r>
            <a:r>
              <a:rPr lang="en-US" altLang="zh-TW" dirty="0" err="1">
                <a:ea typeface="宋体" pitchFamily="2" charset="-122"/>
              </a:rPr>
              <a:t>Rtr</a:t>
            </a:r>
            <a:r>
              <a:rPr lang="en-US" altLang="zh-TW" dirty="0">
                <a:ea typeface="宋体" pitchFamily="2" charset="-122"/>
              </a:rPr>
              <a:t> )</a:t>
            </a:r>
            <a:r>
              <a:rPr lang="zh-TW" altLang="en-US" dirty="0">
                <a:ea typeface="宋体" pitchFamily="2" charset="-122"/>
              </a:rPr>
              <a:t>和假失控的重複係數</a:t>
            </a:r>
            <a:r>
              <a:rPr lang="en-US" altLang="zh-TW" dirty="0">
                <a:ea typeface="宋体" pitchFamily="2" charset="-122"/>
              </a:rPr>
              <a:t>( </a:t>
            </a:r>
            <a:r>
              <a:rPr lang="en-US" altLang="zh-TW" dirty="0" err="1">
                <a:ea typeface="宋体" pitchFamily="2" charset="-122"/>
              </a:rPr>
              <a:t>Rfr</a:t>
            </a:r>
            <a:r>
              <a:rPr lang="en-US" altLang="zh-TW" dirty="0">
                <a:ea typeface="宋体" pitchFamily="2" charset="-122"/>
              </a:rPr>
              <a:t> )</a:t>
            </a:r>
            <a:r>
              <a:rPr lang="zh-TW" altLang="en-US" dirty="0">
                <a:ea typeface="宋体" pitchFamily="2" charset="-122"/>
              </a:rPr>
              <a:t>通常都是 </a:t>
            </a:r>
            <a:r>
              <a:rPr lang="en-US" altLang="zh-TW" dirty="0">
                <a:ea typeface="宋体" pitchFamily="2" charset="-122"/>
              </a:rPr>
              <a:t>1 ( </a:t>
            </a:r>
            <a:r>
              <a:rPr lang="en-US" altLang="zh-TW" dirty="0" err="1">
                <a:ea typeface="宋体" pitchFamily="2" charset="-122"/>
              </a:rPr>
              <a:t>Rfr</a:t>
            </a:r>
            <a:r>
              <a:rPr lang="en-US" altLang="zh-TW" dirty="0">
                <a:ea typeface="宋体" pitchFamily="2" charset="-122"/>
              </a:rPr>
              <a:t> = </a:t>
            </a:r>
            <a:r>
              <a:rPr lang="en-US" altLang="zh-TW" dirty="0" err="1">
                <a:ea typeface="宋体" pitchFamily="2" charset="-122"/>
              </a:rPr>
              <a:t>Rtr</a:t>
            </a:r>
            <a:r>
              <a:rPr lang="en-US" altLang="zh-TW" dirty="0">
                <a:ea typeface="宋体" pitchFamily="2" charset="-122"/>
              </a:rPr>
              <a:t> = 1 )</a:t>
            </a:r>
            <a:r>
              <a:rPr lang="zh-TW" altLang="en-US" dirty="0">
                <a:ea typeface="宋体" pitchFamily="2" charset="-122"/>
              </a:rPr>
              <a:t>，因為通常無法區分真失控與假失控信號，對於隨機式分析過程</a:t>
            </a:r>
            <a:r>
              <a:rPr lang="en-US" altLang="zh-TW" dirty="0">
                <a:ea typeface="宋体" pitchFamily="2" charset="-122"/>
              </a:rPr>
              <a:t>(random access process)</a:t>
            </a:r>
            <a:r>
              <a:rPr lang="zh-TW" altLang="en-US" dirty="0">
                <a:ea typeface="宋体" pitchFamily="2" charset="-122"/>
              </a:rPr>
              <a:t>通常進行控制觀測值的重複測定確認，而患者標本通常考慮誤差來源，在消除誤差影響之後視情況決定是否進行重新分析，假在控重複係數</a:t>
            </a:r>
            <a:r>
              <a:rPr lang="en-US" altLang="zh-TW" dirty="0">
                <a:ea typeface="宋体" pitchFamily="2" charset="-122"/>
              </a:rPr>
              <a:t>( </a:t>
            </a:r>
            <a:r>
              <a:rPr lang="en-US" altLang="zh-TW" dirty="0" err="1">
                <a:ea typeface="宋体" pitchFamily="2" charset="-122"/>
              </a:rPr>
              <a:t>Rfa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2 ( </a:t>
            </a:r>
            <a:r>
              <a:rPr lang="en-US" altLang="zh-TW" dirty="0" err="1">
                <a:ea typeface="宋体" pitchFamily="2" charset="-122"/>
              </a:rPr>
              <a:t>Rfa</a:t>
            </a:r>
            <a:r>
              <a:rPr lang="en-US" altLang="zh-TW" dirty="0">
                <a:ea typeface="宋体" pitchFamily="2" charset="-122"/>
              </a:rPr>
              <a:t> = 2 ) </a:t>
            </a:r>
            <a:r>
              <a:rPr lang="zh-TW" altLang="en-US" dirty="0">
                <a:ea typeface="宋体" pitchFamily="2" charset="-122"/>
              </a:rPr>
              <a:t>，即假定臨床醫師重新申請試驗，獲得的重複結果不同於第一次假在控分析批的結果，然後再重新申請試驗，以確定兩個結果哪一個是正確的所導致，真在控重複係數</a:t>
            </a:r>
            <a:r>
              <a:rPr lang="en-US" altLang="zh-TW" dirty="0">
                <a:ea typeface="宋体" pitchFamily="2" charset="-122"/>
              </a:rPr>
              <a:t>( </a:t>
            </a:r>
            <a:r>
              <a:rPr lang="en-US" altLang="zh-TW" dirty="0" err="1">
                <a:ea typeface="宋体" pitchFamily="2" charset="-122"/>
              </a:rPr>
              <a:t>Rta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1 ( </a:t>
            </a:r>
            <a:r>
              <a:rPr lang="en-US" altLang="zh-TW" dirty="0" err="1">
                <a:ea typeface="宋体" pitchFamily="2" charset="-122"/>
              </a:rPr>
              <a:t>Rta</a:t>
            </a:r>
            <a:r>
              <a:rPr lang="en-US" altLang="zh-TW" dirty="0">
                <a:ea typeface="宋体" pitchFamily="2" charset="-122"/>
              </a:rPr>
              <a:t> = 1 ) </a:t>
            </a:r>
            <a:r>
              <a:rPr lang="zh-TW" altLang="en-US" dirty="0">
                <a:ea typeface="宋体" pitchFamily="2" charset="-122"/>
              </a:rPr>
              <a:t>，因為重新申請試驗的結果應該與原來的結果一致；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分析過程的理想產率減去損失的效率可以得到診斷試驗有效比的估計值，分析過程的平均試驗有效比等於理想產率減去每批的平均損失，即平均試驗有效比</a:t>
            </a:r>
            <a:r>
              <a:rPr lang="en-US" altLang="zh-TW" dirty="0">
                <a:ea typeface="宋体" pitchFamily="2" charset="-122"/>
              </a:rPr>
              <a:t>(Test Yield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，將表達式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代入公式  </a:t>
            </a: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，可得到下列試驗有效比的表達式：</a:t>
            </a:r>
            <a:r>
              <a:rPr lang="en-US" altLang="zh-TW" dirty="0">
                <a:ea typeface="宋体" pitchFamily="2" charset="-122"/>
              </a:rPr>
              <a:t>TY = 1 -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𝑇𝑌</a:t>
            </a:r>
            <a:r>
              <a:rPr lang="en-US" altLang="zh-TW" dirty="0">
                <a:ea typeface="宋体" pitchFamily="2" charset="-122"/>
              </a:rPr>
              <a:t>=1−</a:t>
            </a:r>
            <a:r>
              <a:rPr lang="zh-TW" altLang="en-US" dirty="0">
                <a:ea typeface="宋体" pitchFamily="2" charset="-122"/>
              </a:rPr>
              <a:t>𝐿</a:t>
            </a:r>
            <a:r>
              <a:rPr lang="en-US" altLang="zh-TW" dirty="0">
                <a:ea typeface="宋体" pitchFamily="2" charset="-122"/>
              </a:rPr>
              <a:t>_</a:t>
            </a:r>
            <a:r>
              <a:rPr lang="zh-TW" altLang="en-US" dirty="0">
                <a:ea typeface="宋体" pitchFamily="2" charset="-122"/>
              </a:rPr>
              <a:t>𝐶𝐶−𝐿</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將每一類型的分析批數用分析過程和控制過程的特徵值表示；對於間斷誤差，由總分析批數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，控制方法誤差檢出概率</a:t>
            </a:r>
            <a:r>
              <a:rPr lang="en-US" altLang="zh-TW" dirty="0">
                <a:ea typeface="宋体" pitchFamily="2" charset="-122"/>
              </a:rPr>
              <a:t>( </a:t>
            </a:r>
            <a:r>
              <a:rPr lang="en-US" altLang="zh-TW" dirty="0" err="1">
                <a:ea typeface="宋体" pitchFamily="2" charset="-122"/>
              </a:rPr>
              <a:t>Ped</a:t>
            </a:r>
            <a:r>
              <a:rPr lang="en-US" altLang="zh-TW" dirty="0">
                <a:ea typeface="宋体" pitchFamily="2" charset="-122"/>
              </a:rPr>
              <a:t> )</a:t>
            </a:r>
            <a:r>
              <a:rPr lang="zh-TW" altLang="en-US" dirty="0">
                <a:ea typeface="宋体" pitchFamily="2" charset="-122"/>
              </a:rPr>
              <a:t>和假失控概率</a:t>
            </a:r>
            <a:r>
              <a:rPr lang="en-US" altLang="zh-TW" dirty="0">
                <a:ea typeface="宋体" pitchFamily="2" charset="-122"/>
              </a:rPr>
              <a:t>(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，來表達每一類型的分析批數；對於持續誤差，由總分析批數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，分析過程含有誤差時誤差檢出的平均運行分析批數</a:t>
            </a:r>
            <a:r>
              <a:rPr lang="en-US" altLang="zh-TW" dirty="0">
                <a:ea typeface="宋体" pitchFamily="2" charset="-122"/>
              </a:rPr>
              <a:t>( </a:t>
            </a:r>
            <a:r>
              <a:rPr lang="en-US" altLang="zh-TW" dirty="0" err="1">
                <a:ea typeface="宋体" pitchFamily="2" charset="-122"/>
              </a:rPr>
              <a:t>ARLed</a:t>
            </a:r>
            <a:r>
              <a:rPr lang="en-US" altLang="zh-TW" dirty="0">
                <a:ea typeface="宋体" pitchFamily="2" charset="-122"/>
              </a:rPr>
              <a:t> )</a:t>
            </a:r>
            <a:r>
              <a:rPr lang="zh-TW" altLang="en-US" dirty="0">
                <a:ea typeface="宋体" pitchFamily="2" charset="-122"/>
              </a:rPr>
              <a:t>和分析過程不含誤差時質控狀態為在控運行的平均分析批數</a:t>
            </a:r>
            <a:r>
              <a:rPr lang="en-US" altLang="zh-TW" dirty="0">
                <a:ea typeface="宋体" pitchFamily="2" charset="-122"/>
              </a:rPr>
              <a:t>( </a:t>
            </a:r>
            <a:r>
              <a:rPr lang="en-US" altLang="zh-TW" dirty="0" err="1">
                <a:ea typeface="宋体" pitchFamily="2" charset="-122"/>
              </a:rPr>
              <a:t>ARLfr</a:t>
            </a:r>
            <a:r>
              <a:rPr lang="en-US" altLang="zh-TW" dirty="0">
                <a:ea typeface="宋体" pitchFamily="2" charset="-122"/>
              </a:rPr>
              <a:t> )</a:t>
            </a:r>
            <a:r>
              <a:rPr lang="zh-TW" altLang="en-US" dirty="0">
                <a:ea typeface="宋体" pitchFamily="2" charset="-122"/>
              </a:rPr>
              <a:t>，來表達每一類型的分析批數；將生產率損失係數</a:t>
            </a:r>
            <a:r>
              <a:rPr lang="en-US" altLang="zh-TW" dirty="0">
                <a:ea typeface="宋体" pitchFamily="2" charset="-122"/>
              </a:rPr>
              <a:t>( L )</a:t>
            </a:r>
            <a:r>
              <a:rPr lang="zh-TW" altLang="en-US" dirty="0">
                <a:ea typeface="宋体" pitchFamily="2" charset="-122"/>
              </a:rPr>
              <a:t>用各結果狀態下的重複係數和每個分析批中標本類型比例表示，代入推導可得到分析過程試驗有效比的過程特征值和標本比例的表現形式；</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三十九 章 選擇和設計 成本</a:t>
            </a:r>
            <a:r>
              <a:rPr lang="en-US" altLang="zh-TW" dirty="0">
                <a:ea typeface="宋体" pitchFamily="2" charset="-122"/>
              </a:rPr>
              <a:t>~</a:t>
            </a:r>
            <a:r>
              <a:rPr lang="zh-TW" altLang="en-US" dirty="0">
                <a:ea typeface="宋体" pitchFamily="2" charset="-122"/>
              </a:rPr>
              <a:t>效果 質量控制方法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當實驗室對所有的測定方法使用相同控制方法的實踐不能提供 成本</a:t>
            </a:r>
            <a:r>
              <a:rPr lang="en-US" altLang="zh-TW" dirty="0">
                <a:ea typeface="宋体" pitchFamily="2" charset="-122"/>
              </a:rPr>
              <a:t>~</a:t>
            </a:r>
            <a:r>
              <a:rPr lang="zh-TW" altLang="en-US" dirty="0">
                <a:ea typeface="宋体" pitchFamily="2" charset="-122"/>
              </a:rPr>
              <a:t>效果 質量控制，有些測定方法受到過度的控制，而有些測定方法未受到控制，質量控制的適當程度依賴於特定的應用，即要考慮測定的分析物、分析物在醫學上要求的質量、測定方法的性能特征（過程類型、精密度、正確度、穩定性 </a:t>
            </a:r>
            <a:r>
              <a:rPr lang="en-US" altLang="zh-TW" dirty="0">
                <a:ea typeface="宋体" pitchFamily="2" charset="-122"/>
              </a:rPr>
              <a:t>/ </a:t>
            </a:r>
            <a:r>
              <a:rPr lang="zh-TW" altLang="en-US" dirty="0">
                <a:ea typeface="宋体" pitchFamily="2" charset="-122"/>
              </a:rPr>
              <a:t>誤差發生率）、控制方法本身的性能特征（誤差檢出概率、假失控概率），分析過程的 成本</a:t>
            </a:r>
            <a:r>
              <a:rPr lang="en-US" altLang="zh-TW" dirty="0">
                <a:ea typeface="宋体" pitchFamily="2" charset="-122"/>
              </a:rPr>
              <a:t>~</a:t>
            </a:r>
            <a:r>
              <a:rPr lang="zh-TW" altLang="en-US" dirty="0">
                <a:ea typeface="宋体" pitchFamily="2" charset="-122"/>
              </a:rPr>
              <a:t>效果 運行要求選擇或設計的控制方法適合于受控的特定的測定方法；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在前面章節，已描述了影響分析過程 成本</a:t>
            </a:r>
            <a:r>
              <a:rPr lang="en-US" altLang="zh-TW" dirty="0">
                <a:ea typeface="宋体" pitchFamily="2" charset="-122"/>
              </a:rPr>
              <a:t>~</a:t>
            </a:r>
            <a:r>
              <a:rPr lang="zh-TW" altLang="en-US" dirty="0">
                <a:ea typeface="宋体" pitchFamily="2" charset="-122"/>
              </a:rPr>
              <a:t>效果 的許多因素，以及發展了的一些概念，其對選擇或設計 成本</a:t>
            </a:r>
            <a:r>
              <a:rPr lang="en-US" altLang="zh-TW" dirty="0">
                <a:ea typeface="宋体" pitchFamily="2" charset="-122"/>
              </a:rPr>
              <a:t>~</a:t>
            </a:r>
            <a:r>
              <a:rPr lang="zh-TW" altLang="en-US" dirty="0">
                <a:ea typeface="宋体" pitchFamily="2" charset="-122"/>
              </a:rPr>
              <a:t>效果 質量控制方法應該是有用的；在這一章里，則總結了那些思想，並且提出了把它們應用於各個實驗室一些方法的建議；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 節 質量 </a:t>
            </a:r>
            <a:r>
              <a:rPr lang="en-US" altLang="zh-TW" dirty="0">
                <a:ea typeface="宋体" pitchFamily="2" charset="-122"/>
              </a:rPr>
              <a:t>~ </a:t>
            </a:r>
            <a:r>
              <a:rPr lang="zh-TW" altLang="en-US" dirty="0">
                <a:ea typeface="宋体" pitchFamily="2" charset="-122"/>
              </a:rPr>
              <a:t>生產率計劃模型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第 三十七 章 由假在控損失模型計算的缺陷率及計算的試驗有效比提供計劃分析過程的 質量 </a:t>
            </a:r>
            <a:r>
              <a:rPr lang="en-US" altLang="zh-TW" dirty="0">
                <a:ea typeface="宋体" pitchFamily="2" charset="-122"/>
              </a:rPr>
              <a:t>~ </a:t>
            </a:r>
            <a:r>
              <a:rPr lang="zh-TW" altLang="en-US" dirty="0">
                <a:ea typeface="宋体" pitchFamily="2" charset="-122"/>
              </a:rPr>
              <a:t>生產率 模型；由於有了這些計劃模型，通過預測缺陷率作為效率的指徵（與質量有關），和試驗有效比作為成本的指徵（與生產率有關），可以研究質量控制方法的 成本 </a:t>
            </a:r>
            <a:r>
              <a:rPr lang="en-US" altLang="zh-TW" dirty="0">
                <a:ea typeface="宋体" pitchFamily="2" charset="-122"/>
              </a:rPr>
              <a:t>~ </a:t>
            </a:r>
            <a:r>
              <a:rPr lang="zh-TW" altLang="en-US" dirty="0">
                <a:ea typeface="宋体" pitchFamily="2" charset="-122"/>
              </a:rPr>
              <a:t>效率；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期望不同的控制方法可提供不同的缺陷率和不同的試驗有效比；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當誤差發生率低時，期望低的缺陷率和高的質量，控制方法具有少的假失控和較少的質控測定值個數，能取得高的試驗有效比或高的生產率；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高時，需要高的誤差檢出概率，這樣，分析人員應該選擇更靈敏的控制規則或增加質控測定值個數，這時改變控制方法或增加質控測定值個數，實際上反而能夠提高質量和生產率，因此，控制方法的仔細選擇或設計能導致在較低的成本上提高質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3.1 </a:t>
            </a:r>
            <a:r>
              <a:rPr lang="zh-TW" altLang="en-US" dirty="0">
                <a:ea typeface="宋体" pitchFamily="2" charset="-122"/>
              </a:rPr>
              <a:t>分析過程質量和生產率的評價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例如：表 </a:t>
            </a:r>
            <a:r>
              <a:rPr lang="en-US" altLang="zh-TW" dirty="0">
                <a:ea typeface="宋体" pitchFamily="2" charset="-122"/>
              </a:rPr>
              <a:t>38-4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，不同控制方法對批分析過程期望生產率的影響，表 </a:t>
            </a:r>
            <a:r>
              <a:rPr lang="en-US" altLang="zh-TW" dirty="0">
                <a:ea typeface="宋体" pitchFamily="2" charset="-122"/>
              </a:rPr>
              <a:t>38-5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，不同控制方法對隨機式分析過程期望生產率的影響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2s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( 12s )</a:t>
            </a:r>
            <a:r>
              <a:rPr lang="zh-TW" altLang="en-US" dirty="0">
                <a:ea typeface="宋体" pitchFamily="2" charset="-122"/>
              </a:rPr>
              <a:t>批過程的試驗有效比和缺陷率；</a:t>
            </a:r>
            <a:r>
              <a:rPr lang="en-US" altLang="zh-TW" dirty="0">
                <a:ea typeface="宋体" pitchFamily="2" charset="-122"/>
              </a:rPr>
              <a:t>Y </a:t>
            </a:r>
            <a:r>
              <a:rPr lang="zh-TW" altLang="en-US" dirty="0">
                <a:ea typeface="宋体" pitchFamily="2" charset="-122"/>
              </a:rPr>
              <a:t>軸 為「分析過程的試驗效用」，用來表明分析過程產量提供可接受患者試驗結果的百分比（試驗有效比）和缺陷結果的百分數（缺陷率）；</a:t>
            </a:r>
            <a:r>
              <a:rPr lang="en-US" altLang="zh-TW" dirty="0">
                <a:ea typeface="宋体" pitchFamily="2" charset="-122"/>
              </a:rPr>
              <a:t>X </a:t>
            </a:r>
            <a:r>
              <a:rPr lang="zh-TW" altLang="en-US" dirty="0">
                <a:ea typeface="宋体" pitchFamily="2" charset="-122"/>
              </a:rPr>
              <a:t>軸 為誤差發生率，範圍假設 </a:t>
            </a:r>
            <a:r>
              <a:rPr lang="en-US" altLang="zh-TW" dirty="0">
                <a:ea typeface="宋体" pitchFamily="2" charset="-122"/>
              </a:rPr>
              <a:t>0% ~ 25% </a:t>
            </a:r>
            <a:r>
              <a:rPr lang="zh-TW" altLang="en-US" dirty="0">
                <a:ea typeface="宋体" pitchFamily="2" charset="-122"/>
              </a:rPr>
              <a:t>；對於 </a:t>
            </a:r>
            <a:r>
              <a:rPr lang="en-US" altLang="zh-TW" dirty="0">
                <a:ea typeface="宋体" pitchFamily="2" charset="-122"/>
              </a:rPr>
              <a:t>12s </a:t>
            </a:r>
            <a:r>
              <a:rPr lang="zh-TW" altLang="en-US" dirty="0">
                <a:ea typeface="宋体" pitchFamily="2" charset="-122"/>
              </a:rPr>
              <a:t>控制規則，當 </a:t>
            </a:r>
            <a:r>
              <a:rPr lang="en-US" altLang="zh-TW" dirty="0">
                <a:ea typeface="宋体" pitchFamily="2" charset="-122"/>
              </a:rPr>
              <a:t>f </a:t>
            </a:r>
            <a:r>
              <a:rPr lang="zh-TW" altLang="en-US" dirty="0">
                <a:ea typeface="宋体" pitchFamily="2" charset="-122"/>
              </a:rPr>
              <a:t>小於 </a:t>
            </a:r>
            <a:r>
              <a:rPr lang="en-US" altLang="zh-TW" dirty="0">
                <a:ea typeface="宋体" pitchFamily="2" charset="-122"/>
              </a:rPr>
              <a:t>15% ~ 20% </a:t>
            </a:r>
            <a:r>
              <a:rPr lang="zh-TW" altLang="en-US" dirty="0">
                <a:ea typeface="宋体" pitchFamily="2" charset="-122"/>
              </a:rPr>
              <a:t>時，增加質控測定值個數</a:t>
            </a:r>
            <a:r>
              <a:rPr lang="en-US" altLang="zh-TW" dirty="0">
                <a:ea typeface="宋体" pitchFamily="2" charset="-122"/>
              </a:rPr>
              <a:t>(N)</a:t>
            </a:r>
            <a:r>
              <a:rPr lang="zh-TW" altLang="en-US" dirty="0">
                <a:ea typeface="宋体" pitchFamily="2" charset="-122"/>
              </a:rPr>
              <a:t>，可導致試驗有效比下降，當 </a:t>
            </a:r>
            <a:r>
              <a:rPr lang="en-US" altLang="zh-TW" dirty="0">
                <a:ea typeface="宋体" pitchFamily="2" charset="-122"/>
              </a:rPr>
              <a:t>f </a:t>
            </a:r>
            <a:r>
              <a:rPr lang="zh-TW" altLang="en-US" dirty="0">
                <a:ea typeface="宋体" pitchFamily="2" charset="-122"/>
              </a:rPr>
              <a:t>更大時，生產率隨著 </a:t>
            </a:r>
            <a:r>
              <a:rPr lang="en-US" altLang="zh-TW" dirty="0">
                <a:ea typeface="宋体" pitchFamily="2" charset="-122"/>
              </a:rPr>
              <a:t>N </a:t>
            </a:r>
            <a:r>
              <a:rPr lang="zh-TW" altLang="en-US" dirty="0">
                <a:ea typeface="宋体" pitchFamily="2" charset="-122"/>
              </a:rPr>
              <a:t>增加而增加；隨著 </a:t>
            </a:r>
            <a:r>
              <a:rPr lang="en-US" altLang="zh-TW" dirty="0">
                <a:ea typeface="宋体" pitchFamily="2" charset="-122"/>
              </a:rPr>
              <a:t>N </a:t>
            </a:r>
            <a:r>
              <a:rPr lang="zh-TW" altLang="en-US" dirty="0">
                <a:ea typeface="宋体" pitchFamily="2" charset="-122"/>
              </a:rPr>
              <a:t>增加，質量也增加，如有較低的缺陷率所示；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3s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( 13s )</a:t>
            </a:r>
            <a:r>
              <a:rPr lang="zh-TW" altLang="en-US" dirty="0">
                <a:ea typeface="宋体" pitchFamily="2" charset="-122"/>
              </a:rPr>
              <a:t>批過程的試驗有效比和缺陷率；當 </a:t>
            </a:r>
            <a:r>
              <a:rPr lang="en-US" altLang="zh-TW" dirty="0">
                <a:ea typeface="宋体" pitchFamily="2" charset="-122"/>
              </a:rPr>
              <a:t>f </a:t>
            </a:r>
            <a:r>
              <a:rPr lang="zh-TW" altLang="en-US" dirty="0">
                <a:ea typeface="宋体" pitchFamily="2" charset="-122"/>
              </a:rPr>
              <a:t>是從 </a:t>
            </a:r>
            <a:r>
              <a:rPr lang="en-US" altLang="zh-TW" dirty="0">
                <a:ea typeface="宋体" pitchFamily="2" charset="-122"/>
              </a:rPr>
              <a:t>0% </a:t>
            </a:r>
            <a:r>
              <a:rPr lang="zh-TW" altLang="en-US" dirty="0">
                <a:ea typeface="宋体" pitchFamily="2" charset="-122"/>
              </a:rPr>
              <a:t>到 </a:t>
            </a:r>
            <a:r>
              <a:rPr lang="en-US" altLang="zh-TW" dirty="0">
                <a:ea typeface="宋体" pitchFamily="2" charset="-122"/>
              </a:rPr>
              <a:t>15% </a:t>
            </a:r>
            <a:r>
              <a:rPr lang="zh-TW" altLang="en-US" dirty="0">
                <a:ea typeface="宋体" pitchFamily="2" charset="-122"/>
              </a:rPr>
              <a:t>時，增加 </a:t>
            </a:r>
            <a:r>
              <a:rPr lang="en-US" altLang="zh-TW" dirty="0">
                <a:ea typeface="宋体" pitchFamily="2" charset="-122"/>
              </a:rPr>
              <a:t>N </a:t>
            </a:r>
            <a:r>
              <a:rPr lang="zh-TW" altLang="en-US" dirty="0">
                <a:ea typeface="宋体" pitchFamily="2" charset="-122"/>
              </a:rPr>
              <a:t>則降低試驗有效比，當 </a:t>
            </a:r>
            <a:r>
              <a:rPr lang="en-US" altLang="zh-TW" dirty="0">
                <a:ea typeface="宋体" pitchFamily="2" charset="-122"/>
              </a:rPr>
              <a:t>f </a:t>
            </a:r>
            <a:r>
              <a:rPr lang="zh-TW" altLang="en-US" dirty="0">
                <a:ea typeface="宋体" pitchFamily="2" charset="-122"/>
              </a:rPr>
              <a:t>為 </a:t>
            </a:r>
            <a:r>
              <a:rPr lang="en-US" altLang="zh-TW" dirty="0">
                <a:ea typeface="宋体" pitchFamily="2" charset="-122"/>
              </a:rPr>
              <a:t>15% ~ 25% </a:t>
            </a:r>
            <a:r>
              <a:rPr lang="zh-TW" altLang="en-US" dirty="0">
                <a:ea typeface="宋体" pitchFamily="2" charset="-122"/>
              </a:rPr>
              <a:t>時，試驗有效比隨著 </a:t>
            </a:r>
            <a:r>
              <a:rPr lang="en-US" altLang="zh-TW" dirty="0">
                <a:ea typeface="宋体" pitchFamily="2" charset="-122"/>
              </a:rPr>
              <a:t>N </a:t>
            </a:r>
            <a:r>
              <a:rPr lang="zh-TW" altLang="en-US" dirty="0">
                <a:ea typeface="宋体" pitchFamily="2" charset="-122"/>
              </a:rPr>
              <a:t>的增加並沒有很大的變化；隨著 </a:t>
            </a:r>
            <a:r>
              <a:rPr lang="en-US" altLang="zh-TW" dirty="0">
                <a:ea typeface="宋体" pitchFamily="2" charset="-122"/>
              </a:rPr>
              <a:t>N </a:t>
            </a:r>
            <a:r>
              <a:rPr lang="zh-TW" altLang="en-US" dirty="0">
                <a:ea typeface="宋体" pitchFamily="2" charset="-122"/>
              </a:rPr>
              <a:t>增加質量也增加，但缺陷率比使用 </a:t>
            </a:r>
            <a:r>
              <a:rPr lang="en-US" altLang="zh-TW" dirty="0">
                <a:ea typeface="宋体" pitchFamily="2" charset="-122"/>
              </a:rPr>
              <a:t>12s </a:t>
            </a:r>
            <a:r>
              <a:rPr lang="zh-TW" altLang="en-US" dirty="0">
                <a:ea typeface="宋体" pitchFamily="2" charset="-122"/>
              </a:rPr>
              <a:t>控制規則的要高；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研究由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規則控制的批過程行為，當 </a:t>
            </a:r>
            <a:r>
              <a:rPr lang="en-US" altLang="zh-TW" dirty="0">
                <a:ea typeface="宋体" pitchFamily="2" charset="-122"/>
              </a:rPr>
              <a:t>f </a:t>
            </a:r>
            <a:r>
              <a:rPr lang="zh-TW" altLang="en-US" dirty="0">
                <a:ea typeface="宋体" pitchFamily="2" charset="-122"/>
              </a:rPr>
              <a:t>是大於 </a:t>
            </a:r>
            <a:r>
              <a:rPr lang="en-US" altLang="zh-TW" dirty="0">
                <a:ea typeface="宋体" pitchFamily="2" charset="-122"/>
              </a:rPr>
              <a:t>10% </a:t>
            </a:r>
            <a:r>
              <a:rPr lang="zh-TW" altLang="en-US" dirty="0">
                <a:ea typeface="宋体" pitchFamily="2" charset="-122"/>
              </a:rPr>
              <a:t>時，</a:t>
            </a:r>
            <a:r>
              <a:rPr lang="en-US" altLang="zh-TW" dirty="0">
                <a:ea typeface="宋体" pitchFamily="2" charset="-122"/>
              </a:rPr>
              <a:t>N </a:t>
            </a:r>
            <a:r>
              <a:rPr lang="zh-TW" altLang="en-US" dirty="0">
                <a:ea typeface="宋体" pitchFamily="2" charset="-122"/>
              </a:rPr>
              <a:t>從 </a:t>
            </a:r>
            <a:r>
              <a:rPr lang="en-US" altLang="zh-TW" dirty="0">
                <a:ea typeface="宋体" pitchFamily="2" charset="-122"/>
              </a:rPr>
              <a:t>2 </a:t>
            </a:r>
            <a:r>
              <a:rPr lang="zh-TW" altLang="en-US" dirty="0">
                <a:ea typeface="宋体" pitchFamily="2" charset="-122"/>
              </a:rPr>
              <a:t>增加到 </a:t>
            </a:r>
            <a:r>
              <a:rPr lang="en-US" altLang="zh-TW" dirty="0">
                <a:ea typeface="宋体" pitchFamily="2" charset="-122"/>
              </a:rPr>
              <a:t>4 </a:t>
            </a:r>
            <a:r>
              <a:rPr lang="zh-TW" altLang="en-US" dirty="0">
                <a:ea typeface="宋体" pitchFamily="2" charset="-122"/>
              </a:rPr>
              <a:t>提高了分析過程的質量和生產率；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表 </a:t>
            </a:r>
            <a:r>
              <a:rPr lang="en-US" altLang="zh-TW" dirty="0">
                <a:ea typeface="宋体" pitchFamily="2" charset="-122"/>
              </a:rPr>
              <a:t>38-5 </a:t>
            </a:r>
            <a:r>
              <a:rPr lang="zh-TW" altLang="en-US" dirty="0">
                <a:ea typeface="宋体" pitchFamily="2" charset="-122"/>
              </a:rPr>
              <a:t>中給出隨機式分析過程的行為，顯示了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控制方法的結果；在隨機式分析過程由 </a:t>
            </a:r>
            <a:r>
              <a:rPr lang="en-US" altLang="zh-TW" dirty="0">
                <a:ea typeface="宋体" pitchFamily="2" charset="-122"/>
              </a:rPr>
              <a:t>12s </a:t>
            </a:r>
            <a:r>
              <a:rPr lang="zh-TW" altLang="en-US" dirty="0">
                <a:ea typeface="宋体" pitchFamily="2" charset="-122"/>
              </a:rPr>
              <a:t>控制方法取得的試驗有效比高於在批分析過程相同控制方法的試驗有效比；對於 </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，當誤差發生率小於 </a:t>
            </a:r>
            <a:r>
              <a:rPr lang="en-US" altLang="zh-TW" dirty="0">
                <a:ea typeface="宋体" pitchFamily="2" charset="-122"/>
              </a:rPr>
              <a:t>10% </a:t>
            </a:r>
            <a:r>
              <a:rPr lang="zh-TW" altLang="en-US" dirty="0">
                <a:ea typeface="宋体" pitchFamily="2" charset="-122"/>
              </a:rPr>
              <a:t>時，批過程和隨機式過程之間在試驗有效比上的差別是小的，當在較高誤差發生率上時，其差別變得更明顯；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3.2 </a:t>
            </a:r>
            <a:r>
              <a:rPr lang="zh-TW" altLang="en-US" dirty="0">
                <a:ea typeface="宋体" pitchFamily="2" charset="-122"/>
              </a:rPr>
              <a:t>控制方法的 成本</a:t>
            </a:r>
            <a:r>
              <a:rPr lang="en-US" altLang="zh-TW" dirty="0">
                <a:ea typeface="宋体" pitchFamily="2" charset="-122"/>
              </a:rPr>
              <a:t>~ </a:t>
            </a:r>
            <a:r>
              <a:rPr lang="zh-TW" altLang="en-US" dirty="0">
                <a:ea typeface="宋体" pitchFamily="2" charset="-122"/>
              </a:rPr>
              <a:t>效果比較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比較由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控制方法控制分析過程的質量和生產率；當 </a:t>
            </a:r>
            <a:r>
              <a:rPr lang="en-US" altLang="zh-TW" dirty="0">
                <a:ea typeface="宋体" pitchFamily="2" charset="-122"/>
              </a:rPr>
              <a:t>N = 2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大約是 </a:t>
            </a:r>
            <a:r>
              <a:rPr lang="en-US" altLang="zh-TW" dirty="0">
                <a:ea typeface="宋体" pitchFamily="2" charset="-122"/>
              </a:rPr>
              <a:t>12% </a:t>
            </a:r>
            <a:r>
              <a:rPr lang="zh-TW" altLang="en-US" dirty="0">
                <a:ea typeface="宋体" pitchFamily="2" charset="-122"/>
              </a:rPr>
              <a:t>或更小時，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規則的質量是較好的；當 </a:t>
            </a:r>
            <a:r>
              <a:rPr lang="en-US" altLang="zh-TW" dirty="0">
                <a:ea typeface="宋体" pitchFamily="2" charset="-122"/>
              </a:rPr>
              <a:t>f </a:t>
            </a:r>
            <a:r>
              <a:rPr lang="zh-TW" altLang="en-US" dirty="0">
                <a:ea typeface="宋体" pitchFamily="2" charset="-122"/>
              </a:rPr>
              <a:t>高於 </a:t>
            </a:r>
            <a:r>
              <a:rPr lang="en-US" altLang="zh-TW" dirty="0">
                <a:ea typeface="宋体" pitchFamily="2" charset="-122"/>
              </a:rPr>
              <a:t>12% </a:t>
            </a:r>
            <a:r>
              <a:rPr lang="zh-TW" altLang="en-US" dirty="0">
                <a:ea typeface="宋体" pitchFamily="2" charset="-122"/>
              </a:rPr>
              <a:t>時，</a:t>
            </a:r>
            <a:r>
              <a:rPr lang="en-US" altLang="zh-TW" dirty="0">
                <a:ea typeface="宋体" pitchFamily="2" charset="-122"/>
              </a:rPr>
              <a:t>12s </a:t>
            </a:r>
            <a:r>
              <a:rPr lang="zh-TW" altLang="en-US" dirty="0">
                <a:ea typeface="宋体" pitchFamily="2" charset="-122"/>
              </a:rPr>
              <a:t>控制規則能提供最好的質量和生產率；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 2% </a:t>
            </a:r>
            <a:r>
              <a:rPr lang="zh-TW" altLang="en-US" dirty="0">
                <a:ea typeface="宋体" pitchFamily="2" charset="-122"/>
              </a:rPr>
              <a:t>或更小時，</a:t>
            </a:r>
            <a:r>
              <a:rPr lang="en-US" altLang="zh-TW" dirty="0">
                <a:ea typeface="宋体" pitchFamily="2" charset="-122"/>
              </a:rPr>
              <a:t>13s </a:t>
            </a:r>
            <a:r>
              <a:rPr lang="zh-TW" altLang="en-US" dirty="0">
                <a:ea typeface="宋体" pitchFamily="2" charset="-122"/>
              </a:rPr>
              <a:t>控制規則提供最好的生產率；對於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三種控制方法質量是非常好的；當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超過 </a:t>
            </a:r>
            <a:r>
              <a:rPr lang="en-US" altLang="zh-TW" dirty="0">
                <a:ea typeface="宋体" pitchFamily="2" charset="-122"/>
              </a:rPr>
              <a:t>2% </a:t>
            </a:r>
            <a:r>
              <a:rPr lang="zh-TW" altLang="en-US" dirty="0">
                <a:ea typeface="宋体" pitchFamily="2" charset="-122"/>
              </a:rPr>
              <a:t>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規則提供稍好的質量；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對於規定的質量水平，也就是說，在 </a:t>
            </a:r>
            <a:r>
              <a:rPr lang="en-US" altLang="zh-TW" dirty="0">
                <a:ea typeface="宋体" pitchFamily="2" charset="-122"/>
              </a:rPr>
              <a:t>f ≤ 5% </a:t>
            </a:r>
            <a:r>
              <a:rPr lang="zh-TW" altLang="en-US" dirty="0">
                <a:ea typeface="宋体" pitchFamily="2" charset="-122"/>
              </a:rPr>
              <a:t>，缺陷率為 </a:t>
            </a:r>
            <a:r>
              <a:rPr lang="en-US" altLang="zh-TW" dirty="0">
                <a:ea typeface="宋体" pitchFamily="2" charset="-122"/>
              </a:rPr>
              <a:t>1% </a:t>
            </a:r>
            <a:r>
              <a:rPr lang="zh-TW" altLang="en-US" dirty="0">
                <a:ea typeface="宋体" pitchFamily="2" charset="-122"/>
              </a:rPr>
              <a:t>或更小時，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和 </a:t>
            </a:r>
            <a:r>
              <a:rPr lang="en-US" altLang="zh-TW" dirty="0">
                <a:ea typeface="宋体" pitchFamily="2" charset="-122"/>
              </a:rPr>
              <a:t>12s and N = 2 </a:t>
            </a:r>
            <a:r>
              <a:rPr lang="zh-TW" altLang="en-US" dirty="0">
                <a:ea typeface="宋体" pitchFamily="2" charset="-122"/>
              </a:rPr>
              <a:t>能提供所需要的質量和差不多的相同的生產率；</a:t>
            </a:r>
            <a:r>
              <a:rPr lang="en-US" altLang="zh-TW" dirty="0">
                <a:ea typeface="宋体" pitchFamily="2" charset="-122"/>
              </a:rPr>
              <a:t>13s </a:t>
            </a:r>
            <a:r>
              <a:rPr lang="zh-TW" altLang="en-US" dirty="0">
                <a:ea typeface="宋体" pitchFamily="2" charset="-122"/>
              </a:rPr>
              <a:t>規則，即使 </a:t>
            </a:r>
            <a:r>
              <a:rPr lang="en-US" altLang="zh-TW" dirty="0">
                <a:ea typeface="宋体" pitchFamily="2" charset="-122"/>
              </a:rPr>
              <a:t>N = 8 </a:t>
            </a:r>
            <a:r>
              <a:rPr lang="zh-TW" altLang="en-US" dirty="0">
                <a:ea typeface="宋体" pitchFamily="2" charset="-122"/>
              </a:rPr>
              <a:t>，也不能提供一樣好的質量，且具有較低的生產率；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質量控制方法的成本 </a:t>
            </a:r>
            <a:r>
              <a:rPr lang="en-US" altLang="zh-TW" dirty="0">
                <a:ea typeface="宋体" pitchFamily="2" charset="-122"/>
              </a:rPr>
              <a:t>~ </a:t>
            </a:r>
            <a:r>
              <a:rPr lang="zh-TW" altLang="en-US" dirty="0">
                <a:ea typeface="宋体" pitchFamily="2" charset="-122"/>
              </a:rPr>
              <a:t>效率很明顯地依賴於測定方法的誤差發生率；對於非常穩定的方法（</a:t>
            </a:r>
            <a:r>
              <a:rPr lang="en-US" altLang="zh-TW" dirty="0">
                <a:ea typeface="宋体" pitchFamily="2" charset="-122"/>
              </a:rPr>
              <a:t>f = 0% ~ 1%</a:t>
            </a:r>
            <a:r>
              <a:rPr lang="zh-TW" altLang="en-US" dirty="0">
                <a:ea typeface="宋体" pitchFamily="2" charset="-122"/>
              </a:rPr>
              <a:t>），</a:t>
            </a:r>
            <a:r>
              <a:rPr lang="en-US" altLang="zh-TW" dirty="0">
                <a:ea typeface="宋体" pitchFamily="2" charset="-122"/>
              </a:rPr>
              <a:t>13s and N = 2 </a:t>
            </a:r>
            <a:r>
              <a:rPr lang="zh-TW" altLang="en-US" dirty="0">
                <a:ea typeface="宋体" pitchFamily="2" charset="-122"/>
              </a:rPr>
              <a:t>是 成本</a:t>
            </a:r>
            <a:r>
              <a:rPr lang="en-US" altLang="zh-TW" dirty="0">
                <a:ea typeface="宋体" pitchFamily="2" charset="-122"/>
              </a:rPr>
              <a:t>~</a:t>
            </a:r>
            <a:r>
              <a:rPr lang="zh-TW" altLang="en-US" dirty="0">
                <a:ea typeface="宋体" pitchFamily="2" charset="-122"/>
              </a:rPr>
              <a:t>效率 的控制方法；對於誤差發生率為 </a:t>
            </a:r>
            <a:r>
              <a:rPr lang="en-US" altLang="zh-TW" dirty="0">
                <a:ea typeface="宋体" pitchFamily="2" charset="-122"/>
              </a:rPr>
              <a:t>2% ~ 10% </a:t>
            </a:r>
            <a:r>
              <a:rPr lang="zh-TW" altLang="en-US" dirty="0">
                <a:ea typeface="宋体" pitchFamily="2" charset="-122"/>
              </a:rPr>
              <a:t>，</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控制方法將提供最好的生產率，但 </a:t>
            </a:r>
            <a:r>
              <a:rPr lang="en-US" altLang="zh-TW" dirty="0">
                <a:ea typeface="宋体" pitchFamily="2" charset="-122"/>
              </a:rPr>
              <a:t>12s </a:t>
            </a:r>
            <a:r>
              <a:rPr lang="zh-TW" altLang="en-US" dirty="0">
                <a:ea typeface="宋体" pitchFamily="2" charset="-122"/>
              </a:rPr>
              <a:t>規則將提供稍好的質量；對於 </a:t>
            </a:r>
            <a:r>
              <a:rPr lang="en-US" altLang="zh-TW" dirty="0">
                <a:ea typeface="宋体" pitchFamily="2" charset="-122"/>
              </a:rPr>
              <a:t>f </a:t>
            </a:r>
            <a:r>
              <a:rPr lang="zh-TW" altLang="en-US" dirty="0">
                <a:ea typeface="宋体" pitchFamily="2" charset="-122"/>
              </a:rPr>
              <a:t>＞ </a:t>
            </a:r>
            <a:r>
              <a:rPr lang="en-US" altLang="zh-TW" dirty="0">
                <a:ea typeface="宋体" pitchFamily="2" charset="-122"/>
              </a:rPr>
              <a:t>10% </a:t>
            </a:r>
            <a:r>
              <a:rPr lang="zh-TW" altLang="en-US" dirty="0">
                <a:ea typeface="宋体" pitchFamily="2" charset="-122"/>
              </a:rPr>
              <a:t>，</a:t>
            </a:r>
            <a:r>
              <a:rPr lang="en-US" altLang="zh-TW" dirty="0">
                <a:ea typeface="宋体" pitchFamily="2" charset="-122"/>
              </a:rPr>
              <a:t>12s and N = 2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能提供類似質量和生產率；爲了更好的質量，可使用 </a:t>
            </a:r>
            <a:r>
              <a:rPr lang="en-US" altLang="zh-TW" dirty="0">
                <a:ea typeface="宋体" pitchFamily="2" charset="-122"/>
              </a:rPr>
              <a:t>12s and N = 4 </a:t>
            </a:r>
            <a:r>
              <a:rPr lang="zh-TW" altLang="en-US" dirty="0">
                <a:ea typeface="宋体" pitchFamily="2" charset="-122"/>
              </a:rPr>
              <a:t>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四 節 控制方法選擇和設計的含義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正如前面描述，通過仔細選擇和評價控制方法能取得更好的質量和更高生產率；當誤差發生率低時，使用單規則控制方法每批一個或兩個控制測定值將是 成本</a:t>
            </a:r>
            <a:r>
              <a:rPr lang="en-US" altLang="zh-TW" dirty="0">
                <a:ea typeface="宋体" pitchFamily="2" charset="-122"/>
              </a:rPr>
              <a:t>~</a:t>
            </a:r>
            <a:r>
              <a:rPr lang="zh-TW" altLang="en-US" dirty="0">
                <a:ea typeface="宋体" pitchFamily="2" charset="-122"/>
              </a:rPr>
              <a:t>效率 的；當誤差發生率高時，需要具有高的誤差檢出概率的控制方法；改變控制規則和增加控制測定值個數能提高質量和生產率；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1</a:t>
            </a:r>
            <a:r>
              <a:rPr lang="zh-TW" altLang="en-US" dirty="0">
                <a:ea typeface="宋体" pitchFamily="2" charset="-122"/>
              </a:rPr>
              <a:t>、根據分析過程的類型而設計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生產率依賴於許多因素，一個重要的因素是分析過程的類型，比如：批分析過程、同時多批分析過程、隨機式分析過程；對於特定的分析過程類型需要選擇或設計控制方法；皮過程比隨機式過程要求更低的假失控概率或更長的在控質量的平均批長度；同時多批過程的生產率特別地會受到影響，由於增加批的個數也增加了假失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2</a:t>
            </a:r>
            <a:r>
              <a:rPr lang="zh-TW" altLang="en-US" dirty="0">
                <a:ea typeface="宋体" pitchFamily="2" charset="-122"/>
              </a:rPr>
              <a:t>、使用 質量</a:t>
            </a:r>
            <a:r>
              <a:rPr lang="en-US" altLang="zh-TW" dirty="0">
                <a:ea typeface="宋体" pitchFamily="2" charset="-122"/>
              </a:rPr>
              <a:t>~</a:t>
            </a:r>
            <a:r>
              <a:rPr lang="zh-TW" altLang="en-US" dirty="0">
                <a:ea typeface="宋体" pitchFamily="2" charset="-122"/>
              </a:rPr>
              <a:t>生產率 計劃模型研究不同的設計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通過使用 質量</a:t>
            </a:r>
            <a:r>
              <a:rPr lang="en-US" altLang="zh-TW" dirty="0">
                <a:ea typeface="宋体" pitchFamily="2" charset="-122"/>
              </a:rPr>
              <a:t>~</a:t>
            </a:r>
            <a:r>
              <a:rPr lang="zh-TW" altLang="en-US" dirty="0">
                <a:ea typeface="宋体" pitchFamily="2" charset="-122"/>
              </a:rPr>
              <a:t>生產率 計劃模型能研究不同控制方法對分析過程質量和生產率的影響；必須使用一系列的模型適合于在臨床檢驗上存在的許多不同分析過程的特征；能以在此闡明的方式發展模型；使用試驗有效比公式提供了更一般有用的模型；在微型計算機電子表格上執行模型為實驗人員提供了方便；從計算機仿真程序或從發表的功效函數圖上能獲得所要求的關於控制方法性能特征的信息；</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14</a:t>
            </a:fld>
            <a:endParaRPr lang="en-US" altLang="zh-CN"/>
          </a:p>
        </p:txBody>
      </p:sp>
    </p:spTree>
    <p:extLst>
      <p:ext uri="{BB962C8B-B14F-4D97-AF65-F5344CB8AC3E}">
        <p14:creationId xmlns:p14="http://schemas.microsoft.com/office/powerpoint/2010/main" val="81137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Number Batch = 50 test / Run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Number Test Control = 3 test / Run </a:t>
            </a:r>
            <a:r>
              <a:rPr lang="zh-CN" altLang="en-US" dirty="0">
                <a:ea typeface="宋体" pitchFamily="2" charset="-122"/>
              </a:rPr>
              <a:t>，</a:t>
            </a:r>
            <a:r>
              <a:rPr lang="en-US" altLang="zh-TW" dirty="0">
                <a:ea typeface="宋体" pitchFamily="2" charset="-122"/>
              </a:rPr>
              <a:t>Number Test Calibration = 0.64 test / Run </a:t>
            </a:r>
            <a:r>
              <a:rPr lang="zh-CN" altLang="en-US" dirty="0">
                <a:ea typeface="宋体" pitchFamily="2" charset="-122"/>
              </a:rPr>
              <a:t>，意味著平均每</a:t>
            </a:r>
            <a:r>
              <a:rPr lang="en-US" altLang="zh-CN" dirty="0">
                <a:ea typeface="宋体" pitchFamily="2" charset="-122"/>
              </a:rPr>
              <a:t>11</a:t>
            </a:r>
            <a:r>
              <a:rPr lang="zh-CN" altLang="en-US" dirty="0">
                <a:ea typeface="宋体" pitchFamily="2" charset="-122"/>
              </a:rPr>
              <a:t>個分析批校準一次，每次校準進行</a:t>
            </a:r>
            <a:r>
              <a:rPr lang="en-US" altLang="zh-CN" dirty="0">
                <a:ea typeface="宋体" pitchFamily="2" charset="-122"/>
              </a:rPr>
              <a:t>7</a:t>
            </a:r>
            <a:r>
              <a:rPr lang="zh-CN" altLang="en-US" dirty="0">
                <a:ea typeface="宋体" pitchFamily="2" charset="-122"/>
              </a:rPr>
              <a:t>個測試，按這個比例計算出的平均每個分析批中用於校準損耗的測試數；</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重複分析係數的賦值將依賴於特定實驗室的管理方法，不同實驗室可不同；然而，在給定的實驗室內，重複分析係數的賦值很可能應用於許多或甚至所有的分析過程；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診斷試驗有效比</a:t>
            </a:r>
            <a:r>
              <a:rPr lang="en-US" altLang="zh-TW" dirty="0">
                <a:ea typeface="宋体" pitchFamily="2" charset="-122"/>
              </a:rPr>
              <a:t>( Test Yield )</a:t>
            </a:r>
            <a:r>
              <a:rPr lang="zh-TW" altLang="en-US" dirty="0">
                <a:ea typeface="宋体" pitchFamily="2" charset="-122"/>
              </a:rPr>
              <a:t>是指，正確的并可報告的患者結果在所有測定值中所佔的比例，理想情況下它應該是 </a:t>
            </a:r>
            <a:r>
              <a:rPr lang="en-US" altLang="zh-TW" dirty="0">
                <a:ea typeface="宋体" pitchFamily="2" charset="-122"/>
              </a:rPr>
              <a:t>1 ( </a:t>
            </a:r>
            <a:r>
              <a:rPr lang="zh-TW" altLang="en-US" dirty="0">
                <a:ea typeface="宋体" pitchFamily="2" charset="-122"/>
              </a:rPr>
              <a:t>或 </a:t>
            </a:r>
            <a:r>
              <a:rPr lang="en-US" altLang="zh-TW" dirty="0">
                <a:ea typeface="宋体" pitchFamily="2" charset="-122"/>
              </a:rPr>
              <a:t>100% )</a:t>
            </a:r>
            <a:r>
              <a:rPr lang="zh-TW" altLang="en-US" dirty="0">
                <a:ea typeface="宋体" pitchFamily="2" charset="-122"/>
              </a:rPr>
              <a:t>，但是在現實狀態下例如，爲了校準和過程控制目的而進行的測定導致的損失，當分析過程含有醫學上重要的誤差及因此需要重複檢測導致的損失，當分析過程不含醫學上重要的誤差但由於控制方法錯誤地區分（假失控）而進行重複檢測導致的損失，當分析過程含有醫學上重要的誤差但由於控制方法沒有將此誤差檢出（假在控）使檢驗師認為結果準確並且報告檢測結果從而導致臨床醫師重新申請試驗來證實第一次含有誤差的試驗結果所導致的損失，以及當分析過程不含醫學上重要的誤差但臨床醫師對試驗結果質量不認可在他們接受試驗結果之前重複申請進行確證試驗導致的損失，所有這些都會減少診斷試驗的有效比</a:t>
            </a:r>
            <a:r>
              <a:rPr lang="en-US" altLang="zh-TW" dirty="0">
                <a:ea typeface="宋体" pitchFamily="2" charset="-122"/>
              </a:rPr>
              <a:t>( Test Yield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所有這些損失都是分析過程效率的損失，令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，其中，</a:t>
            </a:r>
            <a:r>
              <a:rPr lang="en-US" altLang="zh-TW" dirty="0">
                <a:ea typeface="宋体" pitchFamily="2" charset="-122"/>
              </a:rPr>
              <a:t>LCC </a:t>
            </a:r>
            <a:r>
              <a:rPr lang="zh-TW" altLang="en-US" dirty="0">
                <a:ea typeface="宋体" pitchFamily="2" charset="-122"/>
              </a:rPr>
              <a:t>是校準和過程控制的生產率損失係數，它的意涵是由於必須分析校準品和質控品而降低了患者結果在測定值中的比例，</a:t>
            </a:r>
            <a:r>
              <a:rPr lang="en-US" altLang="zh-TW" dirty="0" err="1">
                <a:ea typeface="宋体" pitchFamily="2" charset="-122"/>
              </a:rPr>
              <a:t>Ltr</a:t>
            </a:r>
            <a:r>
              <a:rPr lang="en-US" altLang="zh-TW" dirty="0">
                <a:ea typeface="宋体" pitchFamily="2" charset="-122"/>
              </a:rPr>
              <a:t> </a:t>
            </a:r>
            <a:r>
              <a:rPr lang="zh-TW" altLang="en-US" dirty="0">
                <a:ea typeface="宋体" pitchFamily="2" charset="-122"/>
              </a:rPr>
              <a:t>是真失控分析批的生產率損失係數，</a:t>
            </a:r>
            <a:r>
              <a:rPr lang="en-US" altLang="zh-TW" dirty="0" err="1">
                <a:ea typeface="宋体" pitchFamily="2" charset="-122"/>
              </a:rPr>
              <a:t>Lfr</a:t>
            </a:r>
            <a:r>
              <a:rPr lang="en-US" altLang="zh-TW" dirty="0">
                <a:ea typeface="宋体" pitchFamily="2" charset="-122"/>
              </a:rPr>
              <a:t> </a:t>
            </a:r>
            <a:r>
              <a:rPr lang="zh-TW" altLang="en-US" dirty="0">
                <a:ea typeface="宋体" pitchFamily="2" charset="-122"/>
              </a:rPr>
              <a:t>是假失控分析批的的生產率損失係數，真失控分析批和假失控分析批的損失係數多體現失控分析批重新分析的過程，</a:t>
            </a:r>
            <a:r>
              <a:rPr lang="en-US" altLang="zh-TW" dirty="0" err="1">
                <a:ea typeface="宋体" pitchFamily="2" charset="-122"/>
              </a:rPr>
              <a:t>Lfa</a:t>
            </a:r>
            <a:r>
              <a:rPr lang="en-US" altLang="zh-TW" dirty="0">
                <a:ea typeface="宋体" pitchFamily="2" charset="-122"/>
              </a:rPr>
              <a:t> </a:t>
            </a:r>
            <a:r>
              <a:rPr lang="zh-TW" altLang="en-US" dirty="0">
                <a:ea typeface="宋体" pitchFamily="2" charset="-122"/>
              </a:rPr>
              <a:t>是假在控分析批的生產率損失係數，大多體現由於報告了不正確結果而導致的重新分析過程（例如臨床醫師重複申請的確認試驗損失），</a:t>
            </a:r>
            <a:r>
              <a:rPr lang="en-US" altLang="zh-TW" dirty="0" err="1">
                <a:ea typeface="宋体" pitchFamily="2" charset="-122"/>
              </a:rPr>
              <a:t>Lta</a:t>
            </a:r>
            <a:r>
              <a:rPr lang="en-US" altLang="zh-TW" dirty="0">
                <a:ea typeface="宋体" pitchFamily="2" charset="-122"/>
              </a:rPr>
              <a:t> </a:t>
            </a:r>
            <a:r>
              <a:rPr lang="zh-TW" altLang="en-US" dirty="0">
                <a:ea typeface="宋体" pitchFamily="2" charset="-122"/>
              </a:rPr>
              <a:t>是真在控分析批的生產率損失係數，真在控的損失係數大多體現臨床醫師懷疑試驗結果的質量及在他們接受試驗結果之前想確證的重複申請試驗的損失，因為真在控的損失是與分析過程能夠取得的質量（質量高低與缺陷率的倒數成正比）有關係，因此這種損失係數與缺陷率 </a:t>
            </a:r>
            <a:r>
              <a:rPr lang="en-US" altLang="zh-TW" dirty="0">
                <a:ea typeface="宋体" pitchFamily="2" charset="-122"/>
              </a:rPr>
              <a:t>f · ( 1 - </a:t>
            </a:r>
            <a:r>
              <a:rPr lang="en-US" altLang="zh-TW" dirty="0" err="1">
                <a:ea typeface="宋体" pitchFamily="2" charset="-122"/>
              </a:rPr>
              <a:t>Ped</a:t>
            </a:r>
            <a:r>
              <a:rPr lang="en-US" altLang="zh-TW" dirty="0">
                <a:ea typeface="宋体" pitchFamily="2" charset="-122"/>
              </a:rPr>
              <a:t> ) </a:t>
            </a:r>
            <a:r>
              <a:rPr lang="zh-TW" altLang="en-US" dirty="0">
                <a:ea typeface="宋体" pitchFamily="2" charset="-122"/>
              </a:rPr>
              <a:t>或 </a:t>
            </a:r>
            <a:r>
              <a:rPr lang="en-US" altLang="zh-TW" dirty="0">
                <a:ea typeface="宋体" pitchFamily="2" charset="-122"/>
              </a:rPr>
              <a:t>f · ( </a:t>
            </a:r>
            <a:r>
              <a:rPr lang="en-US" altLang="zh-TW" dirty="0" err="1">
                <a:ea typeface="宋体" pitchFamily="2" charset="-122"/>
              </a:rPr>
              <a:t>ARLfr</a:t>
            </a:r>
            <a:r>
              <a:rPr lang="en-US" altLang="zh-TW" dirty="0">
                <a:ea typeface="宋体" pitchFamily="2" charset="-122"/>
              </a:rPr>
              <a:t> - 1 ) </a:t>
            </a:r>
            <a:r>
              <a:rPr lang="zh-TW" altLang="en-US" dirty="0">
                <a:ea typeface="宋体" pitchFamily="2" charset="-122"/>
              </a:rPr>
              <a:t>相關；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重複分析係數的賦值依賴於實驗室的管理方法，真失控的重複係數</a:t>
            </a:r>
            <a:r>
              <a:rPr lang="en-US" altLang="zh-TW" dirty="0">
                <a:ea typeface="宋体" pitchFamily="2" charset="-122"/>
              </a:rPr>
              <a:t>( </a:t>
            </a:r>
            <a:r>
              <a:rPr lang="en-US" altLang="zh-TW" dirty="0" err="1">
                <a:ea typeface="宋体" pitchFamily="2" charset="-122"/>
              </a:rPr>
              <a:t>Rtr</a:t>
            </a:r>
            <a:r>
              <a:rPr lang="en-US" altLang="zh-TW" dirty="0">
                <a:ea typeface="宋体" pitchFamily="2" charset="-122"/>
              </a:rPr>
              <a:t> )</a:t>
            </a:r>
            <a:r>
              <a:rPr lang="zh-TW" altLang="en-US" dirty="0">
                <a:ea typeface="宋体" pitchFamily="2" charset="-122"/>
              </a:rPr>
              <a:t>和假失控的重複係數</a:t>
            </a:r>
            <a:r>
              <a:rPr lang="en-US" altLang="zh-TW" dirty="0">
                <a:ea typeface="宋体" pitchFamily="2" charset="-122"/>
              </a:rPr>
              <a:t>( </a:t>
            </a:r>
            <a:r>
              <a:rPr lang="en-US" altLang="zh-TW" dirty="0" err="1">
                <a:ea typeface="宋体" pitchFamily="2" charset="-122"/>
              </a:rPr>
              <a:t>Rfr</a:t>
            </a:r>
            <a:r>
              <a:rPr lang="en-US" altLang="zh-TW" dirty="0">
                <a:ea typeface="宋体" pitchFamily="2" charset="-122"/>
              </a:rPr>
              <a:t> )</a:t>
            </a:r>
            <a:r>
              <a:rPr lang="zh-TW" altLang="en-US" dirty="0">
                <a:ea typeface="宋体" pitchFamily="2" charset="-122"/>
              </a:rPr>
              <a:t>通常都是 </a:t>
            </a:r>
            <a:r>
              <a:rPr lang="en-US" altLang="zh-TW" dirty="0">
                <a:ea typeface="宋体" pitchFamily="2" charset="-122"/>
              </a:rPr>
              <a:t>1 ( </a:t>
            </a:r>
            <a:r>
              <a:rPr lang="en-US" altLang="zh-TW" dirty="0" err="1">
                <a:ea typeface="宋体" pitchFamily="2" charset="-122"/>
              </a:rPr>
              <a:t>Rfr</a:t>
            </a:r>
            <a:r>
              <a:rPr lang="en-US" altLang="zh-TW" dirty="0">
                <a:ea typeface="宋体" pitchFamily="2" charset="-122"/>
              </a:rPr>
              <a:t> = </a:t>
            </a:r>
            <a:r>
              <a:rPr lang="en-US" altLang="zh-TW" dirty="0" err="1">
                <a:ea typeface="宋体" pitchFamily="2" charset="-122"/>
              </a:rPr>
              <a:t>Rtr</a:t>
            </a:r>
            <a:r>
              <a:rPr lang="en-US" altLang="zh-TW" dirty="0">
                <a:ea typeface="宋体" pitchFamily="2" charset="-122"/>
              </a:rPr>
              <a:t> = 1 )</a:t>
            </a:r>
            <a:r>
              <a:rPr lang="zh-TW" altLang="en-US" dirty="0">
                <a:ea typeface="宋体" pitchFamily="2" charset="-122"/>
              </a:rPr>
              <a:t>，因為通常無法區分真失控與假失控信號，對於隨機式分析過程</a:t>
            </a:r>
            <a:r>
              <a:rPr lang="en-US" altLang="zh-TW" dirty="0">
                <a:ea typeface="宋体" pitchFamily="2" charset="-122"/>
              </a:rPr>
              <a:t>(random access process)</a:t>
            </a:r>
            <a:r>
              <a:rPr lang="zh-TW" altLang="en-US" dirty="0">
                <a:ea typeface="宋体" pitchFamily="2" charset="-122"/>
              </a:rPr>
              <a:t>通常進行控制觀測值的重複測定確認，而患者標本通常考慮誤差來源，在消除誤差影響之後視情況決定是否進行重新分析，假在控重複係數</a:t>
            </a:r>
            <a:r>
              <a:rPr lang="en-US" altLang="zh-TW" dirty="0">
                <a:ea typeface="宋体" pitchFamily="2" charset="-122"/>
              </a:rPr>
              <a:t>( </a:t>
            </a:r>
            <a:r>
              <a:rPr lang="en-US" altLang="zh-TW" dirty="0" err="1">
                <a:ea typeface="宋体" pitchFamily="2" charset="-122"/>
              </a:rPr>
              <a:t>Rfa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2 ( </a:t>
            </a:r>
            <a:r>
              <a:rPr lang="en-US" altLang="zh-TW" dirty="0" err="1">
                <a:ea typeface="宋体" pitchFamily="2" charset="-122"/>
              </a:rPr>
              <a:t>Rfa</a:t>
            </a:r>
            <a:r>
              <a:rPr lang="en-US" altLang="zh-TW" dirty="0">
                <a:ea typeface="宋体" pitchFamily="2" charset="-122"/>
              </a:rPr>
              <a:t> = 2 ) </a:t>
            </a:r>
            <a:r>
              <a:rPr lang="zh-TW" altLang="en-US" dirty="0">
                <a:ea typeface="宋体" pitchFamily="2" charset="-122"/>
              </a:rPr>
              <a:t>，即假定臨床醫師重新申請試驗，獲得的重複結果不同於第一次假在控分析批的結果，然後再重新申請試驗，以確定兩個結果哪一個是正確的所導致，真在控重複係數</a:t>
            </a:r>
            <a:r>
              <a:rPr lang="en-US" altLang="zh-TW" dirty="0">
                <a:ea typeface="宋体" pitchFamily="2" charset="-122"/>
              </a:rPr>
              <a:t>( </a:t>
            </a:r>
            <a:r>
              <a:rPr lang="en-US" altLang="zh-TW" dirty="0" err="1">
                <a:ea typeface="宋体" pitchFamily="2" charset="-122"/>
              </a:rPr>
              <a:t>Rta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1 ( </a:t>
            </a:r>
            <a:r>
              <a:rPr lang="en-US" altLang="zh-TW" dirty="0" err="1">
                <a:ea typeface="宋体" pitchFamily="2" charset="-122"/>
              </a:rPr>
              <a:t>Rta</a:t>
            </a:r>
            <a:r>
              <a:rPr lang="en-US" altLang="zh-TW" dirty="0">
                <a:ea typeface="宋体" pitchFamily="2" charset="-122"/>
              </a:rPr>
              <a:t> = 1 ) </a:t>
            </a:r>
            <a:r>
              <a:rPr lang="zh-TW" altLang="en-US" dirty="0">
                <a:ea typeface="宋体" pitchFamily="2" charset="-122"/>
              </a:rPr>
              <a:t>，因為重新申請試驗的結果應該與原來的結果一致；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分析過程的理想產率減去損失的效率可以得到診斷試驗有效比的估計值，分析過程的平均試驗有效比等於理想產率減去每批的平均損失，即平均試驗有效比</a:t>
            </a:r>
            <a:r>
              <a:rPr lang="en-US" altLang="zh-TW" dirty="0">
                <a:ea typeface="宋体" pitchFamily="2" charset="-122"/>
              </a:rPr>
              <a:t>(Test Yield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，將表達式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代入公式  </a:t>
            </a: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，可得到下列試驗有效比的表達式：</a:t>
            </a:r>
            <a:r>
              <a:rPr lang="en-US" altLang="zh-TW" dirty="0">
                <a:ea typeface="宋体" pitchFamily="2" charset="-122"/>
              </a:rPr>
              <a:t>TY = 1 -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𝑇𝑌</a:t>
            </a:r>
            <a:r>
              <a:rPr lang="en-US" altLang="zh-TW" dirty="0">
                <a:ea typeface="宋体" pitchFamily="2" charset="-122"/>
              </a:rPr>
              <a:t>=1−</a:t>
            </a:r>
            <a:r>
              <a:rPr lang="zh-TW" altLang="en-US" dirty="0">
                <a:ea typeface="宋体" pitchFamily="2" charset="-122"/>
              </a:rPr>
              <a:t>𝐿</a:t>
            </a:r>
            <a:r>
              <a:rPr lang="en-US" altLang="zh-TW" dirty="0">
                <a:ea typeface="宋体" pitchFamily="2" charset="-122"/>
              </a:rPr>
              <a:t>_</a:t>
            </a:r>
            <a:r>
              <a:rPr lang="zh-TW" altLang="en-US" dirty="0">
                <a:ea typeface="宋体" pitchFamily="2" charset="-122"/>
              </a:rPr>
              <a:t>𝐶𝐶−𝐿</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將每一類型的分析批數用分析過程和控制過程的特徵值表示；對於間斷誤差，由總分析批數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，控制方法誤差檢出概率</a:t>
            </a:r>
            <a:r>
              <a:rPr lang="en-US" altLang="zh-TW" dirty="0">
                <a:ea typeface="宋体" pitchFamily="2" charset="-122"/>
              </a:rPr>
              <a:t>( </a:t>
            </a:r>
            <a:r>
              <a:rPr lang="en-US" altLang="zh-TW" dirty="0" err="1">
                <a:ea typeface="宋体" pitchFamily="2" charset="-122"/>
              </a:rPr>
              <a:t>Ped</a:t>
            </a:r>
            <a:r>
              <a:rPr lang="en-US" altLang="zh-TW" dirty="0">
                <a:ea typeface="宋体" pitchFamily="2" charset="-122"/>
              </a:rPr>
              <a:t> )</a:t>
            </a:r>
            <a:r>
              <a:rPr lang="zh-TW" altLang="en-US" dirty="0">
                <a:ea typeface="宋体" pitchFamily="2" charset="-122"/>
              </a:rPr>
              <a:t>和假失控概率</a:t>
            </a:r>
            <a:r>
              <a:rPr lang="en-US" altLang="zh-TW" dirty="0">
                <a:ea typeface="宋体" pitchFamily="2" charset="-122"/>
              </a:rPr>
              <a:t>(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，來表達每一類型的分析批數；對於持續誤差，由總分析批數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，分析過程含有誤差時誤差檢出的平均運行分析批數</a:t>
            </a:r>
            <a:r>
              <a:rPr lang="en-US" altLang="zh-TW" dirty="0">
                <a:ea typeface="宋体" pitchFamily="2" charset="-122"/>
              </a:rPr>
              <a:t>( </a:t>
            </a:r>
            <a:r>
              <a:rPr lang="en-US" altLang="zh-TW" dirty="0" err="1">
                <a:ea typeface="宋体" pitchFamily="2" charset="-122"/>
              </a:rPr>
              <a:t>ARLed</a:t>
            </a:r>
            <a:r>
              <a:rPr lang="en-US" altLang="zh-TW" dirty="0">
                <a:ea typeface="宋体" pitchFamily="2" charset="-122"/>
              </a:rPr>
              <a:t> )</a:t>
            </a:r>
            <a:r>
              <a:rPr lang="zh-TW" altLang="en-US" dirty="0">
                <a:ea typeface="宋体" pitchFamily="2" charset="-122"/>
              </a:rPr>
              <a:t>和分析過程不含誤差時質控狀態為在控運行的平均分析批數</a:t>
            </a:r>
            <a:r>
              <a:rPr lang="en-US" altLang="zh-TW" dirty="0">
                <a:ea typeface="宋体" pitchFamily="2" charset="-122"/>
              </a:rPr>
              <a:t>( </a:t>
            </a:r>
            <a:r>
              <a:rPr lang="en-US" altLang="zh-TW" dirty="0" err="1">
                <a:ea typeface="宋体" pitchFamily="2" charset="-122"/>
              </a:rPr>
              <a:t>ARLfr</a:t>
            </a:r>
            <a:r>
              <a:rPr lang="en-US" altLang="zh-TW" dirty="0">
                <a:ea typeface="宋体" pitchFamily="2" charset="-122"/>
              </a:rPr>
              <a:t> )</a:t>
            </a:r>
            <a:r>
              <a:rPr lang="zh-TW" altLang="en-US" dirty="0">
                <a:ea typeface="宋体" pitchFamily="2" charset="-122"/>
              </a:rPr>
              <a:t>，來表達每一類型的分析批數；將生產率損失係數</a:t>
            </a:r>
            <a:r>
              <a:rPr lang="en-US" altLang="zh-TW" dirty="0">
                <a:ea typeface="宋体" pitchFamily="2" charset="-122"/>
              </a:rPr>
              <a:t>( L )</a:t>
            </a:r>
            <a:r>
              <a:rPr lang="zh-TW" altLang="en-US" dirty="0">
                <a:ea typeface="宋体" pitchFamily="2" charset="-122"/>
              </a:rPr>
              <a:t>用各結果狀態下的重複係數和每個分析批中標本類型比例表示，代入推導可得到分析過程試驗有效比的過程特征值和標本比例的表現形式；</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三十九 章 選擇和設計 成本</a:t>
            </a:r>
            <a:r>
              <a:rPr lang="en-US" altLang="zh-TW" dirty="0">
                <a:ea typeface="宋体" pitchFamily="2" charset="-122"/>
              </a:rPr>
              <a:t>~</a:t>
            </a:r>
            <a:r>
              <a:rPr lang="zh-TW" altLang="en-US" dirty="0">
                <a:ea typeface="宋体" pitchFamily="2" charset="-122"/>
              </a:rPr>
              <a:t>效果 質量控制方法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當實驗室對所有的測定方法使用相同控制方法的實踐不能提供 成本</a:t>
            </a:r>
            <a:r>
              <a:rPr lang="en-US" altLang="zh-TW" dirty="0">
                <a:ea typeface="宋体" pitchFamily="2" charset="-122"/>
              </a:rPr>
              <a:t>~</a:t>
            </a:r>
            <a:r>
              <a:rPr lang="zh-TW" altLang="en-US" dirty="0">
                <a:ea typeface="宋体" pitchFamily="2" charset="-122"/>
              </a:rPr>
              <a:t>效果 質量控制，有些測定方法受到過度的控制，而有些測定方法未受到控制，質量控制的適當程度依賴於特定的應用，即要考慮測定的分析物、分析物在醫學上要求的質量、測定方法的性能特征（過程類型、精密度、正確度、穩定性 </a:t>
            </a:r>
            <a:r>
              <a:rPr lang="en-US" altLang="zh-TW" dirty="0">
                <a:ea typeface="宋体" pitchFamily="2" charset="-122"/>
              </a:rPr>
              <a:t>/ </a:t>
            </a:r>
            <a:r>
              <a:rPr lang="zh-TW" altLang="en-US" dirty="0">
                <a:ea typeface="宋体" pitchFamily="2" charset="-122"/>
              </a:rPr>
              <a:t>誤差發生率）、控制方法本身的性能特征（誤差檢出概率、假失控概率），分析過程的 成本</a:t>
            </a:r>
            <a:r>
              <a:rPr lang="en-US" altLang="zh-TW" dirty="0">
                <a:ea typeface="宋体" pitchFamily="2" charset="-122"/>
              </a:rPr>
              <a:t>~</a:t>
            </a:r>
            <a:r>
              <a:rPr lang="zh-TW" altLang="en-US" dirty="0">
                <a:ea typeface="宋体" pitchFamily="2" charset="-122"/>
              </a:rPr>
              <a:t>效果 運行要求選擇或設計的控制方法適合于受控的特定的測定方法；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在前面章節，已描述了影響分析過程 成本</a:t>
            </a:r>
            <a:r>
              <a:rPr lang="en-US" altLang="zh-TW" dirty="0">
                <a:ea typeface="宋体" pitchFamily="2" charset="-122"/>
              </a:rPr>
              <a:t>~</a:t>
            </a:r>
            <a:r>
              <a:rPr lang="zh-TW" altLang="en-US" dirty="0">
                <a:ea typeface="宋体" pitchFamily="2" charset="-122"/>
              </a:rPr>
              <a:t>效果 的許多因素，以及發展了的一些概念，其對選擇或設計 成本</a:t>
            </a:r>
            <a:r>
              <a:rPr lang="en-US" altLang="zh-TW" dirty="0">
                <a:ea typeface="宋体" pitchFamily="2" charset="-122"/>
              </a:rPr>
              <a:t>~</a:t>
            </a:r>
            <a:r>
              <a:rPr lang="zh-TW" altLang="en-US" dirty="0">
                <a:ea typeface="宋体" pitchFamily="2" charset="-122"/>
              </a:rPr>
              <a:t>效果 質量控制方法應該是有用的；在這一章里，則總結了那些思想，並且提出了把它們應用於各個實驗室一些方法的建議；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 節 質量 </a:t>
            </a:r>
            <a:r>
              <a:rPr lang="en-US" altLang="zh-TW" dirty="0">
                <a:ea typeface="宋体" pitchFamily="2" charset="-122"/>
              </a:rPr>
              <a:t>~ </a:t>
            </a:r>
            <a:r>
              <a:rPr lang="zh-TW" altLang="en-US" dirty="0">
                <a:ea typeface="宋体" pitchFamily="2" charset="-122"/>
              </a:rPr>
              <a:t>生產率計劃模型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第 三十七 章 由假在控損失模型計算的缺陷率及計算的試驗有效比提供計劃分析過程的 質量 </a:t>
            </a:r>
            <a:r>
              <a:rPr lang="en-US" altLang="zh-TW" dirty="0">
                <a:ea typeface="宋体" pitchFamily="2" charset="-122"/>
              </a:rPr>
              <a:t>~ </a:t>
            </a:r>
            <a:r>
              <a:rPr lang="zh-TW" altLang="en-US" dirty="0">
                <a:ea typeface="宋体" pitchFamily="2" charset="-122"/>
              </a:rPr>
              <a:t>生產率 模型；由於有了這些計劃模型，通過預測缺陷率作為效率的指徵（與質量有關），和試驗有效比作為成本的指徵（與生產率有關），可以研究質量控制方法的 成本 </a:t>
            </a:r>
            <a:r>
              <a:rPr lang="en-US" altLang="zh-TW" dirty="0">
                <a:ea typeface="宋体" pitchFamily="2" charset="-122"/>
              </a:rPr>
              <a:t>~ </a:t>
            </a:r>
            <a:r>
              <a:rPr lang="zh-TW" altLang="en-US" dirty="0">
                <a:ea typeface="宋体" pitchFamily="2" charset="-122"/>
              </a:rPr>
              <a:t>效率；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期望不同的控制方法可提供不同的缺陷率和不同的試驗有效比；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當誤差發生率低時，期望低的缺陷率和高的質量，控制方法具有少的假失控和較少的質控測定值個數，能取得高的試驗有效比或高的生產率；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高時，需要高的誤差檢出概率，這樣，分析人員應該選擇更靈敏的控制規則或增加質控測定值個數，這時改變控制方法或增加質控測定值個數，實際上反而能夠提高質量和生產率，因此，控制方法的仔細選擇或設計能導致在較低的成本上提高質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3.1 </a:t>
            </a:r>
            <a:r>
              <a:rPr lang="zh-TW" altLang="en-US" dirty="0">
                <a:ea typeface="宋体" pitchFamily="2" charset="-122"/>
              </a:rPr>
              <a:t>分析過程質量和生產率的評價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例如：表 </a:t>
            </a:r>
            <a:r>
              <a:rPr lang="en-US" altLang="zh-TW" dirty="0">
                <a:ea typeface="宋体" pitchFamily="2" charset="-122"/>
              </a:rPr>
              <a:t>38-4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，不同控制方法對批分析過程期望生產率的影響，表 </a:t>
            </a:r>
            <a:r>
              <a:rPr lang="en-US" altLang="zh-TW" dirty="0">
                <a:ea typeface="宋体" pitchFamily="2" charset="-122"/>
              </a:rPr>
              <a:t>38-5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，不同控制方法對隨機式分析過程期望生產率的影響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2s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( 12s )</a:t>
            </a:r>
            <a:r>
              <a:rPr lang="zh-TW" altLang="en-US" dirty="0">
                <a:ea typeface="宋体" pitchFamily="2" charset="-122"/>
              </a:rPr>
              <a:t>批過程的試驗有效比和缺陷率；</a:t>
            </a:r>
            <a:r>
              <a:rPr lang="en-US" altLang="zh-TW" dirty="0">
                <a:ea typeface="宋体" pitchFamily="2" charset="-122"/>
              </a:rPr>
              <a:t>Y </a:t>
            </a:r>
            <a:r>
              <a:rPr lang="zh-TW" altLang="en-US" dirty="0">
                <a:ea typeface="宋体" pitchFamily="2" charset="-122"/>
              </a:rPr>
              <a:t>軸 為「分析過程的試驗效用」，用來表明分析過程產量提供可接受患者試驗結果的百分比（試驗有效比）和缺陷結果的百分數（缺陷率）；</a:t>
            </a:r>
            <a:r>
              <a:rPr lang="en-US" altLang="zh-TW" dirty="0">
                <a:ea typeface="宋体" pitchFamily="2" charset="-122"/>
              </a:rPr>
              <a:t>X </a:t>
            </a:r>
            <a:r>
              <a:rPr lang="zh-TW" altLang="en-US" dirty="0">
                <a:ea typeface="宋体" pitchFamily="2" charset="-122"/>
              </a:rPr>
              <a:t>軸 為誤差發生率，範圍假設 </a:t>
            </a:r>
            <a:r>
              <a:rPr lang="en-US" altLang="zh-TW" dirty="0">
                <a:ea typeface="宋体" pitchFamily="2" charset="-122"/>
              </a:rPr>
              <a:t>0% ~ 25% </a:t>
            </a:r>
            <a:r>
              <a:rPr lang="zh-TW" altLang="en-US" dirty="0">
                <a:ea typeface="宋体" pitchFamily="2" charset="-122"/>
              </a:rPr>
              <a:t>；對於 </a:t>
            </a:r>
            <a:r>
              <a:rPr lang="en-US" altLang="zh-TW" dirty="0">
                <a:ea typeface="宋体" pitchFamily="2" charset="-122"/>
              </a:rPr>
              <a:t>12s </a:t>
            </a:r>
            <a:r>
              <a:rPr lang="zh-TW" altLang="en-US" dirty="0">
                <a:ea typeface="宋体" pitchFamily="2" charset="-122"/>
              </a:rPr>
              <a:t>控制規則，當 </a:t>
            </a:r>
            <a:r>
              <a:rPr lang="en-US" altLang="zh-TW" dirty="0">
                <a:ea typeface="宋体" pitchFamily="2" charset="-122"/>
              </a:rPr>
              <a:t>f </a:t>
            </a:r>
            <a:r>
              <a:rPr lang="zh-TW" altLang="en-US" dirty="0">
                <a:ea typeface="宋体" pitchFamily="2" charset="-122"/>
              </a:rPr>
              <a:t>小於 </a:t>
            </a:r>
            <a:r>
              <a:rPr lang="en-US" altLang="zh-TW" dirty="0">
                <a:ea typeface="宋体" pitchFamily="2" charset="-122"/>
              </a:rPr>
              <a:t>15% ~ 20% </a:t>
            </a:r>
            <a:r>
              <a:rPr lang="zh-TW" altLang="en-US" dirty="0">
                <a:ea typeface="宋体" pitchFamily="2" charset="-122"/>
              </a:rPr>
              <a:t>時，增加質控測定值個數</a:t>
            </a:r>
            <a:r>
              <a:rPr lang="en-US" altLang="zh-TW" dirty="0">
                <a:ea typeface="宋体" pitchFamily="2" charset="-122"/>
              </a:rPr>
              <a:t>(N)</a:t>
            </a:r>
            <a:r>
              <a:rPr lang="zh-TW" altLang="en-US" dirty="0">
                <a:ea typeface="宋体" pitchFamily="2" charset="-122"/>
              </a:rPr>
              <a:t>，可導致試驗有效比下降，當 </a:t>
            </a:r>
            <a:r>
              <a:rPr lang="en-US" altLang="zh-TW" dirty="0">
                <a:ea typeface="宋体" pitchFamily="2" charset="-122"/>
              </a:rPr>
              <a:t>f </a:t>
            </a:r>
            <a:r>
              <a:rPr lang="zh-TW" altLang="en-US" dirty="0">
                <a:ea typeface="宋体" pitchFamily="2" charset="-122"/>
              </a:rPr>
              <a:t>更大時，生產率隨著 </a:t>
            </a:r>
            <a:r>
              <a:rPr lang="en-US" altLang="zh-TW" dirty="0">
                <a:ea typeface="宋体" pitchFamily="2" charset="-122"/>
              </a:rPr>
              <a:t>N </a:t>
            </a:r>
            <a:r>
              <a:rPr lang="zh-TW" altLang="en-US" dirty="0">
                <a:ea typeface="宋体" pitchFamily="2" charset="-122"/>
              </a:rPr>
              <a:t>增加而增加；隨著 </a:t>
            </a:r>
            <a:r>
              <a:rPr lang="en-US" altLang="zh-TW" dirty="0">
                <a:ea typeface="宋体" pitchFamily="2" charset="-122"/>
              </a:rPr>
              <a:t>N </a:t>
            </a:r>
            <a:r>
              <a:rPr lang="zh-TW" altLang="en-US" dirty="0">
                <a:ea typeface="宋体" pitchFamily="2" charset="-122"/>
              </a:rPr>
              <a:t>增加，質量也增加，如有較低的缺陷率所示；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3s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( 13s )</a:t>
            </a:r>
            <a:r>
              <a:rPr lang="zh-TW" altLang="en-US" dirty="0">
                <a:ea typeface="宋体" pitchFamily="2" charset="-122"/>
              </a:rPr>
              <a:t>批過程的試驗有效比和缺陷率；當 </a:t>
            </a:r>
            <a:r>
              <a:rPr lang="en-US" altLang="zh-TW" dirty="0">
                <a:ea typeface="宋体" pitchFamily="2" charset="-122"/>
              </a:rPr>
              <a:t>f </a:t>
            </a:r>
            <a:r>
              <a:rPr lang="zh-TW" altLang="en-US" dirty="0">
                <a:ea typeface="宋体" pitchFamily="2" charset="-122"/>
              </a:rPr>
              <a:t>是從 </a:t>
            </a:r>
            <a:r>
              <a:rPr lang="en-US" altLang="zh-TW" dirty="0">
                <a:ea typeface="宋体" pitchFamily="2" charset="-122"/>
              </a:rPr>
              <a:t>0% </a:t>
            </a:r>
            <a:r>
              <a:rPr lang="zh-TW" altLang="en-US" dirty="0">
                <a:ea typeface="宋体" pitchFamily="2" charset="-122"/>
              </a:rPr>
              <a:t>到 </a:t>
            </a:r>
            <a:r>
              <a:rPr lang="en-US" altLang="zh-TW" dirty="0">
                <a:ea typeface="宋体" pitchFamily="2" charset="-122"/>
              </a:rPr>
              <a:t>15% </a:t>
            </a:r>
            <a:r>
              <a:rPr lang="zh-TW" altLang="en-US" dirty="0">
                <a:ea typeface="宋体" pitchFamily="2" charset="-122"/>
              </a:rPr>
              <a:t>時，增加 </a:t>
            </a:r>
            <a:r>
              <a:rPr lang="en-US" altLang="zh-TW" dirty="0">
                <a:ea typeface="宋体" pitchFamily="2" charset="-122"/>
              </a:rPr>
              <a:t>N </a:t>
            </a:r>
            <a:r>
              <a:rPr lang="zh-TW" altLang="en-US" dirty="0">
                <a:ea typeface="宋体" pitchFamily="2" charset="-122"/>
              </a:rPr>
              <a:t>則降低試驗有效比，當 </a:t>
            </a:r>
            <a:r>
              <a:rPr lang="en-US" altLang="zh-TW" dirty="0">
                <a:ea typeface="宋体" pitchFamily="2" charset="-122"/>
              </a:rPr>
              <a:t>f </a:t>
            </a:r>
            <a:r>
              <a:rPr lang="zh-TW" altLang="en-US" dirty="0">
                <a:ea typeface="宋体" pitchFamily="2" charset="-122"/>
              </a:rPr>
              <a:t>為 </a:t>
            </a:r>
            <a:r>
              <a:rPr lang="en-US" altLang="zh-TW" dirty="0">
                <a:ea typeface="宋体" pitchFamily="2" charset="-122"/>
              </a:rPr>
              <a:t>15% ~ 25% </a:t>
            </a:r>
            <a:r>
              <a:rPr lang="zh-TW" altLang="en-US" dirty="0">
                <a:ea typeface="宋体" pitchFamily="2" charset="-122"/>
              </a:rPr>
              <a:t>時，試驗有效比隨著 </a:t>
            </a:r>
            <a:r>
              <a:rPr lang="en-US" altLang="zh-TW" dirty="0">
                <a:ea typeface="宋体" pitchFamily="2" charset="-122"/>
              </a:rPr>
              <a:t>N </a:t>
            </a:r>
            <a:r>
              <a:rPr lang="zh-TW" altLang="en-US" dirty="0">
                <a:ea typeface="宋体" pitchFamily="2" charset="-122"/>
              </a:rPr>
              <a:t>的增加並沒有很大的變化；隨著 </a:t>
            </a:r>
            <a:r>
              <a:rPr lang="en-US" altLang="zh-TW" dirty="0">
                <a:ea typeface="宋体" pitchFamily="2" charset="-122"/>
              </a:rPr>
              <a:t>N </a:t>
            </a:r>
            <a:r>
              <a:rPr lang="zh-TW" altLang="en-US" dirty="0">
                <a:ea typeface="宋体" pitchFamily="2" charset="-122"/>
              </a:rPr>
              <a:t>增加質量也增加，但缺陷率比使用 </a:t>
            </a:r>
            <a:r>
              <a:rPr lang="en-US" altLang="zh-TW" dirty="0">
                <a:ea typeface="宋体" pitchFamily="2" charset="-122"/>
              </a:rPr>
              <a:t>12s </a:t>
            </a:r>
            <a:r>
              <a:rPr lang="zh-TW" altLang="en-US" dirty="0">
                <a:ea typeface="宋体" pitchFamily="2" charset="-122"/>
              </a:rPr>
              <a:t>控制規則的要高；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研究由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規則控制的批過程行為，當 </a:t>
            </a:r>
            <a:r>
              <a:rPr lang="en-US" altLang="zh-TW" dirty="0">
                <a:ea typeface="宋体" pitchFamily="2" charset="-122"/>
              </a:rPr>
              <a:t>f </a:t>
            </a:r>
            <a:r>
              <a:rPr lang="zh-TW" altLang="en-US" dirty="0">
                <a:ea typeface="宋体" pitchFamily="2" charset="-122"/>
              </a:rPr>
              <a:t>是大於 </a:t>
            </a:r>
            <a:r>
              <a:rPr lang="en-US" altLang="zh-TW" dirty="0">
                <a:ea typeface="宋体" pitchFamily="2" charset="-122"/>
              </a:rPr>
              <a:t>10% </a:t>
            </a:r>
            <a:r>
              <a:rPr lang="zh-TW" altLang="en-US" dirty="0">
                <a:ea typeface="宋体" pitchFamily="2" charset="-122"/>
              </a:rPr>
              <a:t>時，</a:t>
            </a:r>
            <a:r>
              <a:rPr lang="en-US" altLang="zh-TW" dirty="0">
                <a:ea typeface="宋体" pitchFamily="2" charset="-122"/>
              </a:rPr>
              <a:t>N </a:t>
            </a:r>
            <a:r>
              <a:rPr lang="zh-TW" altLang="en-US" dirty="0">
                <a:ea typeface="宋体" pitchFamily="2" charset="-122"/>
              </a:rPr>
              <a:t>從 </a:t>
            </a:r>
            <a:r>
              <a:rPr lang="en-US" altLang="zh-TW" dirty="0">
                <a:ea typeface="宋体" pitchFamily="2" charset="-122"/>
              </a:rPr>
              <a:t>2 </a:t>
            </a:r>
            <a:r>
              <a:rPr lang="zh-TW" altLang="en-US" dirty="0">
                <a:ea typeface="宋体" pitchFamily="2" charset="-122"/>
              </a:rPr>
              <a:t>增加到 </a:t>
            </a:r>
            <a:r>
              <a:rPr lang="en-US" altLang="zh-TW" dirty="0">
                <a:ea typeface="宋体" pitchFamily="2" charset="-122"/>
              </a:rPr>
              <a:t>4 </a:t>
            </a:r>
            <a:r>
              <a:rPr lang="zh-TW" altLang="en-US" dirty="0">
                <a:ea typeface="宋体" pitchFamily="2" charset="-122"/>
              </a:rPr>
              <a:t>提高了分析過程的質量和生產率；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表 </a:t>
            </a:r>
            <a:r>
              <a:rPr lang="en-US" altLang="zh-TW" dirty="0">
                <a:ea typeface="宋体" pitchFamily="2" charset="-122"/>
              </a:rPr>
              <a:t>38-5 </a:t>
            </a:r>
            <a:r>
              <a:rPr lang="zh-TW" altLang="en-US" dirty="0">
                <a:ea typeface="宋体" pitchFamily="2" charset="-122"/>
              </a:rPr>
              <a:t>中給出隨機式分析過程的行為，顯示了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控制方法的結果；在隨機式分析過程由 </a:t>
            </a:r>
            <a:r>
              <a:rPr lang="en-US" altLang="zh-TW" dirty="0">
                <a:ea typeface="宋体" pitchFamily="2" charset="-122"/>
              </a:rPr>
              <a:t>12s </a:t>
            </a:r>
            <a:r>
              <a:rPr lang="zh-TW" altLang="en-US" dirty="0">
                <a:ea typeface="宋体" pitchFamily="2" charset="-122"/>
              </a:rPr>
              <a:t>控制方法取得的試驗有效比高於在批分析過程相同控制方法的試驗有效比；對於 </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，當誤差發生率小於 </a:t>
            </a:r>
            <a:r>
              <a:rPr lang="en-US" altLang="zh-TW" dirty="0">
                <a:ea typeface="宋体" pitchFamily="2" charset="-122"/>
              </a:rPr>
              <a:t>10% </a:t>
            </a:r>
            <a:r>
              <a:rPr lang="zh-TW" altLang="en-US" dirty="0">
                <a:ea typeface="宋体" pitchFamily="2" charset="-122"/>
              </a:rPr>
              <a:t>時，批過程和隨機式過程之間在試驗有效比上的差別是小的，當在較高誤差發生率上時，其差別變得更明顯；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3.2 </a:t>
            </a:r>
            <a:r>
              <a:rPr lang="zh-TW" altLang="en-US" dirty="0">
                <a:ea typeface="宋体" pitchFamily="2" charset="-122"/>
              </a:rPr>
              <a:t>控制方法的 成本</a:t>
            </a:r>
            <a:r>
              <a:rPr lang="en-US" altLang="zh-TW" dirty="0">
                <a:ea typeface="宋体" pitchFamily="2" charset="-122"/>
              </a:rPr>
              <a:t>~ </a:t>
            </a:r>
            <a:r>
              <a:rPr lang="zh-TW" altLang="en-US" dirty="0">
                <a:ea typeface="宋体" pitchFamily="2" charset="-122"/>
              </a:rPr>
              <a:t>效果比較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比較由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控制方法控制分析過程的質量和生產率；當 </a:t>
            </a:r>
            <a:r>
              <a:rPr lang="en-US" altLang="zh-TW" dirty="0">
                <a:ea typeface="宋体" pitchFamily="2" charset="-122"/>
              </a:rPr>
              <a:t>N = 2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大約是 </a:t>
            </a:r>
            <a:r>
              <a:rPr lang="en-US" altLang="zh-TW" dirty="0">
                <a:ea typeface="宋体" pitchFamily="2" charset="-122"/>
              </a:rPr>
              <a:t>12% </a:t>
            </a:r>
            <a:r>
              <a:rPr lang="zh-TW" altLang="en-US" dirty="0">
                <a:ea typeface="宋体" pitchFamily="2" charset="-122"/>
              </a:rPr>
              <a:t>或更小時，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規則的質量是較好的；當 </a:t>
            </a:r>
            <a:r>
              <a:rPr lang="en-US" altLang="zh-TW" dirty="0">
                <a:ea typeface="宋体" pitchFamily="2" charset="-122"/>
              </a:rPr>
              <a:t>f </a:t>
            </a:r>
            <a:r>
              <a:rPr lang="zh-TW" altLang="en-US" dirty="0">
                <a:ea typeface="宋体" pitchFamily="2" charset="-122"/>
              </a:rPr>
              <a:t>高於 </a:t>
            </a:r>
            <a:r>
              <a:rPr lang="en-US" altLang="zh-TW" dirty="0">
                <a:ea typeface="宋体" pitchFamily="2" charset="-122"/>
              </a:rPr>
              <a:t>12% </a:t>
            </a:r>
            <a:r>
              <a:rPr lang="zh-TW" altLang="en-US" dirty="0">
                <a:ea typeface="宋体" pitchFamily="2" charset="-122"/>
              </a:rPr>
              <a:t>時，</a:t>
            </a:r>
            <a:r>
              <a:rPr lang="en-US" altLang="zh-TW" dirty="0">
                <a:ea typeface="宋体" pitchFamily="2" charset="-122"/>
              </a:rPr>
              <a:t>12s </a:t>
            </a:r>
            <a:r>
              <a:rPr lang="zh-TW" altLang="en-US" dirty="0">
                <a:ea typeface="宋体" pitchFamily="2" charset="-122"/>
              </a:rPr>
              <a:t>控制規則能提供最好的質量和生產率；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 2% </a:t>
            </a:r>
            <a:r>
              <a:rPr lang="zh-TW" altLang="en-US" dirty="0">
                <a:ea typeface="宋体" pitchFamily="2" charset="-122"/>
              </a:rPr>
              <a:t>或更小時，</a:t>
            </a:r>
            <a:r>
              <a:rPr lang="en-US" altLang="zh-TW" dirty="0">
                <a:ea typeface="宋体" pitchFamily="2" charset="-122"/>
              </a:rPr>
              <a:t>13s </a:t>
            </a:r>
            <a:r>
              <a:rPr lang="zh-TW" altLang="en-US" dirty="0">
                <a:ea typeface="宋体" pitchFamily="2" charset="-122"/>
              </a:rPr>
              <a:t>控制規則提供最好的生產率；對於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三種控制方法質量是非常好的；當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超過 </a:t>
            </a:r>
            <a:r>
              <a:rPr lang="en-US" altLang="zh-TW" dirty="0">
                <a:ea typeface="宋体" pitchFamily="2" charset="-122"/>
              </a:rPr>
              <a:t>2% </a:t>
            </a:r>
            <a:r>
              <a:rPr lang="zh-TW" altLang="en-US" dirty="0">
                <a:ea typeface="宋体" pitchFamily="2" charset="-122"/>
              </a:rPr>
              <a:t>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規則提供稍好的質量；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對於規定的質量水平，也就是說，在 </a:t>
            </a:r>
            <a:r>
              <a:rPr lang="en-US" altLang="zh-TW" dirty="0">
                <a:ea typeface="宋体" pitchFamily="2" charset="-122"/>
              </a:rPr>
              <a:t>f ≤ 5% </a:t>
            </a:r>
            <a:r>
              <a:rPr lang="zh-TW" altLang="en-US" dirty="0">
                <a:ea typeface="宋体" pitchFamily="2" charset="-122"/>
              </a:rPr>
              <a:t>，缺陷率為 </a:t>
            </a:r>
            <a:r>
              <a:rPr lang="en-US" altLang="zh-TW" dirty="0">
                <a:ea typeface="宋体" pitchFamily="2" charset="-122"/>
              </a:rPr>
              <a:t>1% </a:t>
            </a:r>
            <a:r>
              <a:rPr lang="zh-TW" altLang="en-US" dirty="0">
                <a:ea typeface="宋体" pitchFamily="2" charset="-122"/>
              </a:rPr>
              <a:t>或更小時，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和 </a:t>
            </a:r>
            <a:r>
              <a:rPr lang="en-US" altLang="zh-TW" dirty="0">
                <a:ea typeface="宋体" pitchFamily="2" charset="-122"/>
              </a:rPr>
              <a:t>12s and N = 2 </a:t>
            </a:r>
            <a:r>
              <a:rPr lang="zh-TW" altLang="en-US" dirty="0">
                <a:ea typeface="宋体" pitchFamily="2" charset="-122"/>
              </a:rPr>
              <a:t>能提供所需要的質量和差不多的相同的生產率；</a:t>
            </a:r>
            <a:r>
              <a:rPr lang="en-US" altLang="zh-TW" dirty="0">
                <a:ea typeface="宋体" pitchFamily="2" charset="-122"/>
              </a:rPr>
              <a:t>13s </a:t>
            </a:r>
            <a:r>
              <a:rPr lang="zh-TW" altLang="en-US" dirty="0">
                <a:ea typeface="宋体" pitchFamily="2" charset="-122"/>
              </a:rPr>
              <a:t>規則，即使 </a:t>
            </a:r>
            <a:r>
              <a:rPr lang="en-US" altLang="zh-TW" dirty="0">
                <a:ea typeface="宋体" pitchFamily="2" charset="-122"/>
              </a:rPr>
              <a:t>N = 8 </a:t>
            </a:r>
            <a:r>
              <a:rPr lang="zh-TW" altLang="en-US" dirty="0">
                <a:ea typeface="宋体" pitchFamily="2" charset="-122"/>
              </a:rPr>
              <a:t>，也不能提供一樣好的質量，且具有較低的生產率；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質量控制方法的成本 </a:t>
            </a:r>
            <a:r>
              <a:rPr lang="en-US" altLang="zh-TW" dirty="0">
                <a:ea typeface="宋体" pitchFamily="2" charset="-122"/>
              </a:rPr>
              <a:t>~ </a:t>
            </a:r>
            <a:r>
              <a:rPr lang="zh-TW" altLang="en-US" dirty="0">
                <a:ea typeface="宋体" pitchFamily="2" charset="-122"/>
              </a:rPr>
              <a:t>效率很明顯地依賴於測定方法的誤差發生率；對於非常穩定的方法（</a:t>
            </a:r>
            <a:r>
              <a:rPr lang="en-US" altLang="zh-TW" dirty="0">
                <a:ea typeface="宋体" pitchFamily="2" charset="-122"/>
              </a:rPr>
              <a:t>f = 0% ~ 1%</a:t>
            </a:r>
            <a:r>
              <a:rPr lang="zh-TW" altLang="en-US" dirty="0">
                <a:ea typeface="宋体" pitchFamily="2" charset="-122"/>
              </a:rPr>
              <a:t>），</a:t>
            </a:r>
            <a:r>
              <a:rPr lang="en-US" altLang="zh-TW" dirty="0">
                <a:ea typeface="宋体" pitchFamily="2" charset="-122"/>
              </a:rPr>
              <a:t>13s and N = 2 </a:t>
            </a:r>
            <a:r>
              <a:rPr lang="zh-TW" altLang="en-US" dirty="0">
                <a:ea typeface="宋体" pitchFamily="2" charset="-122"/>
              </a:rPr>
              <a:t>是 成本</a:t>
            </a:r>
            <a:r>
              <a:rPr lang="en-US" altLang="zh-TW" dirty="0">
                <a:ea typeface="宋体" pitchFamily="2" charset="-122"/>
              </a:rPr>
              <a:t>~</a:t>
            </a:r>
            <a:r>
              <a:rPr lang="zh-TW" altLang="en-US" dirty="0">
                <a:ea typeface="宋体" pitchFamily="2" charset="-122"/>
              </a:rPr>
              <a:t>效率 的控制方法；對於誤差發生率為 </a:t>
            </a:r>
            <a:r>
              <a:rPr lang="en-US" altLang="zh-TW" dirty="0">
                <a:ea typeface="宋体" pitchFamily="2" charset="-122"/>
              </a:rPr>
              <a:t>2% ~ 10% </a:t>
            </a:r>
            <a:r>
              <a:rPr lang="zh-TW" altLang="en-US" dirty="0">
                <a:ea typeface="宋体" pitchFamily="2" charset="-122"/>
              </a:rPr>
              <a:t>，</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控制方法將提供最好的生產率，但 </a:t>
            </a:r>
            <a:r>
              <a:rPr lang="en-US" altLang="zh-TW" dirty="0">
                <a:ea typeface="宋体" pitchFamily="2" charset="-122"/>
              </a:rPr>
              <a:t>12s </a:t>
            </a:r>
            <a:r>
              <a:rPr lang="zh-TW" altLang="en-US" dirty="0">
                <a:ea typeface="宋体" pitchFamily="2" charset="-122"/>
              </a:rPr>
              <a:t>規則將提供稍好的質量；對於 </a:t>
            </a:r>
            <a:r>
              <a:rPr lang="en-US" altLang="zh-TW" dirty="0">
                <a:ea typeface="宋体" pitchFamily="2" charset="-122"/>
              </a:rPr>
              <a:t>f </a:t>
            </a:r>
            <a:r>
              <a:rPr lang="zh-TW" altLang="en-US" dirty="0">
                <a:ea typeface="宋体" pitchFamily="2" charset="-122"/>
              </a:rPr>
              <a:t>＞ </a:t>
            </a:r>
            <a:r>
              <a:rPr lang="en-US" altLang="zh-TW" dirty="0">
                <a:ea typeface="宋体" pitchFamily="2" charset="-122"/>
              </a:rPr>
              <a:t>10% </a:t>
            </a:r>
            <a:r>
              <a:rPr lang="zh-TW" altLang="en-US" dirty="0">
                <a:ea typeface="宋体" pitchFamily="2" charset="-122"/>
              </a:rPr>
              <a:t>，</a:t>
            </a:r>
            <a:r>
              <a:rPr lang="en-US" altLang="zh-TW" dirty="0">
                <a:ea typeface="宋体" pitchFamily="2" charset="-122"/>
              </a:rPr>
              <a:t>12s and N = 2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能提供類似質量和生產率；爲了更好的質量，可使用 </a:t>
            </a:r>
            <a:r>
              <a:rPr lang="en-US" altLang="zh-TW" dirty="0">
                <a:ea typeface="宋体" pitchFamily="2" charset="-122"/>
              </a:rPr>
              <a:t>12s and N = 4 </a:t>
            </a:r>
            <a:r>
              <a:rPr lang="zh-TW" altLang="en-US" dirty="0">
                <a:ea typeface="宋体" pitchFamily="2" charset="-122"/>
              </a:rPr>
              <a:t>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四 節 控制方法選擇和設計的含義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正如前面描述，通過仔細選擇和評價控制方法能取得更好的質量和更高生產率；當誤差發生率低時，使用單規則控制方法每批一個或兩個控制測定值將是 成本</a:t>
            </a:r>
            <a:r>
              <a:rPr lang="en-US" altLang="zh-TW" dirty="0">
                <a:ea typeface="宋体" pitchFamily="2" charset="-122"/>
              </a:rPr>
              <a:t>~</a:t>
            </a:r>
            <a:r>
              <a:rPr lang="zh-TW" altLang="en-US" dirty="0">
                <a:ea typeface="宋体" pitchFamily="2" charset="-122"/>
              </a:rPr>
              <a:t>效率 的；當誤差發生率高時，需要具有高的誤差檢出概率的控制方法；改變控制規則和增加控制測定值個數能提高質量和生產率；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1</a:t>
            </a:r>
            <a:r>
              <a:rPr lang="zh-TW" altLang="en-US" dirty="0">
                <a:ea typeface="宋体" pitchFamily="2" charset="-122"/>
              </a:rPr>
              <a:t>、根據分析過程的類型而設計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生產率依賴於許多因素，一個重要的因素是分析過程的類型，比如：批分析過程、同時多批分析過程、隨機式分析過程；對於特定的分析過程類型需要選擇或設計控制方法；皮過程比隨機式過程要求更低的假失控概率或更長的在控質量的平均批長度；同時多批過程的生產率特別地會受到影響，由於增加批的個數也增加了假失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2</a:t>
            </a:r>
            <a:r>
              <a:rPr lang="zh-TW" altLang="en-US" dirty="0">
                <a:ea typeface="宋体" pitchFamily="2" charset="-122"/>
              </a:rPr>
              <a:t>、使用 質量</a:t>
            </a:r>
            <a:r>
              <a:rPr lang="en-US" altLang="zh-TW" dirty="0">
                <a:ea typeface="宋体" pitchFamily="2" charset="-122"/>
              </a:rPr>
              <a:t>~</a:t>
            </a:r>
            <a:r>
              <a:rPr lang="zh-TW" altLang="en-US" dirty="0">
                <a:ea typeface="宋体" pitchFamily="2" charset="-122"/>
              </a:rPr>
              <a:t>生產率 計劃模型研究不同的設計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通過使用 質量</a:t>
            </a:r>
            <a:r>
              <a:rPr lang="en-US" altLang="zh-TW" dirty="0">
                <a:ea typeface="宋体" pitchFamily="2" charset="-122"/>
              </a:rPr>
              <a:t>~</a:t>
            </a:r>
            <a:r>
              <a:rPr lang="zh-TW" altLang="en-US" dirty="0">
                <a:ea typeface="宋体" pitchFamily="2" charset="-122"/>
              </a:rPr>
              <a:t>生產率 計劃模型能研究不同控制方法對分析過程質量和生產率的影響；必須使用一系列的模型適合于在臨床檢驗上存在的許多不同分析過程的特征；能以在此闡明的方式發展模型；使用試驗有效比公式提供了更一般有用的模型；在微型計算機電子表格上執行模型為實驗人員提供了方便；從計算機仿真程序或從發表的功效函數圖上能獲得所要求的關於控制方法性能特征的信息；</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15</a:t>
            </a:fld>
            <a:endParaRPr lang="en-US" altLang="zh-CN"/>
          </a:p>
        </p:txBody>
      </p:sp>
    </p:spTree>
    <p:extLst>
      <p:ext uri="{BB962C8B-B14F-4D97-AF65-F5344CB8AC3E}">
        <p14:creationId xmlns:p14="http://schemas.microsoft.com/office/powerpoint/2010/main" val="81137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16</a:t>
            </a:fld>
            <a:endParaRPr lang="en-US" altLang="zh-CN"/>
          </a:p>
        </p:txBody>
      </p:sp>
    </p:spTree>
    <p:extLst>
      <p:ext uri="{BB962C8B-B14F-4D97-AF65-F5344CB8AC3E}">
        <p14:creationId xmlns:p14="http://schemas.microsoft.com/office/powerpoint/2010/main" val="345379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solidFill>
                  <a:srgbClr val="FF0000"/>
                </a:solidFill>
                <a:latin typeface="Times New Roman" pitchFamily="18" charset="0"/>
                <a:cs typeface="Times New Roman" pitchFamily="18" charset="0"/>
              </a:rPr>
              <a:t>第四章 臨床實驗室差錯 </a:t>
            </a:r>
            <a:r>
              <a:rPr lang="en-US" altLang="zh-CN" sz="1200" dirty="0">
                <a:solidFill>
                  <a:srgbClr val="FF0000"/>
                </a:solidFill>
                <a:latin typeface="Times New Roman" pitchFamily="18" charset="0"/>
                <a:cs typeface="Times New Roman" pitchFamily="18" charset="0"/>
              </a:rPr>
              <a:t>56-57</a:t>
            </a:r>
            <a:r>
              <a:rPr lang="zh-CN" altLang="en-US" sz="1200" dirty="0">
                <a:solidFill>
                  <a:srgbClr val="FF0000"/>
                </a:solidFill>
                <a:latin typeface="Times New Roman" pitchFamily="18" charset="0"/>
                <a:cs typeface="Times New Roman" pitchFamily="18" charset="0"/>
              </a:rPr>
              <a:t>頁：</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對於實驗室檢驗中差錯的認識，至少有三個不同的</a:t>
            </a:r>
            <a:r>
              <a:rPr lang="zh-CN" altLang="en-US" sz="1200" baseline="0" dirty="0">
                <a:solidFill>
                  <a:srgbClr val="FF0000"/>
                </a:solidFill>
                <a:latin typeface="Times New Roman" pitchFamily="18" charset="0"/>
                <a:cs typeface="Times New Roman" pitchFamily="18" charset="0"/>
              </a:rPr>
              <a:t> 「時代」 ：</a:t>
            </a:r>
            <a:r>
              <a:rPr lang="en-US" altLang="zh-CN" sz="1200" baseline="0" dirty="0">
                <a:solidFill>
                  <a:srgbClr val="FF0000"/>
                </a:solidFill>
                <a:latin typeface="Times New Roman" pitchFamily="18" charset="0"/>
                <a:cs typeface="Times New Roman" pitchFamily="18" charset="0"/>
              </a:rPr>
              <a:t>1947 </a:t>
            </a:r>
            <a:r>
              <a:rPr lang="zh-CN" altLang="en-US" sz="1200" baseline="0" dirty="0">
                <a:solidFill>
                  <a:srgbClr val="FF0000"/>
                </a:solidFill>
                <a:latin typeface="Times New Roman" pitchFamily="18" charset="0"/>
                <a:cs typeface="Times New Roman" pitchFamily="18" charset="0"/>
              </a:rPr>
              <a:t>年到 </a:t>
            </a:r>
            <a:r>
              <a:rPr lang="en-US" altLang="zh-CN" sz="1200" baseline="0" dirty="0">
                <a:solidFill>
                  <a:srgbClr val="FF0000"/>
                </a:solidFill>
                <a:latin typeface="Times New Roman" pitchFamily="18" charset="0"/>
                <a:cs typeface="Times New Roman" pitchFamily="18" charset="0"/>
              </a:rPr>
              <a:t>20</a:t>
            </a:r>
            <a:r>
              <a:rPr lang="zh-CN" altLang="en-US" sz="1200" baseline="0" dirty="0">
                <a:solidFill>
                  <a:srgbClr val="FF0000"/>
                </a:solidFill>
                <a:latin typeface="Times New Roman" pitchFamily="18" charset="0"/>
                <a:cs typeface="Times New Roman" pitchFamily="18" charset="0"/>
              </a:rPr>
              <a:t>世紀 </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年代，主要關注的檢驗差錯為檢驗中誤差；</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年代主要為實驗室內的差錯；</a:t>
            </a:r>
            <a:r>
              <a:rPr lang="en-US" altLang="zh-CN" sz="1200" baseline="0" dirty="0">
                <a:solidFill>
                  <a:srgbClr val="FF0000"/>
                </a:solidFill>
                <a:latin typeface="Times New Roman" pitchFamily="18" charset="0"/>
                <a:cs typeface="Times New Roman" pitchFamily="18" charset="0"/>
              </a:rPr>
              <a:t>2000</a:t>
            </a:r>
            <a:r>
              <a:rPr lang="zh-CN" altLang="en-US" sz="1200" baseline="0" dirty="0">
                <a:solidFill>
                  <a:srgbClr val="FF0000"/>
                </a:solidFill>
                <a:latin typeface="Times New Roman" pitchFamily="18" charset="0"/>
                <a:cs typeface="Times New Roman" pitchFamily="18" charset="0"/>
              </a:rPr>
              <a:t>年開始主要關注檢驗醫學中的差錯；當前關注的內容主要是診斷醫學中的實驗室診斷差錯。</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17</a:t>
            </a:fld>
            <a:endParaRPr lang="en-US" altLang="zh-CN"/>
          </a:p>
        </p:txBody>
      </p:sp>
    </p:spTree>
    <p:extLst>
      <p:ext uri="{BB962C8B-B14F-4D97-AF65-F5344CB8AC3E}">
        <p14:creationId xmlns:p14="http://schemas.microsoft.com/office/powerpoint/2010/main" val="3901093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solidFill>
                  <a:srgbClr val="FF0000"/>
                </a:solidFill>
                <a:latin typeface="Times New Roman" pitchFamily="18" charset="0"/>
                <a:cs typeface="Times New Roman" pitchFamily="18" charset="0"/>
              </a:rPr>
              <a:t>第四章 臨床實驗室差錯 </a:t>
            </a:r>
            <a:r>
              <a:rPr lang="en-US" altLang="zh-CN" sz="1200" dirty="0">
                <a:solidFill>
                  <a:srgbClr val="FF0000"/>
                </a:solidFill>
                <a:latin typeface="Times New Roman" pitchFamily="18" charset="0"/>
                <a:cs typeface="Times New Roman" pitchFamily="18" charset="0"/>
              </a:rPr>
              <a:t>56-57</a:t>
            </a:r>
            <a:r>
              <a:rPr lang="zh-CN" altLang="en-US" sz="1200" dirty="0">
                <a:solidFill>
                  <a:srgbClr val="FF0000"/>
                </a:solidFill>
                <a:latin typeface="Times New Roman" pitchFamily="18" charset="0"/>
                <a:cs typeface="Times New Roman" pitchFamily="18" charset="0"/>
              </a:rPr>
              <a:t>頁：</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對於實驗室檢驗中差錯的認識，至少有三個不同的</a:t>
            </a:r>
            <a:r>
              <a:rPr lang="zh-CN" altLang="en-US" sz="1200" baseline="0" dirty="0">
                <a:solidFill>
                  <a:srgbClr val="FF0000"/>
                </a:solidFill>
                <a:latin typeface="Times New Roman" pitchFamily="18" charset="0"/>
                <a:cs typeface="Times New Roman" pitchFamily="18" charset="0"/>
              </a:rPr>
              <a:t> 「時代」 ：</a:t>
            </a:r>
            <a:r>
              <a:rPr lang="en-US" altLang="zh-CN" sz="1200" baseline="0" dirty="0">
                <a:solidFill>
                  <a:srgbClr val="FF0000"/>
                </a:solidFill>
                <a:latin typeface="Times New Roman" pitchFamily="18" charset="0"/>
                <a:cs typeface="Times New Roman" pitchFamily="18" charset="0"/>
              </a:rPr>
              <a:t>1947 </a:t>
            </a:r>
            <a:r>
              <a:rPr lang="zh-CN" altLang="en-US" sz="1200" baseline="0" dirty="0">
                <a:solidFill>
                  <a:srgbClr val="FF0000"/>
                </a:solidFill>
                <a:latin typeface="Times New Roman" pitchFamily="18" charset="0"/>
                <a:cs typeface="Times New Roman" pitchFamily="18" charset="0"/>
              </a:rPr>
              <a:t>年到 </a:t>
            </a:r>
            <a:r>
              <a:rPr lang="en-US" altLang="zh-CN" sz="1200" baseline="0" dirty="0">
                <a:solidFill>
                  <a:srgbClr val="FF0000"/>
                </a:solidFill>
                <a:latin typeface="Times New Roman" pitchFamily="18" charset="0"/>
                <a:cs typeface="Times New Roman" pitchFamily="18" charset="0"/>
              </a:rPr>
              <a:t>20</a:t>
            </a:r>
            <a:r>
              <a:rPr lang="zh-CN" altLang="en-US" sz="1200" baseline="0" dirty="0">
                <a:solidFill>
                  <a:srgbClr val="FF0000"/>
                </a:solidFill>
                <a:latin typeface="Times New Roman" pitchFamily="18" charset="0"/>
                <a:cs typeface="Times New Roman" pitchFamily="18" charset="0"/>
              </a:rPr>
              <a:t>世紀 </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年代，主要關注的檢驗差錯為檢驗中誤差；</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年代主要為實驗室內的差錯；</a:t>
            </a:r>
            <a:r>
              <a:rPr lang="en-US" altLang="zh-CN" sz="1200" baseline="0" dirty="0">
                <a:solidFill>
                  <a:srgbClr val="FF0000"/>
                </a:solidFill>
                <a:latin typeface="Times New Roman" pitchFamily="18" charset="0"/>
                <a:cs typeface="Times New Roman" pitchFamily="18" charset="0"/>
              </a:rPr>
              <a:t>2000</a:t>
            </a:r>
            <a:r>
              <a:rPr lang="zh-CN" altLang="en-US" sz="1200" baseline="0" dirty="0">
                <a:solidFill>
                  <a:srgbClr val="FF0000"/>
                </a:solidFill>
                <a:latin typeface="Times New Roman" pitchFamily="18" charset="0"/>
                <a:cs typeface="Times New Roman" pitchFamily="18" charset="0"/>
              </a:rPr>
              <a:t>年開始主要關注檢驗醫學中的差錯；當前關注的內容主要是診斷醫學中的實驗室診斷差錯。</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18</a:t>
            </a:fld>
            <a:endParaRPr lang="en-US" altLang="zh-CN"/>
          </a:p>
        </p:txBody>
      </p:sp>
    </p:spTree>
    <p:extLst>
      <p:ext uri="{BB962C8B-B14F-4D97-AF65-F5344CB8AC3E}">
        <p14:creationId xmlns:p14="http://schemas.microsoft.com/office/powerpoint/2010/main" val="3901093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solidFill>
                  <a:srgbClr val="FF0000"/>
                </a:solidFill>
                <a:latin typeface="Times New Roman" pitchFamily="18" charset="0"/>
                <a:cs typeface="Times New Roman" pitchFamily="18" charset="0"/>
              </a:rPr>
              <a:t>第四章 臨床實驗室差錯 </a:t>
            </a:r>
            <a:r>
              <a:rPr lang="en-US" altLang="zh-CN" sz="1200" dirty="0">
                <a:solidFill>
                  <a:srgbClr val="FF0000"/>
                </a:solidFill>
                <a:latin typeface="Times New Roman" pitchFamily="18" charset="0"/>
                <a:cs typeface="Times New Roman" pitchFamily="18" charset="0"/>
              </a:rPr>
              <a:t>56-57</a:t>
            </a:r>
            <a:r>
              <a:rPr lang="zh-CN" altLang="en-US" sz="1200" dirty="0">
                <a:solidFill>
                  <a:srgbClr val="FF0000"/>
                </a:solidFill>
                <a:latin typeface="Times New Roman" pitchFamily="18" charset="0"/>
                <a:cs typeface="Times New Roman" pitchFamily="18" charset="0"/>
              </a:rPr>
              <a:t>頁：</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對於實驗室檢驗中差錯的認識，至少有三個不同的</a:t>
            </a:r>
            <a:r>
              <a:rPr lang="zh-CN" altLang="en-US" sz="1200" baseline="0" dirty="0">
                <a:solidFill>
                  <a:srgbClr val="FF0000"/>
                </a:solidFill>
                <a:latin typeface="Times New Roman" pitchFamily="18" charset="0"/>
                <a:cs typeface="Times New Roman" pitchFamily="18" charset="0"/>
              </a:rPr>
              <a:t> 「時代」 ：</a:t>
            </a:r>
            <a:r>
              <a:rPr lang="en-US" altLang="zh-CN" sz="1200" baseline="0" dirty="0">
                <a:solidFill>
                  <a:srgbClr val="FF0000"/>
                </a:solidFill>
                <a:latin typeface="Times New Roman" pitchFamily="18" charset="0"/>
                <a:cs typeface="Times New Roman" pitchFamily="18" charset="0"/>
              </a:rPr>
              <a:t>1947 </a:t>
            </a:r>
            <a:r>
              <a:rPr lang="zh-CN" altLang="en-US" sz="1200" baseline="0" dirty="0">
                <a:solidFill>
                  <a:srgbClr val="FF0000"/>
                </a:solidFill>
                <a:latin typeface="Times New Roman" pitchFamily="18" charset="0"/>
                <a:cs typeface="Times New Roman" pitchFamily="18" charset="0"/>
              </a:rPr>
              <a:t>年到 </a:t>
            </a:r>
            <a:r>
              <a:rPr lang="en-US" altLang="zh-CN" sz="1200" baseline="0" dirty="0">
                <a:solidFill>
                  <a:srgbClr val="FF0000"/>
                </a:solidFill>
                <a:latin typeface="Times New Roman" pitchFamily="18" charset="0"/>
                <a:cs typeface="Times New Roman" pitchFamily="18" charset="0"/>
              </a:rPr>
              <a:t>20</a:t>
            </a:r>
            <a:r>
              <a:rPr lang="zh-CN" altLang="en-US" sz="1200" baseline="0" dirty="0">
                <a:solidFill>
                  <a:srgbClr val="FF0000"/>
                </a:solidFill>
                <a:latin typeface="Times New Roman" pitchFamily="18" charset="0"/>
                <a:cs typeface="Times New Roman" pitchFamily="18" charset="0"/>
              </a:rPr>
              <a:t>世紀 </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年代，主要關注的檢驗差錯為檢驗中誤差；</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年代主要為實驗室內的差錯；</a:t>
            </a:r>
            <a:r>
              <a:rPr lang="en-US" altLang="zh-CN" sz="1200" baseline="0" dirty="0">
                <a:solidFill>
                  <a:srgbClr val="FF0000"/>
                </a:solidFill>
                <a:latin typeface="Times New Roman" pitchFamily="18" charset="0"/>
                <a:cs typeface="Times New Roman" pitchFamily="18" charset="0"/>
              </a:rPr>
              <a:t>2000</a:t>
            </a:r>
            <a:r>
              <a:rPr lang="zh-CN" altLang="en-US" sz="1200" baseline="0" dirty="0">
                <a:solidFill>
                  <a:srgbClr val="FF0000"/>
                </a:solidFill>
                <a:latin typeface="Times New Roman" pitchFamily="18" charset="0"/>
                <a:cs typeface="Times New Roman" pitchFamily="18" charset="0"/>
              </a:rPr>
              <a:t>年開始主要關注檢驗醫學中的差錯；當前關注的內容主要是診斷醫學中的實驗室診斷差錯。</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19</a:t>
            </a:fld>
            <a:endParaRPr lang="en-US" altLang="zh-CN"/>
          </a:p>
        </p:txBody>
      </p:sp>
    </p:spTree>
    <p:extLst>
      <p:ext uri="{BB962C8B-B14F-4D97-AF65-F5344CB8AC3E}">
        <p14:creationId xmlns:p14="http://schemas.microsoft.com/office/powerpoint/2010/main" val="3901093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latin typeface="Times New Roman" pitchFamily="18" charset="0"/>
                <a:cs typeface="Times New Roman" pitchFamily="18" charset="0"/>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sz="1200" dirty="0">
                <a:latin typeface="Times New Roman" pitchFamily="18" charset="0"/>
                <a:cs typeface="Times New Roman" pitchFamily="18" charset="0"/>
              </a:rPr>
              <a:t>6.6 </a:t>
            </a:r>
            <a:r>
              <a:rPr lang="en-US" altLang="zh-CN" sz="1200" dirty="0" err="1">
                <a:latin typeface="Times New Roman" pitchFamily="18" charset="0"/>
                <a:cs typeface="Times New Roman" pitchFamily="18" charset="0"/>
              </a:rPr>
              <a:t>mmol</a:t>
            </a:r>
            <a:r>
              <a:rPr lang="en-US" altLang="zh-CN" sz="1200" dirty="0">
                <a:latin typeface="Times New Roman" pitchFamily="18" charset="0"/>
                <a:cs typeface="Times New Roman" pitchFamily="18" charset="0"/>
              </a:rPr>
              <a:t>/L</a:t>
            </a:r>
            <a:r>
              <a:rPr lang="zh-CN" altLang="en-US" sz="1200" dirty="0">
                <a:latin typeface="Times New Roman" pitchFamily="18" charset="0"/>
                <a:cs typeface="Times New Roman" pitchFamily="18" charset="0"/>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2</a:t>
            </a:fld>
            <a:endParaRPr lang="en-US" altLang="zh-CN"/>
          </a:p>
        </p:txBody>
      </p:sp>
    </p:spTree>
    <p:extLst>
      <p:ext uri="{BB962C8B-B14F-4D97-AF65-F5344CB8AC3E}">
        <p14:creationId xmlns:p14="http://schemas.microsoft.com/office/powerpoint/2010/main" val="3984881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solidFill>
                  <a:srgbClr val="FF0000"/>
                </a:solidFill>
                <a:latin typeface="Times New Roman" pitchFamily="18" charset="0"/>
                <a:cs typeface="Times New Roman" pitchFamily="18" charset="0"/>
              </a:rPr>
              <a:t>第六章 临床实验室质量指标 </a:t>
            </a:r>
            <a:r>
              <a:rPr lang="en-US" altLang="zh-CN" sz="1200" dirty="0">
                <a:solidFill>
                  <a:srgbClr val="FF0000"/>
                </a:solidFill>
                <a:latin typeface="Times New Roman" pitchFamily="18" charset="0"/>
                <a:cs typeface="Times New Roman" pitchFamily="18" charset="0"/>
              </a:rPr>
              <a:t>104 -105</a:t>
            </a:r>
            <a:r>
              <a:rPr lang="zh-CN" altLang="en-US" sz="1200" dirty="0">
                <a:solidFill>
                  <a:srgbClr val="FF0000"/>
                </a:solidFill>
                <a:latin typeface="Times New Roman" pitchFamily="18" charset="0"/>
                <a:cs typeface="Times New Roman" pitchFamily="18" charset="0"/>
              </a:rPr>
              <a:t>页：</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對於實驗室檢驗中差錯的認識，至少有三個不同的</a:t>
            </a:r>
            <a:r>
              <a:rPr lang="zh-CN" altLang="en-US" sz="1200" baseline="0" dirty="0">
                <a:solidFill>
                  <a:srgbClr val="FF0000"/>
                </a:solidFill>
                <a:latin typeface="Times New Roman" pitchFamily="18" charset="0"/>
                <a:cs typeface="Times New Roman" pitchFamily="18" charset="0"/>
              </a:rPr>
              <a:t> 「時代」 ：</a:t>
            </a:r>
            <a:r>
              <a:rPr lang="en-US" altLang="zh-CN" sz="1200" baseline="0" dirty="0">
                <a:solidFill>
                  <a:srgbClr val="FF0000"/>
                </a:solidFill>
                <a:latin typeface="Times New Roman" pitchFamily="18" charset="0"/>
                <a:cs typeface="Times New Roman" pitchFamily="18" charset="0"/>
              </a:rPr>
              <a:t>1947 </a:t>
            </a:r>
            <a:r>
              <a:rPr lang="zh-CN" altLang="en-US" sz="1200" baseline="0" dirty="0">
                <a:solidFill>
                  <a:srgbClr val="FF0000"/>
                </a:solidFill>
                <a:latin typeface="Times New Roman" pitchFamily="18" charset="0"/>
                <a:cs typeface="Times New Roman" pitchFamily="18" charset="0"/>
              </a:rPr>
              <a:t>年到 </a:t>
            </a:r>
            <a:r>
              <a:rPr lang="en-US" altLang="zh-CN" sz="1200" baseline="0" dirty="0">
                <a:solidFill>
                  <a:srgbClr val="FF0000"/>
                </a:solidFill>
                <a:latin typeface="Times New Roman" pitchFamily="18" charset="0"/>
                <a:cs typeface="Times New Roman" pitchFamily="18" charset="0"/>
              </a:rPr>
              <a:t>20</a:t>
            </a:r>
            <a:r>
              <a:rPr lang="zh-CN" altLang="en-US" sz="1200" baseline="0" dirty="0">
                <a:solidFill>
                  <a:srgbClr val="FF0000"/>
                </a:solidFill>
                <a:latin typeface="Times New Roman" pitchFamily="18" charset="0"/>
                <a:cs typeface="Times New Roman" pitchFamily="18" charset="0"/>
              </a:rPr>
              <a:t>世紀 </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年代，主要關注的檢驗差錯為檢驗中誤差；</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年代主要為實驗室內的差錯；</a:t>
            </a:r>
            <a:r>
              <a:rPr lang="en-US" altLang="zh-CN" sz="1200" baseline="0" dirty="0">
                <a:solidFill>
                  <a:srgbClr val="FF0000"/>
                </a:solidFill>
                <a:latin typeface="Times New Roman" pitchFamily="18" charset="0"/>
                <a:cs typeface="Times New Roman" pitchFamily="18" charset="0"/>
              </a:rPr>
              <a:t>2000</a:t>
            </a:r>
            <a:r>
              <a:rPr lang="zh-CN" altLang="en-US" sz="1200" baseline="0" dirty="0">
                <a:solidFill>
                  <a:srgbClr val="FF0000"/>
                </a:solidFill>
                <a:latin typeface="Times New Roman" pitchFamily="18" charset="0"/>
                <a:cs typeface="Times New Roman" pitchFamily="18" charset="0"/>
              </a:rPr>
              <a:t>年開始主要關注檢驗醫學中的差錯；當前關注的內容主要是診斷醫學中的實驗室診斷差錯。</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20</a:t>
            </a:fld>
            <a:endParaRPr lang="en-US" altLang="zh-CN"/>
          </a:p>
        </p:txBody>
      </p:sp>
    </p:spTree>
    <p:extLst>
      <p:ext uri="{BB962C8B-B14F-4D97-AF65-F5344CB8AC3E}">
        <p14:creationId xmlns:p14="http://schemas.microsoft.com/office/powerpoint/2010/main" val="385380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altLang="zh-CN" sz="1200" dirty="0">
                <a:solidFill>
                  <a:srgbClr val="FF0000"/>
                </a:solidFill>
                <a:latin typeface="Times New Roman" pitchFamily="18" charset="0"/>
                <a:cs typeface="Times New Roman" pitchFamily="18" charset="0"/>
              </a:rPr>
              <a:t>3.Joseph </a:t>
            </a:r>
            <a:r>
              <a:rPr lang="en-US" altLang="zh-CN" sz="1200" dirty="0" err="1">
                <a:solidFill>
                  <a:srgbClr val="FF0000"/>
                </a:solidFill>
                <a:latin typeface="Times New Roman" pitchFamily="18" charset="0"/>
                <a:cs typeface="Times New Roman" pitchFamily="18" charset="0"/>
              </a:rPr>
              <a:t>DeRosier</a:t>
            </a:r>
            <a:r>
              <a:rPr lang="en-US" altLang="zh-CN" sz="1200" dirty="0">
                <a:solidFill>
                  <a:srgbClr val="FF0000"/>
                </a:solidFill>
                <a:latin typeface="Times New Roman" pitchFamily="18" charset="0"/>
                <a:cs typeface="Times New Roman" pitchFamily="18" charset="0"/>
              </a:rPr>
              <a:t>, PE, CSP; Erik </a:t>
            </a:r>
            <a:r>
              <a:rPr lang="en-US" altLang="zh-CN" sz="1200" dirty="0" err="1">
                <a:solidFill>
                  <a:srgbClr val="FF0000"/>
                </a:solidFill>
                <a:latin typeface="Times New Roman" pitchFamily="18" charset="0"/>
                <a:cs typeface="Times New Roman" pitchFamily="18" charset="0"/>
              </a:rPr>
              <a:t>Stalhandske</a:t>
            </a:r>
            <a:r>
              <a:rPr lang="en-US" altLang="zh-CN" sz="1200" dirty="0">
                <a:solidFill>
                  <a:srgbClr val="FF0000"/>
                </a:solidFill>
                <a:latin typeface="Times New Roman" pitchFamily="18" charset="0"/>
                <a:cs typeface="Times New Roman" pitchFamily="18" charset="0"/>
              </a:rPr>
              <a:t>, MPP, MHSA; James P. Bagian, MD, PE; Tina </a:t>
            </a:r>
            <a:r>
              <a:rPr lang="en-US" altLang="zh-CN" sz="1200" dirty="0" err="1">
                <a:solidFill>
                  <a:srgbClr val="FF0000"/>
                </a:solidFill>
                <a:latin typeface="Times New Roman" pitchFamily="18" charset="0"/>
                <a:cs typeface="Times New Roman" pitchFamily="18" charset="0"/>
              </a:rPr>
              <a:t>Nudell</a:t>
            </a:r>
            <a:r>
              <a:rPr lang="en-US" altLang="zh-CN" sz="1200" dirty="0">
                <a:solidFill>
                  <a:srgbClr val="FF0000"/>
                </a:solidFill>
                <a:latin typeface="Times New Roman" pitchFamily="18" charset="0"/>
                <a:cs typeface="Times New Roman" pitchFamily="18" charset="0"/>
              </a:rPr>
              <a:t>, MS: </a:t>
            </a:r>
            <a:r>
              <a:rPr lang="zh-CN" altLang="en-US" sz="1200" dirty="0">
                <a:solidFill>
                  <a:srgbClr val="FF0000"/>
                </a:solidFill>
                <a:latin typeface="Times New Roman" pitchFamily="18" charset="0"/>
                <a:cs typeface="Times New Roman" pitchFamily="18" charset="0"/>
              </a:rPr>
              <a:t>「</a:t>
            </a:r>
            <a:r>
              <a:rPr lang="en-US" altLang="zh-CN" sz="1200" dirty="0">
                <a:solidFill>
                  <a:srgbClr val="FF0000"/>
                </a:solidFill>
                <a:latin typeface="Times New Roman" pitchFamily="18" charset="0"/>
                <a:cs typeface="Times New Roman" pitchFamily="18" charset="0"/>
              </a:rPr>
              <a:t>Using Health Care Failure Mode and Effect Analysis™: The VA National Center for Patient Safety’s Prospective Risk Analysis System.</a:t>
            </a:r>
            <a:r>
              <a:rPr lang="zh-CN" altLang="en-US" sz="1200" dirty="0">
                <a:solidFill>
                  <a:srgbClr val="FF0000"/>
                </a:solidFill>
                <a:latin typeface="Times New Roman" pitchFamily="18" charset="0"/>
                <a:cs typeface="Times New Roman" pitchFamily="18" charset="0"/>
              </a:rPr>
              <a:t>」</a:t>
            </a:r>
            <a:r>
              <a:rPr lang="en-US" altLang="zh-CN" sz="1200" dirty="0">
                <a:solidFill>
                  <a:srgbClr val="FF0000"/>
                </a:solidFill>
                <a:latin typeface="Times New Roman" pitchFamily="18" charset="0"/>
                <a:cs typeface="Times New Roman" pitchFamily="18" charset="0"/>
              </a:rPr>
              <a:t> The Joint Commission Journal on Quality Improvement Volume 27 Number 5:248-267, 2002. </a:t>
            </a: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第四章 臨床實驗室差錯 </a:t>
            </a:r>
            <a:r>
              <a:rPr lang="en-US" altLang="zh-CN" sz="1200" dirty="0">
                <a:solidFill>
                  <a:srgbClr val="FF0000"/>
                </a:solidFill>
                <a:latin typeface="Times New Roman" pitchFamily="18" charset="0"/>
                <a:cs typeface="Times New Roman" pitchFamily="18" charset="0"/>
              </a:rPr>
              <a:t>56-57</a:t>
            </a:r>
            <a:r>
              <a:rPr lang="zh-CN" altLang="en-US" sz="1200" dirty="0">
                <a:solidFill>
                  <a:srgbClr val="FF0000"/>
                </a:solidFill>
                <a:latin typeface="Times New Roman" pitchFamily="18" charset="0"/>
                <a:cs typeface="Times New Roman" pitchFamily="18" charset="0"/>
              </a:rPr>
              <a:t>頁：</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對於實驗室檢驗中差錯的認識，至少有三個不同的</a:t>
            </a:r>
            <a:r>
              <a:rPr lang="zh-CN" altLang="en-US" sz="1200" baseline="0" dirty="0">
                <a:solidFill>
                  <a:srgbClr val="FF0000"/>
                </a:solidFill>
                <a:latin typeface="Times New Roman" pitchFamily="18" charset="0"/>
                <a:cs typeface="Times New Roman" pitchFamily="18" charset="0"/>
              </a:rPr>
              <a:t> 「時代」 ：</a:t>
            </a:r>
            <a:r>
              <a:rPr lang="en-US" altLang="zh-CN" sz="1200" baseline="0" dirty="0">
                <a:solidFill>
                  <a:srgbClr val="FF0000"/>
                </a:solidFill>
                <a:latin typeface="Times New Roman" pitchFamily="18" charset="0"/>
                <a:cs typeface="Times New Roman" pitchFamily="18" charset="0"/>
              </a:rPr>
              <a:t>1947 </a:t>
            </a:r>
            <a:r>
              <a:rPr lang="zh-CN" altLang="en-US" sz="1200" baseline="0" dirty="0">
                <a:solidFill>
                  <a:srgbClr val="FF0000"/>
                </a:solidFill>
                <a:latin typeface="Times New Roman" pitchFamily="18" charset="0"/>
                <a:cs typeface="Times New Roman" pitchFamily="18" charset="0"/>
              </a:rPr>
              <a:t>年到 </a:t>
            </a:r>
            <a:r>
              <a:rPr lang="en-US" altLang="zh-CN" sz="1200" baseline="0" dirty="0">
                <a:solidFill>
                  <a:srgbClr val="FF0000"/>
                </a:solidFill>
                <a:latin typeface="Times New Roman" pitchFamily="18" charset="0"/>
                <a:cs typeface="Times New Roman" pitchFamily="18" charset="0"/>
              </a:rPr>
              <a:t>20</a:t>
            </a:r>
            <a:r>
              <a:rPr lang="zh-CN" altLang="en-US" sz="1200" baseline="0" dirty="0">
                <a:solidFill>
                  <a:srgbClr val="FF0000"/>
                </a:solidFill>
                <a:latin typeface="Times New Roman" pitchFamily="18" charset="0"/>
                <a:cs typeface="Times New Roman" pitchFamily="18" charset="0"/>
              </a:rPr>
              <a:t>世紀 </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年代，主要關注的檢驗差錯為檢驗中誤差；</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年代主要為實驗室內的差錯；</a:t>
            </a:r>
            <a:r>
              <a:rPr lang="en-US" altLang="zh-CN" sz="1200" baseline="0" dirty="0">
                <a:solidFill>
                  <a:srgbClr val="FF0000"/>
                </a:solidFill>
                <a:latin typeface="Times New Roman" pitchFamily="18" charset="0"/>
                <a:cs typeface="Times New Roman" pitchFamily="18" charset="0"/>
              </a:rPr>
              <a:t>2000</a:t>
            </a:r>
            <a:r>
              <a:rPr lang="zh-CN" altLang="en-US" sz="1200" baseline="0" dirty="0">
                <a:solidFill>
                  <a:srgbClr val="FF0000"/>
                </a:solidFill>
                <a:latin typeface="Times New Roman" pitchFamily="18" charset="0"/>
                <a:cs typeface="Times New Roman" pitchFamily="18" charset="0"/>
              </a:rPr>
              <a:t>年開始主要關注檢驗醫學中的差錯；當前關注的內容主要是診斷醫學中的實驗室診斷差錯。</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21</a:t>
            </a:fld>
            <a:endParaRPr lang="en-US" altLang="zh-CN"/>
          </a:p>
        </p:txBody>
      </p:sp>
    </p:spTree>
    <p:extLst>
      <p:ext uri="{BB962C8B-B14F-4D97-AF65-F5344CB8AC3E}">
        <p14:creationId xmlns:p14="http://schemas.microsoft.com/office/powerpoint/2010/main" val="2488682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altLang="zh-CN" sz="1200" dirty="0">
                <a:solidFill>
                  <a:srgbClr val="FF0000"/>
                </a:solidFill>
                <a:latin typeface="Times New Roman" pitchFamily="18" charset="0"/>
                <a:cs typeface="Times New Roman" pitchFamily="18" charset="0"/>
              </a:rPr>
              <a:t>3.Joseph </a:t>
            </a:r>
            <a:r>
              <a:rPr lang="en-US" altLang="zh-CN" sz="1200" dirty="0" err="1">
                <a:solidFill>
                  <a:srgbClr val="FF0000"/>
                </a:solidFill>
                <a:latin typeface="Times New Roman" pitchFamily="18" charset="0"/>
                <a:cs typeface="Times New Roman" pitchFamily="18" charset="0"/>
              </a:rPr>
              <a:t>DeRosier</a:t>
            </a:r>
            <a:r>
              <a:rPr lang="en-US" altLang="zh-CN" sz="1200" dirty="0">
                <a:solidFill>
                  <a:srgbClr val="FF0000"/>
                </a:solidFill>
                <a:latin typeface="Times New Roman" pitchFamily="18" charset="0"/>
                <a:cs typeface="Times New Roman" pitchFamily="18" charset="0"/>
              </a:rPr>
              <a:t>, PE, CSP; Erik </a:t>
            </a:r>
            <a:r>
              <a:rPr lang="en-US" altLang="zh-CN" sz="1200" dirty="0" err="1">
                <a:solidFill>
                  <a:srgbClr val="FF0000"/>
                </a:solidFill>
                <a:latin typeface="Times New Roman" pitchFamily="18" charset="0"/>
                <a:cs typeface="Times New Roman" pitchFamily="18" charset="0"/>
              </a:rPr>
              <a:t>Stalhandske</a:t>
            </a:r>
            <a:r>
              <a:rPr lang="en-US" altLang="zh-CN" sz="1200" dirty="0">
                <a:solidFill>
                  <a:srgbClr val="FF0000"/>
                </a:solidFill>
                <a:latin typeface="Times New Roman" pitchFamily="18" charset="0"/>
                <a:cs typeface="Times New Roman" pitchFamily="18" charset="0"/>
              </a:rPr>
              <a:t>, MPP, MHSA; James P. Bagian, MD, PE; Tina </a:t>
            </a:r>
            <a:r>
              <a:rPr lang="en-US" altLang="zh-CN" sz="1200" dirty="0" err="1">
                <a:solidFill>
                  <a:srgbClr val="FF0000"/>
                </a:solidFill>
                <a:latin typeface="Times New Roman" pitchFamily="18" charset="0"/>
                <a:cs typeface="Times New Roman" pitchFamily="18" charset="0"/>
              </a:rPr>
              <a:t>Nudell</a:t>
            </a:r>
            <a:r>
              <a:rPr lang="en-US" altLang="zh-CN" sz="1200" dirty="0">
                <a:solidFill>
                  <a:srgbClr val="FF0000"/>
                </a:solidFill>
                <a:latin typeface="Times New Roman" pitchFamily="18" charset="0"/>
                <a:cs typeface="Times New Roman" pitchFamily="18" charset="0"/>
              </a:rPr>
              <a:t>, MS: </a:t>
            </a:r>
            <a:r>
              <a:rPr lang="zh-CN" altLang="en-US" sz="1200" dirty="0">
                <a:solidFill>
                  <a:srgbClr val="FF0000"/>
                </a:solidFill>
                <a:latin typeface="Times New Roman" pitchFamily="18" charset="0"/>
                <a:cs typeface="Times New Roman" pitchFamily="18" charset="0"/>
              </a:rPr>
              <a:t>「</a:t>
            </a:r>
            <a:r>
              <a:rPr lang="en-US" altLang="zh-CN" sz="1200" dirty="0">
                <a:solidFill>
                  <a:srgbClr val="FF0000"/>
                </a:solidFill>
                <a:latin typeface="Times New Roman" pitchFamily="18" charset="0"/>
                <a:cs typeface="Times New Roman" pitchFamily="18" charset="0"/>
              </a:rPr>
              <a:t>Using Health Care Failure Mode and Effect Analysis™: The VA National Center for Patient Safety’s Prospective Risk Analysis System.</a:t>
            </a:r>
            <a:r>
              <a:rPr lang="zh-CN" altLang="en-US" sz="1200" dirty="0">
                <a:solidFill>
                  <a:srgbClr val="FF0000"/>
                </a:solidFill>
                <a:latin typeface="Times New Roman" pitchFamily="18" charset="0"/>
                <a:cs typeface="Times New Roman" pitchFamily="18" charset="0"/>
              </a:rPr>
              <a:t>」</a:t>
            </a:r>
            <a:r>
              <a:rPr lang="en-US" altLang="zh-CN" sz="1200" dirty="0">
                <a:solidFill>
                  <a:srgbClr val="FF0000"/>
                </a:solidFill>
                <a:latin typeface="Times New Roman" pitchFamily="18" charset="0"/>
                <a:cs typeface="Times New Roman" pitchFamily="18" charset="0"/>
              </a:rPr>
              <a:t> The Joint Commission Journal on Quality Improvement Volume 27 Number 5:248-267, 2002. </a:t>
            </a: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第四章 臨床實驗室差錯 </a:t>
            </a:r>
            <a:r>
              <a:rPr lang="en-US" altLang="zh-CN" sz="1200" dirty="0">
                <a:solidFill>
                  <a:srgbClr val="FF0000"/>
                </a:solidFill>
                <a:latin typeface="Times New Roman" pitchFamily="18" charset="0"/>
                <a:cs typeface="Times New Roman" pitchFamily="18" charset="0"/>
              </a:rPr>
              <a:t>56-57</a:t>
            </a:r>
            <a:r>
              <a:rPr lang="zh-CN" altLang="en-US" sz="1200" dirty="0">
                <a:solidFill>
                  <a:srgbClr val="FF0000"/>
                </a:solidFill>
                <a:latin typeface="Times New Roman" pitchFamily="18" charset="0"/>
                <a:cs typeface="Times New Roman" pitchFamily="18" charset="0"/>
              </a:rPr>
              <a:t>頁：</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對於實驗室檢驗中差錯的認識，至少有三個不同的</a:t>
            </a:r>
            <a:r>
              <a:rPr lang="zh-CN" altLang="en-US" sz="1200" baseline="0" dirty="0">
                <a:solidFill>
                  <a:srgbClr val="FF0000"/>
                </a:solidFill>
                <a:latin typeface="Times New Roman" pitchFamily="18" charset="0"/>
                <a:cs typeface="Times New Roman" pitchFamily="18" charset="0"/>
              </a:rPr>
              <a:t> 「時代」 ：</a:t>
            </a:r>
            <a:r>
              <a:rPr lang="en-US" altLang="zh-CN" sz="1200" baseline="0" dirty="0">
                <a:solidFill>
                  <a:srgbClr val="FF0000"/>
                </a:solidFill>
                <a:latin typeface="Times New Roman" pitchFamily="18" charset="0"/>
                <a:cs typeface="Times New Roman" pitchFamily="18" charset="0"/>
              </a:rPr>
              <a:t>1947 </a:t>
            </a:r>
            <a:r>
              <a:rPr lang="zh-CN" altLang="en-US" sz="1200" baseline="0" dirty="0">
                <a:solidFill>
                  <a:srgbClr val="FF0000"/>
                </a:solidFill>
                <a:latin typeface="Times New Roman" pitchFamily="18" charset="0"/>
                <a:cs typeface="Times New Roman" pitchFamily="18" charset="0"/>
              </a:rPr>
              <a:t>年到 </a:t>
            </a:r>
            <a:r>
              <a:rPr lang="en-US" altLang="zh-CN" sz="1200" baseline="0" dirty="0">
                <a:solidFill>
                  <a:srgbClr val="FF0000"/>
                </a:solidFill>
                <a:latin typeface="Times New Roman" pitchFamily="18" charset="0"/>
                <a:cs typeface="Times New Roman" pitchFamily="18" charset="0"/>
              </a:rPr>
              <a:t>20</a:t>
            </a:r>
            <a:r>
              <a:rPr lang="zh-CN" altLang="en-US" sz="1200" baseline="0" dirty="0">
                <a:solidFill>
                  <a:srgbClr val="FF0000"/>
                </a:solidFill>
                <a:latin typeface="Times New Roman" pitchFamily="18" charset="0"/>
                <a:cs typeface="Times New Roman" pitchFamily="18" charset="0"/>
              </a:rPr>
              <a:t>世紀 </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年代，主要關注的檢驗差錯為檢驗中誤差；</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年代主要為實驗室內的差錯；</a:t>
            </a:r>
            <a:r>
              <a:rPr lang="en-US" altLang="zh-CN" sz="1200" baseline="0" dirty="0">
                <a:solidFill>
                  <a:srgbClr val="FF0000"/>
                </a:solidFill>
                <a:latin typeface="Times New Roman" pitchFamily="18" charset="0"/>
                <a:cs typeface="Times New Roman" pitchFamily="18" charset="0"/>
              </a:rPr>
              <a:t>2000</a:t>
            </a:r>
            <a:r>
              <a:rPr lang="zh-CN" altLang="en-US" sz="1200" baseline="0" dirty="0">
                <a:solidFill>
                  <a:srgbClr val="FF0000"/>
                </a:solidFill>
                <a:latin typeface="Times New Roman" pitchFamily="18" charset="0"/>
                <a:cs typeface="Times New Roman" pitchFamily="18" charset="0"/>
              </a:rPr>
              <a:t>年開始主要關注檢驗醫學中的差錯；當前關注的內容主要是診斷醫學中的實驗室診斷差錯。</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22</a:t>
            </a:fld>
            <a:endParaRPr lang="en-US" altLang="zh-CN"/>
          </a:p>
        </p:txBody>
      </p:sp>
    </p:spTree>
    <p:extLst>
      <p:ext uri="{BB962C8B-B14F-4D97-AF65-F5344CB8AC3E}">
        <p14:creationId xmlns:p14="http://schemas.microsoft.com/office/powerpoint/2010/main" val="2488682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altLang="zh-CN" sz="1200" dirty="0">
                <a:solidFill>
                  <a:srgbClr val="FF0000"/>
                </a:solidFill>
                <a:latin typeface="Times New Roman" pitchFamily="18" charset="0"/>
                <a:cs typeface="Times New Roman" pitchFamily="18" charset="0"/>
              </a:rPr>
              <a:t>3.Joseph </a:t>
            </a:r>
            <a:r>
              <a:rPr lang="en-US" altLang="zh-CN" sz="1200" dirty="0" err="1">
                <a:solidFill>
                  <a:srgbClr val="FF0000"/>
                </a:solidFill>
                <a:latin typeface="Times New Roman" pitchFamily="18" charset="0"/>
                <a:cs typeface="Times New Roman" pitchFamily="18" charset="0"/>
              </a:rPr>
              <a:t>DeRosier</a:t>
            </a:r>
            <a:r>
              <a:rPr lang="en-US" altLang="zh-CN" sz="1200" dirty="0">
                <a:solidFill>
                  <a:srgbClr val="FF0000"/>
                </a:solidFill>
                <a:latin typeface="Times New Roman" pitchFamily="18" charset="0"/>
                <a:cs typeface="Times New Roman" pitchFamily="18" charset="0"/>
              </a:rPr>
              <a:t>, PE, CSP; Erik </a:t>
            </a:r>
            <a:r>
              <a:rPr lang="en-US" altLang="zh-CN" sz="1200" dirty="0" err="1">
                <a:solidFill>
                  <a:srgbClr val="FF0000"/>
                </a:solidFill>
                <a:latin typeface="Times New Roman" pitchFamily="18" charset="0"/>
                <a:cs typeface="Times New Roman" pitchFamily="18" charset="0"/>
              </a:rPr>
              <a:t>Stalhandske</a:t>
            </a:r>
            <a:r>
              <a:rPr lang="en-US" altLang="zh-CN" sz="1200" dirty="0">
                <a:solidFill>
                  <a:srgbClr val="FF0000"/>
                </a:solidFill>
                <a:latin typeface="Times New Roman" pitchFamily="18" charset="0"/>
                <a:cs typeface="Times New Roman" pitchFamily="18" charset="0"/>
              </a:rPr>
              <a:t>, MPP, MHSA; James P. Bagian, MD, PE; Tina </a:t>
            </a:r>
            <a:r>
              <a:rPr lang="en-US" altLang="zh-CN" sz="1200" dirty="0" err="1">
                <a:solidFill>
                  <a:srgbClr val="FF0000"/>
                </a:solidFill>
                <a:latin typeface="Times New Roman" pitchFamily="18" charset="0"/>
                <a:cs typeface="Times New Roman" pitchFamily="18" charset="0"/>
              </a:rPr>
              <a:t>Nudell</a:t>
            </a:r>
            <a:r>
              <a:rPr lang="en-US" altLang="zh-CN" sz="1200" dirty="0">
                <a:solidFill>
                  <a:srgbClr val="FF0000"/>
                </a:solidFill>
                <a:latin typeface="Times New Roman" pitchFamily="18" charset="0"/>
                <a:cs typeface="Times New Roman" pitchFamily="18" charset="0"/>
              </a:rPr>
              <a:t>, MS: </a:t>
            </a:r>
            <a:r>
              <a:rPr lang="zh-CN" altLang="en-US" sz="1200" dirty="0">
                <a:solidFill>
                  <a:srgbClr val="FF0000"/>
                </a:solidFill>
                <a:latin typeface="Times New Roman" pitchFamily="18" charset="0"/>
                <a:cs typeface="Times New Roman" pitchFamily="18" charset="0"/>
              </a:rPr>
              <a:t>「</a:t>
            </a:r>
            <a:r>
              <a:rPr lang="en-US" altLang="zh-CN" sz="1200" dirty="0">
                <a:solidFill>
                  <a:srgbClr val="FF0000"/>
                </a:solidFill>
                <a:latin typeface="Times New Roman" pitchFamily="18" charset="0"/>
                <a:cs typeface="Times New Roman" pitchFamily="18" charset="0"/>
              </a:rPr>
              <a:t>Using Health Care Failure Mode and Effect Analysis™: The VA National Center for Patient Safety’s Prospective Risk Analysis System.</a:t>
            </a:r>
            <a:r>
              <a:rPr lang="zh-CN" altLang="en-US" sz="1200" dirty="0">
                <a:solidFill>
                  <a:srgbClr val="FF0000"/>
                </a:solidFill>
                <a:latin typeface="Times New Roman" pitchFamily="18" charset="0"/>
                <a:cs typeface="Times New Roman" pitchFamily="18" charset="0"/>
              </a:rPr>
              <a:t>」</a:t>
            </a:r>
            <a:r>
              <a:rPr lang="en-US" altLang="zh-CN" sz="1200" dirty="0">
                <a:solidFill>
                  <a:srgbClr val="FF0000"/>
                </a:solidFill>
                <a:latin typeface="Times New Roman" pitchFamily="18" charset="0"/>
                <a:cs typeface="Times New Roman" pitchFamily="18" charset="0"/>
              </a:rPr>
              <a:t> The Joint Commission Journal on Quality Improvement Volume 27 Number 5:248-267, 2002. </a:t>
            </a: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第四章 臨床實驗室差錯 </a:t>
            </a:r>
            <a:r>
              <a:rPr lang="en-US" altLang="zh-CN" sz="1200" dirty="0">
                <a:solidFill>
                  <a:srgbClr val="FF0000"/>
                </a:solidFill>
                <a:latin typeface="Times New Roman" pitchFamily="18" charset="0"/>
                <a:cs typeface="Times New Roman" pitchFamily="18" charset="0"/>
              </a:rPr>
              <a:t>56-57</a:t>
            </a:r>
            <a:r>
              <a:rPr lang="zh-CN" altLang="en-US" sz="1200" dirty="0">
                <a:solidFill>
                  <a:srgbClr val="FF0000"/>
                </a:solidFill>
                <a:latin typeface="Times New Roman" pitchFamily="18" charset="0"/>
                <a:cs typeface="Times New Roman" pitchFamily="18" charset="0"/>
              </a:rPr>
              <a:t>頁：</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對於實驗室檢驗中差錯的認識，至少有三個不同的</a:t>
            </a:r>
            <a:r>
              <a:rPr lang="zh-CN" altLang="en-US" sz="1200" baseline="0" dirty="0">
                <a:solidFill>
                  <a:srgbClr val="FF0000"/>
                </a:solidFill>
                <a:latin typeface="Times New Roman" pitchFamily="18" charset="0"/>
                <a:cs typeface="Times New Roman" pitchFamily="18" charset="0"/>
              </a:rPr>
              <a:t> 「時代」 ：</a:t>
            </a:r>
            <a:r>
              <a:rPr lang="en-US" altLang="zh-CN" sz="1200" baseline="0" dirty="0">
                <a:solidFill>
                  <a:srgbClr val="FF0000"/>
                </a:solidFill>
                <a:latin typeface="Times New Roman" pitchFamily="18" charset="0"/>
                <a:cs typeface="Times New Roman" pitchFamily="18" charset="0"/>
              </a:rPr>
              <a:t>1947 </a:t>
            </a:r>
            <a:r>
              <a:rPr lang="zh-CN" altLang="en-US" sz="1200" baseline="0" dirty="0">
                <a:solidFill>
                  <a:srgbClr val="FF0000"/>
                </a:solidFill>
                <a:latin typeface="Times New Roman" pitchFamily="18" charset="0"/>
                <a:cs typeface="Times New Roman" pitchFamily="18" charset="0"/>
              </a:rPr>
              <a:t>年到 </a:t>
            </a:r>
            <a:r>
              <a:rPr lang="en-US" altLang="zh-CN" sz="1200" baseline="0" dirty="0">
                <a:solidFill>
                  <a:srgbClr val="FF0000"/>
                </a:solidFill>
                <a:latin typeface="Times New Roman" pitchFamily="18" charset="0"/>
                <a:cs typeface="Times New Roman" pitchFamily="18" charset="0"/>
              </a:rPr>
              <a:t>20</a:t>
            </a:r>
            <a:r>
              <a:rPr lang="zh-CN" altLang="en-US" sz="1200" baseline="0" dirty="0">
                <a:solidFill>
                  <a:srgbClr val="FF0000"/>
                </a:solidFill>
                <a:latin typeface="Times New Roman" pitchFamily="18" charset="0"/>
                <a:cs typeface="Times New Roman" pitchFamily="18" charset="0"/>
              </a:rPr>
              <a:t>世紀 </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年代，主要關注的檢驗差錯為檢驗中誤差；</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年代主要為實驗室內的差錯；</a:t>
            </a:r>
            <a:r>
              <a:rPr lang="en-US" altLang="zh-CN" sz="1200" baseline="0" dirty="0">
                <a:solidFill>
                  <a:srgbClr val="FF0000"/>
                </a:solidFill>
                <a:latin typeface="Times New Roman" pitchFamily="18" charset="0"/>
                <a:cs typeface="Times New Roman" pitchFamily="18" charset="0"/>
              </a:rPr>
              <a:t>2000</a:t>
            </a:r>
            <a:r>
              <a:rPr lang="zh-CN" altLang="en-US" sz="1200" baseline="0" dirty="0">
                <a:solidFill>
                  <a:srgbClr val="FF0000"/>
                </a:solidFill>
                <a:latin typeface="Times New Roman" pitchFamily="18" charset="0"/>
                <a:cs typeface="Times New Roman" pitchFamily="18" charset="0"/>
              </a:rPr>
              <a:t>年開始主要關注檢驗醫學中的差錯；當前關注的內容主要是診斷醫學中的實驗室診斷差錯。</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23</a:t>
            </a:fld>
            <a:endParaRPr lang="en-US" altLang="zh-CN"/>
          </a:p>
        </p:txBody>
      </p:sp>
    </p:spTree>
    <p:extLst>
      <p:ext uri="{BB962C8B-B14F-4D97-AF65-F5344CB8AC3E}">
        <p14:creationId xmlns:p14="http://schemas.microsoft.com/office/powerpoint/2010/main" val="2488682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altLang="zh-CN" sz="1200" dirty="0">
                <a:solidFill>
                  <a:srgbClr val="FF0000"/>
                </a:solidFill>
                <a:latin typeface="Times New Roman" pitchFamily="18" charset="0"/>
                <a:cs typeface="Times New Roman" pitchFamily="18" charset="0"/>
              </a:rPr>
              <a:t>3.Joseph </a:t>
            </a:r>
            <a:r>
              <a:rPr lang="en-US" altLang="zh-CN" sz="1200" dirty="0" err="1">
                <a:solidFill>
                  <a:srgbClr val="FF0000"/>
                </a:solidFill>
                <a:latin typeface="Times New Roman" pitchFamily="18" charset="0"/>
                <a:cs typeface="Times New Roman" pitchFamily="18" charset="0"/>
              </a:rPr>
              <a:t>DeRosier</a:t>
            </a:r>
            <a:r>
              <a:rPr lang="en-US" altLang="zh-CN" sz="1200" dirty="0">
                <a:solidFill>
                  <a:srgbClr val="FF0000"/>
                </a:solidFill>
                <a:latin typeface="Times New Roman" pitchFamily="18" charset="0"/>
                <a:cs typeface="Times New Roman" pitchFamily="18" charset="0"/>
              </a:rPr>
              <a:t>, PE, CSP; Erik </a:t>
            </a:r>
            <a:r>
              <a:rPr lang="en-US" altLang="zh-CN" sz="1200" dirty="0" err="1">
                <a:solidFill>
                  <a:srgbClr val="FF0000"/>
                </a:solidFill>
                <a:latin typeface="Times New Roman" pitchFamily="18" charset="0"/>
                <a:cs typeface="Times New Roman" pitchFamily="18" charset="0"/>
              </a:rPr>
              <a:t>Stalhandske</a:t>
            </a:r>
            <a:r>
              <a:rPr lang="en-US" altLang="zh-CN" sz="1200" dirty="0">
                <a:solidFill>
                  <a:srgbClr val="FF0000"/>
                </a:solidFill>
                <a:latin typeface="Times New Roman" pitchFamily="18" charset="0"/>
                <a:cs typeface="Times New Roman" pitchFamily="18" charset="0"/>
              </a:rPr>
              <a:t>, MPP, MHSA; James P. Bagian, MD, PE; Tina </a:t>
            </a:r>
            <a:r>
              <a:rPr lang="en-US" altLang="zh-CN" sz="1200" dirty="0" err="1">
                <a:solidFill>
                  <a:srgbClr val="FF0000"/>
                </a:solidFill>
                <a:latin typeface="Times New Roman" pitchFamily="18" charset="0"/>
                <a:cs typeface="Times New Roman" pitchFamily="18" charset="0"/>
              </a:rPr>
              <a:t>Nudell</a:t>
            </a:r>
            <a:r>
              <a:rPr lang="en-US" altLang="zh-CN" sz="1200" dirty="0">
                <a:solidFill>
                  <a:srgbClr val="FF0000"/>
                </a:solidFill>
                <a:latin typeface="Times New Roman" pitchFamily="18" charset="0"/>
                <a:cs typeface="Times New Roman" pitchFamily="18" charset="0"/>
              </a:rPr>
              <a:t>, MS: </a:t>
            </a:r>
            <a:r>
              <a:rPr lang="zh-CN" altLang="en-US" sz="1200" dirty="0">
                <a:solidFill>
                  <a:srgbClr val="FF0000"/>
                </a:solidFill>
                <a:latin typeface="Times New Roman" pitchFamily="18" charset="0"/>
                <a:cs typeface="Times New Roman" pitchFamily="18" charset="0"/>
              </a:rPr>
              <a:t>「</a:t>
            </a:r>
            <a:r>
              <a:rPr lang="en-US" altLang="zh-CN" sz="1200" dirty="0">
                <a:solidFill>
                  <a:srgbClr val="FF0000"/>
                </a:solidFill>
                <a:latin typeface="Times New Roman" pitchFamily="18" charset="0"/>
                <a:cs typeface="Times New Roman" pitchFamily="18" charset="0"/>
              </a:rPr>
              <a:t>Using Health Care Failure Mode and Effect Analysis™: The VA National Center for Patient Safety’s Prospective Risk Analysis System.</a:t>
            </a:r>
            <a:r>
              <a:rPr lang="zh-CN" altLang="en-US" sz="1200" dirty="0">
                <a:solidFill>
                  <a:srgbClr val="FF0000"/>
                </a:solidFill>
                <a:latin typeface="Times New Roman" pitchFamily="18" charset="0"/>
                <a:cs typeface="Times New Roman" pitchFamily="18" charset="0"/>
              </a:rPr>
              <a:t>」</a:t>
            </a:r>
            <a:r>
              <a:rPr lang="en-US" altLang="zh-CN" sz="1200" dirty="0">
                <a:solidFill>
                  <a:srgbClr val="FF0000"/>
                </a:solidFill>
                <a:latin typeface="Times New Roman" pitchFamily="18" charset="0"/>
                <a:cs typeface="Times New Roman" pitchFamily="18" charset="0"/>
              </a:rPr>
              <a:t> The Joint Commission Journal on Quality Improvement Volume 27 Number 5:248-267, 2002. </a:t>
            </a: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第四章 臨床實驗室差錯 </a:t>
            </a:r>
            <a:r>
              <a:rPr lang="en-US" altLang="zh-CN" sz="1200" dirty="0">
                <a:solidFill>
                  <a:srgbClr val="FF0000"/>
                </a:solidFill>
                <a:latin typeface="Times New Roman" pitchFamily="18" charset="0"/>
                <a:cs typeface="Times New Roman" pitchFamily="18" charset="0"/>
              </a:rPr>
              <a:t>56-57</a:t>
            </a:r>
            <a:r>
              <a:rPr lang="zh-CN" altLang="en-US" sz="1200" dirty="0">
                <a:solidFill>
                  <a:srgbClr val="FF0000"/>
                </a:solidFill>
                <a:latin typeface="Times New Roman" pitchFamily="18" charset="0"/>
                <a:cs typeface="Times New Roman" pitchFamily="18" charset="0"/>
              </a:rPr>
              <a:t>頁：</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對於實驗室檢驗中差錯的認識，至少有三個不同的</a:t>
            </a:r>
            <a:r>
              <a:rPr lang="zh-CN" altLang="en-US" sz="1200" baseline="0" dirty="0">
                <a:solidFill>
                  <a:srgbClr val="FF0000"/>
                </a:solidFill>
                <a:latin typeface="Times New Roman" pitchFamily="18" charset="0"/>
                <a:cs typeface="Times New Roman" pitchFamily="18" charset="0"/>
              </a:rPr>
              <a:t> 「時代」 ：</a:t>
            </a:r>
            <a:r>
              <a:rPr lang="en-US" altLang="zh-CN" sz="1200" baseline="0" dirty="0">
                <a:solidFill>
                  <a:srgbClr val="FF0000"/>
                </a:solidFill>
                <a:latin typeface="Times New Roman" pitchFamily="18" charset="0"/>
                <a:cs typeface="Times New Roman" pitchFamily="18" charset="0"/>
              </a:rPr>
              <a:t>1947 </a:t>
            </a:r>
            <a:r>
              <a:rPr lang="zh-CN" altLang="en-US" sz="1200" baseline="0" dirty="0">
                <a:solidFill>
                  <a:srgbClr val="FF0000"/>
                </a:solidFill>
                <a:latin typeface="Times New Roman" pitchFamily="18" charset="0"/>
                <a:cs typeface="Times New Roman" pitchFamily="18" charset="0"/>
              </a:rPr>
              <a:t>年到 </a:t>
            </a:r>
            <a:r>
              <a:rPr lang="en-US" altLang="zh-CN" sz="1200" baseline="0" dirty="0">
                <a:solidFill>
                  <a:srgbClr val="FF0000"/>
                </a:solidFill>
                <a:latin typeface="Times New Roman" pitchFamily="18" charset="0"/>
                <a:cs typeface="Times New Roman" pitchFamily="18" charset="0"/>
              </a:rPr>
              <a:t>20</a:t>
            </a:r>
            <a:r>
              <a:rPr lang="zh-CN" altLang="en-US" sz="1200" baseline="0" dirty="0">
                <a:solidFill>
                  <a:srgbClr val="FF0000"/>
                </a:solidFill>
                <a:latin typeface="Times New Roman" pitchFamily="18" charset="0"/>
                <a:cs typeface="Times New Roman" pitchFamily="18" charset="0"/>
              </a:rPr>
              <a:t>世紀 </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年代，主要關注的檢驗差錯為檢驗中誤差；</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年代主要為實驗室內的差錯；</a:t>
            </a:r>
            <a:r>
              <a:rPr lang="en-US" altLang="zh-CN" sz="1200" baseline="0" dirty="0">
                <a:solidFill>
                  <a:srgbClr val="FF0000"/>
                </a:solidFill>
                <a:latin typeface="Times New Roman" pitchFamily="18" charset="0"/>
                <a:cs typeface="Times New Roman" pitchFamily="18" charset="0"/>
              </a:rPr>
              <a:t>2000</a:t>
            </a:r>
            <a:r>
              <a:rPr lang="zh-CN" altLang="en-US" sz="1200" baseline="0" dirty="0">
                <a:solidFill>
                  <a:srgbClr val="FF0000"/>
                </a:solidFill>
                <a:latin typeface="Times New Roman" pitchFamily="18" charset="0"/>
                <a:cs typeface="Times New Roman" pitchFamily="18" charset="0"/>
              </a:rPr>
              <a:t>年開始主要關注檢驗醫學中的差錯；當前關注的內容主要是診斷醫學中的實驗室診斷差錯。</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24</a:t>
            </a:fld>
            <a:endParaRPr lang="en-US" altLang="zh-CN"/>
          </a:p>
        </p:txBody>
      </p:sp>
    </p:spTree>
    <p:extLst>
      <p:ext uri="{BB962C8B-B14F-4D97-AF65-F5344CB8AC3E}">
        <p14:creationId xmlns:p14="http://schemas.microsoft.com/office/powerpoint/2010/main" val="2488682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en-US" altLang="zh-CN" sz="1200" dirty="0">
                <a:solidFill>
                  <a:srgbClr val="FF0000"/>
                </a:solidFill>
                <a:latin typeface="Times New Roman" pitchFamily="18" charset="0"/>
                <a:cs typeface="Times New Roman" pitchFamily="18" charset="0"/>
              </a:rPr>
              <a:t>3.Joseph </a:t>
            </a:r>
            <a:r>
              <a:rPr lang="en-US" altLang="zh-CN" sz="1200" dirty="0" err="1">
                <a:solidFill>
                  <a:srgbClr val="FF0000"/>
                </a:solidFill>
                <a:latin typeface="Times New Roman" pitchFamily="18" charset="0"/>
                <a:cs typeface="Times New Roman" pitchFamily="18" charset="0"/>
              </a:rPr>
              <a:t>DeRosier</a:t>
            </a:r>
            <a:r>
              <a:rPr lang="en-US" altLang="zh-CN" sz="1200" dirty="0">
                <a:solidFill>
                  <a:srgbClr val="FF0000"/>
                </a:solidFill>
                <a:latin typeface="Times New Roman" pitchFamily="18" charset="0"/>
                <a:cs typeface="Times New Roman" pitchFamily="18" charset="0"/>
              </a:rPr>
              <a:t>, PE, CSP; Erik </a:t>
            </a:r>
            <a:r>
              <a:rPr lang="en-US" altLang="zh-CN" sz="1200" dirty="0" err="1">
                <a:solidFill>
                  <a:srgbClr val="FF0000"/>
                </a:solidFill>
                <a:latin typeface="Times New Roman" pitchFamily="18" charset="0"/>
                <a:cs typeface="Times New Roman" pitchFamily="18" charset="0"/>
              </a:rPr>
              <a:t>Stalhandske</a:t>
            </a:r>
            <a:r>
              <a:rPr lang="en-US" altLang="zh-CN" sz="1200" dirty="0">
                <a:solidFill>
                  <a:srgbClr val="FF0000"/>
                </a:solidFill>
                <a:latin typeface="Times New Roman" pitchFamily="18" charset="0"/>
                <a:cs typeface="Times New Roman" pitchFamily="18" charset="0"/>
              </a:rPr>
              <a:t>, MPP, MHSA; James P. Bagian, MD, PE; Tina </a:t>
            </a:r>
            <a:r>
              <a:rPr lang="en-US" altLang="zh-CN" sz="1200" dirty="0" err="1">
                <a:solidFill>
                  <a:srgbClr val="FF0000"/>
                </a:solidFill>
                <a:latin typeface="Times New Roman" pitchFamily="18" charset="0"/>
                <a:cs typeface="Times New Roman" pitchFamily="18" charset="0"/>
              </a:rPr>
              <a:t>Nudell</a:t>
            </a:r>
            <a:r>
              <a:rPr lang="en-US" altLang="zh-CN" sz="1200" dirty="0">
                <a:solidFill>
                  <a:srgbClr val="FF0000"/>
                </a:solidFill>
                <a:latin typeface="Times New Roman" pitchFamily="18" charset="0"/>
                <a:cs typeface="Times New Roman" pitchFamily="18" charset="0"/>
              </a:rPr>
              <a:t>, MS: </a:t>
            </a:r>
            <a:r>
              <a:rPr lang="zh-CN" altLang="en-US" sz="1200" dirty="0">
                <a:solidFill>
                  <a:srgbClr val="FF0000"/>
                </a:solidFill>
                <a:latin typeface="Times New Roman" pitchFamily="18" charset="0"/>
                <a:cs typeface="Times New Roman" pitchFamily="18" charset="0"/>
              </a:rPr>
              <a:t>「</a:t>
            </a:r>
            <a:r>
              <a:rPr lang="en-US" altLang="zh-CN" sz="1200" dirty="0">
                <a:solidFill>
                  <a:srgbClr val="FF0000"/>
                </a:solidFill>
                <a:latin typeface="Times New Roman" pitchFamily="18" charset="0"/>
                <a:cs typeface="Times New Roman" pitchFamily="18" charset="0"/>
              </a:rPr>
              <a:t>Using Health Care Failure Mode and Effect Analysis™: The VA National Center for Patient Safety’s Prospective Risk Analysis System.</a:t>
            </a:r>
            <a:r>
              <a:rPr lang="zh-CN" altLang="en-US" sz="1200" dirty="0">
                <a:solidFill>
                  <a:srgbClr val="FF0000"/>
                </a:solidFill>
                <a:latin typeface="Times New Roman" pitchFamily="18" charset="0"/>
                <a:cs typeface="Times New Roman" pitchFamily="18" charset="0"/>
              </a:rPr>
              <a:t>」</a:t>
            </a:r>
            <a:r>
              <a:rPr lang="en-US" altLang="zh-CN" sz="1200" dirty="0">
                <a:solidFill>
                  <a:srgbClr val="FF0000"/>
                </a:solidFill>
                <a:latin typeface="Times New Roman" pitchFamily="18" charset="0"/>
                <a:cs typeface="Times New Roman" pitchFamily="18" charset="0"/>
              </a:rPr>
              <a:t> The Joint Commission Journal on Quality Improvement Volume 27 Number 5:248-267, 2002. </a:t>
            </a: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第四章 臨床實驗室差錯 </a:t>
            </a:r>
            <a:r>
              <a:rPr lang="en-US" altLang="zh-CN" sz="1200" dirty="0">
                <a:solidFill>
                  <a:srgbClr val="FF0000"/>
                </a:solidFill>
                <a:latin typeface="Times New Roman" pitchFamily="18" charset="0"/>
                <a:cs typeface="Times New Roman" pitchFamily="18" charset="0"/>
              </a:rPr>
              <a:t>56-57</a:t>
            </a:r>
            <a:r>
              <a:rPr lang="zh-CN" altLang="en-US" sz="1200" dirty="0">
                <a:solidFill>
                  <a:srgbClr val="FF0000"/>
                </a:solidFill>
                <a:latin typeface="Times New Roman" pitchFamily="18" charset="0"/>
                <a:cs typeface="Times New Roman" pitchFamily="18" charset="0"/>
              </a:rPr>
              <a:t>頁：</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對於實驗室檢驗中差錯的認識，至少有三個不同的</a:t>
            </a:r>
            <a:r>
              <a:rPr lang="zh-CN" altLang="en-US" sz="1200" baseline="0" dirty="0">
                <a:solidFill>
                  <a:srgbClr val="FF0000"/>
                </a:solidFill>
                <a:latin typeface="Times New Roman" pitchFamily="18" charset="0"/>
                <a:cs typeface="Times New Roman" pitchFamily="18" charset="0"/>
              </a:rPr>
              <a:t> 「時代」 ：</a:t>
            </a:r>
            <a:r>
              <a:rPr lang="en-US" altLang="zh-CN" sz="1200" baseline="0" dirty="0">
                <a:solidFill>
                  <a:srgbClr val="FF0000"/>
                </a:solidFill>
                <a:latin typeface="Times New Roman" pitchFamily="18" charset="0"/>
                <a:cs typeface="Times New Roman" pitchFamily="18" charset="0"/>
              </a:rPr>
              <a:t>1947 </a:t>
            </a:r>
            <a:r>
              <a:rPr lang="zh-CN" altLang="en-US" sz="1200" baseline="0" dirty="0">
                <a:solidFill>
                  <a:srgbClr val="FF0000"/>
                </a:solidFill>
                <a:latin typeface="Times New Roman" pitchFamily="18" charset="0"/>
                <a:cs typeface="Times New Roman" pitchFamily="18" charset="0"/>
              </a:rPr>
              <a:t>年到 </a:t>
            </a:r>
            <a:r>
              <a:rPr lang="en-US" altLang="zh-CN" sz="1200" baseline="0" dirty="0">
                <a:solidFill>
                  <a:srgbClr val="FF0000"/>
                </a:solidFill>
                <a:latin typeface="Times New Roman" pitchFamily="18" charset="0"/>
                <a:cs typeface="Times New Roman" pitchFamily="18" charset="0"/>
              </a:rPr>
              <a:t>20</a:t>
            </a:r>
            <a:r>
              <a:rPr lang="zh-CN" altLang="en-US" sz="1200" baseline="0" dirty="0">
                <a:solidFill>
                  <a:srgbClr val="FF0000"/>
                </a:solidFill>
                <a:latin typeface="Times New Roman" pitchFamily="18" charset="0"/>
                <a:cs typeface="Times New Roman" pitchFamily="18" charset="0"/>
              </a:rPr>
              <a:t>世紀 </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年代，主要關注的檢驗差錯為檢驗中誤差；</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年代主要為實驗室內的差錯；</a:t>
            </a:r>
            <a:r>
              <a:rPr lang="en-US" altLang="zh-CN" sz="1200" baseline="0" dirty="0">
                <a:solidFill>
                  <a:srgbClr val="FF0000"/>
                </a:solidFill>
                <a:latin typeface="Times New Roman" pitchFamily="18" charset="0"/>
                <a:cs typeface="Times New Roman" pitchFamily="18" charset="0"/>
              </a:rPr>
              <a:t>2000</a:t>
            </a:r>
            <a:r>
              <a:rPr lang="zh-CN" altLang="en-US" sz="1200" baseline="0" dirty="0">
                <a:solidFill>
                  <a:srgbClr val="FF0000"/>
                </a:solidFill>
                <a:latin typeface="Times New Roman" pitchFamily="18" charset="0"/>
                <a:cs typeface="Times New Roman" pitchFamily="18" charset="0"/>
              </a:rPr>
              <a:t>年開始主要關注檢驗醫學中的差錯；當前關注的內容主要是診斷醫學中的實驗室診斷差錯。</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25</a:t>
            </a:fld>
            <a:endParaRPr lang="en-US" altLang="zh-CN"/>
          </a:p>
        </p:txBody>
      </p:sp>
    </p:spTree>
    <p:extLst>
      <p:ext uri="{BB962C8B-B14F-4D97-AF65-F5344CB8AC3E}">
        <p14:creationId xmlns:p14="http://schemas.microsoft.com/office/powerpoint/2010/main" val="2488682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solidFill>
                  <a:srgbClr val="FF0000"/>
                </a:solidFill>
                <a:latin typeface="Times New Roman" pitchFamily="18" charset="0"/>
                <a:cs typeface="Times New Roman" pitchFamily="18" charset="0"/>
              </a:rPr>
              <a:t>第六章 临床实验室质量指标 </a:t>
            </a:r>
            <a:r>
              <a:rPr lang="en-US" altLang="zh-CN" sz="1200" dirty="0">
                <a:solidFill>
                  <a:srgbClr val="FF0000"/>
                </a:solidFill>
                <a:latin typeface="Times New Roman" pitchFamily="18" charset="0"/>
                <a:cs typeface="Times New Roman" pitchFamily="18" charset="0"/>
              </a:rPr>
              <a:t>102 -105</a:t>
            </a:r>
            <a:r>
              <a:rPr lang="zh-CN" altLang="en-US" sz="1200" dirty="0">
                <a:solidFill>
                  <a:srgbClr val="FF0000"/>
                </a:solidFill>
                <a:latin typeface="Times New Roman" pitchFamily="18" charset="0"/>
                <a:cs typeface="Times New Roman" pitchFamily="18" charset="0"/>
              </a:rPr>
              <a:t>页</a:t>
            </a:r>
          </a:p>
          <a:p>
            <a:pPr>
              <a:lnSpc>
                <a:spcPct val="150000"/>
              </a:lnSpc>
            </a:pPr>
            <a:r>
              <a:rPr lang="zh-TW" altLang="en-US" sz="1200" dirty="0">
                <a:solidFill>
                  <a:srgbClr val="FF0000"/>
                </a:solidFill>
                <a:latin typeface="Times New Roman" pitchFamily="18" charset="0"/>
                <a:cs typeface="Times New Roman" pitchFamily="18" charset="0"/>
              </a:rPr>
              <a:t>臨床檢驗質量管理與控制指標，檢驗全過程三個階段共六十項質量指標，其中分析前二十項，分析中十一項，分析後二十九項</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第四章 臨床實驗室差錯 </a:t>
            </a:r>
            <a:r>
              <a:rPr lang="en-US" altLang="zh-CN" sz="1200" dirty="0">
                <a:solidFill>
                  <a:srgbClr val="FF0000"/>
                </a:solidFill>
                <a:latin typeface="Times New Roman" pitchFamily="18" charset="0"/>
                <a:cs typeface="Times New Roman" pitchFamily="18" charset="0"/>
              </a:rPr>
              <a:t>56-57</a:t>
            </a:r>
            <a:r>
              <a:rPr lang="zh-CN" altLang="en-US" sz="1200" dirty="0">
                <a:solidFill>
                  <a:srgbClr val="FF0000"/>
                </a:solidFill>
                <a:latin typeface="Times New Roman" pitchFamily="18" charset="0"/>
                <a:cs typeface="Times New Roman" pitchFamily="18" charset="0"/>
              </a:rPr>
              <a:t>頁：</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對於實驗室檢驗中差錯的認識，至少有三個不同的</a:t>
            </a:r>
            <a:r>
              <a:rPr lang="zh-CN" altLang="en-US" sz="1200" baseline="0" dirty="0">
                <a:solidFill>
                  <a:srgbClr val="FF0000"/>
                </a:solidFill>
                <a:latin typeface="Times New Roman" pitchFamily="18" charset="0"/>
                <a:cs typeface="Times New Roman" pitchFamily="18" charset="0"/>
              </a:rPr>
              <a:t> 「時代」 ：</a:t>
            </a:r>
            <a:r>
              <a:rPr lang="en-US" altLang="zh-CN" sz="1200" baseline="0" dirty="0">
                <a:solidFill>
                  <a:srgbClr val="FF0000"/>
                </a:solidFill>
                <a:latin typeface="Times New Roman" pitchFamily="18" charset="0"/>
                <a:cs typeface="Times New Roman" pitchFamily="18" charset="0"/>
              </a:rPr>
              <a:t>1947 </a:t>
            </a:r>
            <a:r>
              <a:rPr lang="zh-CN" altLang="en-US" sz="1200" baseline="0" dirty="0">
                <a:solidFill>
                  <a:srgbClr val="FF0000"/>
                </a:solidFill>
                <a:latin typeface="Times New Roman" pitchFamily="18" charset="0"/>
                <a:cs typeface="Times New Roman" pitchFamily="18" charset="0"/>
              </a:rPr>
              <a:t>年到 </a:t>
            </a:r>
            <a:r>
              <a:rPr lang="en-US" altLang="zh-CN" sz="1200" baseline="0" dirty="0">
                <a:solidFill>
                  <a:srgbClr val="FF0000"/>
                </a:solidFill>
                <a:latin typeface="Times New Roman" pitchFamily="18" charset="0"/>
                <a:cs typeface="Times New Roman" pitchFamily="18" charset="0"/>
              </a:rPr>
              <a:t>20</a:t>
            </a:r>
            <a:r>
              <a:rPr lang="zh-CN" altLang="en-US" sz="1200" baseline="0" dirty="0">
                <a:solidFill>
                  <a:srgbClr val="FF0000"/>
                </a:solidFill>
                <a:latin typeface="Times New Roman" pitchFamily="18" charset="0"/>
                <a:cs typeface="Times New Roman" pitchFamily="18" charset="0"/>
              </a:rPr>
              <a:t>世紀 </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年代，主要關注的檢驗差錯為檢驗中誤差；</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年代主要為實驗室內的差錯；</a:t>
            </a:r>
            <a:r>
              <a:rPr lang="en-US" altLang="zh-CN" sz="1200" baseline="0" dirty="0">
                <a:solidFill>
                  <a:srgbClr val="FF0000"/>
                </a:solidFill>
                <a:latin typeface="Times New Roman" pitchFamily="18" charset="0"/>
                <a:cs typeface="Times New Roman" pitchFamily="18" charset="0"/>
              </a:rPr>
              <a:t>2000</a:t>
            </a:r>
            <a:r>
              <a:rPr lang="zh-CN" altLang="en-US" sz="1200" baseline="0" dirty="0">
                <a:solidFill>
                  <a:srgbClr val="FF0000"/>
                </a:solidFill>
                <a:latin typeface="Times New Roman" pitchFamily="18" charset="0"/>
                <a:cs typeface="Times New Roman" pitchFamily="18" charset="0"/>
              </a:rPr>
              <a:t>年開始主要關注檢驗醫學中的差錯；當前關注的內容主要是診斷醫學中的實驗室診斷差錯。</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26</a:t>
            </a:fld>
            <a:endParaRPr lang="en-US" altLang="zh-CN"/>
          </a:p>
        </p:txBody>
      </p:sp>
    </p:spTree>
    <p:extLst>
      <p:ext uri="{BB962C8B-B14F-4D97-AF65-F5344CB8AC3E}">
        <p14:creationId xmlns:p14="http://schemas.microsoft.com/office/powerpoint/2010/main" val="4188843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solidFill>
                  <a:srgbClr val="FF0000"/>
                </a:solidFill>
                <a:latin typeface="Times New Roman" pitchFamily="18" charset="0"/>
                <a:cs typeface="Times New Roman" pitchFamily="18" charset="0"/>
              </a:rPr>
              <a:t>第六章 临床实验室质量指标 </a:t>
            </a:r>
            <a:r>
              <a:rPr lang="en-US" altLang="zh-CN" sz="1200" dirty="0">
                <a:solidFill>
                  <a:srgbClr val="FF0000"/>
                </a:solidFill>
                <a:latin typeface="Times New Roman" pitchFamily="18" charset="0"/>
                <a:cs typeface="Times New Roman" pitchFamily="18" charset="0"/>
              </a:rPr>
              <a:t>102 -105</a:t>
            </a:r>
            <a:r>
              <a:rPr lang="zh-CN" altLang="en-US" sz="1200" dirty="0">
                <a:solidFill>
                  <a:srgbClr val="FF0000"/>
                </a:solidFill>
                <a:latin typeface="Times New Roman" pitchFamily="18" charset="0"/>
                <a:cs typeface="Times New Roman" pitchFamily="18" charset="0"/>
              </a:rPr>
              <a:t>页</a:t>
            </a:r>
          </a:p>
          <a:p>
            <a:pPr>
              <a:lnSpc>
                <a:spcPct val="150000"/>
              </a:lnSpc>
            </a:pPr>
            <a:r>
              <a:rPr lang="zh-TW" altLang="en-US" sz="1200" dirty="0">
                <a:solidFill>
                  <a:srgbClr val="FF0000"/>
                </a:solidFill>
                <a:latin typeface="Times New Roman" pitchFamily="18" charset="0"/>
                <a:cs typeface="Times New Roman" pitchFamily="18" charset="0"/>
              </a:rPr>
              <a:t>臨床檢驗質量管理與控制指標，檢驗全過程三個階段共六十項質量指標，其中分析前二十項，分析中十一項，分析後二十九項</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第四章 臨床實驗室差錯 </a:t>
            </a:r>
            <a:r>
              <a:rPr lang="en-US" altLang="zh-CN" sz="1200" dirty="0">
                <a:solidFill>
                  <a:srgbClr val="FF0000"/>
                </a:solidFill>
                <a:latin typeface="Times New Roman" pitchFamily="18" charset="0"/>
                <a:cs typeface="Times New Roman" pitchFamily="18" charset="0"/>
              </a:rPr>
              <a:t>56-57</a:t>
            </a:r>
            <a:r>
              <a:rPr lang="zh-CN" altLang="en-US" sz="1200" dirty="0">
                <a:solidFill>
                  <a:srgbClr val="FF0000"/>
                </a:solidFill>
                <a:latin typeface="Times New Roman" pitchFamily="18" charset="0"/>
                <a:cs typeface="Times New Roman" pitchFamily="18" charset="0"/>
              </a:rPr>
              <a:t>頁：</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對於實驗室檢驗中差錯的認識，至少有三個不同的</a:t>
            </a:r>
            <a:r>
              <a:rPr lang="zh-CN" altLang="en-US" sz="1200" baseline="0" dirty="0">
                <a:solidFill>
                  <a:srgbClr val="FF0000"/>
                </a:solidFill>
                <a:latin typeface="Times New Roman" pitchFamily="18" charset="0"/>
                <a:cs typeface="Times New Roman" pitchFamily="18" charset="0"/>
              </a:rPr>
              <a:t> 「時代」 ：</a:t>
            </a:r>
            <a:r>
              <a:rPr lang="en-US" altLang="zh-CN" sz="1200" baseline="0" dirty="0">
                <a:solidFill>
                  <a:srgbClr val="FF0000"/>
                </a:solidFill>
                <a:latin typeface="Times New Roman" pitchFamily="18" charset="0"/>
                <a:cs typeface="Times New Roman" pitchFamily="18" charset="0"/>
              </a:rPr>
              <a:t>1947 </a:t>
            </a:r>
            <a:r>
              <a:rPr lang="zh-CN" altLang="en-US" sz="1200" baseline="0" dirty="0">
                <a:solidFill>
                  <a:srgbClr val="FF0000"/>
                </a:solidFill>
                <a:latin typeface="Times New Roman" pitchFamily="18" charset="0"/>
                <a:cs typeface="Times New Roman" pitchFamily="18" charset="0"/>
              </a:rPr>
              <a:t>年到 </a:t>
            </a:r>
            <a:r>
              <a:rPr lang="en-US" altLang="zh-CN" sz="1200" baseline="0" dirty="0">
                <a:solidFill>
                  <a:srgbClr val="FF0000"/>
                </a:solidFill>
                <a:latin typeface="Times New Roman" pitchFamily="18" charset="0"/>
                <a:cs typeface="Times New Roman" pitchFamily="18" charset="0"/>
              </a:rPr>
              <a:t>20</a:t>
            </a:r>
            <a:r>
              <a:rPr lang="zh-CN" altLang="en-US" sz="1200" baseline="0" dirty="0">
                <a:solidFill>
                  <a:srgbClr val="FF0000"/>
                </a:solidFill>
                <a:latin typeface="Times New Roman" pitchFamily="18" charset="0"/>
                <a:cs typeface="Times New Roman" pitchFamily="18" charset="0"/>
              </a:rPr>
              <a:t>世紀 </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年代，主要關注的檢驗差錯為檢驗中誤差；</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年代主要為實驗室內的差錯；</a:t>
            </a:r>
            <a:r>
              <a:rPr lang="en-US" altLang="zh-CN" sz="1200" baseline="0" dirty="0">
                <a:solidFill>
                  <a:srgbClr val="FF0000"/>
                </a:solidFill>
                <a:latin typeface="Times New Roman" pitchFamily="18" charset="0"/>
                <a:cs typeface="Times New Roman" pitchFamily="18" charset="0"/>
              </a:rPr>
              <a:t>2000</a:t>
            </a:r>
            <a:r>
              <a:rPr lang="zh-CN" altLang="en-US" sz="1200" baseline="0" dirty="0">
                <a:solidFill>
                  <a:srgbClr val="FF0000"/>
                </a:solidFill>
                <a:latin typeface="Times New Roman" pitchFamily="18" charset="0"/>
                <a:cs typeface="Times New Roman" pitchFamily="18" charset="0"/>
              </a:rPr>
              <a:t>年開始主要關注檢驗醫學中的差錯；當前關注的內容主要是診斷醫學中的實驗室診斷差錯。</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27</a:t>
            </a:fld>
            <a:endParaRPr lang="en-US" altLang="zh-CN"/>
          </a:p>
        </p:txBody>
      </p:sp>
    </p:spTree>
    <p:extLst>
      <p:ext uri="{BB962C8B-B14F-4D97-AF65-F5344CB8AC3E}">
        <p14:creationId xmlns:p14="http://schemas.microsoft.com/office/powerpoint/2010/main" val="4188843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solidFill>
                  <a:srgbClr val="FF0000"/>
                </a:solidFill>
                <a:latin typeface="Times New Roman" pitchFamily="18" charset="0"/>
                <a:cs typeface="Times New Roman" pitchFamily="18" charset="0"/>
              </a:rPr>
              <a:t>第六章 临床实验室质量指标 </a:t>
            </a:r>
            <a:r>
              <a:rPr lang="en-US" altLang="zh-CN" sz="1200" dirty="0">
                <a:solidFill>
                  <a:srgbClr val="FF0000"/>
                </a:solidFill>
                <a:latin typeface="Times New Roman" pitchFamily="18" charset="0"/>
                <a:cs typeface="Times New Roman" pitchFamily="18" charset="0"/>
              </a:rPr>
              <a:t>102 -105</a:t>
            </a:r>
            <a:r>
              <a:rPr lang="zh-CN" altLang="en-US" sz="1200" dirty="0">
                <a:solidFill>
                  <a:srgbClr val="FF0000"/>
                </a:solidFill>
                <a:latin typeface="Times New Roman" pitchFamily="18" charset="0"/>
                <a:cs typeface="Times New Roman" pitchFamily="18" charset="0"/>
              </a:rPr>
              <a:t>页</a:t>
            </a:r>
          </a:p>
          <a:p>
            <a:pPr>
              <a:lnSpc>
                <a:spcPct val="150000"/>
              </a:lnSpc>
            </a:pPr>
            <a:r>
              <a:rPr lang="zh-TW" altLang="en-US" sz="1200" dirty="0">
                <a:solidFill>
                  <a:srgbClr val="FF0000"/>
                </a:solidFill>
                <a:latin typeface="Times New Roman" pitchFamily="18" charset="0"/>
                <a:cs typeface="Times New Roman" pitchFamily="18" charset="0"/>
              </a:rPr>
              <a:t>臨床檢驗質量管理與控制指標，檢驗全過程三個階段共六十項質量指標，其中分析前二十項，分析中十一項，分析後二十九項</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第四章 臨床實驗室差錯 </a:t>
            </a:r>
            <a:r>
              <a:rPr lang="en-US" altLang="zh-CN" sz="1200" dirty="0">
                <a:solidFill>
                  <a:srgbClr val="FF0000"/>
                </a:solidFill>
                <a:latin typeface="Times New Roman" pitchFamily="18" charset="0"/>
                <a:cs typeface="Times New Roman" pitchFamily="18" charset="0"/>
              </a:rPr>
              <a:t>56-57</a:t>
            </a:r>
            <a:r>
              <a:rPr lang="zh-CN" altLang="en-US" sz="1200" dirty="0">
                <a:solidFill>
                  <a:srgbClr val="FF0000"/>
                </a:solidFill>
                <a:latin typeface="Times New Roman" pitchFamily="18" charset="0"/>
                <a:cs typeface="Times New Roman" pitchFamily="18" charset="0"/>
              </a:rPr>
              <a:t>頁：</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對於實驗室檢驗中差錯的認識，至少有三個不同的</a:t>
            </a:r>
            <a:r>
              <a:rPr lang="zh-CN" altLang="en-US" sz="1200" baseline="0" dirty="0">
                <a:solidFill>
                  <a:srgbClr val="FF0000"/>
                </a:solidFill>
                <a:latin typeface="Times New Roman" pitchFamily="18" charset="0"/>
                <a:cs typeface="Times New Roman" pitchFamily="18" charset="0"/>
              </a:rPr>
              <a:t> 「時代」 ：</a:t>
            </a:r>
            <a:r>
              <a:rPr lang="en-US" altLang="zh-CN" sz="1200" baseline="0" dirty="0">
                <a:solidFill>
                  <a:srgbClr val="FF0000"/>
                </a:solidFill>
                <a:latin typeface="Times New Roman" pitchFamily="18" charset="0"/>
                <a:cs typeface="Times New Roman" pitchFamily="18" charset="0"/>
              </a:rPr>
              <a:t>1947 </a:t>
            </a:r>
            <a:r>
              <a:rPr lang="zh-CN" altLang="en-US" sz="1200" baseline="0" dirty="0">
                <a:solidFill>
                  <a:srgbClr val="FF0000"/>
                </a:solidFill>
                <a:latin typeface="Times New Roman" pitchFamily="18" charset="0"/>
                <a:cs typeface="Times New Roman" pitchFamily="18" charset="0"/>
              </a:rPr>
              <a:t>年到 </a:t>
            </a:r>
            <a:r>
              <a:rPr lang="en-US" altLang="zh-CN" sz="1200" baseline="0" dirty="0">
                <a:solidFill>
                  <a:srgbClr val="FF0000"/>
                </a:solidFill>
                <a:latin typeface="Times New Roman" pitchFamily="18" charset="0"/>
                <a:cs typeface="Times New Roman" pitchFamily="18" charset="0"/>
              </a:rPr>
              <a:t>20</a:t>
            </a:r>
            <a:r>
              <a:rPr lang="zh-CN" altLang="en-US" sz="1200" baseline="0" dirty="0">
                <a:solidFill>
                  <a:srgbClr val="FF0000"/>
                </a:solidFill>
                <a:latin typeface="Times New Roman" pitchFamily="18" charset="0"/>
                <a:cs typeface="Times New Roman" pitchFamily="18" charset="0"/>
              </a:rPr>
              <a:t>世紀 </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年代，主要關注的檢驗差錯為檢驗中誤差；</a:t>
            </a:r>
            <a:r>
              <a:rPr lang="en-US" altLang="zh-CN" sz="1200" baseline="0" dirty="0">
                <a:solidFill>
                  <a:srgbClr val="FF0000"/>
                </a:solidFill>
                <a:latin typeface="Times New Roman" pitchFamily="18" charset="0"/>
                <a:cs typeface="Times New Roman" pitchFamily="18" charset="0"/>
              </a:rPr>
              <a:t>90 </a:t>
            </a:r>
            <a:r>
              <a:rPr lang="zh-CN" altLang="en-US" sz="1200" baseline="0" dirty="0">
                <a:solidFill>
                  <a:srgbClr val="FF0000"/>
                </a:solidFill>
                <a:latin typeface="Times New Roman" pitchFamily="18" charset="0"/>
                <a:cs typeface="Times New Roman" pitchFamily="18" charset="0"/>
              </a:rPr>
              <a:t>年代主要為實驗室內的差錯；</a:t>
            </a:r>
            <a:r>
              <a:rPr lang="en-US" altLang="zh-CN" sz="1200" baseline="0" dirty="0">
                <a:solidFill>
                  <a:srgbClr val="FF0000"/>
                </a:solidFill>
                <a:latin typeface="Times New Roman" pitchFamily="18" charset="0"/>
                <a:cs typeface="Times New Roman" pitchFamily="18" charset="0"/>
              </a:rPr>
              <a:t>2000</a:t>
            </a:r>
            <a:r>
              <a:rPr lang="zh-CN" altLang="en-US" sz="1200" baseline="0" dirty="0">
                <a:solidFill>
                  <a:srgbClr val="FF0000"/>
                </a:solidFill>
                <a:latin typeface="Times New Roman" pitchFamily="18" charset="0"/>
                <a:cs typeface="Times New Roman" pitchFamily="18" charset="0"/>
              </a:rPr>
              <a:t>年開始主要關注檢驗醫學中的差錯；當前關注的內容主要是診斷醫學中的實驗室診斷差錯。</a:t>
            </a:r>
            <a:endParaRPr lang="en-US" altLang="zh-CN" sz="1200" dirty="0">
              <a:solidFill>
                <a:srgbClr val="FF0000"/>
              </a:solidFill>
              <a:latin typeface="Times New Roman" pitchFamily="18" charset="0"/>
              <a:cs typeface="Times New Roman" pitchFamily="18" charset="0"/>
            </a:endParaRPr>
          </a:p>
          <a:p>
            <a:pPr>
              <a:lnSpc>
                <a:spcPct val="150000"/>
              </a:lnSpc>
            </a:pP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風險概述 （ 第 四十 章  臨床檢驗風險管理）</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風險的定義最早由美國學者威特雷于</a:t>
            </a:r>
            <a:r>
              <a:rPr lang="en-US" altLang="zh-CN" sz="1200" dirty="0">
                <a:latin typeface="Times New Roman" pitchFamily="18" charset="0"/>
                <a:cs typeface="Times New Roman" pitchFamily="18" charset="0"/>
              </a:rPr>
              <a:t>1901</a:t>
            </a:r>
            <a:r>
              <a:rPr lang="zh-CN" altLang="en-US" sz="1200" dirty="0">
                <a:latin typeface="Times New Roman" pitchFamily="18" charset="0"/>
                <a:cs typeface="Times New Roman" pitchFamily="18" charset="0"/>
              </a:rPr>
              <a:t>年提出，即風險是關於不願意發生的事件發生的不確定的客觀體現；其包含三層含義：</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風險是客觀存在的現象，</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風險的本質與核心具有不確定性，</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風險事件是主觀上不願發生的；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目前對風險的定義還沒有達成統一，但通常有兩種認識：</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風險為不確定的事件，</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風險為預期與實際的差距；前者從概率的觀點定義風險，後者則強調風險帶來的損害，因此風險的概念由兩部分組成，即風險事件出現的概率和風險事件後果的嚴重程度或損失大小；</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損害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harm</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：對人體健康的實際傷害或侵害，或是對財產或環境的侵害；</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危害</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：損害的潛在源；</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3.5]</a:t>
            </a:r>
          </a:p>
          <a:p>
            <a:pPr>
              <a:lnSpc>
                <a:spcPct val="150000"/>
              </a:lnSpc>
            </a:pPr>
            <a:r>
              <a:rPr lang="zh-CN" altLang="en-US" sz="1200" dirty="0">
                <a:latin typeface="Times New Roman" pitchFamily="18" charset="0"/>
                <a:cs typeface="Times New Roman" pitchFamily="18" charset="0"/>
              </a:rPr>
              <a:t>危害處境</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hazardous situation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：人員、財產或環境處於一個或多個危害之中的境遇；；</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3.6]</a:t>
            </a:r>
          </a:p>
          <a:p>
            <a:pPr>
              <a:lnSpc>
                <a:spcPct val="150000"/>
              </a:lnSpc>
            </a:pPr>
            <a:r>
              <a:rPr lang="zh-CN" altLang="en-US" sz="1200" dirty="0">
                <a:latin typeface="Times New Roman" pitchFamily="18" charset="0"/>
                <a:cs typeface="Times New Roman" pitchFamily="18" charset="0"/>
              </a:rPr>
              <a:t>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：損害的發生概率與損害嚴重程度的結合；</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3.21]</a:t>
            </a:r>
          </a:p>
          <a:p>
            <a:pPr>
              <a:lnSpc>
                <a:spcPct val="150000"/>
              </a:lnSpc>
            </a:pPr>
            <a:r>
              <a:rPr lang="zh-CN" altLang="en-US" sz="1200" dirty="0">
                <a:latin typeface="Times New Roman" pitchFamily="18" charset="0"/>
                <a:cs typeface="Times New Roman" pitchFamily="18" charset="0"/>
              </a:rPr>
              <a:t>風險分析</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analysis</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：系統運用可得資料，判定危害并估計風險；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3.10]</a:t>
            </a:r>
          </a:p>
          <a:p>
            <a:pPr>
              <a:lnSpc>
                <a:spcPct val="150000"/>
              </a:lnSpc>
            </a:pPr>
            <a:r>
              <a:rPr lang="zh-CN" altLang="en-US" sz="1200" dirty="0">
                <a:latin typeface="Times New Roman" pitchFamily="18" charset="0"/>
                <a:cs typeface="Times New Roman" pitchFamily="18" charset="0"/>
              </a:rPr>
              <a:t>風險評定</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assessment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：包括風險分析和風險評價的全部過程；</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3.12]</a:t>
            </a:r>
          </a:p>
          <a:p>
            <a:pPr>
              <a:lnSpc>
                <a:spcPct val="150000"/>
              </a:lnSpc>
            </a:pPr>
            <a:r>
              <a:rPr lang="zh-CN" altLang="en-US" sz="1200" dirty="0">
                <a:latin typeface="Times New Roman" pitchFamily="18" charset="0"/>
                <a:cs typeface="Times New Roman" pitchFamily="18" charset="0"/>
              </a:rPr>
              <a:t>風險控制</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control</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：做出決策并實施保護措施，以便降低風險或把風險維持在規定水平的過程；</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風險評價</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evaluation</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：在風險分析的基礎上，根據給定的現行社會價值觀，對風險是否達到可接受水平的判斷；</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3.11 </a:t>
            </a:r>
            <a:r>
              <a:rPr lang="zh-CN" altLang="en-US" sz="1200" dirty="0">
                <a:latin typeface="Times New Roman" pitchFamily="18" charset="0"/>
                <a:cs typeface="Times New Roman" pitchFamily="18" charset="0"/>
              </a:rPr>
              <a:t>和 </a:t>
            </a:r>
            <a:r>
              <a:rPr lang="en-US" altLang="zh-CN" sz="1200" dirty="0">
                <a:latin typeface="Times New Roman" pitchFamily="18" charset="0"/>
                <a:cs typeface="Times New Roman" pitchFamily="18" charset="0"/>
              </a:rPr>
              <a:t>3.7 </a:t>
            </a:r>
            <a:r>
              <a:rPr lang="zh-CN" altLang="en-US" sz="1200" dirty="0">
                <a:latin typeface="Times New Roman" pitchFamily="18" charset="0"/>
                <a:cs typeface="Times New Roman" pitchFamily="18" charset="0"/>
              </a:rPr>
              <a:t>為基礎</a:t>
            </a:r>
            <a:r>
              <a:rPr lang="en-US" altLang="zh-CN" sz="1200" dirty="0">
                <a:latin typeface="Times New Roman" pitchFamily="18" charset="0"/>
                <a:cs typeface="Times New Roman" pitchFamily="18" charset="0"/>
              </a:rPr>
              <a:t>]</a:t>
            </a:r>
          </a:p>
          <a:p>
            <a:pPr>
              <a:lnSpc>
                <a:spcPct val="150000"/>
              </a:lnSpc>
            </a:pPr>
            <a:r>
              <a:rPr lang="zh-CN" altLang="en-US" sz="1200" dirty="0">
                <a:latin typeface="Times New Roman" pitchFamily="18" charset="0"/>
                <a:cs typeface="Times New Roman" pitchFamily="18" charset="0"/>
              </a:rPr>
              <a:t>剩餘風險</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residual risk</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：採取防護措施後餘下的風險；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3.91]</a:t>
            </a:r>
          </a:p>
          <a:p>
            <a:pPr>
              <a:lnSpc>
                <a:spcPct val="150000"/>
              </a:lnSpc>
            </a:pPr>
            <a:r>
              <a:rPr lang="zh-CN" altLang="en-US" sz="1200" dirty="0">
                <a:latin typeface="Times New Roman" pitchFamily="18" charset="0"/>
                <a:cs typeface="Times New Roman" pitchFamily="18" charset="0"/>
              </a:rPr>
              <a:t>風險管理</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：系統地應用管理方針、程序及其實踐進行風險分析、評價和控制工作；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風險管理文檔</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risk management file</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：由風險管理過程產生的、無須相連接的一組記錄和其它文件；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安全性</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safety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：免除於不可接受的風險；</a:t>
            </a:r>
            <a:r>
              <a:rPr lang="en-US" altLang="zh-CN" sz="1200" dirty="0">
                <a:latin typeface="Times New Roman" pitchFamily="18" charset="0"/>
                <a:cs typeface="Times New Roman" pitchFamily="18" charset="0"/>
              </a:rPr>
              <a:t>[ ISO/IEC </a:t>
            </a:r>
            <a:r>
              <a:rPr lang="zh-CN" altLang="en-US" sz="1200" dirty="0">
                <a:latin typeface="Times New Roman" pitchFamily="18" charset="0"/>
                <a:cs typeface="Times New Roman" pitchFamily="18" charset="0"/>
              </a:rPr>
              <a:t>指南 </a:t>
            </a:r>
            <a:r>
              <a:rPr lang="en-US" altLang="zh-CN" sz="1200" dirty="0">
                <a:latin typeface="Times New Roman" pitchFamily="18" charset="0"/>
                <a:cs typeface="Times New Roman" pitchFamily="18" charset="0"/>
              </a:rPr>
              <a:t>51:1999</a:t>
            </a:r>
            <a:r>
              <a:rPr lang="zh-CN" altLang="en-US" sz="1200" dirty="0">
                <a:latin typeface="Times New Roman" pitchFamily="18" charset="0"/>
                <a:cs typeface="Times New Roman" pitchFamily="18" charset="0"/>
              </a:rPr>
              <a:t>，定義 </a:t>
            </a:r>
            <a:r>
              <a:rPr lang="en-US" altLang="zh-CN" sz="1200" dirty="0">
                <a:latin typeface="Times New Roman" pitchFamily="18" charset="0"/>
                <a:cs typeface="Times New Roman" pitchFamily="18" charset="0"/>
              </a:rPr>
              <a:t>3.1]</a:t>
            </a:r>
          </a:p>
          <a:p>
            <a:pPr>
              <a:lnSpc>
                <a:spcPct val="150000"/>
              </a:lnSpc>
            </a:pPr>
            <a:r>
              <a:rPr lang="zh-CN" altLang="en-US" sz="1200" dirty="0">
                <a:latin typeface="Times New Roman" pitchFamily="18" charset="0"/>
                <a:cs typeface="Times New Roman" pitchFamily="18" charset="0"/>
              </a:rPr>
              <a:t>嚴重度</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：危害可能後果的度量；</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風險管理</a:t>
            </a:r>
            <a:r>
              <a:rPr lang="en-US" altLang="zh-TW" sz="1200" dirty="0">
                <a:latin typeface="Times New Roman" pitchFamily="18" charset="0"/>
                <a:cs typeface="Times New Roman" pitchFamily="18" charset="0"/>
              </a:rPr>
              <a:t>(risk management)</a:t>
            </a:r>
            <a:r>
              <a:rPr lang="zh-TW" altLang="en-US" sz="1200" dirty="0">
                <a:latin typeface="Times New Roman" pitchFamily="18" charset="0"/>
                <a:cs typeface="Times New Roman" pitchFamily="18" charset="0"/>
              </a:rPr>
              <a:t>的整體過程，通常可以劃分為如下幾個過程：</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危害識別，</a:t>
            </a: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估計危害嚴重程度與危害發生概率，</a:t>
            </a: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綜合危害的發生概率與嚴重程度估算風險，</a:t>
            </a: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進行風險評價，</a:t>
            </a: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日常運行過程中的風險控制，</a:t>
            </a: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日常運行中的風險監測；風險管理的核心是風險評定過程，包括危害識別、風險估計、風險評價三個部分；</a:t>
            </a: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、危害識別，</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管理第一步應識別潛在的危害及其原因，對臨床實驗室而言，應審核檢測過程、監管認可要求、廠家提供的信息、實驗室環境、檢測預期臨床用途等相關信息，已提供分析并識別過程中潛在的失效模式，理想情況下，廠家應進行風險評估，並將評估結果提供給實驗室，實驗室對風險評估報告進行評價，判斷廠家風險分析是否完整可靠，是別的失效模式是否全面，并結合實驗室自身情況，明確實際的失效模式列表，表 </a:t>
            </a:r>
            <a:r>
              <a:rPr lang="en-US" altLang="zh-CN" sz="1200" dirty="0">
                <a:latin typeface="Times New Roman" pitchFamily="18" charset="0"/>
                <a:cs typeface="Times New Roman" pitchFamily="18" charset="0"/>
              </a:rPr>
              <a:t>40-1 </a:t>
            </a:r>
            <a:r>
              <a:rPr lang="zh-CN" altLang="en-US" sz="1200" dirty="0">
                <a:latin typeface="Times New Roman" pitchFamily="18" charset="0"/>
                <a:cs typeface="Times New Roman" pitchFamily="18" charset="0"/>
              </a:rPr>
              <a:t>為廠家提供的失效模式列表實例。</a:t>
            </a:r>
            <a:r>
              <a:rPr lang="zh-CN" altLang="en-US" sz="1200" dirty="0">
                <a:solidFill>
                  <a:srgbClr val="FF0000"/>
                </a:solidFill>
                <a:latin typeface="Times New Roman" pitchFamily="18" charset="0"/>
                <a:cs typeface="Times New Roman" pitchFamily="18" charset="0"/>
              </a:rPr>
              <a:t>（見</a:t>
            </a:r>
            <a:r>
              <a:rPr lang="en-US" altLang="zh-CN" sz="1200" dirty="0">
                <a:solidFill>
                  <a:srgbClr val="FF0000"/>
                </a:solidFill>
                <a:latin typeface="Times New Roman" pitchFamily="18" charset="0"/>
                <a:cs typeface="Times New Roman" pitchFamily="18" charset="0"/>
              </a:rPr>
              <a:t>Excel</a:t>
            </a:r>
            <a:r>
              <a:rPr lang="zh-CN" altLang="en-US" sz="1200" dirty="0">
                <a:solidFill>
                  <a:srgbClr val="FF0000"/>
                </a:solidFill>
                <a:latin typeface="Times New Roman" pitchFamily="18" charset="0"/>
                <a:cs typeface="Times New Roman" pitchFamily="18" charset="0"/>
              </a:rPr>
              <a:t>）</a:t>
            </a:r>
            <a:endParaRPr lang="en-US" altLang="zh-CN" sz="1200" dirty="0">
              <a:solidFill>
                <a:srgbClr val="FF0000"/>
              </a:solidFill>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風險評估小組可通過頭腦風暴的方式，收集小組成員的想法，討論潛在失效模式，例如圖 </a:t>
            </a:r>
            <a:r>
              <a:rPr lang="en-US" altLang="zh-CN" sz="1200" dirty="0">
                <a:latin typeface="Times New Roman" pitchFamily="18" charset="0"/>
                <a:cs typeface="Times New Roman" pitchFamily="18" charset="0"/>
              </a:rPr>
              <a:t>40-3 </a:t>
            </a:r>
            <a:r>
              <a:rPr lang="zh-CN" altLang="en-US" sz="1200" dirty="0">
                <a:latin typeface="Times New Roman" pitchFamily="18" charset="0"/>
                <a:cs typeface="Times New Roman" pitchFamily="18" charset="0"/>
              </a:rPr>
              <a:t>為葡萄糖自動化檢測對應的魚骨圖</a:t>
            </a:r>
            <a:r>
              <a:rPr lang="en-US" altLang="zh-CN" sz="1200" dirty="0">
                <a:latin typeface="Times New Roman" pitchFamily="18" charset="0"/>
                <a:cs typeface="Times New Roman" pitchFamily="18" charset="0"/>
              </a:rPr>
              <a:t>(cause-and-effect diagram)</a:t>
            </a:r>
            <a:r>
              <a:rPr lang="zh-CN" altLang="en-US" sz="1200" dirty="0">
                <a:latin typeface="Times New Roman" pitchFamily="18" charset="0"/>
                <a:cs typeface="Times New Roman" pitchFamily="18" charset="0"/>
              </a:rPr>
              <a:t>，潛在失效模式分為五類：標本、操作者、試劑、實驗室環境、檢測系統，其影響為不正確的檢測結果。</a:t>
            </a:r>
            <a:endParaRPr lang="en-US" altLang="zh-CN" sz="1200" dirty="0">
              <a:latin typeface="Times New Roman" pitchFamily="18" charset="0"/>
              <a:cs typeface="Times New Roman" pitchFamily="18" charset="0"/>
            </a:endParaRPr>
          </a:p>
          <a:p>
            <a:pPr>
              <a:lnSpc>
                <a:spcPct val="150000"/>
              </a:lnSpc>
            </a:pPr>
            <a:r>
              <a:rPr lang="zh-CN" altLang="en-US" sz="1200" dirty="0">
                <a:solidFill>
                  <a:srgbClr val="FF0000"/>
                </a:solidFill>
                <a:latin typeface="Times New Roman" pitchFamily="18" charset="0"/>
                <a:cs typeface="Times New Roman" pitchFamily="18" charset="0"/>
              </a:rPr>
              <a:t>魚骨圖例子見下頁</a:t>
            </a:r>
            <a:r>
              <a:rPr lang="en-US" altLang="zh-CN" sz="1200" dirty="0">
                <a:solidFill>
                  <a:srgbClr val="FF0000"/>
                </a:solidFill>
                <a:latin typeface="Times New Roman" pitchFamily="18" charset="0"/>
                <a:cs typeface="Times New Roman" pitchFamily="18" charset="0"/>
              </a:rPr>
              <a:t>PPT</a:t>
            </a:r>
          </a:p>
          <a:p>
            <a:pPr>
              <a:lnSpc>
                <a:spcPct val="150000"/>
              </a:lnSpc>
            </a:pP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、風險估計，</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風險估計包括損害出現概率及損害嚴重程度。</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3.1)</a:t>
            </a:r>
            <a:r>
              <a:rPr lang="zh-CN" altLang="en-US" sz="1200" dirty="0">
                <a:latin typeface="Times New Roman" pitchFamily="18" charset="0"/>
                <a:cs typeface="Times New Roman" pitchFamily="18" charset="0"/>
              </a:rPr>
              <a:t>、損害出現概率</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識別潛在失效模式後應估計損害出現的可能性或概率。由於損害來源於不正確或延遲結果，評價其概率時應完全理解實驗室質量管理系統及檢測結果的預期臨床用途。許多實驗室採用的總體危害概率可能較實際的故障概率低，因為很多故障可能不會導致危害。圖 </a:t>
            </a:r>
            <a:r>
              <a:rPr lang="en-US" altLang="zh-CN" sz="1200" dirty="0">
                <a:latin typeface="Times New Roman" pitchFamily="18" charset="0"/>
                <a:cs typeface="Times New Roman" pitchFamily="18" charset="0"/>
              </a:rPr>
              <a:t>40-4 </a:t>
            </a:r>
            <a:r>
              <a:rPr lang="zh-CN" altLang="en-US" sz="1200" dirty="0">
                <a:latin typeface="Times New Roman" pitchFamily="18" charset="0"/>
                <a:cs typeface="Times New Roman" pitchFamily="18" charset="0"/>
              </a:rPr>
              <a:t>時引起患者損害的典型序列事件。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圖中的每個步驟都有一定的概率引起下一步驟，評估這些風險時，應考慮系統相應的控制措施和實驗室既有的質量管理系統，除非有數據支持，否則不能認為這些措施能百分之百預防或檢出故障。</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實驗室最好能定量估計預期故障發生的概率，但往往沒有充足的數據，這種情況下可採取描述性半定量方法，并建立描述的分類。如</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中的半定量分級：經常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每週一次，可能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每月一次，偶爾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每年一次，很少</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稀有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幾年一次，不可能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整個使用期間一次</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這些危險情況的概率通常需要結合臨床判斷進行估計。其參考信息來源包括技術公告、同行評審文獻、實驗室記錄、產品警報及商業雜誌、專家判定等，專家判定最好能包括關於檢測過程、測量系統和臨床應用的不同方面的專家組。</a:t>
            </a:r>
            <a:endParaRPr lang="en-US" altLang="zh-TW"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3.2)</a:t>
            </a:r>
            <a:r>
              <a:rPr lang="zh-CN" altLang="en-US" sz="1200" dirty="0">
                <a:latin typeface="Times New Roman" pitchFamily="18" charset="0"/>
                <a:cs typeface="Times New Roman" pitchFamily="18" charset="0"/>
              </a:rPr>
              <a:t>、損害的嚴重程度</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故障包括不正確結果、延遲結果及無結果，其後果可能引起患者損害。例如，不正確的結果導致錯誤的診斷，患者可能接受不正確或未接受治療。故障引起的損害嚴重程度的評估需要實驗室和臨床共同協商判斷。需要考慮的關鍵因素包括：</a:t>
            </a:r>
            <a:endParaRPr lang="en-US" altLang="zh-CN"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(1) </a:t>
            </a:r>
            <a:r>
              <a:rPr lang="zh-TW" altLang="en-US" sz="1200" dirty="0">
                <a:latin typeface="Times New Roman" pitchFamily="18" charset="0"/>
                <a:cs typeface="Times New Roman" pitchFamily="18" charset="0"/>
              </a:rPr>
              <a:t>臨床醫師會如何使用該結果？</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(2) </a:t>
            </a:r>
            <a:r>
              <a:rPr lang="zh-TW" altLang="en-US" sz="1200" dirty="0">
                <a:latin typeface="Times New Roman" pitchFamily="18" charset="0"/>
                <a:cs typeface="Times New Roman" pitchFamily="18" charset="0"/>
              </a:rPr>
              <a:t>確認檢驗結果還有那些信息？</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(3) </a:t>
            </a:r>
            <a:r>
              <a:rPr lang="zh-TW" altLang="en-US" sz="1200" dirty="0">
                <a:latin typeface="Times New Roman" pitchFamily="18" charset="0"/>
                <a:cs typeface="Times New Roman" pitchFamily="18" charset="0"/>
              </a:rPr>
              <a:t>臨床醫師在處理結果前獲得確證結果的概率？</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(4) </a:t>
            </a:r>
            <a:r>
              <a:rPr lang="zh-TW" altLang="en-US" sz="1200" dirty="0">
                <a:latin typeface="Times New Roman" pitchFamily="18" charset="0"/>
                <a:cs typeface="Times New Roman" pitchFamily="18" charset="0"/>
              </a:rPr>
              <a:t>結果引起臨床決策有多快？</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(5) </a:t>
            </a:r>
            <a:r>
              <a:rPr lang="zh-TW" altLang="en-US" sz="1200" dirty="0">
                <a:latin typeface="Times New Roman" pitchFamily="18" charset="0"/>
                <a:cs typeface="Times New Roman" pitchFamily="18" charset="0"/>
              </a:rPr>
              <a:t>根據結果會對患者採取哪些干預措施？</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(6) </a:t>
            </a:r>
            <a:r>
              <a:rPr lang="zh-TW" altLang="en-US" sz="1200" dirty="0">
                <a:latin typeface="Times New Roman" pitchFamily="18" charset="0"/>
                <a:cs typeface="Times New Roman" pitchFamily="18" charset="0"/>
              </a:rPr>
              <a:t>不正確的干擾會對患者產生什麼損害？</a:t>
            </a:r>
            <a:endParaRPr lang="en-US" altLang="zh-TW" sz="1200" dirty="0">
              <a:latin typeface="Times New Roman" pitchFamily="18" charset="0"/>
              <a:cs typeface="Times New Roman" pitchFamily="18" charset="0"/>
            </a:endParaRPr>
          </a:p>
          <a:p>
            <a:pPr>
              <a:lnSpc>
                <a:spcPct val="150000"/>
              </a:lnSpc>
            </a:pPr>
            <a:r>
              <a:rPr lang="en-US" altLang="zh-TW" sz="1200" dirty="0">
                <a:latin typeface="Times New Roman" pitchFamily="18" charset="0"/>
                <a:cs typeface="Times New Roman" pitchFamily="18" charset="0"/>
              </a:rPr>
              <a:t>(7) </a:t>
            </a:r>
            <a:r>
              <a:rPr lang="zh-TW" altLang="en-US" sz="1200" dirty="0">
                <a:latin typeface="Times New Roman" pitchFamily="18" charset="0"/>
                <a:cs typeface="Times New Roman" pitchFamily="18" charset="0"/>
              </a:rPr>
              <a:t>損害有多嚴重？</a:t>
            </a:r>
          </a:p>
          <a:p>
            <a:pPr>
              <a:lnSpc>
                <a:spcPct val="150000"/>
              </a:lnSpc>
            </a:pPr>
            <a:r>
              <a:rPr lang="zh-TW" altLang="en-US" sz="1200" dirty="0">
                <a:latin typeface="Times New Roman" pitchFamily="18" charset="0"/>
                <a:cs typeface="Times New Roman" pitchFamily="18" charset="0"/>
              </a:rPr>
              <a:t>如果實驗室不能評價這些關鍵因素，可考慮其中最重要的情況，同樣目前對於「嚴重程度」的估計主要採用半定量法，如 </a:t>
            </a:r>
            <a:r>
              <a:rPr lang="en-US" altLang="zh-TW" sz="1200" dirty="0">
                <a:latin typeface="Times New Roman" pitchFamily="18" charset="0"/>
                <a:cs typeface="Times New Roman" pitchFamily="18" charset="0"/>
              </a:rPr>
              <a:t>ISO 14971 </a:t>
            </a:r>
            <a:r>
              <a:rPr lang="zh-TW" altLang="en-US" sz="1200" dirty="0">
                <a:latin typeface="Times New Roman" pitchFamily="18" charset="0"/>
                <a:cs typeface="Times New Roman" pitchFamily="18" charset="0"/>
              </a:rPr>
              <a:t>列出的嚴重程度半定量分級：可忽略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臨時不適，很小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臨時傷害，不需要專業的醫學干預，嚴重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需要專業的醫學干預的傷害，危急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永久的或危及生命的傷害，災難性 </a:t>
            </a:r>
            <a:r>
              <a:rPr lang="en-US" altLang="zh-TW" sz="1200" dirty="0">
                <a:latin typeface="Times New Roman" pitchFamily="18" charset="0"/>
                <a:cs typeface="Times New Roman" pitchFamily="18" charset="0"/>
              </a:rPr>
              <a:t>= </a:t>
            </a:r>
            <a:r>
              <a:rPr lang="zh-TW" altLang="en-US" sz="1200" dirty="0">
                <a:latin typeface="Times New Roman" pitchFamily="18" charset="0"/>
                <a:cs typeface="Times New Roman" pitchFamily="18" charset="0"/>
              </a:rPr>
              <a:t>引起患者死亡；</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a:t>
            </a:r>
            <a:r>
              <a:rPr lang="zh-CN" altLang="en-US" sz="1200" dirty="0">
                <a:latin typeface="Times New Roman" pitchFamily="18" charset="0"/>
                <a:cs typeface="Times New Roman" pitchFamily="18" charset="0"/>
              </a:rPr>
              <a:t>、風險評價</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將風險估計的結果與實驗室既定的風險可接受標準進行比較，評價風險的可接受性。評估時應考慮試驗的臨床用途及現階段能達到的技術水平，完全阻止故障或檢出所有不正確結果是不現實的，如果不正確結果的頻率降低至可接受水平時，其風險也是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風險可接受性標準應該根據檢測結果的臨床用途而定，對於特殊檢驗，實驗室可通過衡量利弊，判定是否將最初不可接受的風險判定為可接受的。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表 </a:t>
            </a:r>
            <a:r>
              <a:rPr lang="en-US" altLang="zh-CN" sz="1200" dirty="0">
                <a:latin typeface="Times New Roman" pitchFamily="18" charset="0"/>
                <a:cs typeface="Times New Roman" pitchFamily="18" charset="0"/>
              </a:rPr>
              <a:t>40-2 </a:t>
            </a:r>
            <a:r>
              <a:rPr lang="zh-CN" altLang="en-US" sz="1200" dirty="0">
                <a:latin typeface="Times New Roman" pitchFamily="18" charset="0"/>
                <a:cs typeface="Times New Roman" pitchFamily="18" charset="0"/>
              </a:rPr>
              <a:t>為一半定量的風險可接受性矩陣表，表格一邊為損害概率，另一邊為損害嚴重程度，表格中相應的空格為結合損害概率和嚴重程度，判斷風險是否可接受的結果。</a:t>
            </a:r>
            <a:endParaRPr lang="en-US" altLang="zh-CN"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28</a:t>
            </a:fld>
            <a:endParaRPr lang="en-US" altLang="zh-CN"/>
          </a:p>
        </p:txBody>
      </p:sp>
    </p:spTree>
    <p:extLst>
      <p:ext uri="{BB962C8B-B14F-4D97-AF65-F5344CB8AC3E}">
        <p14:creationId xmlns:p14="http://schemas.microsoft.com/office/powerpoint/2010/main" val="4188843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latin typeface="Times New Roman" pitchFamily="18" charset="0"/>
                <a:cs typeface="Times New Roman" pitchFamily="18" charset="0"/>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sz="1200" dirty="0">
                <a:latin typeface="Times New Roman" pitchFamily="18" charset="0"/>
                <a:cs typeface="Times New Roman" pitchFamily="18" charset="0"/>
              </a:rPr>
              <a:t>6.6 </a:t>
            </a:r>
            <a:r>
              <a:rPr lang="en-US" altLang="zh-CN" sz="1200" dirty="0" err="1">
                <a:latin typeface="Times New Roman" pitchFamily="18" charset="0"/>
                <a:cs typeface="Times New Roman" pitchFamily="18" charset="0"/>
              </a:rPr>
              <a:t>mmol</a:t>
            </a:r>
            <a:r>
              <a:rPr lang="en-US" altLang="zh-CN" sz="1200" dirty="0">
                <a:latin typeface="Times New Roman" pitchFamily="18" charset="0"/>
                <a:cs typeface="Times New Roman" pitchFamily="18" charset="0"/>
              </a:rPr>
              <a:t>/L</a:t>
            </a:r>
            <a:r>
              <a:rPr lang="zh-CN" altLang="en-US" sz="1200" dirty="0">
                <a:latin typeface="Times New Roman" pitchFamily="18" charset="0"/>
                <a:cs typeface="Times New Roman" pitchFamily="18" charset="0"/>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29</a:t>
            </a:fld>
            <a:endParaRPr lang="en-US" altLang="zh-CN"/>
          </a:p>
        </p:txBody>
      </p:sp>
    </p:spTree>
    <p:extLst>
      <p:ext uri="{BB962C8B-B14F-4D97-AF65-F5344CB8AC3E}">
        <p14:creationId xmlns:p14="http://schemas.microsoft.com/office/powerpoint/2010/main" val="410867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ea typeface="宋体" pitchFamily="2" charset="-122"/>
              </a:rPr>
              <a:t>第三十六章 质量经济性分析</a:t>
            </a:r>
            <a:endParaRPr lang="en-US" altLang="zh-TW" dirty="0">
              <a:ea typeface="宋体" pitchFamily="2" charset="-122"/>
            </a:endParaRPr>
          </a:p>
          <a:p>
            <a:r>
              <a:rPr lang="zh-TW" altLang="en-US" dirty="0">
                <a:ea typeface="宋体" pitchFamily="2" charset="-122"/>
              </a:rPr>
              <a:t>質量成本也稱質量費用，其定義是：為了確保滿意的質量而發生的費用以及沒有達到滿意的質量所造成的損失，它是企業生產總成本的一個組成部分；根據國際標準化組織的規定，質量成本由兩部分構成，即運行質量成本和外部質量保證成本，其中運行質量成本包括：</a:t>
            </a:r>
            <a:r>
              <a:rPr lang="en-US" altLang="zh-TW" dirty="0">
                <a:ea typeface="宋体" pitchFamily="2" charset="-122"/>
              </a:rPr>
              <a:t>1) </a:t>
            </a:r>
            <a:r>
              <a:rPr lang="zh-TW" altLang="en-US" dirty="0">
                <a:ea typeface="宋体" pitchFamily="2" charset="-122"/>
              </a:rPr>
              <a:t>預防成本，</a:t>
            </a:r>
            <a:r>
              <a:rPr lang="en-US" altLang="zh-TW" dirty="0">
                <a:ea typeface="宋体" pitchFamily="2" charset="-122"/>
              </a:rPr>
              <a:t>2) </a:t>
            </a:r>
            <a:r>
              <a:rPr lang="zh-TW" altLang="en-US" dirty="0">
                <a:ea typeface="宋体" pitchFamily="2" charset="-122"/>
              </a:rPr>
              <a:t>鑒定成本，</a:t>
            </a:r>
            <a:r>
              <a:rPr lang="en-US" altLang="zh-TW" dirty="0">
                <a:ea typeface="宋体" pitchFamily="2" charset="-122"/>
              </a:rPr>
              <a:t>3) </a:t>
            </a:r>
            <a:r>
              <a:rPr lang="zh-TW" altLang="en-US" dirty="0">
                <a:ea typeface="宋体" pitchFamily="2" charset="-122"/>
              </a:rPr>
              <a:t>內部故障成本，</a:t>
            </a:r>
            <a:r>
              <a:rPr lang="en-US" altLang="zh-TW" dirty="0">
                <a:ea typeface="宋体" pitchFamily="2" charset="-122"/>
              </a:rPr>
              <a:t>4) </a:t>
            </a:r>
            <a:r>
              <a:rPr lang="zh-TW" altLang="en-US" dirty="0">
                <a:ea typeface="宋体" pitchFamily="2" charset="-122"/>
              </a:rPr>
              <a:t>外部故障成本；</a:t>
            </a:r>
          </a:p>
          <a:p>
            <a:r>
              <a:rPr lang="zh-TW" altLang="en-US" dirty="0">
                <a:ea typeface="宋体" pitchFamily="2" charset="-122"/>
              </a:rPr>
              <a:t>質量成本的詳細費用組成如下：</a:t>
            </a:r>
          </a:p>
          <a:p>
            <a:r>
              <a:rPr lang="en-US" altLang="zh-TW" dirty="0">
                <a:ea typeface="宋体" pitchFamily="2" charset="-122"/>
              </a:rPr>
              <a:t>1</a:t>
            </a:r>
            <a:r>
              <a:rPr lang="zh-TW" altLang="en-US" dirty="0">
                <a:ea typeface="宋体" pitchFamily="2" charset="-122"/>
              </a:rPr>
              <a:t>、運行質量成本</a:t>
            </a:r>
          </a:p>
          <a:p>
            <a:r>
              <a:rPr lang="zh-TW" altLang="en-US" dirty="0">
                <a:ea typeface="宋体" pitchFamily="2" charset="-122"/>
              </a:rPr>
              <a:t>運行質量成本指質量體系運行后，為達到和保持所規定的質量水平所支付的費用，企業質量成本研究的對象主要是運行質量成本；</a:t>
            </a:r>
          </a:p>
          <a:p>
            <a:r>
              <a:rPr lang="en-US" altLang="zh-TW" dirty="0">
                <a:ea typeface="宋体" pitchFamily="2" charset="-122"/>
              </a:rPr>
              <a:t>1) </a:t>
            </a:r>
            <a:r>
              <a:rPr lang="zh-TW" altLang="en-US" dirty="0">
                <a:ea typeface="宋体" pitchFamily="2" charset="-122"/>
              </a:rPr>
              <a:t>預防成本：預防產生故障或不合格品所需要的各項費用，主要包括：質量工作費（企業質量體系中為預防發生故障、保證和控制產品質量、開展質量管理所需的各項費用）；</a:t>
            </a:r>
          </a:p>
          <a:p>
            <a:r>
              <a:rPr lang="zh-TW" altLang="en-US" dirty="0">
                <a:ea typeface="宋体" pitchFamily="2" charset="-122"/>
              </a:rPr>
              <a:t>質量培訓費：質量獎勵費，質量改進措施費，質量評審費，工資及附加費（指從事質量管理的專業人員）和質量情報及信息費等；</a:t>
            </a:r>
          </a:p>
          <a:p>
            <a:r>
              <a:rPr lang="en-US" altLang="zh-TW" dirty="0">
                <a:ea typeface="宋体" pitchFamily="2" charset="-122"/>
              </a:rPr>
              <a:t>2) </a:t>
            </a:r>
            <a:r>
              <a:rPr lang="zh-TW" altLang="en-US" dirty="0">
                <a:ea typeface="宋体" pitchFamily="2" charset="-122"/>
              </a:rPr>
              <a:t>鑒定成本：評定產品是否滿足規定質量要求所需的試驗、檢驗和驗證方面的成本，一般包括：進貨檢驗費，工序檢驗費，成品檢驗費，檢測試驗設備校準、維護費，試驗材料及勞務費，檢測試驗設備折舊費，辦公費（檢測、試驗時發生的費用），工資（指專職檢驗、計量人員的工資）及附加費等；</a:t>
            </a:r>
          </a:p>
          <a:p>
            <a:r>
              <a:rPr lang="en-US" altLang="zh-TW" dirty="0">
                <a:ea typeface="宋体" pitchFamily="2" charset="-122"/>
              </a:rPr>
              <a:t>3) </a:t>
            </a:r>
            <a:r>
              <a:rPr lang="zh-TW" altLang="en-US" dirty="0">
                <a:ea typeface="宋体" pitchFamily="2" charset="-122"/>
              </a:rPr>
              <a:t>內部故障成本：在產品出廠前，由產品本身存在的缺陷所帶來的經濟損失，以及處理不合格品所花費的一切費用的總和，稱為內部故障成本，一般包括：廢品損失（包括工時費及材料費）、返工或返修損失、因質量問題發生的停工損失、質量事故處理費、質量降等降級損失等；</a:t>
            </a:r>
          </a:p>
          <a:p>
            <a:r>
              <a:rPr lang="en-US" altLang="zh-TW" dirty="0">
                <a:ea typeface="宋体" pitchFamily="2" charset="-122"/>
              </a:rPr>
              <a:t>4) </a:t>
            </a:r>
            <a:r>
              <a:rPr lang="zh-TW" altLang="en-US" dirty="0">
                <a:ea typeface="宋体" pitchFamily="2" charset="-122"/>
              </a:rPr>
              <a:t>外部故障成本：產品出廠后，在用戶使用過程中由於產品的缺陷或故障所引起的一切費用總和，稱為外部故障成本，一般包括索賠損失、退貨或退換損失、保修費用、訴訟損失費、折價損失等；</a:t>
            </a:r>
          </a:p>
          <a:p>
            <a:r>
              <a:rPr lang="en-US" altLang="zh-TW" dirty="0">
                <a:ea typeface="宋体" pitchFamily="2" charset="-122"/>
              </a:rPr>
              <a:t>2</a:t>
            </a:r>
            <a:r>
              <a:rPr lang="zh-TW" altLang="en-US" dirty="0">
                <a:ea typeface="宋体" pitchFamily="2" charset="-122"/>
              </a:rPr>
              <a:t>、外部質量保證成本</a:t>
            </a:r>
          </a:p>
          <a:p>
            <a:r>
              <a:rPr lang="zh-TW" altLang="en-US" dirty="0">
                <a:ea typeface="宋体" pitchFamily="2" charset="-122"/>
              </a:rPr>
              <a:t>在合同環境條件下，根據用戶提出的要求，為提供客觀證據所支付的費用，統稱為外部質量保證成本，其組成項目如下：</a:t>
            </a:r>
          </a:p>
          <a:p>
            <a:r>
              <a:rPr lang="zh-TW" altLang="en-US" dirty="0">
                <a:ea typeface="宋体" pitchFamily="2" charset="-122"/>
              </a:rPr>
              <a:t>為提供附加的質量保證措施、程序、數據等所支付的費用；</a:t>
            </a:r>
          </a:p>
          <a:p>
            <a:r>
              <a:rPr lang="en-US" altLang="zh-TW" dirty="0">
                <a:ea typeface="宋体" pitchFamily="2" charset="-122"/>
              </a:rPr>
              <a:t>2) </a:t>
            </a:r>
            <a:r>
              <a:rPr lang="zh-TW" altLang="en-US" dirty="0">
                <a:ea typeface="宋体" pitchFamily="2" charset="-122"/>
              </a:rPr>
              <a:t>產品的驗證試驗和評定的費用，如經認可的獨立試驗機構對特殊的安全性能進行檢測試驗所發生的費用；</a:t>
            </a:r>
          </a:p>
          <a:p>
            <a:r>
              <a:rPr lang="en-US" altLang="zh-TW" dirty="0">
                <a:ea typeface="宋体" pitchFamily="2" charset="-122"/>
              </a:rPr>
              <a:t>3) </a:t>
            </a:r>
            <a:r>
              <a:rPr lang="zh-TW" altLang="en-US" dirty="0">
                <a:ea typeface="宋体" pitchFamily="2" charset="-122"/>
              </a:rPr>
              <a:t>為滿足用戶要求，進行質量體系認證和產品質量認證所發生的費用等；</a:t>
            </a:r>
          </a:p>
          <a:p>
            <a:pPr>
              <a:lnSpc>
                <a:spcPct val="150000"/>
              </a:lnSpc>
            </a:pPr>
            <a:r>
              <a:rPr lang="zh-CN" altLang="en-US" sz="1200" dirty="0">
                <a:latin typeface="Times New Roman" pitchFamily="18" charset="0"/>
                <a:cs typeface="Times New Roman" pitchFamily="18" charset="0"/>
              </a:rPr>
              <a:t>根據以上關於質量成本的定義及其費用項目的構成，有必要將現行的質量成本做以下說明，以明確質量成本的邊界條件；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一，質量成本只是針對產品製造過程中的符合性質量而言的，也就是說，在設計已經完成、標準和規範已經確定的條件下，才開始進入質量成本計算，因此，它不包括重新設計和改進設計以及用於提高質量等級或質量水平而支付的哪些費用；</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二，質量成本是指在製造過程中與不合格品密切相關的費用，例如預防成本就是預防出現不合格品的費用，鑒定成本是為了評定是否出現不合格品的費用，而內、外故障成本是因產品不合格而在廠內或廠外所產生的損失費用，可以這樣理解，假定有一種根本不出現不合格品的理想式生產系統，則其質量成本為零，事實上，這種理想式生產系統是不存在的，在實際中，或多或少總會出現一定的不合格品，因而質量成本是客觀存在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三，質量成本並不包括製造過程中與質量有關的全部費用，而只是其中的一部分，例如，工人生產時的工資或材料費、車間或企業管理費等，均不計入質量成本中，因為這是正常生產前所必須具備的條件，計算和控制質量成本，是為了用最經濟的手段達到規定的質量目標；</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第四，質量成本的計算，不是單純為了得到結果，而是為了分析，在差異中尋找質量改進的途徑，達到降低成本的目的；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應當指出，質量成本屬於管理會計的範疇，因此它對企業的經營決策有重要的意義；</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質量成本科目設置</a:t>
            </a:r>
            <a:endParaRPr lang="en-US" altLang="zh-CN" sz="1200" dirty="0">
              <a:latin typeface="Times New Roman" pitchFamily="18" charset="0"/>
              <a:cs typeface="Times New Roman" pitchFamily="18" charset="0"/>
            </a:endParaRPr>
          </a:p>
          <a:p>
            <a:r>
              <a:rPr lang="zh-TW" altLang="en-US" dirty="0">
                <a:ea typeface="宋体" pitchFamily="2" charset="-122"/>
              </a:rPr>
              <a:t>我國的質量成本核算，目前尚未正式納入會計核算體系，因此，質量成本項目的設置必須符合財務會計及成本的規範要求，不能打亂國家統一規定的會計制度、原則，質量成本項目的設置必須便於質量成本還原到相應的會計科目中去，以保證國家會計制度、原則的一致性；</a:t>
            </a:r>
          </a:p>
          <a:p>
            <a:r>
              <a:rPr lang="zh-TW" altLang="en-US" dirty="0">
                <a:ea typeface="宋体" pitchFamily="2" charset="-122"/>
              </a:rPr>
              <a:t>質量成本一般分為三級科目，一級科目：質量成本，二級科目：預防成本、鑒定成本、內部故障（損失）成本、外部故障（損失）成本，三級科目：質量成本細目；國家標準 </a:t>
            </a:r>
            <a:r>
              <a:rPr lang="en-US" altLang="zh-TW" dirty="0">
                <a:ea typeface="宋体" pitchFamily="2" charset="-122"/>
              </a:rPr>
              <a:t>GB / T 13339 - 91 《</a:t>
            </a:r>
            <a:r>
              <a:rPr lang="zh-TW" altLang="en-US" dirty="0">
                <a:ea typeface="宋体" pitchFamily="2" charset="-122"/>
              </a:rPr>
              <a:t>質量成本管理導則</a:t>
            </a:r>
            <a:r>
              <a:rPr lang="en-US" altLang="zh-TW" dirty="0">
                <a:ea typeface="宋体" pitchFamily="2" charset="-122"/>
              </a:rPr>
              <a:t>》</a:t>
            </a:r>
            <a:r>
              <a:rPr lang="zh-TW" altLang="en-US" dirty="0">
                <a:ea typeface="宋体" pitchFamily="2" charset="-122"/>
              </a:rPr>
              <a:t>中推薦了二十一個科目，企業可依據實際情況及質量費用的用途、目的、性質進行增刪；</a:t>
            </a:r>
          </a:p>
          <a:p>
            <a:r>
              <a:rPr lang="zh-TW" altLang="en-US" dirty="0">
                <a:ea typeface="宋体" pitchFamily="2" charset="-122"/>
              </a:rPr>
              <a:t>質量成本也是一種機會成本，有的項目企業可能在短時間內沒有發生或很少發生，如停工損失，但這些企業畢竟會發生，只不過由於企業質量管理水平較高而減少或防止了因產品質量造成的停工，只要是可能發生的費用，企業就應該設置相應的科目；根據國內外的實踐經驗，表</a:t>
            </a:r>
            <a:r>
              <a:rPr lang="en-US" altLang="zh-TW" dirty="0">
                <a:ea typeface="宋体" pitchFamily="2" charset="-122"/>
              </a:rPr>
              <a:t>36-2</a:t>
            </a:r>
            <a:r>
              <a:rPr lang="zh-TW" altLang="en-US" dirty="0">
                <a:ea typeface="宋体" pitchFamily="2" charset="-122"/>
              </a:rPr>
              <a:t>分別例舉了國外幾種具有代表性的質量成本項目設置情況；</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質量成本分析</a:t>
            </a:r>
            <a:endParaRPr lang="en-US" altLang="zh-CN" sz="1200" dirty="0">
              <a:latin typeface="Times New Roman" pitchFamily="18" charset="0"/>
              <a:cs typeface="Times New Roman" pitchFamily="18" charset="0"/>
            </a:endParaRPr>
          </a:p>
          <a:p>
            <a:r>
              <a:rPr lang="zh-TW" altLang="en-US" dirty="0">
                <a:ea typeface="宋体" pitchFamily="2" charset="-122"/>
              </a:rPr>
              <a:t>質量成本分析是質量成本管理的重點環節之一，通過對質量成本核算數據的分析，找出質量存在的問題和管理上的薄弱環節，提出需要改進的措施并向各級領導提供資料信息和建議，以便對質量中的問題做出正確的處理決策；</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企業對核算后的質量成本進行分析時要注意兩點：一是圍繞質量指標體系進行分析以反映質量管理的有效性和規律性，二是應用正確的分析方法找出產生質量損失的主要原因，圍繞重點問題找出改進點，制訂措施進行決策；</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為了進行定量分析，一般應建立質量指標體系，企業內部的質量指標一般可分為三類：</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占基數比例指標，反映質量成本占各種基數的比例關係，其基數主要有總產值、產品銷售收入、產品銷售利潤、產品總成本等；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結構比例指標，反映質量成本內各主要項目占質量總成本的比例；</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質量效益指標，反映可控成本（投資成本）增加而使結果成本（即損失成本）降低的情況；</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一、基數比例指標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質量成本率分析（每一百元產品成本的質量成本含量）：質量成本率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商品產品總成本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銷售質量成本率（每一百元銷售額中的質量成本含量）：銷售質量成本率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產值質量成本率（每一百元總產值中的質量成本含量）：產值質量成本率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總產值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銷售外部損失成本率（每一百元銷售額中的外部損失含量）：銷售外部損失成本率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銷售總額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二 、結構比例指標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預防成本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鑒定成本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內部損失成本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通過結構比例的分析，大致可以看出各質量管理點接近最佳點的程度；</a:t>
            </a:r>
            <a:endParaRPr lang="en-US" altLang="zh-CN" sz="1200" dirty="0">
              <a:latin typeface="Times New Roman" pitchFamily="18" charset="0"/>
              <a:cs typeface="Times New Roman" pitchFamily="18" charset="0"/>
            </a:endParaRPr>
          </a:p>
          <a:p>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三、質量投資效益分析</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所謂質量投資，就是指預防成本和鑒定成本，也就是可控成本；增加投資的目的，是為了減小內部損失與外部損失，所以增加投資的效益，就是增加單位投資所獲得的內、外損失的減小額；</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假定 </a:t>
            </a:r>
            <a:r>
              <a:rPr lang="en-US" altLang="zh-CN" sz="1200" dirty="0">
                <a:latin typeface="Times New Roman" pitchFamily="18" charset="0"/>
                <a:cs typeface="Times New Roman" pitchFamily="18" charset="0"/>
              </a:rPr>
              <a:t>K1 </a:t>
            </a:r>
            <a:r>
              <a:rPr lang="zh-CN" altLang="en-US" sz="1200" dirty="0">
                <a:latin typeface="Times New Roman" pitchFamily="18" charset="0"/>
                <a:cs typeface="Times New Roman" pitchFamily="18" charset="0"/>
              </a:rPr>
              <a:t>為上期投資額，</a:t>
            </a:r>
            <a:r>
              <a:rPr lang="en-US" altLang="zh-CN" sz="1200" dirty="0">
                <a:latin typeface="Times New Roman" pitchFamily="18" charset="0"/>
                <a:cs typeface="Times New Roman" pitchFamily="18" charset="0"/>
              </a:rPr>
              <a:t>K2 </a:t>
            </a:r>
            <a:r>
              <a:rPr lang="zh-CN" altLang="en-US" sz="1200" dirty="0">
                <a:latin typeface="Times New Roman" pitchFamily="18" charset="0"/>
                <a:cs typeface="Times New Roman" pitchFamily="18" charset="0"/>
              </a:rPr>
              <a:t>為本期投資額，</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為上期損失額，</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為本期損失額，則增加投資額為 △</a:t>
            </a:r>
            <a:r>
              <a:rPr lang="en-US" altLang="zh-CN" sz="1200" dirty="0">
                <a:latin typeface="Times New Roman" pitchFamily="18" charset="0"/>
                <a:cs typeface="Times New Roman" pitchFamily="18" charset="0"/>
              </a:rPr>
              <a:t>K = K2 – K1 </a:t>
            </a:r>
            <a:r>
              <a:rPr lang="zh-CN" altLang="en-US" sz="1200" dirty="0">
                <a:latin typeface="Times New Roman" pitchFamily="18" charset="0"/>
                <a:cs typeface="Times New Roman" pitchFamily="18" charset="0"/>
              </a:rPr>
              <a:t>，損失減小額為 △</a:t>
            </a:r>
            <a:r>
              <a:rPr lang="en-US" altLang="zh-CN" sz="1200" dirty="0">
                <a:latin typeface="Times New Roman" pitchFamily="18" charset="0"/>
                <a:cs typeface="Times New Roman" pitchFamily="18" charset="0"/>
              </a:rPr>
              <a:t>C = - ( C2 - C1 )</a:t>
            </a:r>
            <a:r>
              <a:rPr lang="zh-CN" altLang="en-US" sz="1200" dirty="0">
                <a:latin typeface="Times New Roman" pitchFamily="18" charset="0"/>
                <a:cs typeface="Times New Roman" pitchFamily="18" charset="0"/>
              </a:rPr>
              <a:t> ，此處，</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，負號表示損失費用的節約額，當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時，投資是有效的，單位投資效益為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，而</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為增加投資的總收益，當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時，則要考慮投資效果作用的年限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，只有當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，且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年時，才能認為投資是有效的；</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FF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FF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latin typeface="Times New Roman" pitchFamily="18" charset="0"/>
                <a:cs typeface="Times New Roman" pitchFamily="18" charset="0"/>
              </a:rPr>
              <a:t>第 三十七 章  預測分析過程的質量</a:t>
            </a:r>
            <a:endParaRPr lang="en-US" altLang="zh-CN" dirty="0">
              <a:solidFill>
                <a:srgbClr val="FF0000"/>
              </a:solidFill>
              <a:latin typeface="Times New Roman" pitchFamily="18" charset="0"/>
              <a:cs typeface="Times New Roman" pitchFamily="18" charset="0"/>
            </a:endParaRPr>
          </a:p>
          <a:p>
            <a:r>
              <a:rPr lang="zh-CN" altLang="en-US" dirty="0">
                <a:ea typeface="宋体" pitchFamily="2" charset="-122"/>
              </a:rPr>
              <a:t>「成本 </a:t>
            </a:r>
            <a:r>
              <a:rPr lang="en-US" altLang="zh-CN" dirty="0">
                <a:ea typeface="宋体" pitchFamily="2" charset="-122"/>
              </a:rPr>
              <a:t>~ </a:t>
            </a:r>
            <a:r>
              <a:rPr lang="zh-CN" altLang="en-US" dirty="0">
                <a:ea typeface="宋体" pitchFamily="2" charset="-122"/>
              </a:rPr>
              <a:t>效果 質量控制」</a:t>
            </a:r>
            <a:r>
              <a:rPr lang="en-US" altLang="zh-CN" dirty="0">
                <a:ea typeface="宋体" pitchFamily="2" charset="-122"/>
              </a:rPr>
              <a:t>(cost ~ effective quality control)</a:t>
            </a:r>
            <a:r>
              <a:rPr lang="zh-CN" altLang="en-US" dirty="0">
                <a:ea typeface="宋体" pitchFamily="2" charset="-122"/>
              </a:rPr>
              <a:t>，是關於選擇和設計控制方法最大限度地提高分析過程的質量和生產率的過程；質量和生產率依賴於測定和控制方法的性能特徵；</a:t>
            </a:r>
          </a:p>
          <a:p>
            <a:r>
              <a:rPr lang="zh-TW" altLang="en-US" dirty="0">
                <a:ea typeface="宋体" pitchFamily="2" charset="-122"/>
              </a:rPr>
              <a:t>測定方法的性能特徵是它的醫學上重要的誤差發生率；當測定方法是穩定的且誤差很少時，質量和生產率將是高的；控制方法的性能特徵是誤差檢出概率和假失控概率（或平均批長度）；當控制方法具有高的誤差檢出率時，將檢出發生的任何誤差，判斷受影響的分析批為失控，並且維持高質量；當控制方法具有高的誤差檢出概率和低的假失控時，生產率是高的，因為重複批較少，重複檢測申請也減少；</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控制方法要具有高的誤差檢出概率（或短的失控質量的批長度）和低的假失控概率（或長的在控質量的批長度），一般要求每批多個控制測定值；這樣的控制方法昂貴，除非分析批非常大；另一方面，如果大的分析批減慢了試驗結果的報告和耽擱了患者的診斷和治療，這樣大分析批本身可能是昂貴的；</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能不能選擇或設計控制方法提供高的質量而沒有要求太多的控制測定值？隨著誤差發生率變化，高誤差檢出和低假失控要求也變化嗎？是否存在這樣的情況，能達到高的誤差檢出而沒有考慮維持低的假失控概率，或低的假失控概率比高的誤差檢出概率更重要？爲了回答這些問題，管理者和分析人員需要理解分析過程的質量如何依賴於測定方法的誤差發生率，以及控制方法的誤差檢出概率和假失控概率；</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本章引入了額外的特徵描述控制方法「在控」和「失控」信號的正確性，及預測分析過程的質量（缺陷率，</a:t>
            </a:r>
            <a:r>
              <a:rPr lang="en-US" altLang="zh-CN" sz="1200" dirty="0">
                <a:latin typeface="Times New Roman" pitchFamily="18" charset="0"/>
                <a:cs typeface="Times New Roman" pitchFamily="18" charset="0"/>
              </a:rPr>
              <a:t>defect rate</a:t>
            </a:r>
            <a:r>
              <a:rPr lang="zh-CN" altLang="en-US" sz="1200" dirty="0">
                <a:latin typeface="Times New Roman" pitchFamily="18" charset="0"/>
                <a:cs typeface="Times New Roman" pitchFamily="18" charset="0"/>
              </a:rPr>
              <a:t>），展示這些額外的特徵如何定量地依賴於測定方法的誤差發生率及控制方法的誤差檢出和假失控特徵；</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控制測定值，控制觀測值：質控品的檢測結果（用於質量控制目的）稱為控制測定值或控制觀測值；許多控制方法，把特定的結果畫在一種圖形上，並且直接地進行解釋；然而，有些方法，在數據用於檢驗控制狀態之前，需要對控制測定值進行計算；這些衍生量或計算值稱為控制統計量；例如，一組六個控制測定值的平均值能作為一個控制統計量；</a:t>
            </a:r>
            <a:endParaRPr lang="en-US" altLang="zh-CN" sz="1200" dirty="0">
              <a:latin typeface="Times New Roman" pitchFamily="18" charset="0"/>
              <a:cs typeface="Times New Roman" pitchFamily="18" charset="0"/>
            </a:endParaRPr>
          </a:p>
          <a:p>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来源于：临床检验质量控制技术（第三版），王治国编著，人民文学出版社。</a:t>
            </a:r>
          </a:p>
          <a:p>
            <a:r>
              <a:rPr lang="zh-CN" altLang="en-US" dirty="0">
                <a:ea typeface="宋体" pitchFamily="2" charset="-122"/>
              </a:rPr>
              <a:t>第三十六章 质量经济性分析</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3</a:t>
            </a:fld>
            <a:endParaRPr lang="en-US" altLang="zh-CN"/>
          </a:p>
        </p:txBody>
      </p:sp>
    </p:spTree>
    <p:extLst>
      <p:ext uri="{BB962C8B-B14F-4D97-AF65-F5344CB8AC3E}">
        <p14:creationId xmlns:p14="http://schemas.microsoft.com/office/powerpoint/2010/main" val="3604258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此使用「預測值特征」這個名詞，是為了把它與前面介紹的「性能特征」區分開來；性能特征是測定方法和控制方法的主要特征，描述了它們的特定性能；預測值特征是次要特征，其依賴於主要特征，但也描述它們對分析過程聯合影響；預測值特征對於理解測定方法和控制方法之間的交互作用，及預測分析過程的行為如何使非常重要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由真失控</a:t>
            </a:r>
            <a:r>
              <a:rPr lang="en-US" altLang="zh-TW" dirty="0">
                <a:ea typeface="宋体" pitchFamily="2" charset="-122"/>
              </a:rPr>
              <a:t>(</a:t>
            </a:r>
            <a:r>
              <a:rPr lang="en-US" altLang="zh-TW" dirty="0" err="1">
                <a:ea typeface="宋体" pitchFamily="2" charset="-122"/>
              </a:rPr>
              <a:t>tr</a:t>
            </a:r>
            <a:r>
              <a:rPr lang="en-US" altLang="zh-TW" dirty="0">
                <a:ea typeface="宋体" pitchFamily="2" charset="-122"/>
              </a:rPr>
              <a:t>)</a:t>
            </a:r>
            <a:r>
              <a:rPr lang="zh-TW" altLang="en-US" dirty="0">
                <a:ea typeface="宋体" pitchFamily="2" charset="-122"/>
              </a:rPr>
              <a:t>、假失控</a:t>
            </a:r>
            <a:r>
              <a:rPr lang="en-US" altLang="zh-TW" dirty="0">
                <a:ea typeface="宋体" pitchFamily="2" charset="-122"/>
              </a:rPr>
              <a:t>(</a:t>
            </a:r>
            <a:r>
              <a:rPr lang="en-US" altLang="zh-TW" dirty="0" err="1">
                <a:ea typeface="宋体" pitchFamily="2" charset="-122"/>
              </a:rPr>
              <a:t>fr</a:t>
            </a:r>
            <a:r>
              <a:rPr lang="en-US" altLang="zh-TW" dirty="0">
                <a:ea typeface="宋体" pitchFamily="2" charset="-122"/>
              </a:rPr>
              <a:t>)</a:t>
            </a:r>
            <a:r>
              <a:rPr lang="zh-TW" altLang="en-US" dirty="0">
                <a:ea typeface="宋体" pitchFamily="2" charset="-122"/>
              </a:rPr>
              <a:t>、假在控</a:t>
            </a:r>
            <a:r>
              <a:rPr lang="en-US" altLang="zh-TW" dirty="0">
                <a:ea typeface="宋体" pitchFamily="2" charset="-122"/>
              </a:rPr>
              <a:t>(</a:t>
            </a:r>
            <a:r>
              <a:rPr lang="en-US" altLang="zh-TW" dirty="0" err="1">
                <a:ea typeface="宋体" pitchFamily="2" charset="-122"/>
              </a:rPr>
              <a:t>fa</a:t>
            </a:r>
            <a:r>
              <a:rPr lang="en-US" altLang="zh-TW" dirty="0">
                <a:ea typeface="宋体" pitchFamily="2" charset="-122"/>
              </a:rPr>
              <a:t>)</a:t>
            </a:r>
            <a:r>
              <a:rPr lang="zh-TW" altLang="en-US" dirty="0">
                <a:ea typeface="宋体" pitchFamily="2" charset="-122"/>
              </a:rPr>
              <a:t>、真在控</a:t>
            </a:r>
            <a:r>
              <a:rPr lang="en-US" altLang="zh-TW" dirty="0">
                <a:ea typeface="宋体" pitchFamily="2" charset="-122"/>
              </a:rPr>
              <a:t>(ta)</a:t>
            </a:r>
            <a:r>
              <a:rPr lang="zh-TW" altLang="en-US" dirty="0">
                <a:ea typeface="宋体" pitchFamily="2" charset="-122"/>
              </a:rPr>
              <a:t>把分析批進行分類，在分析批這種分類上能計算出延伸的特征，誤差檢出概率</a:t>
            </a:r>
            <a:r>
              <a:rPr lang="en-US" altLang="zh-TW" dirty="0">
                <a:ea typeface="宋体" pitchFamily="2" charset="-122"/>
              </a:rPr>
              <a:t>(</a:t>
            </a:r>
            <a:r>
              <a:rPr lang="en-US" altLang="zh-TW" dirty="0" err="1">
                <a:ea typeface="宋体" pitchFamily="2" charset="-122"/>
              </a:rPr>
              <a:t>Ped</a:t>
            </a:r>
            <a:r>
              <a:rPr lang="en-US" altLang="zh-TW" dirty="0">
                <a:ea typeface="宋体" pitchFamily="2" charset="-122"/>
              </a:rPr>
              <a:t>)</a:t>
            </a:r>
            <a:r>
              <a:rPr lang="zh-TW" altLang="en-US" dirty="0">
                <a:ea typeface="宋体" pitchFamily="2" charset="-122"/>
              </a:rPr>
              <a:t>、假失控概率</a:t>
            </a:r>
            <a:r>
              <a:rPr lang="en-US" altLang="zh-TW" dirty="0">
                <a:ea typeface="宋体" pitchFamily="2" charset="-122"/>
              </a:rPr>
              <a:t>(</a:t>
            </a:r>
            <a:r>
              <a:rPr lang="en-US" altLang="zh-TW" dirty="0" err="1">
                <a:ea typeface="宋体" pitchFamily="2" charset="-122"/>
              </a:rPr>
              <a:t>Pfr</a:t>
            </a:r>
            <a:r>
              <a:rPr lang="en-US" altLang="zh-TW" dirty="0">
                <a:ea typeface="宋体" pitchFamily="2" charset="-122"/>
              </a:rPr>
              <a:t>)</a:t>
            </a:r>
            <a:r>
              <a:rPr lang="zh-TW" altLang="en-US" dirty="0">
                <a:ea typeface="宋体" pitchFamily="2" charset="-122"/>
              </a:rPr>
              <a:t>、失控質量的平均批長度</a:t>
            </a:r>
            <a:r>
              <a:rPr lang="en-US" altLang="zh-TW" dirty="0">
                <a:ea typeface="宋体" pitchFamily="2" charset="-122"/>
              </a:rPr>
              <a:t>(</a:t>
            </a:r>
            <a:r>
              <a:rPr lang="en-US" altLang="zh-TW" dirty="0" err="1">
                <a:ea typeface="宋体" pitchFamily="2" charset="-122"/>
              </a:rPr>
              <a:t>ARLr</a:t>
            </a:r>
            <a:r>
              <a:rPr lang="en-US" altLang="zh-TW" dirty="0">
                <a:ea typeface="宋体" pitchFamily="2" charset="-122"/>
              </a:rPr>
              <a:t>)</a:t>
            </a:r>
            <a:r>
              <a:rPr lang="zh-TW" altLang="en-US" dirty="0">
                <a:ea typeface="宋体" pitchFamily="2" charset="-122"/>
              </a:rPr>
              <a:t>、在控質量的平均批長度</a:t>
            </a:r>
            <a:r>
              <a:rPr lang="en-US" altLang="zh-TW" dirty="0">
                <a:ea typeface="宋体" pitchFamily="2" charset="-122"/>
              </a:rPr>
              <a:t>(</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分別描述有和無誤差分析批獲得多少次失控信號；在此引入三個術語：失控信號預測值</a:t>
            </a:r>
            <a:r>
              <a:rPr lang="en-US" altLang="zh-TW" dirty="0">
                <a:ea typeface="宋体" pitchFamily="2" charset="-122"/>
              </a:rPr>
              <a:t>(</a:t>
            </a:r>
            <a:r>
              <a:rPr lang="en-US" altLang="zh-TW" dirty="0" err="1">
                <a:ea typeface="宋体" pitchFamily="2" charset="-122"/>
              </a:rPr>
              <a:t>PVr</a:t>
            </a:r>
            <a:r>
              <a:rPr lang="en-US" altLang="zh-TW" dirty="0">
                <a:ea typeface="宋体" pitchFamily="2" charset="-122"/>
              </a:rPr>
              <a:t>)</a:t>
            </a:r>
            <a:r>
              <a:rPr lang="zh-TW" altLang="en-US" dirty="0">
                <a:ea typeface="宋体" pitchFamily="2" charset="-122"/>
              </a:rPr>
              <a:t>、在控信號預測值</a:t>
            </a:r>
            <a:r>
              <a:rPr lang="en-US" altLang="zh-TW" dirty="0">
                <a:ea typeface="宋体" pitchFamily="2" charset="-122"/>
              </a:rPr>
              <a:t>(</a:t>
            </a:r>
            <a:r>
              <a:rPr lang="en-US" altLang="zh-TW" dirty="0" err="1">
                <a:ea typeface="宋体" pitchFamily="2" charset="-122"/>
              </a:rPr>
              <a:t>PVa</a:t>
            </a:r>
            <a:r>
              <a:rPr lang="en-US" altLang="zh-TW" dirty="0">
                <a:ea typeface="宋体" pitchFamily="2" charset="-122"/>
              </a:rPr>
              <a:t>)</a:t>
            </a:r>
            <a:r>
              <a:rPr lang="zh-TW" altLang="en-US" dirty="0">
                <a:ea typeface="宋体" pitchFamily="2" charset="-122"/>
              </a:rPr>
              <a:t>、在控和失控信號預測值</a:t>
            </a:r>
            <a:r>
              <a:rPr lang="en-US" altLang="zh-TW" dirty="0">
                <a:ea typeface="宋体" pitchFamily="2" charset="-122"/>
              </a:rPr>
              <a:t>(</a:t>
            </a:r>
            <a:r>
              <a:rPr lang="en-US" altLang="zh-TW" dirty="0" err="1">
                <a:ea typeface="宋体" pitchFamily="2" charset="-122"/>
              </a:rPr>
              <a:t>PVr&amp;a</a:t>
            </a:r>
            <a:r>
              <a:rPr lang="en-US" altLang="zh-TW" dirty="0">
                <a:ea typeface="宋体" pitchFamily="2" charset="-122"/>
              </a:rPr>
              <a:t>)</a:t>
            </a:r>
            <a:r>
              <a:rPr lang="zh-TW" altLang="en-US" dirty="0">
                <a:ea typeface="宋体" pitchFamily="2" charset="-122"/>
              </a:rPr>
              <a:t>，來描述控制決定的正確性，即定量地描述在控和失控決定有多少次是正確的，</a:t>
            </a:r>
            <a:r>
              <a:rPr lang="en-US" altLang="zh-TW" dirty="0">
                <a:ea typeface="宋体" pitchFamily="2" charset="-122"/>
              </a:rPr>
              <a:t>PV </a:t>
            </a:r>
            <a:r>
              <a:rPr lang="zh-TW" altLang="en-US" dirty="0">
                <a:ea typeface="宋体" pitchFamily="2" charset="-122"/>
              </a:rPr>
              <a:t>是「預測值」</a:t>
            </a:r>
            <a:r>
              <a:rPr lang="en-US" altLang="zh-TW" dirty="0">
                <a:ea typeface="宋体" pitchFamily="2" charset="-122"/>
              </a:rPr>
              <a:t>(predictive value)</a:t>
            </a:r>
            <a:r>
              <a:rPr lang="zh-TW" altLang="en-US" dirty="0">
                <a:ea typeface="宋体" pitchFamily="2" charset="-122"/>
              </a:rPr>
              <a:t>的縮寫，強調這些特征預測分析過程將如何執行，最後，用「缺陷率」來預測分析過程的質量；</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ea typeface="宋体" pitchFamily="2" charset="-122"/>
              </a:rPr>
              <a:t>第三十六章 质量经济性分析</a:t>
            </a:r>
            <a:endParaRPr lang="en-US" altLang="zh-TW" dirty="0">
              <a:ea typeface="宋体" pitchFamily="2" charset="-122"/>
            </a:endParaRPr>
          </a:p>
          <a:p>
            <a:r>
              <a:rPr lang="zh-TW" altLang="en-US" dirty="0">
                <a:ea typeface="宋体" pitchFamily="2" charset="-122"/>
              </a:rPr>
              <a:t>質量成本也稱質量費用，其定義是：為了確保滿意的質量而發生的費用以及沒有達到滿意的質量所造成的損失，它是企業生產總成本的一個組成部分；根據國際標準化組織的規定，質量成本由兩部分構成，即運行質量成本和外部質量保證成本，其中運行質量成本包括：</a:t>
            </a:r>
            <a:r>
              <a:rPr lang="en-US" altLang="zh-TW" dirty="0">
                <a:ea typeface="宋体" pitchFamily="2" charset="-122"/>
              </a:rPr>
              <a:t>1) </a:t>
            </a:r>
            <a:r>
              <a:rPr lang="zh-TW" altLang="en-US" dirty="0">
                <a:ea typeface="宋体" pitchFamily="2" charset="-122"/>
              </a:rPr>
              <a:t>預防成本，</a:t>
            </a:r>
            <a:r>
              <a:rPr lang="en-US" altLang="zh-TW" dirty="0">
                <a:ea typeface="宋体" pitchFamily="2" charset="-122"/>
              </a:rPr>
              <a:t>2) </a:t>
            </a:r>
            <a:r>
              <a:rPr lang="zh-TW" altLang="en-US" dirty="0">
                <a:ea typeface="宋体" pitchFamily="2" charset="-122"/>
              </a:rPr>
              <a:t>鑒定成本，</a:t>
            </a:r>
            <a:r>
              <a:rPr lang="en-US" altLang="zh-TW" dirty="0">
                <a:ea typeface="宋体" pitchFamily="2" charset="-122"/>
              </a:rPr>
              <a:t>3) </a:t>
            </a:r>
            <a:r>
              <a:rPr lang="zh-TW" altLang="en-US" dirty="0">
                <a:ea typeface="宋体" pitchFamily="2" charset="-122"/>
              </a:rPr>
              <a:t>內部故障成本，</a:t>
            </a:r>
            <a:r>
              <a:rPr lang="en-US" altLang="zh-TW" dirty="0">
                <a:ea typeface="宋体" pitchFamily="2" charset="-122"/>
              </a:rPr>
              <a:t>4) </a:t>
            </a:r>
            <a:r>
              <a:rPr lang="zh-TW" altLang="en-US" dirty="0">
                <a:ea typeface="宋体" pitchFamily="2" charset="-122"/>
              </a:rPr>
              <a:t>外部故障成本；</a:t>
            </a:r>
          </a:p>
          <a:p>
            <a:r>
              <a:rPr lang="zh-TW" altLang="en-US" dirty="0">
                <a:ea typeface="宋体" pitchFamily="2" charset="-122"/>
              </a:rPr>
              <a:t>質量成本的詳細費用組成如下：</a:t>
            </a:r>
          </a:p>
          <a:p>
            <a:r>
              <a:rPr lang="en-US" altLang="zh-TW" dirty="0">
                <a:ea typeface="宋体" pitchFamily="2" charset="-122"/>
              </a:rPr>
              <a:t>1</a:t>
            </a:r>
            <a:r>
              <a:rPr lang="zh-TW" altLang="en-US" dirty="0">
                <a:ea typeface="宋体" pitchFamily="2" charset="-122"/>
              </a:rPr>
              <a:t>、運行質量成本</a:t>
            </a:r>
          </a:p>
          <a:p>
            <a:r>
              <a:rPr lang="zh-TW" altLang="en-US" dirty="0">
                <a:ea typeface="宋体" pitchFamily="2" charset="-122"/>
              </a:rPr>
              <a:t>運行質量成本指質量體系運行后，為達到和保持所規定的質量水平所支付的費用，企業質量成本研究的對象主要是運行質量成本；</a:t>
            </a:r>
          </a:p>
          <a:p>
            <a:r>
              <a:rPr lang="en-US" altLang="zh-TW" dirty="0">
                <a:ea typeface="宋体" pitchFamily="2" charset="-122"/>
              </a:rPr>
              <a:t>1) </a:t>
            </a:r>
            <a:r>
              <a:rPr lang="zh-TW" altLang="en-US" dirty="0">
                <a:ea typeface="宋体" pitchFamily="2" charset="-122"/>
              </a:rPr>
              <a:t>預防成本：預防產生故障或不合格品所需要的各項費用，主要包括：質量工作費（企業質量體系中為預防發生故障、保證和控制產品質量、開展質量管理所需的各項費用）；</a:t>
            </a:r>
          </a:p>
          <a:p>
            <a:r>
              <a:rPr lang="zh-TW" altLang="en-US" dirty="0">
                <a:ea typeface="宋体" pitchFamily="2" charset="-122"/>
              </a:rPr>
              <a:t>質量培訓費：質量獎勵費，質量改進措施費，質量評審費，工資及附加費（指從事質量管理的專業人員）和質量情報及信息費等；</a:t>
            </a:r>
          </a:p>
          <a:p>
            <a:r>
              <a:rPr lang="en-US" altLang="zh-TW" dirty="0">
                <a:ea typeface="宋体" pitchFamily="2" charset="-122"/>
              </a:rPr>
              <a:t>2) </a:t>
            </a:r>
            <a:r>
              <a:rPr lang="zh-TW" altLang="en-US" dirty="0">
                <a:ea typeface="宋体" pitchFamily="2" charset="-122"/>
              </a:rPr>
              <a:t>鑒定成本：評定產品是否滿足規定質量要求所需的試驗、檢驗和驗證方面的成本，一般包括：進貨檢驗費，工序檢驗費，成品檢驗費，檢測試驗設備校準、維護費，試驗材料及勞務費，檢測試驗設備折舊費，辦公費（檢測、試驗時發生的費用），工資（指專職檢驗、計量人員的工資）及附加費等；</a:t>
            </a:r>
          </a:p>
          <a:p>
            <a:r>
              <a:rPr lang="en-US" altLang="zh-TW" dirty="0">
                <a:ea typeface="宋体" pitchFamily="2" charset="-122"/>
              </a:rPr>
              <a:t>3) </a:t>
            </a:r>
            <a:r>
              <a:rPr lang="zh-TW" altLang="en-US" dirty="0">
                <a:ea typeface="宋体" pitchFamily="2" charset="-122"/>
              </a:rPr>
              <a:t>內部故障成本：在產品出廠前，由產品本身存在的缺陷所帶來的經濟損失，以及處理不合格品所花費的一切費用的總和，稱為內部故障成本，一般包括：廢品損失（包括工時費及材料費）、返工或返修損失、因質量問題發生的停工損失、質量事故處理費、質量降等降級損失等；</a:t>
            </a:r>
          </a:p>
          <a:p>
            <a:r>
              <a:rPr lang="en-US" altLang="zh-TW" dirty="0">
                <a:ea typeface="宋体" pitchFamily="2" charset="-122"/>
              </a:rPr>
              <a:t>4) </a:t>
            </a:r>
            <a:r>
              <a:rPr lang="zh-TW" altLang="en-US" dirty="0">
                <a:ea typeface="宋体" pitchFamily="2" charset="-122"/>
              </a:rPr>
              <a:t>外部故障成本：產品出廠后，在用戶使用過程中由於產品的缺陷或故障所引起的一切費用總和，稱為外部故障成本，一般包括索賠損失、退貨或退換損失、保修費用、訴訟損失費、折價損失等；</a:t>
            </a:r>
          </a:p>
          <a:p>
            <a:r>
              <a:rPr lang="en-US" altLang="zh-TW" dirty="0">
                <a:ea typeface="宋体" pitchFamily="2" charset="-122"/>
              </a:rPr>
              <a:t>2</a:t>
            </a:r>
            <a:r>
              <a:rPr lang="zh-TW" altLang="en-US" dirty="0">
                <a:ea typeface="宋体" pitchFamily="2" charset="-122"/>
              </a:rPr>
              <a:t>、外部質量保證成本</a:t>
            </a:r>
          </a:p>
          <a:p>
            <a:r>
              <a:rPr lang="zh-TW" altLang="en-US" dirty="0">
                <a:ea typeface="宋体" pitchFamily="2" charset="-122"/>
              </a:rPr>
              <a:t>在合同環境條件下，根據用戶提出的要求，為提供客觀證據所支付的費用，統稱為外部質量保證成本，其組成項目如下：</a:t>
            </a:r>
          </a:p>
          <a:p>
            <a:r>
              <a:rPr lang="zh-TW" altLang="en-US" dirty="0">
                <a:ea typeface="宋体" pitchFamily="2" charset="-122"/>
              </a:rPr>
              <a:t>為提供附加的質量保證措施、程序、數據等所支付的費用；</a:t>
            </a:r>
          </a:p>
          <a:p>
            <a:r>
              <a:rPr lang="en-US" altLang="zh-TW" dirty="0">
                <a:ea typeface="宋体" pitchFamily="2" charset="-122"/>
              </a:rPr>
              <a:t>2) </a:t>
            </a:r>
            <a:r>
              <a:rPr lang="zh-TW" altLang="en-US" dirty="0">
                <a:ea typeface="宋体" pitchFamily="2" charset="-122"/>
              </a:rPr>
              <a:t>產品的驗證試驗和評定的費用，如經認可的獨立試驗機構對特殊的安全性能進行檢測試驗所發生的費用；</a:t>
            </a:r>
          </a:p>
          <a:p>
            <a:r>
              <a:rPr lang="en-US" altLang="zh-TW" dirty="0">
                <a:ea typeface="宋体" pitchFamily="2" charset="-122"/>
              </a:rPr>
              <a:t>3) </a:t>
            </a:r>
            <a:r>
              <a:rPr lang="zh-TW" altLang="en-US" dirty="0">
                <a:ea typeface="宋体" pitchFamily="2" charset="-122"/>
              </a:rPr>
              <a:t>為滿足用戶要求，進行質量體系認證和產品質量認證所發生的費用等；</a:t>
            </a:r>
          </a:p>
          <a:p>
            <a:pPr>
              <a:lnSpc>
                <a:spcPct val="150000"/>
              </a:lnSpc>
            </a:pPr>
            <a:r>
              <a:rPr lang="zh-CN" altLang="en-US" sz="1200" dirty="0">
                <a:latin typeface="Times New Roman" pitchFamily="18" charset="0"/>
                <a:cs typeface="Times New Roman" pitchFamily="18" charset="0"/>
              </a:rPr>
              <a:t>根據以上關於質量成本的定義及其費用項目的構成，有必要將現行的質量成本做以下說明，以明確質量成本的邊界條件；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一，質量成本只是針對產品製造過程中的符合性質量而言的，也就是說，在設計已經完成、標準和規範已經確定的條件下，才開始進入質量成本計算，因此，它不包括重新設計和改進設計以及用於提高質量等級或質量水平而支付的哪些費用；</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二，質量成本是指在製造過程中與不合格品密切相關的費用，例如預防成本就是預防出現不合格品的費用，鑒定成本是為了評定是否出現不合格品的費用，而內、外故障成本是因產品不合格而在廠內或廠外所產生的損失費用，可以這樣理解，假定有一種根本不出現不合格品的理想式生產系統，則其質量成本為零，事實上，這種理想式生產系統是不存在的，在實際中，或多或少總會出現一定的不合格品，因而質量成本是客觀存在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三，質量成本並不包括製造過程中與質量有關的全部費用，而只是其中的一部分，例如，工人生產時的工資或材料費、車間或企業管理費等，均不計入質量成本中，因為這是正常生產前所必須具備的條件，計算和控制質量成本，是為了用最經濟的手段達到規定的質量目標；</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第四，質量成本的計算，不是單純為了得到結果，而是為了分析，在差異中尋找質量改進的途徑，達到降低成本的目的；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應當指出，質量成本屬於管理會計的範疇，因此它對企業的經營決策有重要的意義；</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質量成本科目設置</a:t>
            </a:r>
            <a:endParaRPr lang="en-US" altLang="zh-CN" sz="1200" dirty="0">
              <a:latin typeface="Times New Roman" pitchFamily="18" charset="0"/>
              <a:cs typeface="Times New Roman" pitchFamily="18" charset="0"/>
            </a:endParaRPr>
          </a:p>
          <a:p>
            <a:r>
              <a:rPr lang="zh-TW" altLang="en-US" dirty="0">
                <a:ea typeface="宋体" pitchFamily="2" charset="-122"/>
              </a:rPr>
              <a:t>我國的質量成本核算，目前尚未正式納入會計核算體系，因此，質量成本項目的設置必須符合財務會計及成本的規範要求，不能打亂國家統一規定的會計制度、原則，質量成本項目的設置必須便於質量成本還原到相應的會計科目中去，以保證國家會計制度、原則的一致性；</a:t>
            </a:r>
          </a:p>
          <a:p>
            <a:r>
              <a:rPr lang="zh-TW" altLang="en-US" dirty="0">
                <a:ea typeface="宋体" pitchFamily="2" charset="-122"/>
              </a:rPr>
              <a:t>質量成本一般分為三級科目，一級科目：質量成本，二級科目：預防成本、鑒定成本、內部故障（損失）成本、外部故障（損失）成本，三級科目：質量成本細目；國家標準 </a:t>
            </a:r>
            <a:r>
              <a:rPr lang="en-US" altLang="zh-TW" dirty="0">
                <a:ea typeface="宋体" pitchFamily="2" charset="-122"/>
              </a:rPr>
              <a:t>GB / T 13339 - 91 《</a:t>
            </a:r>
            <a:r>
              <a:rPr lang="zh-TW" altLang="en-US" dirty="0">
                <a:ea typeface="宋体" pitchFamily="2" charset="-122"/>
              </a:rPr>
              <a:t>質量成本管理導則</a:t>
            </a:r>
            <a:r>
              <a:rPr lang="en-US" altLang="zh-TW" dirty="0">
                <a:ea typeface="宋体" pitchFamily="2" charset="-122"/>
              </a:rPr>
              <a:t>》</a:t>
            </a:r>
            <a:r>
              <a:rPr lang="zh-TW" altLang="en-US" dirty="0">
                <a:ea typeface="宋体" pitchFamily="2" charset="-122"/>
              </a:rPr>
              <a:t>中推薦了二十一個科目，企業可依據實際情況及質量費用的用途、目的、性質進行增刪；</a:t>
            </a:r>
          </a:p>
          <a:p>
            <a:r>
              <a:rPr lang="zh-TW" altLang="en-US" dirty="0">
                <a:ea typeface="宋体" pitchFamily="2" charset="-122"/>
              </a:rPr>
              <a:t>質量成本也是一種機會成本，有的項目企業可能在短時間內沒有發生或很少發生，如停工損失，但這些企業畢竟會發生，只不過由於企業質量管理水平較高而減少或防止了因產品質量造成的停工，只要是可能發生的費用，企業就應該設置相應的科目；根據國內外的實踐經驗，表</a:t>
            </a:r>
            <a:r>
              <a:rPr lang="en-US" altLang="zh-TW" dirty="0">
                <a:ea typeface="宋体" pitchFamily="2" charset="-122"/>
              </a:rPr>
              <a:t>36-2</a:t>
            </a:r>
            <a:r>
              <a:rPr lang="zh-TW" altLang="en-US" dirty="0">
                <a:ea typeface="宋体" pitchFamily="2" charset="-122"/>
              </a:rPr>
              <a:t>分別例舉了國外幾種具有代表性的質量成本項目設置情況；</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質量成本分析</a:t>
            </a:r>
            <a:endParaRPr lang="en-US" altLang="zh-CN" sz="1200" dirty="0">
              <a:latin typeface="Times New Roman" pitchFamily="18" charset="0"/>
              <a:cs typeface="Times New Roman" pitchFamily="18" charset="0"/>
            </a:endParaRPr>
          </a:p>
          <a:p>
            <a:r>
              <a:rPr lang="zh-TW" altLang="en-US" dirty="0">
                <a:ea typeface="宋体" pitchFamily="2" charset="-122"/>
              </a:rPr>
              <a:t>質量成本分析是質量成本管理的重點環節之一，通過對質量成本核算數據的分析，找出質量存在的問題和管理上的薄弱環節，提出需要改進的措施并向各級領導提供資料信息和建議，以便對質量中的問題做出正確的處理決策；</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企業對核算后的質量成本進行分析時要注意兩點：一是圍繞質量指標體系進行分析以反映質量管理的有效性和規律性，二是應用正確的分析方法找出產生質量損失的主要原因，圍繞重點問題找出改進點，制訂措施進行決策；</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為了進行定量分析，一般應建立質量指標體系，企業內部的質量指標一般可分為三類：</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占基數比例指標，反映質量成本占各種基數的比例關係，其基數主要有總產值、產品銷售收入、產品銷售利潤、產品總成本等；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結構比例指標，反映質量成本內各主要項目占質量總成本的比例；</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質量效益指標，反映可控成本（投資成本）增加而使結果成本（即損失成本）降低的情況；</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一、基數比例指標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質量成本率分析（每一百元產品成本的質量成本含量）：質量成本率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商品產品總成本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銷售質量成本率（每一百元銷售額中的質量成本含量）：銷售質量成本率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產值質量成本率（每一百元總產值中的質量成本含量）：產值質量成本率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總產值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銷售外部損失成本率（每一百元銷售額中的外部損失含量）：銷售外部損失成本率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銷售總額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二 、結構比例指標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預防成本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鑒定成本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內部損失成本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通過結構比例的分析，大致可以看出各質量管理點接近最佳點的程度；</a:t>
            </a:r>
            <a:endParaRPr lang="en-US" altLang="zh-CN" sz="1200" dirty="0">
              <a:latin typeface="Times New Roman" pitchFamily="18" charset="0"/>
              <a:cs typeface="Times New Roman" pitchFamily="18" charset="0"/>
            </a:endParaRPr>
          </a:p>
          <a:p>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三、質量投資效益分析</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所謂質量投資，就是指預防成本和鑒定成本，也就是可控成本；增加投資的目的，是為了減小內部損失與外部損失，所以增加投資的效益，就是增加單位投資所獲得的內、外損失的減小額；</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假定 </a:t>
            </a:r>
            <a:r>
              <a:rPr lang="en-US" altLang="zh-CN" sz="1200" dirty="0">
                <a:latin typeface="Times New Roman" pitchFamily="18" charset="0"/>
                <a:cs typeface="Times New Roman" pitchFamily="18" charset="0"/>
              </a:rPr>
              <a:t>K1 </a:t>
            </a:r>
            <a:r>
              <a:rPr lang="zh-CN" altLang="en-US" sz="1200" dirty="0">
                <a:latin typeface="Times New Roman" pitchFamily="18" charset="0"/>
                <a:cs typeface="Times New Roman" pitchFamily="18" charset="0"/>
              </a:rPr>
              <a:t>為上期投資額，</a:t>
            </a:r>
            <a:r>
              <a:rPr lang="en-US" altLang="zh-CN" sz="1200" dirty="0">
                <a:latin typeface="Times New Roman" pitchFamily="18" charset="0"/>
                <a:cs typeface="Times New Roman" pitchFamily="18" charset="0"/>
              </a:rPr>
              <a:t>K2 </a:t>
            </a:r>
            <a:r>
              <a:rPr lang="zh-CN" altLang="en-US" sz="1200" dirty="0">
                <a:latin typeface="Times New Roman" pitchFamily="18" charset="0"/>
                <a:cs typeface="Times New Roman" pitchFamily="18" charset="0"/>
              </a:rPr>
              <a:t>為本期投資額，</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為上期損失額，</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為本期損失額，則增加投資額為 △</a:t>
            </a:r>
            <a:r>
              <a:rPr lang="en-US" altLang="zh-CN" sz="1200" dirty="0">
                <a:latin typeface="Times New Roman" pitchFamily="18" charset="0"/>
                <a:cs typeface="Times New Roman" pitchFamily="18" charset="0"/>
              </a:rPr>
              <a:t>K = K2 – K1 </a:t>
            </a:r>
            <a:r>
              <a:rPr lang="zh-CN" altLang="en-US" sz="1200" dirty="0">
                <a:latin typeface="Times New Roman" pitchFamily="18" charset="0"/>
                <a:cs typeface="Times New Roman" pitchFamily="18" charset="0"/>
              </a:rPr>
              <a:t>，損失減小額為 △</a:t>
            </a:r>
            <a:r>
              <a:rPr lang="en-US" altLang="zh-CN" sz="1200" dirty="0">
                <a:latin typeface="Times New Roman" pitchFamily="18" charset="0"/>
                <a:cs typeface="Times New Roman" pitchFamily="18" charset="0"/>
              </a:rPr>
              <a:t>C = - ( C2 - C1 )</a:t>
            </a:r>
            <a:r>
              <a:rPr lang="zh-CN" altLang="en-US" sz="1200" dirty="0">
                <a:latin typeface="Times New Roman" pitchFamily="18" charset="0"/>
                <a:cs typeface="Times New Roman" pitchFamily="18" charset="0"/>
              </a:rPr>
              <a:t> ，此處，</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，負號表示損失費用的節約額，當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時，投資是有效的，單位投資效益為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，而</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為增加投資的總收益，當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時，則要考慮投資效果作用的年限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，只有當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，且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年時，才能認為投資是有效的；</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FF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FF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latin typeface="Times New Roman" pitchFamily="18" charset="0"/>
                <a:cs typeface="Times New Roman" pitchFamily="18" charset="0"/>
              </a:rPr>
              <a:t>第 三十七 章  預測分析過程的質量</a:t>
            </a:r>
            <a:endParaRPr lang="en-US" altLang="zh-CN" dirty="0">
              <a:solidFill>
                <a:srgbClr val="FF0000"/>
              </a:solidFill>
              <a:latin typeface="Times New Roman" pitchFamily="18" charset="0"/>
              <a:cs typeface="Times New Roman" pitchFamily="18" charset="0"/>
            </a:endParaRPr>
          </a:p>
          <a:p>
            <a:r>
              <a:rPr lang="zh-CN" altLang="en-US" dirty="0">
                <a:ea typeface="宋体" pitchFamily="2" charset="-122"/>
              </a:rPr>
              <a:t>「成本 </a:t>
            </a:r>
            <a:r>
              <a:rPr lang="en-US" altLang="zh-CN" dirty="0">
                <a:ea typeface="宋体" pitchFamily="2" charset="-122"/>
              </a:rPr>
              <a:t>~ </a:t>
            </a:r>
            <a:r>
              <a:rPr lang="zh-CN" altLang="en-US" dirty="0">
                <a:ea typeface="宋体" pitchFamily="2" charset="-122"/>
              </a:rPr>
              <a:t>效果 質量控制」</a:t>
            </a:r>
            <a:r>
              <a:rPr lang="en-US" altLang="zh-CN" dirty="0">
                <a:ea typeface="宋体" pitchFamily="2" charset="-122"/>
              </a:rPr>
              <a:t>(cost ~ effective quality control)</a:t>
            </a:r>
            <a:r>
              <a:rPr lang="zh-CN" altLang="en-US" dirty="0">
                <a:ea typeface="宋体" pitchFamily="2" charset="-122"/>
              </a:rPr>
              <a:t>，是關於選擇和設計控制方法最大限度地提高分析過程的質量和生產率的過程；質量和生產率依賴於測定和控制方法的性能特徵；</a:t>
            </a:r>
          </a:p>
          <a:p>
            <a:r>
              <a:rPr lang="zh-TW" altLang="en-US" dirty="0">
                <a:ea typeface="宋体" pitchFamily="2" charset="-122"/>
              </a:rPr>
              <a:t>測定方法的性能特徵是它的醫學上重要的誤差發生率；當測定方法是穩定的且誤差很少時，質量和生產率將是高的；控制方法的性能特徵是誤差檢出概率和假失控概率（或平均批長度）；當控制方法具有高的誤差檢出率時，將檢出發生的任何誤差，判斷受影響的分析批為失控，並且維持高質量；當控制方法具有高的誤差檢出概率和低的假失控時，生產率是高的，因為重複批較少，重複檢測申請也減少；</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控制方法要具有高的誤差檢出概率（或短的失控質量的批長度）和低的假失控概率（或長的在控質量的批長度），一般要求每批多個控制測定值；這樣的控制方法昂貴，除非分析批非常大；另一方面，如果大的分析批減慢了試驗結果的報告和耽擱了患者的診斷和治療，這樣大分析批本身可能是昂貴的；</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能不能選擇或設計控制方法提供高的質量而沒有要求太多的控制測定值？隨著誤差發生率變化，高誤差檢出和低假失控要求也變化嗎？是否存在這樣的情況，能達到高的誤差檢出而沒有考慮維持低的假失控概率，或低的假失控概率比高的誤差檢出概率更重要？爲了回答這些問題，管理者和分析人員需要理解分析過程的質量如何依賴於測定方法的誤差發生率，以及控制方法的誤差檢出概率和假失控概率；</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本章引入了額外的特徵描述控制方法「在控」和「失控」信號的正確性，及預測分析過程的質量（缺陷率，</a:t>
            </a:r>
            <a:r>
              <a:rPr lang="en-US" altLang="zh-CN" sz="1200" dirty="0">
                <a:latin typeface="Times New Roman" pitchFamily="18" charset="0"/>
                <a:cs typeface="Times New Roman" pitchFamily="18" charset="0"/>
              </a:rPr>
              <a:t>defect rate</a:t>
            </a:r>
            <a:r>
              <a:rPr lang="zh-CN" altLang="en-US" sz="1200" dirty="0">
                <a:latin typeface="Times New Roman" pitchFamily="18" charset="0"/>
                <a:cs typeface="Times New Roman" pitchFamily="18" charset="0"/>
              </a:rPr>
              <a:t>），展示這些額外的特徵如何定量地依賴於測定方法的誤差發生率及控制方法的誤差檢出和假失控特徵；</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控制測定值，控制觀測值：質控品的檢測結果（用於質量控制目的）稱為控制測定值或控制觀測值；許多控制方法，把特定的結果畫在一種圖形上，並且直接地進行解釋；然而，有些方法，在數據用於檢驗控制狀態之前，需要對控制測定值進行計算；這些衍生量或計算值稱為控制統計量；例如，一組六個控制測定值的平均值能作為一個控制統計量；</a:t>
            </a:r>
            <a:endParaRPr lang="en-US" altLang="zh-CN" sz="1200" dirty="0">
              <a:latin typeface="Times New Roman" pitchFamily="18" charset="0"/>
              <a:cs typeface="Times New Roman" pitchFamily="18" charset="0"/>
            </a:endParaRPr>
          </a:p>
          <a:p>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来源于：临床检验质量控制技术（第三版），王治国编著，人民文学出版社。</a:t>
            </a:r>
          </a:p>
          <a:p>
            <a:r>
              <a:rPr lang="zh-CN" altLang="en-US" dirty="0">
                <a:ea typeface="宋体" pitchFamily="2" charset="-122"/>
              </a:rPr>
              <a:t>第三十六章 质量经济性分析</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4</a:t>
            </a:fld>
            <a:endParaRPr lang="en-US" altLang="zh-CN"/>
          </a:p>
        </p:txBody>
      </p:sp>
    </p:spTree>
    <p:extLst>
      <p:ext uri="{BB962C8B-B14F-4D97-AF65-F5344CB8AC3E}">
        <p14:creationId xmlns:p14="http://schemas.microsoft.com/office/powerpoint/2010/main" val="1113635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此使用「預測值特征」這個名詞，是為了把它與前面介紹的「性能特征」區分開來；性能特征是測定方法和控制方法的主要特征，描述了它們的特定性能；預測值特征是次要特征，其依賴於主要特征，但也描述它們對分析過程聯合影響；預測值特征對於理解測定方法和控制方法之間的交互作用，及預測分析過程的行為如何使非常重要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由真失控</a:t>
            </a:r>
            <a:r>
              <a:rPr lang="en-US" altLang="zh-TW" dirty="0">
                <a:ea typeface="宋体" pitchFamily="2" charset="-122"/>
              </a:rPr>
              <a:t>(</a:t>
            </a:r>
            <a:r>
              <a:rPr lang="en-US" altLang="zh-TW" dirty="0" err="1">
                <a:ea typeface="宋体" pitchFamily="2" charset="-122"/>
              </a:rPr>
              <a:t>tr</a:t>
            </a:r>
            <a:r>
              <a:rPr lang="en-US" altLang="zh-TW" dirty="0">
                <a:ea typeface="宋体" pitchFamily="2" charset="-122"/>
              </a:rPr>
              <a:t>)</a:t>
            </a:r>
            <a:r>
              <a:rPr lang="zh-TW" altLang="en-US" dirty="0">
                <a:ea typeface="宋体" pitchFamily="2" charset="-122"/>
              </a:rPr>
              <a:t>、假失控</a:t>
            </a:r>
            <a:r>
              <a:rPr lang="en-US" altLang="zh-TW" dirty="0">
                <a:ea typeface="宋体" pitchFamily="2" charset="-122"/>
              </a:rPr>
              <a:t>(</a:t>
            </a:r>
            <a:r>
              <a:rPr lang="en-US" altLang="zh-TW" dirty="0" err="1">
                <a:ea typeface="宋体" pitchFamily="2" charset="-122"/>
              </a:rPr>
              <a:t>fr</a:t>
            </a:r>
            <a:r>
              <a:rPr lang="en-US" altLang="zh-TW" dirty="0">
                <a:ea typeface="宋体" pitchFamily="2" charset="-122"/>
              </a:rPr>
              <a:t>)</a:t>
            </a:r>
            <a:r>
              <a:rPr lang="zh-TW" altLang="en-US" dirty="0">
                <a:ea typeface="宋体" pitchFamily="2" charset="-122"/>
              </a:rPr>
              <a:t>、假在控</a:t>
            </a:r>
            <a:r>
              <a:rPr lang="en-US" altLang="zh-TW" dirty="0">
                <a:ea typeface="宋体" pitchFamily="2" charset="-122"/>
              </a:rPr>
              <a:t>(</a:t>
            </a:r>
            <a:r>
              <a:rPr lang="en-US" altLang="zh-TW" dirty="0" err="1">
                <a:ea typeface="宋体" pitchFamily="2" charset="-122"/>
              </a:rPr>
              <a:t>fa</a:t>
            </a:r>
            <a:r>
              <a:rPr lang="en-US" altLang="zh-TW" dirty="0">
                <a:ea typeface="宋体" pitchFamily="2" charset="-122"/>
              </a:rPr>
              <a:t>)</a:t>
            </a:r>
            <a:r>
              <a:rPr lang="zh-TW" altLang="en-US" dirty="0">
                <a:ea typeface="宋体" pitchFamily="2" charset="-122"/>
              </a:rPr>
              <a:t>、真在控</a:t>
            </a:r>
            <a:r>
              <a:rPr lang="en-US" altLang="zh-TW" dirty="0">
                <a:ea typeface="宋体" pitchFamily="2" charset="-122"/>
              </a:rPr>
              <a:t>(ta)</a:t>
            </a:r>
            <a:r>
              <a:rPr lang="zh-TW" altLang="en-US" dirty="0">
                <a:ea typeface="宋体" pitchFamily="2" charset="-122"/>
              </a:rPr>
              <a:t>把分析批進行分類，在分析批這種分類上能計算出延伸的特征，誤差檢出概率</a:t>
            </a:r>
            <a:r>
              <a:rPr lang="en-US" altLang="zh-TW" dirty="0">
                <a:ea typeface="宋体" pitchFamily="2" charset="-122"/>
              </a:rPr>
              <a:t>(</a:t>
            </a:r>
            <a:r>
              <a:rPr lang="en-US" altLang="zh-TW" dirty="0" err="1">
                <a:ea typeface="宋体" pitchFamily="2" charset="-122"/>
              </a:rPr>
              <a:t>Ped</a:t>
            </a:r>
            <a:r>
              <a:rPr lang="en-US" altLang="zh-TW" dirty="0">
                <a:ea typeface="宋体" pitchFamily="2" charset="-122"/>
              </a:rPr>
              <a:t>)</a:t>
            </a:r>
            <a:r>
              <a:rPr lang="zh-TW" altLang="en-US" dirty="0">
                <a:ea typeface="宋体" pitchFamily="2" charset="-122"/>
              </a:rPr>
              <a:t>、假失控概率</a:t>
            </a:r>
            <a:r>
              <a:rPr lang="en-US" altLang="zh-TW" dirty="0">
                <a:ea typeface="宋体" pitchFamily="2" charset="-122"/>
              </a:rPr>
              <a:t>(</a:t>
            </a:r>
            <a:r>
              <a:rPr lang="en-US" altLang="zh-TW" dirty="0" err="1">
                <a:ea typeface="宋体" pitchFamily="2" charset="-122"/>
              </a:rPr>
              <a:t>Pfr</a:t>
            </a:r>
            <a:r>
              <a:rPr lang="en-US" altLang="zh-TW" dirty="0">
                <a:ea typeface="宋体" pitchFamily="2" charset="-122"/>
              </a:rPr>
              <a:t>)</a:t>
            </a:r>
            <a:r>
              <a:rPr lang="zh-TW" altLang="en-US" dirty="0">
                <a:ea typeface="宋体" pitchFamily="2" charset="-122"/>
              </a:rPr>
              <a:t>、失控質量的平均批長度</a:t>
            </a:r>
            <a:r>
              <a:rPr lang="en-US" altLang="zh-TW" dirty="0">
                <a:ea typeface="宋体" pitchFamily="2" charset="-122"/>
              </a:rPr>
              <a:t>(</a:t>
            </a:r>
            <a:r>
              <a:rPr lang="en-US" altLang="zh-TW" dirty="0" err="1">
                <a:ea typeface="宋体" pitchFamily="2" charset="-122"/>
              </a:rPr>
              <a:t>ARLr</a:t>
            </a:r>
            <a:r>
              <a:rPr lang="en-US" altLang="zh-TW" dirty="0">
                <a:ea typeface="宋体" pitchFamily="2" charset="-122"/>
              </a:rPr>
              <a:t>)</a:t>
            </a:r>
            <a:r>
              <a:rPr lang="zh-TW" altLang="en-US" dirty="0">
                <a:ea typeface="宋体" pitchFamily="2" charset="-122"/>
              </a:rPr>
              <a:t>、在控質量的平均批長度</a:t>
            </a:r>
            <a:r>
              <a:rPr lang="en-US" altLang="zh-TW" dirty="0">
                <a:ea typeface="宋体" pitchFamily="2" charset="-122"/>
              </a:rPr>
              <a:t>(</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分別描述有和無誤差分析批獲得多少次失控信號；在此引入三個術語：失控信號預測值</a:t>
            </a:r>
            <a:r>
              <a:rPr lang="en-US" altLang="zh-TW" dirty="0">
                <a:ea typeface="宋体" pitchFamily="2" charset="-122"/>
              </a:rPr>
              <a:t>(</a:t>
            </a:r>
            <a:r>
              <a:rPr lang="en-US" altLang="zh-TW" dirty="0" err="1">
                <a:ea typeface="宋体" pitchFamily="2" charset="-122"/>
              </a:rPr>
              <a:t>PVr</a:t>
            </a:r>
            <a:r>
              <a:rPr lang="en-US" altLang="zh-TW" dirty="0">
                <a:ea typeface="宋体" pitchFamily="2" charset="-122"/>
              </a:rPr>
              <a:t>)</a:t>
            </a:r>
            <a:r>
              <a:rPr lang="zh-TW" altLang="en-US" dirty="0">
                <a:ea typeface="宋体" pitchFamily="2" charset="-122"/>
              </a:rPr>
              <a:t>、在控信號預測值</a:t>
            </a:r>
            <a:r>
              <a:rPr lang="en-US" altLang="zh-TW" dirty="0">
                <a:ea typeface="宋体" pitchFamily="2" charset="-122"/>
              </a:rPr>
              <a:t>(</a:t>
            </a:r>
            <a:r>
              <a:rPr lang="en-US" altLang="zh-TW" dirty="0" err="1">
                <a:ea typeface="宋体" pitchFamily="2" charset="-122"/>
              </a:rPr>
              <a:t>PVa</a:t>
            </a:r>
            <a:r>
              <a:rPr lang="en-US" altLang="zh-TW" dirty="0">
                <a:ea typeface="宋体" pitchFamily="2" charset="-122"/>
              </a:rPr>
              <a:t>)</a:t>
            </a:r>
            <a:r>
              <a:rPr lang="zh-TW" altLang="en-US" dirty="0">
                <a:ea typeface="宋体" pitchFamily="2" charset="-122"/>
              </a:rPr>
              <a:t>、在控和失控信號預測值</a:t>
            </a:r>
            <a:r>
              <a:rPr lang="en-US" altLang="zh-TW" dirty="0">
                <a:ea typeface="宋体" pitchFamily="2" charset="-122"/>
              </a:rPr>
              <a:t>(</a:t>
            </a:r>
            <a:r>
              <a:rPr lang="en-US" altLang="zh-TW" dirty="0" err="1">
                <a:ea typeface="宋体" pitchFamily="2" charset="-122"/>
              </a:rPr>
              <a:t>PVr&amp;a</a:t>
            </a:r>
            <a:r>
              <a:rPr lang="en-US" altLang="zh-TW" dirty="0">
                <a:ea typeface="宋体" pitchFamily="2" charset="-122"/>
              </a:rPr>
              <a:t>)</a:t>
            </a:r>
            <a:r>
              <a:rPr lang="zh-TW" altLang="en-US" dirty="0">
                <a:ea typeface="宋体" pitchFamily="2" charset="-122"/>
              </a:rPr>
              <a:t>，來描述控制決定的正確性，即定量地描述在控和失控決定有多少次是正確的，</a:t>
            </a:r>
            <a:r>
              <a:rPr lang="en-US" altLang="zh-TW" dirty="0">
                <a:ea typeface="宋体" pitchFamily="2" charset="-122"/>
              </a:rPr>
              <a:t>PV </a:t>
            </a:r>
            <a:r>
              <a:rPr lang="zh-TW" altLang="en-US" dirty="0">
                <a:ea typeface="宋体" pitchFamily="2" charset="-122"/>
              </a:rPr>
              <a:t>是「預測值」</a:t>
            </a:r>
            <a:r>
              <a:rPr lang="en-US" altLang="zh-TW" dirty="0">
                <a:ea typeface="宋体" pitchFamily="2" charset="-122"/>
              </a:rPr>
              <a:t>(predictive value)</a:t>
            </a:r>
            <a:r>
              <a:rPr lang="zh-TW" altLang="en-US" dirty="0">
                <a:ea typeface="宋体" pitchFamily="2" charset="-122"/>
              </a:rPr>
              <a:t>的縮寫，強調這些特征預測分析過程將如何執行，最後，用「缺陷率」來預測分析過程的質量；</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ea typeface="宋体" pitchFamily="2" charset="-122"/>
              </a:rPr>
              <a:t>第三十六章 质量经济性分析</a:t>
            </a:r>
            <a:endParaRPr lang="en-US" altLang="zh-TW" dirty="0">
              <a:ea typeface="宋体" pitchFamily="2" charset="-122"/>
            </a:endParaRPr>
          </a:p>
          <a:p>
            <a:r>
              <a:rPr lang="zh-TW" altLang="en-US" dirty="0">
                <a:ea typeface="宋体" pitchFamily="2" charset="-122"/>
              </a:rPr>
              <a:t>質量成本也稱質量費用，其定義是：為了確保滿意的質量而發生的費用以及沒有達到滿意的質量所造成的損失，它是企業生產總成本的一個組成部分；根據國際標準化組織的規定，質量成本由兩部分構成，即運行質量成本和外部質量保證成本，其中運行質量成本包括：</a:t>
            </a:r>
            <a:r>
              <a:rPr lang="en-US" altLang="zh-TW" dirty="0">
                <a:ea typeface="宋体" pitchFamily="2" charset="-122"/>
              </a:rPr>
              <a:t>1) </a:t>
            </a:r>
            <a:r>
              <a:rPr lang="zh-TW" altLang="en-US" dirty="0">
                <a:ea typeface="宋体" pitchFamily="2" charset="-122"/>
              </a:rPr>
              <a:t>預防成本，</a:t>
            </a:r>
            <a:r>
              <a:rPr lang="en-US" altLang="zh-TW" dirty="0">
                <a:ea typeface="宋体" pitchFamily="2" charset="-122"/>
              </a:rPr>
              <a:t>2) </a:t>
            </a:r>
            <a:r>
              <a:rPr lang="zh-TW" altLang="en-US" dirty="0">
                <a:ea typeface="宋体" pitchFamily="2" charset="-122"/>
              </a:rPr>
              <a:t>鑒定成本，</a:t>
            </a:r>
            <a:r>
              <a:rPr lang="en-US" altLang="zh-TW" dirty="0">
                <a:ea typeface="宋体" pitchFamily="2" charset="-122"/>
              </a:rPr>
              <a:t>3) </a:t>
            </a:r>
            <a:r>
              <a:rPr lang="zh-TW" altLang="en-US" dirty="0">
                <a:ea typeface="宋体" pitchFamily="2" charset="-122"/>
              </a:rPr>
              <a:t>內部故障成本，</a:t>
            </a:r>
            <a:r>
              <a:rPr lang="en-US" altLang="zh-TW" dirty="0">
                <a:ea typeface="宋体" pitchFamily="2" charset="-122"/>
              </a:rPr>
              <a:t>4) </a:t>
            </a:r>
            <a:r>
              <a:rPr lang="zh-TW" altLang="en-US" dirty="0">
                <a:ea typeface="宋体" pitchFamily="2" charset="-122"/>
              </a:rPr>
              <a:t>外部故障成本；</a:t>
            </a:r>
          </a:p>
          <a:p>
            <a:r>
              <a:rPr lang="zh-TW" altLang="en-US" dirty="0">
                <a:ea typeface="宋体" pitchFamily="2" charset="-122"/>
              </a:rPr>
              <a:t>質量成本的詳細費用組成如下：</a:t>
            </a:r>
          </a:p>
          <a:p>
            <a:r>
              <a:rPr lang="en-US" altLang="zh-TW" dirty="0">
                <a:ea typeface="宋体" pitchFamily="2" charset="-122"/>
              </a:rPr>
              <a:t>1</a:t>
            </a:r>
            <a:r>
              <a:rPr lang="zh-TW" altLang="en-US" dirty="0">
                <a:ea typeface="宋体" pitchFamily="2" charset="-122"/>
              </a:rPr>
              <a:t>、運行質量成本</a:t>
            </a:r>
          </a:p>
          <a:p>
            <a:r>
              <a:rPr lang="zh-TW" altLang="en-US" dirty="0">
                <a:ea typeface="宋体" pitchFamily="2" charset="-122"/>
              </a:rPr>
              <a:t>運行質量成本指質量體系運行后，為達到和保持所規定的質量水平所支付的費用，企業質量成本研究的對象主要是運行質量成本；</a:t>
            </a:r>
          </a:p>
          <a:p>
            <a:r>
              <a:rPr lang="en-US" altLang="zh-TW" dirty="0">
                <a:ea typeface="宋体" pitchFamily="2" charset="-122"/>
              </a:rPr>
              <a:t>1) </a:t>
            </a:r>
            <a:r>
              <a:rPr lang="zh-TW" altLang="en-US" dirty="0">
                <a:ea typeface="宋体" pitchFamily="2" charset="-122"/>
              </a:rPr>
              <a:t>預防成本：預防產生故障或不合格品所需要的各項費用，主要包括：質量工作費（企業質量體系中為預防發生故障、保證和控制產品質量、開展質量管理所需的各項費用）；</a:t>
            </a:r>
          </a:p>
          <a:p>
            <a:r>
              <a:rPr lang="zh-TW" altLang="en-US" dirty="0">
                <a:ea typeface="宋体" pitchFamily="2" charset="-122"/>
              </a:rPr>
              <a:t>質量培訓費：質量獎勵費，質量改進措施費，質量評審費，工資及附加費（指從事質量管理的專業人員）和質量情報及信息費等；</a:t>
            </a:r>
          </a:p>
          <a:p>
            <a:r>
              <a:rPr lang="en-US" altLang="zh-TW" dirty="0">
                <a:ea typeface="宋体" pitchFamily="2" charset="-122"/>
              </a:rPr>
              <a:t>2) </a:t>
            </a:r>
            <a:r>
              <a:rPr lang="zh-TW" altLang="en-US" dirty="0">
                <a:ea typeface="宋体" pitchFamily="2" charset="-122"/>
              </a:rPr>
              <a:t>鑒定成本：評定產品是否滿足規定質量要求所需的試驗、檢驗和驗證方面的成本，一般包括：進貨檢驗費，工序檢驗費，成品檢驗費，檢測試驗設備校準、維護費，試驗材料及勞務費，檢測試驗設備折舊費，辦公費（檢測、試驗時發生的費用），工資（指專職檢驗、計量人員的工資）及附加費等；</a:t>
            </a:r>
          </a:p>
          <a:p>
            <a:r>
              <a:rPr lang="en-US" altLang="zh-TW" dirty="0">
                <a:ea typeface="宋体" pitchFamily="2" charset="-122"/>
              </a:rPr>
              <a:t>3) </a:t>
            </a:r>
            <a:r>
              <a:rPr lang="zh-TW" altLang="en-US" dirty="0">
                <a:ea typeface="宋体" pitchFamily="2" charset="-122"/>
              </a:rPr>
              <a:t>內部故障成本：在產品出廠前，由產品本身存在的缺陷所帶來的經濟損失，以及處理不合格品所花費的一切費用的總和，稱為內部故障成本，一般包括：廢品損失（包括工時費及材料費）、返工或返修損失、因質量問題發生的停工損失、質量事故處理費、質量降等降級損失等；</a:t>
            </a:r>
          </a:p>
          <a:p>
            <a:r>
              <a:rPr lang="en-US" altLang="zh-TW" dirty="0">
                <a:ea typeface="宋体" pitchFamily="2" charset="-122"/>
              </a:rPr>
              <a:t>4) </a:t>
            </a:r>
            <a:r>
              <a:rPr lang="zh-TW" altLang="en-US" dirty="0">
                <a:ea typeface="宋体" pitchFamily="2" charset="-122"/>
              </a:rPr>
              <a:t>外部故障成本：產品出廠后，在用戶使用過程中由於產品的缺陷或故障所引起的一切費用總和，稱為外部故障成本，一般包括索賠損失、退貨或退換損失、保修費用、訴訟損失費、折價損失等；</a:t>
            </a:r>
          </a:p>
          <a:p>
            <a:r>
              <a:rPr lang="en-US" altLang="zh-TW" dirty="0">
                <a:ea typeface="宋体" pitchFamily="2" charset="-122"/>
              </a:rPr>
              <a:t>2</a:t>
            </a:r>
            <a:r>
              <a:rPr lang="zh-TW" altLang="en-US" dirty="0">
                <a:ea typeface="宋体" pitchFamily="2" charset="-122"/>
              </a:rPr>
              <a:t>、外部質量保證成本</a:t>
            </a:r>
          </a:p>
          <a:p>
            <a:r>
              <a:rPr lang="zh-TW" altLang="en-US" dirty="0">
                <a:ea typeface="宋体" pitchFamily="2" charset="-122"/>
              </a:rPr>
              <a:t>在合同環境條件下，根據用戶提出的要求，為提供客觀證據所支付的費用，統稱為外部質量保證成本，其組成項目如下：</a:t>
            </a:r>
          </a:p>
          <a:p>
            <a:r>
              <a:rPr lang="zh-TW" altLang="en-US" dirty="0">
                <a:ea typeface="宋体" pitchFamily="2" charset="-122"/>
              </a:rPr>
              <a:t>為提供附加的質量保證措施、程序、數據等所支付的費用；</a:t>
            </a:r>
          </a:p>
          <a:p>
            <a:r>
              <a:rPr lang="en-US" altLang="zh-TW" dirty="0">
                <a:ea typeface="宋体" pitchFamily="2" charset="-122"/>
              </a:rPr>
              <a:t>2) </a:t>
            </a:r>
            <a:r>
              <a:rPr lang="zh-TW" altLang="en-US" dirty="0">
                <a:ea typeface="宋体" pitchFamily="2" charset="-122"/>
              </a:rPr>
              <a:t>產品的驗證試驗和評定的費用，如經認可的獨立試驗機構對特殊的安全性能進行檢測試驗所發生的費用；</a:t>
            </a:r>
          </a:p>
          <a:p>
            <a:r>
              <a:rPr lang="en-US" altLang="zh-TW" dirty="0">
                <a:ea typeface="宋体" pitchFamily="2" charset="-122"/>
              </a:rPr>
              <a:t>3) </a:t>
            </a:r>
            <a:r>
              <a:rPr lang="zh-TW" altLang="en-US" dirty="0">
                <a:ea typeface="宋体" pitchFamily="2" charset="-122"/>
              </a:rPr>
              <a:t>為滿足用戶要求，進行質量體系認證和產品質量認證所發生的費用等；</a:t>
            </a:r>
          </a:p>
          <a:p>
            <a:pPr>
              <a:lnSpc>
                <a:spcPct val="150000"/>
              </a:lnSpc>
            </a:pPr>
            <a:r>
              <a:rPr lang="zh-CN" altLang="en-US" sz="1200" dirty="0">
                <a:latin typeface="Times New Roman" pitchFamily="18" charset="0"/>
                <a:cs typeface="Times New Roman" pitchFamily="18" charset="0"/>
              </a:rPr>
              <a:t>根據以上關於質量成本的定義及其費用項目的構成，有必要將現行的質量成本做以下說明，以明確質量成本的邊界條件；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一，質量成本只是針對產品製造過程中的符合性質量而言的，也就是說，在設計已經完成、標準和規範已經確定的條件下，才開始進入質量成本計算，因此，它不包括重新設計和改進設計以及用於提高質量等級或質量水平而支付的哪些費用；</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二，質量成本是指在製造過程中與不合格品密切相關的費用，例如預防成本就是預防出現不合格品的費用，鑒定成本是為了評定是否出現不合格品的費用，而內、外故障成本是因產品不合格而在廠內或廠外所產生的損失費用，可以這樣理解，假定有一種根本不出現不合格品的理想式生產系統，則其質量成本為零，事實上，這種理想式生產系統是不存在的，在實際中，或多或少總會出現一定的不合格品，因而質量成本是客觀存在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三，質量成本並不包括製造過程中與質量有關的全部費用，而只是其中的一部分，例如，工人生產時的工資或材料費、車間或企業管理費等，均不計入質量成本中，因為這是正常生產前所必須具備的條件，計算和控制質量成本，是為了用最經濟的手段達到規定的質量目標；</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第四，質量成本的計算，不是單純為了得到結果，而是為了分析，在差異中尋找質量改進的途徑，達到降低成本的目的；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應當指出，質量成本屬於管理會計的範疇，因此它對企業的經營決策有重要的意義；</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質量成本科目設置</a:t>
            </a:r>
            <a:endParaRPr lang="en-US" altLang="zh-CN" sz="1200" dirty="0">
              <a:latin typeface="Times New Roman" pitchFamily="18" charset="0"/>
              <a:cs typeface="Times New Roman" pitchFamily="18" charset="0"/>
            </a:endParaRPr>
          </a:p>
          <a:p>
            <a:r>
              <a:rPr lang="zh-TW" altLang="en-US" dirty="0">
                <a:ea typeface="宋体" pitchFamily="2" charset="-122"/>
              </a:rPr>
              <a:t>我國的質量成本核算，目前尚未正式納入會計核算體系，因此，質量成本項目的設置必須符合財務會計及成本的規範要求，不能打亂國家統一規定的會計制度、原則，質量成本項目的設置必須便於質量成本還原到相應的會計科目中去，以保證國家會計制度、原則的一致性；</a:t>
            </a:r>
          </a:p>
          <a:p>
            <a:r>
              <a:rPr lang="zh-TW" altLang="en-US" dirty="0">
                <a:ea typeface="宋体" pitchFamily="2" charset="-122"/>
              </a:rPr>
              <a:t>質量成本一般分為三級科目，一級科目：質量成本，二級科目：預防成本、鑒定成本、內部故障（損失）成本、外部故障（損失）成本，三級科目：質量成本細目；國家標準 </a:t>
            </a:r>
            <a:r>
              <a:rPr lang="en-US" altLang="zh-TW" dirty="0">
                <a:ea typeface="宋体" pitchFamily="2" charset="-122"/>
              </a:rPr>
              <a:t>GB / T 13339 - 91 《</a:t>
            </a:r>
            <a:r>
              <a:rPr lang="zh-TW" altLang="en-US" dirty="0">
                <a:ea typeface="宋体" pitchFamily="2" charset="-122"/>
              </a:rPr>
              <a:t>質量成本管理導則</a:t>
            </a:r>
            <a:r>
              <a:rPr lang="en-US" altLang="zh-TW" dirty="0">
                <a:ea typeface="宋体" pitchFamily="2" charset="-122"/>
              </a:rPr>
              <a:t>》</a:t>
            </a:r>
            <a:r>
              <a:rPr lang="zh-TW" altLang="en-US" dirty="0">
                <a:ea typeface="宋体" pitchFamily="2" charset="-122"/>
              </a:rPr>
              <a:t>中推薦了二十一個科目，企業可依據實際情況及質量費用的用途、目的、性質進行增刪；</a:t>
            </a:r>
          </a:p>
          <a:p>
            <a:r>
              <a:rPr lang="zh-TW" altLang="en-US" dirty="0">
                <a:ea typeface="宋体" pitchFamily="2" charset="-122"/>
              </a:rPr>
              <a:t>質量成本也是一種機會成本，有的項目企業可能在短時間內沒有發生或很少發生，如停工損失，但這些企業畢竟會發生，只不過由於企業質量管理水平較高而減少或防止了因產品質量造成的停工，只要是可能發生的費用，企業就應該設置相應的科目；根據國內外的實踐經驗，表</a:t>
            </a:r>
            <a:r>
              <a:rPr lang="en-US" altLang="zh-TW" dirty="0">
                <a:ea typeface="宋体" pitchFamily="2" charset="-122"/>
              </a:rPr>
              <a:t>36-2</a:t>
            </a:r>
            <a:r>
              <a:rPr lang="zh-TW" altLang="en-US" dirty="0">
                <a:ea typeface="宋体" pitchFamily="2" charset="-122"/>
              </a:rPr>
              <a:t>分別例舉了國外幾種具有代表性的質量成本項目設置情況；</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質量成本分析</a:t>
            </a:r>
            <a:endParaRPr lang="en-US" altLang="zh-CN" sz="1200" dirty="0">
              <a:latin typeface="Times New Roman" pitchFamily="18" charset="0"/>
              <a:cs typeface="Times New Roman" pitchFamily="18" charset="0"/>
            </a:endParaRPr>
          </a:p>
          <a:p>
            <a:r>
              <a:rPr lang="zh-TW" altLang="en-US" dirty="0">
                <a:ea typeface="宋体" pitchFamily="2" charset="-122"/>
              </a:rPr>
              <a:t>質量成本分析是質量成本管理的重點環節之一，通過對質量成本核算數據的分析，找出質量存在的問題和管理上的薄弱環節，提出需要改進的措施并向各級領導提供資料信息和建議，以便對質量中的問題做出正確的處理決策；</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企業對核算后的質量成本進行分析時要注意兩點：一是圍繞質量指標體系進行分析以反映質量管理的有效性和規律性，二是應用正確的分析方法找出產生質量損失的主要原因，圍繞重點問題找出改進點，制訂措施進行決策；</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為了進行定量分析，一般應建立質量指標體系，企業內部的質量指標一般可分為三類：</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占基數比例指標，反映質量成本占各種基數的比例關係，其基數主要有總產值、產品銷售收入、產品銷售利潤、產品總成本等；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結構比例指標，反映質量成本內各主要項目占質量總成本的比例；</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質量效益指標，反映可控成本（投資成本）增加而使結果成本（即損失成本）降低的情況；</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一、基數比例指標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質量成本率分析（每一百元產品成本的質量成本含量）：質量成本率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商品產品總成本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銷售質量成本率（每一百元銷售額中的質量成本含量）：銷售質量成本率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產值質量成本率（每一百元總產值中的質量成本含量）：產值質量成本率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總產值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銷售外部損失成本率（每一百元銷售額中的外部損失含量）：銷售外部損失成本率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銷售總額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二 、結構比例指標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預防成本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鑒定成本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內部損失成本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通過結構比例的分析，大致可以看出各質量管理點接近最佳點的程度；</a:t>
            </a:r>
            <a:endParaRPr lang="en-US" altLang="zh-CN" sz="1200" dirty="0">
              <a:latin typeface="Times New Roman" pitchFamily="18" charset="0"/>
              <a:cs typeface="Times New Roman" pitchFamily="18" charset="0"/>
            </a:endParaRPr>
          </a:p>
          <a:p>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三、質量投資效益分析</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所謂質量投資，就是指預防成本和鑒定成本，也就是可控成本；增加投資的目的，是為了減小內部損失與外部損失，所以增加投資的效益，就是增加單位投資所獲得的內、外損失的減小額；</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假定 </a:t>
            </a:r>
            <a:r>
              <a:rPr lang="en-US" altLang="zh-CN" sz="1200" dirty="0">
                <a:latin typeface="Times New Roman" pitchFamily="18" charset="0"/>
                <a:cs typeface="Times New Roman" pitchFamily="18" charset="0"/>
              </a:rPr>
              <a:t>K1 </a:t>
            </a:r>
            <a:r>
              <a:rPr lang="zh-CN" altLang="en-US" sz="1200" dirty="0">
                <a:latin typeface="Times New Roman" pitchFamily="18" charset="0"/>
                <a:cs typeface="Times New Roman" pitchFamily="18" charset="0"/>
              </a:rPr>
              <a:t>為上期投資額，</a:t>
            </a:r>
            <a:r>
              <a:rPr lang="en-US" altLang="zh-CN" sz="1200" dirty="0">
                <a:latin typeface="Times New Roman" pitchFamily="18" charset="0"/>
                <a:cs typeface="Times New Roman" pitchFamily="18" charset="0"/>
              </a:rPr>
              <a:t>K2 </a:t>
            </a:r>
            <a:r>
              <a:rPr lang="zh-CN" altLang="en-US" sz="1200" dirty="0">
                <a:latin typeface="Times New Roman" pitchFamily="18" charset="0"/>
                <a:cs typeface="Times New Roman" pitchFamily="18" charset="0"/>
              </a:rPr>
              <a:t>為本期投資額，</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為上期損失額，</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為本期損失額，則增加投資額為 △</a:t>
            </a:r>
            <a:r>
              <a:rPr lang="en-US" altLang="zh-CN" sz="1200" dirty="0">
                <a:latin typeface="Times New Roman" pitchFamily="18" charset="0"/>
                <a:cs typeface="Times New Roman" pitchFamily="18" charset="0"/>
              </a:rPr>
              <a:t>K = K2 – K1 </a:t>
            </a:r>
            <a:r>
              <a:rPr lang="zh-CN" altLang="en-US" sz="1200" dirty="0">
                <a:latin typeface="Times New Roman" pitchFamily="18" charset="0"/>
                <a:cs typeface="Times New Roman" pitchFamily="18" charset="0"/>
              </a:rPr>
              <a:t>，損失減小額為 △</a:t>
            </a:r>
            <a:r>
              <a:rPr lang="en-US" altLang="zh-CN" sz="1200" dirty="0">
                <a:latin typeface="Times New Roman" pitchFamily="18" charset="0"/>
                <a:cs typeface="Times New Roman" pitchFamily="18" charset="0"/>
              </a:rPr>
              <a:t>C = - ( C2 - C1 )</a:t>
            </a:r>
            <a:r>
              <a:rPr lang="zh-CN" altLang="en-US" sz="1200" dirty="0">
                <a:latin typeface="Times New Roman" pitchFamily="18" charset="0"/>
                <a:cs typeface="Times New Roman" pitchFamily="18" charset="0"/>
              </a:rPr>
              <a:t> ，此處，</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，負號表示損失費用的節約額，當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時，投資是有效的，單位投資效益為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，而</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為增加投資的總收益，當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時，則要考慮投資效果作用的年限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，只有當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，且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年時，才能認為投資是有效的；</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FF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FF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latin typeface="Times New Roman" pitchFamily="18" charset="0"/>
                <a:cs typeface="Times New Roman" pitchFamily="18" charset="0"/>
              </a:rPr>
              <a:t>第 三十七 章  預測分析過程的質量</a:t>
            </a:r>
            <a:endParaRPr lang="en-US" altLang="zh-CN" dirty="0">
              <a:solidFill>
                <a:srgbClr val="FF0000"/>
              </a:solidFill>
              <a:latin typeface="Times New Roman" pitchFamily="18" charset="0"/>
              <a:cs typeface="Times New Roman" pitchFamily="18" charset="0"/>
            </a:endParaRPr>
          </a:p>
          <a:p>
            <a:r>
              <a:rPr lang="zh-CN" altLang="en-US" dirty="0">
                <a:ea typeface="宋体" pitchFamily="2" charset="-122"/>
              </a:rPr>
              <a:t>「成本 </a:t>
            </a:r>
            <a:r>
              <a:rPr lang="en-US" altLang="zh-CN" dirty="0">
                <a:ea typeface="宋体" pitchFamily="2" charset="-122"/>
              </a:rPr>
              <a:t>~ </a:t>
            </a:r>
            <a:r>
              <a:rPr lang="zh-CN" altLang="en-US" dirty="0">
                <a:ea typeface="宋体" pitchFamily="2" charset="-122"/>
              </a:rPr>
              <a:t>效果 質量控制」</a:t>
            </a:r>
            <a:r>
              <a:rPr lang="en-US" altLang="zh-CN" dirty="0">
                <a:ea typeface="宋体" pitchFamily="2" charset="-122"/>
              </a:rPr>
              <a:t>(cost ~ effective quality control)</a:t>
            </a:r>
            <a:r>
              <a:rPr lang="zh-CN" altLang="en-US" dirty="0">
                <a:ea typeface="宋体" pitchFamily="2" charset="-122"/>
              </a:rPr>
              <a:t>，是關於選擇和設計控制方法最大限度地提高分析過程的質量和生產率的過程；質量和生產率依賴於測定和控制方法的性能特徵；</a:t>
            </a:r>
          </a:p>
          <a:p>
            <a:r>
              <a:rPr lang="zh-TW" altLang="en-US" dirty="0">
                <a:ea typeface="宋体" pitchFamily="2" charset="-122"/>
              </a:rPr>
              <a:t>測定方法的性能特徵是它的醫學上重要的誤差發生率；當測定方法是穩定的且誤差很少時，質量和生產率將是高的；控制方法的性能特徵是誤差檢出概率和假失控概率（或平均批長度）；當控制方法具有高的誤差檢出率時，將檢出發生的任何誤差，判斷受影響的分析批為失控，並且維持高質量；當控制方法具有高的誤差檢出概率和低的假失控時，生產率是高的，因為重複批較少，重複檢測申請也減少；</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控制方法要具有高的誤差檢出概率（或短的失控質量的批長度）和低的假失控概率（或長的在控質量的批長度），一般要求每批多個控制測定值；這樣的控制方法昂貴，除非分析批非常大；另一方面，如果大的分析批減慢了試驗結果的報告和耽擱了患者的診斷和治療，這樣大分析批本身可能是昂貴的；</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能不能選擇或設計控制方法提供高的質量而沒有要求太多的控制測定值？隨著誤差發生率變化，高誤差檢出和低假失控要求也變化嗎？是否存在這樣的情況，能達到高的誤差檢出而沒有考慮維持低的假失控概率，或低的假失控概率比高的誤差檢出概率更重要？爲了回答這些問題，管理者和分析人員需要理解分析過程的質量如何依賴於測定方法的誤差發生率，以及控制方法的誤差檢出概率和假失控概率；</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本章引入了額外的特徵描述控制方法「在控」和「失控」信號的正確性，及預測分析過程的質量（缺陷率，</a:t>
            </a:r>
            <a:r>
              <a:rPr lang="en-US" altLang="zh-CN" sz="1200" dirty="0">
                <a:latin typeface="Times New Roman" pitchFamily="18" charset="0"/>
                <a:cs typeface="Times New Roman" pitchFamily="18" charset="0"/>
              </a:rPr>
              <a:t>defect rate</a:t>
            </a:r>
            <a:r>
              <a:rPr lang="zh-CN" altLang="en-US" sz="1200" dirty="0">
                <a:latin typeface="Times New Roman" pitchFamily="18" charset="0"/>
                <a:cs typeface="Times New Roman" pitchFamily="18" charset="0"/>
              </a:rPr>
              <a:t>），展示這些額外的特徵如何定量地依賴於測定方法的誤差發生率及控制方法的誤差檢出和假失控特徵；</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控制測定值，控制觀測值：質控品的檢測結果（用於質量控制目的）稱為控制測定值或控制觀測值；許多控制方法，把特定的結果畫在一種圖形上，並且直接地進行解釋；然而，有些方法，在數據用於檢驗控制狀態之前，需要對控制測定值進行計算；這些衍生量或計算值稱為控制統計量；例如，一組六個控制測定值的平均值能作為一個控制統計量；</a:t>
            </a:r>
            <a:endParaRPr lang="en-US" altLang="zh-CN" sz="1200" dirty="0">
              <a:latin typeface="Times New Roman" pitchFamily="18" charset="0"/>
              <a:cs typeface="Times New Roman" pitchFamily="18" charset="0"/>
            </a:endParaRPr>
          </a:p>
          <a:p>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来源于：临床检验质量控制技术（第三版），王治国编著，人民文学出版社。</a:t>
            </a:r>
          </a:p>
          <a:p>
            <a:r>
              <a:rPr lang="zh-CN" altLang="en-US" dirty="0">
                <a:ea typeface="宋体" pitchFamily="2" charset="-122"/>
              </a:rPr>
              <a:t>第三十六章 质量经济性分析</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5</a:t>
            </a:fld>
            <a:endParaRPr lang="en-US" altLang="zh-CN"/>
          </a:p>
        </p:txBody>
      </p:sp>
    </p:spTree>
    <p:extLst>
      <p:ext uri="{BB962C8B-B14F-4D97-AF65-F5344CB8AC3E}">
        <p14:creationId xmlns:p14="http://schemas.microsoft.com/office/powerpoint/2010/main" val="338548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此使用「預測值特征」這個名詞，是為了把它與前面介紹的「性能特征」區分開來；性能特征是測定方法和控制方法的主要特征，描述了它們的特定性能；預測值特征是次要特征，其依賴於主要特征，但也描述它們對分析過程聯合影響；預測值特征對於理解測定方法和控制方法之間的交互作用，及預測分析過程的行為如何使非常重要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由真失控</a:t>
            </a:r>
            <a:r>
              <a:rPr lang="en-US" altLang="zh-TW" dirty="0">
                <a:ea typeface="宋体" pitchFamily="2" charset="-122"/>
              </a:rPr>
              <a:t>(</a:t>
            </a:r>
            <a:r>
              <a:rPr lang="en-US" altLang="zh-TW" dirty="0" err="1">
                <a:ea typeface="宋体" pitchFamily="2" charset="-122"/>
              </a:rPr>
              <a:t>tr</a:t>
            </a:r>
            <a:r>
              <a:rPr lang="en-US" altLang="zh-TW" dirty="0">
                <a:ea typeface="宋体" pitchFamily="2" charset="-122"/>
              </a:rPr>
              <a:t>)</a:t>
            </a:r>
            <a:r>
              <a:rPr lang="zh-TW" altLang="en-US" dirty="0">
                <a:ea typeface="宋体" pitchFamily="2" charset="-122"/>
              </a:rPr>
              <a:t>、假失控</a:t>
            </a:r>
            <a:r>
              <a:rPr lang="en-US" altLang="zh-TW" dirty="0">
                <a:ea typeface="宋体" pitchFamily="2" charset="-122"/>
              </a:rPr>
              <a:t>(</a:t>
            </a:r>
            <a:r>
              <a:rPr lang="en-US" altLang="zh-TW" dirty="0" err="1">
                <a:ea typeface="宋体" pitchFamily="2" charset="-122"/>
              </a:rPr>
              <a:t>fr</a:t>
            </a:r>
            <a:r>
              <a:rPr lang="en-US" altLang="zh-TW" dirty="0">
                <a:ea typeface="宋体" pitchFamily="2" charset="-122"/>
              </a:rPr>
              <a:t>)</a:t>
            </a:r>
            <a:r>
              <a:rPr lang="zh-TW" altLang="en-US" dirty="0">
                <a:ea typeface="宋体" pitchFamily="2" charset="-122"/>
              </a:rPr>
              <a:t>、假在控</a:t>
            </a:r>
            <a:r>
              <a:rPr lang="en-US" altLang="zh-TW" dirty="0">
                <a:ea typeface="宋体" pitchFamily="2" charset="-122"/>
              </a:rPr>
              <a:t>(</a:t>
            </a:r>
            <a:r>
              <a:rPr lang="en-US" altLang="zh-TW" dirty="0" err="1">
                <a:ea typeface="宋体" pitchFamily="2" charset="-122"/>
              </a:rPr>
              <a:t>fa</a:t>
            </a:r>
            <a:r>
              <a:rPr lang="en-US" altLang="zh-TW" dirty="0">
                <a:ea typeface="宋体" pitchFamily="2" charset="-122"/>
              </a:rPr>
              <a:t>)</a:t>
            </a:r>
            <a:r>
              <a:rPr lang="zh-TW" altLang="en-US" dirty="0">
                <a:ea typeface="宋体" pitchFamily="2" charset="-122"/>
              </a:rPr>
              <a:t>、真在控</a:t>
            </a:r>
            <a:r>
              <a:rPr lang="en-US" altLang="zh-TW" dirty="0">
                <a:ea typeface="宋体" pitchFamily="2" charset="-122"/>
              </a:rPr>
              <a:t>(ta)</a:t>
            </a:r>
            <a:r>
              <a:rPr lang="zh-TW" altLang="en-US" dirty="0">
                <a:ea typeface="宋体" pitchFamily="2" charset="-122"/>
              </a:rPr>
              <a:t>把分析批進行分類，在分析批這種分類上能計算出延伸的特征，誤差檢出概率</a:t>
            </a:r>
            <a:r>
              <a:rPr lang="en-US" altLang="zh-TW" dirty="0">
                <a:ea typeface="宋体" pitchFamily="2" charset="-122"/>
              </a:rPr>
              <a:t>(</a:t>
            </a:r>
            <a:r>
              <a:rPr lang="en-US" altLang="zh-TW" dirty="0" err="1">
                <a:ea typeface="宋体" pitchFamily="2" charset="-122"/>
              </a:rPr>
              <a:t>Ped</a:t>
            </a:r>
            <a:r>
              <a:rPr lang="en-US" altLang="zh-TW" dirty="0">
                <a:ea typeface="宋体" pitchFamily="2" charset="-122"/>
              </a:rPr>
              <a:t>)</a:t>
            </a:r>
            <a:r>
              <a:rPr lang="zh-TW" altLang="en-US" dirty="0">
                <a:ea typeface="宋体" pitchFamily="2" charset="-122"/>
              </a:rPr>
              <a:t>、假失控概率</a:t>
            </a:r>
            <a:r>
              <a:rPr lang="en-US" altLang="zh-TW" dirty="0">
                <a:ea typeface="宋体" pitchFamily="2" charset="-122"/>
              </a:rPr>
              <a:t>(</a:t>
            </a:r>
            <a:r>
              <a:rPr lang="en-US" altLang="zh-TW" dirty="0" err="1">
                <a:ea typeface="宋体" pitchFamily="2" charset="-122"/>
              </a:rPr>
              <a:t>Pfr</a:t>
            </a:r>
            <a:r>
              <a:rPr lang="en-US" altLang="zh-TW" dirty="0">
                <a:ea typeface="宋体" pitchFamily="2" charset="-122"/>
              </a:rPr>
              <a:t>)</a:t>
            </a:r>
            <a:r>
              <a:rPr lang="zh-TW" altLang="en-US" dirty="0">
                <a:ea typeface="宋体" pitchFamily="2" charset="-122"/>
              </a:rPr>
              <a:t>、失控質量的平均批長度</a:t>
            </a:r>
            <a:r>
              <a:rPr lang="en-US" altLang="zh-TW" dirty="0">
                <a:ea typeface="宋体" pitchFamily="2" charset="-122"/>
              </a:rPr>
              <a:t>(</a:t>
            </a:r>
            <a:r>
              <a:rPr lang="en-US" altLang="zh-TW" dirty="0" err="1">
                <a:ea typeface="宋体" pitchFamily="2" charset="-122"/>
              </a:rPr>
              <a:t>ARLr</a:t>
            </a:r>
            <a:r>
              <a:rPr lang="en-US" altLang="zh-TW" dirty="0">
                <a:ea typeface="宋体" pitchFamily="2" charset="-122"/>
              </a:rPr>
              <a:t>)</a:t>
            </a:r>
            <a:r>
              <a:rPr lang="zh-TW" altLang="en-US" dirty="0">
                <a:ea typeface="宋体" pitchFamily="2" charset="-122"/>
              </a:rPr>
              <a:t>、在控質量的平均批長度</a:t>
            </a:r>
            <a:r>
              <a:rPr lang="en-US" altLang="zh-TW" dirty="0">
                <a:ea typeface="宋体" pitchFamily="2" charset="-122"/>
              </a:rPr>
              <a:t>(</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分別描述有和無誤差分析批獲得多少次失控信號；在此引入三個術語：失控信號預測值</a:t>
            </a:r>
            <a:r>
              <a:rPr lang="en-US" altLang="zh-TW" dirty="0">
                <a:ea typeface="宋体" pitchFamily="2" charset="-122"/>
              </a:rPr>
              <a:t>(</a:t>
            </a:r>
            <a:r>
              <a:rPr lang="en-US" altLang="zh-TW" dirty="0" err="1">
                <a:ea typeface="宋体" pitchFamily="2" charset="-122"/>
              </a:rPr>
              <a:t>PVr</a:t>
            </a:r>
            <a:r>
              <a:rPr lang="en-US" altLang="zh-TW" dirty="0">
                <a:ea typeface="宋体" pitchFamily="2" charset="-122"/>
              </a:rPr>
              <a:t>)</a:t>
            </a:r>
            <a:r>
              <a:rPr lang="zh-TW" altLang="en-US" dirty="0">
                <a:ea typeface="宋体" pitchFamily="2" charset="-122"/>
              </a:rPr>
              <a:t>、在控信號預測值</a:t>
            </a:r>
            <a:r>
              <a:rPr lang="en-US" altLang="zh-TW" dirty="0">
                <a:ea typeface="宋体" pitchFamily="2" charset="-122"/>
              </a:rPr>
              <a:t>(</a:t>
            </a:r>
            <a:r>
              <a:rPr lang="en-US" altLang="zh-TW" dirty="0" err="1">
                <a:ea typeface="宋体" pitchFamily="2" charset="-122"/>
              </a:rPr>
              <a:t>PVa</a:t>
            </a:r>
            <a:r>
              <a:rPr lang="en-US" altLang="zh-TW" dirty="0">
                <a:ea typeface="宋体" pitchFamily="2" charset="-122"/>
              </a:rPr>
              <a:t>)</a:t>
            </a:r>
            <a:r>
              <a:rPr lang="zh-TW" altLang="en-US" dirty="0">
                <a:ea typeface="宋体" pitchFamily="2" charset="-122"/>
              </a:rPr>
              <a:t>、在控和失控信號預測值</a:t>
            </a:r>
            <a:r>
              <a:rPr lang="en-US" altLang="zh-TW" dirty="0">
                <a:ea typeface="宋体" pitchFamily="2" charset="-122"/>
              </a:rPr>
              <a:t>(</a:t>
            </a:r>
            <a:r>
              <a:rPr lang="en-US" altLang="zh-TW" dirty="0" err="1">
                <a:ea typeface="宋体" pitchFamily="2" charset="-122"/>
              </a:rPr>
              <a:t>PVr&amp;a</a:t>
            </a:r>
            <a:r>
              <a:rPr lang="en-US" altLang="zh-TW" dirty="0">
                <a:ea typeface="宋体" pitchFamily="2" charset="-122"/>
              </a:rPr>
              <a:t>)</a:t>
            </a:r>
            <a:r>
              <a:rPr lang="zh-TW" altLang="en-US" dirty="0">
                <a:ea typeface="宋体" pitchFamily="2" charset="-122"/>
              </a:rPr>
              <a:t>，來描述控制決定的正確性，即定量地描述在控和失控決定有多少次是正確的，</a:t>
            </a:r>
            <a:r>
              <a:rPr lang="en-US" altLang="zh-TW" dirty="0">
                <a:ea typeface="宋体" pitchFamily="2" charset="-122"/>
              </a:rPr>
              <a:t>PV </a:t>
            </a:r>
            <a:r>
              <a:rPr lang="zh-TW" altLang="en-US" dirty="0">
                <a:ea typeface="宋体" pitchFamily="2" charset="-122"/>
              </a:rPr>
              <a:t>是「預測值」</a:t>
            </a:r>
            <a:r>
              <a:rPr lang="en-US" altLang="zh-TW" dirty="0">
                <a:ea typeface="宋体" pitchFamily="2" charset="-122"/>
              </a:rPr>
              <a:t>(predictive value)</a:t>
            </a:r>
            <a:r>
              <a:rPr lang="zh-TW" altLang="en-US" dirty="0">
                <a:ea typeface="宋体" pitchFamily="2" charset="-122"/>
              </a:rPr>
              <a:t>的縮寫，強調這些特征預測分析過程將如何執行，最後，用「缺陷率」來預測分析過程的質量；</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ea typeface="宋体" pitchFamily="2" charset="-122"/>
              </a:rPr>
              <a:t>第三十六章 质量经济性分析</a:t>
            </a:r>
            <a:endParaRPr lang="en-US" altLang="zh-TW" dirty="0">
              <a:ea typeface="宋体" pitchFamily="2" charset="-122"/>
            </a:endParaRPr>
          </a:p>
          <a:p>
            <a:r>
              <a:rPr lang="zh-TW" altLang="en-US" dirty="0">
                <a:ea typeface="宋体" pitchFamily="2" charset="-122"/>
              </a:rPr>
              <a:t>質量成本也稱質量費用，其定義是：為了確保滿意的質量而發生的費用以及沒有達到滿意的質量所造成的損失，它是企業生產總成本的一個組成部分；根據國際標準化組織的規定，質量成本由兩部分構成，即運行質量成本和外部質量保證成本，其中運行質量成本包括：</a:t>
            </a:r>
            <a:r>
              <a:rPr lang="en-US" altLang="zh-TW" dirty="0">
                <a:ea typeface="宋体" pitchFamily="2" charset="-122"/>
              </a:rPr>
              <a:t>1) </a:t>
            </a:r>
            <a:r>
              <a:rPr lang="zh-TW" altLang="en-US" dirty="0">
                <a:ea typeface="宋体" pitchFamily="2" charset="-122"/>
              </a:rPr>
              <a:t>預防成本，</a:t>
            </a:r>
            <a:r>
              <a:rPr lang="en-US" altLang="zh-TW" dirty="0">
                <a:ea typeface="宋体" pitchFamily="2" charset="-122"/>
              </a:rPr>
              <a:t>2) </a:t>
            </a:r>
            <a:r>
              <a:rPr lang="zh-TW" altLang="en-US" dirty="0">
                <a:ea typeface="宋体" pitchFamily="2" charset="-122"/>
              </a:rPr>
              <a:t>鑒定成本，</a:t>
            </a:r>
            <a:r>
              <a:rPr lang="en-US" altLang="zh-TW" dirty="0">
                <a:ea typeface="宋体" pitchFamily="2" charset="-122"/>
              </a:rPr>
              <a:t>3) </a:t>
            </a:r>
            <a:r>
              <a:rPr lang="zh-TW" altLang="en-US" dirty="0">
                <a:ea typeface="宋体" pitchFamily="2" charset="-122"/>
              </a:rPr>
              <a:t>內部故障成本，</a:t>
            </a:r>
            <a:r>
              <a:rPr lang="en-US" altLang="zh-TW" dirty="0">
                <a:ea typeface="宋体" pitchFamily="2" charset="-122"/>
              </a:rPr>
              <a:t>4) </a:t>
            </a:r>
            <a:r>
              <a:rPr lang="zh-TW" altLang="en-US" dirty="0">
                <a:ea typeface="宋体" pitchFamily="2" charset="-122"/>
              </a:rPr>
              <a:t>外部故障成本；</a:t>
            </a:r>
          </a:p>
          <a:p>
            <a:r>
              <a:rPr lang="zh-TW" altLang="en-US" dirty="0">
                <a:ea typeface="宋体" pitchFamily="2" charset="-122"/>
              </a:rPr>
              <a:t>質量成本的詳細費用組成如下：</a:t>
            </a:r>
          </a:p>
          <a:p>
            <a:r>
              <a:rPr lang="en-US" altLang="zh-TW" dirty="0">
                <a:ea typeface="宋体" pitchFamily="2" charset="-122"/>
              </a:rPr>
              <a:t>1</a:t>
            </a:r>
            <a:r>
              <a:rPr lang="zh-TW" altLang="en-US" dirty="0">
                <a:ea typeface="宋体" pitchFamily="2" charset="-122"/>
              </a:rPr>
              <a:t>、運行質量成本</a:t>
            </a:r>
          </a:p>
          <a:p>
            <a:r>
              <a:rPr lang="zh-TW" altLang="en-US" dirty="0">
                <a:ea typeface="宋体" pitchFamily="2" charset="-122"/>
              </a:rPr>
              <a:t>運行質量成本指質量體系運行后，為達到和保持所規定的質量水平所支付的費用，企業質量成本研究的對象主要是運行質量成本；</a:t>
            </a:r>
          </a:p>
          <a:p>
            <a:r>
              <a:rPr lang="en-US" altLang="zh-TW" dirty="0">
                <a:ea typeface="宋体" pitchFamily="2" charset="-122"/>
              </a:rPr>
              <a:t>1) </a:t>
            </a:r>
            <a:r>
              <a:rPr lang="zh-TW" altLang="en-US" dirty="0">
                <a:ea typeface="宋体" pitchFamily="2" charset="-122"/>
              </a:rPr>
              <a:t>預防成本：預防產生故障或不合格品所需要的各項費用，主要包括：質量工作費（企業質量體系中為預防發生故障、保證和控制產品質量、開展質量管理所需的各項費用）；</a:t>
            </a:r>
          </a:p>
          <a:p>
            <a:r>
              <a:rPr lang="zh-TW" altLang="en-US" dirty="0">
                <a:ea typeface="宋体" pitchFamily="2" charset="-122"/>
              </a:rPr>
              <a:t>質量培訓費：質量獎勵費，質量改進措施費，質量評審費，工資及附加費（指從事質量管理的專業人員）和質量情報及信息費等；</a:t>
            </a:r>
          </a:p>
          <a:p>
            <a:r>
              <a:rPr lang="en-US" altLang="zh-TW" dirty="0">
                <a:ea typeface="宋体" pitchFamily="2" charset="-122"/>
              </a:rPr>
              <a:t>2) </a:t>
            </a:r>
            <a:r>
              <a:rPr lang="zh-TW" altLang="en-US" dirty="0">
                <a:ea typeface="宋体" pitchFamily="2" charset="-122"/>
              </a:rPr>
              <a:t>鑒定成本：評定產品是否滿足規定質量要求所需的試驗、檢驗和驗證方面的成本，一般包括：進貨檢驗費，工序檢驗費，成品檢驗費，檢測試驗設備校準、維護費，試驗材料及勞務費，檢測試驗設備折舊費，辦公費（檢測、試驗時發生的費用），工資（指專職檢驗、計量人員的工資）及附加費等；</a:t>
            </a:r>
          </a:p>
          <a:p>
            <a:r>
              <a:rPr lang="en-US" altLang="zh-TW" dirty="0">
                <a:ea typeface="宋体" pitchFamily="2" charset="-122"/>
              </a:rPr>
              <a:t>3) </a:t>
            </a:r>
            <a:r>
              <a:rPr lang="zh-TW" altLang="en-US" dirty="0">
                <a:ea typeface="宋体" pitchFamily="2" charset="-122"/>
              </a:rPr>
              <a:t>內部故障成本：在產品出廠前，由產品本身存在的缺陷所帶來的經濟損失，以及處理不合格品所花費的一切費用的總和，稱為內部故障成本，一般包括：廢品損失（包括工時費及材料費）、返工或返修損失、因質量問題發生的停工損失、質量事故處理費、質量降等降級損失等；</a:t>
            </a:r>
          </a:p>
          <a:p>
            <a:r>
              <a:rPr lang="en-US" altLang="zh-TW" dirty="0">
                <a:ea typeface="宋体" pitchFamily="2" charset="-122"/>
              </a:rPr>
              <a:t>4) </a:t>
            </a:r>
            <a:r>
              <a:rPr lang="zh-TW" altLang="en-US" dirty="0">
                <a:ea typeface="宋体" pitchFamily="2" charset="-122"/>
              </a:rPr>
              <a:t>外部故障成本：產品出廠后，在用戶使用過程中由於產品的缺陷或故障所引起的一切費用總和，稱為外部故障成本，一般包括索賠損失、退貨或退換損失、保修費用、訴訟損失費、折價損失等；</a:t>
            </a:r>
          </a:p>
          <a:p>
            <a:r>
              <a:rPr lang="en-US" altLang="zh-TW" dirty="0">
                <a:ea typeface="宋体" pitchFamily="2" charset="-122"/>
              </a:rPr>
              <a:t>2</a:t>
            </a:r>
            <a:r>
              <a:rPr lang="zh-TW" altLang="en-US" dirty="0">
                <a:ea typeface="宋体" pitchFamily="2" charset="-122"/>
              </a:rPr>
              <a:t>、外部質量保證成本</a:t>
            </a:r>
          </a:p>
          <a:p>
            <a:r>
              <a:rPr lang="zh-TW" altLang="en-US" dirty="0">
                <a:ea typeface="宋体" pitchFamily="2" charset="-122"/>
              </a:rPr>
              <a:t>在合同環境條件下，根據用戶提出的要求，為提供客觀證據所支付的費用，統稱為外部質量保證成本，其組成項目如下：</a:t>
            </a:r>
          </a:p>
          <a:p>
            <a:r>
              <a:rPr lang="zh-TW" altLang="en-US" dirty="0">
                <a:ea typeface="宋体" pitchFamily="2" charset="-122"/>
              </a:rPr>
              <a:t>為提供附加的質量保證措施、程序、數據等所支付的費用；</a:t>
            </a:r>
          </a:p>
          <a:p>
            <a:r>
              <a:rPr lang="en-US" altLang="zh-TW" dirty="0">
                <a:ea typeface="宋体" pitchFamily="2" charset="-122"/>
              </a:rPr>
              <a:t>2) </a:t>
            </a:r>
            <a:r>
              <a:rPr lang="zh-TW" altLang="en-US" dirty="0">
                <a:ea typeface="宋体" pitchFamily="2" charset="-122"/>
              </a:rPr>
              <a:t>產品的驗證試驗和評定的費用，如經認可的獨立試驗機構對特殊的安全性能進行檢測試驗所發生的費用；</a:t>
            </a:r>
          </a:p>
          <a:p>
            <a:r>
              <a:rPr lang="en-US" altLang="zh-TW" dirty="0">
                <a:ea typeface="宋体" pitchFamily="2" charset="-122"/>
              </a:rPr>
              <a:t>3) </a:t>
            </a:r>
            <a:r>
              <a:rPr lang="zh-TW" altLang="en-US" dirty="0">
                <a:ea typeface="宋体" pitchFamily="2" charset="-122"/>
              </a:rPr>
              <a:t>為滿足用戶要求，進行質量體系認證和產品質量認證所發生的費用等；</a:t>
            </a:r>
          </a:p>
          <a:p>
            <a:pPr>
              <a:lnSpc>
                <a:spcPct val="150000"/>
              </a:lnSpc>
            </a:pPr>
            <a:r>
              <a:rPr lang="zh-CN" altLang="en-US" sz="1200" dirty="0">
                <a:latin typeface="Times New Roman" pitchFamily="18" charset="0"/>
                <a:cs typeface="Times New Roman" pitchFamily="18" charset="0"/>
              </a:rPr>
              <a:t>根據以上關於質量成本的定義及其費用項目的構成，有必要將現行的質量成本做以下說明，以明確質量成本的邊界條件；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一，質量成本只是針對產品製造過程中的符合性質量而言的，也就是說，在設計已經完成、標準和規範已經確定的條件下，才開始進入質量成本計算，因此，它不包括重新設計和改進設計以及用於提高質量等級或質量水平而支付的哪些費用；</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二，質量成本是指在製造過程中與不合格品密切相關的費用，例如預防成本就是預防出現不合格品的費用，鑒定成本是為了評定是否出現不合格品的費用，而內、外故障成本是因產品不合格而在廠內或廠外所產生的損失費用，可以這樣理解，假定有一種根本不出現不合格品的理想式生產系統，則其質量成本為零，事實上，這種理想式生產系統是不存在的，在實際中，或多或少總會出現一定的不合格品，因而質量成本是客觀存在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三，質量成本並不包括製造過程中與質量有關的全部費用，而只是其中的一部分，例如，工人生產時的工資或材料費、車間或企業管理費等，均不計入質量成本中，因為這是正常生產前所必須具備的條件，計算和控制質量成本，是為了用最經濟的手段達到規定的質量目標；</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第四，質量成本的計算，不是單純為了得到結果，而是為了分析，在差異中尋找質量改進的途徑，達到降低成本的目的；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應當指出，質量成本屬於管理會計的範疇，因此它對企業的經營決策有重要的意義；</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質量成本科目設置</a:t>
            </a:r>
            <a:endParaRPr lang="en-US" altLang="zh-CN" sz="1200" dirty="0">
              <a:latin typeface="Times New Roman" pitchFamily="18" charset="0"/>
              <a:cs typeface="Times New Roman" pitchFamily="18" charset="0"/>
            </a:endParaRPr>
          </a:p>
          <a:p>
            <a:r>
              <a:rPr lang="zh-TW" altLang="en-US" dirty="0">
                <a:ea typeface="宋体" pitchFamily="2" charset="-122"/>
              </a:rPr>
              <a:t>我國的質量成本核算，目前尚未正式納入會計核算體系，因此，質量成本項目的設置必須符合財務會計及成本的規範要求，不能打亂國家統一規定的會計制度、原則，質量成本項目的設置必須便於質量成本還原到相應的會計科目中去，以保證國家會計制度、原則的一致性；</a:t>
            </a:r>
          </a:p>
          <a:p>
            <a:r>
              <a:rPr lang="zh-TW" altLang="en-US" dirty="0">
                <a:ea typeface="宋体" pitchFamily="2" charset="-122"/>
              </a:rPr>
              <a:t>質量成本一般分為三級科目，一級科目：質量成本，二級科目：預防成本、鑒定成本、內部故障（損失）成本、外部故障（損失）成本，三級科目：質量成本細目；國家標準 </a:t>
            </a:r>
            <a:r>
              <a:rPr lang="en-US" altLang="zh-TW" dirty="0">
                <a:ea typeface="宋体" pitchFamily="2" charset="-122"/>
              </a:rPr>
              <a:t>GB / T 13339 - 91 《</a:t>
            </a:r>
            <a:r>
              <a:rPr lang="zh-TW" altLang="en-US" dirty="0">
                <a:ea typeface="宋体" pitchFamily="2" charset="-122"/>
              </a:rPr>
              <a:t>質量成本管理導則</a:t>
            </a:r>
            <a:r>
              <a:rPr lang="en-US" altLang="zh-TW" dirty="0">
                <a:ea typeface="宋体" pitchFamily="2" charset="-122"/>
              </a:rPr>
              <a:t>》</a:t>
            </a:r>
            <a:r>
              <a:rPr lang="zh-TW" altLang="en-US" dirty="0">
                <a:ea typeface="宋体" pitchFamily="2" charset="-122"/>
              </a:rPr>
              <a:t>中推薦了二十一個科目，企業可依據實際情況及質量費用的用途、目的、性質進行增刪；</a:t>
            </a:r>
          </a:p>
          <a:p>
            <a:r>
              <a:rPr lang="zh-TW" altLang="en-US" dirty="0">
                <a:ea typeface="宋体" pitchFamily="2" charset="-122"/>
              </a:rPr>
              <a:t>質量成本也是一種機會成本，有的項目企業可能在短時間內沒有發生或很少發生，如停工損失，但這些企業畢竟會發生，只不過由於企業質量管理水平較高而減少或防止了因產品質量造成的停工，只要是可能發生的費用，企業就應該設置相應的科目；根據國內外的實踐經驗，表</a:t>
            </a:r>
            <a:r>
              <a:rPr lang="en-US" altLang="zh-TW" dirty="0">
                <a:ea typeface="宋体" pitchFamily="2" charset="-122"/>
              </a:rPr>
              <a:t>36-2</a:t>
            </a:r>
            <a:r>
              <a:rPr lang="zh-TW" altLang="en-US" dirty="0">
                <a:ea typeface="宋体" pitchFamily="2" charset="-122"/>
              </a:rPr>
              <a:t>分別例舉了國外幾種具有代表性的質量成本項目設置情況；</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質量成本分析</a:t>
            </a:r>
            <a:endParaRPr lang="en-US" altLang="zh-CN" sz="1200" dirty="0">
              <a:latin typeface="Times New Roman" pitchFamily="18" charset="0"/>
              <a:cs typeface="Times New Roman" pitchFamily="18" charset="0"/>
            </a:endParaRPr>
          </a:p>
          <a:p>
            <a:r>
              <a:rPr lang="zh-TW" altLang="en-US" dirty="0">
                <a:ea typeface="宋体" pitchFamily="2" charset="-122"/>
              </a:rPr>
              <a:t>質量成本分析是質量成本管理的重點環節之一，通過對質量成本核算數據的分析，找出質量存在的問題和管理上的薄弱環節，提出需要改進的措施并向各級領導提供資料信息和建議，以便對質量中的問題做出正確的處理決策；</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企業對核算后的質量成本進行分析時要注意兩點：一是圍繞質量指標體系進行分析以反映質量管理的有效性和規律性，二是應用正確的分析方法找出產生質量損失的主要原因，圍繞重點問題找出改進點，制訂措施進行決策；</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為了進行定量分析，一般應建立質量指標體系，企業內部的質量指標一般可分為三類：</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占基數比例指標，反映質量成本占各種基數的比例關係，其基數主要有總產值、產品銷售收入、產品銷售利潤、產品總成本等；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結構比例指標，反映質量成本內各主要項目占質量總成本的比例；</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質量效益指標，反映可控成本（投資成本）增加而使結果成本（即損失成本）降低的情況；</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一、基數比例指標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質量成本率分析（每一百元產品成本的質量成本含量）：質量成本率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商品產品總成本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銷售質量成本率（每一百元銷售額中的質量成本含量）：銷售質量成本率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產值質量成本率（每一百元總產值中的質量成本含量）：產值質量成本率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總產值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銷售外部損失成本率（每一百元銷售額中的外部損失含量）：銷售外部損失成本率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銷售總額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二 、結構比例指標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預防成本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鑒定成本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內部損失成本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通過結構比例的分析，大致可以看出各質量管理點接近最佳點的程度；</a:t>
            </a:r>
            <a:endParaRPr lang="en-US" altLang="zh-CN" sz="1200" dirty="0">
              <a:latin typeface="Times New Roman" pitchFamily="18" charset="0"/>
              <a:cs typeface="Times New Roman" pitchFamily="18" charset="0"/>
            </a:endParaRPr>
          </a:p>
          <a:p>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三、質量投資效益分析</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所謂質量投資，就是指預防成本和鑒定成本，也就是可控成本；增加投資的目的，是為了減小內部損失與外部損失，所以增加投資的效益，就是增加單位投資所獲得的內、外損失的減小額；</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假定 </a:t>
            </a:r>
            <a:r>
              <a:rPr lang="en-US" altLang="zh-CN" sz="1200" dirty="0">
                <a:latin typeface="Times New Roman" pitchFamily="18" charset="0"/>
                <a:cs typeface="Times New Roman" pitchFamily="18" charset="0"/>
              </a:rPr>
              <a:t>K1 </a:t>
            </a:r>
            <a:r>
              <a:rPr lang="zh-CN" altLang="en-US" sz="1200" dirty="0">
                <a:latin typeface="Times New Roman" pitchFamily="18" charset="0"/>
                <a:cs typeface="Times New Roman" pitchFamily="18" charset="0"/>
              </a:rPr>
              <a:t>為上期投資額，</a:t>
            </a:r>
            <a:r>
              <a:rPr lang="en-US" altLang="zh-CN" sz="1200" dirty="0">
                <a:latin typeface="Times New Roman" pitchFamily="18" charset="0"/>
                <a:cs typeface="Times New Roman" pitchFamily="18" charset="0"/>
              </a:rPr>
              <a:t>K2 </a:t>
            </a:r>
            <a:r>
              <a:rPr lang="zh-CN" altLang="en-US" sz="1200" dirty="0">
                <a:latin typeface="Times New Roman" pitchFamily="18" charset="0"/>
                <a:cs typeface="Times New Roman" pitchFamily="18" charset="0"/>
              </a:rPr>
              <a:t>為本期投資額，</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為上期損失額，</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為本期損失額，則增加投資額為 △</a:t>
            </a:r>
            <a:r>
              <a:rPr lang="en-US" altLang="zh-CN" sz="1200" dirty="0">
                <a:latin typeface="Times New Roman" pitchFamily="18" charset="0"/>
                <a:cs typeface="Times New Roman" pitchFamily="18" charset="0"/>
              </a:rPr>
              <a:t>K = K2 – K1 </a:t>
            </a:r>
            <a:r>
              <a:rPr lang="zh-CN" altLang="en-US" sz="1200" dirty="0">
                <a:latin typeface="Times New Roman" pitchFamily="18" charset="0"/>
                <a:cs typeface="Times New Roman" pitchFamily="18" charset="0"/>
              </a:rPr>
              <a:t>，損失減小額為 △</a:t>
            </a:r>
            <a:r>
              <a:rPr lang="en-US" altLang="zh-CN" sz="1200" dirty="0">
                <a:latin typeface="Times New Roman" pitchFamily="18" charset="0"/>
                <a:cs typeface="Times New Roman" pitchFamily="18" charset="0"/>
              </a:rPr>
              <a:t>C = - ( C2 - C1 )</a:t>
            </a:r>
            <a:r>
              <a:rPr lang="zh-CN" altLang="en-US" sz="1200" dirty="0">
                <a:latin typeface="Times New Roman" pitchFamily="18" charset="0"/>
                <a:cs typeface="Times New Roman" pitchFamily="18" charset="0"/>
              </a:rPr>
              <a:t> ，此處，</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，負號表示損失費用的節約額，當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時，投資是有效的，單位投資效益為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，而</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為增加投資的總收益，當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時，則要考慮投資效果作用的年限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，只有當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，且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年時，才能認為投資是有效的；</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FF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FF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latin typeface="Times New Roman" pitchFamily="18" charset="0"/>
                <a:cs typeface="Times New Roman" pitchFamily="18" charset="0"/>
              </a:rPr>
              <a:t>第 三十七 章  預測分析過程的質量</a:t>
            </a:r>
            <a:endParaRPr lang="en-US" altLang="zh-CN" dirty="0">
              <a:solidFill>
                <a:srgbClr val="FF0000"/>
              </a:solidFill>
              <a:latin typeface="Times New Roman" pitchFamily="18" charset="0"/>
              <a:cs typeface="Times New Roman" pitchFamily="18" charset="0"/>
            </a:endParaRPr>
          </a:p>
          <a:p>
            <a:r>
              <a:rPr lang="zh-CN" altLang="en-US" dirty="0">
                <a:ea typeface="宋体" pitchFamily="2" charset="-122"/>
              </a:rPr>
              <a:t>「成本 </a:t>
            </a:r>
            <a:r>
              <a:rPr lang="en-US" altLang="zh-CN" dirty="0">
                <a:ea typeface="宋体" pitchFamily="2" charset="-122"/>
              </a:rPr>
              <a:t>~ </a:t>
            </a:r>
            <a:r>
              <a:rPr lang="zh-CN" altLang="en-US" dirty="0">
                <a:ea typeface="宋体" pitchFamily="2" charset="-122"/>
              </a:rPr>
              <a:t>效果 質量控制」</a:t>
            </a:r>
            <a:r>
              <a:rPr lang="en-US" altLang="zh-CN" dirty="0">
                <a:ea typeface="宋体" pitchFamily="2" charset="-122"/>
              </a:rPr>
              <a:t>(cost ~ effective quality control)</a:t>
            </a:r>
            <a:r>
              <a:rPr lang="zh-CN" altLang="en-US" dirty="0">
                <a:ea typeface="宋体" pitchFamily="2" charset="-122"/>
              </a:rPr>
              <a:t>，是關於選擇和設計控制方法最大限度地提高分析過程的質量和生產率的過程；質量和生產率依賴於測定和控制方法的性能特徵；</a:t>
            </a:r>
          </a:p>
          <a:p>
            <a:r>
              <a:rPr lang="zh-TW" altLang="en-US" dirty="0">
                <a:ea typeface="宋体" pitchFamily="2" charset="-122"/>
              </a:rPr>
              <a:t>測定方法的性能特徵是它的醫學上重要的誤差發生率；當測定方法是穩定的且誤差很少時，質量和生產率將是高的；控制方法的性能特徵是誤差檢出概率和假失控概率（或平均批長度）；當控制方法具有高的誤差檢出率時，將檢出發生的任何誤差，判斷受影響的分析批為失控，並且維持高質量；當控制方法具有高的誤差檢出概率和低的假失控時，生產率是高的，因為重複批較少，重複檢測申請也減少；</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控制方法要具有高的誤差檢出概率（或短的失控質量的批長度）和低的假失控概率（或長的在控質量的批長度），一般要求每批多個控制測定值；這樣的控制方法昂貴，除非分析批非常大；另一方面，如果大的分析批減慢了試驗結果的報告和耽擱了患者的診斷和治療，這樣大分析批本身可能是昂貴的；</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能不能選擇或設計控制方法提供高的質量而沒有要求太多的控制測定值？隨著誤差發生率變化，高誤差檢出和低假失控要求也變化嗎？是否存在這樣的情況，能達到高的誤差檢出而沒有考慮維持低的假失控概率，或低的假失控概率比高的誤差檢出概率更重要？爲了回答這些問題，管理者和分析人員需要理解分析過程的質量如何依賴於測定方法的誤差發生率，以及控制方法的誤差檢出概率和假失控概率；</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本章引入了額外的特徵描述控制方法「在控」和「失控」信號的正確性，及預測分析過程的質量（缺陷率，</a:t>
            </a:r>
            <a:r>
              <a:rPr lang="en-US" altLang="zh-CN" sz="1200" dirty="0">
                <a:latin typeface="Times New Roman" pitchFamily="18" charset="0"/>
                <a:cs typeface="Times New Roman" pitchFamily="18" charset="0"/>
              </a:rPr>
              <a:t>defect rate</a:t>
            </a:r>
            <a:r>
              <a:rPr lang="zh-CN" altLang="en-US" sz="1200" dirty="0">
                <a:latin typeface="Times New Roman" pitchFamily="18" charset="0"/>
                <a:cs typeface="Times New Roman" pitchFamily="18" charset="0"/>
              </a:rPr>
              <a:t>），展示這些額外的特徵如何定量地依賴於測定方法的誤差發生率及控制方法的誤差檢出和假失控特徵；</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控制測定值，控制觀測值：質控品的檢測結果（用於質量控制目的）稱為控制測定值或控制觀測值；許多控制方法，把特定的結果畫在一種圖形上，並且直接地進行解釋；然而，有些方法，在數據用於檢驗控制狀態之前，需要對控制測定值進行計算；這些衍生量或計算值稱為控制統計量；例如，一組六個控制測定值的平均值能作為一個控制統計量；</a:t>
            </a:r>
            <a:endParaRPr lang="en-US" altLang="zh-CN" sz="1200" dirty="0">
              <a:latin typeface="Times New Roman" pitchFamily="18" charset="0"/>
              <a:cs typeface="Times New Roman" pitchFamily="18" charset="0"/>
            </a:endParaRPr>
          </a:p>
          <a:p>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来源于：临床检验质量控制技术（第三版），王治国编著，人民文学出版社。</a:t>
            </a:r>
          </a:p>
          <a:p>
            <a:r>
              <a:rPr lang="zh-CN" altLang="en-US" dirty="0">
                <a:ea typeface="宋体" pitchFamily="2" charset="-122"/>
              </a:rPr>
              <a:t>第三十六章 质量经济性分析</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6</a:t>
            </a:fld>
            <a:endParaRPr lang="en-US" altLang="zh-CN"/>
          </a:p>
        </p:txBody>
      </p:sp>
    </p:spTree>
    <p:extLst>
      <p:ext uri="{BB962C8B-B14F-4D97-AF65-F5344CB8AC3E}">
        <p14:creationId xmlns:p14="http://schemas.microsoft.com/office/powerpoint/2010/main" val="8113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此使用「預測值特征」這個名詞，是為了把它與前面介紹的「性能特征」區分開來；性能特征是測定方法和控制方法的主要特征，描述了它們的特定性能；預測值特征是次要特征，其依賴於主要特征，但也描述它們對分析過程聯合影響；預測值特征對於理解測定方法和控制方法之間的交互作用，及預測分析過程的行為如何使非常重要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由真失控</a:t>
            </a:r>
            <a:r>
              <a:rPr lang="en-US" altLang="zh-TW" dirty="0">
                <a:ea typeface="宋体" pitchFamily="2" charset="-122"/>
              </a:rPr>
              <a:t>(</a:t>
            </a:r>
            <a:r>
              <a:rPr lang="en-US" altLang="zh-TW" dirty="0" err="1">
                <a:ea typeface="宋体" pitchFamily="2" charset="-122"/>
              </a:rPr>
              <a:t>tr</a:t>
            </a:r>
            <a:r>
              <a:rPr lang="en-US" altLang="zh-TW" dirty="0">
                <a:ea typeface="宋体" pitchFamily="2" charset="-122"/>
              </a:rPr>
              <a:t>)</a:t>
            </a:r>
            <a:r>
              <a:rPr lang="zh-TW" altLang="en-US" dirty="0">
                <a:ea typeface="宋体" pitchFamily="2" charset="-122"/>
              </a:rPr>
              <a:t>、假失控</a:t>
            </a:r>
            <a:r>
              <a:rPr lang="en-US" altLang="zh-TW" dirty="0">
                <a:ea typeface="宋体" pitchFamily="2" charset="-122"/>
              </a:rPr>
              <a:t>(</a:t>
            </a:r>
            <a:r>
              <a:rPr lang="en-US" altLang="zh-TW" dirty="0" err="1">
                <a:ea typeface="宋体" pitchFamily="2" charset="-122"/>
              </a:rPr>
              <a:t>fr</a:t>
            </a:r>
            <a:r>
              <a:rPr lang="en-US" altLang="zh-TW" dirty="0">
                <a:ea typeface="宋体" pitchFamily="2" charset="-122"/>
              </a:rPr>
              <a:t>)</a:t>
            </a:r>
            <a:r>
              <a:rPr lang="zh-TW" altLang="en-US" dirty="0">
                <a:ea typeface="宋体" pitchFamily="2" charset="-122"/>
              </a:rPr>
              <a:t>、假在控</a:t>
            </a:r>
            <a:r>
              <a:rPr lang="en-US" altLang="zh-TW" dirty="0">
                <a:ea typeface="宋体" pitchFamily="2" charset="-122"/>
              </a:rPr>
              <a:t>(</a:t>
            </a:r>
            <a:r>
              <a:rPr lang="en-US" altLang="zh-TW" dirty="0" err="1">
                <a:ea typeface="宋体" pitchFamily="2" charset="-122"/>
              </a:rPr>
              <a:t>fa</a:t>
            </a:r>
            <a:r>
              <a:rPr lang="en-US" altLang="zh-TW" dirty="0">
                <a:ea typeface="宋体" pitchFamily="2" charset="-122"/>
              </a:rPr>
              <a:t>)</a:t>
            </a:r>
            <a:r>
              <a:rPr lang="zh-TW" altLang="en-US" dirty="0">
                <a:ea typeface="宋体" pitchFamily="2" charset="-122"/>
              </a:rPr>
              <a:t>、真在控</a:t>
            </a:r>
            <a:r>
              <a:rPr lang="en-US" altLang="zh-TW" dirty="0">
                <a:ea typeface="宋体" pitchFamily="2" charset="-122"/>
              </a:rPr>
              <a:t>(ta)</a:t>
            </a:r>
            <a:r>
              <a:rPr lang="zh-TW" altLang="en-US" dirty="0">
                <a:ea typeface="宋体" pitchFamily="2" charset="-122"/>
              </a:rPr>
              <a:t>把分析批進行分類，在分析批這種分類上能計算出延伸的特征，誤差檢出概率</a:t>
            </a:r>
            <a:r>
              <a:rPr lang="en-US" altLang="zh-TW" dirty="0">
                <a:ea typeface="宋体" pitchFamily="2" charset="-122"/>
              </a:rPr>
              <a:t>(</a:t>
            </a:r>
            <a:r>
              <a:rPr lang="en-US" altLang="zh-TW" dirty="0" err="1">
                <a:ea typeface="宋体" pitchFamily="2" charset="-122"/>
              </a:rPr>
              <a:t>Ped</a:t>
            </a:r>
            <a:r>
              <a:rPr lang="en-US" altLang="zh-TW" dirty="0">
                <a:ea typeface="宋体" pitchFamily="2" charset="-122"/>
              </a:rPr>
              <a:t>)</a:t>
            </a:r>
            <a:r>
              <a:rPr lang="zh-TW" altLang="en-US" dirty="0">
                <a:ea typeface="宋体" pitchFamily="2" charset="-122"/>
              </a:rPr>
              <a:t>、假失控概率</a:t>
            </a:r>
            <a:r>
              <a:rPr lang="en-US" altLang="zh-TW" dirty="0">
                <a:ea typeface="宋体" pitchFamily="2" charset="-122"/>
              </a:rPr>
              <a:t>(</a:t>
            </a:r>
            <a:r>
              <a:rPr lang="en-US" altLang="zh-TW" dirty="0" err="1">
                <a:ea typeface="宋体" pitchFamily="2" charset="-122"/>
              </a:rPr>
              <a:t>Pfr</a:t>
            </a:r>
            <a:r>
              <a:rPr lang="en-US" altLang="zh-TW" dirty="0">
                <a:ea typeface="宋体" pitchFamily="2" charset="-122"/>
              </a:rPr>
              <a:t>)</a:t>
            </a:r>
            <a:r>
              <a:rPr lang="zh-TW" altLang="en-US" dirty="0">
                <a:ea typeface="宋体" pitchFamily="2" charset="-122"/>
              </a:rPr>
              <a:t>、失控質量的平均批長度</a:t>
            </a:r>
            <a:r>
              <a:rPr lang="en-US" altLang="zh-TW" dirty="0">
                <a:ea typeface="宋体" pitchFamily="2" charset="-122"/>
              </a:rPr>
              <a:t>(</a:t>
            </a:r>
            <a:r>
              <a:rPr lang="en-US" altLang="zh-TW" dirty="0" err="1">
                <a:ea typeface="宋体" pitchFamily="2" charset="-122"/>
              </a:rPr>
              <a:t>ARLr</a:t>
            </a:r>
            <a:r>
              <a:rPr lang="en-US" altLang="zh-TW" dirty="0">
                <a:ea typeface="宋体" pitchFamily="2" charset="-122"/>
              </a:rPr>
              <a:t>)</a:t>
            </a:r>
            <a:r>
              <a:rPr lang="zh-TW" altLang="en-US" dirty="0">
                <a:ea typeface="宋体" pitchFamily="2" charset="-122"/>
              </a:rPr>
              <a:t>、在控質量的平均批長度</a:t>
            </a:r>
            <a:r>
              <a:rPr lang="en-US" altLang="zh-TW" dirty="0">
                <a:ea typeface="宋体" pitchFamily="2" charset="-122"/>
              </a:rPr>
              <a:t>(</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分別描述有和無誤差分析批獲得多少次失控信號；在此引入三個術語：失控信號預測值</a:t>
            </a:r>
            <a:r>
              <a:rPr lang="en-US" altLang="zh-TW" dirty="0">
                <a:ea typeface="宋体" pitchFamily="2" charset="-122"/>
              </a:rPr>
              <a:t>(</a:t>
            </a:r>
            <a:r>
              <a:rPr lang="en-US" altLang="zh-TW" dirty="0" err="1">
                <a:ea typeface="宋体" pitchFamily="2" charset="-122"/>
              </a:rPr>
              <a:t>PVr</a:t>
            </a:r>
            <a:r>
              <a:rPr lang="en-US" altLang="zh-TW" dirty="0">
                <a:ea typeface="宋体" pitchFamily="2" charset="-122"/>
              </a:rPr>
              <a:t>)</a:t>
            </a:r>
            <a:r>
              <a:rPr lang="zh-TW" altLang="en-US" dirty="0">
                <a:ea typeface="宋体" pitchFamily="2" charset="-122"/>
              </a:rPr>
              <a:t>、在控信號預測值</a:t>
            </a:r>
            <a:r>
              <a:rPr lang="en-US" altLang="zh-TW" dirty="0">
                <a:ea typeface="宋体" pitchFamily="2" charset="-122"/>
              </a:rPr>
              <a:t>(</a:t>
            </a:r>
            <a:r>
              <a:rPr lang="en-US" altLang="zh-TW" dirty="0" err="1">
                <a:ea typeface="宋体" pitchFamily="2" charset="-122"/>
              </a:rPr>
              <a:t>PVa</a:t>
            </a:r>
            <a:r>
              <a:rPr lang="en-US" altLang="zh-TW" dirty="0">
                <a:ea typeface="宋体" pitchFamily="2" charset="-122"/>
              </a:rPr>
              <a:t>)</a:t>
            </a:r>
            <a:r>
              <a:rPr lang="zh-TW" altLang="en-US" dirty="0">
                <a:ea typeface="宋体" pitchFamily="2" charset="-122"/>
              </a:rPr>
              <a:t>、在控和失控信號預測值</a:t>
            </a:r>
            <a:r>
              <a:rPr lang="en-US" altLang="zh-TW" dirty="0">
                <a:ea typeface="宋体" pitchFamily="2" charset="-122"/>
              </a:rPr>
              <a:t>(</a:t>
            </a:r>
            <a:r>
              <a:rPr lang="en-US" altLang="zh-TW" dirty="0" err="1">
                <a:ea typeface="宋体" pitchFamily="2" charset="-122"/>
              </a:rPr>
              <a:t>PVr&amp;a</a:t>
            </a:r>
            <a:r>
              <a:rPr lang="en-US" altLang="zh-TW" dirty="0">
                <a:ea typeface="宋体" pitchFamily="2" charset="-122"/>
              </a:rPr>
              <a:t>)</a:t>
            </a:r>
            <a:r>
              <a:rPr lang="zh-TW" altLang="en-US" dirty="0">
                <a:ea typeface="宋体" pitchFamily="2" charset="-122"/>
              </a:rPr>
              <a:t>，來描述控制決定的正確性，即定量地描述在控和失控決定有多少次是正確的，</a:t>
            </a:r>
            <a:r>
              <a:rPr lang="en-US" altLang="zh-TW" dirty="0">
                <a:ea typeface="宋体" pitchFamily="2" charset="-122"/>
              </a:rPr>
              <a:t>PV </a:t>
            </a:r>
            <a:r>
              <a:rPr lang="zh-TW" altLang="en-US" dirty="0">
                <a:ea typeface="宋体" pitchFamily="2" charset="-122"/>
              </a:rPr>
              <a:t>是「預測值」</a:t>
            </a:r>
            <a:r>
              <a:rPr lang="en-US" altLang="zh-TW" dirty="0">
                <a:ea typeface="宋体" pitchFamily="2" charset="-122"/>
              </a:rPr>
              <a:t>(predictive value)</a:t>
            </a:r>
            <a:r>
              <a:rPr lang="zh-TW" altLang="en-US" dirty="0">
                <a:ea typeface="宋体" pitchFamily="2" charset="-122"/>
              </a:rPr>
              <a:t>的縮寫，強調這些特征預測分析過程將如何執行，最後，用「缺陷率」來預測分析過程的質量；</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ea typeface="宋体" pitchFamily="2" charset="-122"/>
              </a:rPr>
              <a:t>第三十六章 质量经济性分析</a:t>
            </a:r>
            <a:endParaRPr lang="en-US" altLang="zh-TW" dirty="0">
              <a:ea typeface="宋体" pitchFamily="2" charset="-122"/>
            </a:endParaRPr>
          </a:p>
          <a:p>
            <a:r>
              <a:rPr lang="zh-TW" altLang="en-US" dirty="0">
                <a:ea typeface="宋体" pitchFamily="2" charset="-122"/>
              </a:rPr>
              <a:t>質量成本也稱質量費用，其定義是：為了確保滿意的質量而發生的費用以及沒有達到滿意的質量所造成的損失，它是企業生產總成本的一個組成部分；根據國際標準化組織的規定，質量成本由兩部分構成，即運行質量成本和外部質量保證成本，其中運行質量成本包括：</a:t>
            </a:r>
            <a:r>
              <a:rPr lang="en-US" altLang="zh-TW" dirty="0">
                <a:ea typeface="宋体" pitchFamily="2" charset="-122"/>
              </a:rPr>
              <a:t>1) </a:t>
            </a:r>
            <a:r>
              <a:rPr lang="zh-TW" altLang="en-US" dirty="0">
                <a:ea typeface="宋体" pitchFamily="2" charset="-122"/>
              </a:rPr>
              <a:t>預防成本，</a:t>
            </a:r>
            <a:r>
              <a:rPr lang="en-US" altLang="zh-TW" dirty="0">
                <a:ea typeface="宋体" pitchFamily="2" charset="-122"/>
              </a:rPr>
              <a:t>2) </a:t>
            </a:r>
            <a:r>
              <a:rPr lang="zh-TW" altLang="en-US" dirty="0">
                <a:ea typeface="宋体" pitchFamily="2" charset="-122"/>
              </a:rPr>
              <a:t>鑒定成本，</a:t>
            </a:r>
            <a:r>
              <a:rPr lang="en-US" altLang="zh-TW" dirty="0">
                <a:ea typeface="宋体" pitchFamily="2" charset="-122"/>
              </a:rPr>
              <a:t>3) </a:t>
            </a:r>
            <a:r>
              <a:rPr lang="zh-TW" altLang="en-US" dirty="0">
                <a:ea typeface="宋体" pitchFamily="2" charset="-122"/>
              </a:rPr>
              <a:t>內部故障成本，</a:t>
            </a:r>
            <a:r>
              <a:rPr lang="en-US" altLang="zh-TW" dirty="0">
                <a:ea typeface="宋体" pitchFamily="2" charset="-122"/>
              </a:rPr>
              <a:t>4) </a:t>
            </a:r>
            <a:r>
              <a:rPr lang="zh-TW" altLang="en-US" dirty="0">
                <a:ea typeface="宋体" pitchFamily="2" charset="-122"/>
              </a:rPr>
              <a:t>外部故障成本；</a:t>
            </a:r>
          </a:p>
          <a:p>
            <a:r>
              <a:rPr lang="zh-TW" altLang="en-US" dirty="0">
                <a:ea typeface="宋体" pitchFamily="2" charset="-122"/>
              </a:rPr>
              <a:t>質量成本的詳細費用組成如下：</a:t>
            </a:r>
          </a:p>
          <a:p>
            <a:r>
              <a:rPr lang="en-US" altLang="zh-TW" dirty="0">
                <a:ea typeface="宋体" pitchFamily="2" charset="-122"/>
              </a:rPr>
              <a:t>1</a:t>
            </a:r>
            <a:r>
              <a:rPr lang="zh-TW" altLang="en-US" dirty="0">
                <a:ea typeface="宋体" pitchFamily="2" charset="-122"/>
              </a:rPr>
              <a:t>、運行質量成本</a:t>
            </a:r>
          </a:p>
          <a:p>
            <a:r>
              <a:rPr lang="zh-TW" altLang="en-US" dirty="0">
                <a:ea typeface="宋体" pitchFamily="2" charset="-122"/>
              </a:rPr>
              <a:t>運行質量成本指質量體系運行后，為達到和保持所規定的質量水平所支付的費用，企業質量成本研究的對象主要是運行質量成本；</a:t>
            </a:r>
          </a:p>
          <a:p>
            <a:r>
              <a:rPr lang="en-US" altLang="zh-TW" dirty="0">
                <a:ea typeface="宋体" pitchFamily="2" charset="-122"/>
              </a:rPr>
              <a:t>1) </a:t>
            </a:r>
            <a:r>
              <a:rPr lang="zh-TW" altLang="en-US" dirty="0">
                <a:ea typeface="宋体" pitchFamily="2" charset="-122"/>
              </a:rPr>
              <a:t>預防成本：預防產生故障或不合格品所需要的各項費用，主要包括：質量工作費（企業質量體系中為預防發生故障、保證和控制產品質量、開展質量管理所需的各項費用）；</a:t>
            </a:r>
          </a:p>
          <a:p>
            <a:r>
              <a:rPr lang="zh-TW" altLang="en-US" dirty="0">
                <a:ea typeface="宋体" pitchFamily="2" charset="-122"/>
              </a:rPr>
              <a:t>質量培訓費：質量獎勵費，質量改進措施費，質量評審費，工資及附加費（指從事質量管理的專業人員）和質量情報及信息費等；</a:t>
            </a:r>
          </a:p>
          <a:p>
            <a:r>
              <a:rPr lang="en-US" altLang="zh-TW" dirty="0">
                <a:ea typeface="宋体" pitchFamily="2" charset="-122"/>
              </a:rPr>
              <a:t>2) </a:t>
            </a:r>
            <a:r>
              <a:rPr lang="zh-TW" altLang="en-US" dirty="0">
                <a:ea typeface="宋体" pitchFamily="2" charset="-122"/>
              </a:rPr>
              <a:t>鑒定成本：評定產品是否滿足規定質量要求所需的試驗、檢驗和驗證方面的成本，一般包括：進貨檢驗費，工序檢驗費，成品檢驗費，檢測試驗設備校準、維護費，試驗材料及勞務費，檢測試驗設備折舊費，辦公費（檢測、試驗時發生的費用），工資（指專職檢驗、計量人員的工資）及附加費等；</a:t>
            </a:r>
          </a:p>
          <a:p>
            <a:r>
              <a:rPr lang="en-US" altLang="zh-TW" dirty="0">
                <a:ea typeface="宋体" pitchFamily="2" charset="-122"/>
              </a:rPr>
              <a:t>3) </a:t>
            </a:r>
            <a:r>
              <a:rPr lang="zh-TW" altLang="en-US" dirty="0">
                <a:ea typeface="宋体" pitchFamily="2" charset="-122"/>
              </a:rPr>
              <a:t>內部故障成本：在產品出廠前，由產品本身存在的缺陷所帶來的經濟損失，以及處理不合格品所花費的一切費用的總和，稱為內部故障成本，一般包括：廢品損失（包括工時費及材料費）、返工或返修損失、因質量問題發生的停工損失、質量事故處理費、質量降等降級損失等；</a:t>
            </a:r>
          </a:p>
          <a:p>
            <a:r>
              <a:rPr lang="en-US" altLang="zh-TW" dirty="0">
                <a:ea typeface="宋体" pitchFamily="2" charset="-122"/>
              </a:rPr>
              <a:t>4) </a:t>
            </a:r>
            <a:r>
              <a:rPr lang="zh-TW" altLang="en-US" dirty="0">
                <a:ea typeface="宋体" pitchFamily="2" charset="-122"/>
              </a:rPr>
              <a:t>外部故障成本：產品出廠后，在用戶使用過程中由於產品的缺陷或故障所引起的一切費用總和，稱為外部故障成本，一般包括索賠損失、退貨或退換損失、保修費用、訴訟損失費、折價損失等；</a:t>
            </a:r>
          </a:p>
          <a:p>
            <a:r>
              <a:rPr lang="en-US" altLang="zh-TW" dirty="0">
                <a:ea typeface="宋体" pitchFamily="2" charset="-122"/>
              </a:rPr>
              <a:t>2</a:t>
            </a:r>
            <a:r>
              <a:rPr lang="zh-TW" altLang="en-US" dirty="0">
                <a:ea typeface="宋体" pitchFamily="2" charset="-122"/>
              </a:rPr>
              <a:t>、外部質量保證成本</a:t>
            </a:r>
          </a:p>
          <a:p>
            <a:r>
              <a:rPr lang="zh-TW" altLang="en-US" dirty="0">
                <a:ea typeface="宋体" pitchFamily="2" charset="-122"/>
              </a:rPr>
              <a:t>在合同環境條件下，根據用戶提出的要求，為提供客觀證據所支付的費用，統稱為外部質量保證成本，其組成項目如下：</a:t>
            </a:r>
          </a:p>
          <a:p>
            <a:r>
              <a:rPr lang="zh-TW" altLang="en-US" dirty="0">
                <a:ea typeface="宋体" pitchFamily="2" charset="-122"/>
              </a:rPr>
              <a:t>為提供附加的質量保證措施、程序、數據等所支付的費用；</a:t>
            </a:r>
          </a:p>
          <a:p>
            <a:r>
              <a:rPr lang="en-US" altLang="zh-TW" dirty="0">
                <a:ea typeface="宋体" pitchFamily="2" charset="-122"/>
              </a:rPr>
              <a:t>2) </a:t>
            </a:r>
            <a:r>
              <a:rPr lang="zh-TW" altLang="en-US" dirty="0">
                <a:ea typeface="宋体" pitchFamily="2" charset="-122"/>
              </a:rPr>
              <a:t>產品的驗證試驗和評定的費用，如經認可的獨立試驗機構對特殊的安全性能進行檢測試驗所發生的費用；</a:t>
            </a:r>
          </a:p>
          <a:p>
            <a:r>
              <a:rPr lang="en-US" altLang="zh-TW" dirty="0">
                <a:ea typeface="宋体" pitchFamily="2" charset="-122"/>
              </a:rPr>
              <a:t>3) </a:t>
            </a:r>
            <a:r>
              <a:rPr lang="zh-TW" altLang="en-US" dirty="0">
                <a:ea typeface="宋体" pitchFamily="2" charset="-122"/>
              </a:rPr>
              <a:t>為滿足用戶要求，進行質量體系認證和產品質量認證所發生的費用等；</a:t>
            </a:r>
          </a:p>
          <a:p>
            <a:pPr>
              <a:lnSpc>
                <a:spcPct val="150000"/>
              </a:lnSpc>
            </a:pPr>
            <a:r>
              <a:rPr lang="zh-CN" altLang="en-US" sz="1200" dirty="0">
                <a:latin typeface="Times New Roman" pitchFamily="18" charset="0"/>
                <a:cs typeface="Times New Roman" pitchFamily="18" charset="0"/>
              </a:rPr>
              <a:t>根據以上關於質量成本的定義及其費用項目的構成，有必要將現行的質量成本做以下說明，以明確質量成本的邊界條件；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一，質量成本只是針對產品製造過程中的符合性質量而言的，也就是說，在設計已經完成、標準和規範已經確定的條件下，才開始進入質量成本計算，因此，它不包括重新設計和改進設計以及用於提高質量等級或質量水平而支付的哪些費用；</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二，質量成本是指在製造過程中與不合格品密切相關的費用，例如預防成本就是預防出現不合格品的費用，鑒定成本是為了評定是否出現不合格品的費用，而內、外故障成本是因產品不合格而在廠內或廠外所產生的損失費用，可以這樣理解，假定有一種根本不出現不合格品的理想式生產系統，則其質量成本為零，事實上，這種理想式生產系統是不存在的，在實際中，或多或少總會出現一定的不合格品，因而質量成本是客觀存在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三，質量成本並不包括製造過程中與質量有關的全部費用，而只是其中的一部分，例如，工人生產時的工資或材料費、車間或企業管理費等，均不計入質量成本中，因為這是正常生產前所必須具備的條件，計算和控制質量成本，是為了用最經濟的手段達到規定的質量目標；</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第四，質量成本的計算，不是單純為了得到結果，而是為了分析，在差異中尋找質量改進的途徑，達到降低成本的目的；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應當指出，質量成本屬於管理會計的範疇，因此它對企業的經營決策有重要的意義；</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質量成本科目設置</a:t>
            </a:r>
            <a:endParaRPr lang="en-US" altLang="zh-CN" sz="1200" dirty="0">
              <a:latin typeface="Times New Roman" pitchFamily="18" charset="0"/>
              <a:cs typeface="Times New Roman" pitchFamily="18" charset="0"/>
            </a:endParaRPr>
          </a:p>
          <a:p>
            <a:r>
              <a:rPr lang="zh-TW" altLang="en-US" dirty="0">
                <a:ea typeface="宋体" pitchFamily="2" charset="-122"/>
              </a:rPr>
              <a:t>我國的質量成本核算，目前尚未正式納入會計核算體系，因此，質量成本項目的設置必須符合財務會計及成本的規範要求，不能打亂國家統一規定的會計制度、原則，質量成本項目的設置必須便於質量成本還原到相應的會計科目中去，以保證國家會計制度、原則的一致性；</a:t>
            </a:r>
          </a:p>
          <a:p>
            <a:r>
              <a:rPr lang="zh-TW" altLang="en-US" dirty="0">
                <a:ea typeface="宋体" pitchFamily="2" charset="-122"/>
              </a:rPr>
              <a:t>質量成本一般分為三級科目，一級科目：質量成本，二級科目：預防成本、鑒定成本、內部故障（損失）成本、外部故障（損失）成本，三級科目：質量成本細目；國家標準 </a:t>
            </a:r>
            <a:r>
              <a:rPr lang="en-US" altLang="zh-TW" dirty="0">
                <a:ea typeface="宋体" pitchFamily="2" charset="-122"/>
              </a:rPr>
              <a:t>GB / T 13339 - 91 《</a:t>
            </a:r>
            <a:r>
              <a:rPr lang="zh-TW" altLang="en-US" dirty="0">
                <a:ea typeface="宋体" pitchFamily="2" charset="-122"/>
              </a:rPr>
              <a:t>質量成本管理導則</a:t>
            </a:r>
            <a:r>
              <a:rPr lang="en-US" altLang="zh-TW" dirty="0">
                <a:ea typeface="宋体" pitchFamily="2" charset="-122"/>
              </a:rPr>
              <a:t>》</a:t>
            </a:r>
            <a:r>
              <a:rPr lang="zh-TW" altLang="en-US" dirty="0">
                <a:ea typeface="宋体" pitchFamily="2" charset="-122"/>
              </a:rPr>
              <a:t>中推薦了二十一個科目，企業可依據實際情況及質量費用的用途、目的、性質進行增刪；</a:t>
            </a:r>
          </a:p>
          <a:p>
            <a:r>
              <a:rPr lang="zh-TW" altLang="en-US" dirty="0">
                <a:ea typeface="宋体" pitchFamily="2" charset="-122"/>
              </a:rPr>
              <a:t>質量成本也是一種機會成本，有的項目企業可能在短時間內沒有發生或很少發生，如停工損失，但這些企業畢竟會發生，只不過由於企業質量管理水平較高而減少或防止了因產品質量造成的停工，只要是可能發生的費用，企業就應該設置相應的科目；根據國內外的實踐經驗，表</a:t>
            </a:r>
            <a:r>
              <a:rPr lang="en-US" altLang="zh-TW" dirty="0">
                <a:ea typeface="宋体" pitchFamily="2" charset="-122"/>
              </a:rPr>
              <a:t>36-2</a:t>
            </a:r>
            <a:r>
              <a:rPr lang="zh-TW" altLang="en-US" dirty="0">
                <a:ea typeface="宋体" pitchFamily="2" charset="-122"/>
              </a:rPr>
              <a:t>分別例舉了國外幾種具有代表性的質量成本項目設置情況；</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質量成本分析</a:t>
            </a:r>
            <a:endParaRPr lang="en-US" altLang="zh-CN" sz="1200" dirty="0">
              <a:latin typeface="Times New Roman" pitchFamily="18" charset="0"/>
              <a:cs typeface="Times New Roman" pitchFamily="18" charset="0"/>
            </a:endParaRPr>
          </a:p>
          <a:p>
            <a:r>
              <a:rPr lang="zh-TW" altLang="en-US" dirty="0">
                <a:ea typeface="宋体" pitchFamily="2" charset="-122"/>
              </a:rPr>
              <a:t>質量成本分析是質量成本管理的重點環節之一，通過對質量成本核算數據的分析，找出質量存在的問題和管理上的薄弱環節，提出需要改進的措施并向各級領導提供資料信息和建議，以便對質量中的問題做出正確的處理決策；</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企業對核算后的質量成本進行分析時要注意兩點：一是圍繞質量指標體系進行分析以反映質量管理的有效性和規律性，二是應用正確的分析方法找出產生質量損失的主要原因，圍繞重點問題找出改進點，制訂措施進行決策；</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為了進行定量分析，一般應建立質量指標體系，企業內部的質量指標一般可分為三類：</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占基數比例指標，反映質量成本占各種基數的比例關係，其基數主要有總產值、產品銷售收入、產品銷售利潤、產品總成本等；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結構比例指標，反映質量成本內各主要項目占質量總成本的比例；</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質量效益指標，反映可控成本（投資成本）增加而使結果成本（即損失成本）降低的情況；</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一、基數比例指標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質量成本率分析（每一百元產品成本的質量成本含量）：質量成本率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商品產品總成本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銷售質量成本率（每一百元銷售額中的質量成本含量）：銷售質量成本率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產值質量成本率（每一百元總產值中的質量成本含量）：產值質量成本率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總產值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銷售外部損失成本率（每一百元銷售額中的外部損失含量）：銷售外部損失成本率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銷售總額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二 、結構比例指標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預防成本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鑒定成本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內部損失成本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通過結構比例的分析，大致可以看出各質量管理點接近最佳點的程度；</a:t>
            </a:r>
            <a:endParaRPr lang="en-US" altLang="zh-CN" sz="1200" dirty="0">
              <a:latin typeface="Times New Roman" pitchFamily="18" charset="0"/>
              <a:cs typeface="Times New Roman" pitchFamily="18" charset="0"/>
            </a:endParaRPr>
          </a:p>
          <a:p>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三、質量投資效益分析</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所謂質量投資，就是指預防成本和鑒定成本，也就是可控成本；增加投資的目的，是為了減小內部損失與外部損失，所以增加投資的效益，就是增加單位投資所獲得的內、外損失的減小額；</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假定 </a:t>
            </a:r>
            <a:r>
              <a:rPr lang="en-US" altLang="zh-CN" sz="1200" dirty="0">
                <a:latin typeface="Times New Roman" pitchFamily="18" charset="0"/>
                <a:cs typeface="Times New Roman" pitchFamily="18" charset="0"/>
              </a:rPr>
              <a:t>K1 </a:t>
            </a:r>
            <a:r>
              <a:rPr lang="zh-CN" altLang="en-US" sz="1200" dirty="0">
                <a:latin typeface="Times New Roman" pitchFamily="18" charset="0"/>
                <a:cs typeface="Times New Roman" pitchFamily="18" charset="0"/>
              </a:rPr>
              <a:t>為上期投資額，</a:t>
            </a:r>
            <a:r>
              <a:rPr lang="en-US" altLang="zh-CN" sz="1200" dirty="0">
                <a:latin typeface="Times New Roman" pitchFamily="18" charset="0"/>
                <a:cs typeface="Times New Roman" pitchFamily="18" charset="0"/>
              </a:rPr>
              <a:t>K2 </a:t>
            </a:r>
            <a:r>
              <a:rPr lang="zh-CN" altLang="en-US" sz="1200" dirty="0">
                <a:latin typeface="Times New Roman" pitchFamily="18" charset="0"/>
                <a:cs typeface="Times New Roman" pitchFamily="18" charset="0"/>
              </a:rPr>
              <a:t>為本期投資額，</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為上期損失額，</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為本期損失額，則增加投資額為 △</a:t>
            </a:r>
            <a:r>
              <a:rPr lang="en-US" altLang="zh-CN" sz="1200" dirty="0">
                <a:latin typeface="Times New Roman" pitchFamily="18" charset="0"/>
                <a:cs typeface="Times New Roman" pitchFamily="18" charset="0"/>
              </a:rPr>
              <a:t>K = K2 – K1 </a:t>
            </a:r>
            <a:r>
              <a:rPr lang="zh-CN" altLang="en-US" sz="1200" dirty="0">
                <a:latin typeface="Times New Roman" pitchFamily="18" charset="0"/>
                <a:cs typeface="Times New Roman" pitchFamily="18" charset="0"/>
              </a:rPr>
              <a:t>，損失減小額為 △</a:t>
            </a:r>
            <a:r>
              <a:rPr lang="en-US" altLang="zh-CN" sz="1200" dirty="0">
                <a:latin typeface="Times New Roman" pitchFamily="18" charset="0"/>
                <a:cs typeface="Times New Roman" pitchFamily="18" charset="0"/>
              </a:rPr>
              <a:t>C = - ( C2 - C1 )</a:t>
            </a:r>
            <a:r>
              <a:rPr lang="zh-CN" altLang="en-US" sz="1200" dirty="0">
                <a:latin typeface="Times New Roman" pitchFamily="18" charset="0"/>
                <a:cs typeface="Times New Roman" pitchFamily="18" charset="0"/>
              </a:rPr>
              <a:t> ，此處，</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，負號表示損失費用的節約額，當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時，投資是有效的，單位投資效益為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，而</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為增加投資的總收益，當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時，則要考慮投資效果作用的年限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，只有當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，且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年時，才能認為投資是有效的；</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FF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FF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latin typeface="Times New Roman" pitchFamily="18" charset="0"/>
                <a:cs typeface="Times New Roman" pitchFamily="18" charset="0"/>
              </a:rPr>
              <a:t>第 三十七 章  預測分析過程的質量</a:t>
            </a:r>
            <a:endParaRPr lang="en-US" altLang="zh-CN" dirty="0">
              <a:solidFill>
                <a:srgbClr val="FF0000"/>
              </a:solidFill>
              <a:latin typeface="Times New Roman" pitchFamily="18" charset="0"/>
              <a:cs typeface="Times New Roman" pitchFamily="18" charset="0"/>
            </a:endParaRPr>
          </a:p>
          <a:p>
            <a:r>
              <a:rPr lang="zh-CN" altLang="en-US" dirty="0">
                <a:ea typeface="宋体" pitchFamily="2" charset="-122"/>
              </a:rPr>
              <a:t>「成本 </a:t>
            </a:r>
            <a:r>
              <a:rPr lang="en-US" altLang="zh-CN" dirty="0">
                <a:ea typeface="宋体" pitchFamily="2" charset="-122"/>
              </a:rPr>
              <a:t>~ </a:t>
            </a:r>
            <a:r>
              <a:rPr lang="zh-CN" altLang="en-US" dirty="0">
                <a:ea typeface="宋体" pitchFamily="2" charset="-122"/>
              </a:rPr>
              <a:t>效果 質量控制」</a:t>
            </a:r>
            <a:r>
              <a:rPr lang="en-US" altLang="zh-CN" dirty="0">
                <a:ea typeface="宋体" pitchFamily="2" charset="-122"/>
              </a:rPr>
              <a:t>(cost ~ effective quality control)</a:t>
            </a:r>
            <a:r>
              <a:rPr lang="zh-CN" altLang="en-US" dirty="0">
                <a:ea typeface="宋体" pitchFamily="2" charset="-122"/>
              </a:rPr>
              <a:t>，是關於選擇和設計控制方法最大限度地提高分析過程的質量和生產率的過程；質量和生產率依賴於測定和控制方法的性能特徵；</a:t>
            </a:r>
          </a:p>
          <a:p>
            <a:r>
              <a:rPr lang="zh-TW" altLang="en-US" dirty="0">
                <a:ea typeface="宋体" pitchFamily="2" charset="-122"/>
              </a:rPr>
              <a:t>測定方法的性能特徵是它的醫學上重要的誤差發生率；當測定方法是穩定的且誤差很少時，質量和生產率將是高的；控制方法的性能特徵是誤差檢出概率和假失控概率（或平均批長度）；當控制方法具有高的誤差檢出率時，將檢出發生的任何誤差，判斷受影響的分析批為失控，並且維持高質量；當控制方法具有高的誤差檢出概率和低的假失控時，生產率是高的，因為重複批較少，重複檢測申請也減少；</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控制方法要具有高的誤差檢出概率（或短的失控質量的批長度）和低的假失控概率（或長的在控質量的批長度），一般要求每批多個控制測定值；這樣的控制方法昂貴，除非分析批非常大；另一方面，如果大的分析批減慢了試驗結果的報告和耽擱了患者的診斷和治療，這樣大分析批本身可能是昂貴的；</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能不能選擇或設計控制方法提供高的質量而沒有要求太多的控制測定值？隨著誤差發生率變化，高誤差檢出和低假失控要求也變化嗎？是否存在這樣的情況，能達到高的誤差檢出而沒有考慮維持低的假失控概率，或低的假失控概率比高的誤差檢出概率更重要？爲了回答這些問題，管理者和分析人員需要理解分析過程的質量如何依賴於測定方法的誤差發生率，以及控制方法的誤差檢出概率和假失控概率；</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本章引入了額外的特徵描述控制方法「在控」和「失控」信號的正確性，及預測分析過程的質量（缺陷率，</a:t>
            </a:r>
            <a:r>
              <a:rPr lang="en-US" altLang="zh-CN" sz="1200" dirty="0">
                <a:latin typeface="Times New Roman" pitchFamily="18" charset="0"/>
                <a:cs typeface="Times New Roman" pitchFamily="18" charset="0"/>
              </a:rPr>
              <a:t>defect rate</a:t>
            </a:r>
            <a:r>
              <a:rPr lang="zh-CN" altLang="en-US" sz="1200" dirty="0">
                <a:latin typeface="Times New Roman" pitchFamily="18" charset="0"/>
                <a:cs typeface="Times New Roman" pitchFamily="18" charset="0"/>
              </a:rPr>
              <a:t>），展示這些額外的特徵如何定量地依賴於測定方法的誤差發生率及控制方法的誤差檢出和假失控特徵；</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控制測定值，控制觀測值：質控品的檢測結果（用於質量控制目的）稱為控制測定值或控制觀測值；許多控制方法，把特定的結果畫在一種圖形上，並且直接地進行解釋；然而，有些方法，在數據用於檢驗控制狀態之前，需要對控制測定值進行計算；這些衍生量或計算值稱為控制統計量；例如，一組六個控制測定值的平均值能作為一個控制統計量；</a:t>
            </a:r>
            <a:endParaRPr lang="en-US" altLang="zh-CN" sz="1200" dirty="0">
              <a:latin typeface="Times New Roman" pitchFamily="18" charset="0"/>
              <a:cs typeface="Times New Roman" pitchFamily="18" charset="0"/>
            </a:endParaRPr>
          </a:p>
          <a:p>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来源于：临床检验质量控制技术（第三版），王治国编著，人民文学出版社。</a:t>
            </a:r>
          </a:p>
          <a:p>
            <a:r>
              <a:rPr lang="zh-CN" altLang="en-US" dirty="0">
                <a:ea typeface="宋体" pitchFamily="2" charset="-122"/>
              </a:rPr>
              <a:t>第三十六章 质量经济性分析</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7</a:t>
            </a:fld>
            <a:endParaRPr lang="en-US" altLang="zh-CN"/>
          </a:p>
        </p:txBody>
      </p:sp>
    </p:spTree>
    <p:extLst>
      <p:ext uri="{BB962C8B-B14F-4D97-AF65-F5344CB8AC3E}">
        <p14:creationId xmlns:p14="http://schemas.microsoft.com/office/powerpoint/2010/main" val="81137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此使用「預測值特征」這個名詞，是為了把它與前面介紹的「性能特征」區分開來；性能特征是測定方法和控制方法的主要特征，描述了它們的特定性能；預測值特征是次要特征，其依賴於主要特征，但也描述它們對分析過程聯合影響；預測值特征對於理解測定方法和控制方法之間的交互作用，及預測分析過程的行為如何使非常重要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由真失控</a:t>
            </a:r>
            <a:r>
              <a:rPr lang="en-US" altLang="zh-TW" dirty="0">
                <a:ea typeface="宋体" pitchFamily="2" charset="-122"/>
              </a:rPr>
              <a:t>(</a:t>
            </a:r>
            <a:r>
              <a:rPr lang="en-US" altLang="zh-TW" dirty="0" err="1">
                <a:ea typeface="宋体" pitchFamily="2" charset="-122"/>
              </a:rPr>
              <a:t>tr</a:t>
            </a:r>
            <a:r>
              <a:rPr lang="en-US" altLang="zh-TW" dirty="0">
                <a:ea typeface="宋体" pitchFamily="2" charset="-122"/>
              </a:rPr>
              <a:t>)</a:t>
            </a:r>
            <a:r>
              <a:rPr lang="zh-TW" altLang="en-US" dirty="0">
                <a:ea typeface="宋体" pitchFamily="2" charset="-122"/>
              </a:rPr>
              <a:t>、假失控</a:t>
            </a:r>
            <a:r>
              <a:rPr lang="en-US" altLang="zh-TW" dirty="0">
                <a:ea typeface="宋体" pitchFamily="2" charset="-122"/>
              </a:rPr>
              <a:t>(</a:t>
            </a:r>
            <a:r>
              <a:rPr lang="en-US" altLang="zh-TW" dirty="0" err="1">
                <a:ea typeface="宋体" pitchFamily="2" charset="-122"/>
              </a:rPr>
              <a:t>fr</a:t>
            </a:r>
            <a:r>
              <a:rPr lang="en-US" altLang="zh-TW" dirty="0">
                <a:ea typeface="宋体" pitchFamily="2" charset="-122"/>
              </a:rPr>
              <a:t>)</a:t>
            </a:r>
            <a:r>
              <a:rPr lang="zh-TW" altLang="en-US" dirty="0">
                <a:ea typeface="宋体" pitchFamily="2" charset="-122"/>
              </a:rPr>
              <a:t>、假在控</a:t>
            </a:r>
            <a:r>
              <a:rPr lang="en-US" altLang="zh-TW" dirty="0">
                <a:ea typeface="宋体" pitchFamily="2" charset="-122"/>
              </a:rPr>
              <a:t>(</a:t>
            </a:r>
            <a:r>
              <a:rPr lang="en-US" altLang="zh-TW" dirty="0" err="1">
                <a:ea typeface="宋体" pitchFamily="2" charset="-122"/>
              </a:rPr>
              <a:t>fa</a:t>
            </a:r>
            <a:r>
              <a:rPr lang="en-US" altLang="zh-TW" dirty="0">
                <a:ea typeface="宋体" pitchFamily="2" charset="-122"/>
              </a:rPr>
              <a:t>)</a:t>
            </a:r>
            <a:r>
              <a:rPr lang="zh-TW" altLang="en-US" dirty="0">
                <a:ea typeface="宋体" pitchFamily="2" charset="-122"/>
              </a:rPr>
              <a:t>、真在控</a:t>
            </a:r>
            <a:r>
              <a:rPr lang="en-US" altLang="zh-TW" dirty="0">
                <a:ea typeface="宋体" pitchFamily="2" charset="-122"/>
              </a:rPr>
              <a:t>(ta)</a:t>
            </a:r>
            <a:r>
              <a:rPr lang="zh-TW" altLang="en-US" dirty="0">
                <a:ea typeface="宋体" pitchFamily="2" charset="-122"/>
              </a:rPr>
              <a:t>把分析批進行分類，在分析批這種分類上能計算出延伸的特征，誤差檢出概率</a:t>
            </a:r>
            <a:r>
              <a:rPr lang="en-US" altLang="zh-TW" dirty="0">
                <a:ea typeface="宋体" pitchFamily="2" charset="-122"/>
              </a:rPr>
              <a:t>(</a:t>
            </a:r>
            <a:r>
              <a:rPr lang="en-US" altLang="zh-TW" dirty="0" err="1">
                <a:ea typeface="宋体" pitchFamily="2" charset="-122"/>
              </a:rPr>
              <a:t>Ped</a:t>
            </a:r>
            <a:r>
              <a:rPr lang="en-US" altLang="zh-TW" dirty="0">
                <a:ea typeface="宋体" pitchFamily="2" charset="-122"/>
              </a:rPr>
              <a:t>)</a:t>
            </a:r>
            <a:r>
              <a:rPr lang="zh-TW" altLang="en-US" dirty="0">
                <a:ea typeface="宋体" pitchFamily="2" charset="-122"/>
              </a:rPr>
              <a:t>、假失控概率</a:t>
            </a:r>
            <a:r>
              <a:rPr lang="en-US" altLang="zh-TW" dirty="0">
                <a:ea typeface="宋体" pitchFamily="2" charset="-122"/>
              </a:rPr>
              <a:t>(</a:t>
            </a:r>
            <a:r>
              <a:rPr lang="en-US" altLang="zh-TW" dirty="0" err="1">
                <a:ea typeface="宋体" pitchFamily="2" charset="-122"/>
              </a:rPr>
              <a:t>Pfr</a:t>
            </a:r>
            <a:r>
              <a:rPr lang="en-US" altLang="zh-TW" dirty="0">
                <a:ea typeface="宋体" pitchFamily="2" charset="-122"/>
              </a:rPr>
              <a:t>)</a:t>
            </a:r>
            <a:r>
              <a:rPr lang="zh-TW" altLang="en-US" dirty="0">
                <a:ea typeface="宋体" pitchFamily="2" charset="-122"/>
              </a:rPr>
              <a:t>、失控質量的平均批長度</a:t>
            </a:r>
            <a:r>
              <a:rPr lang="en-US" altLang="zh-TW" dirty="0">
                <a:ea typeface="宋体" pitchFamily="2" charset="-122"/>
              </a:rPr>
              <a:t>(</a:t>
            </a:r>
            <a:r>
              <a:rPr lang="en-US" altLang="zh-TW" dirty="0" err="1">
                <a:ea typeface="宋体" pitchFamily="2" charset="-122"/>
              </a:rPr>
              <a:t>ARLr</a:t>
            </a:r>
            <a:r>
              <a:rPr lang="en-US" altLang="zh-TW" dirty="0">
                <a:ea typeface="宋体" pitchFamily="2" charset="-122"/>
              </a:rPr>
              <a:t>)</a:t>
            </a:r>
            <a:r>
              <a:rPr lang="zh-TW" altLang="en-US" dirty="0">
                <a:ea typeface="宋体" pitchFamily="2" charset="-122"/>
              </a:rPr>
              <a:t>、在控質量的平均批長度</a:t>
            </a:r>
            <a:r>
              <a:rPr lang="en-US" altLang="zh-TW" dirty="0">
                <a:ea typeface="宋体" pitchFamily="2" charset="-122"/>
              </a:rPr>
              <a:t>(</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分別描述有和無誤差分析批獲得多少次失控信號；在此引入三個術語：失控信號預測值</a:t>
            </a:r>
            <a:r>
              <a:rPr lang="en-US" altLang="zh-TW" dirty="0">
                <a:ea typeface="宋体" pitchFamily="2" charset="-122"/>
              </a:rPr>
              <a:t>(</a:t>
            </a:r>
            <a:r>
              <a:rPr lang="en-US" altLang="zh-TW" dirty="0" err="1">
                <a:ea typeface="宋体" pitchFamily="2" charset="-122"/>
              </a:rPr>
              <a:t>PVr</a:t>
            </a:r>
            <a:r>
              <a:rPr lang="en-US" altLang="zh-TW" dirty="0">
                <a:ea typeface="宋体" pitchFamily="2" charset="-122"/>
              </a:rPr>
              <a:t>)</a:t>
            </a:r>
            <a:r>
              <a:rPr lang="zh-TW" altLang="en-US" dirty="0">
                <a:ea typeface="宋体" pitchFamily="2" charset="-122"/>
              </a:rPr>
              <a:t>、在控信號預測值</a:t>
            </a:r>
            <a:r>
              <a:rPr lang="en-US" altLang="zh-TW" dirty="0">
                <a:ea typeface="宋体" pitchFamily="2" charset="-122"/>
              </a:rPr>
              <a:t>(</a:t>
            </a:r>
            <a:r>
              <a:rPr lang="en-US" altLang="zh-TW" dirty="0" err="1">
                <a:ea typeface="宋体" pitchFamily="2" charset="-122"/>
              </a:rPr>
              <a:t>PVa</a:t>
            </a:r>
            <a:r>
              <a:rPr lang="en-US" altLang="zh-TW" dirty="0">
                <a:ea typeface="宋体" pitchFamily="2" charset="-122"/>
              </a:rPr>
              <a:t>)</a:t>
            </a:r>
            <a:r>
              <a:rPr lang="zh-TW" altLang="en-US" dirty="0">
                <a:ea typeface="宋体" pitchFamily="2" charset="-122"/>
              </a:rPr>
              <a:t>、在控和失控信號預測值</a:t>
            </a:r>
            <a:r>
              <a:rPr lang="en-US" altLang="zh-TW" dirty="0">
                <a:ea typeface="宋体" pitchFamily="2" charset="-122"/>
              </a:rPr>
              <a:t>(</a:t>
            </a:r>
            <a:r>
              <a:rPr lang="en-US" altLang="zh-TW" dirty="0" err="1">
                <a:ea typeface="宋体" pitchFamily="2" charset="-122"/>
              </a:rPr>
              <a:t>PVr&amp;a</a:t>
            </a:r>
            <a:r>
              <a:rPr lang="en-US" altLang="zh-TW" dirty="0">
                <a:ea typeface="宋体" pitchFamily="2" charset="-122"/>
              </a:rPr>
              <a:t>)</a:t>
            </a:r>
            <a:r>
              <a:rPr lang="zh-TW" altLang="en-US" dirty="0">
                <a:ea typeface="宋体" pitchFamily="2" charset="-122"/>
              </a:rPr>
              <a:t>，來描述控制決定的正確性，即定量地描述在控和失控決定有多少次是正確的，</a:t>
            </a:r>
            <a:r>
              <a:rPr lang="en-US" altLang="zh-TW" dirty="0">
                <a:ea typeface="宋体" pitchFamily="2" charset="-122"/>
              </a:rPr>
              <a:t>PV </a:t>
            </a:r>
            <a:r>
              <a:rPr lang="zh-TW" altLang="en-US" dirty="0">
                <a:ea typeface="宋体" pitchFamily="2" charset="-122"/>
              </a:rPr>
              <a:t>是「預測值」</a:t>
            </a:r>
            <a:r>
              <a:rPr lang="en-US" altLang="zh-TW" dirty="0">
                <a:ea typeface="宋体" pitchFamily="2" charset="-122"/>
              </a:rPr>
              <a:t>(predictive value)</a:t>
            </a:r>
            <a:r>
              <a:rPr lang="zh-TW" altLang="en-US" dirty="0">
                <a:ea typeface="宋体" pitchFamily="2" charset="-122"/>
              </a:rPr>
              <a:t>的縮寫，強調這些特征預測分析過程將如何執行，最後，用「缺陷率」來預測分析過程的質量；</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ea typeface="宋体" pitchFamily="2" charset="-122"/>
              </a:rPr>
              <a:t>第三十六章 质量经济性分析</a:t>
            </a:r>
            <a:endParaRPr lang="en-US" altLang="zh-TW" dirty="0">
              <a:ea typeface="宋体" pitchFamily="2" charset="-122"/>
            </a:endParaRPr>
          </a:p>
          <a:p>
            <a:r>
              <a:rPr lang="zh-TW" altLang="en-US" dirty="0">
                <a:ea typeface="宋体" pitchFamily="2" charset="-122"/>
              </a:rPr>
              <a:t>質量成本也稱質量費用，其定義是：為了確保滿意的質量而發生的費用以及沒有達到滿意的質量所造成的損失，它是企業生產總成本的一個組成部分；根據國際標準化組織的規定，質量成本由兩部分構成，即運行質量成本和外部質量保證成本，其中運行質量成本包括：</a:t>
            </a:r>
            <a:r>
              <a:rPr lang="en-US" altLang="zh-TW" dirty="0">
                <a:ea typeface="宋体" pitchFamily="2" charset="-122"/>
              </a:rPr>
              <a:t>1) </a:t>
            </a:r>
            <a:r>
              <a:rPr lang="zh-TW" altLang="en-US" dirty="0">
                <a:ea typeface="宋体" pitchFamily="2" charset="-122"/>
              </a:rPr>
              <a:t>預防成本，</a:t>
            </a:r>
            <a:r>
              <a:rPr lang="en-US" altLang="zh-TW" dirty="0">
                <a:ea typeface="宋体" pitchFamily="2" charset="-122"/>
              </a:rPr>
              <a:t>2) </a:t>
            </a:r>
            <a:r>
              <a:rPr lang="zh-TW" altLang="en-US" dirty="0">
                <a:ea typeface="宋体" pitchFamily="2" charset="-122"/>
              </a:rPr>
              <a:t>鑒定成本，</a:t>
            </a:r>
            <a:r>
              <a:rPr lang="en-US" altLang="zh-TW" dirty="0">
                <a:ea typeface="宋体" pitchFamily="2" charset="-122"/>
              </a:rPr>
              <a:t>3) </a:t>
            </a:r>
            <a:r>
              <a:rPr lang="zh-TW" altLang="en-US" dirty="0">
                <a:ea typeface="宋体" pitchFamily="2" charset="-122"/>
              </a:rPr>
              <a:t>內部故障成本，</a:t>
            </a:r>
            <a:r>
              <a:rPr lang="en-US" altLang="zh-TW" dirty="0">
                <a:ea typeface="宋体" pitchFamily="2" charset="-122"/>
              </a:rPr>
              <a:t>4) </a:t>
            </a:r>
            <a:r>
              <a:rPr lang="zh-TW" altLang="en-US" dirty="0">
                <a:ea typeface="宋体" pitchFamily="2" charset="-122"/>
              </a:rPr>
              <a:t>外部故障成本；</a:t>
            </a:r>
          </a:p>
          <a:p>
            <a:r>
              <a:rPr lang="zh-TW" altLang="en-US" dirty="0">
                <a:ea typeface="宋体" pitchFamily="2" charset="-122"/>
              </a:rPr>
              <a:t>質量成本的詳細費用組成如下：</a:t>
            </a:r>
          </a:p>
          <a:p>
            <a:r>
              <a:rPr lang="en-US" altLang="zh-TW" dirty="0">
                <a:ea typeface="宋体" pitchFamily="2" charset="-122"/>
              </a:rPr>
              <a:t>1</a:t>
            </a:r>
            <a:r>
              <a:rPr lang="zh-TW" altLang="en-US" dirty="0">
                <a:ea typeface="宋体" pitchFamily="2" charset="-122"/>
              </a:rPr>
              <a:t>、運行質量成本</a:t>
            </a:r>
          </a:p>
          <a:p>
            <a:r>
              <a:rPr lang="zh-TW" altLang="en-US" dirty="0">
                <a:ea typeface="宋体" pitchFamily="2" charset="-122"/>
              </a:rPr>
              <a:t>運行質量成本指質量體系運行后，為達到和保持所規定的質量水平所支付的費用，企業質量成本研究的對象主要是運行質量成本；</a:t>
            </a:r>
          </a:p>
          <a:p>
            <a:r>
              <a:rPr lang="en-US" altLang="zh-TW" dirty="0">
                <a:ea typeface="宋体" pitchFamily="2" charset="-122"/>
              </a:rPr>
              <a:t>1) </a:t>
            </a:r>
            <a:r>
              <a:rPr lang="zh-TW" altLang="en-US" dirty="0">
                <a:ea typeface="宋体" pitchFamily="2" charset="-122"/>
              </a:rPr>
              <a:t>預防成本：預防產生故障或不合格品所需要的各項費用，主要包括：質量工作費（企業質量體系中為預防發生故障、保證和控制產品質量、開展質量管理所需的各項費用）；</a:t>
            </a:r>
          </a:p>
          <a:p>
            <a:r>
              <a:rPr lang="zh-TW" altLang="en-US" dirty="0">
                <a:ea typeface="宋体" pitchFamily="2" charset="-122"/>
              </a:rPr>
              <a:t>質量培訓費：質量獎勵費，質量改進措施費，質量評審費，工資及附加費（指從事質量管理的專業人員）和質量情報及信息費等；</a:t>
            </a:r>
          </a:p>
          <a:p>
            <a:r>
              <a:rPr lang="en-US" altLang="zh-TW" dirty="0">
                <a:ea typeface="宋体" pitchFamily="2" charset="-122"/>
              </a:rPr>
              <a:t>2) </a:t>
            </a:r>
            <a:r>
              <a:rPr lang="zh-TW" altLang="en-US" dirty="0">
                <a:ea typeface="宋体" pitchFamily="2" charset="-122"/>
              </a:rPr>
              <a:t>鑒定成本：評定產品是否滿足規定質量要求所需的試驗、檢驗和驗證方面的成本，一般包括：進貨檢驗費，工序檢驗費，成品檢驗費，檢測試驗設備校準、維護費，試驗材料及勞務費，檢測試驗設備折舊費，辦公費（檢測、試驗時發生的費用），工資（指專職檢驗、計量人員的工資）及附加費等；</a:t>
            </a:r>
          </a:p>
          <a:p>
            <a:r>
              <a:rPr lang="en-US" altLang="zh-TW" dirty="0">
                <a:ea typeface="宋体" pitchFamily="2" charset="-122"/>
              </a:rPr>
              <a:t>3) </a:t>
            </a:r>
            <a:r>
              <a:rPr lang="zh-TW" altLang="en-US" dirty="0">
                <a:ea typeface="宋体" pitchFamily="2" charset="-122"/>
              </a:rPr>
              <a:t>內部故障成本：在產品出廠前，由產品本身存在的缺陷所帶來的經濟損失，以及處理不合格品所花費的一切費用的總和，稱為內部故障成本，一般包括：廢品損失（包括工時費及材料費）、返工或返修損失、因質量問題發生的停工損失、質量事故處理費、質量降等降級損失等；</a:t>
            </a:r>
          </a:p>
          <a:p>
            <a:r>
              <a:rPr lang="en-US" altLang="zh-TW" dirty="0">
                <a:ea typeface="宋体" pitchFamily="2" charset="-122"/>
              </a:rPr>
              <a:t>4) </a:t>
            </a:r>
            <a:r>
              <a:rPr lang="zh-TW" altLang="en-US" dirty="0">
                <a:ea typeface="宋体" pitchFamily="2" charset="-122"/>
              </a:rPr>
              <a:t>外部故障成本：產品出廠后，在用戶使用過程中由於產品的缺陷或故障所引起的一切費用總和，稱為外部故障成本，一般包括索賠損失、退貨或退換損失、保修費用、訴訟損失費、折價損失等；</a:t>
            </a:r>
          </a:p>
          <a:p>
            <a:r>
              <a:rPr lang="en-US" altLang="zh-TW" dirty="0">
                <a:ea typeface="宋体" pitchFamily="2" charset="-122"/>
              </a:rPr>
              <a:t>2</a:t>
            </a:r>
            <a:r>
              <a:rPr lang="zh-TW" altLang="en-US" dirty="0">
                <a:ea typeface="宋体" pitchFamily="2" charset="-122"/>
              </a:rPr>
              <a:t>、外部質量保證成本</a:t>
            </a:r>
          </a:p>
          <a:p>
            <a:r>
              <a:rPr lang="zh-TW" altLang="en-US" dirty="0">
                <a:ea typeface="宋体" pitchFamily="2" charset="-122"/>
              </a:rPr>
              <a:t>在合同環境條件下，根據用戶提出的要求，為提供客觀證據所支付的費用，統稱為外部質量保證成本，其組成項目如下：</a:t>
            </a:r>
          </a:p>
          <a:p>
            <a:r>
              <a:rPr lang="zh-TW" altLang="en-US" dirty="0">
                <a:ea typeface="宋体" pitchFamily="2" charset="-122"/>
              </a:rPr>
              <a:t>為提供附加的質量保證措施、程序、數據等所支付的費用；</a:t>
            </a:r>
          </a:p>
          <a:p>
            <a:r>
              <a:rPr lang="en-US" altLang="zh-TW" dirty="0">
                <a:ea typeface="宋体" pitchFamily="2" charset="-122"/>
              </a:rPr>
              <a:t>2) </a:t>
            </a:r>
            <a:r>
              <a:rPr lang="zh-TW" altLang="en-US" dirty="0">
                <a:ea typeface="宋体" pitchFamily="2" charset="-122"/>
              </a:rPr>
              <a:t>產品的驗證試驗和評定的費用，如經認可的獨立試驗機構對特殊的安全性能進行檢測試驗所發生的費用；</a:t>
            </a:r>
          </a:p>
          <a:p>
            <a:r>
              <a:rPr lang="en-US" altLang="zh-TW" dirty="0">
                <a:ea typeface="宋体" pitchFamily="2" charset="-122"/>
              </a:rPr>
              <a:t>3) </a:t>
            </a:r>
            <a:r>
              <a:rPr lang="zh-TW" altLang="en-US" dirty="0">
                <a:ea typeface="宋体" pitchFamily="2" charset="-122"/>
              </a:rPr>
              <a:t>為滿足用戶要求，進行質量體系認證和產品質量認證所發生的費用等；</a:t>
            </a:r>
          </a:p>
          <a:p>
            <a:pPr>
              <a:lnSpc>
                <a:spcPct val="150000"/>
              </a:lnSpc>
            </a:pPr>
            <a:r>
              <a:rPr lang="zh-CN" altLang="en-US" sz="1200" dirty="0">
                <a:latin typeface="Times New Roman" pitchFamily="18" charset="0"/>
                <a:cs typeface="Times New Roman" pitchFamily="18" charset="0"/>
              </a:rPr>
              <a:t>根據以上關於質量成本的定義及其費用項目的構成，有必要將現行的質量成本做以下說明，以明確質量成本的邊界條件；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一，質量成本只是針對產品製造過程中的符合性質量而言的，也就是說，在設計已經完成、標準和規範已經確定的條件下，才開始進入質量成本計算，因此，它不包括重新設計和改進設計以及用於提高質量等級或質量水平而支付的哪些費用；</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二，質量成本是指在製造過程中與不合格品密切相關的費用，例如預防成本就是預防出現不合格品的費用，鑒定成本是為了評定是否出現不合格品的費用，而內、外故障成本是因產品不合格而在廠內或廠外所產生的損失費用，可以這樣理解，假定有一種根本不出現不合格品的理想式生產系統，則其質量成本為零，事實上，這種理想式生產系統是不存在的，在實際中，或多或少總會出現一定的不合格品，因而質量成本是客觀存在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三，質量成本並不包括製造過程中與質量有關的全部費用，而只是其中的一部分，例如，工人生產時的工資或材料費、車間或企業管理費等，均不計入質量成本中，因為這是正常生產前所必須具備的條件，計算和控制質量成本，是為了用最經濟的手段達到規定的質量目標；</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第四，質量成本的計算，不是單純為了得到結果，而是為了分析，在差異中尋找質量改進的途徑，達到降低成本的目的；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應當指出，質量成本屬於管理會計的範疇，因此它對企業的經營決策有重要的意義；</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質量成本科目設置</a:t>
            </a:r>
            <a:endParaRPr lang="en-US" altLang="zh-CN" sz="1200" dirty="0">
              <a:latin typeface="Times New Roman" pitchFamily="18" charset="0"/>
              <a:cs typeface="Times New Roman" pitchFamily="18" charset="0"/>
            </a:endParaRPr>
          </a:p>
          <a:p>
            <a:r>
              <a:rPr lang="zh-TW" altLang="en-US" dirty="0">
                <a:ea typeface="宋体" pitchFamily="2" charset="-122"/>
              </a:rPr>
              <a:t>我國的質量成本核算，目前尚未正式納入會計核算體系，因此，質量成本項目的設置必須符合財務會計及成本的規範要求，不能打亂國家統一規定的會計制度、原則，質量成本項目的設置必須便於質量成本還原到相應的會計科目中去，以保證國家會計制度、原則的一致性；</a:t>
            </a:r>
          </a:p>
          <a:p>
            <a:r>
              <a:rPr lang="zh-TW" altLang="en-US" dirty="0">
                <a:ea typeface="宋体" pitchFamily="2" charset="-122"/>
              </a:rPr>
              <a:t>質量成本一般分為三級科目，一級科目：質量成本，二級科目：預防成本、鑒定成本、內部故障（損失）成本、外部故障（損失）成本，三級科目：質量成本細目；國家標準 </a:t>
            </a:r>
            <a:r>
              <a:rPr lang="en-US" altLang="zh-TW" dirty="0">
                <a:ea typeface="宋体" pitchFamily="2" charset="-122"/>
              </a:rPr>
              <a:t>GB / T 13339 - 91 《</a:t>
            </a:r>
            <a:r>
              <a:rPr lang="zh-TW" altLang="en-US" dirty="0">
                <a:ea typeface="宋体" pitchFamily="2" charset="-122"/>
              </a:rPr>
              <a:t>質量成本管理導則</a:t>
            </a:r>
            <a:r>
              <a:rPr lang="en-US" altLang="zh-TW" dirty="0">
                <a:ea typeface="宋体" pitchFamily="2" charset="-122"/>
              </a:rPr>
              <a:t>》</a:t>
            </a:r>
            <a:r>
              <a:rPr lang="zh-TW" altLang="en-US" dirty="0">
                <a:ea typeface="宋体" pitchFamily="2" charset="-122"/>
              </a:rPr>
              <a:t>中推薦了二十一個科目，企業可依據實際情況及質量費用的用途、目的、性質進行增刪；</a:t>
            </a:r>
          </a:p>
          <a:p>
            <a:r>
              <a:rPr lang="zh-TW" altLang="en-US" dirty="0">
                <a:ea typeface="宋体" pitchFamily="2" charset="-122"/>
              </a:rPr>
              <a:t>質量成本也是一種機會成本，有的項目企業可能在短時間內沒有發生或很少發生，如停工損失，但這些企業畢竟會發生，只不過由於企業質量管理水平較高而減少或防止了因產品質量造成的停工，只要是可能發生的費用，企業就應該設置相應的科目；根據國內外的實踐經驗，表</a:t>
            </a:r>
            <a:r>
              <a:rPr lang="en-US" altLang="zh-TW" dirty="0">
                <a:ea typeface="宋体" pitchFamily="2" charset="-122"/>
              </a:rPr>
              <a:t>36-2</a:t>
            </a:r>
            <a:r>
              <a:rPr lang="zh-TW" altLang="en-US" dirty="0">
                <a:ea typeface="宋体" pitchFamily="2" charset="-122"/>
              </a:rPr>
              <a:t>分別例舉了國外幾種具有代表性的質量成本項目設置情況；</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質量成本分析</a:t>
            </a:r>
            <a:endParaRPr lang="en-US" altLang="zh-CN" sz="1200" dirty="0">
              <a:latin typeface="Times New Roman" pitchFamily="18" charset="0"/>
              <a:cs typeface="Times New Roman" pitchFamily="18" charset="0"/>
            </a:endParaRPr>
          </a:p>
          <a:p>
            <a:r>
              <a:rPr lang="zh-TW" altLang="en-US" dirty="0">
                <a:ea typeface="宋体" pitchFamily="2" charset="-122"/>
              </a:rPr>
              <a:t>質量成本分析是質量成本管理的重點環節之一，通過對質量成本核算數據的分析，找出質量存在的問題和管理上的薄弱環節，提出需要改進的措施并向各級領導提供資料信息和建議，以便對質量中的問題做出正確的處理決策；</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企業對核算后的質量成本進行分析時要注意兩點：一是圍繞質量指標體系進行分析以反映質量管理的有效性和規律性，二是應用正確的分析方法找出產生質量損失的主要原因，圍繞重點問題找出改進點，制訂措施進行決策；</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為了進行定量分析，一般應建立質量指標體系，企業內部的質量指標一般可分為三類：</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占基數比例指標，反映質量成本占各種基數的比例關係，其基數主要有總產值、產品銷售收入、產品銷售利潤、產品總成本等；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結構比例指標，反映質量成本內各主要項目占質量總成本的比例；</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質量效益指標，反映可控成本（投資成本）增加而使結果成本（即損失成本）降低的情況；</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一、基數比例指標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質量成本率分析（每一百元產品成本的質量成本含量）：質量成本率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商品產品總成本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銷售質量成本率（每一百元銷售額中的質量成本含量）：銷售質量成本率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產值質量成本率（每一百元總產值中的質量成本含量）：產值質量成本率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總產值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銷售外部損失成本率（每一百元銷售額中的外部損失含量）：銷售外部損失成本率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銷售總額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二 、結構比例指標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預防成本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鑒定成本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內部損失成本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通過結構比例的分析，大致可以看出各質量管理點接近最佳點的程度；</a:t>
            </a:r>
            <a:endParaRPr lang="en-US" altLang="zh-CN" sz="1200" dirty="0">
              <a:latin typeface="Times New Roman" pitchFamily="18" charset="0"/>
              <a:cs typeface="Times New Roman" pitchFamily="18" charset="0"/>
            </a:endParaRPr>
          </a:p>
          <a:p>
            <a:endParaRPr lang="en-US" altLang="zh-CN"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三、質量投資效益分析</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所謂質量投資，就是指預防成本和鑒定成本，也就是可控成本；增加投資的目的，是為了減小內部損失與外部損失，所以增加投資的效益，就是增加單位投資所獲得的內、外損失的減小額；</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假定 </a:t>
            </a:r>
            <a:r>
              <a:rPr lang="en-US" altLang="zh-CN" sz="1200" dirty="0">
                <a:latin typeface="Times New Roman" pitchFamily="18" charset="0"/>
                <a:cs typeface="Times New Roman" pitchFamily="18" charset="0"/>
              </a:rPr>
              <a:t>K1 </a:t>
            </a:r>
            <a:r>
              <a:rPr lang="zh-CN" altLang="en-US" sz="1200" dirty="0">
                <a:latin typeface="Times New Roman" pitchFamily="18" charset="0"/>
                <a:cs typeface="Times New Roman" pitchFamily="18" charset="0"/>
              </a:rPr>
              <a:t>為上期投資額，</a:t>
            </a:r>
            <a:r>
              <a:rPr lang="en-US" altLang="zh-CN" sz="1200" dirty="0">
                <a:latin typeface="Times New Roman" pitchFamily="18" charset="0"/>
                <a:cs typeface="Times New Roman" pitchFamily="18" charset="0"/>
              </a:rPr>
              <a:t>K2 </a:t>
            </a:r>
            <a:r>
              <a:rPr lang="zh-CN" altLang="en-US" sz="1200" dirty="0">
                <a:latin typeface="Times New Roman" pitchFamily="18" charset="0"/>
                <a:cs typeface="Times New Roman" pitchFamily="18" charset="0"/>
              </a:rPr>
              <a:t>為本期投資額，</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為上期損失額，</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為本期損失額，則增加投資額為 △</a:t>
            </a:r>
            <a:r>
              <a:rPr lang="en-US" altLang="zh-CN" sz="1200" dirty="0">
                <a:latin typeface="Times New Roman" pitchFamily="18" charset="0"/>
                <a:cs typeface="Times New Roman" pitchFamily="18" charset="0"/>
              </a:rPr>
              <a:t>K = K2 – K1 </a:t>
            </a:r>
            <a:r>
              <a:rPr lang="zh-CN" altLang="en-US" sz="1200" dirty="0">
                <a:latin typeface="Times New Roman" pitchFamily="18" charset="0"/>
                <a:cs typeface="Times New Roman" pitchFamily="18" charset="0"/>
              </a:rPr>
              <a:t>，損失減小額為 △</a:t>
            </a:r>
            <a:r>
              <a:rPr lang="en-US" altLang="zh-CN" sz="1200" dirty="0">
                <a:latin typeface="Times New Roman" pitchFamily="18" charset="0"/>
                <a:cs typeface="Times New Roman" pitchFamily="18" charset="0"/>
              </a:rPr>
              <a:t>C = - ( C2 - C1 )</a:t>
            </a:r>
            <a:r>
              <a:rPr lang="zh-CN" altLang="en-US" sz="1200" dirty="0">
                <a:latin typeface="Times New Roman" pitchFamily="18" charset="0"/>
                <a:cs typeface="Times New Roman" pitchFamily="18" charset="0"/>
              </a:rPr>
              <a:t> ，此處，</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，負號表示損失費用的節約額，當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時，投資是有效的，單位投資效益為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，而</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為增加投資的總收益，當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時，則要考慮投資效果作用的年限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，只有當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，且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年時，才能認為投資是有效的；</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FF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rgbClr val="FF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0000"/>
                </a:solidFill>
                <a:latin typeface="Times New Roman" pitchFamily="18" charset="0"/>
                <a:cs typeface="Times New Roman" pitchFamily="18" charset="0"/>
              </a:rPr>
              <a:t>第 三十七 章  預測分析過程的質量</a:t>
            </a:r>
            <a:endParaRPr lang="en-US" altLang="zh-CN" dirty="0">
              <a:solidFill>
                <a:srgbClr val="FF0000"/>
              </a:solidFill>
              <a:latin typeface="Times New Roman" pitchFamily="18" charset="0"/>
              <a:cs typeface="Times New Roman" pitchFamily="18" charset="0"/>
            </a:endParaRPr>
          </a:p>
          <a:p>
            <a:r>
              <a:rPr lang="zh-CN" altLang="en-US" dirty="0">
                <a:ea typeface="宋体" pitchFamily="2" charset="-122"/>
              </a:rPr>
              <a:t>「成本 </a:t>
            </a:r>
            <a:r>
              <a:rPr lang="en-US" altLang="zh-CN" dirty="0">
                <a:ea typeface="宋体" pitchFamily="2" charset="-122"/>
              </a:rPr>
              <a:t>~ </a:t>
            </a:r>
            <a:r>
              <a:rPr lang="zh-CN" altLang="en-US" dirty="0">
                <a:ea typeface="宋体" pitchFamily="2" charset="-122"/>
              </a:rPr>
              <a:t>效果 質量控制」</a:t>
            </a:r>
            <a:r>
              <a:rPr lang="en-US" altLang="zh-CN" dirty="0">
                <a:ea typeface="宋体" pitchFamily="2" charset="-122"/>
              </a:rPr>
              <a:t>(cost ~ effective quality control)</a:t>
            </a:r>
            <a:r>
              <a:rPr lang="zh-CN" altLang="en-US" dirty="0">
                <a:ea typeface="宋体" pitchFamily="2" charset="-122"/>
              </a:rPr>
              <a:t>，是關於選擇和設計控制方法最大限度地提高分析過程的質量和生產率的過程；質量和生產率依賴於測定和控制方法的性能特徵；</a:t>
            </a:r>
          </a:p>
          <a:p>
            <a:r>
              <a:rPr lang="zh-TW" altLang="en-US" dirty="0">
                <a:ea typeface="宋体" pitchFamily="2" charset="-122"/>
              </a:rPr>
              <a:t>測定方法的性能特徵是它的醫學上重要的誤差發生率；當測定方法是穩定的且誤差很少時，質量和生產率將是高的；控制方法的性能特徵是誤差檢出概率和假失控概率（或平均批長度）；當控制方法具有高的誤差檢出率時，將檢出發生的任何誤差，判斷受影響的分析批為失控，並且維持高質量；當控制方法具有高的誤差檢出概率和低的假失控時，生產率是高的，因為重複批較少，重複檢測申請也減少；</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控制方法要具有高的誤差檢出概率（或短的失控質量的批長度）和低的假失控概率（或長的在控質量的批長度），一般要求每批多個控制測定值；這樣的控制方法昂貴，除非分析批非常大；另一方面，如果大的分析批減慢了試驗結果的報告和耽擱了患者的診斷和治療，這樣大分析批本身可能是昂貴的；</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能不能選擇或設計控制方法提供高的質量而沒有要求太多的控制測定值？隨著誤差發生率變化，高誤差檢出和低假失控要求也變化嗎？是否存在這樣的情況，能達到高的誤差檢出而沒有考慮維持低的假失控概率，或低的假失控概率比高的誤差檢出概率更重要？爲了回答這些問題，管理者和分析人員需要理解分析過程的質量如何依賴於測定方法的誤差發生率，以及控制方法的誤差檢出概率和假失控概率；</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本章引入了額外的特徵描述控制方法「在控」和「失控」信號的正確性，及預測分析過程的質量（缺陷率，</a:t>
            </a:r>
            <a:r>
              <a:rPr lang="en-US" altLang="zh-CN" sz="1200" dirty="0">
                <a:latin typeface="Times New Roman" pitchFamily="18" charset="0"/>
                <a:cs typeface="Times New Roman" pitchFamily="18" charset="0"/>
              </a:rPr>
              <a:t>defect rate</a:t>
            </a:r>
            <a:r>
              <a:rPr lang="zh-CN" altLang="en-US" sz="1200" dirty="0">
                <a:latin typeface="Times New Roman" pitchFamily="18" charset="0"/>
                <a:cs typeface="Times New Roman" pitchFamily="18" charset="0"/>
              </a:rPr>
              <a:t>），展示這些額外的特徵如何定量地依賴於測定方法的誤差發生率及控制方法的誤差檢出和假失控特徵；</a:t>
            </a:r>
            <a:endParaRPr lang="en-US" altLang="zh-CN" sz="1200" dirty="0">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cs typeface="Times New Roman" pitchFamily="18" charset="0"/>
              </a:rPr>
              <a:t>控制測定值，控制觀測值：質控品的檢測結果（用於質量控制目的）稱為控制測定值或控制觀測值；許多控制方法，把特定的結果畫在一種圖形上，並且直接地進行解釋；然而，有些方法，在數據用於檢驗控制狀態之前，需要對控制測定值進行計算；這些衍生量或計算值稱為控制統計量；例如，一組六個控制測定值的平均值能作為一個控制統計量；</a:t>
            </a:r>
            <a:endParaRPr lang="en-US" altLang="zh-CN" sz="1200" dirty="0">
              <a:latin typeface="Times New Roman" pitchFamily="18" charset="0"/>
              <a:cs typeface="Times New Roman" pitchFamily="18" charset="0"/>
            </a:endParaRPr>
          </a:p>
          <a:p>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来源于：临床检验质量控制技术（第三版），王治国编著，人民文学出版社。</a:t>
            </a:r>
          </a:p>
          <a:p>
            <a:r>
              <a:rPr lang="zh-CN" altLang="en-US" dirty="0">
                <a:ea typeface="宋体" pitchFamily="2" charset="-122"/>
              </a:rPr>
              <a:t>第三十六章 质量经济性分析</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8</a:t>
            </a:fld>
            <a:endParaRPr lang="en-US" altLang="zh-CN"/>
          </a:p>
        </p:txBody>
      </p:sp>
    </p:spTree>
    <p:extLst>
      <p:ext uri="{BB962C8B-B14F-4D97-AF65-F5344CB8AC3E}">
        <p14:creationId xmlns:p14="http://schemas.microsoft.com/office/powerpoint/2010/main" val="81137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solidFill>
                  <a:srgbClr val="FF0000"/>
                </a:solidFill>
              </a:rPr>
              <a:t>第三十六章 质量经济性分析</a:t>
            </a:r>
          </a:p>
          <a:p>
            <a:pPr>
              <a:lnSpc>
                <a:spcPct val="150000"/>
              </a:lnSpc>
            </a:pPr>
            <a:r>
              <a:rPr lang="zh-CN" altLang="en-US" sz="1200" dirty="0">
                <a:latin typeface="Times New Roman" pitchFamily="18" charset="0"/>
                <a:cs typeface="Times New Roman" pitchFamily="18" charset="0"/>
              </a:rPr>
              <a:t>質量成本也稱質量費用，其定義是：為了確保滿意的質量而發生的費用以及沒有達到滿意的質量所造成的損失，它是企業生產總成本的一個組成部分；根據國際標準化組織的規定，質量成本由兩部分構成，即運行質量成本和外部質量保證成本，其中運行質量成本包括：</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內部故障成本，</a:t>
            </a: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外部故障成本；</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質量成本的詳細費用組成如下：</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a:t>
            </a:r>
            <a:r>
              <a:rPr lang="zh-CN" altLang="en-US" sz="1200" dirty="0">
                <a:latin typeface="Times New Roman" pitchFamily="18" charset="0"/>
                <a:cs typeface="Times New Roman" pitchFamily="18" charset="0"/>
              </a:rPr>
              <a:t>、運行質量成本</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運行質量成本指質量體系運行后，為達到和保持所規定的質量水平所支付的費用，企業質量成本研究的對象主要是運行質量成本；</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預防成本：預防產生故障或不合格品所需要的各項費用，主要包括：質量工作費（企業質量體系中為預防發生故障、保證和控制產品質量、開展質量管理所需的各項費用）；</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質量培訓費：質量獎勵費，質量改進措施費，質量評審費，工資及附加費（指從事質量管理的專業人員）和質量情報及信息費等；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評定產品是否滿足規定質量要求所需的試驗、檢驗和驗證方面的成本，一般包括：進貨檢驗費，工序檢驗費，成品檢驗費，檢測試驗設備校準、維護費，試驗材料及勞務費，檢測試驗設備折舊費，辦公費（檢測、試驗時發生的費用），工資（指專職檢驗、計量人員的工資）及附加費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故障成本：在產品出廠前，由產品本身存在的缺陷所帶來的經濟損失，以及處理不合格品所花費的一切費用的總和，稱為內部故障成本，一般包括：廢品損失（包括工時費及材料費）、返工或返修損失、因質量問題發生的停工損失、質量事故處理費、質量降等降級損失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外部故障成本：產品出廠后，在用戶使用過程中由於產品的缺陷或故障所引起的一切費用總和，稱為外部故障成本，一般包括索賠損失、退貨或退換損失、保修費用、訴訟損失費、折價損失等；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、外部質量保證成本</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在合同環境條件下，根據用戶提出的要求，為提供客觀證據所支付的費用，統稱為外部質量保證成本，其組成項目如下：</a:t>
            </a:r>
            <a:endParaRPr lang="en-US" altLang="zh-CN" sz="1200" dirty="0">
              <a:latin typeface="Times New Roman" pitchFamily="18" charset="0"/>
              <a:cs typeface="Times New Roman" pitchFamily="18" charset="0"/>
            </a:endParaRPr>
          </a:p>
          <a:p>
            <a:pPr marL="228600" indent="-228600">
              <a:lnSpc>
                <a:spcPct val="150000"/>
              </a:lnSpc>
              <a:buAutoNum type="arabicParenR"/>
            </a:pPr>
            <a:r>
              <a:rPr lang="zh-CN" altLang="en-US" sz="1200" dirty="0">
                <a:latin typeface="Times New Roman" pitchFamily="18" charset="0"/>
                <a:cs typeface="Times New Roman" pitchFamily="18" charset="0"/>
              </a:rPr>
              <a:t>為提供附加的質量保證措施、程序、數據等所支付的費用；</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產品的驗證試驗和評定的費用，如經認可的獨立試驗機構對特殊的安全性能進行檢測試驗所發生的費用；</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為滿足用戶要求，進行質量體系認證和產品質量認證所發生的費用等；</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根據以上關於質量成本的定義及其費用項目的構成，有必要將現行的質量成本做以下說明，以明確質量成本的邊界條件；</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一，質量成本只是針對產品製造過程中的符合性質量而言的，也就是說，在設計已經完成、標準和規範已經確定的條件下，才開始進入質量成本計算，因此，它不包括重新設計和改進設計以及用於提高質量等級或質量水平而支付的哪些費用；</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二，質量成本是指在製造過程中與不合格品密切相關的費用，例如預防成本就是預防出現不合格品的費用，鑒定成本是為了評定是否出現不合格品的費用，而內、外故障成本是因產品不合格而在廠內或廠外所產生的損失費用，可以這樣理解，假定有一種根本不出現不合格品的理想式生產系統，則其質量成本為零，事實上，這種理想式生產系統是不存在的，在實際中，或多或少總會出現一定的不合格品，因而質量成本是客觀存在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三，質量成本並不包括製造過程中與質量有關的全部費用，而只是其中的一部分，例如，工人生產時的工資或材料費、車間或企業管理費等，均不計入質量成本中，因為這是正常生產前所必須具備的條件，計算和控制質量成本，是為了用最經濟的手段達到規定的質量目標；</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第四，質量成本的計算，不是單純為了得到結果，而是為了分析，在差異中尋找質量改進的途徑，達到降低成本的目的；</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應當指出，質量成本屬於管理會計的範疇，因此它對企業的經營決策有重要的意義；</a:t>
            </a:r>
            <a:endParaRPr lang="en-US" altLang="zh-CN" sz="1200" dirty="0">
              <a:latin typeface="Times New Roman" pitchFamily="18" charset="0"/>
              <a:cs typeface="Times New Roman" pitchFamily="18" charset="0"/>
            </a:endParaRPr>
          </a:p>
          <a:p>
            <a:pPr>
              <a:lnSpc>
                <a:spcPct val="150000"/>
              </a:lnSpc>
            </a:pP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質量成本科目設置</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我國的質量成本核算，目前尚未正式納入會計核算體系，因此，質量成本項目的設置必須符合財務會計及成本的規範要求，不能打亂國家統一規定的會計制度、原則，質量成本項目的設置必須便於質量成本還原到相應的會計科目中去，以保證國家會計制度、原則的一致性；</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質量成本一般分為三級科目，一級科目：質量成本，二級科目：預防成本、鑒定成本、內部故障（損失）成本、外部故障（損失）成本，三級科目：質量成本細目；國家標準 </a:t>
            </a:r>
            <a:r>
              <a:rPr lang="en-US" altLang="zh-CN" sz="1200" dirty="0">
                <a:latin typeface="Times New Roman" pitchFamily="18" charset="0"/>
                <a:cs typeface="Times New Roman" pitchFamily="18" charset="0"/>
              </a:rPr>
              <a:t>GB / T 13339 - 91 《</a:t>
            </a:r>
            <a:r>
              <a:rPr lang="zh-CN" altLang="en-US" sz="1200" dirty="0">
                <a:latin typeface="Times New Roman" pitchFamily="18" charset="0"/>
                <a:cs typeface="Times New Roman" pitchFamily="18" charset="0"/>
              </a:rPr>
              <a:t>質量成本管理導則</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中推薦了二十一個科目，企業可依據實際情況及質量費用的用途、目的、性質進行增刪；</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也是一種機會成本，有的項目企業可能在短時間內沒有發生或很少發生，如停工損失，但這些企業畢竟會發生，只不過由於企業質量管理水平較高而減少或防止了因產品質量造成的停工，只要是可能發生的費用，企業就應該設置相應的科目；根據國內外的實踐經驗，表</a:t>
            </a:r>
            <a:r>
              <a:rPr lang="en-US" altLang="zh-CN" sz="1200" dirty="0">
                <a:latin typeface="Times New Roman" pitchFamily="18" charset="0"/>
                <a:cs typeface="Times New Roman" pitchFamily="18" charset="0"/>
              </a:rPr>
              <a:t>36-2</a:t>
            </a:r>
            <a:r>
              <a:rPr lang="zh-CN" altLang="en-US" sz="1200" dirty="0">
                <a:latin typeface="Times New Roman" pitchFamily="18" charset="0"/>
                <a:cs typeface="Times New Roman" pitchFamily="18" charset="0"/>
              </a:rPr>
              <a:t>分別例舉了國外幾種具有代表性的質量成本項目設置情況；</a:t>
            </a:r>
            <a:endParaRPr lang="en-US" altLang="zh-CN" sz="1200" dirty="0">
              <a:latin typeface="Times New Roman" pitchFamily="18" charset="0"/>
              <a:cs typeface="Times New Roman" pitchFamily="18" charset="0"/>
            </a:endParaRPr>
          </a:p>
          <a:p>
            <a:endParaRPr lang="en-US" altLang="zh-CN" dirty="0">
              <a:ea typeface="宋体" pitchFamily="2" charset="-122"/>
            </a:endParaRPr>
          </a:p>
          <a:p>
            <a:pPr>
              <a:lnSpc>
                <a:spcPct val="150000"/>
              </a:lnSpc>
            </a:pPr>
            <a:r>
              <a:rPr lang="zh-CN" altLang="en-US" sz="1200" dirty="0">
                <a:latin typeface="Times New Roman" pitchFamily="18" charset="0"/>
                <a:cs typeface="Times New Roman" pitchFamily="18" charset="0"/>
              </a:rPr>
              <a:t>質量成本分析</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質量成本分析是質量成本管理的重點環節之一，通過對質量成本核算數據的分析，找出質量存在的問題和管理上的薄弱環節，提出需要改進的措施并向各級領導提供資料信息和建議，以便對質量中的問題做出正確的處理決策；</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企業對核算后的質量成本進行分析時要注意兩點：一是圍繞質量指標體系進行分析以反映質量管理的有效性和規律性，二是應用正確的分析方法找出產生質量損失的主要原因，圍繞重點問題找出改進點，制訂措施進行決策；</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為了進行定量分析，一般應建立質量指標體系，企業內部的質量指標一般可分為三類：</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占基數比例指標，反映質量成本占各種基數的比例關係，其基數主要有總產值、產品銷售收入、產品銷售利潤、產品總成本等；</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結構比例指標，反映質量成本內各主要項目占質量總成本的比例；</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質量效益指標，反映可控成本（投資成本）增加而使結果成本（即損失成本）降低的情況；</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一、基數比例指標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質量成本率分析（每一百元產品成本的質量成本含量）：質量成本率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商品產品總成本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銷售質量成本率（每一百元銷售額中的質量成本含量）：銷售質量成本率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產值質量成本率（每一百元總產值中的質量成本含量）：產值質量成本率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總產值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銷售外部損失成本率（每一百元銷售額中的外部損失含量）：銷售外部損失成本率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銷售總額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二 、結構比例指標</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預防成本占質量總成本的比例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預防成本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鑒定成本占質量總成本的比例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鑒定成本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內部損失成本占質量總成本的比例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內部損失成本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en-US" altLang="zh-CN" sz="1200" dirty="0">
                <a:latin typeface="Times New Roman" pitchFamily="18" charset="0"/>
                <a:cs typeface="Times New Roman" pitchFamily="18" charset="0"/>
              </a:rPr>
              <a:t>4) </a:t>
            </a:r>
            <a:r>
              <a:rPr lang="zh-CN" altLang="en-US" sz="1200" dirty="0">
                <a:latin typeface="Times New Roman" pitchFamily="18" charset="0"/>
                <a:cs typeface="Times New Roman" pitchFamily="18" charset="0"/>
              </a:rPr>
              <a:t>外部損失成本占質量總成本的比例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外部損失成本 </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質量總成本 </a:t>
            </a:r>
            <a:r>
              <a:rPr lang="en-US" altLang="zh-CN" sz="1200" dirty="0">
                <a:latin typeface="Times New Roman" pitchFamily="18" charset="0"/>
                <a:cs typeface="Times New Roman" pitchFamily="18" charset="0"/>
              </a:rPr>
              <a:t>× 100%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通過結構比例的分析，大致可以看出各質量管理點接近最佳點的程度；</a:t>
            </a:r>
            <a:endParaRPr lang="en-US" altLang="zh-CN" sz="1200" dirty="0">
              <a:latin typeface="Times New Roman" pitchFamily="18" charset="0"/>
              <a:cs typeface="Times New Roman" pitchFamily="18" charset="0"/>
            </a:endParaRPr>
          </a:p>
          <a:p>
            <a:endParaRPr lang="en-US" altLang="zh-CN" dirty="0">
              <a:ea typeface="宋体" pitchFamily="2" charset="-122"/>
            </a:endParaRPr>
          </a:p>
          <a:p>
            <a:pPr>
              <a:lnSpc>
                <a:spcPct val="150000"/>
              </a:lnSpc>
            </a:pPr>
            <a:r>
              <a:rPr lang="zh-CN" altLang="en-US" sz="1200" dirty="0">
                <a:latin typeface="Times New Roman" pitchFamily="18" charset="0"/>
                <a:cs typeface="Times New Roman" pitchFamily="18" charset="0"/>
              </a:rPr>
              <a:t>三、質量投資效益分析</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所謂質量投資，就是指預防成本和鑒定成本，也就是可控成本；增加投資的目的，是為了減小內部損失與外部損失，所以增加投資的效益，就是增加單位投資所獲得的內、外損失的減小額；</a:t>
            </a:r>
            <a:endParaRPr lang="en-US" altLang="zh-CN" sz="1200" dirty="0">
              <a:latin typeface="Times New Roman" pitchFamily="18" charset="0"/>
              <a:cs typeface="Times New Roman" pitchFamily="18" charset="0"/>
            </a:endParaRPr>
          </a:p>
          <a:p>
            <a:pPr>
              <a:lnSpc>
                <a:spcPct val="150000"/>
              </a:lnSpc>
            </a:pPr>
            <a:r>
              <a:rPr lang="zh-CN" altLang="en-US" sz="1200" dirty="0">
                <a:latin typeface="Times New Roman" pitchFamily="18" charset="0"/>
                <a:cs typeface="Times New Roman" pitchFamily="18" charset="0"/>
              </a:rPr>
              <a:t>假定 </a:t>
            </a:r>
            <a:r>
              <a:rPr lang="en-US" altLang="zh-CN" sz="1200" dirty="0">
                <a:latin typeface="Times New Roman" pitchFamily="18" charset="0"/>
                <a:cs typeface="Times New Roman" pitchFamily="18" charset="0"/>
              </a:rPr>
              <a:t>K1 </a:t>
            </a:r>
            <a:r>
              <a:rPr lang="zh-CN" altLang="en-US" sz="1200" dirty="0">
                <a:latin typeface="Times New Roman" pitchFamily="18" charset="0"/>
                <a:cs typeface="Times New Roman" pitchFamily="18" charset="0"/>
              </a:rPr>
              <a:t>為上期投資額，</a:t>
            </a:r>
            <a:r>
              <a:rPr lang="en-US" altLang="zh-CN" sz="1200" dirty="0">
                <a:latin typeface="Times New Roman" pitchFamily="18" charset="0"/>
                <a:cs typeface="Times New Roman" pitchFamily="18" charset="0"/>
              </a:rPr>
              <a:t>K2 </a:t>
            </a:r>
            <a:r>
              <a:rPr lang="zh-CN" altLang="en-US" sz="1200" dirty="0">
                <a:latin typeface="Times New Roman" pitchFamily="18" charset="0"/>
                <a:cs typeface="Times New Roman" pitchFamily="18" charset="0"/>
              </a:rPr>
              <a:t>為本期投資額，</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為上期損失額，</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為本期損失額，則增加投資額為 △</a:t>
            </a:r>
            <a:r>
              <a:rPr lang="en-US" altLang="zh-CN" sz="1200" dirty="0">
                <a:latin typeface="Times New Roman" pitchFamily="18" charset="0"/>
                <a:cs typeface="Times New Roman" pitchFamily="18" charset="0"/>
              </a:rPr>
              <a:t>K = K2 – K1 </a:t>
            </a:r>
            <a:r>
              <a:rPr lang="zh-CN" altLang="en-US" sz="1200" dirty="0">
                <a:latin typeface="Times New Roman" pitchFamily="18" charset="0"/>
                <a:cs typeface="Times New Roman" pitchFamily="18" charset="0"/>
              </a:rPr>
              <a:t>，損失減小額為 △</a:t>
            </a:r>
            <a:r>
              <a:rPr lang="en-US" altLang="zh-CN" sz="1200" dirty="0">
                <a:latin typeface="Times New Roman" pitchFamily="18" charset="0"/>
                <a:cs typeface="Times New Roman" pitchFamily="18" charset="0"/>
              </a:rPr>
              <a:t>C = - ( C2 - C1 )</a:t>
            </a:r>
            <a:r>
              <a:rPr lang="zh-CN" altLang="en-US" sz="1200" dirty="0">
                <a:latin typeface="Times New Roman" pitchFamily="18" charset="0"/>
                <a:cs typeface="Times New Roman" pitchFamily="18" charset="0"/>
              </a:rPr>
              <a:t> ，此處，</a:t>
            </a:r>
            <a:r>
              <a:rPr lang="en-US" altLang="zh-CN" sz="1200" dirty="0">
                <a:latin typeface="Times New Roman" pitchFamily="18" charset="0"/>
                <a:cs typeface="Times New Roman" pitchFamily="18" charset="0"/>
              </a:rPr>
              <a:t>C2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C1 </a:t>
            </a:r>
            <a:r>
              <a:rPr lang="zh-CN" altLang="en-US" sz="1200" dirty="0">
                <a:latin typeface="Times New Roman" pitchFamily="18" charset="0"/>
                <a:cs typeface="Times New Roman" pitchFamily="18" charset="0"/>
              </a:rPr>
              <a:t>，負號表示損失費用的節約額，當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時，投資是有效的，單位投資效益為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，而</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K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為增加投資的總收益，當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時，則要考慮投資效果作用的年限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，只有當 △</a:t>
            </a:r>
            <a:r>
              <a:rPr lang="en-US" altLang="zh-CN" sz="1200" dirty="0">
                <a:latin typeface="Times New Roman" pitchFamily="18" charset="0"/>
                <a:cs typeface="Times New Roman" pitchFamily="18" charset="0"/>
              </a:rPr>
              <a:t>K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t · </a:t>
            </a:r>
            <a:r>
              <a:rPr lang="zh-CN" altLang="en-US" sz="12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C </a:t>
            </a:r>
            <a:r>
              <a:rPr lang="zh-CN" altLang="en-US" sz="1200" dirty="0">
                <a:latin typeface="Times New Roman" pitchFamily="18" charset="0"/>
                <a:cs typeface="Times New Roman" pitchFamily="18" charset="0"/>
              </a:rPr>
              <a:t>，且 </a:t>
            </a:r>
            <a:r>
              <a:rPr lang="en-US" altLang="zh-CN" sz="1200" dirty="0">
                <a:latin typeface="Times New Roman" pitchFamily="18" charset="0"/>
                <a:cs typeface="Times New Roman" pitchFamily="18" charset="0"/>
              </a:rPr>
              <a:t>t </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3 </a:t>
            </a:r>
            <a:r>
              <a:rPr lang="zh-CN" altLang="en-US" sz="1200" dirty="0">
                <a:latin typeface="Times New Roman" pitchFamily="18" charset="0"/>
                <a:cs typeface="Times New Roman" pitchFamily="18" charset="0"/>
              </a:rPr>
              <a:t>年時，才能認為投資是有效的；</a:t>
            </a:r>
            <a:endParaRPr lang="en-US" altLang="zh-CN" sz="1200" dirty="0">
              <a:latin typeface="Times New Roman" pitchFamily="18" charset="0"/>
              <a:cs typeface="Times New Roman" pitchFamily="18" charset="0"/>
            </a:endParaRPr>
          </a:p>
          <a:p>
            <a:endParaRPr lang="en-US" altLang="zh-CN" dirty="0">
              <a:ea typeface="宋体" pitchFamily="2" charset="-122"/>
            </a:endParaRPr>
          </a:p>
          <a:p>
            <a:r>
              <a:rPr lang="zh-CN" altLang="en-US" dirty="0">
                <a:ea typeface="宋体" pitchFamily="2" charset="-122"/>
              </a:rPr>
              <a:t>来源于：临床检验质量控制技术（第三版），王治国编著，人民文学出版社。</a:t>
            </a:r>
          </a:p>
          <a:p>
            <a:r>
              <a:rPr lang="zh-CN" altLang="en-US" dirty="0">
                <a:ea typeface="宋体" pitchFamily="2" charset="-122"/>
              </a:rPr>
              <a:t>第三十六章 质量经济性分析</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使用「質量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 quality ~ costs )</a:t>
            </a:r>
            <a:r>
              <a:rPr lang="zh-TW" altLang="en-US" dirty="0">
                <a:ea typeface="宋体" pitchFamily="2" charset="-122"/>
              </a:rPr>
              <a:t>的概念，即成本廣泛性觀點包括不適當質量的成本，發展定量的計劃模型證實生產率如何依賴於測定方法醫學上重要誤差發生率和控制方法的誤差檢出概率和假失控概率；為了預測生產率，僅考慮在過程水平上帶來的那些成本，而不是擴展討論實驗室成本或醫療成本的更綜合的評價；</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類型成為確定其生產率的重要因素，在此，將考慮批分析過程、同時多批分析過程、隨機式分析過程；在「批」過程上，一組患者樣本與校準物及控制物在一分析批上一起進行分析，「同時多批」過程同時間（以平行方式）處理好幾批，在「隨機式」過程上，週期性地分析校準物和控制物，且在分析患者樣本之前建立控制狀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為了預測生產率，僅考慮在過程水準上帶來的那些成本，而不是擴展討論實驗室成本或醫療成本的更綜合的評價，分析過程的生產率與分析過程的類型緊密相關，以「隨機式」分析過程為例，「隨機式」分析過程週期性地分析校準物和控制物，且在分析患者樣本之前建立控制狀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(quality ~ costs)</a:t>
            </a:r>
            <a:r>
              <a:rPr lang="zh-TW" altLang="en-US" dirty="0">
                <a:ea typeface="宋体" pitchFamily="2" charset="-122"/>
              </a:rPr>
              <a:t>，一般用來描述與生產具有滿足用戶或顧客所需質量產品相關的成本，在製造工業領域質量控制文獻中描述質量 </a:t>
            </a:r>
            <a:r>
              <a:rPr lang="en-US" altLang="zh-TW" dirty="0">
                <a:ea typeface="宋体" pitchFamily="2" charset="-122"/>
              </a:rPr>
              <a:t>~ </a:t>
            </a:r>
            <a:r>
              <a:rPr lang="zh-TW" altLang="en-US" dirty="0">
                <a:ea typeface="宋体" pitchFamily="2" charset="-122"/>
              </a:rPr>
              <a:t>成本包括：預防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(prevention ~ costs)</a:t>
            </a:r>
            <a:r>
              <a:rPr lang="zh-TW" altLang="en-US" dirty="0">
                <a:ea typeface="宋体" pitchFamily="2" charset="-122"/>
              </a:rPr>
              <a:t>，評價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(appraisal ~ costs)</a:t>
            </a:r>
            <a:r>
              <a:rPr lang="zh-TW" altLang="en-US" dirty="0">
                <a:ea typeface="宋体" pitchFamily="2" charset="-122"/>
              </a:rPr>
              <a:t>和損失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(failure ~ costs)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「預防 </a:t>
            </a:r>
            <a:r>
              <a:rPr lang="en-US" altLang="zh-TW" dirty="0">
                <a:ea typeface="宋体" pitchFamily="2" charset="-122"/>
              </a:rPr>
              <a:t>~ </a:t>
            </a:r>
            <a:r>
              <a:rPr lang="zh-TW" altLang="en-US" dirty="0">
                <a:ea typeface="宋体" pitchFamily="2" charset="-122"/>
              </a:rPr>
              <a:t>成本」是指用來防止發生缺陷而導致的成本，「評價 </a:t>
            </a:r>
            <a:r>
              <a:rPr lang="en-US" altLang="zh-TW" dirty="0">
                <a:ea typeface="宋体" pitchFamily="2" charset="-122"/>
              </a:rPr>
              <a:t>~ </a:t>
            </a:r>
            <a:r>
              <a:rPr lang="zh-TW" altLang="en-US" dirty="0">
                <a:ea typeface="宋体" pitchFamily="2" charset="-122"/>
              </a:rPr>
              <a:t>成本」是指用來監測產品質量而導致的成本，「損失 </a:t>
            </a:r>
            <a:r>
              <a:rPr lang="en-US" altLang="zh-TW" dirty="0">
                <a:ea typeface="宋体" pitchFamily="2" charset="-122"/>
              </a:rPr>
              <a:t>~ </a:t>
            </a:r>
            <a:r>
              <a:rPr lang="zh-TW" altLang="en-US" dirty="0">
                <a:ea typeface="宋体" pitchFamily="2" charset="-122"/>
              </a:rPr>
              <a:t>成本」是內部作為「廢品」和「重複工作」而導致的成本以及由於「抱怨」和「產品服務」而導致的外部成本；對於臨床實驗室而言檢測結果就是產品，應用「質量 </a:t>
            </a:r>
            <a:r>
              <a:rPr lang="en-US" altLang="zh-TW" dirty="0">
                <a:ea typeface="宋体" pitchFamily="2" charset="-122"/>
              </a:rPr>
              <a:t>~ </a:t>
            </a:r>
            <a:r>
              <a:rPr lang="zh-TW" altLang="en-US" dirty="0">
                <a:ea typeface="宋体" pitchFamily="2" charset="-122"/>
              </a:rPr>
              <a:t>成本」概念可以把臨床實驗室分析過程的質量控制活動分成如下四個類型：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1</a:t>
            </a:r>
            <a:r>
              <a:rPr lang="zh-TW" altLang="en-US" dirty="0">
                <a:ea typeface="宋体" pitchFamily="2" charset="-122"/>
              </a:rPr>
              <a:t>、預防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(prevention ~ costs)</a:t>
            </a:r>
            <a:r>
              <a:rPr lang="zh-TW" altLang="en-US" dirty="0">
                <a:ea typeface="宋体" pitchFamily="2" charset="-122"/>
              </a:rPr>
              <a:t>：其定義為「開發、使用及提高計劃的質量控製程式的費用」，活動包括醫學要求的評價，分析目標的衍變以及為了滿足這些要求和目標建立的方針和方法，比如包括診斷試驗的申請、標本的採集、標本的運輸、在分析之前標本狀態的核實、具有潛在幹擾問題標本的識別、實驗人員的教育和培訓、儀器的獲得及維護、試驗結果報告和解釋的規定及許多其他相關的活動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2</a:t>
            </a:r>
            <a:r>
              <a:rPr lang="zh-TW" altLang="en-US" dirty="0">
                <a:ea typeface="宋体" pitchFamily="2" charset="-122"/>
              </a:rPr>
              <a:t>、評價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(appraisal ~ costs)</a:t>
            </a:r>
            <a:r>
              <a:rPr lang="zh-TW" altLang="en-US" dirty="0">
                <a:ea typeface="宋体" pitchFamily="2" charset="-122"/>
              </a:rPr>
              <a:t>：指的是「室內質量保證程式和室間質量保證程式運行和維護的費用」，比如包括分析過程的質量控制、實驗室間的比較研究、實驗室檢查和認可計劃、實驗室人員和儀器系統的鑒定及報告功能的評價等；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a:t>
            </a:r>
            <a:r>
              <a:rPr lang="zh-TW" altLang="en-US" dirty="0">
                <a:ea typeface="宋体" pitchFamily="2" charset="-122"/>
              </a:rPr>
              <a:t>、內部損失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(internal failure ~ costs)</a:t>
            </a:r>
            <a:r>
              <a:rPr lang="zh-TW" altLang="en-US" dirty="0">
                <a:ea typeface="宋体" pitchFamily="2" charset="-122"/>
              </a:rPr>
              <a:t>：指的是「重複性工作和（或）廢棄整批標本結果或由於不恰當的因素導致單個樣本不正確結果的費用」，比如包括重新分析失控批的成本、檢修分析過程故障的成本和評價誤差發生率和來源的成本等；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4</a:t>
            </a:r>
            <a:r>
              <a:rPr lang="zh-TW" altLang="en-US" dirty="0">
                <a:ea typeface="宋体" pitchFamily="2" charset="-122"/>
              </a:rPr>
              <a:t>、外部損失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(external failure ~ costs)</a:t>
            </a:r>
            <a:r>
              <a:rPr lang="zh-TW" altLang="en-US" dirty="0">
                <a:ea typeface="宋体" pitchFamily="2" charset="-122"/>
              </a:rPr>
              <a:t>：指的是由於實驗結果無能力幫助解決患者診療問題，由醫生和患者所要求的調查的費用，這些包括不正確試驗結果的糾正和調查的費用，以及由於其他的原因不能正確使用試驗結果的調查成本；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(quality ~ costs)</a:t>
            </a:r>
            <a:r>
              <a:rPr lang="zh-TW" altLang="en-US" dirty="0">
                <a:ea typeface="宋体" pitchFamily="2" charset="-122"/>
              </a:rPr>
              <a:t>的一般公式如下：</a:t>
            </a:r>
            <a:r>
              <a:rPr lang="en-US" altLang="zh-TW" dirty="0">
                <a:ea typeface="宋体" pitchFamily="2" charset="-122"/>
              </a:rPr>
              <a:t>Q </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F</a:t>
            </a:r>
            <a:r>
              <a:rPr lang="zh-TW" altLang="en-US" dirty="0">
                <a:ea typeface="宋体" pitchFamily="2" charset="-122"/>
              </a:rPr>
              <a:t>成本 ，其中「 </a:t>
            </a:r>
            <a:r>
              <a:rPr lang="en-US" altLang="zh-TW" dirty="0">
                <a:ea typeface="宋体" pitchFamily="2" charset="-122"/>
              </a:rPr>
              <a:t>P</a:t>
            </a:r>
            <a:r>
              <a:rPr lang="zh-TW" altLang="en-US" dirty="0">
                <a:ea typeface="宋体" pitchFamily="2" charset="-122"/>
              </a:rPr>
              <a:t>成本 」是預防 </a:t>
            </a:r>
            <a:r>
              <a:rPr lang="en-US" altLang="zh-TW" dirty="0">
                <a:ea typeface="宋体" pitchFamily="2" charset="-122"/>
              </a:rPr>
              <a:t>~ </a:t>
            </a:r>
            <a:r>
              <a:rPr lang="zh-TW" altLang="en-US" dirty="0">
                <a:ea typeface="宋体" pitchFamily="2" charset="-122"/>
              </a:rPr>
              <a:t>成本，「 </a:t>
            </a:r>
            <a:r>
              <a:rPr lang="en-US" altLang="zh-TW" dirty="0">
                <a:ea typeface="宋体" pitchFamily="2" charset="-122"/>
              </a:rPr>
              <a:t>A</a:t>
            </a:r>
            <a:r>
              <a:rPr lang="zh-TW" altLang="en-US" dirty="0">
                <a:ea typeface="宋体" pitchFamily="2" charset="-122"/>
              </a:rPr>
              <a:t>成本 」是評價 </a:t>
            </a:r>
            <a:r>
              <a:rPr lang="en-US" altLang="zh-TW" dirty="0">
                <a:ea typeface="宋体" pitchFamily="2" charset="-122"/>
              </a:rPr>
              <a:t>~ </a:t>
            </a:r>
            <a:r>
              <a:rPr lang="zh-TW" altLang="en-US" dirty="0">
                <a:ea typeface="宋体" pitchFamily="2" charset="-122"/>
              </a:rPr>
              <a:t>成本，「 </a:t>
            </a:r>
            <a:r>
              <a:rPr lang="en-US" altLang="zh-TW" dirty="0">
                <a:ea typeface="宋体" pitchFamily="2" charset="-122"/>
              </a:rPr>
              <a:t>F</a:t>
            </a:r>
            <a:r>
              <a:rPr lang="zh-TW" altLang="en-US" dirty="0">
                <a:ea typeface="宋体" pitchFamily="2" charset="-122"/>
              </a:rPr>
              <a:t>成本 」是外部和內部兩者的損失成本；對於臨床實驗室而言通常「 </a:t>
            </a:r>
            <a:r>
              <a:rPr lang="en-US" altLang="zh-TW" dirty="0">
                <a:ea typeface="宋体" pitchFamily="2" charset="-122"/>
              </a:rPr>
              <a:t>P</a:t>
            </a:r>
            <a:r>
              <a:rPr lang="zh-TW" altLang="en-US" dirty="0">
                <a:ea typeface="宋体" pitchFamily="2" charset="-122"/>
              </a:rPr>
              <a:t>成本 」和「 </a:t>
            </a:r>
            <a:r>
              <a:rPr lang="en-US" altLang="zh-TW" dirty="0">
                <a:ea typeface="宋体" pitchFamily="2" charset="-122"/>
              </a:rPr>
              <a:t>A</a:t>
            </a:r>
            <a:r>
              <a:rPr lang="zh-TW" altLang="en-US" dirty="0">
                <a:ea typeface="宋体" pitchFamily="2" charset="-122"/>
              </a:rPr>
              <a:t>成本 」是質量控制成本分析的主要研究對象，且通常由直接和間接成本計算確定，但「 </a:t>
            </a:r>
            <a:r>
              <a:rPr lang="en-US" altLang="zh-TW" dirty="0">
                <a:ea typeface="宋体" pitchFamily="2" charset="-122"/>
              </a:rPr>
              <a:t>F</a:t>
            </a:r>
            <a:r>
              <a:rPr lang="zh-TW" altLang="en-US" dirty="0">
                <a:ea typeface="宋体" pitchFamily="2" charset="-122"/>
              </a:rPr>
              <a:t>成本 」則很少包括在質量控制成本分析之內，主要是因為對於診斷試驗的 損失 </a:t>
            </a:r>
            <a:r>
              <a:rPr lang="en-US" altLang="zh-TW" dirty="0">
                <a:ea typeface="宋体" pitchFamily="2" charset="-122"/>
              </a:rPr>
              <a:t>~ </a:t>
            </a:r>
            <a:r>
              <a:rPr lang="zh-TW" altLang="en-US" dirty="0">
                <a:ea typeface="宋体" pitchFamily="2" charset="-122"/>
              </a:rPr>
              <a:t>成本 而言，其具體數值通常是難以確定衡量的；</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當選擇和設計質量控制方法時，最終的目的是能夠從分析過程的特徵預測損失 </a:t>
            </a:r>
            <a:r>
              <a:rPr lang="en-US" altLang="zh-TW" dirty="0">
                <a:ea typeface="宋体" pitchFamily="2" charset="-122"/>
              </a:rPr>
              <a:t>~ </a:t>
            </a:r>
            <a:r>
              <a:rPr lang="zh-TW" altLang="en-US" dirty="0">
                <a:ea typeface="宋体" pitchFamily="2" charset="-122"/>
              </a:rPr>
              <a:t>成本，根據臨床實驗室分析過程的性質可以得出：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內部損失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(internal failure ~ costs)</a:t>
            </a:r>
            <a:r>
              <a:rPr lang="zh-TW" altLang="en-US" dirty="0">
                <a:ea typeface="宋体" pitchFamily="2" charset="-122"/>
              </a:rPr>
              <a:t>：即對於處理那些判斷為失控的分析批（真失控和假失控）所導致的成本；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外部損失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(external failure ~ costs)</a:t>
            </a:r>
            <a:r>
              <a:rPr lang="zh-TW" altLang="en-US" dirty="0">
                <a:ea typeface="宋体" pitchFamily="2" charset="-122"/>
              </a:rPr>
              <a:t>：即來源於在控分析批所導致的成本，包括假在控分析批及一部分的真在控分析批，比如對於真在控分析批的結果，如果醫生懷疑試驗結果的質量，重新申請試驗來證實前面報告的結果，所導致的成本；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損失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(failure ~ costs)</a:t>
            </a:r>
            <a:r>
              <a:rPr lang="zh-TW" altLang="en-US" dirty="0">
                <a:ea typeface="宋体" pitchFamily="2" charset="-122"/>
              </a:rPr>
              <a:t>是四種類型成本之和，即：</a:t>
            </a:r>
            <a:r>
              <a:rPr lang="en-US" altLang="zh-TW" dirty="0">
                <a:ea typeface="宋体" pitchFamily="2" charset="-122"/>
              </a:rPr>
              <a:t>F</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Ctr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Cfr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Cfa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Cta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，其中，</a:t>
            </a:r>
            <a:r>
              <a:rPr lang="en-US" altLang="zh-TW" dirty="0" err="1">
                <a:ea typeface="宋体" pitchFamily="2" charset="-122"/>
              </a:rPr>
              <a:t>Ctr</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Cfr</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Cfa</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Cta</a:t>
            </a:r>
            <a:r>
              <a:rPr lang="en-US" altLang="zh-TW" dirty="0">
                <a:ea typeface="宋体" pitchFamily="2" charset="-122"/>
              </a:rPr>
              <a:t> </a:t>
            </a:r>
            <a:r>
              <a:rPr lang="zh-TW" altLang="en-US" dirty="0">
                <a:ea typeface="宋体" pitchFamily="2" charset="-122"/>
              </a:rPr>
              <a:t>分別是真失控、假失控、假在控、真在控的成本係數，</a:t>
            </a:r>
            <a:r>
              <a:rPr lang="en-US" altLang="zh-TW" dirty="0" err="1">
                <a:ea typeface="宋体" pitchFamily="2" charset="-122"/>
              </a:rPr>
              <a:t>ntr</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nfr</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nfa</a:t>
            </a:r>
            <a:r>
              <a:rPr lang="en-US" altLang="zh-TW" dirty="0">
                <a:ea typeface="宋体" pitchFamily="2" charset="-122"/>
              </a:rPr>
              <a:t> </a:t>
            </a:r>
            <a:r>
              <a:rPr lang="zh-TW" altLang="en-US" dirty="0">
                <a:ea typeface="宋体" pitchFamily="2" charset="-122"/>
              </a:rPr>
              <a:t>、</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是相應每一類型的分析批數；通過把表達式  </a:t>
            </a:r>
            <a:r>
              <a:rPr lang="en-US" altLang="zh-TW" dirty="0">
                <a:ea typeface="宋体" pitchFamily="2" charset="-122"/>
              </a:rPr>
              <a:t>F</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Ctr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Cfr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Cfa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Cta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代入表達式  </a:t>
            </a:r>
            <a:r>
              <a:rPr lang="en-US" altLang="zh-TW" dirty="0">
                <a:ea typeface="宋体" pitchFamily="2" charset="-122"/>
              </a:rPr>
              <a:t>Q </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F</a:t>
            </a:r>
            <a:r>
              <a:rPr lang="zh-TW" altLang="en-US" dirty="0">
                <a:ea typeface="宋体" pitchFamily="2" charset="-122"/>
              </a:rPr>
              <a:t>成本  可獲得質量 </a:t>
            </a:r>
            <a:r>
              <a:rPr lang="en-US" altLang="zh-TW" dirty="0">
                <a:ea typeface="宋体" pitchFamily="2" charset="-122"/>
              </a:rPr>
              <a:t>~ </a:t>
            </a:r>
            <a:r>
              <a:rPr lang="zh-TW" altLang="en-US" dirty="0">
                <a:ea typeface="宋体" pitchFamily="2" charset="-122"/>
              </a:rPr>
              <a:t>成本</a:t>
            </a:r>
            <a:r>
              <a:rPr lang="en-US" altLang="zh-TW" dirty="0">
                <a:ea typeface="宋体" pitchFamily="2" charset="-122"/>
              </a:rPr>
              <a:t>(quality ~ costs)</a:t>
            </a:r>
            <a:r>
              <a:rPr lang="zh-TW" altLang="en-US" dirty="0">
                <a:ea typeface="宋体" pitchFamily="2" charset="-122"/>
              </a:rPr>
              <a:t>的一般模型：</a:t>
            </a:r>
            <a:r>
              <a:rPr lang="en-US" altLang="zh-TW" dirty="0">
                <a:ea typeface="宋体" pitchFamily="2" charset="-122"/>
              </a:rPr>
              <a:t>Q </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Ctr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Cfr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Cfa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Cta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每一類型的分析批數用分析過程和控制過程的特征函數表示；對於間斷誤差，由總分析批數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，控制方法誤差檢出概率</a:t>
            </a:r>
            <a:r>
              <a:rPr lang="en-US" altLang="zh-TW" dirty="0">
                <a:ea typeface="宋体" pitchFamily="2" charset="-122"/>
              </a:rPr>
              <a:t>( </a:t>
            </a:r>
            <a:r>
              <a:rPr lang="en-US" altLang="zh-TW" dirty="0" err="1">
                <a:ea typeface="宋体" pitchFamily="2" charset="-122"/>
              </a:rPr>
              <a:t>Ped</a:t>
            </a:r>
            <a:r>
              <a:rPr lang="en-US" altLang="zh-TW" dirty="0">
                <a:ea typeface="宋体" pitchFamily="2" charset="-122"/>
              </a:rPr>
              <a:t> )</a:t>
            </a:r>
            <a:r>
              <a:rPr lang="zh-TW" altLang="en-US" dirty="0">
                <a:ea typeface="宋体" pitchFamily="2" charset="-122"/>
              </a:rPr>
              <a:t>和假失控概率</a:t>
            </a:r>
            <a:r>
              <a:rPr lang="en-US" altLang="zh-TW" dirty="0">
                <a:ea typeface="宋体" pitchFamily="2" charset="-122"/>
              </a:rPr>
              <a:t>(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，來表達每一類型的分析批數；對於持續誤差，由總分析批數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，分析過程含有誤差時誤差檢出的平均運行分析批數</a:t>
            </a:r>
            <a:r>
              <a:rPr lang="en-US" altLang="zh-TW" dirty="0">
                <a:ea typeface="宋体" pitchFamily="2" charset="-122"/>
              </a:rPr>
              <a:t>( </a:t>
            </a:r>
            <a:r>
              <a:rPr lang="en-US" altLang="zh-TW" dirty="0" err="1">
                <a:ea typeface="宋体" pitchFamily="2" charset="-122"/>
              </a:rPr>
              <a:t>ARLed</a:t>
            </a:r>
            <a:r>
              <a:rPr lang="en-US" altLang="zh-TW" dirty="0">
                <a:ea typeface="宋体" pitchFamily="2" charset="-122"/>
              </a:rPr>
              <a:t> )</a:t>
            </a:r>
            <a:r>
              <a:rPr lang="zh-TW" altLang="en-US" dirty="0">
                <a:ea typeface="宋体" pitchFamily="2" charset="-122"/>
              </a:rPr>
              <a:t>和分析過程不含誤差時質控狀態為在控運行的平均分析批數</a:t>
            </a:r>
            <a:r>
              <a:rPr lang="en-US" altLang="zh-TW" dirty="0">
                <a:ea typeface="宋体" pitchFamily="2" charset="-122"/>
              </a:rPr>
              <a:t>( </a:t>
            </a:r>
            <a:r>
              <a:rPr lang="en-US" altLang="zh-TW" dirty="0" err="1">
                <a:ea typeface="宋体" pitchFamily="2" charset="-122"/>
              </a:rPr>
              <a:t>ARLfr</a:t>
            </a:r>
            <a:r>
              <a:rPr lang="en-US" altLang="zh-TW" dirty="0">
                <a:ea typeface="宋体" pitchFamily="2" charset="-122"/>
              </a:rPr>
              <a:t> )</a:t>
            </a:r>
            <a:r>
              <a:rPr lang="zh-TW" altLang="en-US" dirty="0">
                <a:ea typeface="宋体" pitchFamily="2" charset="-122"/>
              </a:rPr>
              <a:t>，來表達每一類型的分析批數，推導可得到分析過程含有間斷誤差與分析過程含有持續誤差的質量 </a:t>
            </a:r>
            <a:r>
              <a:rPr lang="en-US" altLang="zh-TW" dirty="0">
                <a:ea typeface="宋体" pitchFamily="2" charset="-122"/>
              </a:rPr>
              <a:t>~ </a:t>
            </a:r>
            <a:r>
              <a:rPr lang="zh-TW" altLang="en-US" dirty="0">
                <a:ea typeface="宋体" pitchFamily="2" charset="-122"/>
              </a:rPr>
              <a:t>成本模型；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當分析過程含有間斷誤差時的質量 </a:t>
            </a:r>
            <a:r>
              <a:rPr lang="en-US" altLang="zh-TW" dirty="0">
                <a:ea typeface="宋体" pitchFamily="2" charset="-122"/>
              </a:rPr>
              <a:t>~ </a:t>
            </a:r>
            <a:r>
              <a:rPr lang="zh-TW" altLang="en-US" dirty="0">
                <a:ea typeface="宋体" pitchFamily="2" charset="-122"/>
              </a:rPr>
              <a:t>成本模型：</a:t>
            </a:r>
            <a:r>
              <a:rPr lang="en-US" altLang="zh-TW" dirty="0">
                <a:ea typeface="宋体" pitchFamily="2" charset="-122"/>
              </a:rPr>
              <a:t>Q</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 </a:t>
            </a:r>
            <a:r>
              <a:rPr lang="en-US" altLang="zh-TW" dirty="0" err="1">
                <a:ea typeface="宋体" pitchFamily="2" charset="-122"/>
              </a:rPr>
              <a:t>Ctr</a:t>
            </a:r>
            <a:r>
              <a:rPr lang="en-US" altLang="zh-TW" dirty="0">
                <a:ea typeface="宋体" pitchFamily="2" charset="-122"/>
              </a:rPr>
              <a:t> · f · </a:t>
            </a:r>
            <a:r>
              <a:rPr lang="en-US" altLang="zh-TW" dirty="0" err="1">
                <a:ea typeface="宋体" pitchFamily="2" charset="-122"/>
              </a:rPr>
              <a:t>Ped</a:t>
            </a:r>
            <a:r>
              <a:rPr lang="en-US" altLang="zh-TW" dirty="0">
                <a:ea typeface="宋体" pitchFamily="2" charset="-122"/>
              </a:rPr>
              <a:t> + </a:t>
            </a:r>
            <a:r>
              <a:rPr lang="en-US" altLang="zh-TW" dirty="0" err="1">
                <a:ea typeface="宋体" pitchFamily="2" charset="-122"/>
              </a:rPr>
              <a:t>Cfr</a:t>
            </a:r>
            <a:r>
              <a:rPr lang="en-US" altLang="zh-TW" dirty="0">
                <a:ea typeface="宋体" pitchFamily="2" charset="-122"/>
              </a:rPr>
              <a:t> · ( 1 - f ) · ( 1 -  ( 1 - </a:t>
            </a:r>
            <a:r>
              <a:rPr lang="en-US" altLang="zh-TW" dirty="0" err="1">
                <a:ea typeface="宋体" pitchFamily="2" charset="-122"/>
              </a:rPr>
              <a:t>Pfr</a:t>
            </a:r>
            <a:r>
              <a:rPr lang="en-US" altLang="zh-TW" dirty="0">
                <a:ea typeface="宋体" pitchFamily="2" charset="-122"/>
              </a:rPr>
              <a:t> )^m ) + </a:t>
            </a:r>
            <a:r>
              <a:rPr lang="en-US" altLang="zh-TW" dirty="0" err="1">
                <a:ea typeface="宋体" pitchFamily="2" charset="-122"/>
              </a:rPr>
              <a:t>Cfa</a:t>
            </a:r>
            <a:r>
              <a:rPr lang="en-US" altLang="zh-TW" dirty="0">
                <a:ea typeface="宋体" pitchFamily="2" charset="-122"/>
              </a:rPr>
              <a:t> · f · ( 1 - </a:t>
            </a:r>
            <a:r>
              <a:rPr lang="en-US" altLang="zh-TW" dirty="0" err="1">
                <a:ea typeface="宋体" pitchFamily="2" charset="-122"/>
              </a:rPr>
              <a:t>Ped</a:t>
            </a:r>
            <a:r>
              <a:rPr lang="en-US" altLang="zh-TW" dirty="0">
                <a:ea typeface="宋体" pitchFamily="2" charset="-122"/>
              </a:rPr>
              <a:t> ) + </a:t>
            </a:r>
            <a:r>
              <a:rPr lang="en-US" altLang="zh-TW" dirty="0" err="1">
                <a:ea typeface="宋体" pitchFamily="2" charset="-122"/>
              </a:rPr>
              <a:t>Cta</a:t>
            </a:r>
            <a:r>
              <a:rPr lang="en-US" altLang="zh-TW" dirty="0">
                <a:ea typeface="宋体" pitchFamily="2" charset="-122"/>
              </a:rPr>
              <a:t> · ( 1 - f ) · ( 1 - </a:t>
            </a:r>
            <a:r>
              <a:rPr lang="en-US" altLang="zh-TW" dirty="0" err="1">
                <a:ea typeface="宋体" pitchFamily="2" charset="-122"/>
              </a:rPr>
              <a:t>Pfr</a:t>
            </a:r>
            <a:r>
              <a:rPr lang="en-US" altLang="zh-TW" dirty="0">
                <a:ea typeface="宋体" pitchFamily="2" charset="-122"/>
              </a:rPr>
              <a:t> )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當分析過程含有持續 誤差時的質量 </a:t>
            </a:r>
            <a:r>
              <a:rPr lang="en-US" altLang="zh-TW" dirty="0">
                <a:ea typeface="宋体" pitchFamily="2" charset="-122"/>
              </a:rPr>
              <a:t>~ </a:t>
            </a:r>
            <a:r>
              <a:rPr lang="zh-TW" altLang="en-US" dirty="0">
                <a:ea typeface="宋体" pitchFamily="2" charset="-122"/>
              </a:rPr>
              <a:t>成本模型：</a:t>
            </a:r>
            <a:r>
              <a:rPr lang="en-US" altLang="zh-TW" dirty="0">
                <a:ea typeface="宋体" pitchFamily="2" charset="-122"/>
              </a:rPr>
              <a:t>Q</a:t>
            </a:r>
            <a:r>
              <a:rPr lang="zh-TW" altLang="en-US" dirty="0">
                <a:ea typeface="宋体" pitchFamily="2" charset="-122"/>
              </a:rPr>
              <a:t>成本 </a:t>
            </a:r>
            <a:r>
              <a:rPr lang="en-US" altLang="zh-TW" dirty="0">
                <a:ea typeface="宋体" pitchFamily="2" charset="-122"/>
              </a:rPr>
              <a:t>= P</a:t>
            </a:r>
            <a:r>
              <a:rPr lang="zh-TW" altLang="en-US" dirty="0">
                <a:ea typeface="宋体" pitchFamily="2" charset="-122"/>
              </a:rPr>
              <a:t>成本 </a:t>
            </a:r>
            <a:r>
              <a:rPr lang="en-US" altLang="zh-TW" dirty="0">
                <a:ea typeface="宋体" pitchFamily="2" charset="-122"/>
              </a:rPr>
              <a:t>+ A</a:t>
            </a:r>
            <a:r>
              <a:rPr lang="zh-TW" altLang="en-US" dirty="0">
                <a:ea typeface="宋体" pitchFamily="2" charset="-122"/>
              </a:rPr>
              <a:t>成本 </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 </a:t>
            </a:r>
            <a:r>
              <a:rPr lang="en-US" altLang="zh-TW" dirty="0" err="1">
                <a:ea typeface="宋体" pitchFamily="2" charset="-122"/>
              </a:rPr>
              <a:t>Ctr</a:t>
            </a:r>
            <a:r>
              <a:rPr lang="en-US" altLang="zh-TW" dirty="0">
                <a:ea typeface="宋体" pitchFamily="2" charset="-122"/>
              </a:rPr>
              <a:t> · f + </a:t>
            </a:r>
            <a:r>
              <a:rPr lang="en-US" altLang="zh-TW" dirty="0" err="1">
                <a:ea typeface="宋体" pitchFamily="2" charset="-122"/>
              </a:rPr>
              <a:t>Cfr</a:t>
            </a:r>
            <a:r>
              <a:rPr lang="en-US" altLang="zh-TW" dirty="0">
                <a:ea typeface="宋体" pitchFamily="2" charset="-122"/>
              </a:rPr>
              <a:t> · ( 1 - </a:t>
            </a:r>
            <a:r>
              <a:rPr lang="en-US" altLang="zh-TW" dirty="0" err="1">
                <a:ea typeface="宋体" pitchFamily="2" charset="-122"/>
              </a:rPr>
              <a:t>ARLed</a:t>
            </a:r>
            <a:r>
              <a:rPr lang="en-US" altLang="zh-TW" dirty="0">
                <a:ea typeface="宋体" pitchFamily="2" charset="-122"/>
              </a:rPr>
              <a:t> · f ) · ( 1 -  ( 1 - 1 / </a:t>
            </a:r>
            <a:r>
              <a:rPr lang="en-US" altLang="zh-TW" dirty="0" err="1">
                <a:ea typeface="宋体" pitchFamily="2" charset="-122"/>
              </a:rPr>
              <a:t>ARLfr</a:t>
            </a:r>
            <a:r>
              <a:rPr lang="en-US" altLang="zh-TW" dirty="0">
                <a:ea typeface="宋体" pitchFamily="2" charset="-122"/>
              </a:rPr>
              <a:t> )^m ) + </a:t>
            </a:r>
            <a:r>
              <a:rPr lang="en-US" altLang="zh-TW" dirty="0" err="1">
                <a:ea typeface="宋体" pitchFamily="2" charset="-122"/>
              </a:rPr>
              <a:t>Cfa</a:t>
            </a:r>
            <a:r>
              <a:rPr lang="en-US" altLang="zh-TW" dirty="0">
                <a:ea typeface="宋体" pitchFamily="2" charset="-122"/>
              </a:rPr>
              <a:t> · f · ( </a:t>
            </a:r>
            <a:r>
              <a:rPr lang="en-US" altLang="zh-TW" dirty="0" err="1">
                <a:ea typeface="宋体" pitchFamily="2" charset="-122"/>
              </a:rPr>
              <a:t>ARLed</a:t>
            </a:r>
            <a:r>
              <a:rPr lang="en-US" altLang="zh-TW" dirty="0">
                <a:ea typeface="宋体" pitchFamily="2" charset="-122"/>
              </a:rPr>
              <a:t> - 1 ) + </a:t>
            </a:r>
            <a:r>
              <a:rPr lang="en-US" altLang="zh-TW" dirty="0" err="1">
                <a:ea typeface="宋体" pitchFamily="2" charset="-122"/>
              </a:rPr>
              <a:t>Cta</a:t>
            </a:r>
            <a:r>
              <a:rPr lang="en-US" altLang="zh-TW" dirty="0">
                <a:ea typeface="宋体" pitchFamily="2" charset="-122"/>
              </a:rPr>
              <a:t> · ( 1 - </a:t>
            </a:r>
            <a:r>
              <a:rPr lang="en-US" altLang="zh-TW" dirty="0" err="1">
                <a:ea typeface="宋体" pitchFamily="2" charset="-122"/>
              </a:rPr>
              <a:t>ARLed</a:t>
            </a:r>
            <a:r>
              <a:rPr lang="en-US" altLang="zh-TW" dirty="0">
                <a:ea typeface="宋体" pitchFamily="2" charset="-122"/>
              </a:rPr>
              <a:t> · f ) · ( 1 - 1 / </a:t>
            </a:r>
            <a:r>
              <a:rPr lang="en-US" altLang="zh-TW" dirty="0" err="1">
                <a:ea typeface="宋体" pitchFamily="2" charset="-122"/>
              </a:rPr>
              <a:t>ARLfr</a:t>
            </a:r>
            <a:r>
              <a:rPr lang="en-US" altLang="zh-TW" dirty="0">
                <a:ea typeface="宋体" pitchFamily="2" charset="-122"/>
              </a:rPr>
              <a:t> )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其中，</a:t>
            </a:r>
            <a:r>
              <a:rPr lang="en-US" altLang="zh-TW" dirty="0">
                <a:ea typeface="宋体" pitchFamily="2" charset="-122"/>
              </a:rPr>
              <a:t>m </a:t>
            </a:r>
            <a:r>
              <a:rPr lang="zh-TW" altLang="en-US" dirty="0">
                <a:ea typeface="宋体" pitchFamily="2" charset="-122"/>
              </a:rPr>
              <a:t>是同時測定批數，或多通道儀器上通道個數，「 </a:t>
            </a:r>
            <a:r>
              <a:rPr lang="en-US" altLang="zh-TW" dirty="0">
                <a:ea typeface="宋体" pitchFamily="2" charset="-122"/>
              </a:rPr>
              <a:t>P</a:t>
            </a:r>
            <a:r>
              <a:rPr lang="zh-TW" altLang="en-US" dirty="0">
                <a:ea typeface="宋体" pitchFamily="2" charset="-122"/>
              </a:rPr>
              <a:t>成本 」和「 </a:t>
            </a:r>
            <a:r>
              <a:rPr lang="en-US" altLang="zh-TW" dirty="0">
                <a:ea typeface="宋体" pitchFamily="2" charset="-122"/>
              </a:rPr>
              <a:t>A</a:t>
            </a:r>
            <a:r>
              <a:rPr lang="zh-TW" altLang="en-US" dirty="0">
                <a:ea typeface="宋体" pitchFamily="2" charset="-122"/>
              </a:rPr>
              <a:t>成本 」是從實驗室費用和預算的記錄中估計，而其它的項可從過程特征和各種批類型的成本係數中估計；</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考慮同時多批過程的假在控批數的表達式，增加同時多批的個數，就增加了作為整體過程的假失控的機會，正如增加控制測定值個數一樣增加假失控的機會；為了表達受間斷誤差影響的同時多批分析過程的 </a:t>
            </a:r>
            <a:r>
              <a:rPr lang="en-US" altLang="zh-TW" dirty="0" err="1">
                <a:ea typeface="宋体" pitchFamily="2" charset="-122"/>
              </a:rPr>
              <a:t>nfr</a:t>
            </a:r>
            <a:r>
              <a:rPr lang="en-US" altLang="zh-TW" dirty="0">
                <a:ea typeface="宋体" pitchFamily="2" charset="-122"/>
              </a:rPr>
              <a:t> </a:t>
            </a:r>
            <a:r>
              <a:rPr lang="zh-TW" altLang="en-US" dirty="0">
                <a:ea typeface="宋体" pitchFamily="2" charset="-122"/>
              </a:rPr>
              <a:t>，將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改為同時多批時的 </a:t>
            </a:r>
            <a:r>
              <a:rPr lang="en-US" altLang="zh-TW" dirty="0">
                <a:ea typeface="宋体" pitchFamily="2" charset="-122"/>
              </a:rPr>
              <a:t>1 - ( 1 - </a:t>
            </a:r>
            <a:r>
              <a:rPr lang="en-US" altLang="zh-TW" dirty="0" err="1">
                <a:ea typeface="宋体" pitchFamily="2" charset="-122"/>
              </a:rPr>
              <a:t>Pfr</a:t>
            </a:r>
            <a:r>
              <a:rPr lang="en-US" altLang="zh-TW" dirty="0">
                <a:ea typeface="宋体" pitchFamily="2" charset="-122"/>
              </a:rPr>
              <a:t> )^m </a:t>
            </a:r>
            <a:r>
              <a:rPr lang="zh-TW" altLang="en-US" dirty="0">
                <a:ea typeface="宋体" pitchFamily="2" charset="-122"/>
              </a:rPr>
              <a:t>的形式表示，其中 </a:t>
            </a:r>
            <a:r>
              <a:rPr lang="en-US" altLang="zh-TW" dirty="0">
                <a:ea typeface="宋体" pitchFamily="2" charset="-122"/>
              </a:rPr>
              <a:t>m </a:t>
            </a:r>
            <a:r>
              <a:rPr lang="zh-TW" altLang="en-US" dirty="0">
                <a:ea typeface="宋体" pitchFamily="2" charset="-122"/>
              </a:rPr>
              <a:t>是同時多批的批數或在多通道儀器上的通道個數，當 </a:t>
            </a:r>
            <a:r>
              <a:rPr lang="en-US" altLang="zh-TW" dirty="0">
                <a:ea typeface="宋体" pitchFamily="2" charset="-122"/>
              </a:rPr>
              <a:t>m = 1 </a:t>
            </a:r>
            <a:r>
              <a:rPr lang="zh-TW" altLang="en-US" dirty="0">
                <a:ea typeface="宋体" pitchFamily="2" charset="-122"/>
              </a:rPr>
              <a:t>時，</a:t>
            </a:r>
            <a:r>
              <a:rPr lang="en-US" altLang="zh-TW" dirty="0">
                <a:ea typeface="宋体" pitchFamily="2" charset="-122"/>
              </a:rPr>
              <a:t>1 - ( 1 - </a:t>
            </a:r>
            <a:r>
              <a:rPr lang="en-US" altLang="zh-TW" dirty="0" err="1">
                <a:ea typeface="宋体" pitchFamily="2" charset="-122"/>
              </a:rPr>
              <a:t>Pfr</a:t>
            </a:r>
            <a:r>
              <a:rPr lang="en-US" altLang="zh-TW" dirty="0">
                <a:ea typeface="宋体" pitchFamily="2" charset="-122"/>
              </a:rPr>
              <a:t> )^m =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，即轉換為單通道分析批過程的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；當分析過程受到持續誤差的影響時，將 </a:t>
            </a:r>
            <a:r>
              <a:rPr lang="en-US" altLang="zh-TW" dirty="0">
                <a:ea typeface="宋体" pitchFamily="2" charset="-122"/>
              </a:rPr>
              <a:t>1 / </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改為同時多批時的 </a:t>
            </a:r>
            <a:r>
              <a:rPr lang="en-US" altLang="zh-TW" dirty="0">
                <a:ea typeface="宋体" pitchFamily="2" charset="-122"/>
              </a:rPr>
              <a:t>1 - ( 1 - 1 / </a:t>
            </a:r>
            <a:r>
              <a:rPr lang="en-US" altLang="zh-TW" dirty="0" err="1">
                <a:ea typeface="宋体" pitchFamily="2" charset="-122"/>
              </a:rPr>
              <a:t>ARLa</a:t>
            </a:r>
            <a:r>
              <a:rPr lang="en-US" altLang="zh-TW" dirty="0">
                <a:ea typeface="宋体" pitchFamily="2" charset="-122"/>
              </a:rPr>
              <a:t> )^m </a:t>
            </a:r>
            <a:r>
              <a:rPr lang="zh-TW" altLang="en-US" dirty="0">
                <a:ea typeface="宋体" pitchFamily="2" charset="-122"/>
              </a:rPr>
              <a:t>的形式表示，當 </a:t>
            </a:r>
            <a:r>
              <a:rPr lang="en-US" altLang="zh-TW" dirty="0">
                <a:ea typeface="宋体" pitchFamily="2" charset="-122"/>
              </a:rPr>
              <a:t>m = 1 </a:t>
            </a:r>
            <a:r>
              <a:rPr lang="zh-TW" altLang="en-US" dirty="0">
                <a:ea typeface="宋体" pitchFamily="2" charset="-122"/>
              </a:rPr>
              <a:t>時，</a:t>
            </a:r>
            <a:r>
              <a:rPr lang="en-US" altLang="zh-TW" dirty="0">
                <a:ea typeface="宋体" pitchFamily="2" charset="-122"/>
              </a:rPr>
              <a:t>1 - ( 1 - 1 / </a:t>
            </a:r>
            <a:r>
              <a:rPr lang="en-US" altLang="zh-TW" dirty="0" err="1">
                <a:ea typeface="宋体" pitchFamily="2" charset="-122"/>
              </a:rPr>
              <a:t>ARLa</a:t>
            </a:r>
            <a:r>
              <a:rPr lang="en-US" altLang="zh-TW" dirty="0">
                <a:ea typeface="宋体" pitchFamily="2" charset="-122"/>
              </a:rPr>
              <a:t> )^m = 1 / </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，即轉換為單通道分析批過程的 </a:t>
            </a:r>
            <a:r>
              <a:rPr lang="en-US" altLang="zh-TW" dirty="0">
                <a:ea typeface="宋体" pitchFamily="2" charset="-122"/>
              </a:rPr>
              <a:t>1 / </a:t>
            </a:r>
            <a:r>
              <a:rPr lang="en-US" altLang="zh-TW" dirty="0" err="1">
                <a:ea typeface="宋体" pitchFamily="2" charset="-122"/>
              </a:rPr>
              <a:t>ARLa</a:t>
            </a:r>
            <a:r>
              <a:rPr lang="en-US" altLang="zh-TW" dirty="0">
                <a:ea typeface="宋体" pitchFamily="2" charset="-122"/>
              </a:rPr>
              <a:t> </a:t>
            </a:r>
            <a:r>
              <a:rPr lang="zh-TW" altLang="en-US" dirty="0">
                <a:ea typeface="宋体" pitchFamily="2" charset="-122"/>
              </a:rPr>
              <a:t>，且表達式描述為單通道批分析過程；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重複分析係數的賦值將依賴於特定實驗室的管理方法，不同實驗室可不同；然而，在給定的實驗室內，重複分析係數的賦值很可能應用於許多或甚至所有的分析過程；</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診斷試驗有效比</a:t>
            </a:r>
            <a:r>
              <a:rPr lang="en-US" altLang="zh-TW" dirty="0">
                <a:ea typeface="宋体" pitchFamily="2" charset="-122"/>
              </a:rPr>
              <a:t>( Test Yield )</a:t>
            </a:r>
            <a:r>
              <a:rPr lang="zh-TW" altLang="en-US" dirty="0">
                <a:ea typeface="宋体" pitchFamily="2" charset="-122"/>
              </a:rPr>
              <a:t>是指，正確的并可報告的患者結果在所有測定值中所佔的比例，理想情況下它應該是 </a:t>
            </a:r>
            <a:r>
              <a:rPr lang="en-US" altLang="zh-TW" dirty="0">
                <a:ea typeface="宋体" pitchFamily="2" charset="-122"/>
              </a:rPr>
              <a:t>1 ( </a:t>
            </a:r>
            <a:r>
              <a:rPr lang="zh-TW" altLang="en-US" dirty="0">
                <a:ea typeface="宋体" pitchFamily="2" charset="-122"/>
              </a:rPr>
              <a:t>或 </a:t>
            </a:r>
            <a:r>
              <a:rPr lang="en-US" altLang="zh-TW" dirty="0">
                <a:ea typeface="宋体" pitchFamily="2" charset="-122"/>
              </a:rPr>
              <a:t>100% )</a:t>
            </a:r>
            <a:r>
              <a:rPr lang="zh-TW" altLang="en-US" dirty="0">
                <a:ea typeface="宋体" pitchFamily="2" charset="-122"/>
              </a:rPr>
              <a:t>，但是在現實狀態下例如，爲了校準和過程控制目的而進行的測定導致的損失，當分析過程含有醫學上重要的誤差及因此需要重複檢測導致的損失，當分析過程不含醫學上重要的誤差但由於控制方法錯誤地區分（假失控）而進行重複檢測導致的損失，當分析過程含有醫學上重要的誤差但由於控制方法沒有將此誤差檢出（假在控）使檢驗師認為結果準確並且報告檢測結果從而導致臨床醫師重新申請試驗來證實第一次含有誤差的試驗結果所導致的損失，以及當分析過程不含醫學上重要的誤差但臨床醫師對試驗結果質量不認可在他們接受試驗結果之前重複申請進行確證試驗導致的損失，所有這些都會減少診斷試驗的有效比</a:t>
            </a:r>
            <a:r>
              <a:rPr lang="en-US" altLang="zh-TW" dirty="0">
                <a:ea typeface="宋体" pitchFamily="2" charset="-122"/>
              </a:rPr>
              <a:t>( Test Yield )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所有這些損失都是分析過程效率的損失，令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，其中，</a:t>
            </a:r>
            <a:r>
              <a:rPr lang="en-US" altLang="zh-TW" dirty="0">
                <a:ea typeface="宋体" pitchFamily="2" charset="-122"/>
              </a:rPr>
              <a:t>LCC </a:t>
            </a:r>
            <a:r>
              <a:rPr lang="zh-TW" altLang="en-US" dirty="0">
                <a:ea typeface="宋体" pitchFamily="2" charset="-122"/>
              </a:rPr>
              <a:t>是校準和過程控制的生產率損失係數，它的意涵是由於必須分析校準品和質控品而降低了患者結果在測定值中的比例，</a:t>
            </a:r>
            <a:r>
              <a:rPr lang="en-US" altLang="zh-TW" dirty="0" err="1">
                <a:ea typeface="宋体" pitchFamily="2" charset="-122"/>
              </a:rPr>
              <a:t>Ltr</a:t>
            </a:r>
            <a:r>
              <a:rPr lang="en-US" altLang="zh-TW" dirty="0">
                <a:ea typeface="宋体" pitchFamily="2" charset="-122"/>
              </a:rPr>
              <a:t> </a:t>
            </a:r>
            <a:r>
              <a:rPr lang="zh-TW" altLang="en-US" dirty="0">
                <a:ea typeface="宋体" pitchFamily="2" charset="-122"/>
              </a:rPr>
              <a:t>是真失控分析批的生產率損失係數，</a:t>
            </a:r>
            <a:r>
              <a:rPr lang="en-US" altLang="zh-TW" dirty="0" err="1">
                <a:ea typeface="宋体" pitchFamily="2" charset="-122"/>
              </a:rPr>
              <a:t>Lfr</a:t>
            </a:r>
            <a:r>
              <a:rPr lang="en-US" altLang="zh-TW" dirty="0">
                <a:ea typeface="宋体" pitchFamily="2" charset="-122"/>
              </a:rPr>
              <a:t> </a:t>
            </a:r>
            <a:r>
              <a:rPr lang="zh-TW" altLang="en-US" dirty="0">
                <a:ea typeface="宋体" pitchFamily="2" charset="-122"/>
              </a:rPr>
              <a:t>是假失控分析批的的生產率損失係數，真失控分析批和假失控分析批的損失係數多體現失控分析批重新分析的過程，</a:t>
            </a:r>
            <a:r>
              <a:rPr lang="en-US" altLang="zh-TW" dirty="0" err="1">
                <a:ea typeface="宋体" pitchFamily="2" charset="-122"/>
              </a:rPr>
              <a:t>Lfa</a:t>
            </a:r>
            <a:r>
              <a:rPr lang="en-US" altLang="zh-TW" dirty="0">
                <a:ea typeface="宋体" pitchFamily="2" charset="-122"/>
              </a:rPr>
              <a:t> </a:t>
            </a:r>
            <a:r>
              <a:rPr lang="zh-TW" altLang="en-US" dirty="0">
                <a:ea typeface="宋体" pitchFamily="2" charset="-122"/>
              </a:rPr>
              <a:t>是假在控分析批的生產率損失係數，大多體現由於報告了不正確結果而導致的重新分析過程（例如臨床醫師重複申請的確認試驗損失），</a:t>
            </a:r>
            <a:r>
              <a:rPr lang="en-US" altLang="zh-TW" dirty="0" err="1">
                <a:ea typeface="宋体" pitchFamily="2" charset="-122"/>
              </a:rPr>
              <a:t>Lta</a:t>
            </a:r>
            <a:r>
              <a:rPr lang="en-US" altLang="zh-TW" dirty="0">
                <a:ea typeface="宋体" pitchFamily="2" charset="-122"/>
              </a:rPr>
              <a:t> </a:t>
            </a:r>
            <a:r>
              <a:rPr lang="zh-TW" altLang="en-US" dirty="0">
                <a:ea typeface="宋体" pitchFamily="2" charset="-122"/>
              </a:rPr>
              <a:t>是真在控分析批的生產率損失係數，真在控的損失係數大多體現臨床醫師懷疑試驗結果的質量及在他們接受試驗結果之前想確證的重複申請試驗的損失，因為真在控的損失是與分析過程能夠取得的質量（質量高低與缺陷率的倒數成正比）有關係，因此這種損失係數與缺陷率 </a:t>
            </a:r>
            <a:r>
              <a:rPr lang="en-US" altLang="zh-TW" dirty="0">
                <a:ea typeface="宋体" pitchFamily="2" charset="-122"/>
              </a:rPr>
              <a:t>f · ( 1 - </a:t>
            </a:r>
            <a:r>
              <a:rPr lang="en-US" altLang="zh-TW" dirty="0" err="1">
                <a:ea typeface="宋体" pitchFamily="2" charset="-122"/>
              </a:rPr>
              <a:t>Ped</a:t>
            </a:r>
            <a:r>
              <a:rPr lang="en-US" altLang="zh-TW" dirty="0">
                <a:ea typeface="宋体" pitchFamily="2" charset="-122"/>
              </a:rPr>
              <a:t> ) </a:t>
            </a:r>
            <a:r>
              <a:rPr lang="zh-TW" altLang="en-US" dirty="0">
                <a:ea typeface="宋体" pitchFamily="2" charset="-122"/>
              </a:rPr>
              <a:t>或 </a:t>
            </a:r>
            <a:r>
              <a:rPr lang="en-US" altLang="zh-TW" dirty="0">
                <a:ea typeface="宋体" pitchFamily="2" charset="-122"/>
              </a:rPr>
              <a:t>f · ( </a:t>
            </a:r>
            <a:r>
              <a:rPr lang="en-US" altLang="zh-TW" dirty="0" err="1">
                <a:ea typeface="宋体" pitchFamily="2" charset="-122"/>
              </a:rPr>
              <a:t>ARLfr</a:t>
            </a:r>
            <a:r>
              <a:rPr lang="en-US" altLang="zh-TW" dirty="0">
                <a:ea typeface="宋体" pitchFamily="2" charset="-122"/>
              </a:rPr>
              <a:t> - 1 ) </a:t>
            </a:r>
            <a:r>
              <a:rPr lang="zh-TW" altLang="en-US" dirty="0">
                <a:ea typeface="宋体" pitchFamily="2" charset="-122"/>
              </a:rPr>
              <a:t>相關；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重複分析係數的賦值依賴於實驗室的管理方法，真失控的重複係數</a:t>
            </a:r>
            <a:r>
              <a:rPr lang="en-US" altLang="zh-TW" dirty="0">
                <a:ea typeface="宋体" pitchFamily="2" charset="-122"/>
              </a:rPr>
              <a:t>( </a:t>
            </a:r>
            <a:r>
              <a:rPr lang="en-US" altLang="zh-TW" dirty="0" err="1">
                <a:ea typeface="宋体" pitchFamily="2" charset="-122"/>
              </a:rPr>
              <a:t>Rtr</a:t>
            </a:r>
            <a:r>
              <a:rPr lang="en-US" altLang="zh-TW" dirty="0">
                <a:ea typeface="宋体" pitchFamily="2" charset="-122"/>
              </a:rPr>
              <a:t> )</a:t>
            </a:r>
            <a:r>
              <a:rPr lang="zh-TW" altLang="en-US" dirty="0">
                <a:ea typeface="宋体" pitchFamily="2" charset="-122"/>
              </a:rPr>
              <a:t>和假失控的重複係數</a:t>
            </a:r>
            <a:r>
              <a:rPr lang="en-US" altLang="zh-TW" dirty="0">
                <a:ea typeface="宋体" pitchFamily="2" charset="-122"/>
              </a:rPr>
              <a:t>( </a:t>
            </a:r>
            <a:r>
              <a:rPr lang="en-US" altLang="zh-TW" dirty="0" err="1">
                <a:ea typeface="宋体" pitchFamily="2" charset="-122"/>
              </a:rPr>
              <a:t>Rfr</a:t>
            </a:r>
            <a:r>
              <a:rPr lang="en-US" altLang="zh-TW" dirty="0">
                <a:ea typeface="宋体" pitchFamily="2" charset="-122"/>
              </a:rPr>
              <a:t> )</a:t>
            </a:r>
            <a:r>
              <a:rPr lang="zh-TW" altLang="en-US" dirty="0">
                <a:ea typeface="宋体" pitchFamily="2" charset="-122"/>
              </a:rPr>
              <a:t>通常都是 </a:t>
            </a:r>
            <a:r>
              <a:rPr lang="en-US" altLang="zh-TW" dirty="0">
                <a:ea typeface="宋体" pitchFamily="2" charset="-122"/>
              </a:rPr>
              <a:t>1 ( </a:t>
            </a:r>
            <a:r>
              <a:rPr lang="en-US" altLang="zh-TW" dirty="0" err="1">
                <a:ea typeface="宋体" pitchFamily="2" charset="-122"/>
              </a:rPr>
              <a:t>Rfr</a:t>
            </a:r>
            <a:r>
              <a:rPr lang="en-US" altLang="zh-TW" dirty="0">
                <a:ea typeface="宋体" pitchFamily="2" charset="-122"/>
              </a:rPr>
              <a:t> = </a:t>
            </a:r>
            <a:r>
              <a:rPr lang="en-US" altLang="zh-TW" dirty="0" err="1">
                <a:ea typeface="宋体" pitchFamily="2" charset="-122"/>
              </a:rPr>
              <a:t>Rtr</a:t>
            </a:r>
            <a:r>
              <a:rPr lang="en-US" altLang="zh-TW" dirty="0">
                <a:ea typeface="宋体" pitchFamily="2" charset="-122"/>
              </a:rPr>
              <a:t> = 1 )</a:t>
            </a:r>
            <a:r>
              <a:rPr lang="zh-TW" altLang="en-US" dirty="0">
                <a:ea typeface="宋体" pitchFamily="2" charset="-122"/>
              </a:rPr>
              <a:t>，因為通常無法區分真失控與假失控信號，對於隨機式分析過程</a:t>
            </a:r>
            <a:r>
              <a:rPr lang="en-US" altLang="zh-TW" dirty="0">
                <a:ea typeface="宋体" pitchFamily="2" charset="-122"/>
              </a:rPr>
              <a:t>(random access process)</a:t>
            </a:r>
            <a:r>
              <a:rPr lang="zh-TW" altLang="en-US" dirty="0">
                <a:ea typeface="宋体" pitchFamily="2" charset="-122"/>
              </a:rPr>
              <a:t>通常進行控制觀測值的重複測定確認，而患者標本通常考慮誤差來源，在消除誤差影響之後視情況決定是否進行重新分析，假在控重複係數</a:t>
            </a:r>
            <a:r>
              <a:rPr lang="en-US" altLang="zh-TW" dirty="0">
                <a:ea typeface="宋体" pitchFamily="2" charset="-122"/>
              </a:rPr>
              <a:t>( </a:t>
            </a:r>
            <a:r>
              <a:rPr lang="en-US" altLang="zh-TW" dirty="0" err="1">
                <a:ea typeface="宋体" pitchFamily="2" charset="-122"/>
              </a:rPr>
              <a:t>Rfa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2 ( </a:t>
            </a:r>
            <a:r>
              <a:rPr lang="en-US" altLang="zh-TW" dirty="0" err="1">
                <a:ea typeface="宋体" pitchFamily="2" charset="-122"/>
              </a:rPr>
              <a:t>Rfa</a:t>
            </a:r>
            <a:r>
              <a:rPr lang="en-US" altLang="zh-TW" dirty="0">
                <a:ea typeface="宋体" pitchFamily="2" charset="-122"/>
              </a:rPr>
              <a:t> = 2 ) </a:t>
            </a:r>
            <a:r>
              <a:rPr lang="zh-TW" altLang="en-US" dirty="0">
                <a:ea typeface="宋体" pitchFamily="2" charset="-122"/>
              </a:rPr>
              <a:t>，即假定臨床醫師重新申請試驗，獲得的重複結果不同於第一次假在控分析批的結果，然後再重新申請試驗，以確定兩個結果哪一個是正確的所導致，真在控重複係數</a:t>
            </a:r>
            <a:r>
              <a:rPr lang="en-US" altLang="zh-TW" dirty="0">
                <a:ea typeface="宋体" pitchFamily="2" charset="-122"/>
              </a:rPr>
              <a:t>( </a:t>
            </a:r>
            <a:r>
              <a:rPr lang="en-US" altLang="zh-TW" dirty="0" err="1">
                <a:ea typeface="宋体" pitchFamily="2" charset="-122"/>
              </a:rPr>
              <a:t>Rta</a:t>
            </a:r>
            <a:r>
              <a:rPr lang="en-US" altLang="zh-TW" dirty="0">
                <a:ea typeface="宋体" pitchFamily="2" charset="-122"/>
              </a:rPr>
              <a:t> )</a:t>
            </a:r>
            <a:r>
              <a:rPr lang="zh-TW" altLang="en-US" dirty="0">
                <a:ea typeface="宋体" pitchFamily="2" charset="-122"/>
              </a:rPr>
              <a:t>通常是 </a:t>
            </a:r>
            <a:r>
              <a:rPr lang="en-US" altLang="zh-TW" dirty="0">
                <a:ea typeface="宋体" pitchFamily="2" charset="-122"/>
              </a:rPr>
              <a:t>1 ( </a:t>
            </a:r>
            <a:r>
              <a:rPr lang="en-US" altLang="zh-TW" dirty="0" err="1">
                <a:ea typeface="宋体" pitchFamily="2" charset="-122"/>
              </a:rPr>
              <a:t>Rta</a:t>
            </a:r>
            <a:r>
              <a:rPr lang="en-US" altLang="zh-TW" dirty="0">
                <a:ea typeface="宋体" pitchFamily="2" charset="-122"/>
              </a:rPr>
              <a:t> = 1 ) </a:t>
            </a:r>
            <a:r>
              <a:rPr lang="zh-TW" altLang="en-US" dirty="0">
                <a:ea typeface="宋体" pitchFamily="2" charset="-122"/>
              </a:rPr>
              <a:t>，因為重新申請試驗的結果應該與原來的結果一致；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分析過程的理想產率減去損失的效率可以得到診斷試驗有效比的估計值，分析過程的平均試驗有效比等於理想產率減去每批的平均損失，即平均試驗有效比</a:t>
            </a:r>
            <a:r>
              <a:rPr lang="en-US" altLang="zh-TW" dirty="0">
                <a:ea typeface="宋体" pitchFamily="2" charset="-122"/>
              </a:rPr>
              <a:t>(Test Yield )</a:t>
            </a:r>
            <a:r>
              <a:rPr lang="zh-TW" altLang="en-US"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，將表達式  </a:t>
            </a:r>
            <a:r>
              <a:rPr lang="en-US" altLang="zh-TW" dirty="0">
                <a:ea typeface="宋体" pitchFamily="2" charset="-122"/>
              </a:rPr>
              <a:t>productivity decrease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代入公式  </a:t>
            </a:r>
            <a:r>
              <a:rPr lang="en-US" altLang="zh-TW" dirty="0">
                <a:ea typeface="宋体" pitchFamily="2" charset="-122"/>
              </a:rPr>
              <a:t>TY = 1 - ( productivity decrease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，可得到下列試驗有效比的表達式：</a:t>
            </a:r>
            <a:r>
              <a:rPr lang="en-US" altLang="zh-TW" dirty="0">
                <a:ea typeface="宋体" pitchFamily="2" charset="-122"/>
              </a:rPr>
              <a:t>TY = 1 -  ( LCC ·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Ltr</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Lfr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Lfa</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Lta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  ÷ </a:t>
            </a:r>
            <a:r>
              <a:rPr lang="en-US" altLang="zh-TW" dirty="0" err="1">
                <a:ea typeface="宋体" pitchFamily="2" charset="-122"/>
              </a:rPr>
              <a:t>nt</a:t>
            </a:r>
            <a:r>
              <a:rPr lang="en-US" altLang="zh-TW" dirty="0">
                <a:ea typeface="宋体" pitchFamily="2" charset="-122"/>
              </a:rPr>
              <a:t>   ⇒   </a:t>
            </a:r>
            <a:r>
              <a:rPr lang="zh-TW" altLang="en-US" dirty="0">
                <a:ea typeface="宋体" pitchFamily="2" charset="-122"/>
              </a:rPr>
              <a:t>𝑇𝑌</a:t>
            </a:r>
            <a:r>
              <a:rPr lang="en-US" altLang="zh-TW" dirty="0">
                <a:ea typeface="宋体" pitchFamily="2" charset="-122"/>
              </a:rPr>
              <a:t>=1−</a:t>
            </a:r>
            <a:r>
              <a:rPr lang="zh-TW" altLang="en-US" dirty="0">
                <a:ea typeface="宋体" pitchFamily="2" charset="-122"/>
              </a:rPr>
              <a:t>𝐿</a:t>
            </a:r>
            <a:r>
              <a:rPr lang="en-US" altLang="zh-TW" dirty="0">
                <a:ea typeface="宋体" pitchFamily="2" charset="-122"/>
              </a:rPr>
              <a:t>_</a:t>
            </a:r>
            <a:r>
              <a:rPr lang="zh-TW" altLang="en-US" dirty="0">
                <a:ea typeface="宋体" pitchFamily="2" charset="-122"/>
              </a:rPr>
              <a:t>𝐶𝐶−𝐿</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𝑓𝑟</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𝑓𝑎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−𝐿</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𝑡𝑎</a:t>
            </a:r>
            <a:r>
              <a:rPr lang="en-US" altLang="zh-TW" dirty="0">
                <a:ea typeface="宋体" pitchFamily="2" charset="-122"/>
              </a:rPr>
              <a:t>/</a:t>
            </a:r>
            <a:r>
              <a:rPr lang="zh-TW" altLang="en-US" dirty="0">
                <a:ea typeface="宋体" pitchFamily="2" charset="-122"/>
              </a:rPr>
              <a:t>𝑛</a:t>
            </a:r>
            <a:r>
              <a:rPr lang="en-US" altLang="zh-TW" dirty="0">
                <a:ea typeface="宋体" pitchFamily="2" charset="-122"/>
              </a:rPr>
              <a:t>_</a:t>
            </a:r>
            <a:r>
              <a:rPr lang="zh-TW" altLang="en-US" dirty="0">
                <a:ea typeface="宋体" pitchFamily="2" charset="-122"/>
              </a:rPr>
              <a:t>𝑡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將每一類型的分析批數用分析過程和控制過程的特徵值表示；對於間斷誤差，由總分析批數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，控制方法誤差檢出概率</a:t>
            </a:r>
            <a:r>
              <a:rPr lang="en-US" altLang="zh-TW" dirty="0">
                <a:ea typeface="宋体" pitchFamily="2" charset="-122"/>
              </a:rPr>
              <a:t>( </a:t>
            </a:r>
            <a:r>
              <a:rPr lang="en-US" altLang="zh-TW" dirty="0" err="1">
                <a:ea typeface="宋体" pitchFamily="2" charset="-122"/>
              </a:rPr>
              <a:t>Ped</a:t>
            </a:r>
            <a:r>
              <a:rPr lang="en-US" altLang="zh-TW" dirty="0">
                <a:ea typeface="宋体" pitchFamily="2" charset="-122"/>
              </a:rPr>
              <a:t> )</a:t>
            </a:r>
            <a:r>
              <a:rPr lang="zh-TW" altLang="en-US" dirty="0">
                <a:ea typeface="宋体" pitchFamily="2" charset="-122"/>
              </a:rPr>
              <a:t>和假失控概率</a:t>
            </a:r>
            <a:r>
              <a:rPr lang="en-US" altLang="zh-TW" dirty="0">
                <a:ea typeface="宋体" pitchFamily="2" charset="-122"/>
              </a:rPr>
              <a:t>( </a:t>
            </a:r>
            <a:r>
              <a:rPr lang="en-US" altLang="zh-TW" dirty="0" err="1">
                <a:ea typeface="宋体" pitchFamily="2" charset="-122"/>
              </a:rPr>
              <a:t>Pfr</a:t>
            </a:r>
            <a:r>
              <a:rPr lang="en-US" altLang="zh-TW" dirty="0">
                <a:ea typeface="宋体" pitchFamily="2" charset="-122"/>
              </a:rPr>
              <a:t> )</a:t>
            </a:r>
            <a:r>
              <a:rPr lang="zh-TW" altLang="en-US" dirty="0">
                <a:ea typeface="宋体" pitchFamily="2" charset="-122"/>
              </a:rPr>
              <a:t>，來表達每一類型的分析批數；對於持續誤差，由總分析批數</a:t>
            </a:r>
            <a:r>
              <a:rPr lang="en-US" altLang="zh-TW" dirty="0">
                <a:ea typeface="宋体" pitchFamily="2" charset="-122"/>
              </a:rPr>
              <a:t>( </a:t>
            </a:r>
            <a:r>
              <a:rPr lang="en-US" altLang="zh-TW" dirty="0" err="1">
                <a:ea typeface="宋体" pitchFamily="2" charset="-122"/>
              </a:rPr>
              <a:t>nt</a:t>
            </a:r>
            <a:r>
              <a:rPr lang="en-US" altLang="zh-TW" dirty="0">
                <a:ea typeface="宋体" pitchFamily="2" charset="-122"/>
              </a:rPr>
              <a:t> = </a:t>
            </a:r>
            <a:r>
              <a:rPr lang="en-US" altLang="zh-TW" dirty="0" err="1">
                <a:ea typeface="宋体" pitchFamily="2" charset="-122"/>
              </a:rPr>
              <a:t>ntr</a:t>
            </a:r>
            <a:r>
              <a:rPr lang="en-US" altLang="zh-TW" dirty="0">
                <a:ea typeface="宋体" pitchFamily="2" charset="-122"/>
              </a:rPr>
              <a:t> + </a:t>
            </a:r>
            <a:r>
              <a:rPr lang="en-US" altLang="zh-TW" dirty="0" err="1">
                <a:ea typeface="宋体" pitchFamily="2" charset="-122"/>
              </a:rPr>
              <a:t>nfr</a:t>
            </a:r>
            <a:r>
              <a:rPr lang="en-US" altLang="zh-TW" dirty="0">
                <a:ea typeface="宋体" pitchFamily="2" charset="-122"/>
              </a:rPr>
              <a:t> + </a:t>
            </a:r>
            <a:r>
              <a:rPr lang="en-US" altLang="zh-TW" dirty="0" err="1">
                <a:ea typeface="宋体" pitchFamily="2" charset="-122"/>
              </a:rPr>
              <a:t>nfa</a:t>
            </a:r>
            <a:r>
              <a:rPr lang="en-US" altLang="zh-TW" dirty="0">
                <a:ea typeface="宋体" pitchFamily="2" charset="-122"/>
              </a:rPr>
              <a:t> + </a:t>
            </a:r>
            <a:r>
              <a:rPr lang="en-US" altLang="zh-TW" dirty="0" err="1">
                <a:ea typeface="宋体" pitchFamily="2" charset="-122"/>
              </a:rPr>
              <a:t>nta</a:t>
            </a:r>
            <a:r>
              <a:rPr lang="en-US" altLang="zh-TW" dirty="0">
                <a:ea typeface="宋体" pitchFamily="2" charset="-122"/>
              </a:rPr>
              <a:t> )</a:t>
            </a:r>
            <a:r>
              <a:rPr lang="zh-TW" altLang="en-US" dirty="0">
                <a:ea typeface="宋体" pitchFamily="2" charset="-122"/>
              </a:rPr>
              <a:t>，測定方法的誤差發生率</a:t>
            </a:r>
            <a:r>
              <a:rPr lang="en-US" altLang="zh-TW" dirty="0">
                <a:ea typeface="宋体" pitchFamily="2" charset="-122"/>
              </a:rPr>
              <a:t>( f )</a:t>
            </a:r>
            <a:r>
              <a:rPr lang="zh-TW" altLang="en-US" dirty="0">
                <a:ea typeface="宋体" pitchFamily="2" charset="-122"/>
              </a:rPr>
              <a:t>，分析過程含有誤差時誤差檢出的平均運行分析批數</a:t>
            </a:r>
            <a:r>
              <a:rPr lang="en-US" altLang="zh-TW" dirty="0">
                <a:ea typeface="宋体" pitchFamily="2" charset="-122"/>
              </a:rPr>
              <a:t>( </a:t>
            </a:r>
            <a:r>
              <a:rPr lang="en-US" altLang="zh-TW" dirty="0" err="1">
                <a:ea typeface="宋体" pitchFamily="2" charset="-122"/>
              </a:rPr>
              <a:t>ARLed</a:t>
            </a:r>
            <a:r>
              <a:rPr lang="en-US" altLang="zh-TW" dirty="0">
                <a:ea typeface="宋体" pitchFamily="2" charset="-122"/>
              </a:rPr>
              <a:t> )</a:t>
            </a:r>
            <a:r>
              <a:rPr lang="zh-TW" altLang="en-US" dirty="0">
                <a:ea typeface="宋体" pitchFamily="2" charset="-122"/>
              </a:rPr>
              <a:t>和分析過程不含誤差時質控狀態為在控運行的平均分析批數</a:t>
            </a:r>
            <a:r>
              <a:rPr lang="en-US" altLang="zh-TW" dirty="0">
                <a:ea typeface="宋体" pitchFamily="2" charset="-122"/>
              </a:rPr>
              <a:t>( </a:t>
            </a:r>
            <a:r>
              <a:rPr lang="en-US" altLang="zh-TW" dirty="0" err="1">
                <a:ea typeface="宋体" pitchFamily="2" charset="-122"/>
              </a:rPr>
              <a:t>ARLfr</a:t>
            </a:r>
            <a:r>
              <a:rPr lang="en-US" altLang="zh-TW" dirty="0">
                <a:ea typeface="宋体" pitchFamily="2" charset="-122"/>
              </a:rPr>
              <a:t> )</a:t>
            </a:r>
            <a:r>
              <a:rPr lang="zh-TW" altLang="en-US" dirty="0">
                <a:ea typeface="宋体" pitchFamily="2" charset="-122"/>
              </a:rPr>
              <a:t>，來表達每一類型的分析批數；將生產率損失係數</a:t>
            </a:r>
            <a:r>
              <a:rPr lang="en-US" altLang="zh-TW" dirty="0">
                <a:ea typeface="宋体" pitchFamily="2" charset="-122"/>
              </a:rPr>
              <a:t>( L )</a:t>
            </a:r>
            <a:r>
              <a:rPr lang="zh-TW" altLang="en-US" dirty="0">
                <a:ea typeface="宋体" pitchFamily="2" charset="-122"/>
              </a:rPr>
              <a:t>用各結果狀態下的重複係數和每個分析批中標本類型比例表示，代入推導可得到分析過程試驗有效比的過程特征值和標本比例的表現形式；</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三十九 章 選擇和設計 成本</a:t>
            </a:r>
            <a:r>
              <a:rPr lang="en-US" altLang="zh-TW" dirty="0">
                <a:ea typeface="宋体" pitchFamily="2" charset="-122"/>
              </a:rPr>
              <a:t>~</a:t>
            </a:r>
            <a:r>
              <a:rPr lang="zh-TW" altLang="en-US" dirty="0">
                <a:ea typeface="宋体" pitchFamily="2" charset="-122"/>
              </a:rPr>
              <a:t>效果 質量控制方法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當實驗室對所有的測定方法使用相同控制方法的實踐不能提供 成本</a:t>
            </a:r>
            <a:r>
              <a:rPr lang="en-US" altLang="zh-TW" dirty="0">
                <a:ea typeface="宋体" pitchFamily="2" charset="-122"/>
              </a:rPr>
              <a:t>~</a:t>
            </a:r>
            <a:r>
              <a:rPr lang="zh-TW" altLang="en-US" dirty="0">
                <a:ea typeface="宋体" pitchFamily="2" charset="-122"/>
              </a:rPr>
              <a:t>效果 質量控制，有些測定方法受到過度的控制，而有些測定方法未受到控制，質量控制的適當程度依賴於特定的應用，即要考慮測定的分析物、分析物在醫學上要求的質量、測定方法的性能特征（過程類型、精密度、正確度、穩定性 </a:t>
            </a:r>
            <a:r>
              <a:rPr lang="en-US" altLang="zh-TW" dirty="0">
                <a:ea typeface="宋体" pitchFamily="2" charset="-122"/>
              </a:rPr>
              <a:t>/ </a:t>
            </a:r>
            <a:r>
              <a:rPr lang="zh-TW" altLang="en-US" dirty="0">
                <a:ea typeface="宋体" pitchFamily="2" charset="-122"/>
              </a:rPr>
              <a:t>誤差發生率）、控制方法本身的性能特征（誤差檢出概率、假失控概率），分析過程的 成本</a:t>
            </a:r>
            <a:r>
              <a:rPr lang="en-US" altLang="zh-TW" dirty="0">
                <a:ea typeface="宋体" pitchFamily="2" charset="-122"/>
              </a:rPr>
              <a:t>~</a:t>
            </a:r>
            <a:r>
              <a:rPr lang="zh-TW" altLang="en-US" dirty="0">
                <a:ea typeface="宋体" pitchFamily="2" charset="-122"/>
              </a:rPr>
              <a:t>效果 運行要求選擇或設計的控制方法適合于受控的特定的測定方法；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在前面章節，已描述了影響分析過程 成本</a:t>
            </a:r>
            <a:r>
              <a:rPr lang="en-US" altLang="zh-TW" dirty="0">
                <a:ea typeface="宋体" pitchFamily="2" charset="-122"/>
              </a:rPr>
              <a:t>~</a:t>
            </a:r>
            <a:r>
              <a:rPr lang="zh-TW" altLang="en-US" dirty="0">
                <a:ea typeface="宋体" pitchFamily="2" charset="-122"/>
              </a:rPr>
              <a:t>效果 的許多因素，以及發展了的一些概念，其對選擇或設計 成本</a:t>
            </a:r>
            <a:r>
              <a:rPr lang="en-US" altLang="zh-TW" dirty="0">
                <a:ea typeface="宋体" pitchFamily="2" charset="-122"/>
              </a:rPr>
              <a:t>~</a:t>
            </a:r>
            <a:r>
              <a:rPr lang="zh-TW" altLang="en-US" dirty="0">
                <a:ea typeface="宋体" pitchFamily="2" charset="-122"/>
              </a:rPr>
              <a:t>效果 質量控制方法應該是有用的；在這一章里，則總結了那些思想，並且提出了把它們應用於各個實驗室一些方法的建議；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三 節 質量 </a:t>
            </a:r>
            <a:r>
              <a:rPr lang="en-US" altLang="zh-TW" dirty="0">
                <a:ea typeface="宋体" pitchFamily="2" charset="-122"/>
              </a:rPr>
              <a:t>~ </a:t>
            </a:r>
            <a:r>
              <a:rPr lang="zh-TW" altLang="en-US" dirty="0">
                <a:ea typeface="宋体" pitchFamily="2" charset="-122"/>
              </a:rPr>
              <a:t>生產率計劃模型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第 三十七 章 由假在控損失模型計算的缺陷率及計算的試驗有效比提供計劃分析過程的 質量 </a:t>
            </a:r>
            <a:r>
              <a:rPr lang="en-US" altLang="zh-TW" dirty="0">
                <a:ea typeface="宋体" pitchFamily="2" charset="-122"/>
              </a:rPr>
              <a:t>~ </a:t>
            </a:r>
            <a:r>
              <a:rPr lang="zh-TW" altLang="en-US" dirty="0">
                <a:ea typeface="宋体" pitchFamily="2" charset="-122"/>
              </a:rPr>
              <a:t>生產率 模型；由於有了這些計劃模型，通過預測缺陷率作為效率的指徵（與質量有關），和試驗有效比作為成本的指徵（與生產率有關），可以研究質量控制方法的 成本 </a:t>
            </a:r>
            <a:r>
              <a:rPr lang="en-US" altLang="zh-TW" dirty="0">
                <a:ea typeface="宋体" pitchFamily="2" charset="-122"/>
              </a:rPr>
              <a:t>~ </a:t>
            </a:r>
            <a:r>
              <a:rPr lang="zh-TW" altLang="en-US" dirty="0">
                <a:ea typeface="宋体" pitchFamily="2" charset="-122"/>
              </a:rPr>
              <a:t>效率；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期望不同的控制方法可提供不同的缺陷率和不同的試驗有效比；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當誤差發生率低時，期望低的缺陷率和高的質量，控制方法具有少的假失控和較少的質控測定值個數，能取得高的試驗有效比或高的生產率；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誤差發生率高時，需要高的誤差檢出概率，這樣，分析人員應該選擇更靈敏的控制規則或增加質控測定值個數，這時改變控制方法或增加質控測定值個數，實際上反而能夠提高質量和生產率，因此，控制方法的仔細選擇或設計能導致在較低的成本上提高質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3.1 </a:t>
            </a:r>
            <a:r>
              <a:rPr lang="zh-TW" altLang="en-US" dirty="0">
                <a:ea typeface="宋体" pitchFamily="2" charset="-122"/>
              </a:rPr>
              <a:t>分析過程質量和生產率的評價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例如：表 </a:t>
            </a:r>
            <a:r>
              <a:rPr lang="en-US" altLang="zh-TW" dirty="0">
                <a:ea typeface="宋体" pitchFamily="2" charset="-122"/>
              </a:rPr>
              <a:t>38-4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，不同控制方法對批分析過程期望生產率的影響，表 </a:t>
            </a:r>
            <a:r>
              <a:rPr lang="en-US" altLang="zh-TW" dirty="0">
                <a:ea typeface="宋体" pitchFamily="2" charset="-122"/>
              </a:rPr>
              <a:t>38-5 </a:t>
            </a:r>
            <a:r>
              <a:rPr lang="zh-TW" altLang="en-US" dirty="0">
                <a:ea typeface="宋体" pitchFamily="2" charset="-122"/>
              </a:rPr>
              <a:t>尿素氮測定方法臨界系統誤差為</a:t>
            </a:r>
            <a:r>
              <a:rPr lang="en-US" altLang="zh-TW" dirty="0">
                <a:ea typeface="宋体" pitchFamily="2" charset="-122"/>
              </a:rPr>
              <a:t>1.83s</a:t>
            </a:r>
            <a:r>
              <a:rPr lang="zh-TW" altLang="en-US" dirty="0">
                <a:ea typeface="宋体" pitchFamily="2" charset="-122"/>
              </a:rPr>
              <a:t>，不同控制方法對隨機式分析過程期望生產率的影響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2s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( 12s )</a:t>
            </a:r>
            <a:r>
              <a:rPr lang="zh-TW" altLang="en-US" dirty="0">
                <a:ea typeface="宋体" pitchFamily="2" charset="-122"/>
              </a:rPr>
              <a:t>批過程的試驗有效比和缺陷率；</a:t>
            </a:r>
            <a:r>
              <a:rPr lang="en-US" altLang="zh-TW" dirty="0">
                <a:ea typeface="宋体" pitchFamily="2" charset="-122"/>
              </a:rPr>
              <a:t>Y </a:t>
            </a:r>
            <a:r>
              <a:rPr lang="zh-TW" altLang="en-US" dirty="0">
                <a:ea typeface="宋体" pitchFamily="2" charset="-122"/>
              </a:rPr>
              <a:t>軸 為「分析過程的試驗效用」，用來表明分析過程產量提供可接受患者試驗結果的百分比（試驗有效比）和缺陷結果的百分數（缺陷率）；</a:t>
            </a:r>
            <a:r>
              <a:rPr lang="en-US" altLang="zh-TW" dirty="0">
                <a:ea typeface="宋体" pitchFamily="2" charset="-122"/>
              </a:rPr>
              <a:t>X </a:t>
            </a:r>
            <a:r>
              <a:rPr lang="zh-TW" altLang="en-US" dirty="0">
                <a:ea typeface="宋体" pitchFamily="2" charset="-122"/>
              </a:rPr>
              <a:t>軸 為誤差發生率，範圍假設 </a:t>
            </a:r>
            <a:r>
              <a:rPr lang="en-US" altLang="zh-TW" dirty="0">
                <a:ea typeface="宋体" pitchFamily="2" charset="-122"/>
              </a:rPr>
              <a:t>0% ~ 25% </a:t>
            </a:r>
            <a:r>
              <a:rPr lang="zh-TW" altLang="en-US" dirty="0">
                <a:ea typeface="宋体" pitchFamily="2" charset="-122"/>
              </a:rPr>
              <a:t>；對於 </a:t>
            </a:r>
            <a:r>
              <a:rPr lang="en-US" altLang="zh-TW" dirty="0">
                <a:ea typeface="宋体" pitchFamily="2" charset="-122"/>
              </a:rPr>
              <a:t>12s </a:t>
            </a:r>
            <a:r>
              <a:rPr lang="zh-TW" altLang="en-US" dirty="0">
                <a:ea typeface="宋体" pitchFamily="2" charset="-122"/>
              </a:rPr>
              <a:t>控制規則，當 </a:t>
            </a:r>
            <a:r>
              <a:rPr lang="en-US" altLang="zh-TW" dirty="0">
                <a:ea typeface="宋体" pitchFamily="2" charset="-122"/>
              </a:rPr>
              <a:t>f </a:t>
            </a:r>
            <a:r>
              <a:rPr lang="zh-TW" altLang="en-US" dirty="0">
                <a:ea typeface="宋体" pitchFamily="2" charset="-122"/>
              </a:rPr>
              <a:t>小於 </a:t>
            </a:r>
            <a:r>
              <a:rPr lang="en-US" altLang="zh-TW" dirty="0">
                <a:ea typeface="宋体" pitchFamily="2" charset="-122"/>
              </a:rPr>
              <a:t>15% ~ 20% </a:t>
            </a:r>
            <a:r>
              <a:rPr lang="zh-TW" altLang="en-US" dirty="0">
                <a:ea typeface="宋体" pitchFamily="2" charset="-122"/>
              </a:rPr>
              <a:t>時，增加質控測定值個數</a:t>
            </a:r>
            <a:r>
              <a:rPr lang="en-US" altLang="zh-TW" dirty="0">
                <a:ea typeface="宋体" pitchFamily="2" charset="-122"/>
              </a:rPr>
              <a:t>(N)</a:t>
            </a:r>
            <a:r>
              <a:rPr lang="zh-TW" altLang="en-US" dirty="0">
                <a:ea typeface="宋体" pitchFamily="2" charset="-122"/>
              </a:rPr>
              <a:t>，可導致試驗有效比下降，當 </a:t>
            </a:r>
            <a:r>
              <a:rPr lang="en-US" altLang="zh-TW" dirty="0">
                <a:ea typeface="宋体" pitchFamily="2" charset="-122"/>
              </a:rPr>
              <a:t>f </a:t>
            </a:r>
            <a:r>
              <a:rPr lang="zh-TW" altLang="en-US" dirty="0">
                <a:ea typeface="宋体" pitchFamily="2" charset="-122"/>
              </a:rPr>
              <a:t>更大時，生產率隨著 </a:t>
            </a:r>
            <a:r>
              <a:rPr lang="en-US" altLang="zh-TW" dirty="0">
                <a:ea typeface="宋体" pitchFamily="2" charset="-122"/>
              </a:rPr>
              <a:t>N </a:t>
            </a:r>
            <a:r>
              <a:rPr lang="zh-TW" altLang="en-US" dirty="0">
                <a:ea typeface="宋体" pitchFamily="2" charset="-122"/>
              </a:rPr>
              <a:t>增加而增加；隨著 </a:t>
            </a:r>
            <a:r>
              <a:rPr lang="en-US" altLang="zh-TW" dirty="0">
                <a:ea typeface="宋体" pitchFamily="2" charset="-122"/>
              </a:rPr>
              <a:t>N </a:t>
            </a:r>
            <a:r>
              <a:rPr lang="zh-TW" altLang="en-US" dirty="0">
                <a:ea typeface="宋体" pitchFamily="2" charset="-122"/>
              </a:rPr>
              <a:t>增加，質量也增加，如有較低的缺陷率所示；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研究具有 </a:t>
            </a:r>
            <a:r>
              <a:rPr lang="en-US" altLang="zh-TW" dirty="0">
                <a:ea typeface="宋体" pitchFamily="2" charset="-122"/>
              </a:rPr>
              <a:t>3s </a:t>
            </a:r>
            <a:r>
              <a:rPr lang="zh-TW" altLang="en-US" dirty="0">
                <a:ea typeface="宋体" pitchFamily="2" charset="-122"/>
              </a:rPr>
              <a:t>控制限的 </a:t>
            </a:r>
            <a:r>
              <a:rPr lang="en-US" altLang="zh-TW" dirty="0" err="1">
                <a:ea typeface="宋体" pitchFamily="2" charset="-122"/>
              </a:rPr>
              <a:t>Levey</a:t>
            </a:r>
            <a:r>
              <a:rPr lang="en-US" altLang="zh-TW" dirty="0">
                <a:ea typeface="宋体" pitchFamily="2" charset="-122"/>
              </a:rPr>
              <a:t> ~ Jennings </a:t>
            </a:r>
            <a:r>
              <a:rPr lang="zh-TW" altLang="en-US" dirty="0">
                <a:ea typeface="宋体" pitchFamily="2" charset="-122"/>
              </a:rPr>
              <a:t>控制圖</a:t>
            </a:r>
            <a:r>
              <a:rPr lang="en-US" altLang="zh-TW" dirty="0">
                <a:ea typeface="宋体" pitchFamily="2" charset="-122"/>
              </a:rPr>
              <a:t>( 13s )</a:t>
            </a:r>
            <a:r>
              <a:rPr lang="zh-TW" altLang="en-US" dirty="0">
                <a:ea typeface="宋体" pitchFamily="2" charset="-122"/>
              </a:rPr>
              <a:t>批過程的試驗有效比和缺陷率；當 </a:t>
            </a:r>
            <a:r>
              <a:rPr lang="en-US" altLang="zh-TW" dirty="0">
                <a:ea typeface="宋体" pitchFamily="2" charset="-122"/>
              </a:rPr>
              <a:t>f </a:t>
            </a:r>
            <a:r>
              <a:rPr lang="zh-TW" altLang="en-US" dirty="0">
                <a:ea typeface="宋体" pitchFamily="2" charset="-122"/>
              </a:rPr>
              <a:t>是從 </a:t>
            </a:r>
            <a:r>
              <a:rPr lang="en-US" altLang="zh-TW" dirty="0">
                <a:ea typeface="宋体" pitchFamily="2" charset="-122"/>
              </a:rPr>
              <a:t>0% </a:t>
            </a:r>
            <a:r>
              <a:rPr lang="zh-TW" altLang="en-US" dirty="0">
                <a:ea typeface="宋体" pitchFamily="2" charset="-122"/>
              </a:rPr>
              <a:t>到 </a:t>
            </a:r>
            <a:r>
              <a:rPr lang="en-US" altLang="zh-TW" dirty="0">
                <a:ea typeface="宋体" pitchFamily="2" charset="-122"/>
              </a:rPr>
              <a:t>15% </a:t>
            </a:r>
            <a:r>
              <a:rPr lang="zh-TW" altLang="en-US" dirty="0">
                <a:ea typeface="宋体" pitchFamily="2" charset="-122"/>
              </a:rPr>
              <a:t>時，增加 </a:t>
            </a:r>
            <a:r>
              <a:rPr lang="en-US" altLang="zh-TW" dirty="0">
                <a:ea typeface="宋体" pitchFamily="2" charset="-122"/>
              </a:rPr>
              <a:t>N </a:t>
            </a:r>
            <a:r>
              <a:rPr lang="zh-TW" altLang="en-US" dirty="0">
                <a:ea typeface="宋体" pitchFamily="2" charset="-122"/>
              </a:rPr>
              <a:t>則降低試驗有效比，當 </a:t>
            </a:r>
            <a:r>
              <a:rPr lang="en-US" altLang="zh-TW" dirty="0">
                <a:ea typeface="宋体" pitchFamily="2" charset="-122"/>
              </a:rPr>
              <a:t>f </a:t>
            </a:r>
            <a:r>
              <a:rPr lang="zh-TW" altLang="en-US" dirty="0">
                <a:ea typeface="宋体" pitchFamily="2" charset="-122"/>
              </a:rPr>
              <a:t>為 </a:t>
            </a:r>
            <a:r>
              <a:rPr lang="en-US" altLang="zh-TW" dirty="0">
                <a:ea typeface="宋体" pitchFamily="2" charset="-122"/>
              </a:rPr>
              <a:t>15% ~ 25% </a:t>
            </a:r>
            <a:r>
              <a:rPr lang="zh-TW" altLang="en-US" dirty="0">
                <a:ea typeface="宋体" pitchFamily="2" charset="-122"/>
              </a:rPr>
              <a:t>時，試驗有效比隨著 </a:t>
            </a:r>
            <a:r>
              <a:rPr lang="en-US" altLang="zh-TW" dirty="0">
                <a:ea typeface="宋体" pitchFamily="2" charset="-122"/>
              </a:rPr>
              <a:t>N </a:t>
            </a:r>
            <a:r>
              <a:rPr lang="zh-TW" altLang="en-US" dirty="0">
                <a:ea typeface="宋体" pitchFamily="2" charset="-122"/>
              </a:rPr>
              <a:t>的增加並沒有很大的變化；隨著 </a:t>
            </a:r>
            <a:r>
              <a:rPr lang="en-US" altLang="zh-TW" dirty="0">
                <a:ea typeface="宋体" pitchFamily="2" charset="-122"/>
              </a:rPr>
              <a:t>N </a:t>
            </a:r>
            <a:r>
              <a:rPr lang="zh-TW" altLang="en-US" dirty="0">
                <a:ea typeface="宋体" pitchFamily="2" charset="-122"/>
              </a:rPr>
              <a:t>增加質量也增加，但缺陷率比使用 </a:t>
            </a:r>
            <a:r>
              <a:rPr lang="en-US" altLang="zh-TW" dirty="0">
                <a:ea typeface="宋体" pitchFamily="2" charset="-122"/>
              </a:rPr>
              <a:t>12s </a:t>
            </a:r>
            <a:r>
              <a:rPr lang="zh-TW" altLang="en-US" dirty="0">
                <a:ea typeface="宋体" pitchFamily="2" charset="-122"/>
              </a:rPr>
              <a:t>控制規則的要高；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研究由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規則控制的批過程行為，當 </a:t>
            </a:r>
            <a:r>
              <a:rPr lang="en-US" altLang="zh-TW" dirty="0">
                <a:ea typeface="宋体" pitchFamily="2" charset="-122"/>
              </a:rPr>
              <a:t>f </a:t>
            </a:r>
            <a:r>
              <a:rPr lang="zh-TW" altLang="en-US" dirty="0">
                <a:ea typeface="宋体" pitchFamily="2" charset="-122"/>
              </a:rPr>
              <a:t>是大於 </a:t>
            </a:r>
            <a:r>
              <a:rPr lang="en-US" altLang="zh-TW" dirty="0">
                <a:ea typeface="宋体" pitchFamily="2" charset="-122"/>
              </a:rPr>
              <a:t>10% </a:t>
            </a:r>
            <a:r>
              <a:rPr lang="zh-TW" altLang="en-US" dirty="0">
                <a:ea typeface="宋体" pitchFamily="2" charset="-122"/>
              </a:rPr>
              <a:t>時，</a:t>
            </a:r>
            <a:r>
              <a:rPr lang="en-US" altLang="zh-TW" dirty="0">
                <a:ea typeface="宋体" pitchFamily="2" charset="-122"/>
              </a:rPr>
              <a:t>N </a:t>
            </a:r>
            <a:r>
              <a:rPr lang="zh-TW" altLang="en-US" dirty="0">
                <a:ea typeface="宋体" pitchFamily="2" charset="-122"/>
              </a:rPr>
              <a:t>從 </a:t>
            </a:r>
            <a:r>
              <a:rPr lang="en-US" altLang="zh-TW" dirty="0">
                <a:ea typeface="宋体" pitchFamily="2" charset="-122"/>
              </a:rPr>
              <a:t>2 </a:t>
            </a:r>
            <a:r>
              <a:rPr lang="zh-TW" altLang="en-US" dirty="0">
                <a:ea typeface="宋体" pitchFamily="2" charset="-122"/>
              </a:rPr>
              <a:t>增加到 </a:t>
            </a:r>
            <a:r>
              <a:rPr lang="en-US" altLang="zh-TW" dirty="0">
                <a:ea typeface="宋体" pitchFamily="2" charset="-122"/>
              </a:rPr>
              <a:t>4 </a:t>
            </a:r>
            <a:r>
              <a:rPr lang="zh-TW" altLang="en-US" dirty="0">
                <a:ea typeface="宋体" pitchFamily="2" charset="-122"/>
              </a:rPr>
              <a:t>提高了分析過程的質量和生產率；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在 表 </a:t>
            </a:r>
            <a:r>
              <a:rPr lang="en-US" altLang="zh-TW" dirty="0">
                <a:ea typeface="宋体" pitchFamily="2" charset="-122"/>
              </a:rPr>
              <a:t>38-5 </a:t>
            </a:r>
            <a:r>
              <a:rPr lang="zh-TW" altLang="en-US" dirty="0">
                <a:ea typeface="宋体" pitchFamily="2" charset="-122"/>
              </a:rPr>
              <a:t>中給出隨機式分析過程的行為，顯示了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控制方法的結果；在隨機式分析過程由 </a:t>
            </a:r>
            <a:r>
              <a:rPr lang="en-US" altLang="zh-TW" dirty="0">
                <a:ea typeface="宋体" pitchFamily="2" charset="-122"/>
              </a:rPr>
              <a:t>12s </a:t>
            </a:r>
            <a:r>
              <a:rPr lang="zh-TW" altLang="en-US" dirty="0">
                <a:ea typeface="宋体" pitchFamily="2" charset="-122"/>
              </a:rPr>
              <a:t>控制方法取得的試驗有效比高於在批分析過程相同控制方法的試驗有效比；對於 </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，當誤差發生率小於 </a:t>
            </a:r>
            <a:r>
              <a:rPr lang="en-US" altLang="zh-TW" dirty="0">
                <a:ea typeface="宋体" pitchFamily="2" charset="-122"/>
              </a:rPr>
              <a:t>10% </a:t>
            </a:r>
            <a:r>
              <a:rPr lang="zh-TW" altLang="en-US" dirty="0">
                <a:ea typeface="宋体" pitchFamily="2" charset="-122"/>
              </a:rPr>
              <a:t>時，批過程和隨機式過程之間在試驗有效比上的差別是小的，當在較高誤差發生率上時，其差別變得更明顯；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3.2 </a:t>
            </a:r>
            <a:r>
              <a:rPr lang="zh-TW" altLang="en-US" dirty="0">
                <a:ea typeface="宋体" pitchFamily="2" charset="-122"/>
              </a:rPr>
              <a:t>控制方法的 成本</a:t>
            </a:r>
            <a:r>
              <a:rPr lang="en-US" altLang="zh-TW" dirty="0">
                <a:ea typeface="宋体" pitchFamily="2" charset="-122"/>
              </a:rPr>
              <a:t>~ </a:t>
            </a:r>
            <a:r>
              <a:rPr lang="zh-TW" altLang="en-US" dirty="0">
                <a:ea typeface="宋体" pitchFamily="2" charset="-122"/>
              </a:rPr>
              <a:t>效果比較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比較由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控制方法控制分析過程的質量和生產率；當 </a:t>
            </a:r>
            <a:r>
              <a:rPr lang="en-US" altLang="zh-TW" dirty="0">
                <a:ea typeface="宋体" pitchFamily="2" charset="-122"/>
              </a:rPr>
              <a:t>N = 2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大約是 </a:t>
            </a:r>
            <a:r>
              <a:rPr lang="en-US" altLang="zh-TW" dirty="0">
                <a:ea typeface="宋体" pitchFamily="2" charset="-122"/>
              </a:rPr>
              <a:t>12% </a:t>
            </a:r>
            <a:r>
              <a:rPr lang="zh-TW" altLang="en-US" dirty="0">
                <a:ea typeface="宋体" pitchFamily="2" charset="-122"/>
              </a:rPr>
              <a:t>或更小時，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規則的質量是較好的；當 </a:t>
            </a:r>
            <a:r>
              <a:rPr lang="en-US" altLang="zh-TW" dirty="0">
                <a:ea typeface="宋体" pitchFamily="2" charset="-122"/>
              </a:rPr>
              <a:t>f </a:t>
            </a:r>
            <a:r>
              <a:rPr lang="zh-TW" altLang="en-US" dirty="0">
                <a:ea typeface="宋体" pitchFamily="2" charset="-122"/>
              </a:rPr>
              <a:t>高於 </a:t>
            </a:r>
            <a:r>
              <a:rPr lang="en-US" altLang="zh-TW" dirty="0">
                <a:ea typeface="宋体" pitchFamily="2" charset="-122"/>
              </a:rPr>
              <a:t>12% </a:t>
            </a:r>
            <a:r>
              <a:rPr lang="zh-TW" altLang="en-US" dirty="0">
                <a:ea typeface="宋体" pitchFamily="2" charset="-122"/>
              </a:rPr>
              <a:t>時，</a:t>
            </a:r>
            <a:r>
              <a:rPr lang="en-US" altLang="zh-TW" dirty="0">
                <a:ea typeface="宋体" pitchFamily="2" charset="-122"/>
              </a:rPr>
              <a:t>12s </a:t>
            </a:r>
            <a:r>
              <a:rPr lang="zh-TW" altLang="en-US" dirty="0">
                <a:ea typeface="宋体" pitchFamily="2" charset="-122"/>
              </a:rPr>
              <a:t>控制規則能提供最好的質量和生產率；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 2% </a:t>
            </a:r>
            <a:r>
              <a:rPr lang="zh-TW" altLang="en-US" dirty="0">
                <a:ea typeface="宋体" pitchFamily="2" charset="-122"/>
              </a:rPr>
              <a:t>或更小時，</a:t>
            </a:r>
            <a:r>
              <a:rPr lang="en-US" altLang="zh-TW" dirty="0">
                <a:ea typeface="宋体" pitchFamily="2" charset="-122"/>
              </a:rPr>
              <a:t>13s </a:t>
            </a:r>
            <a:r>
              <a:rPr lang="zh-TW" altLang="en-US" dirty="0">
                <a:ea typeface="宋体" pitchFamily="2" charset="-122"/>
              </a:rPr>
              <a:t>控制規則提供最好的生產率；對於 </a:t>
            </a:r>
            <a:r>
              <a:rPr lang="en-US" altLang="zh-TW" dirty="0">
                <a:ea typeface="宋体" pitchFamily="2" charset="-122"/>
              </a:rPr>
              <a:t>12s </a:t>
            </a:r>
            <a:r>
              <a:rPr lang="zh-TW" altLang="en-US" dirty="0">
                <a:ea typeface="宋体" pitchFamily="2" charset="-122"/>
              </a:rPr>
              <a:t>、</a:t>
            </a:r>
            <a:r>
              <a:rPr lang="en-US" altLang="zh-TW" dirty="0">
                <a:ea typeface="宋体" pitchFamily="2" charset="-122"/>
              </a:rPr>
              <a:t>13s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三種控制方法質量是非常好的；當 </a:t>
            </a:r>
            <a:r>
              <a:rPr lang="en-US" altLang="zh-TW" dirty="0">
                <a:ea typeface="宋体" pitchFamily="2" charset="-122"/>
              </a:rPr>
              <a:t>N = 4 </a:t>
            </a:r>
            <a:r>
              <a:rPr lang="zh-TW" altLang="en-US" dirty="0">
                <a:ea typeface="宋体" pitchFamily="2" charset="-122"/>
              </a:rPr>
              <a:t>和 </a:t>
            </a:r>
            <a:r>
              <a:rPr lang="en-US" altLang="zh-TW" dirty="0">
                <a:ea typeface="宋体" pitchFamily="2" charset="-122"/>
              </a:rPr>
              <a:t>f </a:t>
            </a:r>
            <a:r>
              <a:rPr lang="zh-TW" altLang="en-US" dirty="0">
                <a:ea typeface="宋体" pitchFamily="2" charset="-122"/>
              </a:rPr>
              <a:t>超過 </a:t>
            </a:r>
            <a:r>
              <a:rPr lang="en-US" altLang="zh-TW" dirty="0">
                <a:ea typeface="宋体" pitchFamily="2" charset="-122"/>
              </a:rPr>
              <a:t>2% </a:t>
            </a:r>
            <a:r>
              <a:rPr lang="zh-TW" altLang="en-US" dirty="0">
                <a:ea typeface="宋体" pitchFamily="2" charset="-122"/>
              </a:rPr>
              <a:t>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控制方法提供最好的生產率，但 </a:t>
            </a:r>
            <a:r>
              <a:rPr lang="en-US" altLang="zh-TW" dirty="0">
                <a:ea typeface="宋体" pitchFamily="2" charset="-122"/>
              </a:rPr>
              <a:t>12s </a:t>
            </a:r>
            <a:r>
              <a:rPr lang="zh-TW" altLang="en-US" dirty="0">
                <a:ea typeface="宋体" pitchFamily="2" charset="-122"/>
              </a:rPr>
              <a:t>規則提供稍好的質量；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對於規定的質量水平，也就是說，在 </a:t>
            </a:r>
            <a:r>
              <a:rPr lang="en-US" altLang="zh-TW" dirty="0">
                <a:ea typeface="宋体" pitchFamily="2" charset="-122"/>
              </a:rPr>
              <a:t>f ≤ 5% </a:t>
            </a:r>
            <a:r>
              <a:rPr lang="zh-TW" altLang="en-US" dirty="0">
                <a:ea typeface="宋体" pitchFamily="2" charset="-122"/>
              </a:rPr>
              <a:t>，缺陷率為 </a:t>
            </a:r>
            <a:r>
              <a:rPr lang="en-US" altLang="zh-TW" dirty="0">
                <a:ea typeface="宋体" pitchFamily="2" charset="-122"/>
              </a:rPr>
              <a:t>1% </a:t>
            </a:r>
            <a:r>
              <a:rPr lang="zh-TW" altLang="en-US" dirty="0">
                <a:ea typeface="宋体" pitchFamily="2" charset="-122"/>
              </a:rPr>
              <a:t>或更小時，</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和 </a:t>
            </a:r>
            <a:r>
              <a:rPr lang="en-US" altLang="zh-TW" dirty="0">
                <a:ea typeface="宋体" pitchFamily="2" charset="-122"/>
              </a:rPr>
              <a:t>12s and N = 2 </a:t>
            </a:r>
            <a:r>
              <a:rPr lang="zh-TW" altLang="en-US" dirty="0">
                <a:ea typeface="宋体" pitchFamily="2" charset="-122"/>
              </a:rPr>
              <a:t>能提供所需要的質量和差不多的相同的生產率；</a:t>
            </a:r>
            <a:r>
              <a:rPr lang="en-US" altLang="zh-TW" dirty="0">
                <a:ea typeface="宋体" pitchFamily="2" charset="-122"/>
              </a:rPr>
              <a:t>13s </a:t>
            </a:r>
            <a:r>
              <a:rPr lang="zh-TW" altLang="en-US" dirty="0">
                <a:ea typeface="宋体" pitchFamily="2" charset="-122"/>
              </a:rPr>
              <a:t>規則，即使 </a:t>
            </a:r>
            <a:r>
              <a:rPr lang="en-US" altLang="zh-TW" dirty="0">
                <a:ea typeface="宋体" pitchFamily="2" charset="-122"/>
              </a:rPr>
              <a:t>N = 8 </a:t>
            </a:r>
            <a:r>
              <a:rPr lang="zh-TW" altLang="en-US" dirty="0">
                <a:ea typeface="宋体" pitchFamily="2" charset="-122"/>
              </a:rPr>
              <a:t>，也不能提供一樣好的質量，且具有較低的生產率；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質量控制方法的成本 </a:t>
            </a:r>
            <a:r>
              <a:rPr lang="en-US" altLang="zh-TW" dirty="0">
                <a:ea typeface="宋体" pitchFamily="2" charset="-122"/>
              </a:rPr>
              <a:t>~ </a:t>
            </a:r>
            <a:r>
              <a:rPr lang="zh-TW" altLang="en-US" dirty="0">
                <a:ea typeface="宋体" pitchFamily="2" charset="-122"/>
              </a:rPr>
              <a:t>效率很明顯地依賴於測定方法的誤差發生率；對於非常穩定的方法（</a:t>
            </a:r>
            <a:r>
              <a:rPr lang="en-US" altLang="zh-TW" dirty="0">
                <a:ea typeface="宋体" pitchFamily="2" charset="-122"/>
              </a:rPr>
              <a:t>f = 0% ~ 1%</a:t>
            </a:r>
            <a:r>
              <a:rPr lang="zh-TW" altLang="en-US" dirty="0">
                <a:ea typeface="宋体" pitchFamily="2" charset="-122"/>
              </a:rPr>
              <a:t>），</a:t>
            </a:r>
            <a:r>
              <a:rPr lang="en-US" altLang="zh-TW" dirty="0">
                <a:ea typeface="宋体" pitchFamily="2" charset="-122"/>
              </a:rPr>
              <a:t>13s and N = 2 </a:t>
            </a:r>
            <a:r>
              <a:rPr lang="zh-TW" altLang="en-US" dirty="0">
                <a:ea typeface="宋体" pitchFamily="2" charset="-122"/>
              </a:rPr>
              <a:t>是 成本</a:t>
            </a:r>
            <a:r>
              <a:rPr lang="en-US" altLang="zh-TW" dirty="0">
                <a:ea typeface="宋体" pitchFamily="2" charset="-122"/>
              </a:rPr>
              <a:t>~</a:t>
            </a:r>
            <a:r>
              <a:rPr lang="zh-TW" altLang="en-US" dirty="0">
                <a:ea typeface="宋体" pitchFamily="2" charset="-122"/>
              </a:rPr>
              <a:t>效率 的控制方法；對於誤差發生率為 </a:t>
            </a:r>
            <a:r>
              <a:rPr lang="en-US" altLang="zh-TW" dirty="0">
                <a:ea typeface="宋体" pitchFamily="2" charset="-122"/>
              </a:rPr>
              <a:t>2% ~ 10% </a:t>
            </a:r>
            <a:r>
              <a:rPr lang="zh-TW" altLang="en-US" dirty="0">
                <a:ea typeface="宋体" pitchFamily="2" charset="-122"/>
              </a:rPr>
              <a:t>，</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t>
            </a:r>
            <a:r>
              <a:rPr lang="zh-TW" altLang="en-US" dirty="0">
                <a:ea typeface="宋体" pitchFamily="2" charset="-122"/>
              </a:rPr>
              <a:t>控制方法將提供最好的生產率，但 </a:t>
            </a:r>
            <a:r>
              <a:rPr lang="en-US" altLang="zh-TW" dirty="0">
                <a:ea typeface="宋体" pitchFamily="2" charset="-122"/>
              </a:rPr>
              <a:t>12s </a:t>
            </a:r>
            <a:r>
              <a:rPr lang="zh-TW" altLang="en-US" dirty="0">
                <a:ea typeface="宋体" pitchFamily="2" charset="-122"/>
              </a:rPr>
              <a:t>規則將提供稍好的質量；對於 </a:t>
            </a:r>
            <a:r>
              <a:rPr lang="en-US" altLang="zh-TW" dirty="0">
                <a:ea typeface="宋体" pitchFamily="2" charset="-122"/>
              </a:rPr>
              <a:t>f </a:t>
            </a:r>
            <a:r>
              <a:rPr lang="zh-TW" altLang="en-US" dirty="0">
                <a:ea typeface="宋体" pitchFamily="2" charset="-122"/>
              </a:rPr>
              <a:t>＞ </a:t>
            </a:r>
            <a:r>
              <a:rPr lang="en-US" altLang="zh-TW" dirty="0">
                <a:ea typeface="宋体" pitchFamily="2" charset="-122"/>
              </a:rPr>
              <a:t>10% </a:t>
            </a:r>
            <a:r>
              <a:rPr lang="zh-TW" altLang="en-US" dirty="0">
                <a:ea typeface="宋体" pitchFamily="2" charset="-122"/>
              </a:rPr>
              <a:t>，</a:t>
            </a:r>
            <a:r>
              <a:rPr lang="en-US" altLang="zh-TW" dirty="0">
                <a:ea typeface="宋体" pitchFamily="2" charset="-122"/>
              </a:rPr>
              <a:t>12s and N = 2 </a:t>
            </a:r>
            <a:r>
              <a:rPr lang="zh-TW" altLang="en-US" dirty="0">
                <a:ea typeface="宋体" pitchFamily="2" charset="-122"/>
              </a:rPr>
              <a:t>和 </a:t>
            </a:r>
            <a:r>
              <a:rPr lang="en-US" altLang="zh-TW" dirty="0" err="1">
                <a:ea typeface="宋体" pitchFamily="2" charset="-122"/>
              </a:rPr>
              <a:t>Westgard</a:t>
            </a:r>
            <a:r>
              <a:rPr lang="en-US" altLang="zh-TW" dirty="0">
                <a:ea typeface="宋体" pitchFamily="2" charset="-122"/>
              </a:rPr>
              <a:t> ( 13s / 22s / R4s / 41s / 〖10〗_</a:t>
            </a:r>
            <a:r>
              <a:rPr lang="zh-TW" altLang="en-US" dirty="0">
                <a:ea typeface="宋体" pitchFamily="2" charset="-122"/>
              </a:rPr>
              <a:t>𝑋 ̅  </a:t>
            </a:r>
            <a:r>
              <a:rPr lang="en-US" altLang="zh-TW" dirty="0">
                <a:ea typeface="宋体" pitchFamily="2" charset="-122"/>
              </a:rPr>
              <a:t>) and N = 4 </a:t>
            </a:r>
            <a:r>
              <a:rPr lang="zh-TW" altLang="en-US" dirty="0">
                <a:ea typeface="宋体" pitchFamily="2" charset="-122"/>
              </a:rPr>
              <a:t>能提供類似質量和生產率；爲了更好的質量，可使用 </a:t>
            </a:r>
            <a:r>
              <a:rPr lang="en-US" altLang="zh-TW" dirty="0">
                <a:ea typeface="宋体" pitchFamily="2" charset="-122"/>
              </a:rPr>
              <a:t>12s and N = 4 </a:t>
            </a:r>
            <a:r>
              <a:rPr lang="zh-TW" altLang="en-US" dirty="0">
                <a:ea typeface="宋体" pitchFamily="2" charset="-122"/>
              </a:rPr>
              <a:t>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第 四 節 控制方法選擇和設計的含義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正如前面描述，通過仔細選擇和評價控制方法能取得更好的質量和更高生產率；當誤差發生率低時，使用單規則控制方法每批一個或兩個控制測定值將是 成本</a:t>
            </a:r>
            <a:r>
              <a:rPr lang="en-US" altLang="zh-TW" dirty="0">
                <a:ea typeface="宋体" pitchFamily="2" charset="-122"/>
              </a:rPr>
              <a:t>~</a:t>
            </a:r>
            <a:r>
              <a:rPr lang="zh-TW" altLang="en-US" dirty="0">
                <a:ea typeface="宋体" pitchFamily="2" charset="-122"/>
              </a:rPr>
              <a:t>效率 的；當誤差發生率高時，需要具有高的誤差檢出概率的控制方法；改變控制規則和增加控制測定值個數能提高質量和生產率；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1</a:t>
            </a:r>
            <a:r>
              <a:rPr lang="zh-TW" altLang="en-US" dirty="0">
                <a:ea typeface="宋体" pitchFamily="2" charset="-122"/>
              </a:rPr>
              <a:t>、根據分析過程的類型而設計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分析過程的生產率依賴於許多因素，一個重要的因素是分析過程的類型，比如：批分析過程、同時多批分析過程、隨機式分析過程；對於特定的分析過程類型需要選擇或設計控制方法；皮過程比隨機式過程要求更低的假失控概率或更長的在控質量的平均批長度；同時多批過程的生產率特別地會受到影響，由於增加批的個數也增加了假失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2</a:t>
            </a:r>
            <a:r>
              <a:rPr lang="zh-TW" altLang="en-US" dirty="0">
                <a:ea typeface="宋体" pitchFamily="2" charset="-122"/>
              </a:rPr>
              <a:t>、使用 質量</a:t>
            </a:r>
            <a:r>
              <a:rPr lang="en-US" altLang="zh-TW" dirty="0">
                <a:ea typeface="宋体" pitchFamily="2" charset="-122"/>
              </a:rPr>
              <a:t>~</a:t>
            </a:r>
            <a:r>
              <a:rPr lang="zh-TW" altLang="en-US" dirty="0">
                <a:ea typeface="宋体" pitchFamily="2" charset="-122"/>
              </a:rPr>
              <a:t>生產率 計劃模型研究不同的設計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a:ea typeface="宋体" pitchFamily="2" charset="-122"/>
              </a:rPr>
              <a:t>通過使用 質量</a:t>
            </a:r>
            <a:r>
              <a:rPr lang="en-US" altLang="zh-TW" dirty="0">
                <a:ea typeface="宋体" pitchFamily="2" charset="-122"/>
              </a:rPr>
              <a:t>~</a:t>
            </a:r>
            <a:r>
              <a:rPr lang="zh-TW" altLang="en-US" dirty="0">
                <a:ea typeface="宋体" pitchFamily="2" charset="-122"/>
              </a:rPr>
              <a:t>生產率 計劃模型能研究不同控制方法對分析過程質量和生產率的影響；必須使用一系列的模型適合于在臨床檢驗上存在的許多不同分析過程的特征；能以在此闡明的方式發展模型；使用試驗有效比公式提供了更一般有用的模型；在微型計算機電子表格上執行模型為實驗人員提供了方便；從計算機仿真程序或從發表的功效函數圖上能獲得所要求的關於控制方法性能特征的信息；</a:t>
            </a: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9</a:t>
            </a:fld>
            <a:endParaRPr lang="en-US" altLang="zh-CN"/>
          </a:p>
        </p:txBody>
      </p:sp>
    </p:spTree>
    <p:extLst>
      <p:ext uri="{BB962C8B-B14F-4D97-AF65-F5344CB8AC3E}">
        <p14:creationId xmlns:p14="http://schemas.microsoft.com/office/powerpoint/2010/main" val="81137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a:extLst>
              <a:ext uri="{28A0092B-C50C-407E-A947-70E740481C1C}">
                <a14:useLocalDpi xmlns:a14="http://schemas.microsoft.com/office/drawing/2010/main" val="0"/>
              </a:ext>
            </a:extLst>
          </a:blip>
          <a:srcRect t="8968" b="2744"/>
          <a:stretch>
            <a:fillRect/>
          </a:stretch>
        </p:blipFill>
        <p:spPr bwMode="auto">
          <a:xfrm>
            <a:off x="0"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3" y="284163"/>
            <a:ext cx="9793287"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3"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92345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407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333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3" y="44450"/>
            <a:ext cx="10864850"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3"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3516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3" y="44450"/>
            <a:ext cx="10864850"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3"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38" y="1087438"/>
            <a:ext cx="5356225"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38" y="3551238"/>
            <a:ext cx="5356225"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1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3" descr="81785148"/>
          <p:cNvPicPr>
            <a:picLocks noChangeAspect="1" noChangeArrowheads="1"/>
          </p:cNvPicPr>
          <p:nvPr/>
        </p:nvPicPr>
        <p:blipFill>
          <a:blip r:embed="rId2">
            <a:extLst>
              <a:ext uri="{28A0092B-C50C-407E-A947-70E740481C1C}">
                <a14:useLocalDpi xmlns:a14="http://schemas.microsoft.com/office/drawing/2010/main" val="0"/>
              </a:ext>
            </a:extLst>
          </a:blip>
          <a:srcRect t="28224" b="20911"/>
          <a:stretch>
            <a:fillRect/>
          </a:stretch>
        </p:blipFill>
        <p:spPr bwMode="auto">
          <a:xfrm>
            <a:off x="0" y="0"/>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PPT用图16 9"/>
          <p:cNvPicPr>
            <a:picLocks noChangeAspect="1" noChangeArrowheads="1"/>
          </p:cNvPicPr>
          <p:nvPr/>
        </p:nvPicPr>
        <p:blipFill>
          <a:blip r:embed="rId3">
            <a:extLst>
              <a:ext uri="{28A0092B-C50C-407E-A947-70E740481C1C}">
                <a14:useLocalDpi xmlns:a14="http://schemas.microsoft.com/office/drawing/2010/main" val="0"/>
              </a:ext>
            </a:extLst>
          </a:blip>
          <a:srcRect l="621" t="59732" r="491" b="2483"/>
          <a:stretch>
            <a:fillRect/>
          </a:stretch>
        </p:blipFill>
        <p:spPr bwMode="auto">
          <a:xfrm>
            <a:off x="0"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pic>
        <p:nvPicPr>
          <p:cNvPr id="7" name="Picture 2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p:cNvSpPr>
            <a:spLocks noGrp="1" noChangeArrowheads="1"/>
          </p:cNvSpPr>
          <p:nvPr>
            <p:ph type="ctrTitle"/>
          </p:nvPr>
        </p:nvSpPr>
        <p:spPr>
          <a:xfrm>
            <a:off x="863600" y="3868738"/>
            <a:ext cx="9794875" cy="1082675"/>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3571" name="Rectangle 19"/>
          <p:cNvSpPr>
            <a:spLocks noGrp="1" noChangeArrowheads="1"/>
          </p:cNvSpPr>
          <p:nvPr>
            <p:ph type="subTitle" idx="1"/>
          </p:nvPr>
        </p:nvSpPr>
        <p:spPr>
          <a:xfrm>
            <a:off x="863600" y="5005388"/>
            <a:ext cx="8066088" cy="585787"/>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87115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29035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672840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33983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52802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3820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5797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697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92555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63281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63765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2706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81785148"/>
          <p:cNvPicPr>
            <a:picLocks noChangeAspect="1" noChangeArrowheads="1"/>
          </p:cNvPicPr>
          <p:nvPr/>
        </p:nvPicPr>
        <p:blipFill>
          <a:blip r:embed="rId2">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T用图红色"/>
          <p:cNvPicPr>
            <a:picLocks noChangeAspect="1" noChangeArrowheads="1"/>
          </p:cNvPicPr>
          <p:nvPr/>
        </p:nvPicPr>
        <p:blipFill>
          <a:blip r:embed="rId3" cstate="print">
            <a:extLst>
              <a:ext uri="{28A0092B-C50C-407E-A947-70E740481C1C}">
                <a14:useLocalDpi xmlns:a14="http://schemas.microsoft.com/office/drawing/2010/main" val="0"/>
              </a:ext>
            </a:extLst>
          </a:blip>
          <a:srcRect l="8858" t="42973" r="9386" b="275"/>
          <a:stretch>
            <a:fillRect/>
          </a:stretch>
        </p:blipFill>
        <p:spPr bwMode="auto">
          <a:xfrm>
            <a:off x="0" y="2343150"/>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solidFill>
                  <a:schemeClr val="bg1"/>
                </a:solidFill>
                <a:ea typeface="Arial Unicode MS" pitchFamily="34" charset="-122"/>
                <a:cs typeface="Arial Unicode MS" pitchFamily="34" charset="-122"/>
              </a:rPr>
              <a:t>© 2011 Mindray Confidential</a:t>
            </a:r>
          </a:p>
        </p:txBody>
      </p:sp>
      <p:sp>
        <p:nvSpPr>
          <p:cNvPr id="7" name="Freeform 17"/>
          <p:cNvSpPr>
            <a:spLocks noEditPoints="1"/>
          </p:cNvSpPr>
          <p:nvPr/>
        </p:nvSpPr>
        <p:spPr bwMode="auto">
          <a:xfrm>
            <a:off x="8632825" y="5851525"/>
            <a:ext cx="2444750"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0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2147483647 w 16940"/>
              <a:gd name="T125" fmla="*/ 2147483647 h 2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0" name="Rectangle 2"/>
          <p:cNvSpPr>
            <a:spLocks noGrp="1" noChangeArrowheads="1"/>
          </p:cNvSpPr>
          <p:nvPr>
            <p:ph type="ctrTitle"/>
          </p:nvPr>
        </p:nvSpPr>
        <p:spPr>
          <a:xfrm>
            <a:off x="876300" y="4200525"/>
            <a:ext cx="9793288" cy="795338"/>
          </a:xfrm>
        </p:spPr>
        <p:txBody>
          <a:bodyPr/>
          <a:lstStyle>
            <a:lvl1pPr>
              <a:defRPr sz="3000">
                <a:solidFill>
                  <a:schemeClr val="bg1"/>
                </a:solidFill>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7651" name="Rectangle 3"/>
          <p:cNvSpPr>
            <a:spLocks noGrp="1" noChangeArrowheads="1"/>
          </p:cNvSpPr>
          <p:nvPr>
            <p:ph type="subTitle" idx="1"/>
          </p:nvPr>
        </p:nvSpPr>
        <p:spPr>
          <a:xfrm>
            <a:off x="852488" y="5078413"/>
            <a:ext cx="8064500" cy="620712"/>
          </a:xfrm>
        </p:spPr>
        <p:txBody>
          <a:bodyPr/>
          <a:lstStyle>
            <a:lvl1pPr marL="0" indent="0">
              <a:buFont typeface="Wingdings" pitchFamily="2" charset="2"/>
              <a:buNone/>
              <a:defRPr sz="2400">
                <a:solidFill>
                  <a:schemeClr val="bg1"/>
                </a:solidFill>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8" name="Rectangle 4"/>
          <p:cNvSpPr>
            <a:spLocks noGrp="1" noChangeArrowheads="1"/>
          </p:cNvSpPr>
          <p:nvPr>
            <p:ph type="dt" sz="half" idx="10"/>
          </p:nvPr>
        </p:nvSpPr>
        <p:spPr bwMode="auto">
          <a:xfrm>
            <a:off x="576263" y="5900738"/>
            <a:ext cx="2687637" cy="450850"/>
          </a:xfrm>
          <a:prstGeom prst="rect">
            <a:avLst/>
          </a:prstGeom>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0" y="5900738"/>
            <a:ext cx="3648075" cy="450850"/>
          </a:xfrm>
          <a:prstGeom prst="rect">
            <a:avLst/>
          </a:prstGeom>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FB5C0CF9-CDAD-4642-B4DB-756D2D128920}" type="slidenum">
              <a:rPr lang="en-US" altLang="zh-CN"/>
              <a:pPr>
                <a:defRPr/>
              </a:pPr>
              <a:t>‹#›</a:t>
            </a:fld>
            <a:endParaRPr lang="en-US" altLang="zh-CN"/>
          </a:p>
        </p:txBody>
      </p:sp>
    </p:spTree>
    <p:extLst>
      <p:ext uri="{BB962C8B-B14F-4D97-AF65-F5344CB8AC3E}">
        <p14:creationId xmlns:p14="http://schemas.microsoft.com/office/powerpoint/2010/main" val="4144954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20864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883329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0273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102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51607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866235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4694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983763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25474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885509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067829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81785148"/>
          <p:cNvPicPr>
            <a:picLocks noChangeAspect="1" noChangeArrowheads="1"/>
          </p:cNvPicPr>
          <p:nvPr/>
        </p:nvPicPr>
        <p:blipFill>
          <a:blip r:embed="rId2">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PT用图灰色"/>
          <p:cNvPicPr>
            <a:picLocks noChangeAspect="1" noChangeArrowheads="1"/>
          </p:cNvPicPr>
          <p:nvPr/>
        </p:nvPicPr>
        <p:blipFill>
          <a:blip r:embed="rId3" cstate="print">
            <a:extLst>
              <a:ext uri="{28A0092B-C50C-407E-A947-70E740481C1C}">
                <a14:useLocalDpi xmlns:a14="http://schemas.microsoft.com/office/drawing/2010/main" val="0"/>
              </a:ext>
            </a:extLst>
          </a:blip>
          <a:srcRect l="16844" t="46463" r="10741"/>
          <a:stretch>
            <a:fillRect/>
          </a:stretch>
        </p:blipFill>
        <p:spPr bwMode="auto">
          <a:xfrm>
            <a:off x="0" y="1925638"/>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pic>
        <p:nvPicPr>
          <p:cNvPr id="7" name="Picture 1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subTitle" idx="1"/>
          </p:nvPr>
        </p:nvSpPr>
        <p:spPr>
          <a:xfrm>
            <a:off x="839788" y="4841875"/>
            <a:ext cx="8066087" cy="603250"/>
          </a:xfrm>
        </p:spPr>
        <p:txBody>
          <a:bodyPr/>
          <a:lstStyle>
            <a:lvl1pPr marL="0" indent="0">
              <a:buFont typeface="Wingdings" pitchFamily="2" charset="2"/>
              <a:buNone/>
              <a:defRPr sz="2400">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29698" name="Rectangle 2"/>
          <p:cNvSpPr>
            <a:spLocks noGrp="1" noChangeArrowheads="1"/>
          </p:cNvSpPr>
          <p:nvPr>
            <p:ph type="ctrTitle"/>
          </p:nvPr>
        </p:nvSpPr>
        <p:spPr>
          <a:xfrm>
            <a:off x="863600" y="3911600"/>
            <a:ext cx="9794875" cy="839788"/>
          </a:xfrm>
        </p:spPr>
        <p:txBody>
          <a:bodyPr/>
          <a:lstStyle>
            <a:lvl1pPr>
              <a:defRPr sz="3000"/>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8" name="Rectangle 4"/>
          <p:cNvSpPr>
            <a:spLocks noGrp="1" noChangeArrowheads="1"/>
          </p:cNvSpPr>
          <p:nvPr>
            <p:ph type="dt" sz="half" idx="10"/>
          </p:nvPr>
        </p:nvSpPr>
        <p:spPr bwMode="auto">
          <a:xfrm>
            <a:off x="576263" y="5900738"/>
            <a:ext cx="2687637" cy="450850"/>
          </a:xfrm>
          <a:prstGeom prst="rect">
            <a:avLst/>
          </a:prstGeom>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0" y="5900738"/>
            <a:ext cx="3648075" cy="450850"/>
          </a:xfrm>
          <a:prstGeom prst="rect">
            <a:avLst/>
          </a:prstGeom>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842C7135-C1BC-426A-ABCC-D867CAC4C354}" type="slidenum">
              <a:rPr lang="en-US" altLang="zh-CN"/>
              <a:pPr>
                <a:defRPr/>
              </a:pPr>
              <a:t>‹#›</a:t>
            </a:fld>
            <a:endParaRPr lang="en-US" altLang="zh-CN"/>
          </a:p>
        </p:txBody>
      </p:sp>
    </p:spTree>
    <p:extLst>
      <p:ext uri="{BB962C8B-B14F-4D97-AF65-F5344CB8AC3E}">
        <p14:creationId xmlns:p14="http://schemas.microsoft.com/office/powerpoint/2010/main" val="635008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473483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460143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42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15692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79905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250367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4249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971456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861912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15343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96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972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2066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36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2085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4831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w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w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802" r:id="rId1"/>
    <p:sldLayoutId id="2147486760" r:id="rId2"/>
    <p:sldLayoutId id="2147486761" r:id="rId3"/>
    <p:sldLayoutId id="2147486762" r:id="rId4"/>
    <p:sldLayoutId id="2147486763" r:id="rId5"/>
    <p:sldLayoutId id="2147486764" r:id="rId6"/>
    <p:sldLayoutId id="2147486765" r:id="rId7"/>
    <p:sldLayoutId id="2147486766" r:id="rId8"/>
    <p:sldLayoutId id="2147486767" r:id="rId9"/>
    <p:sldLayoutId id="2147486768" r:id="rId10"/>
    <p:sldLayoutId id="2147486769" r:id="rId11"/>
    <p:sldLayoutId id="2147486770" r:id="rId12"/>
    <p:sldLayoutId id="2147486771" r:id="rId13"/>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2054"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803" r:id="rId1"/>
    <p:sldLayoutId id="2147486772" r:id="rId2"/>
    <p:sldLayoutId id="2147486773" r:id="rId3"/>
    <p:sldLayoutId id="2147486774" r:id="rId4"/>
    <p:sldLayoutId id="2147486775" r:id="rId5"/>
    <p:sldLayoutId id="2147486776" r:id="rId6"/>
    <p:sldLayoutId id="2147486777" r:id="rId7"/>
    <p:sldLayoutId id="2147486778" r:id="rId8"/>
    <p:sldLayoutId id="2147486779" r:id="rId9"/>
    <p:sldLayoutId id="2147486780" r:id="rId10"/>
    <p:sldLayoutId id="2147486781"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rgbClr val="4D4D4D"/>
          </a:solidFill>
          <a:latin typeface="+mn-lt"/>
          <a:ea typeface="+mn-ea"/>
        </a:defRPr>
      </a:lvl5pPr>
      <a:lvl6pPr marL="2514600" indent="-228600" algn="l" rtl="0" fontAlgn="base">
        <a:spcBef>
          <a:spcPct val="20000"/>
        </a:spcBef>
        <a:spcAft>
          <a:spcPct val="0"/>
        </a:spcAft>
        <a:buChar char="»"/>
        <a:defRPr sz="2000">
          <a:solidFill>
            <a:srgbClr val="4D4D4D"/>
          </a:solidFill>
          <a:latin typeface="+mn-lt"/>
          <a:ea typeface="+mn-ea"/>
        </a:defRPr>
      </a:lvl6pPr>
      <a:lvl7pPr marL="2971800" indent="-228600" algn="l" rtl="0" fontAlgn="base">
        <a:spcBef>
          <a:spcPct val="20000"/>
        </a:spcBef>
        <a:spcAft>
          <a:spcPct val="0"/>
        </a:spcAft>
        <a:buChar char="»"/>
        <a:defRPr sz="2000">
          <a:solidFill>
            <a:srgbClr val="4D4D4D"/>
          </a:solidFill>
          <a:latin typeface="+mn-lt"/>
          <a:ea typeface="+mn-ea"/>
        </a:defRPr>
      </a:lvl7pPr>
      <a:lvl8pPr marL="3429000" indent="-228600" algn="l" rtl="0" fontAlgn="base">
        <a:spcBef>
          <a:spcPct val="20000"/>
        </a:spcBef>
        <a:spcAft>
          <a:spcPct val="0"/>
        </a:spcAft>
        <a:buChar char="»"/>
        <a:defRPr sz="2000">
          <a:solidFill>
            <a:srgbClr val="4D4D4D"/>
          </a:solidFill>
          <a:latin typeface="+mn-lt"/>
          <a:ea typeface="+mn-ea"/>
        </a:defRPr>
      </a:lvl8pPr>
      <a:lvl9pPr marL="3886200" indent="-228600" algn="l" rtl="0" fontAlgn="base">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sp>
        <p:nvSpPr>
          <p:cNvPr id="98315" name="Text Box 11"/>
          <p:cNvSpPr txBox="1">
            <a:spLocks noChangeArrowheads="1"/>
          </p:cNvSpPr>
          <p:nvPr/>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FA212828-8C05-4F25-9A32-90376F96E150}"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a:ea typeface="Arial Unicode MS" pitchFamily="34" charset="-122"/>
              <a:cs typeface="Arial Unicode MS" pitchFamily="34" charset="-122"/>
            </a:endParaRPr>
          </a:p>
        </p:txBody>
      </p:sp>
      <p:sp>
        <p:nvSpPr>
          <p:cNvPr id="3078"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804" r:id="rId1"/>
    <p:sldLayoutId id="2147486782" r:id="rId2"/>
    <p:sldLayoutId id="2147486783" r:id="rId3"/>
    <p:sldLayoutId id="2147486784" r:id="rId4"/>
    <p:sldLayoutId id="2147486785" r:id="rId5"/>
    <p:sldLayoutId id="2147486786" r:id="rId6"/>
    <p:sldLayoutId id="2147486787" r:id="rId7"/>
    <p:sldLayoutId id="2147486788" r:id="rId8"/>
    <p:sldLayoutId id="2147486789" r:id="rId9"/>
    <p:sldLayoutId id="2147486790" r:id="rId10"/>
    <p:sldLayoutId id="2147486791"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sp>
        <p:nvSpPr>
          <p:cNvPr id="98315" name="Text Box 11"/>
          <p:cNvSpPr txBox="1">
            <a:spLocks noChangeArrowheads="1"/>
          </p:cNvSpPr>
          <p:nvPr/>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5A470D47-21A3-4F6B-9616-14773FDAA9BC}"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a:ea typeface="Arial Unicode MS" pitchFamily="34" charset="-122"/>
              <a:cs typeface="Arial Unicode MS" pitchFamily="34" charset="-122"/>
            </a:endParaRPr>
          </a:p>
        </p:txBody>
      </p:sp>
      <p:sp>
        <p:nvSpPr>
          <p:cNvPr id="4102"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805" r:id="rId1"/>
    <p:sldLayoutId id="2147486792" r:id="rId2"/>
    <p:sldLayoutId id="2147486793" r:id="rId3"/>
    <p:sldLayoutId id="2147486794" r:id="rId4"/>
    <p:sldLayoutId id="2147486795" r:id="rId5"/>
    <p:sldLayoutId id="2147486796" r:id="rId6"/>
    <p:sldLayoutId id="2147486797" r:id="rId7"/>
    <p:sldLayoutId id="2147486798" r:id="rId8"/>
    <p:sldLayoutId id="2147486799" r:id="rId9"/>
    <p:sldLayoutId id="2147486800" r:id="rId10"/>
    <p:sldLayoutId id="2147486801"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s>
</file>

<file path=ppt/slides/_rels/slide1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64.png"/><Relationship Id="rId5" Type="http://schemas.openxmlformats.org/officeDocument/2006/relationships/image" Target="../media/image163.png"/><Relationship Id="rId4" Type="http://schemas.openxmlformats.org/officeDocument/2006/relationships/image" Target="../media/image162.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1281.png"/><Relationship Id="rId7" Type="http://schemas.openxmlformats.org/officeDocument/2006/relationships/image" Target="../media/image13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4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emf"/><Relationship Id="rId5" Type="http://schemas.openxmlformats.org/officeDocument/2006/relationships/image" Target="../media/image140.png"/><Relationship Id="rId4" Type="http://schemas.openxmlformats.org/officeDocument/2006/relationships/image" Target="../media/image139.png"/></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50.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340.png"/><Relationship Id="rId5" Type="http://schemas.openxmlformats.org/officeDocument/2006/relationships/image" Target="../media/image1390.png"/><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4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5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9"/>
          <p:cNvSpPr>
            <a:spLocks noGrp="1" noChangeArrowheads="1"/>
          </p:cNvSpPr>
          <p:nvPr>
            <p:ph type="ctrTitle"/>
          </p:nvPr>
        </p:nvSpPr>
        <p:spPr>
          <a:xfrm>
            <a:off x="981868" y="1633597"/>
            <a:ext cx="9558337" cy="3212979"/>
          </a:xfrm>
        </p:spPr>
        <p:txBody>
          <a:bodyPr/>
          <a:lstStyle/>
          <a:p>
            <a:pPr algn="ctr" eaLnBrk="1" hangingPunct="1">
              <a:lnSpc>
                <a:spcPct val="150000"/>
              </a:lnSpc>
            </a:pPr>
            <a:r>
              <a:rPr lang="zh-CN" altLang="en-US" sz="2400" dirty="0">
                <a:solidFill>
                  <a:schemeClr val="tx1"/>
                </a:solidFill>
                <a:latin typeface="宋体" panose="02010600030101010101" pitchFamily="2" charset="-122"/>
                <a:ea typeface="宋体" panose="02010600030101010101" pitchFamily="2" charset="-122"/>
              </a:rPr>
              <a:t>診斷試驗分析過程控制設計</a:t>
            </a:r>
            <a:br>
              <a:rPr lang="en-US" altLang="zh-CN" sz="2400" dirty="0">
                <a:solidFill>
                  <a:schemeClr val="tx1"/>
                </a:solidFill>
                <a:latin typeface="宋体" panose="02010600030101010101" pitchFamily="2" charset="-122"/>
                <a:ea typeface="宋体" panose="02010600030101010101" pitchFamily="2" charset="-122"/>
              </a:rPr>
            </a:br>
            <a:r>
              <a:rPr lang="zh-CN" altLang="en-US" sz="2400" dirty="0">
                <a:solidFill>
                  <a:schemeClr val="tx1"/>
                </a:solidFill>
                <a:latin typeface="宋体" panose="02010600030101010101" pitchFamily="2" charset="-122"/>
                <a:ea typeface="宋体" panose="02010600030101010101" pitchFamily="2" charset="-122"/>
              </a:rPr>
              <a:t>之</a:t>
            </a:r>
            <a:br>
              <a:rPr lang="en-US" altLang="zh-CN" sz="2400" dirty="0">
                <a:solidFill>
                  <a:schemeClr val="tx1"/>
                </a:solidFill>
                <a:latin typeface="宋体" panose="02010600030101010101" pitchFamily="2" charset="-122"/>
                <a:ea typeface="宋体" panose="02010600030101010101" pitchFamily="2" charset="-122"/>
              </a:rPr>
            </a:br>
            <a:r>
              <a:rPr lang="zh-CN" altLang="en-US" sz="2400" dirty="0">
                <a:solidFill>
                  <a:schemeClr val="tx1"/>
                </a:solidFill>
                <a:latin typeface="宋体" panose="02010600030101010101" pitchFamily="2" charset="-122"/>
                <a:ea typeface="宋体" panose="02010600030101010101" pitchFamily="2" charset="-122"/>
              </a:rPr>
              <a:t>質量成本、生產率、風險分析</a:t>
            </a:r>
            <a:br>
              <a:rPr lang="en-US" altLang="zh-CN" sz="2400" dirty="0">
                <a:solidFill>
                  <a:schemeClr val="tx1"/>
                </a:solidFill>
                <a:latin typeface="宋体" panose="02010600030101010101" pitchFamily="2" charset="-122"/>
                <a:ea typeface="宋体" panose="02010600030101010101" pitchFamily="2" charset="-122"/>
              </a:rPr>
            </a:br>
            <a:r>
              <a:rPr lang="en-US" altLang="zh-CN" sz="2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quality assurance of process control based on statistics</a:t>
            </a:r>
            <a:r>
              <a:rPr lang="zh-CN" altLang="en-US" sz="2400" dirty="0">
                <a:solidFill>
                  <a:schemeClr val="tx1"/>
                </a:solidFill>
                <a:latin typeface="宋体" panose="02010600030101010101" pitchFamily="2" charset="-122"/>
                <a:ea typeface="宋体" panose="02010600030101010101" pitchFamily="2" charset="-122"/>
              </a:rPr>
              <a:t>：</a:t>
            </a:r>
            <a:br>
              <a:rPr lang="en-US" altLang="zh-CN" sz="2400" dirty="0">
                <a:solidFill>
                  <a:schemeClr val="tx1"/>
                </a:solidFill>
                <a:latin typeface="宋体" panose="02010600030101010101" pitchFamily="2" charset="-122"/>
                <a:ea typeface="宋体" panose="02010600030101010101" pitchFamily="2" charset="-122"/>
              </a:rPr>
            </a:br>
            <a:r>
              <a:rPr lang="en-US" altLang="zh-CN" sz="2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quality</a:t>
            </a: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costs</a:t>
            </a:r>
            <a:r>
              <a:rPr lang="zh-CN" altLang="en-US" sz="2400" dirty="0">
                <a:solidFill>
                  <a:schemeClr val="tx1"/>
                </a:solidFill>
                <a:latin typeface="宋体" panose="02010600030101010101" pitchFamily="2" charset="-122"/>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test yield</a:t>
            </a:r>
            <a:r>
              <a:rPr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risk management</a:t>
            </a:r>
            <a:endParaRPr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Rectangle 14">
            <a:extLst>
              <a:ext uri="{FF2B5EF4-FFF2-40B4-BE49-F238E27FC236}">
                <a16:creationId xmlns:a16="http://schemas.microsoft.com/office/drawing/2014/main" id="{16636212-45D9-683D-5FBD-6B02B54B59A3}"/>
              </a:ext>
            </a:extLst>
          </p:cNvPr>
          <p:cNvSpPr>
            <a:spLocks noChangeArrowheads="1"/>
          </p:cNvSpPr>
          <p:nvPr/>
        </p:nvSpPr>
        <p:spPr bwMode="auto">
          <a:xfrm>
            <a:off x="358163" y="519188"/>
            <a:ext cx="10805746"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lnSpc>
                <a:spcPct val="150000"/>
              </a:lnSpc>
            </a:pPr>
            <a:r>
              <a:rPr lang="zh-CN" altLang="en-US" sz="2000" dirty="0">
                <a:latin typeface="Times New Roman" pitchFamily="18" charset="0"/>
                <a:cs typeface="Times New Roman" pitchFamily="18" charset="0"/>
              </a:rPr>
              <a:t>品質</a:t>
            </a:r>
            <a:r>
              <a:rPr lang="zh-TW" altLang="en-US" sz="2000" dirty="0">
                <a:latin typeface="Times New Roman" pitchFamily="18" charset="0"/>
                <a:cs typeface="Times New Roman" pitchFamily="18" charset="0"/>
              </a:rPr>
              <a:t>的經濟性分析（</a:t>
            </a:r>
            <a:r>
              <a:rPr lang="en-US" altLang="zh-TW" sz="2000" i="1" dirty="0">
                <a:latin typeface="Times New Roman" pitchFamily="18" charset="0"/>
                <a:cs typeface="Times New Roman" pitchFamily="18" charset="0"/>
              </a:rPr>
              <a:t>economical feasibility analysis of quality</a:t>
            </a:r>
            <a:r>
              <a:rPr lang="zh-TW" altLang="en-US" sz="2000" dirty="0">
                <a:latin typeface="Times New Roman" pitchFamily="18" charset="0"/>
                <a:cs typeface="Times New Roman" pitchFamily="18" charset="0"/>
              </a:rPr>
              <a:t>）和風險管理（</a:t>
            </a:r>
            <a:r>
              <a:rPr lang="en-US" altLang="zh-TW" sz="2000" i="1" dirty="0">
                <a:latin typeface="Times New Roman" pitchFamily="18" charset="0"/>
                <a:cs typeface="Times New Roman" pitchFamily="18" charset="0"/>
              </a:rPr>
              <a:t>risk management</a:t>
            </a:r>
            <a:r>
              <a:rPr lang="zh-TW" alt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533977043"/>
      </p:ext>
    </p:extLst>
  </p:cSld>
  <p:clrMapOvr>
    <a:masterClrMapping/>
  </p:clrMapOvr>
  <p:transition advTm="221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900" dirty="0">
                <a:solidFill>
                  <a:srgbClr val="000000"/>
                </a:solidFill>
                <a:latin typeface="Times New Roman" pitchFamily="18" charset="0"/>
                <a:cs typeface="Times New Roman" pitchFamily="18" charset="0"/>
              </a:rPr>
              <a:t>分析過程的質量經濟性分析</a:t>
            </a:r>
            <a:r>
              <a:rPr lang="zh-CN"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分析過程的質量成本</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quality</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costs</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10" name="Rectangle 14"/>
          <p:cNvSpPr>
            <a:spLocks noChangeArrowheads="1"/>
          </p:cNvSpPr>
          <p:nvPr/>
        </p:nvSpPr>
        <p:spPr bwMode="auto">
          <a:xfrm>
            <a:off x="423834" y="491338"/>
            <a:ext cx="1084410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000" dirty="0">
                <a:latin typeface="Times New Roman" pitchFamily="18" charset="0"/>
                <a:cs typeface="Times New Roman" pitchFamily="18" charset="0"/>
              </a:rPr>
              <a:t>當選擇和設計質量控制方法時，</a:t>
            </a:r>
            <a:r>
              <a:rPr lang="zh-CN" altLang="en-US" sz="1000" dirty="0">
                <a:latin typeface="Times New Roman" pitchFamily="18" charset="0"/>
                <a:cs typeface="Times New Roman" pitchFamily="18" charset="0"/>
              </a:rPr>
              <a:t>最終的目的是</a:t>
            </a:r>
            <a:r>
              <a:rPr lang="zh-TW" altLang="en-US" sz="1000" dirty="0">
                <a:latin typeface="Times New Roman" pitchFamily="18" charset="0"/>
                <a:cs typeface="Times New Roman" pitchFamily="18" charset="0"/>
              </a:rPr>
              <a:t>能夠從分析過程的特徵預測損失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成本</a:t>
            </a:r>
            <a:r>
              <a:rPr lang="zh-CN" altLang="en-US" sz="1000" dirty="0">
                <a:latin typeface="Times New Roman" pitchFamily="18" charset="0"/>
                <a:cs typeface="Times New Roman" pitchFamily="18" charset="0"/>
              </a:rPr>
              <a:t>，根據臨床實驗室分析過程的性質可以得出：</a:t>
            </a:r>
            <a:endParaRPr lang="zh-TW" altLang="en-US" sz="1000" dirty="0">
              <a:latin typeface="Times New Roman" pitchFamily="18" charset="0"/>
              <a:cs typeface="Times New Roman" pitchFamily="18" charset="0"/>
            </a:endParaRPr>
          </a:p>
          <a:p>
            <a:pPr>
              <a:lnSpc>
                <a:spcPct val="150000"/>
              </a:lnSpc>
            </a:pPr>
            <a:r>
              <a:rPr lang="zh-TW" altLang="en-US" sz="1000" dirty="0">
                <a:latin typeface="Times New Roman" pitchFamily="18" charset="0"/>
                <a:cs typeface="Times New Roman" pitchFamily="18" charset="0"/>
              </a:rPr>
              <a:t>內部損失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成本</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internal failure</a:t>
            </a:r>
            <a:r>
              <a:rPr lang="en-US" altLang="zh-TW" sz="1000" dirty="0">
                <a:latin typeface="Times New Roman" pitchFamily="18" charset="0"/>
                <a:cs typeface="Times New Roman" pitchFamily="18" charset="0"/>
              </a:rPr>
              <a:t> ~ </a:t>
            </a:r>
            <a:r>
              <a:rPr lang="en-US" altLang="zh-TW" sz="1000" i="1" dirty="0">
                <a:latin typeface="Times New Roman" pitchFamily="18" charset="0"/>
                <a:cs typeface="Times New Roman" pitchFamily="18" charset="0"/>
              </a:rPr>
              <a:t>costs</a:t>
            </a:r>
            <a:r>
              <a:rPr lang="en-US" altLang="zh-TW"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：即</a:t>
            </a:r>
            <a:r>
              <a:rPr lang="zh-TW" altLang="en-US" sz="1000" dirty="0">
                <a:latin typeface="Times New Roman" pitchFamily="18" charset="0"/>
                <a:cs typeface="Times New Roman" pitchFamily="18" charset="0"/>
              </a:rPr>
              <a:t>對於</a:t>
            </a:r>
            <a:r>
              <a:rPr lang="zh-CN" altLang="en-US" sz="1000" dirty="0">
                <a:latin typeface="Times New Roman" pitchFamily="18" charset="0"/>
                <a:cs typeface="Times New Roman" pitchFamily="18" charset="0"/>
              </a:rPr>
              <a:t>處理</a:t>
            </a:r>
            <a:r>
              <a:rPr lang="zh-TW" altLang="en-US" sz="1000" dirty="0">
                <a:latin typeface="Times New Roman" pitchFamily="18" charset="0"/>
                <a:cs typeface="Times New Roman" pitchFamily="18" charset="0"/>
              </a:rPr>
              <a:t>那些判斷為失控</a:t>
            </a:r>
            <a:r>
              <a:rPr lang="zh-CN" altLang="en-US" sz="1000" dirty="0">
                <a:latin typeface="Times New Roman" pitchFamily="18" charset="0"/>
                <a:cs typeface="Times New Roman" pitchFamily="18" charset="0"/>
              </a:rPr>
              <a:t>的</a:t>
            </a:r>
            <a:r>
              <a:rPr lang="zh-TW" altLang="en-US" sz="1000" dirty="0">
                <a:latin typeface="Times New Roman" pitchFamily="18" charset="0"/>
                <a:cs typeface="Times New Roman" pitchFamily="18" charset="0"/>
              </a:rPr>
              <a:t>分析批（真失控和假失控）</a:t>
            </a:r>
            <a:r>
              <a:rPr lang="zh-CN" altLang="en-US" sz="1000" dirty="0">
                <a:latin typeface="Times New Roman" pitchFamily="18" charset="0"/>
                <a:cs typeface="Times New Roman" pitchFamily="18" charset="0"/>
              </a:rPr>
              <a:t>所</a:t>
            </a:r>
            <a:r>
              <a:rPr lang="zh-TW" altLang="en-US" sz="1000" dirty="0">
                <a:latin typeface="Times New Roman" pitchFamily="18" charset="0"/>
                <a:cs typeface="Times New Roman" pitchFamily="18" charset="0"/>
              </a:rPr>
              <a:t>導致的成本；</a:t>
            </a:r>
          </a:p>
          <a:p>
            <a:pPr>
              <a:lnSpc>
                <a:spcPct val="150000"/>
              </a:lnSpc>
            </a:pPr>
            <a:r>
              <a:rPr lang="zh-TW" altLang="en-US" sz="1000" dirty="0">
                <a:latin typeface="Times New Roman" pitchFamily="18" charset="0"/>
                <a:cs typeface="Times New Roman" pitchFamily="18" charset="0"/>
              </a:rPr>
              <a:t>外部損失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成本</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external failure</a:t>
            </a:r>
            <a:r>
              <a:rPr lang="en-US" altLang="zh-TW" sz="1000" dirty="0">
                <a:latin typeface="Times New Roman" pitchFamily="18" charset="0"/>
                <a:cs typeface="Times New Roman" pitchFamily="18" charset="0"/>
              </a:rPr>
              <a:t> ~ </a:t>
            </a:r>
            <a:r>
              <a:rPr lang="en-US" altLang="zh-TW" sz="1000" i="1" dirty="0">
                <a:latin typeface="Times New Roman" pitchFamily="18" charset="0"/>
                <a:cs typeface="Times New Roman" pitchFamily="18" charset="0"/>
              </a:rPr>
              <a:t>costs</a:t>
            </a:r>
            <a:r>
              <a:rPr lang="en-US" altLang="zh-TW"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：即</a:t>
            </a:r>
            <a:r>
              <a:rPr lang="zh-TW" altLang="en-US" sz="1000" dirty="0">
                <a:latin typeface="Times New Roman" pitchFamily="18" charset="0"/>
                <a:cs typeface="Times New Roman" pitchFamily="18" charset="0"/>
              </a:rPr>
              <a:t>來源於</a:t>
            </a:r>
            <a:r>
              <a:rPr lang="zh-CN" altLang="en-US" sz="1000" dirty="0">
                <a:latin typeface="Times New Roman" pitchFamily="18" charset="0"/>
                <a:cs typeface="Times New Roman" pitchFamily="18" charset="0"/>
              </a:rPr>
              <a:t>在控分析批所導致的成本，包括</a:t>
            </a:r>
            <a:r>
              <a:rPr lang="zh-TW" altLang="en-US" sz="1000" dirty="0">
                <a:latin typeface="Times New Roman" pitchFamily="18" charset="0"/>
                <a:cs typeface="Times New Roman" pitchFamily="18" charset="0"/>
              </a:rPr>
              <a:t>假在控</a:t>
            </a:r>
            <a:r>
              <a:rPr lang="zh-CN" altLang="en-US" sz="1000" dirty="0">
                <a:latin typeface="Times New Roman" pitchFamily="18" charset="0"/>
                <a:cs typeface="Times New Roman" pitchFamily="18" charset="0"/>
              </a:rPr>
              <a:t>分析批及一部分的</a:t>
            </a:r>
            <a:r>
              <a:rPr lang="zh-TW" altLang="en-US" sz="1000" dirty="0">
                <a:latin typeface="Times New Roman" pitchFamily="18" charset="0"/>
                <a:cs typeface="Times New Roman" pitchFamily="18" charset="0"/>
              </a:rPr>
              <a:t>真在控</a:t>
            </a:r>
            <a:r>
              <a:rPr lang="zh-CN" altLang="en-US" sz="1000" dirty="0">
                <a:latin typeface="Times New Roman" pitchFamily="18" charset="0"/>
                <a:cs typeface="Times New Roman" pitchFamily="18" charset="0"/>
              </a:rPr>
              <a:t>分析批</a:t>
            </a:r>
            <a:r>
              <a:rPr lang="zh-TW" altLang="en-US"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比如對於真在控分析批的結果，</a:t>
            </a:r>
            <a:r>
              <a:rPr lang="zh-TW" altLang="en-US" sz="1000" dirty="0">
                <a:latin typeface="Times New Roman" pitchFamily="18" charset="0"/>
                <a:cs typeface="Times New Roman" pitchFamily="18" charset="0"/>
              </a:rPr>
              <a:t>如果醫生懷疑試驗結果的質量，重新申請試驗來證實前面報告的結果</a:t>
            </a:r>
            <a:r>
              <a:rPr lang="zh-CN" altLang="en-US" sz="1000" dirty="0">
                <a:latin typeface="Times New Roman" pitchFamily="18" charset="0"/>
                <a:cs typeface="Times New Roman" pitchFamily="18" charset="0"/>
              </a:rPr>
              <a:t>，所導致的成本</a:t>
            </a:r>
            <a:r>
              <a:rPr lang="zh-TW" altLang="en-US" sz="1000" dirty="0">
                <a:latin typeface="Times New Roman" pitchFamily="18" charset="0"/>
                <a:cs typeface="Times New Roman" pitchFamily="18" charset="0"/>
              </a:rPr>
              <a:t>；</a:t>
            </a:r>
          </a:p>
          <a:p>
            <a:pPr lvl="0">
              <a:lnSpc>
                <a:spcPct val="150000"/>
              </a:lnSpc>
            </a:pPr>
            <a:r>
              <a:rPr lang="zh-TW" altLang="en-US" sz="1000" dirty="0">
                <a:latin typeface="Times New Roman" pitchFamily="18" charset="0"/>
                <a:cs typeface="Times New Roman" pitchFamily="18" charset="0"/>
              </a:rPr>
              <a:t>損失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成本</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failure</a:t>
            </a:r>
            <a:r>
              <a:rPr lang="en-US" altLang="zh-TW" sz="1000" dirty="0">
                <a:latin typeface="Times New Roman" pitchFamily="18" charset="0"/>
                <a:cs typeface="Times New Roman" pitchFamily="18" charset="0"/>
              </a:rPr>
              <a:t> ~ </a:t>
            </a:r>
            <a:r>
              <a:rPr lang="en-US" altLang="zh-TW" sz="1000" i="1" dirty="0">
                <a:latin typeface="Times New Roman" pitchFamily="18" charset="0"/>
                <a:cs typeface="Times New Roman" pitchFamily="18" charset="0"/>
              </a:rPr>
              <a:t>costs</a:t>
            </a:r>
            <a:r>
              <a:rPr lang="en-US" altLang="zh-TW"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是四種類型成本之和</a:t>
            </a:r>
            <a:r>
              <a:rPr lang="zh-CN" altLang="en-US" sz="1000" dirty="0">
                <a:latin typeface="Times New Roman" pitchFamily="18" charset="0"/>
                <a:cs typeface="Times New Roman" pitchFamily="18" charset="0"/>
              </a:rPr>
              <a:t>，即</a:t>
            </a:r>
            <a:r>
              <a:rPr lang="zh-TW" altLang="en-US"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F</a:t>
            </a:r>
            <a:r>
              <a:rPr lang="zh-TW" altLang="en-US" sz="1000" baseline="-25000" dirty="0">
                <a:latin typeface="Times New Roman" pitchFamily="18" charset="0"/>
                <a:cs typeface="Times New Roman" pitchFamily="18" charset="0"/>
              </a:rPr>
              <a:t>成本</a:t>
            </a:r>
            <a:r>
              <a:rPr lang="zh-TW" altLang="en-US" sz="1000" dirty="0">
                <a:latin typeface="Times New Roman" pitchFamily="18" charset="0"/>
                <a:cs typeface="Times New Roman" pitchFamily="18" charset="0"/>
              </a:rPr>
              <a:t> </a:t>
            </a:r>
            <a:r>
              <a:rPr lang="en-US" altLang="zh-TW" sz="1000" dirty="0">
                <a:latin typeface="Times New Roman" pitchFamily="18" charset="0"/>
                <a:cs typeface="Times New Roman" pitchFamily="18" charset="0"/>
              </a:rPr>
              <a:t>= </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tr</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tr</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fr</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fr</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fa</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fa</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ta</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ta</a:t>
            </a:r>
            <a:r>
              <a:rPr lang="en-US" altLang="zh-TW"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其中</a:t>
            </a:r>
            <a:r>
              <a:rPr lang="zh-CN"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tr</a:t>
            </a:r>
            <a:r>
              <a:rPr lang="en-US" altLang="zh-TW" sz="1000" i="1"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fr</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fa</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ta</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分別是真失控、假失控、假在控、真在控的成本係數，</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tr</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fr</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fa</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ta</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是</a:t>
            </a:r>
            <a:r>
              <a:rPr lang="zh-CN" altLang="en-US" sz="1000" dirty="0">
                <a:latin typeface="Times New Roman" pitchFamily="18" charset="0"/>
                <a:cs typeface="Times New Roman" pitchFamily="18" charset="0"/>
              </a:rPr>
              <a:t>對應</a:t>
            </a:r>
            <a:r>
              <a:rPr lang="zh-TW" altLang="en-US" sz="1000" dirty="0">
                <a:latin typeface="Times New Roman" pitchFamily="18" charset="0"/>
                <a:cs typeface="Times New Roman" pitchFamily="18" charset="0"/>
              </a:rPr>
              <a:t>每一類型的</a:t>
            </a:r>
            <a:r>
              <a:rPr lang="zh-CN" altLang="en-US" sz="1000" dirty="0">
                <a:latin typeface="Times New Roman" pitchFamily="18" charset="0"/>
                <a:cs typeface="Times New Roman" pitchFamily="18" charset="0"/>
              </a:rPr>
              <a:t>分析批</a:t>
            </a:r>
            <a:r>
              <a:rPr lang="zh-TW" altLang="en-US" sz="1000" dirty="0">
                <a:latin typeface="Times New Roman" pitchFamily="18" charset="0"/>
                <a:cs typeface="Times New Roman" pitchFamily="18" charset="0"/>
              </a:rPr>
              <a:t>數；</a:t>
            </a:r>
            <a:r>
              <a:rPr lang="zh-CN" altLang="en-US" sz="1000" dirty="0">
                <a:solidFill>
                  <a:srgbClr val="000000"/>
                </a:solidFill>
                <a:latin typeface="Times New Roman" pitchFamily="18" charset="0"/>
                <a:cs typeface="Times New Roman" pitchFamily="18" charset="0"/>
              </a:rPr>
              <a:t>通過把表達式  </a:t>
            </a:r>
            <a:r>
              <a:rPr lang="en-US" altLang="zh-TW" sz="1000" i="1" dirty="0">
                <a:solidFill>
                  <a:srgbClr val="000000"/>
                </a:solidFill>
                <a:latin typeface="Times New Roman" pitchFamily="18" charset="0"/>
                <a:cs typeface="Times New Roman" pitchFamily="18" charset="0"/>
              </a:rPr>
              <a:t>F</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代入表達式  </a:t>
            </a:r>
            <a:r>
              <a:rPr lang="en-US" altLang="zh-TW" sz="1000" i="1" dirty="0">
                <a:solidFill>
                  <a:srgbClr val="000000"/>
                </a:solidFill>
                <a:latin typeface="Times New Roman" pitchFamily="18" charset="0"/>
                <a:cs typeface="Times New Roman" pitchFamily="18" charset="0"/>
              </a:rPr>
              <a:t>Q</a:t>
            </a:r>
            <a:r>
              <a:rPr lang="en-US" altLang="zh-TW" sz="1000" dirty="0">
                <a:solidFill>
                  <a:srgbClr val="000000"/>
                </a:solidFill>
                <a:latin typeface="Times New Roman" pitchFamily="18" charset="0"/>
                <a:cs typeface="Times New Roman" pitchFamily="18" charset="0"/>
              </a:rPr>
              <a:t> </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P</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F</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可獲得質量 </a:t>
            </a:r>
            <a:r>
              <a:rPr lang="en-US" altLang="zh-CN"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成本</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quality</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costs</a:t>
            </a:r>
            <a:r>
              <a:rPr lang="en-US" altLang="zh-CN"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的一般模型：</a:t>
            </a:r>
            <a:endParaRPr lang="en-US" altLang="zh-CN" sz="1000" dirty="0">
              <a:solidFill>
                <a:srgbClr val="000000"/>
              </a:solidFill>
              <a:latin typeface="Times New Roman" pitchFamily="18" charset="0"/>
              <a:cs typeface="Times New Roman" pitchFamily="18" charset="0"/>
            </a:endParaRPr>
          </a:p>
          <a:p>
            <a:pPr lvl="0">
              <a:lnSpc>
                <a:spcPct val="150000"/>
              </a:lnSpc>
            </a:pPr>
            <a:r>
              <a:rPr lang="en-US" altLang="zh-TW" sz="1000" i="1" dirty="0">
                <a:solidFill>
                  <a:srgbClr val="000000"/>
                </a:solidFill>
                <a:latin typeface="Times New Roman" pitchFamily="18" charset="0"/>
                <a:cs typeface="Times New Roman" pitchFamily="18" charset="0"/>
              </a:rPr>
              <a:t>Q</a:t>
            </a:r>
            <a:r>
              <a:rPr lang="en-US" altLang="zh-TW" sz="1000" dirty="0">
                <a:solidFill>
                  <a:srgbClr val="000000"/>
                </a:solidFill>
                <a:latin typeface="Times New Roman" pitchFamily="18" charset="0"/>
                <a:cs typeface="Times New Roman" pitchFamily="18" charset="0"/>
              </a:rPr>
              <a:t> </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P</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a:t>
            </a:r>
            <a:endParaRPr lang="en-US" altLang="zh-CN" sz="1000" dirty="0">
              <a:solidFill>
                <a:srgbClr val="000000"/>
              </a:solidFill>
              <a:latin typeface="Times New Roman" pitchFamily="18" charset="0"/>
              <a:cs typeface="Times New Roman" pitchFamily="18" charset="0"/>
            </a:endParaRPr>
          </a:p>
          <a:p>
            <a:pPr lvl="0">
              <a:lnSpc>
                <a:spcPct val="150000"/>
              </a:lnSpc>
            </a:pPr>
            <a:r>
              <a:rPr lang="zh-TW" altLang="en-US" sz="1000" dirty="0">
                <a:solidFill>
                  <a:srgbClr val="000000"/>
                </a:solidFill>
                <a:latin typeface="Times New Roman" pitchFamily="18" charset="0"/>
                <a:cs typeface="Times New Roman" pitchFamily="18" charset="0"/>
              </a:rPr>
              <a:t>對於間斷誤差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intermittent errors</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，由總分析批數</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，測定方法的誤差發生率</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，控制方法誤差檢出概率</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和假失控概率</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，來</a:t>
            </a:r>
            <a:r>
              <a:rPr lang="zh-TW" altLang="en-US" sz="1000" dirty="0">
                <a:solidFill>
                  <a:srgbClr val="000000"/>
                </a:solidFill>
                <a:latin typeface="Times New Roman" pitchFamily="18" charset="0"/>
                <a:cs typeface="Times New Roman" pitchFamily="18" charset="0"/>
              </a:rPr>
              <a:t>表達</a:t>
            </a:r>
            <a:r>
              <a:rPr lang="zh-CN" altLang="en-US" sz="1000" dirty="0">
                <a:solidFill>
                  <a:srgbClr val="000000"/>
                </a:solidFill>
                <a:latin typeface="Times New Roman" pitchFamily="18" charset="0"/>
                <a:cs typeface="Times New Roman" pitchFamily="18" charset="0"/>
              </a:rPr>
              <a:t>每一類型結果的分析</a:t>
            </a:r>
            <a:r>
              <a:rPr lang="zh-TW" altLang="en-US" sz="1000" dirty="0">
                <a:solidFill>
                  <a:srgbClr val="000000"/>
                </a:solidFill>
                <a:latin typeface="Times New Roman" pitchFamily="18" charset="0"/>
                <a:cs typeface="Times New Roman" pitchFamily="18" charset="0"/>
              </a:rPr>
              <a:t>批數</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對於持續誤差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persistent errors</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，由總分析批數</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，測定方法的誤差發生率</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分析過程含有誤差時誤差檢出的平均運行分析批數</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和</a:t>
            </a:r>
            <a:r>
              <a:rPr lang="zh-CN" altLang="en-US" sz="1000" dirty="0">
                <a:solidFill>
                  <a:srgbClr val="000000"/>
                </a:solidFill>
                <a:latin typeface="Times New Roman" pitchFamily="18" charset="0"/>
                <a:cs typeface="Times New Roman" pitchFamily="18" charset="0"/>
              </a:rPr>
              <a:t>分析過程不含誤差時質控狀態為在控運行的平均分析批數</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，來</a:t>
            </a:r>
            <a:r>
              <a:rPr lang="zh-TW" altLang="en-US" sz="1000" dirty="0">
                <a:solidFill>
                  <a:srgbClr val="000000"/>
                </a:solidFill>
                <a:latin typeface="Times New Roman" pitchFamily="18" charset="0"/>
                <a:cs typeface="Times New Roman" pitchFamily="18" charset="0"/>
              </a:rPr>
              <a:t>表達每一類型</a:t>
            </a:r>
            <a:r>
              <a:rPr lang="zh-CN" altLang="en-US" sz="1000" dirty="0">
                <a:solidFill>
                  <a:srgbClr val="000000"/>
                </a:solidFill>
                <a:latin typeface="Times New Roman" pitchFamily="18" charset="0"/>
                <a:cs typeface="Times New Roman" pitchFamily="18" charset="0"/>
              </a:rPr>
              <a:t>結果</a:t>
            </a:r>
            <a:r>
              <a:rPr lang="zh-TW" altLang="en-US" sz="1000" dirty="0">
                <a:solidFill>
                  <a:srgbClr val="000000"/>
                </a:solidFill>
                <a:latin typeface="Times New Roman" pitchFamily="18" charset="0"/>
                <a:cs typeface="Times New Roman" pitchFamily="18" charset="0"/>
              </a:rPr>
              <a:t>的</a:t>
            </a:r>
            <a:r>
              <a:rPr lang="zh-CN" altLang="en-US" sz="1000" dirty="0">
                <a:solidFill>
                  <a:srgbClr val="000000"/>
                </a:solidFill>
                <a:latin typeface="Times New Roman" pitchFamily="18" charset="0"/>
                <a:cs typeface="Times New Roman" pitchFamily="18" charset="0"/>
              </a:rPr>
              <a:t>分析</a:t>
            </a:r>
            <a:r>
              <a:rPr lang="zh-TW" altLang="en-US" sz="1000" dirty="0">
                <a:solidFill>
                  <a:srgbClr val="000000"/>
                </a:solidFill>
                <a:latin typeface="Times New Roman" pitchFamily="18" charset="0"/>
                <a:cs typeface="Times New Roman" pitchFamily="18" charset="0"/>
              </a:rPr>
              <a:t>批數</a:t>
            </a:r>
            <a:r>
              <a:rPr lang="zh-CN" altLang="en-US" sz="1000" dirty="0">
                <a:solidFill>
                  <a:srgbClr val="000000"/>
                </a:solidFill>
                <a:latin typeface="Times New Roman" pitchFamily="18" charset="0"/>
                <a:cs typeface="Times New Roman" pitchFamily="18" charset="0"/>
              </a:rPr>
              <a:t>，推導可得到分析過程含有間斷誤差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intermittent errors</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與分析過程含有持續誤差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persistent errors</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a:t>
            </a:r>
            <a:r>
              <a:rPr lang="zh-TW" altLang="en-US" sz="1000" dirty="0">
                <a:solidFill>
                  <a:srgbClr val="000000"/>
                </a:solidFill>
                <a:latin typeface="Times New Roman" pitchFamily="18" charset="0"/>
                <a:cs typeface="Times New Roman" pitchFamily="18" charset="0"/>
              </a:rPr>
              <a:t>質量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成本模型</a:t>
            </a:r>
            <a:r>
              <a:rPr lang="zh-CN" altLang="en-US" sz="1000" dirty="0">
                <a:solidFill>
                  <a:srgbClr val="000000"/>
                </a:solidFill>
                <a:latin typeface="Times New Roman" pitchFamily="18" charset="0"/>
                <a:cs typeface="Times New Roman" pitchFamily="18" charset="0"/>
              </a:rPr>
              <a:t>；</a:t>
            </a:r>
            <a:endParaRPr lang="en-US" altLang="zh-CN" sz="1000" dirty="0">
              <a:solidFill>
                <a:srgbClr val="000000"/>
              </a:solidFill>
              <a:latin typeface="Times New Roman" pitchFamily="18" charset="0"/>
              <a:cs typeface="Times New Roman" pitchFamily="18" charset="0"/>
            </a:endParaRPr>
          </a:p>
          <a:p>
            <a:pPr lvl="0">
              <a:lnSpc>
                <a:spcPct val="150000"/>
              </a:lnSpc>
            </a:pPr>
            <a:r>
              <a:rPr lang="zh-CN" altLang="en-US" sz="1000" dirty="0">
                <a:solidFill>
                  <a:srgbClr val="000000"/>
                </a:solidFill>
                <a:latin typeface="Times New Roman" pitchFamily="18" charset="0"/>
                <a:cs typeface="Times New Roman" pitchFamily="18" charset="0"/>
              </a:rPr>
              <a:t>當</a:t>
            </a:r>
            <a:r>
              <a:rPr lang="zh-TW" altLang="en-US" sz="1000" dirty="0">
                <a:solidFill>
                  <a:srgbClr val="000000"/>
                </a:solidFill>
                <a:latin typeface="Times New Roman" pitchFamily="18" charset="0"/>
                <a:cs typeface="Times New Roman" pitchFamily="18" charset="0"/>
              </a:rPr>
              <a:t>分析過程</a:t>
            </a:r>
            <a:r>
              <a:rPr lang="zh-CN" altLang="en-US" sz="1000" dirty="0">
                <a:solidFill>
                  <a:srgbClr val="000000"/>
                </a:solidFill>
                <a:latin typeface="Times New Roman" pitchFamily="18" charset="0"/>
                <a:cs typeface="Times New Roman" pitchFamily="18" charset="0"/>
              </a:rPr>
              <a:t>含有</a:t>
            </a:r>
            <a:r>
              <a:rPr lang="zh-TW" altLang="en-US" sz="1000" dirty="0">
                <a:solidFill>
                  <a:srgbClr val="000000"/>
                </a:solidFill>
                <a:latin typeface="Times New Roman" pitchFamily="18" charset="0"/>
                <a:cs typeface="Times New Roman" pitchFamily="18" charset="0"/>
              </a:rPr>
              <a:t>間斷誤差</a:t>
            </a:r>
            <a:r>
              <a:rPr lang="zh-CN" altLang="en-US" sz="1000" dirty="0">
                <a:solidFill>
                  <a:srgbClr val="000000"/>
                </a:solidFill>
                <a:latin typeface="Times New Roman" pitchFamily="18" charset="0"/>
                <a:cs typeface="Times New Roman" pitchFamily="18" charset="0"/>
              </a:rPr>
              <a:t>時</a:t>
            </a:r>
            <a:r>
              <a:rPr lang="zh-TW" altLang="en-US" sz="1000" dirty="0">
                <a:solidFill>
                  <a:srgbClr val="000000"/>
                </a:solidFill>
                <a:latin typeface="Times New Roman" pitchFamily="18" charset="0"/>
                <a:cs typeface="Times New Roman" pitchFamily="18" charset="0"/>
              </a:rPr>
              <a:t>的質量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成本模型：</a:t>
            </a:r>
            <a:r>
              <a:rPr lang="en-US" altLang="zh-TW" sz="1000" i="1" dirty="0">
                <a:solidFill>
                  <a:srgbClr val="000000"/>
                </a:solidFill>
                <a:latin typeface="Times New Roman" pitchFamily="18" charset="0"/>
                <a:cs typeface="Times New Roman" pitchFamily="18" charset="0"/>
              </a:rPr>
              <a:t>Q</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P</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t>
            </a:r>
            <a:r>
              <a:rPr lang="en-US" altLang="zh-TW" sz="1000" dirty="0">
                <a:solidFill>
                  <a:srgbClr val="000000"/>
                </a:solidFill>
                <a:latin typeface="Times New Roman" pitchFamily="18" charset="0"/>
                <a:cs typeface="Times New Roman" pitchFamily="18" charset="0"/>
              </a:rPr>
              <a:t> ·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( 1 -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 ( 1 -  ( 1 -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en-US" altLang="zh-TW" sz="1000" baseline="46000" dirty="0">
                <a:solidFill>
                  <a:srgbClr val="000000"/>
                </a:solidFill>
                <a:latin typeface="Times New Roman" pitchFamily="18" charset="0"/>
                <a:cs typeface="Times New Roman" pitchFamily="18" charset="0"/>
              </a:rPr>
              <a:t> </a:t>
            </a:r>
            <a:r>
              <a:rPr lang="en-US" altLang="zh-TW" sz="1000" i="1" baseline="46000"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( 1 -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 ( 1 -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 ( 1 -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 </a:t>
            </a:r>
            <a:r>
              <a:rPr lang="zh-CN" altLang="en-US" sz="1000" dirty="0">
                <a:solidFill>
                  <a:srgbClr val="000000"/>
                </a:solidFill>
                <a:latin typeface="Times New Roman" pitchFamily="18" charset="0"/>
                <a:cs typeface="Times New Roman" pitchFamily="18" charset="0"/>
              </a:rPr>
              <a:t>；</a:t>
            </a:r>
            <a:endParaRPr lang="en-US" altLang="zh-TW" sz="1000" dirty="0">
              <a:solidFill>
                <a:srgbClr val="000000"/>
              </a:solidFill>
              <a:latin typeface="Times New Roman" pitchFamily="18" charset="0"/>
              <a:cs typeface="Times New Roman" pitchFamily="18" charset="0"/>
            </a:endParaRPr>
          </a:p>
          <a:p>
            <a:pPr>
              <a:lnSpc>
                <a:spcPct val="150000"/>
              </a:lnSpc>
            </a:pPr>
            <a:r>
              <a:rPr lang="zh-CN" altLang="en-US" sz="1000" dirty="0">
                <a:solidFill>
                  <a:srgbClr val="000000"/>
                </a:solidFill>
                <a:latin typeface="Times New Roman" pitchFamily="18" charset="0"/>
                <a:cs typeface="Times New Roman" pitchFamily="18" charset="0"/>
              </a:rPr>
              <a:t>當</a:t>
            </a:r>
            <a:r>
              <a:rPr lang="zh-TW" altLang="en-US" sz="1000" dirty="0">
                <a:solidFill>
                  <a:srgbClr val="000000"/>
                </a:solidFill>
                <a:latin typeface="Times New Roman" pitchFamily="18" charset="0"/>
                <a:cs typeface="Times New Roman" pitchFamily="18" charset="0"/>
              </a:rPr>
              <a:t>分析過程</a:t>
            </a:r>
            <a:r>
              <a:rPr lang="zh-CN" altLang="en-US" sz="1000" dirty="0">
                <a:solidFill>
                  <a:srgbClr val="000000"/>
                </a:solidFill>
                <a:latin typeface="Times New Roman" pitchFamily="18" charset="0"/>
                <a:cs typeface="Times New Roman" pitchFamily="18" charset="0"/>
              </a:rPr>
              <a:t>含有持續 </a:t>
            </a:r>
            <a:r>
              <a:rPr lang="zh-TW" altLang="en-US" sz="1000" dirty="0">
                <a:solidFill>
                  <a:srgbClr val="000000"/>
                </a:solidFill>
                <a:latin typeface="Times New Roman" pitchFamily="18" charset="0"/>
                <a:cs typeface="Times New Roman" pitchFamily="18" charset="0"/>
              </a:rPr>
              <a:t>誤差</a:t>
            </a:r>
            <a:r>
              <a:rPr lang="zh-CN" altLang="en-US" sz="1000" dirty="0">
                <a:solidFill>
                  <a:srgbClr val="000000"/>
                </a:solidFill>
                <a:latin typeface="Times New Roman" pitchFamily="18" charset="0"/>
                <a:cs typeface="Times New Roman" pitchFamily="18" charset="0"/>
              </a:rPr>
              <a:t>時</a:t>
            </a:r>
            <a:r>
              <a:rPr lang="zh-TW" altLang="en-US" sz="1000" dirty="0">
                <a:solidFill>
                  <a:srgbClr val="000000"/>
                </a:solidFill>
                <a:latin typeface="Times New Roman" pitchFamily="18" charset="0"/>
                <a:cs typeface="Times New Roman" pitchFamily="18" charset="0"/>
              </a:rPr>
              <a:t>的質量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成本模型：</a:t>
            </a:r>
            <a:r>
              <a:rPr lang="en-US" altLang="zh-TW" sz="1000" i="1" dirty="0">
                <a:solidFill>
                  <a:srgbClr val="000000"/>
                </a:solidFill>
                <a:latin typeface="Times New Roman" pitchFamily="18" charset="0"/>
                <a:cs typeface="Times New Roman" pitchFamily="18" charset="0"/>
              </a:rPr>
              <a:t>Q</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P</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t>
            </a:r>
            <a:r>
              <a:rPr lang="en-US" altLang="zh-TW" sz="1000" dirty="0">
                <a:solidFill>
                  <a:srgbClr val="000000"/>
                </a:solidFill>
                <a:latin typeface="Times New Roman" pitchFamily="18" charset="0"/>
                <a:cs typeface="Times New Roman" pitchFamily="18" charset="0"/>
              </a:rPr>
              <a:t> ·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( 1 -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 ( 1 -  ( 1 - 1 </a:t>
            </a:r>
            <a:r>
              <a:rPr lang="en-US" altLang="zh-CN" sz="8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en-US" altLang="zh-TW" sz="1000" i="1" baseline="46000" dirty="0">
                <a:solidFill>
                  <a:srgbClr val="000000"/>
                </a:solidFill>
                <a:latin typeface="Times New Roman" pitchFamily="18" charset="0"/>
                <a:cs typeface="Times New Roman" pitchFamily="18" charset="0"/>
              </a:rPr>
              <a:t> m</a:t>
            </a:r>
            <a:r>
              <a:rPr lang="en-US" altLang="zh-TW" sz="1000" dirty="0">
                <a:solidFill>
                  <a:srgbClr val="000000"/>
                </a:solidFill>
                <a:latin typeface="Times New Roman" pitchFamily="18" charset="0"/>
                <a:cs typeface="Times New Roman" pitchFamily="18" charset="0"/>
              </a:rPr>
              <a:t> )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- 1 )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 ( 1 -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 ( 1 - 1 </a:t>
            </a:r>
            <a:r>
              <a:rPr lang="en-US" altLang="zh-CN" sz="8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 </a:t>
            </a:r>
            <a:r>
              <a:rPr lang="zh-CN" altLang="en-US" sz="1000" dirty="0">
                <a:solidFill>
                  <a:srgbClr val="000000"/>
                </a:solidFill>
                <a:latin typeface="Times New Roman" pitchFamily="18" charset="0"/>
                <a:cs typeface="Times New Roman" pitchFamily="18" charset="0"/>
              </a:rPr>
              <a:t>；</a:t>
            </a:r>
            <a:endParaRPr lang="en-US" altLang="zh-CN" sz="10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其中</a:t>
            </a:r>
            <a:r>
              <a:rPr lang="zh-CN" altLang="en-US"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是</a:t>
            </a:r>
            <a:r>
              <a:rPr lang="zh-TW" altLang="en-US" sz="1000" dirty="0">
                <a:solidFill>
                  <a:srgbClr val="000000"/>
                </a:solidFill>
                <a:latin typeface="Times New Roman" pitchFamily="18" charset="0"/>
                <a:cs typeface="Times New Roman" pitchFamily="18" charset="0"/>
              </a:rPr>
              <a:t>同時測定批數，或多通道儀器上通道個數</a:t>
            </a:r>
            <a:r>
              <a:rPr lang="zh-CN" altLang="en-US"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P</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和</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是從實驗室費用和預算的記錄中估計，而其它的項可從過程特徵和各種批類型的成本係數中估計；</a:t>
            </a:r>
            <a:endParaRPr lang="en-US" altLang="zh-TW" sz="10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考慮同時多批</a:t>
            </a:r>
            <a:r>
              <a:rPr lang="zh-CN" altLang="en-US" sz="1000" dirty="0">
                <a:solidFill>
                  <a:srgbClr val="000000"/>
                </a:solidFill>
                <a:latin typeface="Times New Roman" pitchFamily="18" charset="0"/>
                <a:cs typeface="Times New Roman" pitchFamily="18" charset="0"/>
              </a:rPr>
              <a:t>分析模式</a:t>
            </a:r>
            <a:r>
              <a:rPr lang="zh-TW" altLang="en-US" sz="1000" dirty="0">
                <a:solidFill>
                  <a:srgbClr val="000000"/>
                </a:solidFill>
                <a:latin typeface="Times New Roman" pitchFamily="18" charset="0"/>
                <a:cs typeface="Times New Roman" pitchFamily="18" charset="0"/>
              </a:rPr>
              <a:t>假在控</a:t>
            </a:r>
            <a:r>
              <a:rPr lang="zh-CN" altLang="en-US" sz="1000" dirty="0">
                <a:solidFill>
                  <a:srgbClr val="000000"/>
                </a:solidFill>
                <a:latin typeface="Times New Roman" pitchFamily="18" charset="0"/>
                <a:cs typeface="Times New Roman" pitchFamily="18" charset="0"/>
              </a:rPr>
              <a:t>分析</a:t>
            </a:r>
            <a:r>
              <a:rPr lang="zh-TW" altLang="en-US" sz="1000" dirty="0">
                <a:solidFill>
                  <a:srgbClr val="000000"/>
                </a:solidFill>
                <a:latin typeface="Times New Roman" pitchFamily="18" charset="0"/>
                <a:cs typeface="Times New Roman" pitchFamily="18" charset="0"/>
              </a:rPr>
              <a:t>批數的表達式，</a:t>
            </a:r>
            <a:r>
              <a:rPr lang="zh-CN" altLang="en-US" sz="1000" dirty="0">
                <a:solidFill>
                  <a:srgbClr val="000000"/>
                </a:solidFill>
                <a:latin typeface="Times New Roman" pitchFamily="18" charset="0"/>
                <a:cs typeface="Times New Roman" pitchFamily="18" charset="0"/>
              </a:rPr>
              <a:t>與</a:t>
            </a:r>
            <a:r>
              <a:rPr lang="zh-TW" altLang="en-US" sz="1000" dirty="0">
                <a:solidFill>
                  <a:srgbClr val="000000"/>
                </a:solidFill>
                <a:latin typeface="Times New Roman" pitchFamily="18" charset="0"/>
                <a:cs typeface="Times New Roman" pitchFamily="18" charset="0"/>
              </a:rPr>
              <a:t>增加控制測定值</a:t>
            </a:r>
            <a:r>
              <a:rPr lang="zh-CN" altLang="en-US" sz="1000" dirty="0">
                <a:solidFill>
                  <a:srgbClr val="000000"/>
                </a:solidFill>
                <a:latin typeface="Times New Roman" pitchFamily="18" charset="0"/>
                <a:cs typeface="Times New Roman" pitchFamily="18" charset="0"/>
              </a:rPr>
              <a:t>會</a:t>
            </a:r>
            <a:r>
              <a:rPr lang="zh-TW" altLang="en-US" sz="1000" dirty="0">
                <a:solidFill>
                  <a:srgbClr val="000000"/>
                </a:solidFill>
                <a:latin typeface="Times New Roman" pitchFamily="18" charset="0"/>
                <a:cs typeface="Times New Roman" pitchFamily="18" charset="0"/>
              </a:rPr>
              <a:t>增加假失控</a:t>
            </a:r>
            <a:r>
              <a:rPr lang="zh-CN" altLang="en-US" sz="1000" dirty="0">
                <a:solidFill>
                  <a:srgbClr val="000000"/>
                </a:solidFill>
                <a:latin typeface="Times New Roman" pitchFamily="18" charset="0"/>
                <a:cs typeface="Times New Roman" pitchFamily="18" charset="0"/>
              </a:rPr>
              <a:t>率一樣，</a:t>
            </a:r>
            <a:r>
              <a:rPr lang="zh-TW" altLang="en-US" sz="1000" dirty="0">
                <a:solidFill>
                  <a:srgbClr val="000000"/>
                </a:solidFill>
                <a:latin typeface="Times New Roman" pitchFamily="18" charset="0"/>
                <a:cs typeface="Times New Roman" pitchFamily="18" charset="0"/>
              </a:rPr>
              <a:t>增加同時多批的</a:t>
            </a:r>
            <a:r>
              <a:rPr lang="zh-CN" altLang="en-US" sz="1000" dirty="0">
                <a:solidFill>
                  <a:srgbClr val="000000"/>
                </a:solidFill>
                <a:latin typeface="Times New Roman" pitchFamily="18" charset="0"/>
                <a:cs typeface="Times New Roman" pitchFamily="18" charset="0"/>
              </a:rPr>
              <a:t>數量就意味著</a:t>
            </a:r>
            <a:r>
              <a:rPr lang="zh-TW" altLang="en-US" sz="1000" dirty="0">
                <a:solidFill>
                  <a:srgbClr val="000000"/>
                </a:solidFill>
                <a:latin typeface="Times New Roman" pitchFamily="18" charset="0"/>
                <a:cs typeface="Times New Roman" pitchFamily="18" charset="0"/>
              </a:rPr>
              <a:t>增加了作為整體過程的假失控的機會，</a:t>
            </a:r>
            <a:r>
              <a:rPr lang="zh-CN" altLang="en-US" sz="1000" dirty="0">
                <a:solidFill>
                  <a:srgbClr val="000000"/>
                </a:solidFill>
                <a:latin typeface="Times New Roman" pitchFamily="18" charset="0"/>
                <a:cs typeface="Times New Roman" pitchFamily="18" charset="0"/>
              </a:rPr>
              <a:t>含有</a:t>
            </a:r>
            <a:r>
              <a:rPr lang="zh-TW" altLang="en-US" sz="1000" dirty="0">
                <a:solidFill>
                  <a:srgbClr val="000000"/>
                </a:solidFill>
                <a:latin typeface="Times New Roman" pitchFamily="18" charset="0"/>
                <a:cs typeface="Times New Roman" pitchFamily="18" charset="0"/>
              </a:rPr>
              <a:t>間斷誤差的同時多批分析過程的</a:t>
            </a:r>
            <a:r>
              <a:rPr lang="zh-CN" altLang="en-US" sz="1000" dirty="0">
                <a:solidFill>
                  <a:srgbClr val="000000"/>
                </a:solidFill>
                <a:latin typeface="Times New Roman" pitchFamily="18" charset="0"/>
                <a:cs typeface="Times New Roman" pitchFamily="18" charset="0"/>
              </a:rPr>
              <a:t>假失控率可由單通道過程的假失控率</a:t>
            </a:r>
            <a:r>
              <a:rPr lang="zh-TW" altLang="en-US"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變換為</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1 - ( 1 -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en-US" altLang="zh-TW" sz="1000" i="1" baseline="46000"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的形式表示，其中 </a:t>
            </a:r>
            <a:r>
              <a:rPr lang="en-US" altLang="zh-TW" sz="1000" i="1"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是同時多批</a:t>
            </a:r>
            <a:r>
              <a:rPr lang="zh-CN" altLang="en-US" sz="1000" dirty="0">
                <a:solidFill>
                  <a:srgbClr val="000000"/>
                </a:solidFill>
                <a:latin typeface="Times New Roman" pitchFamily="18" charset="0"/>
                <a:cs typeface="Times New Roman" pitchFamily="18" charset="0"/>
              </a:rPr>
              <a:t>模式</a:t>
            </a:r>
            <a:r>
              <a:rPr lang="zh-TW" altLang="en-US" sz="1000" dirty="0">
                <a:solidFill>
                  <a:srgbClr val="000000"/>
                </a:solidFill>
                <a:latin typeface="Times New Roman" pitchFamily="18" charset="0"/>
                <a:cs typeface="Times New Roman" pitchFamily="18" charset="0"/>
              </a:rPr>
              <a:t>的批數或在多通道儀器上的通道個數，當 </a:t>
            </a:r>
            <a:r>
              <a:rPr lang="en-US" altLang="zh-TW" sz="1000" i="1"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 1 </a:t>
            </a:r>
            <a:r>
              <a:rPr lang="zh-TW" altLang="en-US" sz="1000" dirty="0">
                <a:solidFill>
                  <a:srgbClr val="000000"/>
                </a:solidFill>
                <a:latin typeface="Times New Roman" pitchFamily="18" charset="0"/>
                <a:cs typeface="Times New Roman" pitchFamily="18" charset="0"/>
              </a:rPr>
              <a:t>時，</a:t>
            </a:r>
            <a:r>
              <a:rPr lang="en-US" altLang="zh-TW" sz="1000" dirty="0">
                <a:solidFill>
                  <a:srgbClr val="000000"/>
                </a:solidFill>
                <a:latin typeface="Times New Roman" pitchFamily="18" charset="0"/>
                <a:cs typeface="Times New Roman" pitchFamily="18" charset="0"/>
              </a:rPr>
              <a:t>1 - ( 1 -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en-US" altLang="zh-TW" sz="1000" i="1" baseline="46000"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，即轉換為單通道分析過程的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含有</a:t>
            </a:r>
            <a:r>
              <a:rPr lang="zh-CN" altLang="en-US" sz="1000" dirty="0">
                <a:solidFill>
                  <a:srgbClr val="000000"/>
                </a:solidFill>
                <a:latin typeface="Times New Roman" pitchFamily="18" charset="0"/>
                <a:cs typeface="Times New Roman" pitchFamily="18" charset="0"/>
              </a:rPr>
              <a:t>持續</a:t>
            </a:r>
            <a:r>
              <a:rPr lang="zh-TW" altLang="en-US" sz="1000" dirty="0">
                <a:solidFill>
                  <a:srgbClr val="000000"/>
                </a:solidFill>
                <a:latin typeface="Times New Roman" pitchFamily="18" charset="0"/>
                <a:cs typeface="Times New Roman" pitchFamily="18" charset="0"/>
              </a:rPr>
              <a:t>誤差的同時多批分析過程，</a:t>
            </a:r>
            <a:r>
              <a:rPr lang="zh-CN" altLang="en-US" sz="1000" dirty="0">
                <a:solidFill>
                  <a:srgbClr val="000000"/>
                </a:solidFill>
                <a:latin typeface="Times New Roman" pitchFamily="18" charset="0"/>
                <a:cs typeface="Times New Roman" pitchFamily="18" charset="0"/>
              </a:rPr>
              <a:t>可</a:t>
            </a:r>
            <a:r>
              <a:rPr lang="zh-TW" altLang="en-US" sz="1000" dirty="0">
                <a:solidFill>
                  <a:srgbClr val="000000"/>
                </a:solidFill>
                <a:latin typeface="Times New Roman" pitchFamily="18" charset="0"/>
                <a:cs typeface="Times New Roman" pitchFamily="18" charset="0"/>
              </a:rPr>
              <a:t>將 </a:t>
            </a:r>
            <a:r>
              <a:rPr lang="en-US" altLang="zh-TW" sz="1000" dirty="0">
                <a:solidFill>
                  <a:srgbClr val="000000"/>
                </a:solidFill>
                <a:latin typeface="Times New Roman" pitchFamily="18" charset="0"/>
                <a:cs typeface="Times New Roman" pitchFamily="18" charset="0"/>
              </a:rPr>
              <a:t>1 / </a:t>
            </a:r>
            <a:r>
              <a:rPr lang="en-US" altLang="zh-TW" sz="1000" i="1" dirty="0" err="1">
                <a:solidFill>
                  <a:srgbClr val="000000"/>
                </a:solidFill>
                <a:latin typeface="Times New Roman" pitchFamily="18" charset="0"/>
                <a:cs typeface="Times New Roman" pitchFamily="18" charset="0"/>
              </a:rPr>
              <a:t>ARL</a:t>
            </a:r>
            <a:r>
              <a:rPr lang="en-US" altLang="zh-CN"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改為 </a:t>
            </a:r>
            <a:r>
              <a:rPr lang="en-US" altLang="zh-TW" sz="1000" dirty="0">
                <a:solidFill>
                  <a:srgbClr val="000000"/>
                </a:solidFill>
                <a:latin typeface="Times New Roman" pitchFamily="18" charset="0"/>
                <a:cs typeface="Times New Roman" pitchFamily="18" charset="0"/>
              </a:rPr>
              <a:t>1 - ( 1 - 1 / </a:t>
            </a:r>
            <a:r>
              <a:rPr lang="en-US" altLang="zh-TW" sz="1000" i="1" dirty="0" err="1">
                <a:solidFill>
                  <a:srgbClr val="000000"/>
                </a:solidFill>
                <a:latin typeface="Times New Roman" pitchFamily="18" charset="0"/>
                <a:cs typeface="Times New Roman" pitchFamily="18" charset="0"/>
              </a:rPr>
              <a:t>ARL</a:t>
            </a:r>
            <a:r>
              <a:rPr lang="en-US" altLang="zh-CN"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en-US" altLang="zh-TW" sz="1000" i="1" baseline="46000"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的形式表示，當 </a:t>
            </a:r>
            <a:r>
              <a:rPr lang="en-US" altLang="zh-TW" sz="1000" i="1"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 1 </a:t>
            </a:r>
            <a:r>
              <a:rPr lang="zh-TW" altLang="en-US" sz="1000" dirty="0">
                <a:solidFill>
                  <a:srgbClr val="000000"/>
                </a:solidFill>
                <a:latin typeface="Times New Roman" pitchFamily="18" charset="0"/>
                <a:cs typeface="Times New Roman" pitchFamily="18" charset="0"/>
              </a:rPr>
              <a:t>時，</a:t>
            </a:r>
            <a:r>
              <a:rPr lang="en-US" altLang="zh-TW" sz="1000" dirty="0">
                <a:solidFill>
                  <a:srgbClr val="000000"/>
                </a:solidFill>
                <a:latin typeface="Times New Roman" pitchFamily="18" charset="0"/>
                <a:cs typeface="Times New Roman" pitchFamily="18" charset="0"/>
              </a:rPr>
              <a:t>1 - ( 1 - 1 / </a:t>
            </a:r>
            <a:r>
              <a:rPr lang="en-US" altLang="zh-TW" sz="1000" i="1" dirty="0" err="1">
                <a:solidFill>
                  <a:srgbClr val="000000"/>
                </a:solidFill>
                <a:latin typeface="Times New Roman" pitchFamily="18" charset="0"/>
                <a:cs typeface="Times New Roman" pitchFamily="18" charset="0"/>
              </a:rPr>
              <a:t>ARL</a:t>
            </a:r>
            <a:r>
              <a:rPr lang="en-US" altLang="zh-CN"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en-US" altLang="zh-TW" sz="1000" i="1" baseline="46000"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 1 / </a:t>
            </a:r>
            <a:r>
              <a:rPr lang="en-US" altLang="zh-TW" sz="1000" i="1" dirty="0" err="1">
                <a:solidFill>
                  <a:srgbClr val="000000"/>
                </a:solidFill>
                <a:latin typeface="Times New Roman" pitchFamily="18" charset="0"/>
                <a:cs typeface="Times New Roman" pitchFamily="18" charset="0"/>
              </a:rPr>
              <a:t>ARL</a:t>
            </a:r>
            <a:r>
              <a:rPr lang="en-US" altLang="zh-CN"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，即轉換為單通道分析過程的 </a:t>
            </a:r>
            <a:r>
              <a:rPr lang="en-US" altLang="zh-TW" sz="1000" dirty="0">
                <a:solidFill>
                  <a:srgbClr val="000000"/>
                </a:solidFill>
                <a:latin typeface="Times New Roman" pitchFamily="18" charset="0"/>
                <a:cs typeface="Times New Roman" pitchFamily="18" charset="0"/>
              </a:rPr>
              <a:t>1 / </a:t>
            </a:r>
            <a:r>
              <a:rPr lang="en-US" altLang="zh-TW" sz="1000" i="1" dirty="0" err="1">
                <a:solidFill>
                  <a:srgbClr val="000000"/>
                </a:solidFill>
                <a:latin typeface="Times New Roman" pitchFamily="18" charset="0"/>
                <a:cs typeface="Times New Roman" pitchFamily="18" charset="0"/>
              </a:rPr>
              <a:t>ARL</a:t>
            </a:r>
            <a:r>
              <a:rPr lang="en-US" altLang="zh-CN"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a:t>
            </a:r>
          </a:p>
        </p:txBody>
      </p:sp>
      <p:graphicFrame>
        <p:nvGraphicFramePr>
          <p:cNvPr id="8" name="表格 7"/>
          <p:cNvGraphicFramePr>
            <a:graphicFrameLocks noGrp="1"/>
          </p:cNvGraphicFramePr>
          <p:nvPr>
            <p:extLst>
              <p:ext uri="{D42A27DB-BD31-4B8C-83A1-F6EECF244321}">
                <p14:modId xmlns:p14="http://schemas.microsoft.com/office/powerpoint/2010/main" val="2796189306"/>
              </p:ext>
            </p:extLst>
          </p:nvPr>
        </p:nvGraphicFramePr>
        <p:xfrm>
          <a:off x="510139" y="4272459"/>
          <a:ext cx="10549287" cy="1455776"/>
        </p:xfrm>
        <a:graphic>
          <a:graphicData uri="http://schemas.openxmlformats.org/drawingml/2006/table">
            <a:tbl>
              <a:tblPr/>
              <a:tblGrid>
                <a:gridCol w="3386896">
                  <a:extLst>
                    <a:ext uri="{9D8B030D-6E8A-4147-A177-3AD203B41FA5}">
                      <a16:colId xmlns:a16="http://schemas.microsoft.com/office/drawing/2014/main" val="20000"/>
                    </a:ext>
                  </a:extLst>
                </a:gridCol>
                <a:gridCol w="2996873">
                  <a:extLst>
                    <a:ext uri="{9D8B030D-6E8A-4147-A177-3AD203B41FA5}">
                      <a16:colId xmlns:a16="http://schemas.microsoft.com/office/drawing/2014/main" val="20001"/>
                    </a:ext>
                  </a:extLst>
                </a:gridCol>
                <a:gridCol w="4165518">
                  <a:extLst>
                    <a:ext uri="{9D8B030D-6E8A-4147-A177-3AD203B41FA5}">
                      <a16:colId xmlns:a16="http://schemas.microsoft.com/office/drawing/2014/main" val="20002"/>
                    </a:ext>
                  </a:extLst>
                </a:gridCol>
              </a:tblGrid>
              <a:tr h="207968">
                <a:tc rowSpan="2">
                  <a:txBody>
                    <a:bodyPr/>
                    <a:lstStyle/>
                    <a:p>
                      <a:pPr algn="ctr" fontAlgn="ctr"/>
                      <a:r>
                        <a:rPr lang="zh-CN" altLang="en-US" sz="900" b="0" i="0" u="none" strike="noStrike" dirty="0">
                          <a:effectLst/>
                          <a:latin typeface="宋体"/>
                        </a:rPr>
                        <a:t>結果類型</a:t>
                      </a:r>
                      <a:endParaRPr lang="en-US" altLang="zh-CN" sz="900" b="0" i="0" u="none" strike="noStrike" dirty="0">
                        <a:effectLst/>
                        <a:latin typeface="宋体"/>
                      </a:endParaRPr>
                    </a:p>
                    <a:p>
                      <a:pPr algn="ctr" fontAlgn="ctr"/>
                      <a:r>
                        <a:rPr lang="en-US" altLang="zh-CN" sz="900" b="0" i="0" u="none" strike="noStrike" dirty="0">
                          <a:effectLst/>
                          <a:latin typeface="Times New Roman" panose="02020603050405020304" pitchFamily="18" charset="0"/>
                          <a:cs typeface="Times New Roman" panose="02020603050405020304" pitchFamily="18" charset="0"/>
                        </a:rPr>
                        <a:t>( </a:t>
                      </a:r>
                      <a:r>
                        <a:rPr lang="en-US" altLang="zh-CN" sz="900" b="0" i="1" u="none" strike="noStrike" dirty="0">
                          <a:effectLst/>
                          <a:latin typeface="Times New Roman" panose="02020603050405020304" pitchFamily="18" charset="0"/>
                          <a:cs typeface="Times New Roman" panose="02020603050405020304" pitchFamily="18" charset="0"/>
                        </a:rPr>
                        <a:t>true rejection </a:t>
                      </a:r>
                      <a:r>
                        <a:rPr lang="en-US" altLang="zh-CN" sz="900" b="0" i="0" u="none" strike="noStrike" dirty="0">
                          <a:effectLst/>
                          <a:latin typeface="Times New Roman" panose="02020603050405020304" pitchFamily="18" charset="0"/>
                          <a:cs typeface="Times New Roman" panose="02020603050405020304" pitchFamily="18" charset="0"/>
                        </a:rPr>
                        <a:t>, </a:t>
                      </a:r>
                      <a:r>
                        <a:rPr lang="en-US" altLang="zh-CN" sz="900" b="0" i="1" u="none" strike="noStrike" dirty="0">
                          <a:effectLst/>
                          <a:latin typeface="Times New Roman" panose="02020603050405020304" pitchFamily="18" charset="0"/>
                          <a:cs typeface="Times New Roman" panose="02020603050405020304" pitchFamily="18" charset="0"/>
                        </a:rPr>
                        <a:t>false rejection </a:t>
                      </a:r>
                      <a:r>
                        <a:rPr lang="en-US" altLang="zh-CN" sz="900" b="0" i="0" u="none" strike="noStrike" dirty="0">
                          <a:effectLst/>
                          <a:latin typeface="Times New Roman" panose="02020603050405020304" pitchFamily="18" charset="0"/>
                          <a:cs typeface="Times New Roman" panose="02020603050405020304" pitchFamily="18" charset="0"/>
                        </a:rPr>
                        <a:t>, </a:t>
                      </a:r>
                      <a:r>
                        <a:rPr lang="en-US" altLang="zh-CN" sz="900" b="0" i="1" u="none" strike="noStrike" dirty="0">
                          <a:effectLst/>
                          <a:latin typeface="Times New Roman" panose="02020603050405020304" pitchFamily="18" charset="0"/>
                          <a:cs typeface="Times New Roman" panose="02020603050405020304" pitchFamily="18" charset="0"/>
                        </a:rPr>
                        <a:t>true acceptance </a:t>
                      </a:r>
                      <a:r>
                        <a:rPr lang="en-US" altLang="zh-CN" sz="900" b="0" i="0" u="none" strike="noStrike" dirty="0">
                          <a:effectLst/>
                          <a:latin typeface="Times New Roman" panose="02020603050405020304" pitchFamily="18" charset="0"/>
                          <a:cs typeface="Times New Roman" panose="02020603050405020304" pitchFamily="18" charset="0"/>
                        </a:rPr>
                        <a:t>, </a:t>
                      </a:r>
                      <a:r>
                        <a:rPr lang="en-US" altLang="zh-CN" sz="900" b="0" i="1" u="none" strike="noStrike" dirty="0">
                          <a:effectLst/>
                          <a:latin typeface="Times New Roman" panose="02020603050405020304" pitchFamily="18" charset="0"/>
                          <a:cs typeface="Times New Roman" panose="02020603050405020304" pitchFamily="18" charset="0"/>
                        </a:rPr>
                        <a:t>false acceptance </a:t>
                      </a:r>
                      <a:r>
                        <a:rPr lang="en-US" altLang="zh-CN" sz="900" b="0" i="0" u="none" strike="noStrike" dirty="0">
                          <a:effectLst/>
                          <a:latin typeface="Times New Roman" panose="02020603050405020304" pitchFamily="18" charset="0"/>
                          <a:cs typeface="Times New Roman" panose="02020603050405020304" pitchFamily="18" charset="0"/>
                        </a:rPr>
                        <a:t>)</a:t>
                      </a:r>
                      <a:endParaRPr lang="zh-CN" altLang="en-US" sz="900" b="0" i="0" u="none" strike="noStrike" dirty="0">
                        <a:effectLst/>
                        <a:latin typeface="Times New Roman" panose="02020603050405020304" pitchFamily="18" charset="0"/>
                        <a:cs typeface="Times New Roman" panose="02020603050405020304" pitchFamily="18" charset="0"/>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TW" altLang="en-US" sz="900" b="0" i="0" u="none" strike="noStrike" dirty="0">
                          <a:effectLst/>
                          <a:latin typeface="宋体"/>
                        </a:rPr>
                        <a:t>表達式</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207968">
                <a:tc vMerge="1">
                  <a:txBody>
                    <a:bodyPr/>
                    <a:lstStyle/>
                    <a:p>
                      <a:endParaRPr lang="zh-CN" altLang="en-US"/>
                    </a:p>
                  </a:txBody>
                  <a:tcPr/>
                </a:tc>
                <a:tc>
                  <a:txBody>
                    <a:bodyPr/>
                    <a:lstStyle/>
                    <a:p>
                      <a:pPr algn="ctr" fontAlgn="ctr"/>
                      <a:r>
                        <a:rPr lang="zh-CN" altLang="en-US" sz="900" b="0" i="0" u="none" strike="noStrike" dirty="0">
                          <a:effectLst/>
                          <a:latin typeface="宋体"/>
                        </a:rPr>
                        <a:t>間斷誤差 </a:t>
                      </a:r>
                      <a:r>
                        <a:rPr lang="en-US" altLang="zh-CN" sz="900" b="0" i="0" u="none" strike="noStrike" dirty="0">
                          <a:effectLst/>
                          <a:latin typeface="Times New Roman" panose="02020603050405020304" pitchFamily="18" charset="0"/>
                          <a:cs typeface="Times New Roman" panose="02020603050405020304" pitchFamily="18" charset="0"/>
                        </a:rPr>
                        <a:t>( </a:t>
                      </a:r>
                      <a:r>
                        <a:rPr lang="en-US" altLang="zh-CN" sz="900" b="0" i="1" u="none" strike="noStrike" dirty="0">
                          <a:effectLst/>
                          <a:latin typeface="Times New Roman" panose="02020603050405020304" pitchFamily="18" charset="0"/>
                          <a:cs typeface="Times New Roman" panose="02020603050405020304" pitchFamily="18" charset="0"/>
                        </a:rPr>
                        <a:t>intermittent errors</a:t>
                      </a:r>
                      <a:r>
                        <a:rPr lang="en-US" altLang="zh-CN" sz="900" b="0" i="0" u="none" strike="noStrike" dirty="0">
                          <a:effectLst/>
                          <a:latin typeface="Times New Roman" panose="02020603050405020304" pitchFamily="18" charset="0"/>
                          <a:cs typeface="Times New Roman" panose="02020603050405020304" pitchFamily="18" charset="0"/>
                        </a:rPr>
                        <a:t> )</a:t>
                      </a:r>
                      <a:endParaRPr lang="zh-CN" altLang="en-US" sz="900" b="0" i="0" u="none" strike="noStrike" dirty="0">
                        <a:effectLst/>
                        <a:latin typeface="Times New Roman" panose="02020603050405020304" pitchFamily="18" charset="0"/>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dirty="0">
                          <a:effectLst/>
                          <a:latin typeface="宋体"/>
                        </a:rPr>
                        <a:t>持續誤差 </a:t>
                      </a:r>
                      <a:r>
                        <a:rPr lang="en-US" altLang="zh-CN" sz="900" b="0" i="0" u="none" strike="noStrike" dirty="0">
                          <a:effectLst/>
                          <a:latin typeface="Times New Roman" panose="02020603050405020304" pitchFamily="18" charset="0"/>
                          <a:cs typeface="Times New Roman" panose="02020603050405020304" pitchFamily="18" charset="0"/>
                        </a:rPr>
                        <a:t>( </a:t>
                      </a:r>
                      <a:r>
                        <a:rPr lang="en-US" altLang="zh-CN" sz="900" b="0" i="1" u="none" strike="noStrike" dirty="0">
                          <a:effectLst/>
                          <a:latin typeface="Times New Roman" panose="02020603050405020304" pitchFamily="18" charset="0"/>
                          <a:cs typeface="Times New Roman" panose="02020603050405020304" pitchFamily="18" charset="0"/>
                        </a:rPr>
                        <a:t>persistent errors</a:t>
                      </a:r>
                      <a:r>
                        <a:rPr lang="en-US" altLang="zh-CN" sz="900" b="0" i="0" u="none" strike="noStrike" dirty="0">
                          <a:effectLst/>
                          <a:latin typeface="Times New Roman" panose="02020603050405020304" pitchFamily="18" charset="0"/>
                          <a:cs typeface="Times New Roman" panose="02020603050405020304" pitchFamily="18" charset="0"/>
                        </a:rPr>
                        <a:t> )</a:t>
                      </a:r>
                      <a:endParaRPr lang="zh-CN" altLang="en-US" sz="900" b="0" i="0" u="none" strike="noStrike" dirty="0">
                        <a:effectLst/>
                        <a:latin typeface="Times New Roman" panose="02020603050405020304" pitchFamily="18" charset="0"/>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7968">
                <a:tc>
                  <a:txBody>
                    <a:bodyPr/>
                    <a:lstStyle/>
                    <a:p>
                      <a:pPr algn="ctr" fontAlgn="ctr"/>
                      <a:r>
                        <a:rPr lang="en-US" sz="1000" b="0" i="1" u="none" strike="noStrike" dirty="0" err="1">
                          <a:effectLst/>
                          <a:latin typeface="Times New Roman"/>
                        </a:rPr>
                        <a:t>n</a:t>
                      </a:r>
                      <a:r>
                        <a:rPr lang="en-US" sz="1000" b="0" i="1" u="none" strike="noStrike" baseline="-25000" dirty="0" err="1">
                          <a:effectLst/>
                          <a:latin typeface="Times New Roman"/>
                        </a:rPr>
                        <a:t>tr</a:t>
                      </a:r>
                      <a:r>
                        <a:rPr lang="en-US" sz="1000" b="0" i="0" u="none" strike="noStrike" dirty="0">
                          <a:effectLst/>
                          <a:latin typeface="Times New Roman"/>
                        </a:rPr>
                        <a:t> </a:t>
                      </a:r>
                      <a:r>
                        <a:rPr lang="en-US" sz="1000" b="0" i="0" u="none" strike="noStrike" baseline="0" dirty="0">
                          <a:effectLst/>
                          <a:latin typeface="Times New Roman"/>
                        </a:rPr>
                        <a:t>  </a:t>
                      </a:r>
                      <a:r>
                        <a:rPr lang="en-US" sz="1000" b="0" i="0" u="none" strike="noStrike" dirty="0">
                          <a:effectLst/>
                          <a:latin typeface="Times New Roman"/>
                        </a:rPr>
                        <a:t>~  </a:t>
                      </a:r>
                      <a:r>
                        <a:rPr lang="en-US" altLang="zh-CN" sz="900" b="0" i="1" u="none" strike="noStrike" dirty="0">
                          <a:effectLst/>
                          <a:latin typeface="Times New Roman" panose="02020603050405020304" pitchFamily="18" charset="0"/>
                          <a:cs typeface="Times New Roman" panose="02020603050405020304" pitchFamily="18" charset="0"/>
                        </a:rPr>
                        <a:t>number of analytical runs true rejection</a:t>
                      </a:r>
                      <a:endParaRPr lang="zh-CN" altLang="en-US" sz="900" b="0" i="1" u="none" strike="noStrike" dirty="0">
                        <a:effectLst/>
                        <a:latin typeface="Times New Roman" panose="02020603050405020304" pitchFamily="18" charset="0"/>
                        <a:cs typeface="Times New Roman" panose="02020603050405020304" pitchFamily="18" charset="0"/>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1" u="none" strike="noStrike" dirty="0" err="1">
                          <a:effectLst/>
                          <a:latin typeface="Times New Roman"/>
                        </a:rPr>
                        <a:t>n</a:t>
                      </a:r>
                      <a:r>
                        <a:rPr lang="en-US" sz="1000" b="0" i="1" u="none" strike="noStrike" baseline="-25000" dirty="0" err="1">
                          <a:effectLst/>
                          <a:latin typeface="Times New Roman"/>
                        </a:rPr>
                        <a:t>tr</a:t>
                      </a:r>
                      <a:r>
                        <a:rPr lang="en-US" sz="1000" b="0" i="1" u="none" strike="noStrike" dirty="0">
                          <a:effectLst/>
                          <a:latin typeface="Times New Roman"/>
                        </a:rPr>
                        <a:t>  </a:t>
                      </a:r>
                      <a:r>
                        <a:rPr lang="en-US" altLang="zh-CN" sz="1000" b="0" i="1" u="none" strike="noStrike" dirty="0">
                          <a:effectLst/>
                          <a:latin typeface="Times New Roman"/>
                        </a:rPr>
                        <a:t>= </a:t>
                      </a:r>
                      <a:r>
                        <a:rPr lang="en-US" sz="1000" b="0" i="1" u="none" strike="noStrike" dirty="0">
                          <a:effectLst/>
                          <a:latin typeface="Times New Roman"/>
                        </a:rPr>
                        <a:t> </a:t>
                      </a:r>
                      <a:r>
                        <a:rPr lang="en-US" sz="1000" b="0" i="1" u="none" strike="noStrike" dirty="0" err="1">
                          <a:effectLst/>
                          <a:latin typeface="Times New Roman"/>
                        </a:rPr>
                        <a:t>n</a:t>
                      </a:r>
                      <a:r>
                        <a:rPr lang="en-US" sz="1000" b="0" i="1" u="none" strike="noStrike" baseline="-25000" dirty="0" err="1">
                          <a:effectLst/>
                          <a:latin typeface="Times New Roman"/>
                        </a:rPr>
                        <a:t>t</a:t>
                      </a:r>
                      <a:r>
                        <a:rPr lang="en-US" sz="1000" b="0" i="0" u="none" strike="noStrike" dirty="0">
                          <a:effectLst/>
                          <a:latin typeface="Times New Roman"/>
                        </a:rPr>
                        <a:t>  </a:t>
                      </a:r>
                      <a:r>
                        <a:rPr lang="en-US" altLang="zh-CN" sz="700" b="0" i="0" u="none" strike="noStrike" dirty="0">
                          <a:effectLst/>
                          <a:latin typeface="Times New Roman"/>
                        </a:rPr>
                        <a:t>×</a:t>
                      </a:r>
                      <a:r>
                        <a:rPr lang="en-US" sz="1000" b="0" i="0" u="none" strike="noStrike" dirty="0">
                          <a:effectLst/>
                          <a:latin typeface="Times New Roman"/>
                        </a:rPr>
                        <a:t>  </a:t>
                      </a:r>
                      <a:r>
                        <a:rPr lang="en-US" sz="1000" b="0" i="1" u="none" strike="noStrike" dirty="0">
                          <a:effectLst/>
                          <a:latin typeface="Times New Roman"/>
                        </a:rPr>
                        <a:t>f</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a:t>
                      </a:r>
                      <a:r>
                        <a:rPr lang="en-US" sz="1000" b="0" i="0" u="none" strike="noStrike" dirty="0">
                          <a:effectLst/>
                          <a:latin typeface="Times New Roman"/>
                        </a:rPr>
                        <a:t>  </a:t>
                      </a:r>
                      <a:r>
                        <a:rPr lang="en-US" sz="1000" b="0" i="1" u="none" strike="noStrike" dirty="0" err="1">
                          <a:effectLst/>
                          <a:latin typeface="Times New Roman"/>
                        </a:rPr>
                        <a:t>P</a:t>
                      </a:r>
                      <a:r>
                        <a:rPr lang="en-US" sz="1000" b="0" i="1" u="none" strike="noStrike" baseline="-25000" dirty="0" err="1">
                          <a:effectLst/>
                          <a:latin typeface="Times New Roman"/>
                        </a:rPr>
                        <a:t>ed</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tr</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a:effectLst/>
                          <a:latin typeface="Times New Roman"/>
                        </a:rPr>
                        <a:t>f</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07968">
                <a:tc>
                  <a:txBody>
                    <a:bodyPr/>
                    <a:lstStyle/>
                    <a:p>
                      <a:pPr algn="ctr" fontAlgn="ctr"/>
                      <a:r>
                        <a:rPr lang="en-US" sz="1000" b="0" i="1" u="none" strike="noStrike" dirty="0" err="1">
                          <a:effectLst/>
                          <a:latin typeface="Times New Roman"/>
                        </a:rPr>
                        <a:t>n</a:t>
                      </a:r>
                      <a:r>
                        <a:rPr lang="en-US" sz="1000" b="0" i="1" u="none" strike="noStrike" baseline="-25000" dirty="0" err="1">
                          <a:effectLst/>
                          <a:latin typeface="Times New Roman"/>
                        </a:rPr>
                        <a:t>fr</a:t>
                      </a:r>
                      <a:r>
                        <a:rPr lang="en-US" sz="1000" b="0" i="0" u="none" strike="noStrike" dirty="0">
                          <a:effectLst/>
                          <a:latin typeface="Times New Roman"/>
                        </a:rPr>
                        <a:t>   ~  </a:t>
                      </a:r>
                      <a:r>
                        <a:rPr lang="en-US" altLang="zh-CN" sz="900" b="0" i="1" u="none" strike="noStrike" dirty="0">
                          <a:effectLst/>
                          <a:latin typeface="Times New Roman" panose="02020603050405020304" pitchFamily="18" charset="0"/>
                          <a:cs typeface="Times New Roman" panose="02020603050405020304" pitchFamily="18" charset="0"/>
                        </a:rPr>
                        <a:t>number of analytical runs false rejection</a:t>
                      </a:r>
                      <a:endParaRPr lang="zh-CN" altLang="en-US" sz="900" b="0" i="1" u="none" strike="noStrike" dirty="0">
                        <a:effectLst/>
                        <a:latin typeface="Times New Roman" panose="02020603050405020304" pitchFamily="18" charset="0"/>
                        <a:cs typeface="Times New Roman" panose="02020603050405020304" pitchFamily="18"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fr</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lang="de-DE" sz="1000" b="0" i="1" u="none" strike="noStrike" dirty="0">
                          <a:effectLst/>
                          <a:latin typeface="Times New Roman"/>
                        </a:rPr>
                        <a:t>n</a:t>
                      </a:r>
                      <a:r>
                        <a:rPr lang="de-DE" sz="1000" b="0" i="1" u="none" strike="noStrike" baseline="-25000" dirty="0">
                          <a:effectLst/>
                          <a:latin typeface="Times New Roman"/>
                        </a:rPr>
                        <a:t>t</a:t>
                      </a:r>
                      <a:r>
                        <a:rPr lang="de-DE"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a:t>
                      </a:r>
                      <a:r>
                        <a:rPr lang="de-DE" sz="1000" b="0" i="0" u="none" strike="noStrike" dirty="0">
                          <a:effectLst/>
                          <a:latin typeface="Times New Roman"/>
                        </a:rPr>
                        <a:t>  (  1  -  </a:t>
                      </a:r>
                      <a:r>
                        <a:rPr lang="de-DE" sz="1000" b="0" i="1" u="none" strike="noStrike" dirty="0">
                          <a:effectLst/>
                          <a:latin typeface="Times New Roman"/>
                        </a:rPr>
                        <a:t>f</a:t>
                      </a:r>
                      <a:r>
                        <a:rPr lang="de-DE" sz="1000" b="0" i="0" u="none" strike="noStrike" dirty="0">
                          <a:effectLst/>
                          <a:latin typeface="Times New Roman"/>
                        </a:rPr>
                        <a:t>  )  </a:t>
                      </a:r>
                      <a:r>
                        <a:rPr kumimoji="0" lang="en-US" altLang="zh-CN" sz="700" b="0" i="0" u="none" strike="noStrike" kern="1200" cap="none" spc="0" normalizeH="0" baseline="0" noProof="0" dirty="0">
                          <a:ln>
                            <a:noFill/>
                          </a:ln>
                          <a:solidFill>
                            <a:srgbClr val="000000"/>
                          </a:solidFill>
                          <a:effectLst/>
                          <a:uLnTx/>
                          <a:uFillTx/>
                          <a:latin typeface="Times New Roman"/>
                          <a:cs typeface="+mn-cs"/>
                        </a:rPr>
                        <a:t>×</a:t>
                      </a:r>
                      <a:r>
                        <a:rPr lang="de-DE" sz="1000" b="0" i="0" u="none" strike="noStrike" dirty="0">
                          <a:effectLst/>
                          <a:latin typeface="Times New Roman"/>
                        </a:rPr>
                        <a:t>  (  1  -  (  1  -  </a:t>
                      </a:r>
                      <a:r>
                        <a:rPr lang="de-DE" sz="1000" b="0" i="1" u="none" strike="noStrike" dirty="0">
                          <a:effectLst/>
                          <a:latin typeface="Times New Roman"/>
                        </a:rPr>
                        <a:t>P</a:t>
                      </a:r>
                      <a:r>
                        <a:rPr lang="de-DE" sz="1000" b="0" i="1" u="none" strike="noStrike" baseline="-25000" dirty="0">
                          <a:effectLst/>
                          <a:latin typeface="Times New Roman"/>
                        </a:rPr>
                        <a:t>fr</a:t>
                      </a:r>
                      <a:r>
                        <a:rPr lang="de-DE" sz="1000" b="0" i="0" u="none" strike="noStrike" dirty="0">
                          <a:effectLst/>
                          <a:latin typeface="Times New Roman"/>
                        </a:rPr>
                        <a:t>  ) </a:t>
                      </a:r>
                      <a:r>
                        <a:rPr lang="de-DE" sz="1000" b="0" i="1" u="none" strike="noStrike" baseline="30000" dirty="0">
                          <a:effectLst/>
                          <a:latin typeface="Times New Roman"/>
                        </a:rPr>
                        <a:t>m</a:t>
                      </a:r>
                      <a:r>
                        <a:rPr lang="de-DE"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fr</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  (  </a:t>
                      </a:r>
                      <a:r>
                        <a:rPr lang="en-US" sz="1000" b="0" i="1" u="none" strike="noStrike" dirty="0" err="1">
                          <a:effectLst/>
                          <a:latin typeface="Times New Roman"/>
                        </a:rPr>
                        <a:t>ARL</a:t>
                      </a:r>
                      <a:r>
                        <a:rPr lang="en-US" sz="1000" b="0" i="1" u="none" strike="noStrike" baseline="-25000" dirty="0" err="1">
                          <a:effectLst/>
                          <a:latin typeface="Times New Roman"/>
                        </a:rPr>
                        <a:t>ed</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a:effectLst/>
                          <a:latin typeface="Times New Roman"/>
                        </a:rPr>
                        <a:t>f</a:t>
                      </a:r>
                      <a:r>
                        <a:rPr lang="en-US" sz="1000" b="0" i="0" u="none" strike="noStrike" dirty="0">
                          <a:effectLst/>
                          <a:latin typeface="Times New Roman"/>
                        </a:rPr>
                        <a:t>   ) )  </a:t>
                      </a:r>
                      <a:r>
                        <a:rPr kumimoji="0" lang="en-US" altLang="zh-CN" sz="700" b="0" i="0" u="none" strike="noStrike" kern="1200" cap="none" spc="0" normalizeH="0" baseline="0" noProof="0" dirty="0">
                          <a:ln>
                            <a:noFill/>
                          </a:ln>
                          <a:solidFill>
                            <a:srgbClr val="000000"/>
                          </a:solidFill>
                          <a:effectLst/>
                          <a:uLnTx/>
                          <a:uFillTx/>
                          <a:latin typeface="Times New Roman"/>
                          <a:cs typeface="+mn-cs"/>
                        </a:rPr>
                        <a:t>×</a:t>
                      </a:r>
                      <a:r>
                        <a:rPr kumimoji="0" lang="en-US" altLang="zh-CN" sz="10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  (  1  -  (  1  </a:t>
                      </a:r>
                      <a:r>
                        <a:rPr lang="en-US" altLang="zh-CN" sz="800" b="0" i="0" u="none" strike="noStrike" dirty="0">
                          <a:effectLst/>
                          <a:latin typeface="Times New Roman"/>
                        </a:rPr>
                        <a:t>÷ </a:t>
                      </a:r>
                      <a:r>
                        <a:rPr lang="en-US" sz="1000" b="0" i="0" u="none" strike="noStrike" dirty="0">
                          <a:effectLst/>
                          <a:latin typeface="Times New Roman"/>
                        </a:rPr>
                        <a:t> </a:t>
                      </a:r>
                      <a:r>
                        <a:rPr lang="en-US" sz="1000" b="0" i="1" u="none" strike="noStrike" dirty="0" err="1">
                          <a:effectLst/>
                          <a:latin typeface="Times New Roman"/>
                        </a:rPr>
                        <a:t>ARL</a:t>
                      </a:r>
                      <a:r>
                        <a:rPr lang="en-US" sz="1000" b="0" i="1" u="none" strike="noStrike" baseline="-25000" dirty="0" err="1">
                          <a:effectLst/>
                          <a:latin typeface="Times New Roman"/>
                        </a:rPr>
                        <a:t>fr</a:t>
                      </a:r>
                      <a:r>
                        <a:rPr lang="en-US" sz="1000" b="0" i="0" u="none" strike="noStrike" dirty="0">
                          <a:effectLst/>
                          <a:latin typeface="Times New Roman"/>
                        </a:rPr>
                        <a:t>  ) ) </a:t>
                      </a:r>
                      <a:r>
                        <a:rPr lang="en-US" sz="1000" b="0" i="1" u="none" strike="noStrike" baseline="30000" dirty="0">
                          <a:effectLst/>
                          <a:latin typeface="Times New Roman"/>
                        </a:rPr>
                        <a:t>m</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07968">
                <a:tc>
                  <a:txBody>
                    <a:bodyPr/>
                    <a:lstStyle/>
                    <a:p>
                      <a:pPr algn="ctr" fontAlgn="ctr"/>
                      <a:r>
                        <a:rPr lang="en-US" sz="1000" b="0" i="1" u="none" strike="noStrike" dirty="0" err="1">
                          <a:effectLst/>
                          <a:latin typeface="Times New Roman"/>
                        </a:rPr>
                        <a:t>n</a:t>
                      </a:r>
                      <a:r>
                        <a:rPr lang="en-US" sz="1000" b="0" i="1" u="none" strike="noStrike" baseline="-25000" dirty="0" err="1">
                          <a:effectLst/>
                          <a:latin typeface="Times New Roman"/>
                        </a:rPr>
                        <a:t>fr</a:t>
                      </a:r>
                      <a:r>
                        <a:rPr lang="en-US" sz="1000" b="0" i="0" u="none" strike="noStrike" dirty="0">
                          <a:effectLst/>
                          <a:latin typeface="Times New Roman"/>
                        </a:rPr>
                        <a:t>   ~  </a:t>
                      </a:r>
                      <a:r>
                        <a:rPr kumimoji="0" lang="en-US" altLang="zh-CN" sz="9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number of analytical runs false rejection</a:t>
                      </a:r>
                      <a:r>
                        <a:rPr lang="zh-CN" altLang="en-US" sz="900" b="0" i="0" u="none" strike="noStrike" dirty="0">
                          <a:effectLst/>
                          <a:latin typeface="宋体"/>
                        </a:rPr>
                        <a:t> </a:t>
                      </a:r>
                      <a:r>
                        <a:rPr lang="en-US" altLang="zh-CN" sz="900" b="0" i="0" u="none" strike="noStrike" dirty="0">
                          <a:effectLst/>
                          <a:latin typeface="宋体"/>
                        </a:rPr>
                        <a:t>(</a:t>
                      </a:r>
                      <a:r>
                        <a:rPr lang="zh-CN" altLang="en-US" sz="900" b="0" i="0" u="none" strike="noStrike" dirty="0">
                          <a:effectLst/>
                          <a:latin typeface="Times New Roman"/>
                        </a:rPr>
                        <a:t> </a:t>
                      </a:r>
                      <a:r>
                        <a:rPr lang="en-US" altLang="zh-CN" sz="900" b="0" i="1" u="none" strike="noStrike" dirty="0">
                          <a:effectLst/>
                          <a:latin typeface="Times New Roman"/>
                        </a:rPr>
                        <a:t>m</a:t>
                      </a:r>
                      <a:r>
                        <a:rPr lang="en-US" altLang="zh-CN" sz="900" b="0" i="0" u="none" strike="noStrike" dirty="0">
                          <a:effectLst/>
                          <a:latin typeface="Times New Roman"/>
                        </a:rPr>
                        <a:t> = </a:t>
                      </a:r>
                      <a:r>
                        <a:rPr lang="en-US" altLang="zh-CN" sz="800" b="0" i="0" u="none" strike="noStrike" dirty="0">
                          <a:effectLst/>
                          <a:latin typeface="Times New Roman"/>
                        </a:rPr>
                        <a:t>1</a:t>
                      </a:r>
                      <a:r>
                        <a:rPr lang="en-US" altLang="zh-CN" sz="900" b="0" i="0" u="none" strike="noStrike" dirty="0">
                          <a:effectLst/>
                          <a:latin typeface="Times New Roman"/>
                        </a:rPr>
                        <a:t> )</a:t>
                      </a:r>
                      <a:endParaRPr lang="zh-CN" altLang="en-US" sz="900" b="0" i="0"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fr</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de-DE" altLang="zh-CN" sz="1000" b="0" i="1" u="none" strike="noStrike" kern="1200" cap="none" spc="0" normalizeH="0" baseline="0" noProof="0" dirty="0">
                          <a:ln>
                            <a:noFill/>
                          </a:ln>
                          <a:solidFill>
                            <a:srgbClr val="000000"/>
                          </a:solidFill>
                          <a:effectLst/>
                          <a:uLnTx/>
                          <a:uFillTx/>
                          <a:latin typeface="Times New Roman"/>
                          <a:cs typeface="+mn-cs"/>
                        </a:rPr>
                        <a:t>n</a:t>
                      </a:r>
                      <a:r>
                        <a:rPr kumimoji="0" lang="de-DE" altLang="zh-CN" sz="1000" b="0" i="1" u="none" strike="noStrike" kern="1200" cap="none" spc="0" normalizeH="0" baseline="-25000" noProof="0" dirty="0">
                          <a:ln>
                            <a:noFill/>
                          </a:ln>
                          <a:solidFill>
                            <a:srgbClr val="000000"/>
                          </a:solidFill>
                          <a:effectLst/>
                          <a:uLnTx/>
                          <a:uFillTx/>
                          <a:latin typeface="Times New Roman"/>
                          <a:cs typeface="+mn-cs"/>
                        </a:rPr>
                        <a:t>t</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  </a:t>
                      </a:r>
                      <a:r>
                        <a:rPr lang="en-US" sz="1000" b="0" i="1" u="none" strike="noStrike" dirty="0">
                          <a:effectLst/>
                          <a:latin typeface="Times New Roman"/>
                        </a:rPr>
                        <a:t>f </a:t>
                      </a:r>
                      <a:r>
                        <a:rPr lang="en-US" sz="1000" b="0" i="0" u="none" strike="noStrike" dirty="0">
                          <a:effectLst/>
                          <a:latin typeface="Times New Roman"/>
                        </a:rPr>
                        <a:t> )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err="1">
                          <a:effectLst/>
                          <a:latin typeface="Times New Roman"/>
                        </a:rPr>
                        <a:t>P</a:t>
                      </a:r>
                      <a:r>
                        <a:rPr lang="en-US" sz="1000" b="0" i="1" u="none" strike="noStrike" baseline="-25000" dirty="0" err="1">
                          <a:effectLst/>
                          <a:latin typeface="Times New Roman"/>
                        </a:rPr>
                        <a:t>fr</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000" b="0" i="1" kern="1200" spc="0" baseline="0" dirty="0" err="1">
                          <a:ln>
                            <a:noFill/>
                          </a:ln>
                          <a:solidFill>
                            <a:srgbClr val="000000"/>
                          </a:solidFill>
                          <a:effectLst/>
                          <a:latin typeface="Times New Roman"/>
                          <a:ea typeface="+mn-ea"/>
                          <a:cs typeface="+mn-cs"/>
                        </a:rPr>
                        <a:t>n</a:t>
                      </a:r>
                      <a:r>
                        <a:rPr lang="en-US" altLang="zh-CN" sz="1000" b="0" i="1" kern="1200" spc="0" baseline="-25000" dirty="0" err="1">
                          <a:ln>
                            <a:noFill/>
                          </a:ln>
                          <a:solidFill>
                            <a:srgbClr val="000000"/>
                          </a:solidFill>
                          <a:effectLst/>
                          <a:latin typeface="Times New Roman"/>
                          <a:ea typeface="+mn-ea"/>
                          <a:cs typeface="+mn-cs"/>
                        </a:rPr>
                        <a:t>tr</a:t>
                      </a:r>
                      <a:r>
                        <a:rPr lang="en-US" altLang="zh-CN" sz="1000" b="0" i="1" kern="1200" spc="0" baseline="0" dirty="0">
                          <a:ln>
                            <a:noFill/>
                          </a:ln>
                          <a:solidFill>
                            <a:srgbClr val="000000"/>
                          </a:solidFill>
                          <a:effectLst/>
                          <a:latin typeface="Times New Roman"/>
                          <a:ea typeface="+mn-ea"/>
                          <a:cs typeface="+mn-cs"/>
                        </a:rPr>
                        <a:t>  =  </a:t>
                      </a:r>
                      <a:r>
                        <a:rPr lang="en-US" altLang="zh-CN" sz="1000" b="0" i="1" kern="1200" spc="0" baseline="0" dirty="0" err="1">
                          <a:ln>
                            <a:noFill/>
                          </a:ln>
                          <a:solidFill>
                            <a:srgbClr val="000000"/>
                          </a:solidFill>
                          <a:effectLst/>
                          <a:latin typeface="Times New Roman"/>
                          <a:ea typeface="+mn-ea"/>
                          <a:cs typeface="+mn-cs"/>
                        </a:rPr>
                        <a:t>n</a:t>
                      </a:r>
                      <a:r>
                        <a:rPr lang="en-US" altLang="zh-CN" sz="1000" b="0" i="1" kern="1200" spc="0" baseline="-25000" dirty="0" err="1">
                          <a:ln>
                            <a:noFill/>
                          </a:ln>
                          <a:solidFill>
                            <a:srgbClr val="000000"/>
                          </a:solidFill>
                          <a:effectLst/>
                          <a:latin typeface="Times New Roman"/>
                          <a:ea typeface="+mn-ea"/>
                          <a:cs typeface="+mn-cs"/>
                        </a:rPr>
                        <a:t>t</a:t>
                      </a:r>
                      <a:r>
                        <a:rPr lang="en-US" altLang="zh-CN" sz="1000" b="0" i="1" kern="1200" spc="0" baseline="-25000" dirty="0">
                          <a:ln>
                            <a:noFill/>
                          </a:ln>
                          <a:solidFill>
                            <a:srgbClr val="000000"/>
                          </a:solidFill>
                          <a:effectLst/>
                          <a:latin typeface="Times New Roman"/>
                          <a:ea typeface="+mn-ea"/>
                          <a:cs typeface="+mn-cs"/>
                        </a:rPr>
                        <a:t> </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1 -  (</a:t>
                      </a:r>
                      <a:r>
                        <a:rPr lang="en-US" sz="1000" b="0" i="0" u="none" strike="noStrike" baseline="0" dirty="0">
                          <a:effectLst/>
                          <a:latin typeface="Times New Roman"/>
                        </a:rPr>
                        <a:t>  </a:t>
                      </a:r>
                      <a:r>
                        <a:rPr lang="en-US" sz="1000" b="0" i="1" u="none" strike="noStrike" dirty="0" err="1">
                          <a:effectLst/>
                          <a:latin typeface="Times New Roman"/>
                        </a:rPr>
                        <a:t>ARL</a:t>
                      </a:r>
                      <a:r>
                        <a:rPr lang="en-US" sz="1000" b="0" i="1" u="none" strike="noStrike" baseline="-25000" dirty="0" err="1">
                          <a:effectLst/>
                          <a:latin typeface="Times New Roman"/>
                        </a:rPr>
                        <a:t>ed</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a:effectLst/>
                          <a:latin typeface="Times New Roman"/>
                        </a:rPr>
                        <a:t>f </a:t>
                      </a:r>
                      <a:r>
                        <a:rPr lang="en-US" sz="1000" b="0" i="0" u="none" strike="noStrike" dirty="0">
                          <a:effectLst/>
                          <a:latin typeface="Times New Roman"/>
                        </a:rPr>
                        <a:t>  ) )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a:t>
                      </a:r>
                      <a:r>
                        <a:rPr kumimoji="0" lang="en-US" altLang="zh-CN" sz="8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err="1">
                          <a:effectLst/>
                          <a:latin typeface="Times New Roman"/>
                        </a:rPr>
                        <a:t>ARL</a:t>
                      </a:r>
                      <a:r>
                        <a:rPr lang="en-US" sz="1000" b="0" i="1" u="none" strike="noStrike" baseline="-25000" dirty="0" err="1">
                          <a:effectLst/>
                          <a:latin typeface="Times New Roman"/>
                        </a:rPr>
                        <a:t>fr</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07968">
                <a:tc>
                  <a:txBody>
                    <a:bodyPr/>
                    <a:lstStyle/>
                    <a:p>
                      <a:pPr algn="ctr" fontAlgn="ctr"/>
                      <a:r>
                        <a:rPr lang="en-US" sz="1000" b="0" i="1" u="none" strike="noStrike" dirty="0" err="1">
                          <a:effectLst/>
                          <a:latin typeface="Times New Roman"/>
                        </a:rPr>
                        <a:t>n</a:t>
                      </a:r>
                      <a:r>
                        <a:rPr lang="en-US" sz="1000" b="0" i="1" u="none" strike="noStrike" baseline="-25000" dirty="0" err="1">
                          <a:effectLst/>
                          <a:latin typeface="Times New Roman"/>
                        </a:rPr>
                        <a:t>fa</a:t>
                      </a:r>
                      <a:r>
                        <a:rPr lang="en-US" sz="1000" b="0" i="0" u="none" strike="noStrike" dirty="0">
                          <a:effectLst/>
                          <a:latin typeface="Times New Roman"/>
                        </a:rPr>
                        <a:t>   </a:t>
                      </a:r>
                      <a:r>
                        <a:rPr lang="en-US" altLang="zh-CN" sz="1000" b="0" i="0" u="none" strike="noStrike" dirty="0">
                          <a:effectLst/>
                          <a:latin typeface="Times New Roman"/>
                        </a:rPr>
                        <a:t>~  </a:t>
                      </a:r>
                      <a:r>
                        <a:rPr lang="en-US" altLang="zh-CN" sz="900" b="0" i="1" u="none" strike="noStrike" dirty="0">
                          <a:effectLst/>
                          <a:latin typeface="Times New Roman" panose="02020603050405020304" pitchFamily="18" charset="0"/>
                          <a:cs typeface="Times New Roman" panose="02020603050405020304" pitchFamily="18" charset="0"/>
                        </a:rPr>
                        <a:t>number of analytical runs false acceptance</a:t>
                      </a:r>
                      <a:endParaRPr lang="zh-CN" altLang="en-US" sz="900" b="0" i="1" u="none" strike="noStrike" dirty="0">
                        <a:effectLst/>
                        <a:latin typeface="Times New Roman" panose="02020603050405020304" pitchFamily="18" charset="0"/>
                        <a:cs typeface="Times New Roman" panose="02020603050405020304" pitchFamily="18"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fa</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de-DE" altLang="zh-CN" sz="1000" b="0" i="1" u="none" strike="noStrike" kern="1200" cap="none" spc="0" normalizeH="0" baseline="0" noProof="0" dirty="0">
                          <a:ln>
                            <a:noFill/>
                          </a:ln>
                          <a:solidFill>
                            <a:srgbClr val="000000"/>
                          </a:solidFill>
                          <a:effectLst/>
                          <a:uLnTx/>
                          <a:uFillTx/>
                          <a:latin typeface="Times New Roman"/>
                          <a:cs typeface="+mn-cs"/>
                        </a:rPr>
                        <a:t>n</a:t>
                      </a:r>
                      <a:r>
                        <a:rPr kumimoji="0" lang="de-DE" altLang="zh-CN" sz="1000" b="0" i="1" u="none" strike="noStrike" kern="1200" cap="none" spc="0" normalizeH="0" baseline="-25000" noProof="0" dirty="0">
                          <a:ln>
                            <a:noFill/>
                          </a:ln>
                          <a:solidFill>
                            <a:srgbClr val="000000"/>
                          </a:solidFill>
                          <a:effectLst/>
                          <a:uLnTx/>
                          <a:uFillTx/>
                          <a:latin typeface="Times New Roman"/>
                          <a:cs typeface="+mn-cs"/>
                        </a:rPr>
                        <a:t>t</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a:effectLst/>
                          <a:latin typeface="Times New Roman"/>
                        </a:rPr>
                        <a:t>f</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  </a:t>
                      </a:r>
                      <a:r>
                        <a:rPr lang="en-US" sz="1000" b="0" i="1" u="none" strike="noStrike" dirty="0" err="1">
                          <a:effectLst/>
                          <a:latin typeface="Times New Roman"/>
                        </a:rPr>
                        <a:t>P</a:t>
                      </a:r>
                      <a:r>
                        <a:rPr lang="en-US" sz="1000" b="0" i="1" u="none" strike="noStrike" baseline="-25000" dirty="0" err="1">
                          <a:effectLst/>
                          <a:latin typeface="Times New Roman"/>
                        </a:rPr>
                        <a:t>ed</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fa</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a:t>
                      </a:r>
                      <a:r>
                        <a:rPr kumimoji="0" lang="en-US" altLang="zh-CN" sz="1000" b="0" i="1"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a:effectLst/>
                          <a:latin typeface="Times New Roman"/>
                        </a:rPr>
                        <a:t>f</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a:t>
                      </a:r>
                      <a:r>
                        <a:rPr lang="en-US" sz="1000" b="0" i="1" u="none" strike="noStrike" dirty="0" err="1">
                          <a:effectLst/>
                          <a:latin typeface="Times New Roman"/>
                        </a:rPr>
                        <a:t>ARL</a:t>
                      </a:r>
                      <a:r>
                        <a:rPr lang="en-US" sz="1000" b="0" i="1" u="none" strike="noStrike" baseline="-25000" dirty="0" err="1">
                          <a:effectLst/>
                          <a:latin typeface="Times New Roman"/>
                        </a:rPr>
                        <a:t>ed</a:t>
                      </a:r>
                      <a:r>
                        <a:rPr lang="en-US" sz="1000" b="0" i="0" u="none" strike="noStrike" dirty="0">
                          <a:effectLst/>
                          <a:latin typeface="Times New Roman"/>
                        </a:rPr>
                        <a:t>   -  1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07968">
                <a:tc>
                  <a:txBody>
                    <a:bodyPr/>
                    <a:lstStyle/>
                    <a:p>
                      <a:pPr algn="ctr" fontAlgn="ctr"/>
                      <a:r>
                        <a:rPr lang="en-US" sz="1000" b="0" i="1" u="none" strike="noStrike" dirty="0" err="1">
                          <a:effectLst/>
                          <a:latin typeface="Times New Roman"/>
                        </a:rPr>
                        <a:t>n</a:t>
                      </a:r>
                      <a:r>
                        <a:rPr lang="en-US" sz="1000" b="0" i="1" u="none" strike="noStrike" baseline="-25000" dirty="0" err="1">
                          <a:effectLst/>
                          <a:latin typeface="Times New Roman"/>
                        </a:rPr>
                        <a:t>ta</a:t>
                      </a:r>
                      <a:r>
                        <a:rPr lang="en-US" sz="1000" b="0" i="0" u="none" strike="noStrike" dirty="0">
                          <a:effectLst/>
                          <a:latin typeface="Times New Roman"/>
                        </a:rPr>
                        <a:t>   </a:t>
                      </a:r>
                      <a:r>
                        <a:rPr lang="en-US" altLang="zh-CN" sz="1000" b="0" i="0" u="none" strike="noStrike" dirty="0">
                          <a:effectLst/>
                          <a:latin typeface="Times New Roman"/>
                        </a:rPr>
                        <a:t>~ </a:t>
                      </a:r>
                      <a:r>
                        <a:rPr lang="en-US" sz="1000" b="0" i="0" u="none" strike="noStrike" dirty="0">
                          <a:effectLst/>
                          <a:latin typeface="Times New Roman"/>
                        </a:rPr>
                        <a:t> </a:t>
                      </a:r>
                      <a:r>
                        <a:rPr lang="en-US" altLang="zh-CN" sz="900" b="0" i="1" u="none" strike="noStrike" dirty="0">
                          <a:effectLst/>
                          <a:latin typeface="Times New Roman" panose="02020603050405020304" pitchFamily="18" charset="0"/>
                          <a:cs typeface="Times New Roman" panose="02020603050405020304" pitchFamily="18" charset="0"/>
                        </a:rPr>
                        <a:t>number of analytical runs true acceptance</a:t>
                      </a:r>
                      <a:endParaRPr lang="zh-CN" altLang="en-US" sz="900" b="0" i="1" u="none" strike="noStrike" dirty="0">
                        <a:effectLst/>
                        <a:latin typeface="Times New Roman" panose="02020603050405020304" pitchFamily="18" charset="0"/>
                        <a:cs typeface="Times New Roman" panose="02020603050405020304" pitchFamily="18" charset="0"/>
                      </a:endParaRP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ta</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de-DE" altLang="zh-CN" sz="1000" b="0" i="1" u="none" strike="noStrike" kern="1200" cap="none" spc="0" normalizeH="0" baseline="0" noProof="0" dirty="0">
                          <a:ln>
                            <a:noFill/>
                          </a:ln>
                          <a:solidFill>
                            <a:srgbClr val="000000"/>
                          </a:solidFill>
                          <a:effectLst/>
                          <a:uLnTx/>
                          <a:uFillTx/>
                          <a:latin typeface="Times New Roman"/>
                          <a:cs typeface="+mn-cs"/>
                        </a:rPr>
                        <a:t>n</a:t>
                      </a:r>
                      <a:r>
                        <a:rPr kumimoji="0" lang="de-DE" altLang="zh-CN" sz="1000" b="0" i="1" u="none" strike="noStrike" kern="1200" cap="none" spc="0" normalizeH="0" baseline="-25000" noProof="0" dirty="0">
                          <a:ln>
                            <a:noFill/>
                          </a:ln>
                          <a:solidFill>
                            <a:srgbClr val="000000"/>
                          </a:solidFill>
                          <a:effectLst/>
                          <a:uLnTx/>
                          <a:uFillTx/>
                          <a:latin typeface="Times New Roman"/>
                          <a:cs typeface="+mn-cs"/>
                        </a:rPr>
                        <a:t>t</a:t>
                      </a:r>
                      <a:r>
                        <a:rPr lang="de-DE"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de-DE" sz="1000" b="0" i="0" u="none" strike="noStrike" dirty="0">
                          <a:effectLst/>
                          <a:latin typeface="Times New Roman"/>
                        </a:rPr>
                        <a:t> (  1  -  </a:t>
                      </a:r>
                      <a:r>
                        <a:rPr lang="de-DE" sz="1000" b="0" i="1" u="none" strike="noStrike" dirty="0">
                          <a:effectLst/>
                          <a:latin typeface="Times New Roman"/>
                        </a:rPr>
                        <a:t>f</a:t>
                      </a:r>
                      <a:r>
                        <a:rPr lang="de-DE" sz="1000" b="0" i="0" u="none" strike="noStrike" dirty="0">
                          <a:effectLst/>
                          <a:latin typeface="Times New Roman"/>
                        </a:rPr>
                        <a:t>  )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de-DE" sz="1000" b="0" i="0" u="none" strike="noStrike" dirty="0">
                          <a:effectLst/>
                          <a:latin typeface="Times New Roman"/>
                        </a:rPr>
                        <a:t> (  1  -  </a:t>
                      </a:r>
                      <a:r>
                        <a:rPr lang="de-DE" sz="1000" b="0" i="1" u="none" strike="noStrike" dirty="0">
                          <a:effectLst/>
                          <a:latin typeface="Times New Roman"/>
                        </a:rPr>
                        <a:t>P</a:t>
                      </a:r>
                      <a:r>
                        <a:rPr lang="de-DE" sz="1000" b="0" i="1" u="none" strike="noStrike" baseline="-25000" dirty="0">
                          <a:effectLst/>
                          <a:latin typeface="Times New Roman"/>
                        </a:rPr>
                        <a:t>fr</a:t>
                      </a:r>
                      <a:r>
                        <a:rPr lang="de-DE"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ta</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  (  </a:t>
                      </a:r>
                      <a:r>
                        <a:rPr lang="en-US" sz="1000" b="0" i="1" u="none" strike="noStrike" dirty="0" err="1">
                          <a:effectLst/>
                          <a:latin typeface="Times New Roman"/>
                        </a:rPr>
                        <a:t>ARL</a:t>
                      </a:r>
                      <a:r>
                        <a:rPr lang="en-US" sz="1000" b="0" i="1" u="none" strike="noStrike" baseline="-25000" dirty="0" err="1">
                          <a:effectLst/>
                          <a:latin typeface="Times New Roman"/>
                        </a:rPr>
                        <a:t>ed</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a:effectLst/>
                          <a:latin typeface="Times New Roman"/>
                        </a:rPr>
                        <a:t>f</a:t>
                      </a:r>
                      <a:r>
                        <a:rPr lang="en-US" sz="1000" b="0" i="0" u="none" strike="noStrike" dirty="0">
                          <a:effectLst/>
                          <a:latin typeface="Times New Roman"/>
                        </a:rPr>
                        <a:t>  ) )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  (  1  </a:t>
                      </a:r>
                      <a:r>
                        <a:rPr kumimoji="0" lang="en-US" altLang="zh-CN" sz="8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err="1">
                          <a:effectLst/>
                          <a:latin typeface="Times New Roman"/>
                        </a:rPr>
                        <a:t>ARL</a:t>
                      </a:r>
                      <a:r>
                        <a:rPr lang="en-US" sz="1000" b="0" i="1" u="none" strike="noStrike" baseline="-25000" dirty="0" err="1">
                          <a:effectLst/>
                          <a:latin typeface="Times New Roman"/>
                        </a:rPr>
                        <a:t>fr</a:t>
                      </a:r>
                      <a:r>
                        <a:rPr lang="en-US" sz="1000" b="0" i="0" u="none" strike="noStrike" dirty="0">
                          <a:effectLst/>
                          <a:latin typeface="Times New Roman"/>
                        </a:rPr>
                        <a:t>  ) )</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2" name="矩形 11"/>
          <p:cNvSpPr/>
          <p:nvPr/>
        </p:nvSpPr>
        <p:spPr>
          <a:xfrm>
            <a:off x="458629" y="5724453"/>
            <a:ext cx="2287806" cy="215444"/>
          </a:xfrm>
          <a:prstGeom prst="rect">
            <a:avLst/>
          </a:prstGeom>
        </p:spPr>
        <p:txBody>
          <a:bodyPr wrap="none">
            <a:spAutoFit/>
          </a:bodyPr>
          <a:lstStyle/>
          <a:p>
            <a:r>
              <a:rPr lang="en-US" altLang="zh-TW" sz="800" i="1" dirty="0">
                <a:latin typeface="Times New Roman" pitchFamily="18" charset="0"/>
                <a:cs typeface="Times New Roman" pitchFamily="18" charset="0"/>
              </a:rPr>
              <a:t>m</a:t>
            </a:r>
            <a:r>
              <a:rPr lang="en-US" altLang="zh-TW" sz="800" dirty="0">
                <a:latin typeface="Times New Roman" pitchFamily="18" charset="0"/>
                <a:cs typeface="Times New Roman" pitchFamily="18" charset="0"/>
              </a:rPr>
              <a:t> : </a:t>
            </a:r>
            <a:r>
              <a:rPr lang="zh-TW" altLang="en-US" sz="800" dirty="0">
                <a:latin typeface="Times New Roman" pitchFamily="18" charset="0"/>
                <a:cs typeface="Times New Roman" pitchFamily="18" charset="0"/>
              </a:rPr>
              <a:t>同時測定批數，或多通道儀器上通道個數</a:t>
            </a:r>
            <a:r>
              <a:rPr lang="zh-CN" altLang="en-US" sz="800" dirty="0">
                <a:latin typeface="Times New Roman" pitchFamily="18" charset="0"/>
                <a:cs typeface="Times New Roman" pitchFamily="18" charset="0"/>
              </a:rPr>
              <a:t>；</a:t>
            </a:r>
          </a:p>
        </p:txBody>
      </p:sp>
    </p:spTree>
    <p:extLst>
      <p:ext uri="{BB962C8B-B14F-4D97-AF65-F5344CB8AC3E}">
        <p14:creationId xmlns:p14="http://schemas.microsoft.com/office/powerpoint/2010/main" val="254771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900" dirty="0">
                <a:solidFill>
                  <a:srgbClr val="000000"/>
                </a:solidFill>
                <a:latin typeface="Times New Roman" pitchFamily="18" charset="0"/>
                <a:cs typeface="Times New Roman" pitchFamily="18" charset="0"/>
              </a:rPr>
              <a:t>分析過程的質量經濟性分析</a:t>
            </a:r>
            <a:r>
              <a:rPr lang="zh-CN"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分析過程的質量成本</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quality</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costs</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10" name="Rectangle 14"/>
          <p:cNvSpPr>
            <a:spLocks noChangeArrowheads="1"/>
          </p:cNvSpPr>
          <p:nvPr/>
        </p:nvSpPr>
        <p:spPr bwMode="auto">
          <a:xfrm>
            <a:off x="423834" y="491338"/>
            <a:ext cx="1084410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000" dirty="0">
                <a:latin typeface="Times New Roman" pitchFamily="18" charset="0"/>
                <a:cs typeface="Times New Roman" pitchFamily="18" charset="0"/>
              </a:rPr>
              <a:t>當選擇和設計質量控制方法時，</a:t>
            </a:r>
            <a:r>
              <a:rPr lang="zh-CN" altLang="en-US" sz="1000" dirty="0">
                <a:latin typeface="Times New Roman" pitchFamily="18" charset="0"/>
                <a:cs typeface="Times New Roman" pitchFamily="18" charset="0"/>
              </a:rPr>
              <a:t>最終的目的是</a:t>
            </a:r>
            <a:r>
              <a:rPr lang="zh-TW" altLang="en-US" sz="1000" dirty="0">
                <a:latin typeface="Times New Roman" pitchFamily="18" charset="0"/>
                <a:cs typeface="Times New Roman" pitchFamily="18" charset="0"/>
              </a:rPr>
              <a:t>能夠從分析過程的特徵預測損失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成本</a:t>
            </a:r>
            <a:r>
              <a:rPr lang="zh-CN" altLang="en-US" sz="1000" dirty="0">
                <a:latin typeface="Times New Roman" pitchFamily="18" charset="0"/>
                <a:cs typeface="Times New Roman" pitchFamily="18" charset="0"/>
              </a:rPr>
              <a:t>，根據臨床實驗室分析過程的性質可以得出：</a:t>
            </a:r>
            <a:endParaRPr lang="zh-TW" altLang="en-US" sz="1000" dirty="0">
              <a:latin typeface="Times New Roman" pitchFamily="18" charset="0"/>
              <a:cs typeface="Times New Roman" pitchFamily="18" charset="0"/>
            </a:endParaRPr>
          </a:p>
          <a:p>
            <a:pPr>
              <a:lnSpc>
                <a:spcPct val="150000"/>
              </a:lnSpc>
            </a:pPr>
            <a:r>
              <a:rPr lang="zh-TW" altLang="en-US" sz="1000" dirty="0">
                <a:latin typeface="Times New Roman" pitchFamily="18" charset="0"/>
                <a:cs typeface="Times New Roman" pitchFamily="18" charset="0"/>
              </a:rPr>
              <a:t>內部損失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成本</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internal failure</a:t>
            </a:r>
            <a:r>
              <a:rPr lang="en-US" altLang="zh-TW" sz="1000" dirty="0">
                <a:latin typeface="Times New Roman" pitchFamily="18" charset="0"/>
                <a:cs typeface="Times New Roman" pitchFamily="18" charset="0"/>
              </a:rPr>
              <a:t> ~ </a:t>
            </a:r>
            <a:r>
              <a:rPr lang="en-US" altLang="zh-TW" sz="1000" i="1" dirty="0">
                <a:latin typeface="Times New Roman" pitchFamily="18" charset="0"/>
                <a:cs typeface="Times New Roman" pitchFamily="18" charset="0"/>
              </a:rPr>
              <a:t>costs</a:t>
            </a:r>
            <a:r>
              <a:rPr lang="en-US" altLang="zh-TW"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：即</a:t>
            </a:r>
            <a:r>
              <a:rPr lang="zh-TW" altLang="en-US" sz="1000" dirty="0">
                <a:latin typeface="Times New Roman" pitchFamily="18" charset="0"/>
                <a:cs typeface="Times New Roman" pitchFamily="18" charset="0"/>
              </a:rPr>
              <a:t>對於</a:t>
            </a:r>
            <a:r>
              <a:rPr lang="zh-CN" altLang="en-US" sz="1000" dirty="0">
                <a:latin typeface="Times New Roman" pitchFamily="18" charset="0"/>
                <a:cs typeface="Times New Roman" pitchFamily="18" charset="0"/>
              </a:rPr>
              <a:t>處理</a:t>
            </a:r>
            <a:r>
              <a:rPr lang="zh-TW" altLang="en-US" sz="1000" dirty="0">
                <a:latin typeface="Times New Roman" pitchFamily="18" charset="0"/>
                <a:cs typeface="Times New Roman" pitchFamily="18" charset="0"/>
              </a:rPr>
              <a:t>那些判斷為失控</a:t>
            </a:r>
            <a:r>
              <a:rPr lang="zh-CN" altLang="en-US" sz="1000" dirty="0">
                <a:latin typeface="Times New Roman" pitchFamily="18" charset="0"/>
                <a:cs typeface="Times New Roman" pitchFamily="18" charset="0"/>
              </a:rPr>
              <a:t>的</a:t>
            </a:r>
            <a:r>
              <a:rPr lang="zh-TW" altLang="en-US" sz="1000" dirty="0">
                <a:latin typeface="Times New Roman" pitchFamily="18" charset="0"/>
                <a:cs typeface="Times New Roman" pitchFamily="18" charset="0"/>
              </a:rPr>
              <a:t>分析批（真失控和假失控）</a:t>
            </a:r>
            <a:r>
              <a:rPr lang="zh-CN" altLang="en-US" sz="1000" dirty="0">
                <a:latin typeface="Times New Roman" pitchFamily="18" charset="0"/>
                <a:cs typeface="Times New Roman" pitchFamily="18" charset="0"/>
              </a:rPr>
              <a:t>所</a:t>
            </a:r>
            <a:r>
              <a:rPr lang="zh-TW" altLang="en-US" sz="1000" dirty="0">
                <a:latin typeface="Times New Roman" pitchFamily="18" charset="0"/>
                <a:cs typeface="Times New Roman" pitchFamily="18" charset="0"/>
              </a:rPr>
              <a:t>導致的成本；</a:t>
            </a:r>
          </a:p>
          <a:p>
            <a:pPr>
              <a:lnSpc>
                <a:spcPct val="150000"/>
              </a:lnSpc>
            </a:pPr>
            <a:r>
              <a:rPr lang="zh-TW" altLang="en-US" sz="1000" dirty="0">
                <a:latin typeface="Times New Roman" pitchFamily="18" charset="0"/>
                <a:cs typeface="Times New Roman" pitchFamily="18" charset="0"/>
              </a:rPr>
              <a:t>外部損失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成本</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external failure</a:t>
            </a:r>
            <a:r>
              <a:rPr lang="en-US" altLang="zh-TW" sz="1000" dirty="0">
                <a:latin typeface="Times New Roman" pitchFamily="18" charset="0"/>
                <a:cs typeface="Times New Roman" pitchFamily="18" charset="0"/>
              </a:rPr>
              <a:t> ~ </a:t>
            </a:r>
            <a:r>
              <a:rPr lang="en-US" altLang="zh-TW" sz="1000" i="1" dirty="0">
                <a:latin typeface="Times New Roman" pitchFamily="18" charset="0"/>
                <a:cs typeface="Times New Roman" pitchFamily="18" charset="0"/>
              </a:rPr>
              <a:t>costs</a:t>
            </a:r>
            <a:r>
              <a:rPr lang="en-US" altLang="zh-TW"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：即</a:t>
            </a:r>
            <a:r>
              <a:rPr lang="zh-TW" altLang="en-US" sz="1000" dirty="0">
                <a:latin typeface="Times New Roman" pitchFamily="18" charset="0"/>
                <a:cs typeface="Times New Roman" pitchFamily="18" charset="0"/>
              </a:rPr>
              <a:t>來源於</a:t>
            </a:r>
            <a:r>
              <a:rPr lang="zh-CN" altLang="en-US" sz="1000" dirty="0">
                <a:latin typeface="Times New Roman" pitchFamily="18" charset="0"/>
                <a:cs typeface="Times New Roman" pitchFamily="18" charset="0"/>
              </a:rPr>
              <a:t>在控分析批所導致的成本，包括</a:t>
            </a:r>
            <a:r>
              <a:rPr lang="zh-TW" altLang="en-US" sz="1000" dirty="0">
                <a:latin typeface="Times New Roman" pitchFamily="18" charset="0"/>
                <a:cs typeface="Times New Roman" pitchFamily="18" charset="0"/>
              </a:rPr>
              <a:t>假在控</a:t>
            </a:r>
            <a:r>
              <a:rPr lang="zh-CN" altLang="en-US" sz="1000" dirty="0">
                <a:latin typeface="Times New Roman" pitchFamily="18" charset="0"/>
                <a:cs typeface="Times New Roman" pitchFamily="18" charset="0"/>
              </a:rPr>
              <a:t>分析批及一部分的</a:t>
            </a:r>
            <a:r>
              <a:rPr lang="zh-TW" altLang="en-US" sz="1000" dirty="0">
                <a:latin typeface="Times New Roman" pitchFamily="18" charset="0"/>
                <a:cs typeface="Times New Roman" pitchFamily="18" charset="0"/>
              </a:rPr>
              <a:t>真在控</a:t>
            </a:r>
            <a:r>
              <a:rPr lang="zh-CN" altLang="en-US" sz="1000" dirty="0">
                <a:latin typeface="Times New Roman" pitchFamily="18" charset="0"/>
                <a:cs typeface="Times New Roman" pitchFamily="18" charset="0"/>
              </a:rPr>
              <a:t>分析批</a:t>
            </a:r>
            <a:r>
              <a:rPr lang="zh-TW" altLang="en-US"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比如對於真在控分析批的結果，</a:t>
            </a:r>
            <a:r>
              <a:rPr lang="zh-TW" altLang="en-US" sz="1000" dirty="0">
                <a:latin typeface="Times New Roman" pitchFamily="18" charset="0"/>
                <a:cs typeface="Times New Roman" pitchFamily="18" charset="0"/>
              </a:rPr>
              <a:t>如果醫生懷疑試驗結果的質量，重新申請試驗來證實前面報告的結果</a:t>
            </a:r>
            <a:r>
              <a:rPr lang="zh-CN" altLang="en-US" sz="1000" dirty="0">
                <a:latin typeface="Times New Roman" pitchFamily="18" charset="0"/>
                <a:cs typeface="Times New Roman" pitchFamily="18" charset="0"/>
              </a:rPr>
              <a:t>，所導致的成本</a:t>
            </a:r>
            <a:r>
              <a:rPr lang="zh-TW" altLang="en-US" sz="1000" dirty="0">
                <a:latin typeface="Times New Roman" pitchFamily="18" charset="0"/>
                <a:cs typeface="Times New Roman" pitchFamily="18" charset="0"/>
              </a:rPr>
              <a:t>；</a:t>
            </a:r>
          </a:p>
          <a:p>
            <a:pPr lvl="0">
              <a:lnSpc>
                <a:spcPct val="150000"/>
              </a:lnSpc>
            </a:pPr>
            <a:r>
              <a:rPr lang="zh-TW" altLang="en-US" sz="1000" dirty="0">
                <a:latin typeface="Times New Roman" pitchFamily="18" charset="0"/>
                <a:cs typeface="Times New Roman" pitchFamily="18" charset="0"/>
              </a:rPr>
              <a:t>損失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成本</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failure</a:t>
            </a:r>
            <a:r>
              <a:rPr lang="en-US" altLang="zh-TW" sz="1000" dirty="0">
                <a:latin typeface="Times New Roman" pitchFamily="18" charset="0"/>
                <a:cs typeface="Times New Roman" pitchFamily="18" charset="0"/>
              </a:rPr>
              <a:t> ~ </a:t>
            </a:r>
            <a:r>
              <a:rPr lang="en-US" altLang="zh-TW" sz="1000" i="1" dirty="0">
                <a:latin typeface="Times New Roman" pitchFamily="18" charset="0"/>
                <a:cs typeface="Times New Roman" pitchFamily="18" charset="0"/>
              </a:rPr>
              <a:t>costs</a:t>
            </a:r>
            <a:r>
              <a:rPr lang="en-US" altLang="zh-TW"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是四種類型成本之和</a:t>
            </a:r>
            <a:r>
              <a:rPr lang="zh-CN" altLang="en-US" sz="1000" dirty="0">
                <a:latin typeface="Times New Roman" pitchFamily="18" charset="0"/>
                <a:cs typeface="Times New Roman" pitchFamily="18" charset="0"/>
              </a:rPr>
              <a:t>，即</a:t>
            </a:r>
            <a:r>
              <a:rPr lang="zh-TW" altLang="en-US"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F</a:t>
            </a:r>
            <a:r>
              <a:rPr lang="zh-TW" altLang="en-US" sz="1000" baseline="-25000" dirty="0">
                <a:latin typeface="Times New Roman" pitchFamily="18" charset="0"/>
                <a:cs typeface="Times New Roman" pitchFamily="18" charset="0"/>
              </a:rPr>
              <a:t>成本</a:t>
            </a:r>
            <a:r>
              <a:rPr lang="zh-TW" altLang="en-US" sz="1000" dirty="0">
                <a:latin typeface="Times New Roman" pitchFamily="18" charset="0"/>
                <a:cs typeface="Times New Roman" pitchFamily="18" charset="0"/>
              </a:rPr>
              <a:t> </a:t>
            </a:r>
            <a:r>
              <a:rPr lang="en-US" altLang="zh-TW" sz="1000" dirty="0">
                <a:latin typeface="Times New Roman" pitchFamily="18" charset="0"/>
                <a:cs typeface="Times New Roman" pitchFamily="18" charset="0"/>
              </a:rPr>
              <a:t>= </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tr</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tr</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fr</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fr</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fa</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fa</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ta</a:t>
            </a:r>
            <a:r>
              <a:rPr lang="en-US" altLang="zh-TW" sz="1000" dirty="0">
                <a:latin typeface="Times New Roman" pitchFamily="18" charset="0"/>
                <a:cs typeface="Times New Roman" pitchFamily="18" charset="0"/>
              </a:rPr>
              <a:t> · </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ta</a:t>
            </a:r>
            <a:r>
              <a:rPr lang="en-US" altLang="zh-TW"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其中</a:t>
            </a:r>
            <a:r>
              <a:rPr lang="zh-CN"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tr</a:t>
            </a:r>
            <a:r>
              <a:rPr lang="en-US" altLang="zh-TW" sz="1000" i="1"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fr</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fa</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C</a:t>
            </a:r>
            <a:r>
              <a:rPr lang="en-US" altLang="zh-TW" sz="1000" i="1" baseline="-25000" dirty="0" err="1">
                <a:latin typeface="Times New Roman" pitchFamily="18" charset="0"/>
                <a:cs typeface="Times New Roman" pitchFamily="18" charset="0"/>
              </a:rPr>
              <a:t>ta</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分別是真失控、假失控、假在控、真在控的成本係數，</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tr</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fr</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fa</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ta</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是</a:t>
            </a:r>
            <a:r>
              <a:rPr lang="zh-CN" altLang="en-US" sz="1000" dirty="0">
                <a:latin typeface="Times New Roman" pitchFamily="18" charset="0"/>
                <a:cs typeface="Times New Roman" pitchFamily="18" charset="0"/>
              </a:rPr>
              <a:t>對應</a:t>
            </a:r>
            <a:r>
              <a:rPr lang="zh-TW" altLang="en-US" sz="1000" dirty="0">
                <a:latin typeface="Times New Roman" pitchFamily="18" charset="0"/>
                <a:cs typeface="Times New Roman" pitchFamily="18" charset="0"/>
              </a:rPr>
              <a:t>每一類型的</a:t>
            </a:r>
            <a:r>
              <a:rPr lang="zh-CN" altLang="en-US" sz="1000" dirty="0">
                <a:latin typeface="Times New Roman" pitchFamily="18" charset="0"/>
                <a:cs typeface="Times New Roman" pitchFamily="18" charset="0"/>
              </a:rPr>
              <a:t>分析批</a:t>
            </a:r>
            <a:r>
              <a:rPr lang="zh-TW" altLang="en-US" sz="1000" dirty="0">
                <a:latin typeface="Times New Roman" pitchFamily="18" charset="0"/>
                <a:cs typeface="Times New Roman" pitchFamily="18" charset="0"/>
              </a:rPr>
              <a:t>數；</a:t>
            </a:r>
            <a:r>
              <a:rPr lang="zh-CN" altLang="en-US" sz="1000" dirty="0">
                <a:solidFill>
                  <a:srgbClr val="000000"/>
                </a:solidFill>
                <a:latin typeface="Times New Roman" pitchFamily="18" charset="0"/>
                <a:cs typeface="Times New Roman" pitchFamily="18" charset="0"/>
              </a:rPr>
              <a:t>通過把表達式  </a:t>
            </a:r>
            <a:r>
              <a:rPr lang="en-US" altLang="zh-TW" sz="1000" i="1" dirty="0">
                <a:solidFill>
                  <a:srgbClr val="000000"/>
                </a:solidFill>
                <a:latin typeface="Times New Roman" pitchFamily="18" charset="0"/>
                <a:cs typeface="Times New Roman" pitchFamily="18" charset="0"/>
              </a:rPr>
              <a:t>F</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代入表達式  </a:t>
            </a:r>
            <a:r>
              <a:rPr lang="en-US" altLang="zh-TW" sz="1000" i="1" dirty="0">
                <a:solidFill>
                  <a:srgbClr val="000000"/>
                </a:solidFill>
                <a:latin typeface="Times New Roman" pitchFamily="18" charset="0"/>
                <a:cs typeface="Times New Roman" pitchFamily="18" charset="0"/>
              </a:rPr>
              <a:t>Q</a:t>
            </a:r>
            <a:r>
              <a:rPr lang="en-US" altLang="zh-TW" sz="1000" dirty="0">
                <a:solidFill>
                  <a:srgbClr val="000000"/>
                </a:solidFill>
                <a:latin typeface="Times New Roman" pitchFamily="18" charset="0"/>
                <a:cs typeface="Times New Roman" pitchFamily="18" charset="0"/>
              </a:rPr>
              <a:t> </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P</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F</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可獲得質量 </a:t>
            </a:r>
            <a:r>
              <a:rPr lang="en-US" altLang="zh-CN"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成本</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quality</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costs</a:t>
            </a:r>
            <a:r>
              <a:rPr lang="en-US" altLang="zh-CN"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的一般模型：</a:t>
            </a:r>
            <a:endParaRPr lang="en-US" altLang="zh-CN" sz="1000" dirty="0">
              <a:solidFill>
                <a:srgbClr val="000000"/>
              </a:solidFill>
              <a:latin typeface="Times New Roman" pitchFamily="18" charset="0"/>
              <a:cs typeface="Times New Roman" pitchFamily="18" charset="0"/>
            </a:endParaRPr>
          </a:p>
          <a:p>
            <a:pPr lvl="0">
              <a:lnSpc>
                <a:spcPct val="150000"/>
              </a:lnSpc>
            </a:pPr>
            <a:r>
              <a:rPr lang="en-US" altLang="zh-TW" sz="1000" i="1" dirty="0">
                <a:solidFill>
                  <a:srgbClr val="000000"/>
                </a:solidFill>
                <a:latin typeface="Times New Roman" pitchFamily="18" charset="0"/>
                <a:cs typeface="Times New Roman" pitchFamily="18" charset="0"/>
              </a:rPr>
              <a:t>Q</a:t>
            </a:r>
            <a:r>
              <a:rPr lang="en-US" altLang="zh-TW" sz="1000" dirty="0">
                <a:solidFill>
                  <a:srgbClr val="000000"/>
                </a:solidFill>
                <a:latin typeface="Times New Roman" pitchFamily="18" charset="0"/>
                <a:cs typeface="Times New Roman" pitchFamily="18" charset="0"/>
              </a:rPr>
              <a:t> </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P</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a:t>
            </a:r>
            <a:endParaRPr lang="en-US" altLang="zh-CN" sz="1000" dirty="0">
              <a:solidFill>
                <a:srgbClr val="000000"/>
              </a:solidFill>
              <a:latin typeface="Times New Roman" pitchFamily="18" charset="0"/>
              <a:cs typeface="Times New Roman" pitchFamily="18" charset="0"/>
            </a:endParaRPr>
          </a:p>
          <a:p>
            <a:pPr lvl="0">
              <a:lnSpc>
                <a:spcPct val="150000"/>
              </a:lnSpc>
            </a:pPr>
            <a:r>
              <a:rPr lang="zh-TW" altLang="en-US" sz="1000" dirty="0">
                <a:solidFill>
                  <a:srgbClr val="000000"/>
                </a:solidFill>
                <a:latin typeface="Times New Roman" pitchFamily="18" charset="0"/>
                <a:cs typeface="Times New Roman" pitchFamily="18" charset="0"/>
              </a:rPr>
              <a:t>對於間斷誤差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intermittent errors</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，由總分析批數</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，測定方法的誤差發生率</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，控制方法誤差檢出概率</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和假失控概率</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，來</a:t>
            </a:r>
            <a:r>
              <a:rPr lang="zh-TW" altLang="en-US" sz="1000" dirty="0">
                <a:solidFill>
                  <a:srgbClr val="000000"/>
                </a:solidFill>
                <a:latin typeface="Times New Roman" pitchFamily="18" charset="0"/>
                <a:cs typeface="Times New Roman" pitchFamily="18" charset="0"/>
              </a:rPr>
              <a:t>表達</a:t>
            </a:r>
            <a:r>
              <a:rPr lang="zh-CN" altLang="en-US" sz="1000" dirty="0">
                <a:solidFill>
                  <a:srgbClr val="000000"/>
                </a:solidFill>
                <a:latin typeface="Times New Roman" pitchFamily="18" charset="0"/>
                <a:cs typeface="Times New Roman" pitchFamily="18" charset="0"/>
              </a:rPr>
              <a:t>每一類型結果的分析</a:t>
            </a:r>
            <a:r>
              <a:rPr lang="zh-TW" altLang="en-US" sz="1000" dirty="0">
                <a:solidFill>
                  <a:srgbClr val="000000"/>
                </a:solidFill>
                <a:latin typeface="Times New Roman" pitchFamily="18" charset="0"/>
                <a:cs typeface="Times New Roman" pitchFamily="18" charset="0"/>
              </a:rPr>
              <a:t>批數</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對於持續誤差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persistent errors</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，由總分析批數</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，測定方法的誤差發生率</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分析過程含有誤差時誤差檢出的平均運行分析批數</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和</a:t>
            </a:r>
            <a:r>
              <a:rPr lang="zh-CN" altLang="en-US" sz="1000" dirty="0">
                <a:solidFill>
                  <a:srgbClr val="000000"/>
                </a:solidFill>
                <a:latin typeface="Times New Roman" pitchFamily="18" charset="0"/>
                <a:cs typeface="Times New Roman" pitchFamily="18" charset="0"/>
              </a:rPr>
              <a:t>分析過程不含誤差時質控狀態為在控運行的平均分析批數</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，來</a:t>
            </a:r>
            <a:r>
              <a:rPr lang="zh-TW" altLang="en-US" sz="1000" dirty="0">
                <a:solidFill>
                  <a:srgbClr val="000000"/>
                </a:solidFill>
                <a:latin typeface="Times New Roman" pitchFamily="18" charset="0"/>
                <a:cs typeface="Times New Roman" pitchFamily="18" charset="0"/>
              </a:rPr>
              <a:t>表達每一類型</a:t>
            </a:r>
            <a:r>
              <a:rPr lang="zh-CN" altLang="en-US" sz="1000" dirty="0">
                <a:solidFill>
                  <a:srgbClr val="000000"/>
                </a:solidFill>
                <a:latin typeface="Times New Roman" pitchFamily="18" charset="0"/>
                <a:cs typeface="Times New Roman" pitchFamily="18" charset="0"/>
              </a:rPr>
              <a:t>結果</a:t>
            </a:r>
            <a:r>
              <a:rPr lang="zh-TW" altLang="en-US" sz="1000" dirty="0">
                <a:solidFill>
                  <a:srgbClr val="000000"/>
                </a:solidFill>
                <a:latin typeface="Times New Roman" pitchFamily="18" charset="0"/>
                <a:cs typeface="Times New Roman" pitchFamily="18" charset="0"/>
              </a:rPr>
              <a:t>的</a:t>
            </a:r>
            <a:r>
              <a:rPr lang="zh-CN" altLang="en-US" sz="1000" dirty="0">
                <a:solidFill>
                  <a:srgbClr val="000000"/>
                </a:solidFill>
                <a:latin typeface="Times New Roman" pitchFamily="18" charset="0"/>
                <a:cs typeface="Times New Roman" pitchFamily="18" charset="0"/>
              </a:rPr>
              <a:t>分析</a:t>
            </a:r>
            <a:r>
              <a:rPr lang="zh-TW" altLang="en-US" sz="1000" dirty="0">
                <a:solidFill>
                  <a:srgbClr val="000000"/>
                </a:solidFill>
                <a:latin typeface="Times New Roman" pitchFamily="18" charset="0"/>
                <a:cs typeface="Times New Roman" pitchFamily="18" charset="0"/>
              </a:rPr>
              <a:t>批數</a:t>
            </a:r>
            <a:r>
              <a:rPr lang="zh-CN" altLang="en-US" sz="1000" dirty="0">
                <a:solidFill>
                  <a:srgbClr val="000000"/>
                </a:solidFill>
                <a:latin typeface="Times New Roman" pitchFamily="18" charset="0"/>
                <a:cs typeface="Times New Roman" pitchFamily="18" charset="0"/>
              </a:rPr>
              <a:t>，推導可得到分析過程含有間斷誤差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intermittent errors</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與分析過程含有持續誤差</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persistent errors</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的</a:t>
            </a:r>
            <a:r>
              <a:rPr lang="zh-TW" altLang="en-US" sz="1000" dirty="0">
                <a:solidFill>
                  <a:srgbClr val="000000"/>
                </a:solidFill>
                <a:latin typeface="Times New Roman" pitchFamily="18" charset="0"/>
                <a:cs typeface="Times New Roman" pitchFamily="18" charset="0"/>
              </a:rPr>
              <a:t>質量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成本模型</a:t>
            </a:r>
            <a:r>
              <a:rPr lang="zh-CN" altLang="en-US" sz="1000" dirty="0">
                <a:solidFill>
                  <a:srgbClr val="000000"/>
                </a:solidFill>
                <a:latin typeface="Times New Roman" pitchFamily="18" charset="0"/>
                <a:cs typeface="Times New Roman" pitchFamily="18" charset="0"/>
              </a:rPr>
              <a:t>；</a:t>
            </a:r>
            <a:endParaRPr lang="en-US" altLang="zh-CN" sz="1000" dirty="0">
              <a:solidFill>
                <a:srgbClr val="000000"/>
              </a:solidFill>
              <a:latin typeface="Times New Roman" pitchFamily="18" charset="0"/>
              <a:cs typeface="Times New Roman" pitchFamily="18" charset="0"/>
            </a:endParaRPr>
          </a:p>
          <a:p>
            <a:pPr lvl="0">
              <a:lnSpc>
                <a:spcPct val="150000"/>
              </a:lnSpc>
            </a:pPr>
            <a:r>
              <a:rPr lang="zh-CN" altLang="en-US" sz="1000" dirty="0">
                <a:solidFill>
                  <a:srgbClr val="000000"/>
                </a:solidFill>
                <a:latin typeface="Times New Roman" pitchFamily="18" charset="0"/>
                <a:cs typeface="Times New Roman" pitchFamily="18" charset="0"/>
              </a:rPr>
              <a:t>當</a:t>
            </a:r>
            <a:r>
              <a:rPr lang="zh-TW" altLang="en-US" sz="1000" dirty="0">
                <a:solidFill>
                  <a:srgbClr val="000000"/>
                </a:solidFill>
                <a:latin typeface="Times New Roman" pitchFamily="18" charset="0"/>
                <a:cs typeface="Times New Roman" pitchFamily="18" charset="0"/>
              </a:rPr>
              <a:t>分析過程</a:t>
            </a:r>
            <a:r>
              <a:rPr lang="zh-CN" altLang="en-US" sz="1000" dirty="0">
                <a:solidFill>
                  <a:srgbClr val="000000"/>
                </a:solidFill>
                <a:latin typeface="Times New Roman" pitchFamily="18" charset="0"/>
                <a:cs typeface="Times New Roman" pitchFamily="18" charset="0"/>
              </a:rPr>
              <a:t>含有</a:t>
            </a:r>
            <a:r>
              <a:rPr lang="zh-TW" altLang="en-US" sz="1000" dirty="0">
                <a:solidFill>
                  <a:srgbClr val="000000"/>
                </a:solidFill>
                <a:latin typeface="Times New Roman" pitchFamily="18" charset="0"/>
                <a:cs typeface="Times New Roman" pitchFamily="18" charset="0"/>
              </a:rPr>
              <a:t>間斷誤差</a:t>
            </a:r>
            <a:r>
              <a:rPr lang="zh-CN" altLang="en-US" sz="1000" dirty="0">
                <a:solidFill>
                  <a:srgbClr val="000000"/>
                </a:solidFill>
                <a:latin typeface="Times New Roman" pitchFamily="18" charset="0"/>
                <a:cs typeface="Times New Roman" pitchFamily="18" charset="0"/>
              </a:rPr>
              <a:t>時</a:t>
            </a:r>
            <a:r>
              <a:rPr lang="zh-TW" altLang="en-US" sz="1000" dirty="0">
                <a:solidFill>
                  <a:srgbClr val="000000"/>
                </a:solidFill>
                <a:latin typeface="Times New Roman" pitchFamily="18" charset="0"/>
                <a:cs typeface="Times New Roman" pitchFamily="18" charset="0"/>
              </a:rPr>
              <a:t>的質量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成本模型：</a:t>
            </a:r>
            <a:r>
              <a:rPr lang="en-US" altLang="zh-TW" sz="1000" i="1" dirty="0">
                <a:solidFill>
                  <a:srgbClr val="000000"/>
                </a:solidFill>
                <a:latin typeface="Times New Roman" pitchFamily="18" charset="0"/>
                <a:cs typeface="Times New Roman" pitchFamily="18" charset="0"/>
              </a:rPr>
              <a:t>Q</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P</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t>
            </a:r>
            <a:r>
              <a:rPr lang="en-US" altLang="zh-TW" sz="1000" dirty="0">
                <a:solidFill>
                  <a:srgbClr val="000000"/>
                </a:solidFill>
                <a:latin typeface="Times New Roman" pitchFamily="18" charset="0"/>
                <a:cs typeface="Times New Roman" pitchFamily="18" charset="0"/>
              </a:rPr>
              <a:t> ·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( 1 -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 ( 1 -  ( 1 -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en-US" altLang="zh-TW" sz="1000" baseline="46000" dirty="0">
                <a:solidFill>
                  <a:srgbClr val="000000"/>
                </a:solidFill>
                <a:latin typeface="Times New Roman" pitchFamily="18" charset="0"/>
                <a:cs typeface="Times New Roman" pitchFamily="18" charset="0"/>
              </a:rPr>
              <a:t> </a:t>
            </a:r>
            <a:r>
              <a:rPr lang="en-US" altLang="zh-TW" sz="1000" i="1" baseline="46000"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( 1 -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 ( 1 -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 ( 1 -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 </a:t>
            </a:r>
            <a:r>
              <a:rPr lang="zh-CN" altLang="en-US" sz="1000" dirty="0">
                <a:solidFill>
                  <a:srgbClr val="000000"/>
                </a:solidFill>
                <a:latin typeface="Times New Roman" pitchFamily="18" charset="0"/>
                <a:cs typeface="Times New Roman" pitchFamily="18" charset="0"/>
              </a:rPr>
              <a:t>；</a:t>
            </a:r>
            <a:endParaRPr lang="en-US" altLang="zh-TW" sz="1000" dirty="0">
              <a:solidFill>
                <a:srgbClr val="000000"/>
              </a:solidFill>
              <a:latin typeface="Times New Roman" pitchFamily="18" charset="0"/>
              <a:cs typeface="Times New Roman" pitchFamily="18" charset="0"/>
            </a:endParaRPr>
          </a:p>
          <a:p>
            <a:pPr>
              <a:lnSpc>
                <a:spcPct val="150000"/>
              </a:lnSpc>
            </a:pPr>
            <a:r>
              <a:rPr lang="zh-CN" altLang="en-US" sz="1000" dirty="0">
                <a:solidFill>
                  <a:srgbClr val="000000"/>
                </a:solidFill>
                <a:latin typeface="Times New Roman" pitchFamily="18" charset="0"/>
                <a:cs typeface="Times New Roman" pitchFamily="18" charset="0"/>
              </a:rPr>
              <a:t>當</a:t>
            </a:r>
            <a:r>
              <a:rPr lang="zh-TW" altLang="en-US" sz="1000" dirty="0">
                <a:solidFill>
                  <a:srgbClr val="000000"/>
                </a:solidFill>
                <a:latin typeface="Times New Roman" pitchFamily="18" charset="0"/>
                <a:cs typeface="Times New Roman" pitchFamily="18" charset="0"/>
              </a:rPr>
              <a:t>分析過程</a:t>
            </a:r>
            <a:r>
              <a:rPr lang="zh-CN" altLang="en-US" sz="1000" dirty="0">
                <a:solidFill>
                  <a:srgbClr val="000000"/>
                </a:solidFill>
                <a:latin typeface="Times New Roman" pitchFamily="18" charset="0"/>
                <a:cs typeface="Times New Roman" pitchFamily="18" charset="0"/>
              </a:rPr>
              <a:t>含有持續 </a:t>
            </a:r>
            <a:r>
              <a:rPr lang="zh-TW" altLang="en-US" sz="1000" dirty="0">
                <a:solidFill>
                  <a:srgbClr val="000000"/>
                </a:solidFill>
                <a:latin typeface="Times New Roman" pitchFamily="18" charset="0"/>
                <a:cs typeface="Times New Roman" pitchFamily="18" charset="0"/>
              </a:rPr>
              <a:t>誤差</a:t>
            </a:r>
            <a:r>
              <a:rPr lang="zh-CN" altLang="en-US" sz="1000" dirty="0">
                <a:solidFill>
                  <a:srgbClr val="000000"/>
                </a:solidFill>
                <a:latin typeface="Times New Roman" pitchFamily="18" charset="0"/>
                <a:cs typeface="Times New Roman" pitchFamily="18" charset="0"/>
              </a:rPr>
              <a:t>時</a:t>
            </a:r>
            <a:r>
              <a:rPr lang="zh-TW" altLang="en-US" sz="1000" dirty="0">
                <a:solidFill>
                  <a:srgbClr val="000000"/>
                </a:solidFill>
                <a:latin typeface="Times New Roman" pitchFamily="18" charset="0"/>
                <a:cs typeface="Times New Roman" pitchFamily="18" charset="0"/>
              </a:rPr>
              <a:t>的質量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成本模型：</a:t>
            </a:r>
            <a:r>
              <a:rPr lang="en-US" altLang="zh-TW" sz="1000" i="1" dirty="0">
                <a:solidFill>
                  <a:srgbClr val="000000"/>
                </a:solidFill>
                <a:latin typeface="Times New Roman" pitchFamily="18" charset="0"/>
                <a:cs typeface="Times New Roman" pitchFamily="18" charset="0"/>
              </a:rPr>
              <a:t>Q</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P</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t>
            </a:r>
            <a:r>
              <a:rPr lang="en-US" altLang="zh-TW" sz="1000" dirty="0">
                <a:solidFill>
                  <a:srgbClr val="000000"/>
                </a:solidFill>
                <a:latin typeface="Times New Roman" pitchFamily="18" charset="0"/>
                <a:cs typeface="Times New Roman" pitchFamily="18" charset="0"/>
              </a:rPr>
              <a:t> ·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tr</a:t>
            </a:r>
            <a:r>
              <a:rPr lang="en-US" altLang="zh-TW" sz="1000" dirty="0">
                <a:solidFill>
                  <a:srgbClr val="000000"/>
                </a:solidFill>
                <a:latin typeface="Times New Roman" pitchFamily="18" charset="0"/>
                <a:cs typeface="Times New Roman" pitchFamily="18" charset="0"/>
              </a:rPr>
              <a:t>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( 1 -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 ( 1 -  ( 1 - 1 </a:t>
            </a:r>
            <a:r>
              <a:rPr lang="en-US" altLang="zh-CN" sz="8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en-US" altLang="zh-TW" sz="1000" i="1" baseline="46000" dirty="0">
                <a:solidFill>
                  <a:srgbClr val="000000"/>
                </a:solidFill>
                <a:latin typeface="Times New Roman" pitchFamily="18" charset="0"/>
                <a:cs typeface="Times New Roman" pitchFamily="18" charset="0"/>
              </a:rPr>
              <a:t> m</a:t>
            </a:r>
            <a:r>
              <a:rPr lang="en-US" altLang="zh-TW" sz="1000" dirty="0">
                <a:solidFill>
                  <a:srgbClr val="000000"/>
                </a:solidFill>
                <a:latin typeface="Times New Roman" pitchFamily="18" charset="0"/>
                <a:cs typeface="Times New Roman" pitchFamily="18" charset="0"/>
              </a:rPr>
              <a:t> )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- 1 ) + </a:t>
            </a:r>
            <a:r>
              <a:rPr lang="en-US" altLang="zh-TW" sz="1000" i="1" dirty="0" err="1">
                <a:solidFill>
                  <a:srgbClr val="000000"/>
                </a:solidFill>
                <a:latin typeface="Times New Roman" pitchFamily="18" charset="0"/>
                <a:cs typeface="Times New Roman" pitchFamily="18" charset="0"/>
              </a:rPr>
              <a:t>C</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 ( 1 -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ed</a:t>
            </a:r>
            <a:r>
              <a:rPr lang="en-US" altLang="zh-TW" sz="1000" dirty="0">
                <a:solidFill>
                  <a:srgbClr val="000000"/>
                </a:solidFill>
                <a:latin typeface="Times New Roman" pitchFamily="18" charset="0"/>
                <a:cs typeface="Times New Roman" pitchFamily="18" charset="0"/>
              </a:rPr>
              <a:t> · </a:t>
            </a:r>
            <a:r>
              <a:rPr lang="en-US" altLang="zh-TW" sz="1000" i="1" dirty="0">
                <a:solidFill>
                  <a:srgbClr val="000000"/>
                </a:solidFill>
                <a:latin typeface="Times New Roman" pitchFamily="18" charset="0"/>
                <a:cs typeface="Times New Roman" pitchFamily="18" charset="0"/>
              </a:rPr>
              <a:t>f</a:t>
            </a:r>
            <a:r>
              <a:rPr lang="en-US" altLang="zh-TW" sz="1000" dirty="0">
                <a:solidFill>
                  <a:srgbClr val="000000"/>
                </a:solidFill>
                <a:latin typeface="Times New Roman" pitchFamily="18" charset="0"/>
                <a:cs typeface="Times New Roman" pitchFamily="18" charset="0"/>
              </a:rPr>
              <a:t> ) · ( 1 - 1 </a:t>
            </a:r>
            <a:r>
              <a:rPr lang="en-US" altLang="zh-CN" sz="800" dirty="0">
                <a:solidFill>
                  <a:srgbClr val="000000"/>
                </a:solidFill>
                <a:latin typeface="Times New Roman" pitchFamily="18" charset="0"/>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ARL</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 </a:t>
            </a:r>
            <a:r>
              <a:rPr lang="zh-CN" altLang="en-US" sz="1000" dirty="0">
                <a:solidFill>
                  <a:srgbClr val="000000"/>
                </a:solidFill>
                <a:latin typeface="Times New Roman" pitchFamily="18" charset="0"/>
                <a:cs typeface="Times New Roman" pitchFamily="18" charset="0"/>
              </a:rPr>
              <a:t>；</a:t>
            </a:r>
            <a:endParaRPr lang="en-US" altLang="zh-CN" sz="10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其中</a:t>
            </a:r>
            <a:r>
              <a:rPr lang="zh-CN" altLang="en-US"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是</a:t>
            </a:r>
            <a:r>
              <a:rPr lang="zh-TW" altLang="en-US" sz="1000" dirty="0">
                <a:solidFill>
                  <a:srgbClr val="000000"/>
                </a:solidFill>
                <a:latin typeface="Times New Roman" pitchFamily="18" charset="0"/>
                <a:cs typeface="Times New Roman" pitchFamily="18" charset="0"/>
              </a:rPr>
              <a:t>同時測定批數，或多通道儀器上通道個數</a:t>
            </a:r>
            <a:r>
              <a:rPr lang="zh-CN" altLang="en-US"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P</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和</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a:t>
            </a:r>
            <a:r>
              <a:rPr lang="zh-TW" altLang="en-US" sz="1000" baseline="-25000" dirty="0">
                <a:solidFill>
                  <a:srgbClr val="000000"/>
                </a:solidFill>
                <a:latin typeface="Times New Roman" pitchFamily="18" charset="0"/>
                <a:cs typeface="Times New Roman" pitchFamily="18" charset="0"/>
              </a:rPr>
              <a:t>成本</a:t>
            </a:r>
            <a:r>
              <a:rPr lang="zh-TW" altLang="en-US"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是從實驗室費用和預算的記錄中估計，而其它的項可從過程特徵和各種批類型的成本係數中估計；</a:t>
            </a:r>
            <a:endParaRPr lang="en-US" altLang="zh-TW" sz="10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考慮同時多批</a:t>
            </a:r>
            <a:r>
              <a:rPr lang="zh-CN" altLang="en-US" sz="1000" dirty="0">
                <a:solidFill>
                  <a:srgbClr val="000000"/>
                </a:solidFill>
                <a:latin typeface="Times New Roman" pitchFamily="18" charset="0"/>
                <a:cs typeface="Times New Roman" pitchFamily="18" charset="0"/>
              </a:rPr>
              <a:t>分析模式</a:t>
            </a:r>
            <a:r>
              <a:rPr lang="zh-TW" altLang="en-US" sz="1000" dirty="0">
                <a:solidFill>
                  <a:srgbClr val="000000"/>
                </a:solidFill>
                <a:latin typeface="Times New Roman" pitchFamily="18" charset="0"/>
                <a:cs typeface="Times New Roman" pitchFamily="18" charset="0"/>
              </a:rPr>
              <a:t>假在控</a:t>
            </a:r>
            <a:r>
              <a:rPr lang="zh-CN" altLang="en-US" sz="1000" dirty="0">
                <a:solidFill>
                  <a:srgbClr val="000000"/>
                </a:solidFill>
                <a:latin typeface="Times New Roman" pitchFamily="18" charset="0"/>
                <a:cs typeface="Times New Roman" pitchFamily="18" charset="0"/>
              </a:rPr>
              <a:t>分析</a:t>
            </a:r>
            <a:r>
              <a:rPr lang="zh-TW" altLang="en-US" sz="1000" dirty="0">
                <a:solidFill>
                  <a:srgbClr val="000000"/>
                </a:solidFill>
                <a:latin typeface="Times New Roman" pitchFamily="18" charset="0"/>
                <a:cs typeface="Times New Roman" pitchFamily="18" charset="0"/>
              </a:rPr>
              <a:t>批數的表達式，</a:t>
            </a:r>
            <a:r>
              <a:rPr lang="zh-CN" altLang="en-US" sz="1000" dirty="0">
                <a:solidFill>
                  <a:srgbClr val="000000"/>
                </a:solidFill>
                <a:latin typeface="Times New Roman" pitchFamily="18" charset="0"/>
                <a:cs typeface="Times New Roman" pitchFamily="18" charset="0"/>
              </a:rPr>
              <a:t>與</a:t>
            </a:r>
            <a:r>
              <a:rPr lang="zh-TW" altLang="en-US" sz="1000" dirty="0">
                <a:solidFill>
                  <a:srgbClr val="000000"/>
                </a:solidFill>
                <a:latin typeface="Times New Roman" pitchFamily="18" charset="0"/>
                <a:cs typeface="Times New Roman" pitchFamily="18" charset="0"/>
              </a:rPr>
              <a:t>增加控制測定值</a:t>
            </a:r>
            <a:r>
              <a:rPr lang="zh-CN" altLang="en-US" sz="1000" dirty="0">
                <a:solidFill>
                  <a:srgbClr val="000000"/>
                </a:solidFill>
                <a:latin typeface="Times New Roman" pitchFamily="18" charset="0"/>
                <a:cs typeface="Times New Roman" pitchFamily="18" charset="0"/>
              </a:rPr>
              <a:t>會</a:t>
            </a:r>
            <a:r>
              <a:rPr lang="zh-TW" altLang="en-US" sz="1000" dirty="0">
                <a:solidFill>
                  <a:srgbClr val="000000"/>
                </a:solidFill>
                <a:latin typeface="Times New Roman" pitchFamily="18" charset="0"/>
                <a:cs typeface="Times New Roman" pitchFamily="18" charset="0"/>
              </a:rPr>
              <a:t>增加假失控</a:t>
            </a:r>
            <a:r>
              <a:rPr lang="zh-CN" altLang="en-US" sz="1000" dirty="0">
                <a:solidFill>
                  <a:srgbClr val="000000"/>
                </a:solidFill>
                <a:latin typeface="Times New Roman" pitchFamily="18" charset="0"/>
                <a:cs typeface="Times New Roman" pitchFamily="18" charset="0"/>
              </a:rPr>
              <a:t>率一樣，</a:t>
            </a:r>
            <a:r>
              <a:rPr lang="zh-TW" altLang="en-US" sz="1000" dirty="0">
                <a:solidFill>
                  <a:srgbClr val="000000"/>
                </a:solidFill>
                <a:latin typeface="Times New Roman" pitchFamily="18" charset="0"/>
                <a:cs typeface="Times New Roman" pitchFamily="18" charset="0"/>
              </a:rPr>
              <a:t>增加同時多批的</a:t>
            </a:r>
            <a:r>
              <a:rPr lang="zh-CN" altLang="en-US" sz="1000" dirty="0">
                <a:solidFill>
                  <a:srgbClr val="000000"/>
                </a:solidFill>
                <a:latin typeface="Times New Roman" pitchFamily="18" charset="0"/>
                <a:cs typeface="Times New Roman" pitchFamily="18" charset="0"/>
              </a:rPr>
              <a:t>數量就意味著</a:t>
            </a:r>
            <a:r>
              <a:rPr lang="zh-TW" altLang="en-US" sz="1000" dirty="0">
                <a:solidFill>
                  <a:srgbClr val="000000"/>
                </a:solidFill>
                <a:latin typeface="Times New Roman" pitchFamily="18" charset="0"/>
                <a:cs typeface="Times New Roman" pitchFamily="18" charset="0"/>
              </a:rPr>
              <a:t>增加了作為整體過程的假失控的機會，</a:t>
            </a:r>
            <a:r>
              <a:rPr lang="zh-CN" altLang="en-US" sz="1000" dirty="0">
                <a:solidFill>
                  <a:srgbClr val="000000"/>
                </a:solidFill>
                <a:latin typeface="Times New Roman" pitchFamily="18" charset="0"/>
                <a:cs typeface="Times New Roman" pitchFamily="18" charset="0"/>
              </a:rPr>
              <a:t>含有</a:t>
            </a:r>
            <a:r>
              <a:rPr lang="zh-TW" altLang="en-US" sz="1000" dirty="0">
                <a:solidFill>
                  <a:srgbClr val="000000"/>
                </a:solidFill>
                <a:latin typeface="Times New Roman" pitchFamily="18" charset="0"/>
                <a:cs typeface="Times New Roman" pitchFamily="18" charset="0"/>
              </a:rPr>
              <a:t>間斷誤差的同時多批分析過程的</a:t>
            </a:r>
            <a:r>
              <a:rPr lang="zh-CN" altLang="en-US" sz="1000" dirty="0">
                <a:solidFill>
                  <a:srgbClr val="000000"/>
                </a:solidFill>
                <a:latin typeface="Times New Roman" pitchFamily="18" charset="0"/>
                <a:cs typeface="Times New Roman" pitchFamily="18" charset="0"/>
              </a:rPr>
              <a:t>假失控率可由單通道過程的假失控率</a:t>
            </a:r>
            <a:r>
              <a:rPr lang="zh-TW" altLang="en-US"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變換為</a:t>
            </a:r>
            <a:r>
              <a:rPr lang="zh-TW" altLang="en-US" sz="1000" dirty="0">
                <a:solidFill>
                  <a:srgbClr val="000000"/>
                </a:solidFill>
                <a:latin typeface="Times New Roman" pitchFamily="18" charset="0"/>
                <a:cs typeface="Times New Roman" pitchFamily="18" charset="0"/>
              </a:rPr>
              <a:t> </a:t>
            </a:r>
            <a:r>
              <a:rPr lang="en-US" altLang="zh-TW" sz="1000" dirty="0">
                <a:solidFill>
                  <a:srgbClr val="000000"/>
                </a:solidFill>
                <a:latin typeface="Times New Roman" pitchFamily="18" charset="0"/>
                <a:cs typeface="Times New Roman" pitchFamily="18" charset="0"/>
              </a:rPr>
              <a:t>1 - ( 1 -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en-US" altLang="zh-TW" sz="1000" i="1" baseline="46000"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的形式表示，其中 </a:t>
            </a:r>
            <a:r>
              <a:rPr lang="en-US" altLang="zh-TW" sz="1000" i="1"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是同時多批</a:t>
            </a:r>
            <a:r>
              <a:rPr lang="zh-CN" altLang="en-US" sz="1000" dirty="0">
                <a:solidFill>
                  <a:srgbClr val="000000"/>
                </a:solidFill>
                <a:latin typeface="Times New Roman" pitchFamily="18" charset="0"/>
                <a:cs typeface="Times New Roman" pitchFamily="18" charset="0"/>
              </a:rPr>
              <a:t>模式</a:t>
            </a:r>
            <a:r>
              <a:rPr lang="zh-TW" altLang="en-US" sz="1000" dirty="0">
                <a:solidFill>
                  <a:srgbClr val="000000"/>
                </a:solidFill>
                <a:latin typeface="Times New Roman" pitchFamily="18" charset="0"/>
                <a:cs typeface="Times New Roman" pitchFamily="18" charset="0"/>
              </a:rPr>
              <a:t>的批數或在多通道儀器上的通道個數，當 </a:t>
            </a:r>
            <a:r>
              <a:rPr lang="en-US" altLang="zh-TW" sz="1000" i="1"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 1 </a:t>
            </a:r>
            <a:r>
              <a:rPr lang="zh-TW" altLang="en-US" sz="1000" dirty="0">
                <a:solidFill>
                  <a:srgbClr val="000000"/>
                </a:solidFill>
                <a:latin typeface="Times New Roman" pitchFamily="18" charset="0"/>
                <a:cs typeface="Times New Roman" pitchFamily="18" charset="0"/>
              </a:rPr>
              <a:t>時，</a:t>
            </a:r>
            <a:r>
              <a:rPr lang="en-US" altLang="zh-TW" sz="1000" dirty="0">
                <a:solidFill>
                  <a:srgbClr val="000000"/>
                </a:solidFill>
                <a:latin typeface="Times New Roman" pitchFamily="18" charset="0"/>
                <a:cs typeface="Times New Roman" pitchFamily="18" charset="0"/>
              </a:rPr>
              <a:t>1 - ( 1 -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en-US" altLang="zh-TW" sz="1000" i="1" baseline="46000"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，即轉換為單通道分析過程的 </a:t>
            </a:r>
            <a:r>
              <a:rPr lang="en-US" altLang="zh-TW" sz="1000" i="1" dirty="0" err="1">
                <a:solidFill>
                  <a:srgbClr val="000000"/>
                </a:solidFill>
                <a:latin typeface="Times New Roman" pitchFamily="18" charset="0"/>
                <a:cs typeface="Times New Roman" pitchFamily="18" charset="0"/>
              </a:rPr>
              <a:t>P</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含有</a:t>
            </a:r>
            <a:r>
              <a:rPr lang="zh-CN" altLang="en-US" sz="1000" dirty="0">
                <a:solidFill>
                  <a:srgbClr val="000000"/>
                </a:solidFill>
                <a:latin typeface="Times New Roman" pitchFamily="18" charset="0"/>
                <a:cs typeface="Times New Roman" pitchFamily="18" charset="0"/>
              </a:rPr>
              <a:t>持續</a:t>
            </a:r>
            <a:r>
              <a:rPr lang="zh-TW" altLang="en-US" sz="1000" dirty="0">
                <a:solidFill>
                  <a:srgbClr val="000000"/>
                </a:solidFill>
                <a:latin typeface="Times New Roman" pitchFamily="18" charset="0"/>
                <a:cs typeface="Times New Roman" pitchFamily="18" charset="0"/>
              </a:rPr>
              <a:t>誤差的同時多批分析過程，</a:t>
            </a:r>
            <a:r>
              <a:rPr lang="zh-CN" altLang="en-US" sz="1000" dirty="0">
                <a:solidFill>
                  <a:srgbClr val="000000"/>
                </a:solidFill>
                <a:latin typeface="Times New Roman" pitchFamily="18" charset="0"/>
                <a:cs typeface="Times New Roman" pitchFamily="18" charset="0"/>
              </a:rPr>
              <a:t>可</a:t>
            </a:r>
            <a:r>
              <a:rPr lang="zh-TW" altLang="en-US" sz="1000" dirty="0">
                <a:solidFill>
                  <a:srgbClr val="000000"/>
                </a:solidFill>
                <a:latin typeface="Times New Roman" pitchFamily="18" charset="0"/>
                <a:cs typeface="Times New Roman" pitchFamily="18" charset="0"/>
              </a:rPr>
              <a:t>將 </a:t>
            </a:r>
            <a:r>
              <a:rPr lang="en-US" altLang="zh-TW" sz="1000" dirty="0">
                <a:solidFill>
                  <a:srgbClr val="000000"/>
                </a:solidFill>
                <a:latin typeface="Times New Roman" pitchFamily="18" charset="0"/>
                <a:cs typeface="Times New Roman" pitchFamily="18" charset="0"/>
              </a:rPr>
              <a:t>1 / </a:t>
            </a:r>
            <a:r>
              <a:rPr lang="en-US" altLang="zh-TW" sz="1000" i="1" dirty="0" err="1">
                <a:solidFill>
                  <a:srgbClr val="000000"/>
                </a:solidFill>
                <a:latin typeface="Times New Roman" pitchFamily="18" charset="0"/>
                <a:cs typeface="Times New Roman" pitchFamily="18" charset="0"/>
              </a:rPr>
              <a:t>ARL</a:t>
            </a:r>
            <a:r>
              <a:rPr lang="en-US" altLang="zh-CN"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改為 </a:t>
            </a:r>
            <a:r>
              <a:rPr lang="en-US" altLang="zh-TW" sz="1000" dirty="0">
                <a:solidFill>
                  <a:srgbClr val="000000"/>
                </a:solidFill>
                <a:latin typeface="Times New Roman" pitchFamily="18" charset="0"/>
                <a:cs typeface="Times New Roman" pitchFamily="18" charset="0"/>
              </a:rPr>
              <a:t>1 - ( 1 - 1 / </a:t>
            </a:r>
            <a:r>
              <a:rPr lang="en-US" altLang="zh-TW" sz="1000" i="1" dirty="0" err="1">
                <a:solidFill>
                  <a:srgbClr val="000000"/>
                </a:solidFill>
                <a:latin typeface="Times New Roman" pitchFamily="18" charset="0"/>
                <a:cs typeface="Times New Roman" pitchFamily="18" charset="0"/>
              </a:rPr>
              <a:t>ARL</a:t>
            </a:r>
            <a:r>
              <a:rPr lang="en-US" altLang="zh-CN"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en-US" altLang="zh-TW" sz="1000" i="1" baseline="46000"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的形式表示，當 </a:t>
            </a:r>
            <a:r>
              <a:rPr lang="en-US" altLang="zh-TW" sz="1000" i="1"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 1 </a:t>
            </a:r>
            <a:r>
              <a:rPr lang="zh-TW" altLang="en-US" sz="1000" dirty="0">
                <a:solidFill>
                  <a:srgbClr val="000000"/>
                </a:solidFill>
                <a:latin typeface="Times New Roman" pitchFamily="18" charset="0"/>
                <a:cs typeface="Times New Roman" pitchFamily="18" charset="0"/>
              </a:rPr>
              <a:t>時，</a:t>
            </a:r>
            <a:r>
              <a:rPr lang="en-US" altLang="zh-TW" sz="1000" dirty="0">
                <a:solidFill>
                  <a:srgbClr val="000000"/>
                </a:solidFill>
                <a:latin typeface="Times New Roman" pitchFamily="18" charset="0"/>
                <a:cs typeface="Times New Roman" pitchFamily="18" charset="0"/>
              </a:rPr>
              <a:t>1 - ( 1 - 1 / </a:t>
            </a:r>
            <a:r>
              <a:rPr lang="en-US" altLang="zh-TW" sz="1000" i="1" dirty="0" err="1">
                <a:solidFill>
                  <a:srgbClr val="000000"/>
                </a:solidFill>
                <a:latin typeface="Times New Roman" pitchFamily="18" charset="0"/>
                <a:cs typeface="Times New Roman" pitchFamily="18" charset="0"/>
              </a:rPr>
              <a:t>ARL</a:t>
            </a:r>
            <a:r>
              <a:rPr lang="en-US" altLang="zh-CN"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en-US" altLang="zh-TW" sz="1000" i="1" baseline="46000" dirty="0">
                <a:solidFill>
                  <a:srgbClr val="000000"/>
                </a:solidFill>
                <a:latin typeface="Times New Roman" pitchFamily="18" charset="0"/>
                <a:cs typeface="Times New Roman" pitchFamily="18" charset="0"/>
              </a:rPr>
              <a:t>m</a:t>
            </a:r>
            <a:r>
              <a:rPr lang="en-US" altLang="zh-TW" sz="1000" dirty="0">
                <a:solidFill>
                  <a:srgbClr val="000000"/>
                </a:solidFill>
                <a:latin typeface="Times New Roman" pitchFamily="18" charset="0"/>
                <a:cs typeface="Times New Roman" pitchFamily="18" charset="0"/>
              </a:rPr>
              <a:t> = 1 / </a:t>
            </a:r>
            <a:r>
              <a:rPr lang="en-US" altLang="zh-TW" sz="1000" i="1" dirty="0" err="1">
                <a:solidFill>
                  <a:srgbClr val="000000"/>
                </a:solidFill>
                <a:latin typeface="Times New Roman" pitchFamily="18" charset="0"/>
                <a:cs typeface="Times New Roman" pitchFamily="18" charset="0"/>
              </a:rPr>
              <a:t>ARL</a:t>
            </a:r>
            <a:r>
              <a:rPr lang="en-US" altLang="zh-CN"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，即轉換為單通道分析過程的 </a:t>
            </a:r>
            <a:r>
              <a:rPr lang="en-US" altLang="zh-TW" sz="1000" dirty="0">
                <a:solidFill>
                  <a:srgbClr val="000000"/>
                </a:solidFill>
                <a:latin typeface="Times New Roman" pitchFamily="18" charset="0"/>
                <a:cs typeface="Times New Roman" pitchFamily="18" charset="0"/>
              </a:rPr>
              <a:t>1 / </a:t>
            </a:r>
            <a:r>
              <a:rPr lang="en-US" altLang="zh-TW" sz="1000" i="1" dirty="0" err="1">
                <a:solidFill>
                  <a:srgbClr val="000000"/>
                </a:solidFill>
                <a:latin typeface="Times New Roman" pitchFamily="18" charset="0"/>
                <a:cs typeface="Times New Roman" pitchFamily="18" charset="0"/>
              </a:rPr>
              <a:t>ARL</a:t>
            </a:r>
            <a:r>
              <a:rPr lang="en-US" altLang="zh-CN"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a:t>
            </a:r>
          </a:p>
        </p:txBody>
      </p:sp>
      <p:graphicFrame>
        <p:nvGraphicFramePr>
          <p:cNvPr id="8" name="表格 7"/>
          <p:cNvGraphicFramePr>
            <a:graphicFrameLocks noGrp="1"/>
          </p:cNvGraphicFramePr>
          <p:nvPr>
            <p:extLst>
              <p:ext uri="{D42A27DB-BD31-4B8C-83A1-F6EECF244321}">
                <p14:modId xmlns:p14="http://schemas.microsoft.com/office/powerpoint/2010/main" val="1150249557"/>
              </p:ext>
            </p:extLst>
          </p:nvPr>
        </p:nvGraphicFramePr>
        <p:xfrm>
          <a:off x="529388" y="4272459"/>
          <a:ext cx="10535581" cy="1455776"/>
        </p:xfrm>
        <a:graphic>
          <a:graphicData uri="http://schemas.openxmlformats.org/drawingml/2006/table">
            <a:tbl>
              <a:tblPr/>
              <a:tblGrid>
                <a:gridCol w="3261769">
                  <a:extLst>
                    <a:ext uri="{9D8B030D-6E8A-4147-A177-3AD203B41FA5}">
                      <a16:colId xmlns:a16="http://schemas.microsoft.com/office/drawing/2014/main" val="20000"/>
                    </a:ext>
                  </a:extLst>
                </a:gridCol>
                <a:gridCol w="2996873">
                  <a:extLst>
                    <a:ext uri="{9D8B030D-6E8A-4147-A177-3AD203B41FA5}">
                      <a16:colId xmlns:a16="http://schemas.microsoft.com/office/drawing/2014/main" val="20001"/>
                    </a:ext>
                  </a:extLst>
                </a:gridCol>
                <a:gridCol w="4276939">
                  <a:extLst>
                    <a:ext uri="{9D8B030D-6E8A-4147-A177-3AD203B41FA5}">
                      <a16:colId xmlns:a16="http://schemas.microsoft.com/office/drawing/2014/main" val="20002"/>
                    </a:ext>
                  </a:extLst>
                </a:gridCol>
              </a:tblGrid>
              <a:tr h="207968">
                <a:tc rowSpan="2">
                  <a:txBody>
                    <a:bodyPr/>
                    <a:lstStyle/>
                    <a:p>
                      <a:pPr algn="ctr" fontAlgn="ctr"/>
                      <a:r>
                        <a:rPr lang="zh-CN" altLang="en-US" sz="900" b="0" i="0" u="none" strike="noStrike" dirty="0">
                          <a:effectLst/>
                          <a:latin typeface="宋体"/>
                        </a:rPr>
                        <a:t>結果類型</a:t>
                      </a:r>
                      <a:endParaRPr lang="en-US" altLang="zh-CN" sz="900" b="0" i="0" u="none" strike="noStrike" dirty="0">
                        <a:effectLst/>
                        <a:latin typeface="宋体"/>
                      </a:endParaRPr>
                    </a:p>
                    <a:p>
                      <a:pPr algn="ctr" fontAlgn="ctr"/>
                      <a:r>
                        <a:rPr lang="en-US" altLang="zh-CN" sz="900" b="0" i="0" u="none" strike="noStrike" dirty="0">
                          <a:effectLst/>
                          <a:latin typeface="Times New Roman" panose="02020603050405020304" pitchFamily="18" charset="0"/>
                          <a:cs typeface="Times New Roman" panose="02020603050405020304" pitchFamily="18" charset="0"/>
                        </a:rPr>
                        <a:t>( </a:t>
                      </a:r>
                      <a:r>
                        <a:rPr lang="en-US" altLang="zh-CN" sz="900" b="0" i="1" u="none" strike="noStrike" dirty="0">
                          <a:effectLst/>
                          <a:latin typeface="Times New Roman" panose="02020603050405020304" pitchFamily="18" charset="0"/>
                          <a:cs typeface="Times New Roman" panose="02020603050405020304" pitchFamily="18" charset="0"/>
                        </a:rPr>
                        <a:t>true rejection </a:t>
                      </a:r>
                      <a:r>
                        <a:rPr lang="en-US" altLang="zh-CN" sz="900" b="0" i="0" u="none" strike="noStrike" dirty="0">
                          <a:effectLst/>
                          <a:latin typeface="Times New Roman" panose="02020603050405020304" pitchFamily="18" charset="0"/>
                          <a:cs typeface="Times New Roman" panose="02020603050405020304" pitchFamily="18" charset="0"/>
                        </a:rPr>
                        <a:t>, </a:t>
                      </a:r>
                      <a:r>
                        <a:rPr lang="en-US" altLang="zh-CN" sz="900" b="0" i="1" u="none" strike="noStrike" dirty="0">
                          <a:effectLst/>
                          <a:latin typeface="Times New Roman" panose="02020603050405020304" pitchFamily="18" charset="0"/>
                          <a:cs typeface="Times New Roman" panose="02020603050405020304" pitchFamily="18" charset="0"/>
                        </a:rPr>
                        <a:t>false rejection </a:t>
                      </a:r>
                      <a:r>
                        <a:rPr lang="en-US" altLang="zh-CN" sz="900" b="0" i="0" u="none" strike="noStrike" dirty="0">
                          <a:effectLst/>
                          <a:latin typeface="Times New Roman" panose="02020603050405020304" pitchFamily="18" charset="0"/>
                          <a:cs typeface="Times New Roman" panose="02020603050405020304" pitchFamily="18" charset="0"/>
                        </a:rPr>
                        <a:t>, </a:t>
                      </a:r>
                      <a:r>
                        <a:rPr lang="en-US" altLang="zh-CN" sz="900" b="0" i="1" u="none" strike="noStrike" dirty="0">
                          <a:effectLst/>
                          <a:latin typeface="Times New Roman" panose="02020603050405020304" pitchFamily="18" charset="0"/>
                          <a:cs typeface="Times New Roman" panose="02020603050405020304" pitchFamily="18" charset="0"/>
                        </a:rPr>
                        <a:t>true acceptance </a:t>
                      </a:r>
                      <a:r>
                        <a:rPr lang="en-US" altLang="zh-CN" sz="900" b="0" i="0" u="none" strike="noStrike" dirty="0">
                          <a:effectLst/>
                          <a:latin typeface="Times New Roman" panose="02020603050405020304" pitchFamily="18" charset="0"/>
                          <a:cs typeface="Times New Roman" panose="02020603050405020304" pitchFamily="18" charset="0"/>
                        </a:rPr>
                        <a:t>, </a:t>
                      </a:r>
                      <a:r>
                        <a:rPr lang="en-US" altLang="zh-CN" sz="900" b="0" i="1" u="none" strike="noStrike" dirty="0">
                          <a:effectLst/>
                          <a:latin typeface="Times New Roman" panose="02020603050405020304" pitchFamily="18" charset="0"/>
                          <a:cs typeface="Times New Roman" panose="02020603050405020304" pitchFamily="18" charset="0"/>
                        </a:rPr>
                        <a:t>false acceptance </a:t>
                      </a:r>
                      <a:r>
                        <a:rPr lang="en-US" altLang="zh-CN" sz="900" b="0" i="0" u="none" strike="noStrike" dirty="0">
                          <a:effectLst/>
                          <a:latin typeface="Times New Roman" panose="02020603050405020304" pitchFamily="18" charset="0"/>
                          <a:cs typeface="Times New Roman" panose="02020603050405020304" pitchFamily="18" charset="0"/>
                        </a:rPr>
                        <a:t>)</a:t>
                      </a:r>
                      <a:endParaRPr lang="zh-CN" altLang="en-US" sz="900" b="0" i="0" u="none" strike="noStrike" dirty="0">
                        <a:effectLst/>
                        <a:latin typeface="Times New Roman" panose="02020603050405020304" pitchFamily="18" charset="0"/>
                        <a:cs typeface="Times New Roman" panose="02020603050405020304" pitchFamily="18" charset="0"/>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TW" altLang="en-US" sz="900" b="0" i="0" u="none" strike="noStrike" dirty="0">
                          <a:effectLst/>
                          <a:latin typeface="宋体"/>
                        </a:rPr>
                        <a:t>表達式</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207968">
                <a:tc vMerge="1">
                  <a:txBody>
                    <a:bodyPr/>
                    <a:lstStyle/>
                    <a:p>
                      <a:endParaRPr lang="zh-CN" altLang="en-US"/>
                    </a:p>
                  </a:txBody>
                  <a:tcPr/>
                </a:tc>
                <a:tc>
                  <a:txBody>
                    <a:bodyPr/>
                    <a:lstStyle/>
                    <a:p>
                      <a:pPr algn="ctr" fontAlgn="ctr"/>
                      <a:r>
                        <a:rPr lang="zh-CN" altLang="en-US" sz="900" b="0" i="0" u="none" strike="noStrike" dirty="0">
                          <a:effectLst/>
                          <a:latin typeface="宋体"/>
                        </a:rPr>
                        <a:t>間斷誤差 </a:t>
                      </a:r>
                      <a:r>
                        <a:rPr lang="en-US" altLang="zh-CN" sz="900" b="0" i="0" u="none" strike="noStrike" dirty="0">
                          <a:effectLst/>
                          <a:latin typeface="Times New Roman" panose="02020603050405020304" pitchFamily="18" charset="0"/>
                          <a:cs typeface="Times New Roman" panose="02020603050405020304" pitchFamily="18" charset="0"/>
                        </a:rPr>
                        <a:t>( </a:t>
                      </a:r>
                      <a:r>
                        <a:rPr lang="en-US" altLang="zh-CN" sz="900" b="0" i="1" u="none" strike="noStrike" dirty="0">
                          <a:effectLst/>
                          <a:latin typeface="Times New Roman" panose="02020603050405020304" pitchFamily="18" charset="0"/>
                          <a:cs typeface="Times New Roman" panose="02020603050405020304" pitchFamily="18" charset="0"/>
                        </a:rPr>
                        <a:t>intermittent errors</a:t>
                      </a:r>
                      <a:r>
                        <a:rPr lang="en-US" altLang="zh-CN" sz="900" b="0" i="0" u="none" strike="noStrike" dirty="0">
                          <a:effectLst/>
                          <a:latin typeface="Times New Roman" panose="02020603050405020304" pitchFamily="18" charset="0"/>
                          <a:cs typeface="Times New Roman" panose="02020603050405020304" pitchFamily="18" charset="0"/>
                        </a:rPr>
                        <a:t> )</a:t>
                      </a:r>
                      <a:endParaRPr lang="zh-CN" altLang="en-US" sz="900" b="0" i="0" u="none" strike="noStrike" dirty="0">
                        <a:effectLst/>
                        <a:latin typeface="Times New Roman" panose="02020603050405020304" pitchFamily="18" charset="0"/>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900" b="0" i="0" u="none" strike="noStrike" dirty="0">
                          <a:effectLst/>
                          <a:latin typeface="宋体"/>
                        </a:rPr>
                        <a:t>持續誤差 </a:t>
                      </a:r>
                      <a:r>
                        <a:rPr lang="en-US" altLang="zh-CN" sz="900" b="0" i="0" u="none" strike="noStrike" dirty="0">
                          <a:effectLst/>
                          <a:latin typeface="Times New Roman" panose="02020603050405020304" pitchFamily="18" charset="0"/>
                          <a:cs typeface="Times New Roman" panose="02020603050405020304" pitchFamily="18" charset="0"/>
                        </a:rPr>
                        <a:t>( </a:t>
                      </a:r>
                      <a:r>
                        <a:rPr lang="en-US" altLang="zh-CN" sz="900" b="0" i="1" u="none" strike="noStrike" dirty="0">
                          <a:effectLst/>
                          <a:latin typeface="Times New Roman" panose="02020603050405020304" pitchFamily="18" charset="0"/>
                          <a:cs typeface="Times New Roman" panose="02020603050405020304" pitchFamily="18" charset="0"/>
                        </a:rPr>
                        <a:t>persistent errors</a:t>
                      </a:r>
                      <a:r>
                        <a:rPr lang="en-US" altLang="zh-CN" sz="900" b="0" i="0" u="none" strike="noStrike" dirty="0">
                          <a:effectLst/>
                          <a:latin typeface="Times New Roman" panose="02020603050405020304" pitchFamily="18" charset="0"/>
                          <a:cs typeface="Times New Roman" panose="02020603050405020304" pitchFamily="18" charset="0"/>
                        </a:rPr>
                        <a:t> )</a:t>
                      </a:r>
                      <a:endParaRPr lang="zh-CN" altLang="en-US" sz="900" b="0" i="0" u="none" strike="noStrike" dirty="0">
                        <a:effectLst/>
                        <a:latin typeface="Times New Roman" panose="02020603050405020304" pitchFamily="18" charset="0"/>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7968">
                <a:tc>
                  <a:txBody>
                    <a:bodyPr/>
                    <a:lstStyle/>
                    <a:p>
                      <a:pPr algn="ctr" fontAlgn="ctr"/>
                      <a:r>
                        <a:rPr lang="en-US" sz="1000" b="0" i="1" u="none" strike="noStrike" dirty="0" err="1">
                          <a:effectLst/>
                          <a:latin typeface="Times New Roman"/>
                        </a:rPr>
                        <a:t>n</a:t>
                      </a:r>
                      <a:r>
                        <a:rPr lang="en-US" sz="1000" b="0" i="1" u="none" strike="noStrike" baseline="-25000" dirty="0" err="1">
                          <a:effectLst/>
                          <a:latin typeface="Times New Roman"/>
                        </a:rPr>
                        <a:t>tr</a:t>
                      </a:r>
                      <a:r>
                        <a:rPr lang="en-US" sz="1000" b="0" i="0" u="none" strike="noStrike" dirty="0">
                          <a:effectLst/>
                          <a:latin typeface="Times New Roman"/>
                        </a:rPr>
                        <a:t> </a:t>
                      </a:r>
                      <a:r>
                        <a:rPr lang="en-US" sz="1000" b="0" i="0" u="none" strike="noStrike" baseline="0" dirty="0">
                          <a:effectLst/>
                          <a:latin typeface="Times New Roman"/>
                        </a:rPr>
                        <a:t>  </a:t>
                      </a:r>
                      <a:r>
                        <a:rPr lang="en-US" sz="1000" b="0" i="0" u="none" strike="noStrike" dirty="0">
                          <a:effectLst/>
                          <a:latin typeface="Times New Roman"/>
                        </a:rPr>
                        <a:t>~  </a:t>
                      </a:r>
                      <a:r>
                        <a:rPr lang="zh-CN" altLang="en-US" sz="800" b="0" i="0" u="none" strike="noStrike" dirty="0">
                          <a:effectLst/>
                          <a:latin typeface="宋体"/>
                        </a:rPr>
                        <a:t>真失控分析批數</a:t>
                      </a:r>
                      <a:endParaRPr lang="zh-CN" altLang="en-US" sz="800" b="0" i="0"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1" u="none" strike="noStrike" dirty="0" err="1">
                          <a:effectLst/>
                          <a:latin typeface="Times New Roman"/>
                        </a:rPr>
                        <a:t>n</a:t>
                      </a:r>
                      <a:r>
                        <a:rPr lang="en-US" sz="1000" b="0" i="1" u="none" strike="noStrike" baseline="-25000" dirty="0" err="1">
                          <a:effectLst/>
                          <a:latin typeface="Times New Roman"/>
                        </a:rPr>
                        <a:t>tr</a:t>
                      </a:r>
                      <a:r>
                        <a:rPr lang="en-US" sz="1000" b="0" i="1" u="none" strike="noStrike" dirty="0">
                          <a:effectLst/>
                          <a:latin typeface="Times New Roman"/>
                        </a:rPr>
                        <a:t>  </a:t>
                      </a:r>
                      <a:r>
                        <a:rPr lang="en-US" altLang="zh-CN" sz="1000" b="0" i="1" u="none" strike="noStrike" dirty="0">
                          <a:effectLst/>
                          <a:latin typeface="Times New Roman"/>
                        </a:rPr>
                        <a:t>= </a:t>
                      </a:r>
                      <a:r>
                        <a:rPr lang="en-US" sz="1000" b="0" i="1" u="none" strike="noStrike" dirty="0">
                          <a:effectLst/>
                          <a:latin typeface="Times New Roman"/>
                        </a:rPr>
                        <a:t> </a:t>
                      </a:r>
                      <a:r>
                        <a:rPr lang="en-US" sz="1000" b="0" i="1" u="none" strike="noStrike" dirty="0" err="1">
                          <a:effectLst/>
                          <a:latin typeface="Times New Roman"/>
                        </a:rPr>
                        <a:t>n</a:t>
                      </a:r>
                      <a:r>
                        <a:rPr lang="en-US" sz="1000" b="0" i="1" u="none" strike="noStrike" baseline="-25000" dirty="0" err="1">
                          <a:effectLst/>
                          <a:latin typeface="Times New Roman"/>
                        </a:rPr>
                        <a:t>t</a:t>
                      </a:r>
                      <a:r>
                        <a:rPr lang="en-US" sz="1000" b="0" i="0" u="none" strike="noStrike" dirty="0">
                          <a:effectLst/>
                          <a:latin typeface="Times New Roman"/>
                        </a:rPr>
                        <a:t>  </a:t>
                      </a:r>
                      <a:r>
                        <a:rPr lang="en-US" altLang="zh-CN" sz="700" b="0" i="0" u="none" strike="noStrike" dirty="0">
                          <a:effectLst/>
                          <a:latin typeface="Times New Roman"/>
                        </a:rPr>
                        <a:t>×</a:t>
                      </a:r>
                      <a:r>
                        <a:rPr lang="en-US" sz="1000" b="0" i="0" u="none" strike="noStrike" dirty="0">
                          <a:effectLst/>
                          <a:latin typeface="Times New Roman"/>
                        </a:rPr>
                        <a:t>  </a:t>
                      </a:r>
                      <a:r>
                        <a:rPr lang="en-US" sz="1000" b="0" i="1" u="none" strike="noStrike" dirty="0">
                          <a:effectLst/>
                          <a:latin typeface="Times New Roman"/>
                        </a:rPr>
                        <a:t>f</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a:t>
                      </a:r>
                      <a:r>
                        <a:rPr lang="en-US" sz="1000" b="0" i="0" u="none" strike="noStrike" dirty="0">
                          <a:effectLst/>
                          <a:latin typeface="Times New Roman"/>
                        </a:rPr>
                        <a:t>  </a:t>
                      </a:r>
                      <a:r>
                        <a:rPr lang="en-US" sz="1000" b="0" i="1" u="none" strike="noStrike" dirty="0" err="1">
                          <a:effectLst/>
                          <a:latin typeface="Times New Roman"/>
                        </a:rPr>
                        <a:t>P</a:t>
                      </a:r>
                      <a:r>
                        <a:rPr lang="en-US" sz="1000" b="0" i="1" u="none" strike="noStrike" baseline="-25000" dirty="0" err="1">
                          <a:effectLst/>
                          <a:latin typeface="Times New Roman"/>
                        </a:rPr>
                        <a:t>ed</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tr</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a:effectLst/>
                          <a:latin typeface="Times New Roman"/>
                        </a:rPr>
                        <a:t>f</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07968">
                <a:tc>
                  <a:txBody>
                    <a:bodyPr/>
                    <a:lstStyle/>
                    <a:p>
                      <a:pPr algn="ctr" fontAlgn="ctr"/>
                      <a:r>
                        <a:rPr lang="en-US" sz="1000" b="0" i="1" u="none" strike="noStrike" dirty="0" err="1">
                          <a:effectLst/>
                          <a:latin typeface="Times New Roman"/>
                        </a:rPr>
                        <a:t>n</a:t>
                      </a:r>
                      <a:r>
                        <a:rPr lang="en-US" sz="1000" b="0" i="1" u="none" strike="noStrike" baseline="-25000" dirty="0" err="1">
                          <a:effectLst/>
                          <a:latin typeface="Times New Roman"/>
                        </a:rPr>
                        <a:t>fr</a:t>
                      </a:r>
                      <a:r>
                        <a:rPr lang="en-US" sz="1000" b="0" i="0" u="none" strike="noStrike" dirty="0">
                          <a:effectLst/>
                          <a:latin typeface="Times New Roman"/>
                        </a:rPr>
                        <a:t>   ~  </a:t>
                      </a:r>
                      <a:r>
                        <a:rPr lang="zh-CN" altLang="en-US" sz="800" b="0" i="0" u="none" strike="noStrike" dirty="0">
                          <a:effectLst/>
                          <a:latin typeface="宋体"/>
                        </a:rPr>
                        <a:t>假失控分析批數</a:t>
                      </a:r>
                      <a:endParaRPr lang="zh-CN" altLang="en-US" sz="800" b="0" i="0"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fr</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lang="de-DE" sz="1000" b="0" i="1" u="none" strike="noStrike" dirty="0">
                          <a:effectLst/>
                          <a:latin typeface="Times New Roman"/>
                        </a:rPr>
                        <a:t>n</a:t>
                      </a:r>
                      <a:r>
                        <a:rPr lang="de-DE" sz="1000" b="0" i="1" u="none" strike="noStrike" baseline="-25000" dirty="0">
                          <a:effectLst/>
                          <a:latin typeface="Times New Roman"/>
                        </a:rPr>
                        <a:t>t</a:t>
                      </a:r>
                      <a:r>
                        <a:rPr lang="de-DE"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a:t>
                      </a:r>
                      <a:r>
                        <a:rPr lang="de-DE" sz="1000" b="0" i="0" u="none" strike="noStrike" dirty="0">
                          <a:effectLst/>
                          <a:latin typeface="Times New Roman"/>
                        </a:rPr>
                        <a:t>  (  1  -  </a:t>
                      </a:r>
                      <a:r>
                        <a:rPr lang="de-DE" sz="1000" b="0" i="1" u="none" strike="noStrike" dirty="0">
                          <a:effectLst/>
                          <a:latin typeface="Times New Roman"/>
                        </a:rPr>
                        <a:t>f</a:t>
                      </a:r>
                      <a:r>
                        <a:rPr lang="de-DE" sz="1000" b="0" i="0" u="none" strike="noStrike" dirty="0">
                          <a:effectLst/>
                          <a:latin typeface="Times New Roman"/>
                        </a:rPr>
                        <a:t>  )  </a:t>
                      </a:r>
                      <a:r>
                        <a:rPr kumimoji="0" lang="en-US" altLang="zh-CN" sz="700" b="0" i="0" u="none" strike="noStrike" kern="1200" cap="none" spc="0" normalizeH="0" baseline="0" noProof="0" dirty="0">
                          <a:ln>
                            <a:noFill/>
                          </a:ln>
                          <a:solidFill>
                            <a:srgbClr val="000000"/>
                          </a:solidFill>
                          <a:effectLst/>
                          <a:uLnTx/>
                          <a:uFillTx/>
                          <a:latin typeface="Times New Roman"/>
                          <a:cs typeface="+mn-cs"/>
                        </a:rPr>
                        <a:t>×</a:t>
                      </a:r>
                      <a:r>
                        <a:rPr lang="de-DE" sz="1000" b="0" i="0" u="none" strike="noStrike" dirty="0">
                          <a:effectLst/>
                          <a:latin typeface="Times New Roman"/>
                        </a:rPr>
                        <a:t>  (  1  -  (  1  -  </a:t>
                      </a:r>
                      <a:r>
                        <a:rPr lang="de-DE" sz="1000" b="0" i="1" u="none" strike="noStrike" dirty="0">
                          <a:effectLst/>
                          <a:latin typeface="Times New Roman"/>
                        </a:rPr>
                        <a:t>P</a:t>
                      </a:r>
                      <a:r>
                        <a:rPr lang="de-DE" sz="1000" b="0" i="1" u="none" strike="noStrike" baseline="-25000" dirty="0">
                          <a:effectLst/>
                          <a:latin typeface="Times New Roman"/>
                        </a:rPr>
                        <a:t>fr</a:t>
                      </a:r>
                      <a:r>
                        <a:rPr lang="de-DE" sz="1000" b="0" i="0" u="none" strike="noStrike" dirty="0">
                          <a:effectLst/>
                          <a:latin typeface="Times New Roman"/>
                        </a:rPr>
                        <a:t>  ) </a:t>
                      </a:r>
                      <a:r>
                        <a:rPr lang="de-DE" sz="1000" b="0" i="1" u="none" strike="noStrike" baseline="30000" dirty="0">
                          <a:effectLst/>
                          <a:latin typeface="Times New Roman"/>
                        </a:rPr>
                        <a:t>m</a:t>
                      </a:r>
                      <a:r>
                        <a:rPr lang="de-DE"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fr</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  (  </a:t>
                      </a:r>
                      <a:r>
                        <a:rPr lang="en-US" sz="1000" b="0" i="1" u="none" strike="noStrike" dirty="0" err="1">
                          <a:effectLst/>
                          <a:latin typeface="Times New Roman"/>
                        </a:rPr>
                        <a:t>ARL</a:t>
                      </a:r>
                      <a:r>
                        <a:rPr lang="en-US" sz="1000" b="0" i="1" u="none" strike="noStrike" baseline="-25000" dirty="0" err="1">
                          <a:effectLst/>
                          <a:latin typeface="Times New Roman"/>
                        </a:rPr>
                        <a:t>ed</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a:effectLst/>
                          <a:latin typeface="Times New Roman"/>
                        </a:rPr>
                        <a:t>f</a:t>
                      </a:r>
                      <a:r>
                        <a:rPr lang="en-US" sz="1000" b="0" i="0" u="none" strike="noStrike" dirty="0">
                          <a:effectLst/>
                          <a:latin typeface="Times New Roman"/>
                        </a:rPr>
                        <a:t>   ) )  </a:t>
                      </a:r>
                      <a:r>
                        <a:rPr kumimoji="0" lang="en-US" altLang="zh-CN" sz="700" b="0" i="0" u="none" strike="noStrike" kern="1200" cap="none" spc="0" normalizeH="0" baseline="0" noProof="0" dirty="0">
                          <a:ln>
                            <a:noFill/>
                          </a:ln>
                          <a:solidFill>
                            <a:srgbClr val="000000"/>
                          </a:solidFill>
                          <a:effectLst/>
                          <a:uLnTx/>
                          <a:uFillTx/>
                          <a:latin typeface="Times New Roman"/>
                          <a:cs typeface="+mn-cs"/>
                        </a:rPr>
                        <a:t>×</a:t>
                      </a:r>
                      <a:r>
                        <a:rPr kumimoji="0" lang="en-US" altLang="zh-CN" sz="10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  (  1  -  (  1  </a:t>
                      </a:r>
                      <a:r>
                        <a:rPr lang="en-US" altLang="zh-CN" sz="800" b="0" i="0" u="none" strike="noStrike" dirty="0">
                          <a:effectLst/>
                          <a:latin typeface="Times New Roman"/>
                        </a:rPr>
                        <a:t>÷ </a:t>
                      </a:r>
                      <a:r>
                        <a:rPr lang="en-US" sz="1000" b="0" i="0" u="none" strike="noStrike" dirty="0">
                          <a:effectLst/>
                          <a:latin typeface="Times New Roman"/>
                        </a:rPr>
                        <a:t> </a:t>
                      </a:r>
                      <a:r>
                        <a:rPr lang="en-US" sz="1000" b="0" i="1" u="none" strike="noStrike" dirty="0" err="1">
                          <a:effectLst/>
                          <a:latin typeface="Times New Roman"/>
                        </a:rPr>
                        <a:t>ARL</a:t>
                      </a:r>
                      <a:r>
                        <a:rPr lang="en-US" sz="1000" b="0" i="1" u="none" strike="noStrike" baseline="-25000" dirty="0" err="1">
                          <a:effectLst/>
                          <a:latin typeface="Times New Roman"/>
                        </a:rPr>
                        <a:t>fr</a:t>
                      </a:r>
                      <a:r>
                        <a:rPr lang="en-US" sz="1000" b="0" i="0" u="none" strike="noStrike" dirty="0">
                          <a:effectLst/>
                          <a:latin typeface="Times New Roman"/>
                        </a:rPr>
                        <a:t>  ) ) </a:t>
                      </a:r>
                      <a:r>
                        <a:rPr lang="en-US" sz="1000" b="0" i="1" u="none" strike="noStrike" baseline="30000" dirty="0">
                          <a:effectLst/>
                          <a:latin typeface="Times New Roman"/>
                        </a:rPr>
                        <a:t>m</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07968">
                <a:tc>
                  <a:txBody>
                    <a:bodyPr/>
                    <a:lstStyle/>
                    <a:p>
                      <a:pPr algn="ctr" fontAlgn="ctr"/>
                      <a:r>
                        <a:rPr lang="en-US" sz="1000" b="0" i="1" u="none" strike="noStrike" dirty="0" err="1">
                          <a:effectLst/>
                          <a:latin typeface="Times New Roman"/>
                        </a:rPr>
                        <a:t>n</a:t>
                      </a:r>
                      <a:r>
                        <a:rPr lang="en-US" sz="1000" b="0" i="1" u="none" strike="noStrike" baseline="-25000" dirty="0" err="1">
                          <a:effectLst/>
                          <a:latin typeface="Times New Roman"/>
                        </a:rPr>
                        <a:t>fr</a:t>
                      </a:r>
                      <a:r>
                        <a:rPr lang="en-US" sz="1000" b="0" i="0" u="none" strike="noStrike" dirty="0">
                          <a:effectLst/>
                          <a:latin typeface="Times New Roman"/>
                        </a:rPr>
                        <a:t>   ~  </a:t>
                      </a:r>
                      <a:r>
                        <a:rPr lang="zh-CN" altLang="en-US" sz="800" b="0" i="0" u="none" strike="noStrike" dirty="0">
                          <a:effectLst/>
                          <a:latin typeface="宋体"/>
                        </a:rPr>
                        <a:t>假失控分析批數（</a:t>
                      </a:r>
                      <a:r>
                        <a:rPr lang="zh-CN" altLang="en-US" sz="800" b="0" i="0" u="none" strike="noStrike" dirty="0">
                          <a:effectLst/>
                          <a:latin typeface="Times New Roman"/>
                        </a:rPr>
                        <a:t>當  </a:t>
                      </a:r>
                      <a:r>
                        <a:rPr lang="en-US" altLang="zh-CN" sz="1000" b="0" i="1" u="none" strike="noStrike" dirty="0">
                          <a:effectLst/>
                          <a:latin typeface="Times New Roman"/>
                        </a:rPr>
                        <a:t>m</a:t>
                      </a:r>
                      <a:r>
                        <a:rPr lang="en-US" altLang="zh-CN" sz="1000" b="0" i="0" u="none" strike="noStrike" dirty="0">
                          <a:effectLst/>
                          <a:latin typeface="Times New Roman"/>
                        </a:rPr>
                        <a:t> = 1</a:t>
                      </a:r>
                      <a:r>
                        <a:rPr lang="en-US" altLang="zh-CN" sz="800" b="0" i="0" u="none" strike="noStrike" dirty="0">
                          <a:effectLst/>
                          <a:latin typeface="Times New Roman"/>
                        </a:rPr>
                        <a:t>  </a:t>
                      </a:r>
                      <a:r>
                        <a:rPr lang="zh-CN" altLang="en-US" sz="800" b="0" i="0" u="none" strike="noStrike" dirty="0">
                          <a:effectLst/>
                          <a:latin typeface="Times New Roman"/>
                        </a:rPr>
                        <a:t>時）</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fr</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de-DE" altLang="zh-CN" sz="1000" b="0" i="1" u="none" strike="noStrike" kern="1200" cap="none" spc="0" normalizeH="0" baseline="0" noProof="0" dirty="0">
                          <a:ln>
                            <a:noFill/>
                          </a:ln>
                          <a:solidFill>
                            <a:srgbClr val="000000"/>
                          </a:solidFill>
                          <a:effectLst/>
                          <a:uLnTx/>
                          <a:uFillTx/>
                          <a:latin typeface="Times New Roman"/>
                          <a:cs typeface="+mn-cs"/>
                        </a:rPr>
                        <a:t>n</a:t>
                      </a:r>
                      <a:r>
                        <a:rPr kumimoji="0" lang="de-DE" altLang="zh-CN" sz="1000" b="0" i="1" u="none" strike="noStrike" kern="1200" cap="none" spc="0" normalizeH="0" baseline="-25000" noProof="0" dirty="0">
                          <a:ln>
                            <a:noFill/>
                          </a:ln>
                          <a:solidFill>
                            <a:srgbClr val="000000"/>
                          </a:solidFill>
                          <a:effectLst/>
                          <a:uLnTx/>
                          <a:uFillTx/>
                          <a:latin typeface="Times New Roman"/>
                          <a:cs typeface="+mn-cs"/>
                        </a:rPr>
                        <a:t>t</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  </a:t>
                      </a:r>
                      <a:r>
                        <a:rPr lang="en-US" sz="1000" b="0" i="1" u="none" strike="noStrike" dirty="0">
                          <a:effectLst/>
                          <a:latin typeface="Times New Roman"/>
                        </a:rPr>
                        <a:t>f </a:t>
                      </a:r>
                      <a:r>
                        <a:rPr lang="en-US" sz="1000" b="0" i="0" u="none" strike="noStrike" dirty="0">
                          <a:effectLst/>
                          <a:latin typeface="Times New Roman"/>
                        </a:rPr>
                        <a:t> )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err="1">
                          <a:effectLst/>
                          <a:latin typeface="Times New Roman"/>
                        </a:rPr>
                        <a:t>P</a:t>
                      </a:r>
                      <a:r>
                        <a:rPr lang="en-US" sz="1000" b="0" i="1" u="none" strike="noStrike" baseline="-25000" dirty="0" err="1">
                          <a:effectLst/>
                          <a:latin typeface="Times New Roman"/>
                        </a:rPr>
                        <a:t>fr</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000" b="0" i="1" kern="1200" spc="0" baseline="0" dirty="0" err="1">
                          <a:ln>
                            <a:noFill/>
                          </a:ln>
                          <a:solidFill>
                            <a:srgbClr val="000000"/>
                          </a:solidFill>
                          <a:effectLst/>
                          <a:latin typeface="Times New Roman"/>
                          <a:ea typeface="+mn-ea"/>
                          <a:cs typeface="+mn-cs"/>
                        </a:rPr>
                        <a:t>n</a:t>
                      </a:r>
                      <a:r>
                        <a:rPr lang="en-US" altLang="zh-CN" sz="1000" b="0" i="1" kern="1200" spc="0" baseline="-25000" dirty="0" err="1">
                          <a:ln>
                            <a:noFill/>
                          </a:ln>
                          <a:solidFill>
                            <a:srgbClr val="000000"/>
                          </a:solidFill>
                          <a:effectLst/>
                          <a:latin typeface="Times New Roman"/>
                          <a:ea typeface="+mn-ea"/>
                          <a:cs typeface="+mn-cs"/>
                        </a:rPr>
                        <a:t>tr</a:t>
                      </a:r>
                      <a:r>
                        <a:rPr lang="en-US" altLang="zh-CN" sz="1000" b="0" i="1" kern="1200" spc="0" baseline="0" dirty="0">
                          <a:ln>
                            <a:noFill/>
                          </a:ln>
                          <a:solidFill>
                            <a:srgbClr val="000000"/>
                          </a:solidFill>
                          <a:effectLst/>
                          <a:latin typeface="Times New Roman"/>
                          <a:ea typeface="+mn-ea"/>
                          <a:cs typeface="+mn-cs"/>
                        </a:rPr>
                        <a:t>  =  </a:t>
                      </a:r>
                      <a:r>
                        <a:rPr lang="en-US" altLang="zh-CN" sz="1000" b="0" i="1" kern="1200" spc="0" baseline="0" dirty="0" err="1">
                          <a:ln>
                            <a:noFill/>
                          </a:ln>
                          <a:solidFill>
                            <a:srgbClr val="000000"/>
                          </a:solidFill>
                          <a:effectLst/>
                          <a:latin typeface="Times New Roman"/>
                          <a:ea typeface="+mn-ea"/>
                          <a:cs typeface="+mn-cs"/>
                        </a:rPr>
                        <a:t>n</a:t>
                      </a:r>
                      <a:r>
                        <a:rPr lang="en-US" altLang="zh-CN" sz="1000" b="0" i="1" kern="1200" spc="0" baseline="-25000" dirty="0" err="1">
                          <a:ln>
                            <a:noFill/>
                          </a:ln>
                          <a:solidFill>
                            <a:srgbClr val="000000"/>
                          </a:solidFill>
                          <a:effectLst/>
                          <a:latin typeface="Times New Roman"/>
                          <a:ea typeface="+mn-ea"/>
                          <a:cs typeface="+mn-cs"/>
                        </a:rPr>
                        <a:t>t</a:t>
                      </a:r>
                      <a:r>
                        <a:rPr lang="en-US" altLang="zh-CN" sz="1000" b="0" i="1" kern="1200" spc="0" baseline="-25000" dirty="0">
                          <a:ln>
                            <a:noFill/>
                          </a:ln>
                          <a:solidFill>
                            <a:srgbClr val="000000"/>
                          </a:solidFill>
                          <a:effectLst/>
                          <a:latin typeface="Times New Roman"/>
                          <a:ea typeface="+mn-ea"/>
                          <a:cs typeface="+mn-cs"/>
                        </a:rPr>
                        <a:t> </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1 -  (</a:t>
                      </a:r>
                      <a:r>
                        <a:rPr lang="en-US" sz="1000" b="0" i="0" u="none" strike="noStrike" baseline="0" dirty="0">
                          <a:effectLst/>
                          <a:latin typeface="Times New Roman"/>
                        </a:rPr>
                        <a:t>  </a:t>
                      </a:r>
                      <a:r>
                        <a:rPr lang="en-US" sz="1000" b="0" i="1" u="none" strike="noStrike" dirty="0" err="1">
                          <a:effectLst/>
                          <a:latin typeface="Times New Roman"/>
                        </a:rPr>
                        <a:t>ARL</a:t>
                      </a:r>
                      <a:r>
                        <a:rPr lang="en-US" sz="1000" b="0" i="1" u="none" strike="noStrike" baseline="-25000" dirty="0" err="1">
                          <a:effectLst/>
                          <a:latin typeface="Times New Roman"/>
                        </a:rPr>
                        <a:t>ed</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a:effectLst/>
                          <a:latin typeface="Times New Roman"/>
                        </a:rPr>
                        <a:t>f </a:t>
                      </a:r>
                      <a:r>
                        <a:rPr lang="en-US" sz="1000" b="0" i="0" u="none" strike="noStrike" dirty="0">
                          <a:effectLst/>
                          <a:latin typeface="Times New Roman"/>
                        </a:rPr>
                        <a:t>  ) )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a:t>
                      </a:r>
                      <a:r>
                        <a:rPr kumimoji="0" lang="en-US" altLang="zh-CN" sz="8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err="1">
                          <a:effectLst/>
                          <a:latin typeface="Times New Roman"/>
                        </a:rPr>
                        <a:t>ARL</a:t>
                      </a:r>
                      <a:r>
                        <a:rPr lang="en-US" sz="1000" b="0" i="1" u="none" strike="noStrike" baseline="-25000" dirty="0" err="1">
                          <a:effectLst/>
                          <a:latin typeface="Times New Roman"/>
                        </a:rPr>
                        <a:t>fr</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07968">
                <a:tc>
                  <a:txBody>
                    <a:bodyPr/>
                    <a:lstStyle/>
                    <a:p>
                      <a:pPr algn="ctr" fontAlgn="ctr"/>
                      <a:r>
                        <a:rPr lang="en-US" sz="1000" b="0" i="1" u="none" strike="noStrike" dirty="0" err="1">
                          <a:effectLst/>
                          <a:latin typeface="Times New Roman"/>
                        </a:rPr>
                        <a:t>n</a:t>
                      </a:r>
                      <a:r>
                        <a:rPr lang="en-US" sz="1000" b="0" i="1" u="none" strike="noStrike" baseline="-25000" dirty="0" err="1">
                          <a:effectLst/>
                          <a:latin typeface="Times New Roman"/>
                        </a:rPr>
                        <a:t>fa</a:t>
                      </a:r>
                      <a:r>
                        <a:rPr lang="en-US" sz="1000" b="0" i="0" u="none" strike="noStrike" dirty="0">
                          <a:effectLst/>
                          <a:latin typeface="Times New Roman"/>
                        </a:rPr>
                        <a:t>   </a:t>
                      </a:r>
                      <a:r>
                        <a:rPr lang="en-US" altLang="zh-CN" sz="1000" b="0" i="0" u="none" strike="noStrike" dirty="0">
                          <a:effectLst/>
                          <a:latin typeface="Times New Roman"/>
                        </a:rPr>
                        <a:t>~  </a:t>
                      </a:r>
                      <a:r>
                        <a:rPr lang="zh-CN" altLang="en-US" sz="800" b="0" i="0" u="none" strike="noStrike" dirty="0">
                          <a:effectLst/>
                          <a:latin typeface="宋体"/>
                        </a:rPr>
                        <a:t>假在控分析批數</a:t>
                      </a:r>
                      <a:endParaRPr lang="zh-CN" altLang="en-US" sz="800" b="0" i="0"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fa</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de-DE" altLang="zh-CN" sz="1000" b="0" i="1" u="none" strike="noStrike" kern="1200" cap="none" spc="0" normalizeH="0" baseline="0" noProof="0" dirty="0">
                          <a:ln>
                            <a:noFill/>
                          </a:ln>
                          <a:solidFill>
                            <a:srgbClr val="000000"/>
                          </a:solidFill>
                          <a:effectLst/>
                          <a:uLnTx/>
                          <a:uFillTx/>
                          <a:latin typeface="Times New Roman"/>
                          <a:cs typeface="+mn-cs"/>
                        </a:rPr>
                        <a:t>n</a:t>
                      </a:r>
                      <a:r>
                        <a:rPr kumimoji="0" lang="de-DE" altLang="zh-CN" sz="1000" b="0" i="1" u="none" strike="noStrike" kern="1200" cap="none" spc="0" normalizeH="0" baseline="-25000" noProof="0" dirty="0">
                          <a:ln>
                            <a:noFill/>
                          </a:ln>
                          <a:solidFill>
                            <a:srgbClr val="000000"/>
                          </a:solidFill>
                          <a:effectLst/>
                          <a:uLnTx/>
                          <a:uFillTx/>
                          <a:latin typeface="Times New Roman"/>
                          <a:cs typeface="+mn-cs"/>
                        </a:rPr>
                        <a:t>t</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a:effectLst/>
                          <a:latin typeface="Times New Roman"/>
                        </a:rPr>
                        <a:t>f</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  </a:t>
                      </a:r>
                      <a:r>
                        <a:rPr lang="en-US" sz="1000" b="0" i="1" u="none" strike="noStrike" dirty="0" err="1">
                          <a:effectLst/>
                          <a:latin typeface="Times New Roman"/>
                        </a:rPr>
                        <a:t>P</a:t>
                      </a:r>
                      <a:r>
                        <a:rPr lang="en-US" sz="1000" b="0" i="1" u="none" strike="noStrike" baseline="-25000" dirty="0" err="1">
                          <a:effectLst/>
                          <a:latin typeface="Times New Roman"/>
                        </a:rPr>
                        <a:t>ed</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fa</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a:t>
                      </a:r>
                      <a:r>
                        <a:rPr kumimoji="0" lang="en-US" altLang="zh-CN" sz="1000" b="0" i="1"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a:effectLst/>
                          <a:latin typeface="Times New Roman"/>
                        </a:rPr>
                        <a:t>f</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a:t>
                      </a:r>
                      <a:r>
                        <a:rPr lang="en-US" sz="1000" b="0" i="1" u="none" strike="noStrike" dirty="0" err="1">
                          <a:effectLst/>
                          <a:latin typeface="Times New Roman"/>
                        </a:rPr>
                        <a:t>ARL</a:t>
                      </a:r>
                      <a:r>
                        <a:rPr lang="en-US" sz="1000" b="0" i="1" u="none" strike="noStrike" baseline="-25000" dirty="0" err="1">
                          <a:effectLst/>
                          <a:latin typeface="Times New Roman"/>
                        </a:rPr>
                        <a:t>ed</a:t>
                      </a:r>
                      <a:r>
                        <a:rPr lang="en-US" sz="1000" b="0" i="0" u="none" strike="noStrike" dirty="0">
                          <a:effectLst/>
                          <a:latin typeface="Times New Roman"/>
                        </a:rPr>
                        <a:t>   -  1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07968">
                <a:tc>
                  <a:txBody>
                    <a:bodyPr/>
                    <a:lstStyle/>
                    <a:p>
                      <a:pPr algn="ctr" fontAlgn="ctr"/>
                      <a:r>
                        <a:rPr lang="en-US" sz="1000" b="0" i="1" u="none" strike="noStrike" dirty="0" err="1">
                          <a:effectLst/>
                          <a:latin typeface="Times New Roman"/>
                        </a:rPr>
                        <a:t>n</a:t>
                      </a:r>
                      <a:r>
                        <a:rPr lang="en-US" sz="1000" b="0" i="1" u="none" strike="noStrike" baseline="-25000" dirty="0" err="1">
                          <a:effectLst/>
                          <a:latin typeface="Times New Roman"/>
                        </a:rPr>
                        <a:t>ta</a:t>
                      </a:r>
                      <a:r>
                        <a:rPr lang="en-US" sz="1000" b="0" i="0" u="none" strike="noStrike" dirty="0">
                          <a:effectLst/>
                          <a:latin typeface="Times New Roman"/>
                        </a:rPr>
                        <a:t>   </a:t>
                      </a:r>
                      <a:r>
                        <a:rPr lang="en-US" altLang="zh-CN" sz="1000" b="0" i="0" u="none" strike="noStrike" dirty="0">
                          <a:effectLst/>
                          <a:latin typeface="Times New Roman"/>
                        </a:rPr>
                        <a:t>~ </a:t>
                      </a:r>
                      <a:r>
                        <a:rPr lang="en-US" sz="1000" b="0" i="0" u="none" strike="noStrike" dirty="0">
                          <a:effectLst/>
                          <a:latin typeface="Times New Roman"/>
                        </a:rPr>
                        <a:t> </a:t>
                      </a:r>
                      <a:r>
                        <a:rPr lang="zh-CN" altLang="en-US" sz="800" b="0" i="0" u="none" strike="noStrike" dirty="0">
                          <a:effectLst/>
                          <a:latin typeface="宋体"/>
                        </a:rPr>
                        <a:t>真在控分析批數</a:t>
                      </a:r>
                      <a:endParaRPr lang="zh-CN" altLang="en-US" sz="800" b="0" i="0"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ta</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de-DE" altLang="zh-CN" sz="1000" b="0" i="1" u="none" strike="noStrike" kern="1200" cap="none" spc="0" normalizeH="0" baseline="0" noProof="0" dirty="0">
                          <a:ln>
                            <a:noFill/>
                          </a:ln>
                          <a:solidFill>
                            <a:srgbClr val="000000"/>
                          </a:solidFill>
                          <a:effectLst/>
                          <a:uLnTx/>
                          <a:uFillTx/>
                          <a:latin typeface="Times New Roman"/>
                          <a:cs typeface="+mn-cs"/>
                        </a:rPr>
                        <a:t>n</a:t>
                      </a:r>
                      <a:r>
                        <a:rPr kumimoji="0" lang="de-DE" altLang="zh-CN" sz="1000" b="0" i="1" u="none" strike="noStrike" kern="1200" cap="none" spc="0" normalizeH="0" baseline="-25000" noProof="0" dirty="0">
                          <a:ln>
                            <a:noFill/>
                          </a:ln>
                          <a:solidFill>
                            <a:srgbClr val="000000"/>
                          </a:solidFill>
                          <a:effectLst/>
                          <a:uLnTx/>
                          <a:uFillTx/>
                          <a:latin typeface="Times New Roman"/>
                          <a:cs typeface="+mn-cs"/>
                        </a:rPr>
                        <a:t>t</a:t>
                      </a:r>
                      <a:r>
                        <a:rPr lang="de-DE"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de-DE" sz="1000" b="0" i="0" u="none" strike="noStrike" dirty="0">
                          <a:effectLst/>
                          <a:latin typeface="Times New Roman"/>
                        </a:rPr>
                        <a:t> (  1  -  </a:t>
                      </a:r>
                      <a:r>
                        <a:rPr lang="de-DE" sz="1000" b="0" i="1" u="none" strike="noStrike" dirty="0">
                          <a:effectLst/>
                          <a:latin typeface="Times New Roman"/>
                        </a:rPr>
                        <a:t>f</a:t>
                      </a:r>
                      <a:r>
                        <a:rPr lang="de-DE" sz="1000" b="0" i="0" u="none" strike="noStrike" dirty="0">
                          <a:effectLst/>
                          <a:latin typeface="Times New Roman"/>
                        </a:rPr>
                        <a:t>  )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de-DE" sz="1000" b="0" i="0" u="none" strike="noStrike" dirty="0">
                          <a:effectLst/>
                          <a:latin typeface="Times New Roman"/>
                        </a:rPr>
                        <a:t> (  1  -  </a:t>
                      </a:r>
                      <a:r>
                        <a:rPr lang="de-DE" sz="1000" b="0" i="1" u="none" strike="noStrike" dirty="0">
                          <a:effectLst/>
                          <a:latin typeface="Times New Roman"/>
                        </a:rPr>
                        <a:t>P</a:t>
                      </a:r>
                      <a:r>
                        <a:rPr lang="de-DE" sz="1000" b="0" i="1" u="none" strike="noStrike" baseline="-25000" dirty="0">
                          <a:effectLst/>
                          <a:latin typeface="Times New Roman"/>
                        </a:rPr>
                        <a:t>fr</a:t>
                      </a:r>
                      <a:r>
                        <a:rPr lang="de-DE"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ta</a:t>
                      </a:r>
                      <a:r>
                        <a:rPr kumimoji="0" lang="en-US" altLang="zh-CN" sz="1000" b="0" i="1" u="none" strike="noStrike" kern="1200" cap="none" spc="0" normalizeH="0" baseline="0" noProof="0" dirty="0">
                          <a:ln>
                            <a:noFill/>
                          </a:ln>
                          <a:solidFill>
                            <a:srgbClr val="000000"/>
                          </a:solidFill>
                          <a:effectLst/>
                          <a:uLnTx/>
                          <a:uFillTx/>
                          <a:latin typeface="Times New Roman"/>
                          <a:cs typeface="+mn-cs"/>
                        </a:rPr>
                        <a:t>  =  </a:t>
                      </a:r>
                      <a:r>
                        <a:rPr kumimoji="0" lang="en-US" altLang="zh-CN" sz="1000" b="0" i="1" u="none" strike="noStrike" kern="1200" cap="none" spc="0" normalizeH="0" baseline="0" noProof="0" dirty="0" err="1">
                          <a:ln>
                            <a:noFill/>
                          </a:ln>
                          <a:solidFill>
                            <a:srgbClr val="000000"/>
                          </a:solidFill>
                          <a:effectLst/>
                          <a:uLnTx/>
                          <a:uFillTx/>
                          <a:latin typeface="Times New Roman"/>
                          <a:cs typeface="+mn-cs"/>
                        </a:rPr>
                        <a:t>n</a:t>
                      </a:r>
                      <a:r>
                        <a:rPr kumimoji="0" lang="en-US" altLang="zh-CN" sz="1000" b="0" i="1" u="none" strike="noStrike" kern="1200" cap="none" spc="0" normalizeH="0" baseline="-25000" noProof="0" dirty="0" err="1">
                          <a:ln>
                            <a:noFill/>
                          </a:ln>
                          <a:solidFill>
                            <a:srgbClr val="000000"/>
                          </a:solidFill>
                          <a:effectLst/>
                          <a:uLnTx/>
                          <a:uFillTx/>
                          <a:latin typeface="Times New Roman"/>
                          <a:cs typeface="+mn-cs"/>
                        </a:rPr>
                        <a:t>t</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  (  </a:t>
                      </a:r>
                      <a:r>
                        <a:rPr lang="en-US" sz="1000" b="0" i="1" u="none" strike="noStrike" dirty="0" err="1">
                          <a:effectLst/>
                          <a:latin typeface="Times New Roman"/>
                        </a:rPr>
                        <a:t>ARL</a:t>
                      </a:r>
                      <a:r>
                        <a:rPr lang="en-US" sz="1000" b="0" i="1" u="none" strike="noStrike" baseline="-25000" dirty="0" err="1">
                          <a:effectLst/>
                          <a:latin typeface="Times New Roman"/>
                        </a:rPr>
                        <a:t>ed</a:t>
                      </a:r>
                      <a:r>
                        <a:rPr lang="en-US" sz="1000" b="0" i="0" u="none" strike="noStrike" dirty="0">
                          <a:effectLst/>
                          <a:latin typeface="Times New Roman"/>
                        </a:rPr>
                        <a:t>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a:effectLst/>
                          <a:latin typeface="Times New Roman"/>
                        </a:rPr>
                        <a:t>f</a:t>
                      </a:r>
                      <a:r>
                        <a:rPr lang="en-US" sz="1000" b="0" i="0" u="none" strike="noStrike" dirty="0">
                          <a:effectLst/>
                          <a:latin typeface="Times New Roman"/>
                        </a:rPr>
                        <a:t>  ) )  </a:t>
                      </a:r>
                      <a:r>
                        <a:rPr kumimoji="0" lang="en-US" altLang="zh-CN" sz="7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  1  -  (  1  </a:t>
                      </a:r>
                      <a:r>
                        <a:rPr kumimoji="0" lang="en-US" altLang="zh-CN" sz="800" b="0" i="0" u="none" strike="noStrike" kern="1200" cap="none" spc="0" normalizeH="0" baseline="0" noProof="0" dirty="0">
                          <a:ln>
                            <a:noFill/>
                          </a:ln>
                          <a:solidFill>
                            <a:srgbClr val="000000"/>
                          </a:solidFill>
                          <a:effectLst/>
                          <a:uLnTx/>
                          <a:uFillTx/>
                          <a:latin typeface="Times New Roman"/>
                          <a:cs typeface="+mn-cs"/>
                        </a:rPr>
                        <a:t>÷ </a:t>
                      </a:r>
                      <a:r>
                        <a:rPr lang="en-US" sz="1000" b="0" i="0" u="none" strike="noStrike" dirty="0">
                          <a:effectLst/>
                          <a:latin typeface="Times New Roman"/>
                        </a:rPr>
                        <a:t> </a:t>
                      </a:r>
                      <a:r>
                        <a:rPr lang="en-US" sz="1000" b="0" i="1" u="none" strike="noStrike" dirty="0" err="1">
                          <a:effectLst/>
                          <a:latin typeface="Times New Roman"/>
                        </a:rPr>
                        <a:t>ARL</a:t>
                      </a:r>
                      <a:r>
                        <a:rPr lang="en-US" sz="1000" b="0" i="1" u="none" strike="noStrike" baseline="-25000" dirty="0" err="1">
                          <a:effectLst/>
                          <a:latin typeface="Times New Roman"/>
                        </a:rPr>
                        <a:t>fr</a:t>
                      </a:r>
                      <a:r>
                        <a:rPr lang="en-US" sz="1000" b="0" i="0" u="none" strike="noStrike" dirty="0">
                          <a:effectLst/>
                          <a:latin typeface="Times New Roman"/>
                        </a:rPr>
                        <a:t>  ) )</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2" name="矩形 11"/>
          <p:cNvSpPr/>
          <p:nvPr/>
        </p:nvSpPr>
        <p:spPr>
          <a:xfrm>
            <a:off x="458629" y="5724453"/>
            <a:ext cx="2287806" cy="215444"/>
          </a:xfrm>
          <a:prstGeom prst="rect">
            <a:avLst/>
          </a:prstGeom>
        </p:spPr>
        <p:txBody>
          <a:bodyPr wrap="none">
            <a:spAutoFit/>
          </a:bodyPr>
          <a:lstStyle/>
          <a:p>
            <a:r>
              <a:rPr lang="en-US" altLang="zh-TW" sz="800" i="1" dirty="0">
                <a:latin typeface="Times New Roman" pitchFamily="18" charset="0"/>
                <a:cs typeface="Times New Roman" pitchFamily="18" charset="0"/>
              </a:rPr>
              <a:t>m</a:t>
            </a:r>
            <a:r>
              <a:rPr lang="en-US" altLang="zh-TW" sz="800" dirty="0">
                <a:latin typeface="Times New Roman" pitchFamily="18" charset="0"/>
                <a:cs typeface="Times New Roman" pitchFamily="18" charset="0"/>
              </a:rPr>
              <a:t> : </a:t>
            </a:r>
            <a:r>
              <a:rPr lang="zh-TW" altLang="en-US" sz="800" dirty="0">
                <a:latin typeface="Times New Roman" pitchFamily="18" charset="0"/>
                <a:cs typeface="Times New Roman" pitchFamily="18" charset="0"/>
              </a:rPr>
              <a:t>同時測定批數，或多通道儀器上通道個數</a:t>
            </a:r>
            <a:r>
              <a:rPr lang="zh-CN" altLang="en-US" sz="800" dirty="0">
                <a:latin typeface="Times New Roman" pitchFamily="18" charset="0"/>
                <a:cs typeface="Times New Roman" pitchFamily="18" charset="0"/>
              </a:rPr>
              <a:t>；</a:t>
            </a:r>
          </a:p>
        </p:txBody>
      </p:sp>
    </p:spTree>
    <p:extLst>
      <p:ext uri="{BB962C8B-B14F-4D97-AF65-F5344CB8AC3E}">
        <p14:creationId xmlns:p14="http://schemas.microsoft.com/office/powerpoint/2010/main" val="3787823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950" dirty="0">
                <a:solidFill>
                  <a:srgbClr val="000000"/>
                </a:solidFill>
                <a:latin typeface="Times New Roman" pitchFamily="18" charset="0"/>
                <a:cs typeface="Times New Roman" pitchFamily="18" charset="0"/>
              </a:rPr>
              <a:t>分析過程的質量經濟性分析</a:t>
            </a:r>
            <a:r>
              <a:rPr lang="zh-CN" altLang="en-US" sz="950" dirty="0">
                <a:solidFill>
                  <a:srgbClr val="000000"/>
                </a:solidFill>
                <a:latin typeface="Times New Roman" pitchFamily="18" charset="0"/>
                <a:cs typeface="Times New Roman" pitchFamily="18" charset="0"/>
              </a:rPr>
              <a:t>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預測分析過程的生產率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診斷</a:t>
            </a:r>
            <a:r>
              <a:rPr lang="zh-TW" altLang="en-US" sz="950" dirty="0">
                <a:solidFill>
                  <a:srgbClr val="000000"/>
                </a:solidFill>
                <a:latin typeface="Times New Roman" pitchFamily="18" charset="0"/>
                <a:cs typeface="Times New Roman" pitchFamily="18" charset="0"/>
              </a:rPr>
              <a:t>試驗有效比</a:t>
            </a:r>
            <a:r>
              <a:rPr lang="en-US" altLang="zh-TW"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test yield</a:t>
            </a:r>
            <a:r>
              <a:rPr lang="en-US" altLang="zh-TW" sz="950" dirty="0">
                <a:solidFill>
                  <a:srgbClr val="000000"/>
                </a:solidFill>
                <a:latin typeface="Times New Roman" pitchFamily="18" charset="0"/>
                <a:cs typeface="Times New Roman" pitchFamily="18" charset="0"/>
              </a:rPr>
              <a:t> )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0" name="Rectangle 14"/>
              <p:cNvSpPr>
                <a:spLocks noChangeArrowheads="1"/>
              </p:cNvSpPr>
              <p:nvPr/>
            </p:nvSpPr>
            <p:spPr bwMode="auto">
              <a:xfrm>
                <a:off x="308003" y="515902"/>
                <a:ext cx="10925309" cy="531023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50" dirty="0">
                    <a:latin typeface="Times New Roman" pitchFamily="18" charset="0"/>
                    <a:cs typeface="Times New Roman" pitchFamily="18" charset="0"/>
                  </a:rPr>
                  <a:t>診斷</a:t>
                </a:r>
                <a:r>
                  <a:rPr lang="zh-TW" altLang="en-US" sz="1050" dirty="0">
                    <a:latin typeface="Times New Roman" pitchFamily="18" charset="0"/>
                    <a:cs typeface="Times New Roman" pitchFamily="18" charset="0"/>
                  </a:rPr>
                  <a:t>試驗有效比</a:t>
                </a:r>
                <a:r>
                  <a:rPr lang="en-US" altLang="zh-TW"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a:t>
                </a:r>
                <a:r>
                  <a:rPr lang="en-US" altLang="zh-TW" sz="1050" i="1" dirty="0">
                    <a:latin typeface="Times New Roman" pitchFamily="18" charset="0"/>
                    <a:cs typeface="Times New Roman" pitchFamily="18" charset="0"/>
                  </a:rPr>
                  <a:t>est Yield</a:t>
                </a:r>
                <a:r>
                  <a:rPr lang="en-US" altLang="zh-TW" sz="1050" dirty="0">
                    <a:latin typeface="Times New Roman" pitchFamily="18" charset="0"/>
                    <a:cs typeface="Times New Roman" pitchFamily="18" charset="0"/>
                  </a:rPr>
                  <a:t> )</a:t>
                </a:r>
                <a:r>
                  <a:rPr lang="zh-TW" altLang="en-US" sz="1050" dirty="0">
                    <a:latin typeface="Times New Roman" pitchFamily="18" charset="0"/>
                    <a:cs typeface="Times New Roman" pitchFamily="18" charset="0"/>
                  </a:rPr>
                  <a:t>是</a:t>
                </a:r>
                <a:r>
                  <a:rPr lang="zh-CN" altLang="en-US" sz="1050" dirty="0">
                    <a:latin typeface="Times New Roman" pitchFamily="18" charset="0"/>
                    <a:cs typeface="Times New Roman" pitchFamily="18" charset="0"/>
                  </a:rPr>
                  <a:t>指，</a:t>
                </a:r>
                <a:r>
                  <a:rPr lang="zh-TW" altLang="en-US" sz="1050" dirty="0">
                    <a:latin typeface="Times New Roman" pitchFamily="18" charset="0"/>
                    <a:cs typeface="Times New Roman" pitchFamily="18" charset="0"/>
                  </a:rPr>
                  <a:t>正確的并可報告的患者結果</a:t>
                </a:r>
                <a:r>
                  <a:rPr lang="zh-CN" altLang="en-US" sz="1050" dirty="0">
                    <a:latin typeface="Times New Roman" pitchFamily="18" charset="0"/>
                    <a:cs typeface="Times New Roman" pitchFamily="18" charset="0"/>
                  </a:rPr>
                  <a:t>在所有</a:t>
                </a:r>
                <a:r>
                  <a:rPr lang="zh-TW" altLang="en-US" sz="1050" dirty="0">
                    <a:latin typeface="Times New Roman" pitchFamily="18" charset="0"/>
                    <a:cs typeface="Times New Roman" pitchFamily="18" charset="0"/>
                  </a:rPr>
                  <a:t>測定值</a:t>
                </a:r>
                <a:r>
                  <a:rPr lang="zh-CN" altLang="en-US" sz="1050" dirty="0">
                    <a:latin typeface="Times New Roman" pitchFamily="18" charset="0"/>
                    <a:cs typeface="Times New Roman" pitchFamily="18" charset="0"/>
                  </a:rPr>
                  <a:t>中所佔</a:t>
                </a:r>
                <a:r>
                  <a:rPr lang="zh-TW" altLang="en-US" sz="1050" dirty="0">
                    <a:latin typeface="Times New Roman" pitchFamily="18" charset="0"/>
                    <a:cs typeface="Times New Roman" pitchFamily="18" charset="0"/>
                  </a:rPr>
                  <a:t>的比例</a:t>
                </a:r>
                <a:r>
                  <a:rPr lang="zh-CN" altLang="en-US" sz="1050" dirty="0">
                    <a:latin typeface="Times New Roman" pitchFamily="18" charset="0"/>
                    <a:cs typeface="Times New Roman" pitchFamily="18" charset="0"/>
                  </a:rPr>
                  <a:t>，</a:t>
                </a:r>
                <a:r>
                  <a:rPr lang="zh-TW" altLang="en-US" sz="1050" dirty="0">
                    <a:latin typeface="Times New Roman" pitchFamily="18" charset="0"/>
                    <a:cs typeface="Times New Roman" pitchFamily="18" charset="0"/>
                  </a:rPr>
                  <a:t>理想情況下它應該是 </a:t>
                </a:r>
                <a:r>
                  <a:rPr lang="en-US" altLang="zh-TW" sz="1050" dirty="0">
                    <a:latin typeface="Times New Roman" pitchFamily="18" charset="0"/>
                    <a:cs typeface="Times New Roman" pitchFamily="18" charset="0"/>
                  </a:rPr>
                  <a:t>1 ( </a:t>
                </a:r>
                <a:r>
                  <a:rPr lang="zh-CN" altLang="en-US" sz="1050" dirty="0">
                    <a:latin typeface="Times New Roman" pitchFamily="18" charset="0"/>
                    <a:cs typeface="Times New Roman" pitchFamily="18" charset="0"/>
                  </a:rPr>
                  <a:t>或 </a:t>
                </a:r>
                <a:r>
                  <a:rPr lang="en-US" altLang="zh-CN" sz="1050" dirty="0">
                    <a:latin typeface="Times New Roman" pitchFamily="18" charset="0"/>
                    <a:cs typeface="Times New Roman" pitchFamily="18" charset="0"/>
                  </a:rPr>
                  <a:t>100% </a:t>
                </a:r>
                <a:r>
                  <a:rPr lang="en-US" altLang="zh-TW"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，但是在</a:t>
                </a:r>
                <a:r>
                  <a:rPr lang="zh-TW" altLang="en-US" sz="1050" dirty="0">
                    <a:latin typeface="Times New Roman" pitchFamily="18" charset="0"/>
                    <a:cs typeface="Times New Roman" pitchFamily="18" charset="0"/>
                  </a:rPr>
                  <a:t>現實</a:t>
                </a:r>
                <a:r>
                  <a:rPr lang="zh-CN" altLang="en-US" sz="1050" dirty="0">
                    <a:latin typeface="Times New Roman" pitchFamily="18" charset="0"/>
                    <a:cs typeface="Times New Roman" pitchFamily="18" charset="0"/>
                  </a:rPr>
                  <a:t>狀態下例如，</a:t>
                </a:r>
                <a:r>
                  <a:rPr lang="zh-TW" altLang="en-US" sz="1050" dirty="0">
                    <a:latin typeface="Times New Roman" pitchFamily="18" charset="0"/>
                    <a:cs typeface="Times New Roman" pitchFamily="18" charset="0"/>
                  </a:rPr>
                  <a:t>爲了校準和過程控制目的而進行</a:t>
                </a:r>
                <a:r>
                  <a:rPr lang="zh-CN" altLang="en-US" sz="1050" dirty="0">
                    <a:latin typeface="Times New Roman" pitchFamily="18" charset="0"/>
                    <a:cs typeface="Times New Roman" pitchFamily="18" charset="0"/>
                  </a:rPr>
                  <a:t>的</a:t>
                </a:r>
                <a:r>
                  <a:rPr lang="zh-TW" altLang="en-US" sz="1050" dirty="0">
                    <a:latin typeface="Times New Roman" pitchFamily="18" charset="0"/>
                    <a:cs typeface="Times New Roman" pitchFamily="18" charset="0"/>
                  </a:rPr>
                  <a:t>測定</a:t>
                </a:r>
                <a:r>
                  <a:rPr lang="zh-CN" altLang="en-US" sz="1050" dirty="0">
                    <a:latin typeface="Times New Roman" pitchFamily="18" charset="0"/>
                    <a:cs typeface="Times New Roman" pitchFamily="18" charset="0"/>
                  </a:rPr>
                  <a:t>導致的</a:t>
                </a:r>
                <a:r>
                  <a:rPr lang="zh-TW" altLang="en-US" sz="1050" dirty="0">
                    <a:latin typeface="Times New Roman" pitchFamily="18" charset="0"/>
                    <a:cs typeface="Times New Roman" pitchFamily="18" charset="0"/>
                  </a:rPr>
                  <a:t>損失，</a:t>
                </a:r>
                <a:r>
                  <a:rPr lang="zh-CN" altLang="en-US" sz="1050" dirty="0">
                    <a:latin typeface="Times New Roman" pitchFamily="18" charset="0"/>
                    <a:cs typeface="Times New Roman" pitchFamily="18" charset="0"/>
                  </a:rPr>
                  <a:t>當分析過程含有醫學上重要的誤差</a:t>
                </a:r>
                <a:r>
                  <a:rPr lang="zh-TW" altLang="en-US" sz="1050" dirty="0">
                    <a:latin typeface="Times New Roman" pitchFamily="18" charset="0"/>
                    <a:cs typeface="Times New Roman" pitchFamily="18" charset="0"/>
                  </a:rPr>
                  <a:t>及因此需要重複檢測</a:t>
                </a:r>
                <a:r>
                  <a:rPr lang="zh-CN" altLang="en-US" sz="1050" dirty="0">
                    <a:latin typeface="Times New Roman" pitchFamily="18" charset="0"/>
                    <a:cs typeface="Times New Roman" pitchFamily="18" charset="0"/>
                  </a:rPr>
                  <a:t>導致</a:t>
                </a:r>
                <a:r>
                  <a:rPr lang="zh-TW" altLang="en-US" sz="1050" dirty="0">
                    <a:latin typeface="Times New Roman" pitchFamily="18" charset="0"/>
                    <a:cs typeface="Times New Roman" pitchFamily="18" charset="0"/>
                  </a:rPr>
                  <a:t>的損失，</a:t>
                </a:r>
                <a:r>
                  <a:rPr lang="zh-CN" altLang="en-US" sz="1050" dirty="0">
                    <a:latin typeface="Times New Roman" pitchFamily="18" charset="0"/>
                    <a:cs typeface="Times New Roman" pitchFamily="18" charset="0"/>
                  </a:rPr>
                  <a:t>當</a:t>
                </a:r>
                <a:r>
                  <a:rPr lang="zh-TW" altLang="en-US" sz="1050" dirty="0">
                    <a:latin typeface="Times New Roman" pitchFamily="18" charset="0"/>
                    <a:cs typeface="Times New Roman" pitchFamily="18" charset="0"/>
                  </a:rPr>
                  <a:t>分析</a:t>
                </a:r>
                <a:r>
                  <a:rPr lang="zh-CN" altLang="en-US" sz="1050" dirty="0">
                    <a:latin typeface="Times New Roman" pitchFamily="18" charset="0"/>
                    <a:cs typeface="Times New Roman" pitchFamily="18" charset="0"/>
                  </a:rPr>
                  <a:t>過程不含醫學上重要的誤差</a:t>
                </a:r>
                <a:r>
                  <a:rPr lang="zh-TW" altLang="en-US" sz="1050" dirty="0">
                    <a:latin typeface="Times New Roman" pitchFamily="18" charset="0"/>
                    <a:cs typeface="Times New Roman" pitchFamily="18" charset="0"/>
                  </a:rPr>
                  <a:t>但由於控制方法錯誤地區分</a:t>
                </a:r>
                <a:r>
                  <a:rPr lang="zh-CN" altLang="en-US" sz="1050" dirty="0">
                    <a:latin typeface="Times New Roman" pitchFamily="18" charset="0"/>
                    <a:cs typeface="Times New Roman" pitchFamily="18" charset="0"/>
                  </a:rPr>
                  <a:t>（假失控）</a:t>
                </a:r>
                <a:r>
                  <a:rPr lang="zh-TW" altLang="en-US" sz="1050" dirty="0">
                    <a:latin typeface="Times New Roman" pitchFamily="18" charset="0"/>
                    <a:cs typeface="Times New Roman" pitchFamily="18" charset="0"/>
                  </a:rPr>
                  <a:t>而進行重複檢測</a:t>
                </a:r>
                <a:r>
                  <a:rPr lang="zh-CN" altLang="en-US" sz="1050" dirty="0">
                    <a:latin typeface="Times New Roman" pitchFamily="18" charset="0"/>
                    <a:cs typeface="Times New Roman" pitchFamily="18" charset="0"/>
                  </a:rPr>
                  <a:t>導致的</a:t>
                </a:r>
                <a:r>
                  <a:rPr lang="zh-TW" altLang="en-US" sz="1050" dirty="0">
                    <a:latin typeface="Times New Roman" pitchFamily="18" charset="0"/>
                    <a:cs typeface="Times New Roman" pitchFamily="18" charset="0"/>
                  </a:rPr>
                  <a:t>損失，</a:t>
                </a:r>
                <a:r>
                  <a:rPr lang="zh-CN" altLang="en-US" sz="1050" dirty="0">
                    <a:latin typeface="Times New Roman" pitchFamily="18" charset="0"/>
                    <a:cs typeface="Times New Roman" pitchFamily="18" charset="0"/>
                  </a:rPr>
                  <a:t>當分析過程含有醫學上重要的誤差</a:t>
                </a:r>
                <a:r>
                  <a:rPr lang="zh-TW" altLang="en-US" sz="1050" dirty="0">
                    <a:latin typeface="Times New Roman" pitchFamily="18" charset="0"/>
                    <a:cs typeface="Times New Roman" pitchFamily="18" charset="0"/>
                  </a:rPr>
                  <a:t>但由於控制方法</a:t>
                </a:r>
                <a:r>
                  <a:rPr lang="zh-CN" altLang="en-US" sz="1050" dirty="0">
                    <a:latin typeface="Times New Roman" pitchFamily="18" charset="0"/>
                    <a:cs typeface="Times New Roman" pitchFamily="18" charset="0"/>
                  </a:rPr>
                  <a:t>沒有將此誤差檢出（假在控）使檢驗師</a:t>
                </a:r>
                <a:r>
                  <a:rPr lang="zh-TW" altLang="en-US" sz="1050" dirty="0">
                    <a:latin typeface="Times New Roman" pitchFamily="18" charset="0"/>
                    <a:cs typeface="Times New Roman" pitchFamily="18" charset="0"/>
                  </a:rPr>
                  <a:t>認為</a:t>
                </a:r>
                <a:r>
                  <a:rPr lang="zh-CN" altLang="en-US" sz="1050" dirty="0">
                    <a:latin typeface="Times New Roman" pitchFamily="18" charset="0"/>
                    <a:cs typeface="Times New Roman" pitchFamily="18" charset="0"/>
                  </a:rPr>
                  <a:t>結果</a:t>
                </a:r>
                <a:r>
                  <a:rPr lang="zh-TW" altLang="en-US" sz="1050" dirty="0">
                    <a:latin typeface="Times New Roman" pitchFamily="18" charset="0"/>
                    <a:cs typeface="Times New Roman" pitchFamily="18" charset="0"/>
                  </a:rPr>
                  <a:t>準確並且報告</a:t>
                </a:r>
                <a:r>
                  <a:rPr lang="zh-CN" altLang="en-US" sz="1050" dirty="0">
                    <a:latin typeface="Times New Roman" pitchFamily="18" charset="0"/>
                    <a:cs typeface="Times New Roman" pitchFamily="18" charset="0"/>
                  </a:rPr>
                  <a:t>檢測結果從而導致臨床醫師</a:t>
                </a:r>
                <a:r>
                  <a:rPr lang="zh-TW" altLang="en-US" sz="1050" dirty="0">
                    <a:latin typeface="Times New Roman" pitchFamily="18" charset="0"/>
                    <a:cs typeface="Times New Roman" pitchFamily="18" charset="0"/>
                  </a:rPr>
                  <a:t>重新申請試驗來證實</a:t>
                </a:r>
                <a:r>
                  <a:rPr lang="zh-CN" altLang="en-US" sz="1050" dirty="0">
                    <a:latin typeface="Times New Roman" pitchFamily="18" charset="0"/>
                    <a:cs typeface="Times New Roman" pitchFamily="18" charset="0"/>
                  </a:rPr>
                  <a:t>第一次含有誤差的試驗</a:t>
                </a:r>
                <a:r>
                  <a:rPr lang="zh-TW" altLang="en-US" sz="1050" dirty="0">
                    <a:latin typeface="Times New Roman" pitchFamily="18" charset="0"/>
                    <a:cs typeface="Times New Roman" pitchFamily="18" charset="0"/>
                  </a:rPr>
                  <a:t>結果</a:t>
                </a:r>
                <a:r>
                  <a:rPr lang="zh-CN" altLang="en-US" sz="1050" dirty="0">
                    <a:latin typeface="Times New Roman" pitchFamily="18" charset="0"/>
                    <a:cs typeface="Times New Roman" pitchFamily="18" charset="0"/>
                  </a:rPr>
                  <a:t>所導致</a:t>
                </a:r>
                <a:r>
                  <a:rPr lang="zh-TW" altLang="en-US" sz="1050" dirty="0">
                    <a:latin typeface="Times New Roman" pitchFamily="18" charset="0"/>
                    <a:cs typeface="Times New Roman" pitchFamily="18" charset="0"/>
                  </a:rPr>
                  <a:t>的損失，以及</a:t>
                </a:r>
                <a:r>
                  <a:rPr lang="zh-CN" altLang="en-US" sz="1050" dirty="0">
                    <a:latin typeface="Times New Roman" pitchFamily="18" charset="0"/>
                    <a:cs typeface="Times New Roman" pitchFamily="18" charset="0"/>
                  </a:rPr>
                  <a:t>當分析過程不含醫學上重要的誤差</a:t>
                </a:r>
                <a:r>
                  <a:rPr lang="zh-TW" altLang="en-US" sz="1050" dirty="0">
                    <a:latin typeface="Times New Roman" pitchFamily="18" charset="0"/>
                    <a:cs typeface="Times New Roman" pitchFamily="18" charset="0"/>
                  </a:rPr>
                  <a:t>但</a:t>
                </a:r>
                <a:r>
                  <a:rPr lang="zh-CN" altLang="en-US" sz="1050" dirty="0">
                    <a:latin typeface="Times New Roman" pitchFamily="18" charset="0"/>
                    <a:cs typeface="Times New Roman" pitchFamily="18" charset="0"/>
                  </a:rPr>
                  <a:t>臨床醫師對</a:t>
                </a:r>
                <a:r>
                  <a:rPr lang="zh-TW" altLang="en-US" sz="1050" dirty="0">
                    <a:latin typeface="Times New Roman" pitchFamily="18" charset="0"/>
                    <a:cs typeface="Times New Roman" pitchFamily="18" charset="0"/>
                  </a:rPr>
                  <a:t>試驗結果質量</a:t>
                </a:r>
                <a:r>
                  <a:rPr lang="zh-CN" altLang="en-US" sz="1050" dirty="0">
                    <a:latin typeface="Times New Roman" pitchFamily="18" charset="0"/>
                    <a:cs typeface="Times New Roman" pitchFamily="18" charset="0"/>
                  </a:rPr>
                  <a:t>不認可</a:t>
                </a:r>
                <a:r>
                  <a:rPr lang="zh-TW" altLang="en-US" sz="1050" dirty="0">
                    <a:latin typeface="Times New Roman" pitchFamily="18" charset="0"/>
                    <a:cs typeface="Times New Roman" pitchFamily="18" charset="0"/>
                  </a:rPr>
                  <a:t>在他們接受試驗結果之前重複申請</a:t>
                </a:r>
                <a:r>
                  <a:rPr lang="zh-CN" altLang="en-US" sz="1050" dirty="0">
                    <a:latin typeface="Times New Roman" pitchFamily="18" charset="0"/>
                    <a:cs typeface="Times New Roman" pitchFamily="18" charset="0"/>
                  </a:rPr>
                  <a:t>進行</a:t>
                </a:r>
                <a:r>
                  <a:rPr lang="zh-TW" altLang="en-US" sz="1050" dirty="0">
                    <a:latin typeface="Times New Roman" pitchFamily="18" charset="0"/>
                    <a:cs typeface="Times New Roman" pitchFamily="18" charset="0"/>
                  </a:rPr>
                  <a:t>確證試驗</a:t>
                </a:r>
                <a:r>
                  <a:rPr lang="zh-CN" altLang="en-US" sz="1050" dirty="0">
                    <a:latin typeface="Times New Roman" pitchFamily="18" charset="0"/>
                    <a:cs typeface="Times New Roman" pitchFamily="18" charset="0"/>
                  </a:rPr>
                  <a:t>導致</a:t>
                </a:r>
                <a:r>
                  <a:rPr lang="zh-TW" altLang="en-US" sz="1050" dirty="0">
                    <a:latin typeface="Times New Roman" pitchFamily="18" charset="0"/>
                    <a:cs typeface="Times New Roman" pitchFamily="18" charset="0"/>
                  </a:rPr>
                  <a:t>的損失，所有這些都</a:t>
                </a:r>
                <a:r>
                  <a:rPr lang="zh-CN" altLang="en-US" sz="1050" dirty="0">
                    <a:latin typeface="Times New Roman" pitchFamily="18" charset="0"/>
                    <a:cs typeface="Times New Roman" pitchFamily="18" charset="0"/>
                  </a:rPr>
                  <a:t>會</a:t>
                </a:r>
                <a:r>
                  <a:rPr lang="zh-TW" altLang="en-US" sz="1050" dirty="0">
                    <a:latin typeface="Times New Roman" pitchFamily="18" charset="0"/>
                    <a:cs typeface="Times New Roman" pitchFamily="18" charset="0"/>
                  </a:rPr>
                  <a:t>減少</a:t>
                </a:r>
                <a:r>
                  <a:rPr lang="zh-CN" altLang="en-US" sz="1050" dirty="0">
                    <a:solidFill>
                      <a:srgbClr val="000000"/>
                    </a:solidFill>
                    <a:latin typeface="Times New Roman" pitchFamily="18" charset="0"/>
                    <a:cs typeface="Times New Roman" pitchFamily="18" charset="0"/>
                  </a:rPr>
                  <a:t>診斷</a:t>
                </a:r>
                <a:r>
                  <a:rPr lang="zh-TW" altLang="en-US" sz="1050" dirty="0">
                    <a:solidFill>
                      <a:srgbClr val="000000"/>
                    </a:solidFill>
                    <a:latin typeface="Times New Roman" pitchFamily="18" charset="0"/>
                    <a:cs typeface="Times New Roman" pitchFamily="18" charset="0"/>
                  </a:rPr>
                  <a:t>試驗</a:t>
                </a:r>
                <a:r>
                  <a:rPr lang="zh-CN" altLang="en-US" sz="1050" dirty="0">
                    <a:solidFill>
                      <a:srgbClr val="000000"/>
                    </a:solidFill>
                    <a:latin typeface="Times New Roman" pitchFamily="18" charset="0"/>
                    <a:cs typeface="Times New Roman" pitchFamily="18" charset="0"/>
                  </a:rPr>
                  <a:t>的</a:t>
                </a:r>
                <a:r>
                  <a:rPr lang="zh-TW" altLang="en-US" sz="1050" dirty="0">
                    <a:solidFill>
                      <a:srgbClr val="000000"/>
                    </a:solidFill>
                    <a:latin typeface="Times New Roman" pitchFamily="18" charset="0"/>
                    <a:cs typeface="Times New Roman" pitchFamily="18" charset="0"/>
                  </a:rPr>
                  <a:t>有效比</a:t>
                </a:r>
                <a:r>
                  <a:rPr lang="en-US" altLang="zh-TW" sz="1050" dirty="0">
                    <a:solidFill>
                      <a:srgbClr val="000000"/>
                    </a:solidFill>
                    <a:latin typeface="Times New Roman" pitchFamily="18" charset="0"/>
                    <a:cs typeface="Times New Roman" pitchFamily="18" charset="0"/>
                  </a:rPr>
                  <a:t>( </a:t>
                </a:r>
                <a:r>
                  <a:rPr lang="en-US" altLang="zh-CN" sz="1050" i="1" dirty="0">
                    <a:solidFill>
                      <a:srgbClr val="000000"/>
                    </a:solidFill>
                    <a:latin typeface="Times New Roman" pitchFamily="18" charset="0"/>
                    <a:cs typeface="Times New Roman" pitchFamily="18" charset="0"/>
                  </a:rPr>
                  <a:t>T</a:t>
                </a:r>
                <a:r>
                  <a:rPr lang="en-US" altLang="zh-TW" sz="1050" i="1" dirty="0">
                    <a:solidFill>
                      <a:srgbClr val="000000"/>
                    </a:solidFill>
                    <a:latin typeface="Times New Roman" pitchFamily="18" charset="0"/>
                    <a:cs typeface="Times New Roman" pitchFamily="18" charset="0"/>
                  </a:rPr>
                  <a:t>est Yield</a:t>
                </a:r>
                <a:r>
                  <a:rPr lang="en-US" altLang="zh-TW" sz="1050" dirty="0">
                    <a:solidFill>
                      <a:srgbClr val="000000"/>
                    </a:solidFill>
                    <a:latin typeface="Times New Roman" pitchFamily="18" charset="0"/>
                    <a:cs typeface="Times New Roman" pitchFamily="18" charset="0"/>
                  </a:rPr>
                  <a:t> ) </a:t>
                </a:r>
                <a:r>
                  <a:rPr lang="zh-TW" altLang="en-US" sz="1050" dirty="0">
                    <a:latin typeface="Times New Roman" pitchFamily="18" charset="0"/>
                    <a:cs typeface="Times New Roman" pitchFamily="18" charset="0"/>
                  </a:rPr>
                  <a:t>；</a:t>
                </a:r>
              </a:p>
              <a:p>
                <a:pPr>
                  <a:lnSpc>
                    <a:spcPct val="150000"/>
                  </a:lnSpc>
                </a:pPr>
                <a:r>
                  <a:rPr lang="zh-TW" altLang="en-US" sz="1050" dirty="0">
                    <a:latin typeface="Times New Roman" pitchFamily="18" charset="0"/>
                    <a:cs typeface="Times New Roman" pitchFamily="18" charset="0"/>
                  </a:rPr>
                  <a:t>所有這些損失都是分析過程</a:t>
                </a:r>
                <a:r>
                  <a:rPr lang="zh-CN" altLang="en-US" sz="1050" dirty="0">
                    <a:latin typeface="Times New Roman" pitchFamily="18" charset="0"/>
                    <a:cs typeface="Times New Roman" pitchFamily="18" charset="0"/>
                  </a:rPr>
                  <a:t>效率</a:t>
                </a:r>
                <a:r>
                  <a:rPr lang="zh-TW" altLang="en-US" sz="1050" dirty="0">
                    <a:latin typeface="Times New Roman" pitchFamily="18" charset="0"/>
                    <a:cs typeface="Times New Roman" pitchFamily="18" charset="0"/>
                  </a:rPr>
                  <a:t>的</a:t>
                </a:r>
                <a:r>
                  <a:rPr lang="zh-CN" altLang="en-US" sz="1050" dirty="0">
                    <a:latin typeface="Times New Roman" pitchFamily="18" charset="0"/>
                    <a:cs typeface="Times New Roman" pitchFamily="18" charset="0"/>
                  </a:rPr>
                  <a:t>損失，令 </a:t>
                </a:r>
                <a:r>
                  <a:rPr lang="en-US" altLang="zh-TW" sz="1050" i="1" dirty="0">
                    <a:latin typeface="Times New Roman" pitchFamily="18" charset="0"/>
                    <a:cs typeface="Times New Roman" pitchFamily="18" charset="0"/>
                  </a:rPr>
                  <a:t> productivity </a:t>
                </a:r>
                <a:r>
                  <a:rPr lang="en-US" altLang="zh-TW" sz="1050" i="1" baseline="-25000" dirty="0">
                    <a:latin typeface="Times New Roman" pitchFamily="18" charset="0"/>
                    <a:cs typeface="Times New Roman" pitchFamily="18" charset="0"/>
                  </a:rPr>
                  <a:t>decrease</a:t>
                </a:r>
                <a:r>
                  <a:rPr lang="en-US" altLang="zh-TW" sz="1050" i="1" dirty="0">
                    <a:latin typeface="Times New Roman" pitchFamily="18" charset="0"/>
                    <a:cs typeface="Times New Roman" pitchFamily="18" charset="0"/>
                  </a:rPr>
                  <a:t>   </a:t>
                </a:r>
                <a:r>
                  <a:rPr lang="en-US" altLang="zh-TW" sz="1050" dirty="0">
                    <a:latin typeface="Times New Roman" pitchFamily="18" charset="0"/>
                    <a:cs typeface="Times New Roman" pitchFamily="18" charset="0"/>
                  </a:rPr>
                  <a:t>=  </a:t>
                </a:r>
                <a:r>
                  <a:rPr lang="en-US" altLang="zh-TW" sz="1050" i="1" dirty="0">
                    <a:latin typeface="Times New Roman" pitchFamily="18" charset="0"/>
                    <a:cs typeface="Times New Roman" pitchFamily="18" charset="0"/>
                  </a:rPr>
                  <a:t>L</a:t>
                </a:r>
                <a:r>
                  <a:rPr lang="en-US" altLang="zh-TW" sz="1050" i="1" baseline="-25000" dirty="0">
                    <a:latin typeface="Times New Roman" pitchFamily="18" charset="0"/>
                    <a:cs typeface="Times New Roman" pitchFamily="18" charset="0"/>
                  </a:rPr>
                  <a:t>CC</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n</a:t>
                </a:r>
                <a:r>
                  <a:rPr lang="en-US" altLang="zh-TW" sz="1050" i="1" baseline="-25000" dirty="0" err="1">
                    <a:latin typeface="Times New Roman" pitchFamily="18" charset="0"/>
                    <a:cs typeface="Times New Roman" pitchFamily="18" charset="0"/>
                  </a:rPr>
                  <a:t>t</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L</a:t>
                </a:r>
                <a:r>
                  <a:rPr lang="en-US" altLang="zh-TW" sz="1050" i="1" baseline="-25000" dirty="0" err="1">
                    <a:latin typeface="Times New Roman" pitchFamily="18" charset="0"/>
                    <a:cs typeface="Times New Roman" pitchFamily="18" charset="0"/>
                  </a:rPr>
                  <a:t>tr</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n</a:t>
                </a:r>
                <a:r>
                  <a:rPr lang="en-US" altLang="zh-TW" sz="1050" i="1" baseline="-25000" dirty="0" err="1">
                    <a:latin typeface="Times New Roman" pitchFamily="18" charset="0"/>
                    <a:cs typeface="Times New Roman" pitchFamily="18" charset="0"/>
                  </a:rPr>
                  <a:t>tr</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L</a:t>
                </a:r>
                <a:r>
                  <a:rPr lang="en-US" altLang="zh-TW" sz="1050" i="1" baseline="-25000" dirty="0" err="1">
                    <a:latin typeface="Times New Roman" pitchFamily="18" charset="0"/>
                    <a:cs typeface="Times New Roman" pitchFamily="18" charset="0"/>
                  </a:rPr>
                  <a:t>fr</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n</a:t>
                </a:r>
                <a:r>
                  <a:rPr lang="en-US" altLang="zh-TW" sz="1050" i="1" baseline="-25000" dirty="0" err="1">
                    <a:latin typeface="Times New Roman" pitchFamily="18" charset="0"/>
                    <a:cs typeface="Times New Roman" pitchFamily="18" charset="0"/>
                  </a:rPr>
                  <a:t>fr</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L</a:t>
                </a:r>
                <a:r>
                  <a:rPr lang="en-US" altLang="zh-TW" sz="1050" i="1" baseline="-25000" dirty="0" err="1">
                    <a:latin typeface="Times New Roman" pitchFamily="18" charset="0"/>
                    <a:cs typeface="Times New Roman" pitchFamily="18" charset="0"/>
                  </a:rPr>
                  <a:t>fa</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n</a:t>
                </a:r>
                <a:r>
                  <a:rPr lang="en-US" altLang="zh-TW" sz="1050" i="1" baseline="-25000" dirty="0" err="1">
                    <a:latin typeface="Times New Roman" pitchFamily="18" charset="0"/>
                    <a:cs typeface="Times New Roman" pitchFamily="18" charset="0"/>
                  </a:rPr>
                  <a:t>fa</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L</a:t>
                </a:r>
                <a:r>
                  <a:rPr lang="en-US" altLang="zh-TW" sz="1050" i="1" baseline="-25000" dirty="0" err="1">
                    <a:latin typeface="Times New Roman" pitchFamily="18" charset="0"/>
                    <a:cs typeface="Times New Roman" pitchFamily="18" charset="0"/>
                  </a:rPr>
                  <a:t>ta</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n</a:t>
                </a:r>
                <a:r>
                  <a:rPr lang="en-US" altLang="zh-TW" sz="1050" i="1" baseline="-25000" dirty="0" err="1">
                    <a:latin typeface="Times New Roman" pitchFamily="18" charset="0"/>
                    <a:cs typeface="Times New Roman" pitchFamily="18" charset="0"/>
                  </a:rPr>
                  <a:t>ta</a:t>
                </a:r>
                <a:r>
                  <a:rPr lang="en-US" altLang="zh-TW"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a:t>
                </a:r>
                <a:r>
                  <a:rPr lang="zh-TW" altLang="en-US" sz="1050" dirty="0">
                    <a:latin typeface="Times New Roman" pitchFamily="18" charset="0"/>
                    <a:cs typeface="Times New Roman" pitchFamily="18" charset="0"/>
                  </a:rPr>
                  <a:t>其中</a:t>
                </a:r>
                <a:r>
                  <a:rPr lang="zh-CN" altLang="en-US" sz="1050" dirty="0">
                    <a:latin typeface="Times New Roman" pitchFamily="18" charset="0"/>
                    <a:cs typeface="Times New Roman" pitchFamily="18" charset="0"/>
                  </a:rPr>
                  <a:t>，</a:t>
                </a:r>
                <a:r>
                  <a:rPr lang="en-US" altLang="zh-TW" sz="1050" i="1" dirty="0">
                    <a:latin typeface="Times New Roman" pitchFamily="18" charset="0"/>
                    <a:cs typeface="Times New Roman" pitchFamily="18" charset="0"/>
                  </a:rPr>
                  <a:t>L</a:t>
                </a:r>
                <a:r>
                  <a:rPr lang="en-US" altLang="zh-TW" sz="1050" i="1" baseline="-25000" dirty="0">
                    <a:latin typeface="Times New Roman" pitchFamily="18" charset="0"/>
                    <a:cs typeface="Times New Roman" pitchFamily="18" charset="0"/>
                  </a:rPr>
                  <a:t>CC</a:t>
                </a:r>
                <a:r>
                  <a:rPr lang="en-US" altLang="zh-TW" sz="1050" dirty="0">
                    <a:latin typeface="Times New Roman" pitchFamily="18" charset="0"/>
                    <a:cs typeface="Times New Roman" pitchFamily="18" charset="0"/>
                  </a:rPr>
                  <a:t> </a:t>
                </a:r>
                <a:r>
                  <a:rPr lang="zh-TW" altLang="en-US" sz="1050" dirty="0">
                    <a:latin typeface="Times New Roman" pitchFamily="18" charset="0"/>
                    <a:cs typeface="Times New Roman" pitchFamily="18" charset="0"/>
                  </a:rPr>
                  <a:t>是校準和</a:t>
                </a:r>
                <a:r>
                  <a:rPr lang="zh-CN" altLang="en-US" sz="1050" dirty="0">
                    <a:latin typeface="Times New Roman" pitchFamily="18" charset="0"/>
                    <a:cs typeface="Times New Roman" pitchFamily="18" charset="0"/>
                  </a:rPr>
                  <a:t>過程</a:t>
                </a:r>
                <a:r>
                  <a:rPr lang="zh-TW" altLang="en-US" sz="1050" dirty="0">
                    <a:latin typeface="Times New Roman" pitchFamily="18" charset="0"/>
                    <a:cs typeface="Times New Roman" pitchFamily="18" charset="0"/>
                  </a:rPr>
                  <a:t>控制的</a:t>
                </a:r>
                <a:r>
                  <a:rPr lang="zh-CN" altLang="en-US" sz="1050" dirty="0">
                    <a:latin typeface="Times New Roman" pitchFamily="18" charset="0"/>
                    <a:cs typeface="Times New Roman" pitchFamily="18" charset="0"/>
                  </a:rPr>
                  <a:t>生產率</a:t>
                </a:r>
                <a:r>
                  <a:rPr lang="zh-TW" altLang="en-US" sz="1050" dirty="0">
                    <a:latin typeface="Times New Roman" pitchFamily="18" charset="0"/>
                    <a:cs typeface="Times New Roman" pitchFamily="18" charset="0"/>
                  </a:rPr>
                  <a:t>損失係數</a:t>
                </a:r>
                <a:r>
                  <a:rPr lang="en-US" altLang="zh-TW" sz="1050" dirty="0">
                    <a:latin typeface="Times New Roman" pitchFamily="18" charset="0"/>
                    <a:cs typeface="Times New Roman" pitchFamily="18" charset="0"/>
                  </a:rPr>
                  <a:t>(</a:t>
                </a:r>
                <a:r>
                  <a:rPr lang="en-US" altLang="zh-TW" sz="1050" i="1" dirty="0">
                    <a:latin typeface="Times New Roman" pitchFamily="18" charset="0"/>
                    <a:cs typeface="Times New Roman" pitchFamily="18" charset="0"/>
                  </a:rPr>
                  <a:t>loss factors</a:t>
                </a:r>
                <a:r>
                  <a:rPr lang="en-US" altLang="zh-TW"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，它的意涵是</a:t>
                </a:r>
                <a:r>
                  <a:rPr lang="zh-TW" altLang="en-US" sz="1050" dirty="0">
                    <a:solidFill>
                      <a:srgbClr val="000000"/>
                    </a:solidFill>
                    <a:latin typeface="Times New Roman" pitchFamily="18" charset="0"/>
                    <a:cs typeface="Times New Roman" pitchFamily="18" charset="0"/>
                  </a:rPr>
                  <a:t>由於必須</a:t>
                </a:r>
                <a:r>
                  <a:rPr lang="zh-CN" altLang="en-US" sz="1050" dirty="0">
                    <a:solidFill>
                      <a:srgbClr val="000000"/>
                    </a:solidFill>
                    <a:latin typeface="Times New Roman" pitchFamily="18" charset="0"/>
                    <a:cs typeface="Times New Roman" pitchFamily="18" charset="0"/>
                  </a:rPr>
                  <a:t>分析</a:t>
                </a:r>
                <a:r>
                  <a:rPr lang="zh-TW" altLang="en-US" sz="1050" dirty="0">
                    <a:solidFill>
                      <a:srgbClr val="000000"/>
                    </a:solidFill>
                    <a:latin typeface="Times New Roman" pitchFamily="18" charset="0"/>
                    <a:cs typeface="Times New Roman" pitchFamily="18" charset="0"/>
                  </a:rPr>
                  <a:t>校準品和</a:t>
                </a:r>
                <a:r>
                  <a:rPr lang="zh-CN" altLang="en-US" sz="1050" dirty="0">
                    <a:solidFill>
                      <a:srgbClr val="000000"/>
                    </a:solidFill>
                    <a:latin typeface="Times New Roman" pitchFamily="18" charset="0"/>
                    <a:cs typeface="Times New Roman" pitchFamily="18" charset="0"/>
                  </a:rPr>
                  <a:t>質控品</a:t>
                </a:r>
                <a:r>
                  <a:rPr lang="zh-TW" altLang="en-US" sz="1050" dirty="0">
                    <a:solidFill>
                      <a:srgbClr val="000000"/>
                    </a:solidFill>
                    <a:latin typeface="Times New Roman" pitchFamily="18" charset="0"/>
                    <a:cs typeface="Times New Roman" pitchFamily="18" charset="0"/>
                  </a:rPr>
                  <a:t>而降低了</a:t>
                </a:r>
                <a:r>
                  <a:rPr lang="zh-CN" altLang="en-US" sz="1050" dirty="0">
                    <a:solidFill>
                      <a:srgbClr val="000000"/>
                    </a:solidFill>
                    <a:latin typeface="Times New Roman" pitchFamily="18" charset="0"/>
                    <a:cs typeface="Times New Roman" pitchFamily="18" charset="0"/>
                  </a:rPr>
                  <a:t>患者結果在測定值中的比例</a:t>
                </a:r>
                <a:r>
                  <a:rPr lang="zh-CN" altLang="en-US" sz="1050" dirty="0">
                    <a:latin typeface="Times New Roman" pitchFamily="18" charset="0"/>
                    <a:cs typeface="Times New Roman" pitchFamily="18" charset="0"/>
                  </a:rPr>
                  <a:t>，</a:t>
                </a:r>
                <a:r>
                  <a:rPr lang="en-US" altLang="zh-TW" sz="1050" i="1" dirty="0" err="1">
                    <a:latin typeface="Times New Roman" pitchFamily="18" charset="0"/>
                    <a:cs typeface="Times New Roman" pitchFamily="18" charset="0"/>
                  </a:rPr>
                  <a:t>L</a:t>
                </a:r>
                <a:r>
                  <a:rPr lang="en-US" altLang="zh-TW" sz="1050" i="1" baseline="-25000" dirty="0" err="1">
                    <a:latin typeface="Times New Roman" pitchFamily="18" charset="0"/>
                    <a:cs typeface="Times New Roman" pitchFamily="18" charset="0"/>
                  </a:rPr>
                  <a:t>tr</a:t>
                </a:r>
                <a:r>
                  <a:rPr lang="en-US" altLang="zh-TW" sz="1050" dirty="0">
                    <a:latin typeface="Times New Roman" pitchFamily="18" charset="0"/>
                    <a:cs typeface="Times New Roman" pitchFamily="18" charset="0"/>
                  </a:rPr>
                  <a:t> </a:t>
                </a:r>
                <a:r>
                  <a:rPr lang="zh-TW" altLang="en-US" sz="1050" dirty="0">
                    <a:latin typeface="Times New Roman" pitchFamily="18" charset="0"/>
                    <a:cs typeface="Times New Roman" pitchFamily="18" charset="0"/>
                  </a:rPr>
                  <a:t>是真失控分析批的</a:t>
                </a:r>
                <a:r>
                  <a:rPr lang="zh-CN" altLang="en-US" sz="1050" dirty="0">
                    <a:latin typeface="Times New Roman" pitchFamily="18" charset="0"/>
                    <a:cs typeface="Times New Roman" pitchFamily="18" charset="0"/>
                  </a:rPr>
                  <a:t>生產率</a:t>
                </a:r>
                <a:r>
                  <a:rPr lang="zh-TW" altLang="en-US" sz="1050" dirty="0">
                    <a:latin typeface="Times New Roman" pitchFamily="18" charset="0"/>
                    <a:cs typeface="Times New Roman" pitchFamily="18" charset="0"/>
                  </a:rPr>
                  <a:t>損失係數</a:t>
                </a:r>
                <a:r>
                  <a:rPr lang="en-US" altLang="zh-TW" sz="1050" dirty="0">
                    <a:latin typeface="Times New Roman" pitchFamily="18" charset="0"/>
                    <a:cs typeface="Times New Roman" pitchFamily="18" charset="0"/>
                  </a:rPr>
                  <a:t>(</a:t>
                </a:r>
                <a:r>
                  <a:rPr lang="en-US" altLang="zh-TW" sz="1050" i="1" dirty="0">
                    <a:latin typeface="Times New Roman" pitchFamily="18" charset="0"/>
                    <a:cs typeface="Times New Roman" pitchFamily="18" charset="0"/>
                  </a:rPr>
                  <a:t>loss factors</a:t>
                </a:r>
                <a:r>
                  <a:rPr lang="en-US" altLang="zh-TW"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a:t>
                </a:r>
                <a:r>
                  <a:rPr lang="en-US" altLang="zh-TW" sz="1050" i="1" dirty="0" err="1">
                    <a:latin typeface="Times New Roman" pitchFamily="18" charset="0"/>
                    <a:cs typeface="Times New Roman" pitchFamily="18" charset="0"/>
                  </a:rPr>
                  <a:t>L</a:t>
                </a:r>
                <a:r>
                  <a:rPr lang="en-US" altLang="zh-TW" sz="1050" i="1" baseline="-25000" dirty="0" err="1">
                    <a:latin typeface="Times New Roman" pitchFamily="18" charset="0"/>
                    <a:cs typeface="Times New Roman" pitchFamily="18" charset="0"/>
                  </a:rPr>
                  <a:t>fr</a:t>
                </a:r>
                <a:r>
                  <a:rPr lang="en-US" altLang="zh-TW" sz="1050" dirty="0">
                    <a:latin typeface="Times New Roman" pitchFamily="18" charset="0"/>
                    <a:cs typeface="Times New Roman" pitchFamily="18" charset="0"/>
                  </a:rPr>
                  <a:t> </a:t>
                </a:r>
                <a:r>
                  <a:rPr lang="zh-TW" altLang="en-US" sz="1050" dirty="0">
                    <a:latin typeface="Times New Roman" pitchFamily="18" charset="0"/>
                    <a:cs typeface="Times New Roman" pitchFamily="18" charset="0"/>
                  </a:rPr>
                  <a:t>是假失控分析批的的</a:t>
                </a:r>
                <a:r>
                  <a:rPr lang="zh-CN" altLang="en-US" sz="1050" dirty="0">
                    <a:latin typeface="Times New Roman" pitchFamily="18" charset="0"/>
                    <a:cs typeface="Times New Roman" pitchFamily="18" charset="0"/>
                  </a:rPr>
                  <a:t>生產率</a:t>
                </a:r>
                <a:r>
                  <a:rPr lang="zh-TW" altLang="en-US" sz="1050" dirty="0">
                    <a:latin typeface="Times New Roman" pitchFamily="18" charset="0"/>
                    <a:cs typeface="Times New Roman" pitchFamily="18" charset="0"/>
                  </a:rPr>
                  <a:t>損失係數</a:t>
                </a:r>
                <a:r>
                  <a:rPr lang="en-US" altLang="zh-TW" sz="1050" dirty="0">
                    <a:latin typeface="Times New Roman" pitchFamily="18" charset="0"/>
                    <a:cs typeface="Times New Roman" pitchFamily="18" charset="0"/>
                  </a:rPr>
                  <a:t>(</a:t>
                </a:r>
                <a:r>
                  <a:rPr lang="en-US" altLang="zh-TW" sz="1050" i="1" dirty="0">
                    <a:latin typeface="Times New Roman" pitchFamily="18" charset="0"/>
                    <a:cs typeface="Times New Roman" pitchFamily="18" charset="0"/>
                  </a:rPr>
                  <a:t>loss factors</a:t>
                </a:r>
                <a:r>
                  <a:rPr lang="en-US" altLang="zh-TW"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a:t>
                </a:r>
                <a:r>
                  <a:rPr lang="zh-TW" altLang="en-US" sz="1050" dirty="0">
                    <a:latin typeface="Times New Roman" pitchFamily="18" charset="0"/>
                    <a:cs typeface="Times New Roman" pitchFamily="18" charset="0"/>
                  </a:rPr>
                  <a:t>真</a:t>
                </a:r>
                <a:r>
                  <a:rPr lang="zh-CN" altLang="en-US" sz="1050" dirty="0">
                    <a:latin typeface="Times New Roman" pitchFamily="18" charset="0"/>
                    <a:cs typeface="Times New Roman" pitchFamily="18" charset="0"/>
                  </a:rPr>
                  <a:t>失控分析批</a:t>
                </a:r>
                <a:r>
                  <a:rPr lang="zh-TW" altLang="en-US" sz="1050" dirty="0">
                    <a:latin typeface="Times New Roman" pitchFamily="18" charset="0"/>
                    <a:cs typeface="Times New Roman" pitchFamily="18" charset="0"/>
                  </a:rPr>
                  <a:t>和假失控</a:t>
                </a:r>
                <a:r>
                  <a:rPr lang="zh-CN" altLang="en-US" sz="1050" dirty="0">
                    <a:latin typeface="Times New Roman" pitchFamily="18" charset="0"/>
                    <a:cs typeface="Times New Roman" pitchFamily="18" charset="0"/>
                  </a:rPr>
                  <a:t>分析批</a:t>
                </a:r>
                <a:r>
                  <a:rPr lang="zh-TW" altLang="en-US" sz="1050" dirty="0">
                    <a:latin typeface="Times New Roman" pitchFamily="18" charset="0"/>
                    <a:cs typeface="Times New Roman" pitchFamily="18" charset="0"/>
                  </a:rPr>
                  <a:t>的損失係數</a:t>
                </a:r>
                <a:r>
                  <a:rPr lang="zh-CN" altLang="en-US" sz="1050" dirty="0">
                    <a:latin typeface="Times New Roman" pitchFamily="18" charset="0"/>
                    <a:cs typeface="Times New Roman" pitchFamily="18" charset="0"/>
                  </a:rPr>
                  <a:t>多體現</a:t>
                </a:r>
                <a:r>
                  <a:rPr lang="zh-TW" altLang="en-US" sz="1050" dirty="0">
                    <a:latin typeface="Times New Roman" pitchFamily="18" charset="0"/>
                    <a:cs typeface="Times New Roman" pitchFamily="18" charset="0"/>
                  </a:rPr>
                  <a:t>失控</a:t>
                </a:r>
                <a:r>
                  <a:rPr lang="zh-CN" altLang="en-US" sz="1050" dirty="0">
                    <a:latin typeface="Times New Roman" pitchFamily="18" charset="0"/>
                    <a:cs typeface="Times New Roman" pitchFamily="18" charset="0"/>
                  </a:rPr>
                  <a:t>分析批重新</a:t>
                </a:r>
                <a:r>
                  <a:rPr lang="zh-TW" altLang="en-US" sz="1050" dirty="0">
                    <a:latin typeface="Times New Roman" pitchFamily="18" charset="0"/>
                    <a:cs typeface="Times New Roman" pitchFamily="18" charset="0"/>
                  </a:rPr>
                  <a:t>分析的</a:t>
                </a:r>
                <a:r>
                  <a:rPr lang="zh-CN" altLang="en-US" sz="1050" dirty="0">
                    <a:latin typeface="Times New Roman" pitchFamily="18" charset="0"/>
                    <a:cs typeface="Times New Roman" pitchFamily="18" charset="0"/>
                  </a:rPr>
                  <a:t>過程，</a:t>
                </a:r>
                <a:r>
                  <a:rPr lang="en-US" altLang="zh-TW" sz="1050" i="1" dirty="0" err="1">
                    <a:latin typeface="Times New Roman" pitchFamily="18" charset="0"/>
                    <a:cs typeface="Times New Roman" pitchFamily="18" charset="0"/>
                  </a:rPr>
                  <a:t>L</a:t>
                </a:r>
                <a:r>
                  <a:rPr lang="en-US" altLang="zh-TW" sz="1050" i="1" baseline="-25000" dirty="0" err="1">
                    <a:latin typeface="Times New Roman" pitchFamily="18" charset="0"/>
                    <a:cs typeface="Times New Roman" pitchFamily="18" charset="0"/>
                  </a:rPr>
                  <a:t>fa</a:t>
                </a:r>
                <a:r>
                  <a:rPr lang="en-US" altLang="zh-TW" sz="1050" dirty="0">
                    <a:latin typeface="Times New Roman" pitchFamily="18" charset="0"/>
                    <a:cs typeface="Times New Roman" pitchFamily="18" charset="0"/>
                  </a:rPr>
                  <a:t> </a:t>
                </a:r>
                <a:r>
                  <a:rPr lang="zh-TW" altLang="en-US" sz="1050" dirty="0">
                    <a:latin typeface="Times New Roman" pitchFamily="18" charset="0"/>
                    <a:cs typeface="Times New Roman" pitchFamily="18" charset="0"/>
                  </a:rPr>
                  <a:t>是假在控分析批的</a:t>
                </a:r>
                <a:r>
                  <a:rPr lang="zh-CN" altLang="en-US" sz="1050" dirty="0">
                    <a:latin typeface="Times New Roman" pitchFamily="18" charset="0"/>
                    <a:cs typeface="Times New Roman" pitchFamily="18" charset="0"/>
                  </a:rPr>
                  <a:t>生產率</a:t>
                </a:r>
                <a:r>
                  <a:rPr lang="zh-TW" altLang="en-US" sz="1050" dirty="0">
                    <a:latin typeface="Times New Roman" pitchFamily="18" charset="0"/>
                    <a:cs typeface="Times New Roman" pitchFamily="18" charset="0"/>
                  </a:rPr>
                  <a:t>損失係數</a:t>
                </a:r>
                <a:r>
                  <a:rPr lang="en-US" altLang="zh-TW" sz="1050" dirty="0">
                    <a:latin typeface="Times New Roman" pitchFamily="18" charset="0"/>
                    <a:cs typeface="Times New Roman" pitchFamily="18" charset="0"/>
                  </a:rPr>
                  <a:t>(</a:t>
                </a:r>
                <a:r>
                  <a:rPr lang="en-US" altLang="zh-TW" sz="1050" i="1" dirty="0">
                    <a:latin typeface="Times New Roman" pitchFamily="18" charset="0"/>
                    <a:cs typeface="Times New Roman" pitchFamily="18" charset="0"/>
                  </a:rPr>
                  <a:t>loss factors</a:t>
                </a:r>
                <a:r>
                  <a:rPr lang="en-US" altLang="zh-TW"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，大多體現由於</a:t>
                </a:r>
                <a:r>
                  <a:rPr lang="zh-TW" altLang="en-US" sz="1050" dirty="0">
                    <a:solidFill>
                      <a:srgbClr val="000000"/>
                    </a:solidFill>
                    <a:latin typeface="Times New Roman" pitchFamily="18" charset="0"/>
                    <a:cs typeface="Times New Roman" pitchFamily="18" charset="0"/>
                  </a:rPr>
                  <a:t>報告了不正確</a:t>
                </a:r>
                <a:r>
                  <a:rPr lang="zh-CN" altLang="en-US" sz="1050" dirty="0">
                    <a:solidFill>
                      <a:srgbClr val="000000"/>
                    </a:solidFill>
                    <a:latin typeface="Times New Roman" pitchFamily="18" charset="0"/>
                    <a:cs typeface="Times New Roman" pitchFamily="18" charset="0"/>
                  </a:rPr>
                  <a:t>結果而導致的重新分析過程（例如臨床醫師</a:t>
                </a:r>
                <a:r>
                  <a:rPr lang="zh-TW" altLang="en-US" sz="1050" dirty="0">
                    <a:solidFill>
                      <a:srgbClr val="000000"/>
                    </a:solidFill>
                    <a:latin typeface="Times New Roman" pitchFamily="18" charset="0"/>
                    <a:cs typeface="Times New Roman" pitchFamily="18" charset="0"/>
                  </a:rPr>
                  <a:t>重複申請</a:t>
                </a:r>
                <a:r>
                  <a:rPr lang="zh-CN" altLang="en-US" sz="1050" dirty="0">
                    <a:solidFill>
                      <a:srgbClr val="000000"/>
                    </a:solidFill>
                    <a:latin typeface="Times New Roman" pitchFamily="18" charset="0"/>
                    <a:cs typeface="Times New Roman" pitchFamily="18" charset="0"/>
                  </a:rPr>
                  <a:t>的確認試驗損失）</a:t>
                </a:r>
                <a:r>
                  <a:rPr lang="zh-CN" altLang="en-US" sz="1050" dirty="0">
                    <a:latin typeface="Times New Roman" pitchFamily="18" charset="0"/>
                    <a:cs typeface="Times New Roman" pitchFamily="18" charset="0"/>
                  </a:rPr>
                  <a:t>，</a:t>
                </a:r>
                <a:r>
                  <a:rPr lang="en-US" altLang="zh-TW" sz="1050" i="1" dirty="0" err="1">
                    <a:latin typeface="Times New Roman" pitchFamily="18" charset="0"/>
                    <a:cs typeface="Times New Roman" pitchFamily="18" charset="0"/>
                  </a:rPr>
                  <a:t>L</a:t>
                </a:r>
                <a:r>
                  <a:rPr lang="en-US" altLang="zh-TW" sz="1050" i="1" baseline="-25000" dirty="0" err="1">
                    <a:latin typeface="Times New Roman" pitchFamily="18" charset="0"/>
                    <a:cs typeface="Times New Roman" pitchFamily="18" charset="0"/>
                  </a:rPr>
                  <a:t>ta</a:t>
                </a:r>
                <a:r>
                  <a:rPr lang="en-US" altLang="zh-TW" sz="1050" dirty="0">
                    <a:latin typeface="Times New Roman" pitchFamily="18" charset="0"/>
                    <a:cs typeface="Times New Roman" pitchFamily="18" charset="0"/>
                  </a:rPr>
                  <a:t> </a:t>
                </a:r>
                <a:r>
                  <a:rPr lang="zh-TW" altLang="en-US" sz="1050" dirty="0">
                    <a:latin typeface="Times New Roman" pitchFamily="18" charset="0"/>
                    <a:cs typeface="Times New Roman" pitchFamily="18" charset="0"/>
                  </a:rPr>
                  <a:t>是真在控分析批的</a:t>
                </a:r>
                <a:r>
                  <a:rPr lang="zh-CN" altLang="en-US" sz="1050" dirty="0">
                    <a:latin typeface="Times New Roman" pitchFamily="18" charset="0"/>
                    <a:cs typeface="Times New Roman" pitchFamily="18" charset="0"/>
                  </a:rPr>
                  <a:t>生產率</a:t>
                </a:r>
                <a:r>
                  <a:rPr lang="zh-TW" altLang="en-US" sz="1050" dirty="0">
                    <a:latin typeface="Times New Roman" pitchFamily="18" charset="0"/>
                    <a:cs typeface="Times New Roman" pitchFamily="18" charset="0"/>
                  </a:rPr>
                  <a:t>損失係數</a:t>
                </a:r>
                <a:r>
                  <a:rPr lang="en-US" altLang="zh-TW" sz="1050" dirty="0">
                    <a:latin typeface="Times New Roman" pitchFamily="18" charset="0"/>
                    <a:cs typeface="Times New Roman" pitchFamily="18" charset="0"/>
                  </a:rPr>
                  <a:t>(</a:t>
                </a:r>
                <a:r>
                  <a:rPr lang="en-US" altLang="zh-TW" sz="1050" i="1" dirty="0">
                    <a:latin typeface="Times New Roman" pitchFamily="18" charset="0"/>
                    <a:cs typeface="Times New Roman" pitchFamily="18" charset="0"/>
                  </a:rPr>
                  <a:t>loss factors</a:t>
                </a:r>
                <a:r>
                  <a:rPr lang="en-US" altLang="zh-TW"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a:t>
                </a:r>
                <a:r>
                  <a:rPr lang="zh-TW" altLang="en-US" sz="1050" dirty="0">
                    <a:solidFill>
                      <a:srgbClr val="000000"/>
                    </a:solidFill>
                    <a:latin typeface="Times New Roman" pitchFamily="18" charset="0"/>
                    <a:cs typeface="Times New Roman" pitchFamily="18" charset="0"/>
                  </a:rPr>
                  <a:t>真在控的損失係數</a:t>
                </a:r>
                <a:r>
                  <a:rPr lang="zh-CN" altLang="en-US" sz="1050" dirty="0">
                    <a:solidFill>
                      <a:srgbClr val="000000"/>
                    </a:solidFill>
                    <a:latin typeface="Times New Roman" pitchFamily="18" charset="0"/>
                    <a:cs typeface="Times New Roman" pitchFamily="18" charset="0"/>
                  </a:rPr>
                  <a:t>大多體現臨床醫師</a:t>
                </a:r>
                <a:r>
                  <a:rPr lang="zh-TW" altLang="en-US" sz="1050" dirty="0">
                    <a:solidFill>
                      <a:srgbClr val="000000"/>
                    </a:solidFill>
                    <a:latin typeface="Times New Roman" pitchFamily="18" charset="0"/>
                    <a:cs typeface="Times New Roman" pitchFamily="18" charset="0"/>
                  </a:rPr>
                  <a:t>懷疑試驗結果的質量及在他們接受試驗結果之前想確證的重複申請試驗</a:t>
                </a:r>
                <a:r>
                  <a:rPr lang="zh-CN" altLang="en-US" sz="1050" dirty="0">
                    <a:solidFill>
                      <a:srgbClr val="000000"/>
                    </a:solidFill>
                    <a:latin typeface="Times New Roman" pitchFamily="18" charset="0"/>
                    <a:cs typeface="Times New Roman" pitchFamily="18" charset="0"/>
                  </a:rPr>
                  <a:t>的損失</a:t>
                </a:r>
                <a:r>
                  <a:rPr lang="zh-TW" altLang="en-US" sz="1050" dirty="0">
                    <a:solidFill>
                      <a:srgbClr val="000000"/>
                    </a:solidFill>
                    <a:latin typeface="Times New Roman" pitchFamily="18" charset="0"/>
                    <a:cs typeface="Times New Roman" pitchFamily="18" charset="0"/>
                  </a:rPr>
                  <a:t>，因為真在控的損失是與分析過程能夠取得的質量（質量高低與缺陷率的倒數成正比）有關係，</a:t>
                </a:r>
                <a:r>
                  <a:rPr lang="zh-CN" altLang="en-US" sz="1050" dirty="0">
                    <a:solidFill>
                      <a:srgbClr val="000000"/>
                    </a:solidFill>
                    <a:latin typeface="Times New Roman" pitchFamily="18" charset="0"/>
                    <a:cs typeface="Times New Roman" pitchFamily="18" charset="0"/>
                  </a:rPr>
                  <a:t>因此</a:t>
                </a:r>
                <a:r>
                  <a:rPr lang="zh-TW" altLang="en-US" sz="1050" dirty="0">
                    <a:solidFill>
                      <a:srgbClr val="000000"/>
                    </a:solidFill>
                    <a:latin typeface="Times New Roman" pitchFamily="18" charset="0"/>
                    <a:cs typeface="Times New Roman" pitchFamily="18" charset="0"/>
                  </a:rPr>
                  <a:t>這種損失係數</a:t>
                </a:r>
                <a:r>
                  <a:rPr lang="zh-CN" altLang="en-US" sz="1050" dirty="0">
                    <a:solidFill>
                      <a:srgbClr val="000000"/>
                    </a:solidFill>
                    <a:latin typeface="Times New Roman" pitchFamily="18" charset="0"/>
                    <a:cs typeface="Times New Roman" pitchFamily="18" charset="0"/>
                  </a:rPr>
                  <a:t>與</a:t>
                </a:r>
                <a:r>
                  <a:rPr lang="zh-TW" altLang="en-US" sz="1050" dirty="0">
                    <a:solidFill>
                      <a:srgbClr val="000000"/>
                    </a:solidFill>
                    <a:latin typeface="Times New Roman" pitchFamily="18" charset="0"/>
                    <a:cs typeface="Times New Roman" pitchFamily="18" charset="0"/>
                  </a:rPr>
                  <a:t>缺陷率 </a:t>
                </a:r>
                <a:r>
                  <a:rPr lang="en-US" altLang="zh-TW" sz="1050" i="1" dirty="0">
                    <a:solidFill>
                      <a:srgbClr val="000000"/>
                    </a:solidFill>
                    <a:latin typeface="Times New Roman" pitchFamily="18" charset="0"/>
                    <a:cs typeface="Times New Roman" pitchFamily="18" charset="0"/>
                  </a:rPr>
                  <a:t>f</a:t>
                </a:r>
                <a:r>
                  <a:rPr lang="en-US" altLang="zh-TW" sz="1050" dirty="0">
                    <a:solidFill>
                      <a:srgbClr val="000000"/>
                    </a:solidFill>
                    <a:latin typeface="Times New Roman" pitchFamily="18" charset="0"/>
                    <a:cs typeface="Times New Roman" pitchFamily="18" charset="0"/>
                  </a:rPr>
                  <a:t> · ( 1 - </a:t>
                </a:r>
                <a:r>
                  <a:rPr lang="en-US" altLang="zh-TW" sz="1050" i="1" dirty="0" err="1">
                    <a:solidFill>
                      <a:srgbClr val="000000"/>
                    </a:solidFill>
                    <a:latin typeface="Times New Roman" pitchFamily="18" charset="0"/>
                    <a:cs typeface="Times New Roman" pitchFamily="18" charset="0"/>
                  </a:rPr>
                  <a:t>P</a:t>
                </a:r>
                <a:r>
                  <a:rPr lang="en-US" altLang="zh-TW" sz="1050" i="1" baseline="-25000" dirty="0" err="1">
                    <a:solidFill>
                      <a:srgbClr val="000000"/>
                    </a:solidFill>
                    <a:latin typeface="Times New Roman" pitchFamily="18" charset="0"/>
                    <a:cs typeface="Times New Roman" pitchFamily="18" charset="0"/>
                  </a:rPr>
                  <a:t>ed</a:t>
                </a:r>
                <a:r>
                  <a:rPr lang="en-US" altLang="zh-TW" sz="1050" dirty="0">
                    <a:solidFill>
                      <a:srgbClr val="000000"/>
                    </a:solidFill>
                    <a:latin typeface="Times New Roman" pitchFamily="18" charset="0"/>
                    <a:cs typeface="Times New Roman" pitchFamily="18" charset="0"/>
                  </a:rPr>
                  <a:t> ) </a:t>
                </a:r>
                <a:r>
                  <a:rPr lang="zh-TW" altLang="en-US" sz="1050" dirty="0">
                    <a:solidFill>
                      <a:srgbClr val="000000"/>
                    </a:solidFill>
                    <a:latin typeface="Times New Roman" pitchFamily="18" charset="0"/>
                    <a:cs typeface="Times New Roman" pitchFamily="18" charset="0"/>
                  </a:rPr>
                  <a:t>或 </a:t>
                </a:r>
                <a:r>
                  <a:rPr lang="en-US" altLang="zh-TW" sz="1050" i="1" dirty="0">
                    <a:solidFill>
                      <a:srgbClr val="000000"/>
                    </a:solidFill>
                    <a:latin typeface="Times New Roman" pitchFamily="18" charset="0"/>
                    <a:cs typeface="Times New Roman" pitchFamily="18" charset="0"/>
                  </a:rPr>
                  <a:t>f</a:t>
                </a:r>
                <a:r>
                  <a:rPr lang="en-US" altLang="zh-TW" sz="1050" dirty="0">
                    <a:solidFill>
                      <a:srgbClr val="000000"/>
                    </a:solidFill>
                    <a:latin typeface="Times New Roman" pitchFamily="18" charset="0"/>
                    <a:cs typeface="Times New Roman" pitchFamily="18" charset="0"/>
                  </a:rPr>
                  <a:t> · ( </a:t>
                </a:r>
                <a:r>
                  <a:rPr lang="en-US" altLang="zh-TW" sz="1050" i="1" dirty="0" err="1">
                    <a:solidFill>
                      <a:srgbClr val="000000"/>
                    </a:solidFill>
                    <a:latin typeface="Times New Roman" pitchFamily="18" charset="0"/>
                    <a:cs typeface="Times New Roman" pitchFamily="18" charset="0"/>
                  </a:rPr>
                  <a:t>ARL</a:t>
                </a:r>
                <a:r>
                  <a:rPr lang="en-US" altLang="zh-TW" sz="1050" i="1" baseline="-25000" dirty="0" err="1">
                    <a:solidFill>
                      <a:srgbClr val="000000"/>
                    </a:solidFill>
                    <a:latin typeface="Times New Roman" pitchFamily="18" charset="0"/>
                    <a:cs typeface="Times New Roman" pitchFamily="18" charset="0"/>
                  </a:rPr>
                  <a:t>fr</a:t>
                </a:r>
                <a:r>
                  <a:rPr lang="en-US" altLang="zh-TW" sz="1050" dirty="0">
                    <a:solidFill>
                      <a:srgbClr val="000000"/>
                    </a:solidFill>
                    <a:latin typeface="Times New Roman" pitchFamily="18" charset="0"/>
                    <a:cs typeface="Times New Roman" pitchFamily="18" charset="0"/>
                  </a:rPr>
                  <a:t> - 1 ) </a:t>
                </a:r>
                <a:r>
                  <a:rPr lang="zh-CN" altLang="en-US" sz="1050" dirty="0">
                    <a:solidFill>
                      <a:srgbClr val="000000"/>
                    </a:solidFill>
                    <a:latin typeface="Times New Roman" pitchFamily="18" charset="0"/>
                    <a:cs typeface="Times New Roman" pitchFamily="18" charset="0"/>
                  </a:rPr>
                  <a:t>相關</a:t>
                </a:r>
                <a:r>
                  <a:rPr lang="zh-TW" altLang="en-US" sz="1050" dirty="0">
                    <a:solidFill>
                      <a:srgbClr val="000000"/>
                    </a:solidFill>
                    <a:latin typeface="Times New Roman" pitchFamily="18" charset="0"/>
                    <a:cs typeface="Times New Roman" pitchFamily="18" charset="0"/>
                  </a:rPr>
                  <a:t>；</a:t>
                </a:r>
              </a:p>
              <a:p>
                <a:pPr>
                  <a:lnSpc>
                    <a:spcPct val="150000"/>
                  </a:lnSpc>
                </a:pPr>
                <a:r>
                  <a:rPr lang="zh-CN" altLang="en-US" sz="1050" dirty="0">
                    <a:solidFill>
                      <a:srgbClr val="000000"/>
                    </a:solidFill>
                    <a:latin typeface="Times New Roman" pitchFamily="18" charset="0"/>
                    <a:cs typeface="Times New Roman" pitchFamily="18" charset="0"/>
                  </a:rPr>
                  <a:t>重複</a:t>
                </a:r>
                <a:r>
                  <a:rPr lang="zh-TW" altLang="en-US" sz="1050" dirty="0">
                    <a:solidFill>
                      <a:srgbClr val="000000"/>
                    </a:solidFill>
                    <a:latin typeface="Times New Roman" pitchFamily="18" charset="0"/>
                    <a:cs typeface="Times New Roman" pitchFamily="18" charset="0"/>
                  </a:rPr>
                  <a:t>分析係數</a:t>
                </a:r>
                <a:r>
                  <a:rPr lang="en-US" altLang="zh-TW" sz="1050" dirty="0">
                    <a:solidFill>
                      <a:srgbClr val="000000"/>
                    </a:solidFill>
                    <a:latin typeface="Times New Roman" pitchFamily="18" charset="0"/>
                    <a:cs typeface="Times New Roman" pitchFamily="18" charset="0"/>
                  </a:rPr>
                  <a:t>(</a:t>
                </a:r>
                <a:r>
                  <a:rPr lang="en-US" altLang="zh-TW" sz="1050" i="1" dirty="0">
                    <a:solidFill>
                      <a:srgbClr val="000000"/>
                    </a:solidFill>
                    <a:latin typeface="Times New Roman" pitchFamily="18" charset="0"/>
                    <a:cs typeface="Times New Roman" pitchFamily="18" charset="0"/>
                  </a:rPr>
                  <a:t>repetition</a:t>
                </a:r>
                <a:r>
                  <a:rPr lang="en-US" altLang="zh-TW" sz="1050" dirty="0">
                    <a:solidFill>
                      <a:srgbClr val="000000"/>
                    </a:solidFill>
                    <a:latin typeface="Times New Roman" pitchFamily="18" charset="0"/>
                    <a:cs typeface="Times New Roman" pitchFamily="18" charset="0"/>
                  </a:rPr>
                  <a:t>)</a:t>
                </a:r>
                <a:r>
                  <a:rPr lang="zh-TW" altLang="en-US" sz="1050" dirty="0">
                    <a:solidFill>
                      <a:srgbClr val="000000"/>
                    </a:solidFill>
                    <a:latin typeface="Times New Roman" pitchFamily="18" charset="0"/>
                    <a:cs typeface="Times New Roman" pitchFamily="18" charset="0"/>
                  </a:rPr>
                  <a:t>的賦值依賴於實驗室的管理方法，真失控的重複係數</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R</a:t>
                </a:r>
                <a:r>
                  <a:rPr lang="en-US" altLang="zh-TW" sz="1050" i="1" baseline="-25000" dirty="0" err="1">
                    <a:solidFill>
                      <a:srgbClr val="000000"/>
                    </a:solidFill>
                    <a:latin typeface="Times New Roman" pitchFamily="18" charset="0"/>
                    <a:cs typeface="Times New Roman" pitchFamily="18" charset="0"/>
                  </a:rPr>
                  <a:t>tr</a:t>
                </a:r>
                <a:r>
                  <a:rPr lang="en-US" altLang="zh-TW" sz="1050" dirty="0">
                    <a:solidFill>
                      <a:srgbClr val="000000"/>
                    </a:solidFill>
                    <a:latin typeface="Times New Roman" pitchFamily="18" charset="0"/>
                    <a:cs typeface="Times New Roman" pitchFamily="18" charset="0"/>
                  </a:rPr>
                  <a:t> )</a:t>
                </a:r>
                <a:r>
                  <a:rPr lang="zh-CN" altLang="en-US" sz="1050" dirty="0">
                    <a:solidFill>
                      <a:srgbClr val="000000"/>
                    </a:solidFill>
                    <a:latin typeface="Times New Roman" pitchFamily="18" charset="0"/>
                    <a:cs typeface="Times New Roman" pitchFamily="18" charset="0"/>
                  </a:rPr>
                  <a:t>和假</a:t>
                </a:r>
                <a:r>
                  <a:rPr lang="zh-TW" altLang="en-US" sz="1050" dirty="0">
                    <a:solidFill>
                      <a:srgbClr val="000000"/>
                    </a:solidFill>
                    <a:latin typeface="Times New Roman" pitchFamily="18" charset="0"/>
                    <a:cs typeface="Times New Roman" pitchFamily="18" charset="0"/>
                  </a:rPr>
                  <a:t>失控的重複係數</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R</a:t>
                </a:r>
                <a:r>
                  <a:rPr lang="en-US" altLang="zh-TW" sz="1050" i="1" baseline="-25000" dirty="0" err="1">
                    <a:solidFill>
                      <a:srgbClr val="000000"/>
                    </a:solidFill>
                    <a:latin typeface="Times New Roman" pitchFamily="18" charset="0"/>
                    <a:cs typeface="Times New Roman" pitchFamily="18" charset="0"/>
                  </a:rPr>
                  <a:t>fr</a:t>
                </a:r>
                <a:r>
                  <a:rPr lang="en-US" altLang="zh-TW"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通常</a:t>
                </a:r>
                <a:r>
                  <a:rPr lang="zh-CN" altLang="en-US" sz="1050" dirty="0">
                    <a:solidFill>
                      <a:srgbClr val="000000"/>
                    </a:solidFill>
                    <a:latin typeface="Times New Roman" pitchFamily="18" charset="0"/>
                    <a:cs typeface="Times New Roman" pitchFamily="18" charset="0"/>
                  </a:rPr>
                  <a:t>都</a:t>
                </a:r>
                <a:r>
                  <a:rPr lang="zh-TW" altLang="en-US" sz="1050" dirty="0">
                    <a:solidFill>
                      <a:srgbClr val="000000"/>
                    </a:solidFill>
                    <a:latin typeface="Times New Roman" pitchFamily="18" charset="0"/>
                    <a:cs typeface="Times New Roman" pitchFamily="18" charset="0"/>
                  </a:rPr>
                  <a:t>是 </a:t>
                </a:r>
                <a:r>
                  <a:rPr lang="en-US" altLang="zh-TW" sz="1050" dirty="0">
                    <a:solidFill>
                      <a:srgbClr val="000000"/>
                    </a:solidFill>
                    <a:latin typeface="Times New Roman" pitchFamily="18" charset="0"/>
                    <a:cs typeface="Times New Roman" pitchFamily="18" charset="0"/>
                  </a:rPr>
                  <a:t>1 ( </a:t>
                </a:r>
                <a:r>
                  <a:rPr lang="en-US" altLang="zh-TW" sz="1050" i="1" dirty="0" err="1">
                    <a:solidFill>
                      <a:srgbClr val="000000"/>
                    </a:solidFill>
                    <a:latin typeface="Times New Roman" pitchFamily="18" charset="0"/>
                    <a:cs typeface="Times New Roman" pitchFamily="18" charset="0"/>
                  </a:rPr>
                  <a:t>R</a:t>
                </a:r>
                <a:r>
                  <a:rPr lang="en-US" altLang="zh-TW" sz="1050" i="1" baseline="-25000" dirty="0" err="1">
                    <a:solidFill>
                      <a:srgbClr val="000000"/>
                    </a:solidFill>
                    <a:latin typeface="Times New Roman" pitchFamily="18" charset="0"/>
                    <a:cs typeface="Times New Roman" pitchFamily="18" charset="0"/>
                  </a:rPr>
                  <a:t>fr</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R</a:t>
                </a:r>
                <a:r>
                  <a:rPr lang="en-US" altLang="zh-TW" sz="1050" i="1" baseline="-25000" dirty="0" err="1">
                    <a:solidFill>
                      <a:srgbClr val="000000"/>
                    </a:solidFill>
                    <a:latin typeface="Times New Roman" pitchFamily="18" charset="0"/>
                    <a:cs typeface="Times New Roman" pitchFamily="18" charset="0"/>
                  </a:rPr>
                  <a:t>tr</a:t>
                </a:r>
                <a:r>
                  <a:rPr lang="en-US" altLang="zh-TW" sz="1050" dirty="0">
                    <a:solidFill>
                      <a:srgbClr val="000000"/>
                    </a:solidFill>
                    <a:latin typeface="Times New Roman" pitchFamily="18" charset="0"/>
                    <a:cs typeface="Times New Roman" pitchFamily="18" charset="0"/>
                  </a:rPr>
                  <a:t> = 1 )</a:t>
                </a:r>
                <a:r>
                  <a:rPr lang="zh-CN" altLang="en-US" sz="1050" dirty="0">
                    <a:solidFill>
                      <a:srgbClr val="000000"/>
                    </a:solidFill>
                    <a:latin typeface="Times New Roman" pitchFamily="18" charset="0"/>
                    <a:cs typeface="Times New Roman" pitchFamily="18" charset="0"/>
                  </a:rPr>
                  <a:t>，因為通常無法區分真失控與假失控信號，對於隨機式分析過程</a:t>
                </a:r>
                <a:r>
                  <a:rPr lang="en-US" altLang="zh-CN" sz="1050" dirty="0">
                    <a:solidFill>
                      <a:srgbClr val="000000"/>
                    </a:solidFill>
                    <a:latin typeface="Times New Roman" pitchFamily="18" charset="0"/>
                    <a:cs typeface="Times New Roman" pitchFamily="18" charset="0"/>
                  </a:rPr>
                  <a:t>(</a:t>
                </a:r>
                <a:r>
                  <a:rPr lang="en-US" altLang="zh-CN" sz="1050" i="1" dirty="0">
                    <a:latin typeface="Times New Roman" pitchFamily="18" charset="0"/>
                    <a:cs typeface="Times New Roman" pitchFamily="18" charset="0"/>
                  </a:rPr>
                  <a:t>random access process</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通常進行控制觀測值的重複測定確認，而患者標本通常考慮誤差來源，在消除誤差影響之後視情況決定是否進行重新分析</a:t>
                </a:r>
                <a:r>
                  <a:rPr lang="zh-CN" altLang="en-US" sz="1050" dirty="0">
                    <a:solidFill>
                      <a:srgbClr val="000000"/>
                    </a:solidFill>
                    <a:latin typeface="Times New Roman" pitchFamily="18" charset="0"/>
                    <a:cs typeface="Times New Roman" pitchFamily="18" charset="0"/>
                  </a:rPr>
                  <a:t>，</a:t>
                </a:r>
                <a:r>
                  <a:rPr lang="zh-TW" altLang="en-US" sz="1050" dirty="0">
                    <a:solidFill>
                      <a:srgbClr val="000000"/>
                    </a:solidFill>
                    <a:latin typeface="Times New Roman" pitchFamily="18" charset="0"/>
                    <a:cs typeface="Times New Roman" pitchFamily="18" charset="0"/>
                  </a:rPr>
                  <a:t>假在控重複係數</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R</a:t>
                </a:r>
                <a:r>
                  <a:rPr lang="en-US" altLang="zh-TW" sz="1050" i="1" baseline="-25000" dirty="0" err="1">
                    <a:solidFill>
                      <a:srgbClr val="000000"/>
                    </a:solidFill>
                    <a:latin typeface="Times New Roman" pitchFamily="18" charset="0"/>
                    <a:cs typeface="Times New Roman" pitchFamily="18" charset="0"/>
                  </a:rPr>
                  <a:t>fa</a:t>
                </a:r>
                <a:r>
                  <a:rPr lang="en-US" altLang="zh-TW"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通常是 </a:t>
                </a:r>
                <a:r>
                  <a:rPr lang="en-US" altLang="zh-TW" sz="1050" dirty="0">
                    <a:solidFill>
                      <a:srgbClr val="000000"/>
                    </a:solidFill>
                    <a:latin typeface="Times New Roman" pitchFamily="18" charset="0"/>
                    <a:cs typeface="Times New Roman" pitchFamily="18" charset="0"/>
                  </a:rPr>
                  <a:t>2 ( </a:t>
                </a:r>
                <a:r>
                  <a:rPr lang="en-US" altLang="zh-TW" sz="1050" i="1" dirty="0" err="1">
                    <a:solidFill>
                      <a:srgbClr val="000000"/>
                    </a:solidFill>
                    <a:latin typeface="Times New Roman" pitchFamily="18" charset="0"/>
                    <a:cs typeface="Times New Roman" pitchFamily="18" charset="0"/>
                  </a:rPr>
                  <a:t>R</a:t>
                </a:r>
                <a:r>
                  <a:rPr lang="en-US" altLang="zh-TW" sz="1050" i="1" baseline="-25000" dirty="0" err="1">
                    <a:solidFill>
                      <a:srgbClr val="000000"/>
                    </a:solidFill>
                    <a:latin typeface="Times New Roman" pitchFamily="18" charset="0"/>
                    <a:cs typeface="Times New Roman" pitchFamily="18" charset="0"/>
                  </a:rPr>
                  <a:t>fa</a:t>
                </a:r>
                <a:r>
                  <a:rPr lang="en-US" altLang="zh-TW" sz="1050" dirty="0">
                    <a:solidFill>
                      <a:srgbClr val="000000"/>
                    </a:solidFill>
                    <a:latin typeface="Times New Roman" pitchFamily="18" charset="0"/>
                    <a:cs typeface="Times New Roman" pitchFamily="18" charset="0"/>
                  </a:rPr>
                  <a:t> = 2 ) </a:t>
                </a:r>
                <a:r>
                  <a:rPr lang="zh-CN" altLang="en-US" sz="1050" dirty="0">
                    <a:solidFill>
                      <a:srgbClr val="000000"/>
                    </a:solidFill>
                    <a:latin typeface="Times New Roman" pitchFamily="18" charset="0"/>
                    <a:cs typeface="Times New Roman" pitchFamily="18" charset="0"/>
                  </a:rPr>
                  <a:t>，即</a:t>
                </a:r>
                <a:r>
                  <a:rPr lang="zh-TW" altLang="en-US" sz="1050" dirty="0">
                    <a:solidFill>
                      <a:srgbClr val="000000"/>
                    </a:solidFill>
                    <a:latin typeface="Times New Roman" pitchFamily="18" charset="0"/>
                    <a:cs typeface="Times New Roman" pitchFamily="18" charset="0"/>
                  </a:rPr>
                  <a:t>假定</a:t>
                </a:r>
                <a:r>
                  <a:rPr lang="zh-CN" altLang="en-US" sz="1050" dirty="0">
                    <a:solidFill>
                      <a:srgbClr val="000000"/>
                    </a:solidFill>
                    <a:latin typeface="Times New Roman" pitchFamily="18" charset="0"/>
                    <a:cs typeface="Times New Roman" pitchFamily="18" charset="0"/>
                  </a:rPr>
                  <a:t>臨床醫師</a:t>
                </a:r>
                <a:r>
                  <a:rPr lang="zh-TW" altLang="en-US" sz="1050" dirty="0">
                    <a:solidFill>
                      <a:srgbClr val="000000"/>
                    </a:solidFill>
                    <a:latin typeface="Times New Roman" pitchFamily="18" charset="0"/>
                    <a:cs typeface="Times New Roman" pitchFamily="18" charset="0"/>
                  </a:rPr>
                  <a:t>重新申請試驗，獲得</a:t>
                </a:r>
                <a:r>
                  <a:rPr lang="zh-CN" altLang="en-US" sz="1050" dirty="0">
                    <a:solidFill>
                      <a:srgbClr val="000000"/>
                    </a:solidFill>
                    <a:latin typeface="Times New Roman" pitchFamily="18" charset="0"/>
                    <a:cs typeface="Times New Roman" pitchFamily="18" charset="0"/>
                  </a:rPr>
                  <a:t>的</a:t>
                </a:r>
                <a:r>
                  <a:rPr lang="zh-TW" altLang="en-US" sz="1050" dirty="0">
                    <a:solidFill>
                      <a:srgbClr val="000000"/>
                    </a:solidFill>
                    <a:latin typeface="Times New Roman" pitchFamily="18" charset="0"/>
                    <a:cs typeface="Times New Roman" pitchFamily="18" charset="0"/>
                  </a:rPr>
                  <a:t>重複結果不同於</a:t>
                </a:r>
                <a:r>
                  <a:rPr lang="zh-CN" altLang="en-US" sz="1050" dirty="0">
                    <a:solidFill>
                      <a:srgbClr val="000000"/>
                    </a:solidFill>
                    <a:latin typeface="Times New Roman" pitchFamily="18" charset="0"/>
                    <a:cs typeface="Times New Roman" pitchFamily="18" charset="0"/>
                  </a:rPr>
                  <a:t>第一次假在控分析批</a:t>
                </a:r>
                <a:r>
                  <a:rPr lang="zh-TW" altLang="en-US" sz="1050" dirty="0">
                    <a:solidFill>
                      <a:srgbClr val="000000"/>
                    </a:solidFill>
                    <a:latin typeface="Times New Roman" pitchFamily="18" charset="0"/>
                    <a:cs typeface="Times New Roman" pitchFamily="18" charset="0"/>
                  </a:rPr>
                  <a:t>的結果，然後再重新申請試驗</a:t>
                </a:r>
                <a:r>
                  <a:rPr lang="zh-CN" altLang="en-US" sz="1050" dirty="0">
                    <a:solidFill>
                      <a:srgbClr val="000000"/>
                    </a:solidFill>
                    <a:latin typeface="Times New Roman" pitchFamily="18" charset="0"/>
                    <a:cs typeface="Times New Roman" pitchFamily="18" charset="0"/>
                  </a:rPr>
                  <a:t>，以</a:t>
                </a:r>
                <a:r>
                  <a:rPr lang="zh-TW" altLang="en-US" sz="1050" dirty="0">
                    <a:solidFill>
                      <a:srgbClr val="000000"/>
                    </a:solidFill>
                    <a:latin typeface="Times New Roman" pitchFamily="18" charset="0"/>
                    <a:cs typeface="Times New Roman" pitchFamily="18" charset="0"/>
                  </a:rPr>
                  <a:t>確定兩個結果哪一個是正確的</a:t>
                </a:r>
                <a:r>
                  <a:rPr lang="zh-CN" altLang="en-US" sz="1050" dirty="0">
                    <a:solidFill>
                      <a:srgbClr val="000000"/>
                    </a:solidFill>
                    <a:latin typeface="Times New Roman" pitchFamily="18" charset="0"/>
                    <a:cs typeface="Times New Roman" pitchFamily="18" charset="0"/>
                  </a:rPr>
                  <a:t>所導致，</a:t>
                </a:r>
                <a:r>
                  <a:rPr lang="zh-TW" altLang="en-US" sz="1050" dirty="0">
                    <a:solidFill>
                      <a:srgbClr val="000000"/>
                    </a:solidFill>
                    <a:latin typeface="Times New Roman" pitchFamily="18" charset="0"/>
                    <a:cs typeface="Times New Roman" pitchFamily="18" charset="0"/>
                  </a:rPr>
                  <a:t>真在控重複係數</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R</a:t>
                </a:r>
                <a:r>
                  <a:rPr lang="en-US" altLang="zh-TW" sz="1050" i="1" baseline="-25000" dirty="0" err="1">
                    <a:solidFill>
                      <a:srgbClr val="000000"/>
                    </a:solidFill>
                    <a:latin typeface="Times New Roman" pitchFamily="18" charset="0"/>
                    <a:cs typeface="Times New Roman" pitchFamily="18" charset="0"/>
                  </a:rPr>
                  <a:t>ta</a:t>
                </a:r>
                <a:r>
                  <a:rPr lang="en-US" altLang="zh-TW"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通常是 </a:t>
                </a:r>
                <a:r>
                  <a:rPr lang="en-US" altLang="zh-TW" sz="1050" dirty="0">
                    <a:solidFill>
                      <a:srgbClr val="000000"/>
                    </a:solidFill>
                    <a:latin typeface="Times New Roman" pitchFamily="18" charset="0"/>
                    <a:cs typeface="Times New Roman" pitchFamily="18" charset="0"/>
                  </a:rPr>
                  <a:t>1 ( </a:t>
                </a:r>
                <a:r>
                  <a:rPr lang="en-US" altLang="zh-TW" sz="1050" i="1" dirty="0" err="1">
                    <a:solidFill>
                      <a:srgbClr val="000000"/>
                    </a:solidFill>
                    <a:latin typeface="Times New Roman" pitchFamily="18" charset="0"/>
                    <a:cs typeface="Times New Roman" pitchFamily="18" charset="0"/>
                  </a:rPr>
                  <a:t>R</a:t>
                </a:r>
                <a:r>
                  <a:rPr lang="en-US" altLang="zh-TW" sz="1050" i="1" baseline="-25000" dirty="0" err="1">
                    <a:solidFill>
                      <a:srgbClr val="000000"/>
                    </a:solidFill>
                    <a:latin typeface="Times New Roman" pitchFamily="18" charset="0"/>
                    <a:cs typeface="Times New Roman" pitchFamily="18" charset="0"/>
                  </a:rPr>
                  <a:t>ta</a:t>
                </a:r>
                <a:r>
                  <a:rPr lang="en-US" altLang="zh-TW" sz="1050" dirty="0">
                    <a:solidFill>
                      <a:srgbClr val="000000"/>
                    </a:solidFill>
                    <a:latin typeface="Times New Roman" pitchFamily="18" charset="0"/>
                    <a:cs typeface="Times New Roman" pitchFamily="18" charset="0"/>
                  </a:rPr>
                  <a:t> = 1 ) </a:t>
                </a:r>
                <a:r>
                  <a:rPr lang="zh-TW" altLang="en-US" sz="1050" dirty="0">
                    <a:solidFill>
                      <a:srgbClr val="000000"/>
                    </a:solidFill>
                    <a:latin typeface="Times New Roman" pitchFamily="18" charset="0"/>
                    <a:cs typeface="Times New Roman" pitchFamily="18" charset="0"/>
                  </a:rPr>
                  <a:t>，因為重新申請試驗的結果應該與原來的結果一致；</a:t>
                </a:r>
                <a:endParaRPr lang="en-US" altLang="zh-TW" sz="1050" dirty="0">
                  <a:solidFill>
                    <a:srgbClr val="000000"/>
                  </a:solidFill>
                  <a:latin typeface="Times New Roman" pitchFamily="18" charset="0"/>
                  <a:cs typeface="Times New Roman" pitchFamily="18" charset="0"/>
                </a:endParaRPr>
              </a:p>
              <a:p>
                <a:pPr>
                  <a:lnSpc>
                    <a:spcPct val="150000"/>
                  </a:lnSpc>
                </a:pPr>
                <a:r>
                  <a:rPr lang="zh-CN" altLang="en-US" sz="1050" dirty="0">
                    <a:solidFill>
                      <a:srgbClr val="000000"/>
                    </a:solidFill>
                    <a:latin typeface="Times New Roman" pitchFamily="18" charset="0"/>
                    <a:cs typeface="Times New Roman" pitchFamily="18" charset="0"/>
                  </a:rPr>
                  <a:t>分析</a:t>
                </a:r>
                <a:r>
                  <a:rPr lang="zh-TW" altLang="en-US" sz="1050" dirty="0">
                    <a:solidFill>
                      <a:srgbClr val="000000"/>
                    </a:solidFill>
                    <a:latin typeface="Times New Roman" pitchFamily="18" charset="0"/>
                    <a:cs typeface="Times New Roman" pitchFamily="18" charset="0"/>
                  </a:rPr>
                  <a:t>過程的理想</a:t>
                </a:r>
                <a:r>
                  <a:rPr lang="zh-CN" altLang="en-US" sz="1050" dirty="0">
                    <a:solidFill>
                      <a:srgbClr val="000000"/>
                    </a:solidFill>
                    <a:latin typeface="Times New Roman" pitchFamily="18" charset="0"/>
                    <a:cs typeface="Times New Roman" pitchFamily="18" charset="0"/>
                  </a:rPr>
                  <a:t>產率</a:t>
                </a:r>
                <a:r>
                  <a:rPr lang="zh-TW" altLang="en-US" sz="1050" dirty="0">
                    <a:solidFill>
                      <a:srgbClr val="000000"/>
                    </a:solidFill>
                    <a:latin typeface="Times New Roman" pitchFamily="18" charset="0"/>
                    <a:cs typeface="Times New Roman" pitchFamily="18" charset="0"/>
                  </a:rPr>
                  <a:t>減去損失</a:t>
                </a:r>
                <a:r>
                  <a:rPr lang="zh-CN" altLang="en-US" sz="1050" dirty="0">
                    <a:solidFill>
                      <a:srgbClr val="000000"/>
                    </a:solidFill>
                    <a:latin typeface="Times New Roman" pitchFamily="18" charset="0"/>
                    <a:cs typeface="Times New Roman" pitchFamily="18" charset="0"/>
                  </a:rPr>
                  <a:t>的效率可以得到診斷試驗</a:t>
                </a:r>
                <a:r>
                  <a:rPr lang="zh-TW" altLang="en-US" sz="1050" dirty="0">
                    <a:solidFill>
                      <a:srgbClr val="000000"/>
                    </a:solidFill>
                    <a:latin typeface="Times New Roman" pitchFamily="18" charset="0"/>
                    <a:cs typeface="Times New Roman" pitchFamily="18" charset="0"/>
                  </a:rPr>
                  <a:t>有效比的估計值</a:t>
                </a:r>
                <a:r>
                  <a:rPr lang="zh-CN" altLang="en-US" sz="1050" dirty="0">
                    <a:solidFill>
                      <a:srgbClr val="000000"/>
                    </a:solidFill>
                    <a:latin typeface="Times New Roman" pitchFamily="18" charset="0"/>
                    <a:cs typeface="Times New Roman" pitchFamily="18" charset="0"/>
                  </a:rPr>
                  <a:t>，</a:t>
                </a:r>
                <a:r>
                  <a:rPr lang="zh-TW" altLang="en-US" sz="1050" dirty="0">
                    <a:solidFill>
                      <a:srgbClr val="000000"/>
                    </a:solidFill>
                    <a:latin typeface="Times New Roman" pitchFamily="18" charset="0"/>
                    <a:cs typeface="Times New Roman" pitchFamily="18" charset="0"/>
                  </a:rPr>
                  <a:t>分析過程的平均試驗有效比</a:t>
                </a:r>
                <a:r>
                  <a:rPr lang="zh-CN" altLang="en-US" sz="1050" dirty="0">
                    <a:solidFill>
                      <a:srgbClr val="000000"/>
                    </a:solidFill>
                    <a:latin typeface="Times New Roman" pitchFamily="18" charset="0"/>
                    <a:cs typeface="Times New Roman" pitchFamily="18" charset="0"/>
                  </a:rPr>
                  <a:t>等於理想產率減去</a:t>
                </a:r>
                <a:r>
                  <a:rPr lang="zh-TW" altLang="en-US" sz="1050" dirty="0">
                    <a:solidFill>
                      <a:srgbClr val="000000"/>
                    </a:solidFill>
                    <a:latin typeface="Times New Roman" pitchFamily="18" charset="0"/>
                    <a:cs typeface="Times New Roman" pitchFamily="18" charset="0"/>
                  </a:rPr>
                  <a:t>每批</a:t>
                </a:r>
                <a:r>
                  <a:rPr lang="zh-CN" altLang="en-US" sz="1050" dirty="0">
                    <a:solidFill>
                      <a:srgbClr val="000000"/>
                    </a:solidFill>
                    <a:latin typeface="Times New Roman" pitchFamily="18" charset="0"/>
                    <a:cs typeface="Times New Roman" pitchFamily="18" charset="0"/>
                  </a:rPr>
                  <a:t>的</a:t>
                </a:r>
                <a:r>
                  <a:rPr lang="zh-TW" altLang="en-US" sz="1050" dirty="0">
                    <a:solidFill>
                      <a:srgbClr val="000000"/>
                    </a:solidFill>
                    <a:latin typeface="Times New Roman" pitchFamily="18" charset="0"/>
                    <a:cs typeface="Times New Roman" pitchFamily="18" charset="0"/>
                  </a:rPr>
                  <a:t>平均</a:t>
                </a:r>
                <a:r>
                  <a:rPr lang="zh-CN" altLang="en-US" sz="1050" dirty="0">
                    <a:solidFill>
                      <a:srgbClr val="000000"/>
                    </a:solidFill>
                    <a:latin typeface="Times New Roman" pitchFamily="18" charset="0"/>
                    <a:cs typeface="Times New Roman" pitchFamily="18" charset="0"/>
                  </a:rPr>
                  <a:t>損失，即平均</a:t>
                </a:r>
                <a:r>
                  <a:rPr lang="zh-TW" altLang="en-US" sz="1050" dirty="0">
                    <a:solidFill>
                      <a:srgbClr val="000000"/>
                    </a:solidFill>
                    <a:latin typeface="Times New Roman" pitchFamily="18" charset="0"/>
                    <a:cs typeface="Times New Roman" pitchFamily="18" charset="0"/>
                  </a:rPr>
                  <a:t>試驗有效比</a:t>
                </a:r>
                <a:r>
                  <a:rPr lang="en-US" altLang="zh-TW" sz="1050" dirty="0">
                    <a:solidFill>
                      <a:srgbClr val="000000"/>
                    </a:solidFill>
                    <a:latin typeface="Times New Roman" pitchFamily="18" charset="0"/>
                    <a:cs typeface="Times New Roman" pitchFamily="18" charset="0"/>
                  </a:rPr>
                  <a:t>(</a:t>
                </a:r>
                <a:r>
                  <a:rPr lang="en-US" altLang="zh-CN" sz="1050" i="1" dirty="0">
                    <a:solidFill>
                      <a:srgbClr val="000000"/>
                    </a:solidFill>
                    <a:latin typeface="Times New Roman" pitchFamily="18" charset="0"/>
                    <a:cs typeface="Times New Roman" pitchFamily="18" charset="0"/>
                  </a:rPr>
                  <a:t>T</a:t>
                </a:r>
                <a:r>
                  <a:rPr lang="en-US" altLang="zh-TW" sz="1050" i="1" dirty="0">
                    <a:solidFill>
                      <a:srgbClr val="000000"/>
                    </a:solidFill>
                    <a:latin typeface="Times New Roman" pitchFamily="18" charset="0"/>
                    <a:cs typeface="Times New Roman" pitchFamily="18" charset="0"/>
                  </a:rPr>
                  <a:t>est Yield</a:t>
                </a:r>
                <a:r>
                  <a:rPr lang="en-US" altLang="zh-TW" sz="1050" dirty="0">
                    <a:solidFill>
                      <a:srgbClr val="000000"/>
                    </a:solidFill>
                    <a:latin typeface="Times New Roman" pitchFamily="18" charset="0"/>
                    <a:cs typeface="Times New Roman" pitchFamily="18" charset="0"/>
                  </a:rPr>
                  <a:t> )</a:t>
                </a:r>
                <a:r>
                  <a:rPr lang="zh-CN" altLang="en-US" sz="1050" dirty="0">
                    <a:solidFill>
                      <a:srgbClr val="000000"/>
                    </a:solidFill>
                    <a:latin typeface="Times New Roman" pitchFamily="18" charset="0"/>
                    <a:cs typeface="Times New Roman" pitchFamily="18" charset="0"/>
                  </a:rPr>
                  <a:t>：</a:t>
                </a:r>
                <a:endParaRPr lang="en-US" altLang="zh-CN" sz="1050" dirty="0">
                  <a:solidFill>
                    <a:srgbClr val="000000"/>
                  </a:solidFill>
                  <a:latin typeface="Times New Roman" pitchFamily="18" charset="0"/>
                  <a:cs typeface="Times New Roman" pitchFamily="18" charset="0"/>
                </a:endParaRPr>
              </a:p>
              <a:p>
                <a:pPr>
                  <a:lnSpc>
                    <a:spcPct val="150000"/>
                  </a:lnSpc>
                </a:pPr>
                <a:r>
                  <a:rPr lang="en-US" altLang="zh-CN" sz="1050" i="1" dirty="0">
                    <a:solidFill>
                      <a:srgbClr val="000000"/>
                    </a:solidFill>
                    <a:latin typeface="Times New Roman" pitchFamily="18" charset="0"/>
                    <a:cs typeface="Times New Roman" pitchFamily="18" charset="0"/>
                  </a:rPr>
                  <a:t>TY</a:t>
                </a:r>
                <a:r>
                  <a:rPr lang="en-US" altLang="zh-CN" sz="1050" dirty="0">
                    <a:solidFill>
                      <a:srgbClr val="000000"/>
                    </a:solidFill>
                    <a:latin typeface="Times New Roman" pitchFamily="18" charset="0"/>
                    <a:cs typeface="Times New Roman" pitchFamily="18" charset="0"/>
                  </a:rPr>
                  <a:t> </a:t>
                </a:r>
                <a:r>
                  <a:rPr lang="en-US" altLang="zh-TW" sz="1050" dirty="0">
                    <a:solidFill>
                      <a:srgbClr val="000000"/>
                    </a:solidFill>
                    <a:latin typeface="Times New Roman" pitchFamily="18" charset="0"/>
                    <a:cs typeface="Times New Roman" pitchFamily="18" charset="0"/>
                  </a:rPr>
                  <a:t>= 1 - ( </a:t>
                </a:r>
                <a:r>
                  <a:rPr lang="en-US" altLang="zh-TW" sz="1050" i="1" dirty="0">
                    <a:solidFill>
                      <a:srgbClr val="000000"/>
                    </a:solidFill>
                    <a:latin typeface="Times New Roman" pitchFamily="18" charset="0"/>
                    <a:cs typeface="Times New Roman" pitchFamily="18" charset="0"/>
                  </a:rPr>
                  <a:t>productivity</a:t>
                </a:r>
                <a:r>
                  <a:rPr lang="en-US" altLang="zh-TW" sz="1050" i="1" baseline="-25000" dirty="0">
                    <a:solidFill>
                      <a:srgbClr val="000000"/>
                    </a:solidFill>
                    <a:latin typeface="Times New Roman" pitchFamily="18" charset="0"/>
                    <a:cs typeface="Times New Roman" pitchFamily="18" charset="0"/>
                  </a:rPr>
                  <a:t> decrease</a:t>
                </a:r>
                <a:r>
                  <a:rPr lang="zh-TW" altLang="en-US" sz="1050" dirty="0">
                    <a:solidFill>
                      <a:srgbClr val="000000"/>
                    </a:solidFill>
                    <a:latin typeface="Times New Roman" pitchFamily="18" charset="0"/>
                    <a:cs typeface="Times New Roman" pitchFamily="18" charset="0"/>
                  </a:rPr>
                  <a:t>  </a:t>
                </a:r>
                <a:r>
                  <a:rPr lang="en-US" altLang="zh-CN" sz="800" dirty="0">
                    <a:solidFill>
                      <a:srgbClr val="000000"/>
                    </a:solidFill>
                    <a:latin typeface="Times New Roman" pitchFamily="18" charset="0"/>
                    <a:cs typeface="Times New Roman" pitchFamily="18" charset="0"/>
                  </a:rPr>
                  <a:t>÷</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t</a:t>
                </a:r>
                <a:r>
                  <a:rPr lang="en-US" altLang="zh-TW" sz="1050" dirty="0">
                    <a:solidFill>
                      <a:srgbClr val="000000"/>
                    </a:solidFill>
                    <a:latin typeface="Times New Roman" pitchFamily="18" charset="0"/>
                    <a:cs typeface="Times New Roman" pitchFamily="18" charset="0"/>
                  </a:rPr>
                  <a:t> ) </a:t>
                </a:r>
                <a:r>
                  <a:rPr lang="zh-CN" altLang="en-US" sz="1050" dirty="0">
                    <a:solidFill>
                      <a:srgbClr val="000000"/>
                    </a:solidFill>
                    <a:latin typeface="Times New Roman" pitchFamily="18" charset="0"/>
                    <a:cs typeface="Times New Roman" pitchFamily="18" charset="0"/>
                  </a:rPr>
                  <a:t>，將表達式 </a:t>
                </a:r>
                <a:r>
                  <a:rPr lang="en-US" altLang="zh-TW" sz="1050" i="1" dirty="0">
                    <a:latin typeface="Times New Roman" pitchFamily="18" charset="0"/>
                    <a:cs typeface="Times New Roman" pitchFamily="18" charset="0"/>
                  </a:rPr>
                  <a:t> productivity </a:t>
                </a:r>
                <a:r>
                  <a:rPr lang="en-US" altLang="zh-TW" sz="1050" i="1" baseline="-25000" dirty="0">
                    <a:latin typeface="Times New Roman" pitchFamily="18" charset="0"/>
                    <a:cs typeface="Times New Roman" pitchFamily="18" charset="0"/>
                  </a:rPr>
                  <a:t>decrease</a:t>
                </a:r>
                <a:r>
                  <a:rPr lang="en-US" altLang="zh-TW" sz="1050" i="1" dirty="0">
                    <a:latin typeface="Times New Roman" pitchFamily="18" charset="0"/>
                    <a:cs typeface="Times New Roman" pitchFamily="18" charset="0"/>
                  </a:rPr>
                  <a:t>  </a:t>
                </a:r>
                <a:r>
                  <a:rPr lang="en-US" altLang="zh-TW" sz="1050" dirty="0">
                    <a:latin typeface="Times New Roman" pitchFamily="18" charset="0"/>
                    <a:cs typeface="Times New Roman" pitchFamily="18" charset="0"/>
                  </a:rPr>
                  <a:t>=  </a:t>
                </a:r>
                <a:r>
                  <a:rPr lang="en-US" altLang="zh-TW" sz="1050" i="1" dirty="0">
                    <a:latin typeface="Times New Roman" pitchFamily="18" charset="0"/>
                    <a:cs typeface="Times New Roman" pitchFamily="18" charset="0"/>
                  </a:rPr>
                  <a:t>L</a:t>
                </a:r>
                <a:r>
                  <a:rPr lang="en-US" altLang="zh-TW" sz="1050" i="1" baseline="-25000" dirty="0">
                    <a:latin typeface="Times New Roman" pitchFamily="18" charset="0"/>
                    <a:cs typeface="Times New Roman" pitchFamily="18" charset="0"/>
                  </a:rPr>
                  <a:t>CC</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n</a:t>
                </a:r>
                <a:r>
                  <a:rPr lang="en-US" altLang="zh-TW" sz="1050" i="1" baseline="-25000" dirty="0" err="1">
                    <a:latin typeface="Times New Roman" pitchFamily="18" charset="0"/>
                    <a:cs typeface="Times New Roman" pitchFamily="18" charset="0"/>
                  </a:rPr>
                  <a:t>t</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L</a:t>
                </a:r>
                <a:r>
                  <a:rPr lang="en-US" altLang="zh-TW" sz="1050" i="1" baseline="-25000" dirty="0" err="1">
                    <a:latin typeface="Times New Roman" pitchFamily="18" charset="0"/>
                    <a:cs typeface="Times New Roman" pitchFamily="18" charset="0"/>
                  </a:rPr>
                  <a:t>tr</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n</a:t>
                </a:r>
                <a:r>
                  <a:rPr lang="en-US" altLang="zh-TW" sz="1050" i="1" baseline="-25000" dirty="0" err="1">
                    <a:latin typeface="Times New Roman" pitchFamily="18" charset="0"/>
                    <a:cs typeface="Times New Roman" pitchFamily="18" charset="0"/>
                  </a:rPr>
                  <a:t>tr</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L</a:t>
                </a:r>
                <a:r>
                  <a:rPr lang="en-US" altLang="zh-TW" sz="1050" i="1" baseline="-25000" dirty="0" err="1">
                    <a:latin typeface="Times New Roman" pitchFamily="18" charset="0"/>
                    <a:cs typeface="Times New Roman" pitchFamily="18" charset="0"/>
                  </a:rPr>
                  <a:t>fr</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n</a:t>
                </a:r>
                <a:r>
                  <a:rPr lang="en-US" altLang="zh-TW" sz="1050" i="1" baseline="-25000" dirty="0" err="1">
                    <a:latin typeface="Times New Roman" pitchFamily="18" charset="0"/>
                    <a:cs typeface="Times New Roman" pitchFamily="18" charset="0"/>
                  </a:rPr>
                  <a:t>fr</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L</a:t>
                </a:r>
                <a:r>
                  <a:rPr lang="en-US" altLang="zh-TW" sz="1050" i="1" baseline="-25000" dirty="0" err="1">
                    <a:latin typeface="Times New Roman" pitchFamily="18" charset="0"/>
                    <a:cs typeface="Times New Roman" pitchFamily="18" charset="0"/>
                  </a:rPr>
                  <a:t>fa</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n</a:t>
                </a:r>
                <a:r>
                  <a:rPr lang="en-US" altLang="zh-TW" sz="1050" i="1" baseline="-25000" dirty="0" err="1">
                    <a:latin typeface="Times New Roman" pitchFamily="18" charset="0"/>
                    <a:cs typeface="Times New Roman" pitchFamily="18" charset="0"/>
                  </a:rPr>
                  <a:t>fa</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L</a:t>
                </a:r>
                <a:r>
                  <a:rPr lang="en-US" altLang="zh-TW" sz="1050" i="1" baseline="-25000" dirty="0" err="1">
                    <a:latin typeface="Times New Roman" pitchFamily="18" charset="0"/>
                    <a:cs typeface="Times New Roman" pitchFamily="18" charset="0"/>
                  </a:rPr>
                  <a:t>ta</a:t>
                </a:r>
                <a:r>
                  <a:rPr lang="en-US" altLang="zh-TW" sz="1050" dirty="0">
                    <a:latin typeface="Times New Roman" pitchFamily="18" charset="0"/>
                    <a:cs typeface="Times New Roman" pitchFamily="18" charset="0"/>
                  </a:rPr>
                  <a:t> · </a:t>
                </a:r>
                <a:r>
                  <a:rPr lang="en-US" altLang="zh-TW" sz="1050" i="1" dirty="0" err="1">
                    <a:latin typeface="Times New Roman" pitchFamily="18" charset="0"/>
                    <a:cs typeface="Times New Roman" pitchFamily="18" charset="0"/>
                  </a:rPr>
                  <a:t>n</a:t>
                </a:r>
                <a:r>
                  <a:rPr lang="en-US" altLang="zh-TW" sz="1050" i="1" baseline="-25000" dirty="0" err="1">
                    <a:latin typeface="Times New Roman" pitchFamily="18" charset="0"/>
                    <a:cs typeface="Times New Roman" pitchFamily="18" charset="0"/>
                  </a:rPr>
                  <a:t>ta</a:t>
                </a:r>
                <a:r>
                  <a:rPr lang="en-US" altLang="zh-TW" sz="1050" dirty="0">
                    <a:latin typeface="Times New Roman" pitchFamily="18" charset="0"/>
                    <a:cs typeface="Times New Roman" pitchFamily="18" charset="0"/>
                  </a:rPr>
                  <a:t> </a:t>
                </a:r>
                <a:r>
                  <a:rPr lang="zh-CN" altLang="en-US"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代入公式  </a:t>
                </a:r>
                <a:r>
                  <a:rPr lang="en-US" altLang="zh-CN" sz="1050" i="1" dirty="0">
                    <a:solidFill>
                      <a:srgbClr val="000000"/>
                    </a:solidFill>
                    <a:latin typeface="Times New Roman" pitchFamily="18" charset="0"/>
                    <a:cs typeface="Times New Roman" pitchFamily="18" charset="0"/>
                  </a:rPr>
                  <a:t>TY</a:t>
                </a:r>
                <a:r>
                  <a:rPr lang="en-US" altLang="zh-CN" sz="1050" dirty="0">
                    <a:solidFill>
                      <a:srgbClr val="000000"/>
                    </a:solidFill>
                    <a:latin typeface="Times New Roman" pitchFamily="18" charset="0"/>
                    <a:cs typeface="Times New Roman" pitchFamily="18" charset="0"/>
                  </a:rPr>
                  <a:t> </a:t>
                </a:r>
                <a:r>
                  <a:rPr lang="en-US" altLang="zh-TW" sz="1050" dirty="0">
                    <a:solidFill>
                      <a:srgbClr val="000000"/>
                    </a:solidFill>
                    <a:latin typeface="Times New Roman" pitchFamily="18" charset="0"/>
                    <a:cs typeface="Times New Roman" pitchFamily="18" charset="0"/>
                  </a:rPr>
                  <a:t>= 1 - ( </a:t>
                </a:r>
                <a:r>
                  <a:rPr lang="en-US" altLang="zh-TW" sz="1050" i="1" dirty="0">
                    <a:solidFill>
                      <a:srgbClr val="000000"/>
                    </a:solidFill>
                    <a:latin typeface="Times New Roman" pitchFamily="18" charset="0"/>
                    <a:cs typeface="Times New Roman" pitchFamily="18" charset="0"/>
                  </a:rPr>
                  <a:t>productivity</a:t>
                </a:r>
                <a:r>
                  <a:rPr lang="en-US" altLang="zh-TW" sz="1050" i="1" baseline="-25000" dirty="0">
                    <a:solidFill>
                      <a:srgbClr val="000000"/>
                    </a:solidFill>
                    <a:latin typeface="Times New Roman" pitchFamily="18" charset="0"/>
                    <a:cs typeface="Times New Roman" pitchFamily="18" charset="0"/>
                  </a:rPr>
                  <a:t> decrease</a:t>
                </a:r>
                <a:r>
                  <a:rPr lang="zh-TW" altLang="en-US" sz="1050" dirty="0">
                    <a:solidFill>
                      <a:srgbClr val="000000"/>
                    </a:solidFill>
                    <a:latin typeface="Times New Roman" pitchFamily="18" charset="0"/>
                    <a:cs typeface="Times New Roman" pitchFamily="18" charset="0"/>
                  </a:rPr>
                  <a:t> </a:t>
                </a:r>
                <a:r>
                  <a:rPr lang="en-US" altLang="zh-CN" sz="800" dirty="0">
                    <a:solidFill>
                      <a:srgbClr val="000000"/>
                    </a:solidFill>
                    <a:latin typeface="Times New Roman" pitchFamily="18" charset="0"/>
                    <a:cs typeface="Times New Roman" pitchFamily="18" charset="0"/>
                  </a:rPr>
                  <a:t>÷</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t</a:t>
                </a:r>
                <a:r>
                  <a:rPr lang="en-US" altLang="zh-TW" sz="1050" dirty="0">
                    <a:solidFill>
                      <a:srgbClr val="000000"/>
                    </a:solidFill>
                    <a:latin typeface="Times New Roman" pitchFamily="18" charset="0"/>
                    <a:cs typeface="Times New Roman" pitchFamily="18" charset="0"/>
                  </a:rPr>
                  <a:t> ) </a:t>
                </a:r>
                <a:r>
                  <a:rPr lang="zh-CN" altLang="en-US" sz="1050" dirty="0">
                    <a:solidFill>
                      <a:srgbClr val="000000"/>
                    </a:solidFill>
                    <a:latin typeface="Times New Roman" pitchFamily="18" charset="0"/>
                    <a:cs typeface="Times New Roman" pitchFamily="18" charset="0"/>
                  </a:rPr>
                  <a:t>，</a:t>
                </a:r>
                <a:r>
                  <a:rPr lang="zh-TW" altLang="en-US" sz="1050" dirty="0">
                    <a:solidFill>
                      <a:srgbClr val="000000"/>
                    </a:solidFill>
                    <a:latin typeface="Times New Roman" pitchFamily="18" charset="0"/>
                    <a:cs typeface="Times New Roman" pitchFamily="18" charset="0"/>
                  </a:rPr>
                  <a:t>可</a:t>
                </a:r>
                <a:r>
                  <a:rPr lang="zh-CN" altLang="en-US" sz="1050" dirty="0">
                    <a:solidFill>
                      <a:srgbClr val="000000"/>
                    </a:solidFill>
                    <a:latin typeface="Times New Roman" pitchFamily="18" charset="0"/>
                    <a:cs typeface="Times New Roman" pitchFamily="18" charset="0"/>
                  </a:rPr>
                  <a:t>得到</a:t>
                </a:r>
                <a:r>
                  <a:rPr lang="zh-TW" altLang="en-US" sz="1050" dirty="0">
                    <a:solidFill>
                      <a:srgbClr val="000000"/>
                    </a:solidFill>
                    <a:latin typeface="Times New Roman" pitchFamily="18" charset="0"/>
                    <a:cs typeface="Times New Roman" pitchFamily="18" charset="0"/>
                  </a:rPr>
                  <a:t>下列試驗有效比的表達式：</a:t>
                </a:r>
                <a:r>
                  <a:rPr lang="en-US" altLang="zh-TW" sz="1050" i="1" dirty="0">
                    <a:solidFill>
                      <a:srgbClr val="000000"/>
                    </a:solidFill>
                    <a:latin typeface="Times New Roman" pitchFamily="18" charset="0"/>
                    <a:cs typeface="Times New Roman" pitchFamily="18" charset="0"/>
                  </a:rPr>
                  <a:t>TY</a:t>
                </a:r>
                <a:r>
                  <a:rPr lang="en-US" altLang="zh-TW" sz="1050" dirty="0">
                    <a:solidFill>
                      <a:srgbClr val="000000"/>
                    </a:solidFill>
                    <a:latin typeface="Times New Roman" pitchFamily="18" charset="0"/>
                    <a:cs typeface="Times New Roman" pitchFamily="18" charset="0"/>
                  </a:rPr>
                  <a:t> = 1 -  ( </a:t>
                </a:r>
                <a:r>
                  <a:rPr lang="en-US" altLang="zh-TW" sz="1050" i="1" dirty="0">
                    <a:solidFill>
                      <a:srgbClr val="000000"/>
                    </a:solidFill>
                    <a:latin typeface="Times New Roman" pitchFamily="18" charset="0"/>
                    <a:cs typeface="Times New Roman" pitchFamily="18" charset="0"/>
                  </a:rPr>
                  <a:t>L</a:t>
                </a:r>
                <a:r>
                  <a:rPr lang="en-US" altLang="zh-TW" sz="1050" i="1" baseline="-25000" dirty="0">
                    <a:solidFill>
                      <a:srgbClr val="000000"/>
                    </a:solidFill>
                    <a:latin typeface="Times New Roman" pitchFamily="18" charset="0"/>
                    <a:cs typeface="Times New Roman" pitchFamily="18" charset="0"/>
                  </a:rPr>
                  <a:t>CC</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t</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L</a:t>
                </a:r>
                <a:r>
                  <a:rPr lang="en-US" altLang="zh-TW" sz="1050" i="1" baseline="-25000" dirty="0" err="1">
                    <a:solidFill>
                      <a:srgbClr val="000000"/>
                    </a:solidFill>
                    <a:latin typeface="Times New Roman" pitchFamily="18" charset="0"/>
                    <a:cs typeface="Times New Roman" pitchFamily="18" charset="0"/>
                  </a:rPr>
                  <a:t>tr</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tr</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L</a:t>
                </a:r>
                <a:r>
                  <a:rPr lang="en-US" altLang="zh-TW" sz="1050" i="1" baseline="-25000" dirty="0" err="1">
                    <a:solidFill>
                      <a:srgbClr val="000000"/>
                    </a:solidFill>
                    <a:latin typeface="Times New Roman" pitchFamily="18" charset="0"/>
                    <a:cs typeface="Times New Roman" pitchFamily="18" charset="0"/>
                  </a:rPr>
                  <a:t>fr</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fr</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L</a:t>
                </a:r>
                <a:r>
                  <a:rPr lang="en-US" altLang="zh-TW" sz="1050" i="1" baseline="-25000" dirty="0" err="1">
                    <a:solidFill>
                      <a:srgbClr val="000000"/>
                    </a:solidFill>
                    <a:latin typeface="Times New Roman" pitchFamily="18" charset="0"/>
                    <a:cs typeface="Times New Roman" pitchFamily="18" charset="0"/>
                  </a:rPr>
                  <a:t>fa</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fa</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L</a:t>
                </a:r>
                <a:r>
                  <a:rPr lang="en-US" altLang="zh-TW" sz="1050" i="1" baseline="-25000" dirty="0" err="1">
                    <a:solidFill>
                      <a:srgbClr val="000000"/>
                    </a:solidFill>
                    <a:latin typeface="Times New Roman" pitchFamily="18" charset="0"/>
                    <a:cs typeface="Times New Roman" pitchFamily="18" charset="0"/>
                  </a:rPr>
                  <a:t>ta</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ta</a:t>
                </a:r>
                <a:r>
                  <a:rPr lang="en-US" altLang="zh-TW" sz="1050" dirty="0">
                    <a:solidFill>
                      <a:srgbClr val="000000"/>
                    </a:solidFill>
                    <a:latin typeface="Times New Roman" pitchFamily="18" charset="0"/>
                    <a:cs typeface="Times New Roman" pitchFamily="18" charset="0"/>
                  </a:rPr>
                  <a:t> )  </a:t>
                </a:r>
                <a:r>
                  <a:rPr lang="en-US" altLang="zh-CN" sz="800" dirty="0">
                    <a:solidFill>
                      <a:srgbClr val="000000"/>
                    </a:solidFill>
                    <a:latin typeface="Times New Roman" pitchFamily="18" charset="0"/>
                    <a:cs typeface="Times New Roman" pitchFamily="18" charset="0"/>
                  </a:rPr>
                  <a:t>÷</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t</a:t>
                </a:r>
                <a:r>
                  <a:rPr lang="en-US" altLang="zh-TW" sz="1050" dirty="0">
                    <a:solidFill>
                      <a:srgbClr val="000000"/>
                    </a:solidFill>
                    <a:latin typeface="Times New Roman" pitchFamily="18" charset="0"/>
                    <a:cs typeface="Times New Roman" pitchFamily="18" charset="0"/>
                  </a:rPr>
                  <a:t>   ⇒   </a:t>
                </a:r>
                <a14:m>
                  <m:oMath xmlns:m="http://schemas.openxmlformats.org/officeDocument/2006/math">
                    <m:r>
                      <a:rPr lang="en-US" altLang="zh-TW" sz="1050" b="0" i="1" smtClean="0">
                        <a:solidFill>
                          <a:srgbClr val="000000"/>
                        </a:solidFill>
                        <a:latin typeface="Cambria Math"/>
                        <a:cs typeface="Times New Roman" pitchFamily="18" charset="0"/>
                      </a:rPr>
                      <m:t>𝑇𝑌</m:t>
                    </m:r>
                    <m:r>
                      <a:rPr lang="en-US" altLang="zh-TW" sz="1050" b="0" i="1" smtClean="0">
                        <a:solidFill>
                          <a:srgbClr val="000000"/>
                        </a:solidFill>
                        <a:latin typeface="Cambria Math"/>
                        <a:cs typeface="Times New Roman" pitchFamily="18" charset="0"/>
                      </a:rPr>
                      <m:t>=1−</m:t>
                    </m:r>
                    <m:sSub>
                      <m:sSubPr>
                        <m:ctrlPr>
                          <a:rPr lang="en-US" altLang="zh-TW" sz="1050" b="0" i="1" smtClean="0">
                            <a:solidFill>
                              <a:srgbClr val="000000"/>
                            </a:solidFill>
                            <a:latin typeface="Cambria Math" panose="02040503050406030204" pitchFamily="18" charset="0"/>
                            <a:cs typeface="Times New Roman" pitchFamily="18" charset="0"/>
                          </a:rPr>
                        </m:ctrlPr>
                      </m:sSubPr>
                      <m:e>
                        <m:r>
                          <a:rPr lang="en-US" altLang="zh-TW" sz="1050" b="0" i="1" smtClean="0">
                            <a:solidFill>
                              <a:srgbClr val="000000"/>
                            </a:solidFill>
                            <a:latin typeface="Cambria Math"/>
                            <a:cs typeface="Times New Roman" pitchFamily="18" charset="0"/>
                          </a:rPr>
                          <m:t>𝐿</m:t>
                        </m:r>
                      </m:e>
                      <m:sub>
                        <m:r>
                          <a:rPr lang="en-US" altLang="zh-TW" sz="1050" b="0" i="1" smtClean="0">
                            <a:solidFill>
                              <a:srgbClr val="000000"/>
                            </a:solidFill>
                            <a:latin typeface="Cambria Math"/>
                            <a:cs typeface="Times New Roman" pitchFamily="18" charset="0"/>
                          </a:rPr>
                          <m:t>𝐶𝐶</m:t>
                        </m:r>
                      </m:sub>
                    </m:sSub>
                    <m:r>
                      <a:rPr lang="en-US" altLang="zh-TW" sz="1050" b="0" i="1" smtClean="0">
                        <a:solidFill>
                          <a:srgbClr val="000000"/>
                        </a:solidFill>
                        <a:latin typeface="Cambria Math"/>
                        <a:ea typeface="Cambria Math"/>
                        <a:cs typeface="Times New Roman" pitchFamily="18" charset="0"/>
                      </a:rPr>
                      <m:t>−</m:t>
                    </m:r>
                    <m:sSub>
                      <m:sSubPr>
                        <m:ctrlPr>
                          <a:rPr lang="en-US" altLang="zh-TW" sz="1050" b="0" i="1" smtClean="0">
                            <a:solidFill>
                              <a:srgbClr val="000000"/>
                            </a:solidFill>
                            <a:latin typeface="Cambria Math" panose="02040503050406030204" pitchFamily="18" charset="0"/>
                            <a:cs typeface="Times New Roman" pitchFamily="18" charset="0"/>
                          </a:rPr>
                        </m:ctrlPr>
                      </m:sSubPr>
                      <m:e>
                        <m:r>
                          <a:rPr lang="en-US" altLang="zh-TW" sz="1050" b="0" i="1" smtClean="0">
                            <a:solidFill>
                              <a:srgbClr val="000000"/>
                            </a:solidFill>
                            <a:latin typeface="Cambria Math"/>
                            <a:cs typeface="Times New Roman" pitchFamily="18" charset="0"/>
                          </a:rPr>
                          <m:t>𝐿</m:t>
                        </m:r>
                      </m:e>
                      <m:sub>
                        <m:r>
                          <a:rPr lang="en-US" altLang="zh-TW" sz="1050" b="0" i="1" smtClean="0">
                            <a:solidFill>
                              <a:srgbClr val="000000"/>
                            </a:solidFill>
                            <a:latin typeface="Cambria Math"/>
                            <a:cs typeface="Times New Roman" pitchFamily="18" charset="0"/>
                          </a:rPr>
                          <m:t>𝑡𝑟</m:t>
                        </m:r>
                      </m:sub>
                    </m:sSub>
                    <m:r>
                      <a:rPr lang="en-US" altLang="zh-TW" sz="1050" b="0" i="1" smtClean="0">
                        <a:solidFill>
                          <a:srgbClr val="000000"/>
                        </a:solidFill>
                        <a:latin typeface="Cambria Math"/>
                        <a:ea typeface="Cambria Math"/>
                        <a:cs typeface="Times New Roman" pitchFamily="18" charset="0"/>
                      </a:rPr>
                      <m:t>×</m:t>
                    </m:r>
                    <m:f>
                      <m:fPr>
                        <m:ctrlPr>
                          <a:rPr lang="en-US" altLang="zh-TW" sz="105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TW" sz="1050" b="0" i="1" smtClean="0">
                                <a:solidFill>
                                  <a:srgbClr val="000000"/>
                                </a:solidFill>
                                <a:latin typeface="Cambria Math" panose="02040503050406030204" pitchFamily="18" charset="0"/>
                                <a:ea typeface="Cambria Math"/>
                                <a:cs typeface="Times New Roman" pitchFamily="18" charset="0"/>
                              </a:rPr>
                            </m:ctrlPr>
                          </m:sSubPr>
                          <m:e>
                            <m:r>
                              <a:rPr lang="en-US" altLang="zh-TW" sz="1050" b="0" i="1" smtClean="0">
                                <a:solidFill>
                                  <a:srgbClr val="000000"/>
                                </a:solidFill>
                                <a:latin typeface="Cambria Math"/>
                                <a:ea typeface="Cambria Math"/>
                                <a:cs typeface="Times New Roman" pitchFamily="18" charset="0"/>
                              </a:rPr>
                              <m:t>𝑛</m:t>
                            </m:r>
                          </m:e>
                          <m:sub>
                            <m:r>
                              <a:rPr lang="en-US" altLang="zh-TW" sz="1050" b="0" i="1" smtClean="0">
                                <a:solidFill>
                                  <a:srgbClr val="000000"/>
                                </a:solidFill>
                                <a:latin typeface="Cambria Math"/>
                                <a:ea typeface="Cambria Math"/>
                                <a:cs typeface="Times New Roman" pitchFamily="18" charset="0"/>
                              </a:rPr>
                              <m:t>𝑡𝑟</m:t>
                            </m:r>
                          </m:sub>
                        </m:sSub>
                      </m:num>
                      <m:den>
                        <m:sSub>
                          <m:sSubPr>
                            <m:ctrlPr>
                              <a:rPr lang="en-US" altLang="zh-TW" sz="1050" b="0" i="1" smtClean="0">
                                <a:solidFill>
                                  <a:srgbClr val="000000"/>
                                </a:solidFill>
                                <a:latin typeface="Cambria Math" panose="02040503050406030204" pitchFamily="18" charset="0"/>
                                <a:ea typeface="Cambria Math"/>
                                <a:cs typeface="Times New Roman" pitchFamily="18" charset="0"/>
                              </a:rPr>
                            </m:ctrlPr>
                          </m:sSubPr>
                          <m:e>
                            <m:r>
                              <a:rPr lang="en-US" altLang="zh-TW" sz="1050" b="0" i="1" smtClean="0">
                                <a:solidFill>
                                  <a:srgbClr val="000000"/>
                                </a:solidFill>
                                <a:latin typeface="Cambria Math"/>
                                <a:ea typeface="Cambria Math"/>
                                <a:cs typeface="Times New Roman" pitchFamily="18" charset="0"/>
                              </a:rPr>
                              <m:t>𝑛</m:t>
                            </m:r>
                          </m:e>
                          <m:sub>
                            <m:r>
                              <a:rPr lang="en-US" altLang="zh-TW" sz="1050" b="0" i="1" smtClean="0">
                                <a:solidFill>
                                  <a:srgbClr val="000000"/>
                                </a:solidFill>
                                <a:latin typeface="Cambria Math"/>
                                <a:ea typeface="Cambria Math"/>
                                <a:cs typeface="Times New Roman" pitchFamily="18" charset="0"/>
                              </a:rPr>
                              <m:t>𝑡</m:t>
                            </m:r>
                          </m:sub>
                        </m:sSub>
                      </m:den>
                    </m:f>
                    <m:r>
                      <a:rPr lang="en-US" altLang="zh-TW" sz="1050" b="0" i="1" smtClean="0">
                        <a:solidFill>
                          <a:srgbClr val="000000"/>
                        </a:solidFill>
                        <a:latin typeface="Cambria Math"/>
                        <a:ea typeface="Cambria Math"/>
                        <a:cs typeface="Times New Roman" pitchFamily="18" charset="0"/>
                      </a:rPr>
                      <m:t>−</m:t>
                    </m:r>
                    <m:sSub>
                      <m:sSubPr>
                        <m:ctrlPr>
                          <a:rPr lang="en-US" altLang="zh-TW" sz="1050" i="1">
                            <a:solidFill>
                              <a:srgbClr val="000000"/>
                            </a:solidFill>
                            <a:latin typeface="Cambria Math" panose="02040503050406030204" pitchFamily="18" charset="0"/>
                            <a:cs typeface="Times New Roman" pitchFamily="18" charset="0"/>
                          </a:rPr>
                        </m:ctrlPr>
                      </m:sSubPr>
                      <m:e>
                        <m:r>
                          <a:rPr lang="en-US" altLang="zh-TW" sz="1050" b="0" i="1" smtClean="0">
                            <a:solidFill>
                              <a:srgbClr val="000000"/>
                            </a:solidFill>
                            <a:latin typeface="Cambria Math"/>
                            <a:cs typeface="Times New Roman" pitchFamily="18" charset="0"/>
                          </a:rPr>
                          <m:t>𝐿</m:t>
                        </m:r>
                      </m:e>
                      <m:sub>
                        <m:r>
                          <a:rPr lang="en-US" altLang="zh-TW" sz="1050" b="0" i="1" smtClean="0">
                            <a:solidFill>
                              <a:srgbClr val="000000"/>
                            </a:solidFill>
                            <a:latin typeface="Cambria Math"/>
                            <a:cs typeface="Times New Roman" pitchFamily="18" charset="0"/>
                          </a:rPr>
                          <m:t>𝑓𝑟</m:t>
                        </m:r>
                      </m:sub>
                    </m:sSub>
                    <m:r>
                      <a:rPr lang="en-US" altLang="zh-TW" sz="1050" i="1">
                        <a:solidFill>
                          <a:srgbClr val="000000"/>
                        </a:solidFill>
                        <a:latin typeface="Cambria Math"/>
                        <a:ea typeface="Cambria Math"/>
                        <a:cs typeface="Times New Roman" pitchFamily="18" charset="0"/>
                      </a:rPr>
                      <m:t>×</m:t>
                    </m:r>
                    <m:f>
                      <m:fPr>
                        <m:ctrlPr>
                          <a:rPr lang="en-US" altLang="zh-TW" sz="1050" i="1">
                            <a:solidFill>
                              <a:srgbClr val="000000"/>
                            </a:solidFill>
                            <a:latin typeface="Cambria Math" panose="02040503050406030204" pitchFamily="18" charset="0"/>
                            <a:ea typeface="Cambria Math"/>
                            <a:cs typeface="Times New Roman" pitchFamily="18" charset="0"/>
                          </a:rPr>
                        </m:ctrlPr>
                      </m:fPr>
                      <m:num>
                        <m:sSub>
                          <m:sSubPr>
                            <m:ctrlPr>
                              <a:rPr lang="en-US" altLang="zh-TW" sz="1050" i="1">
                                <a:solidFill>
                                  <a:srgbClr val="000000"/>
                                </a:solidFill>
                                <a:latin typeface="Cambria Math" panose="02040503050406030204" pitchFamily="18" charset="0"/>
                                <a:ea typeface="Cambria Math"/>
                                <a:cs typeface="Times New Roman" pitchFamily="18" charset="0"/>
                              </a:rPr>
                            </m:ctrlPr>
                          </m:sSubPr>
                          <m:e>
                            <m:r>
                              <a:rPr lang="en-US" altLang="zh-TW" sz="1050" b="0" i="1" smtClean="0">
                                <a:solidFill>
                                  <a:srgbClr val="000000"/>
                                </a:solidFill>
                                <a:latin typeface="Cambria Math"/>
                                <a:ea typeface="Cambria Math"/>
                                <a:cs typeface="Times New Roman" pitchFamily="18" charset="0"/>
                              </a:rPr>
                              <m:t>𝑛</m:t>
                            </m:r>
                          </m:e>
                          <m:sub>
                            <m:r>
                              <a:rPr lang="en-US" altLang="zh-TW" sz="1050" b="0" i="1" smtClean="0">
                                <a:solidFill>
                                  <a:srgbClr val="000000"/>
                                </a:solidFill>
                                <a:latin typeface="Cambria Math"/>
                                <a:ea typeface="Cambria Math"/>
                                <a:cs typeface="Times New Roman" pitchFamily="18" charset="0"/>
                              </a:rPr>
                              <m:t>𝑓𝑟</m:t>
                            </m:r>
                          </m:sub>
                        </m:sSub>
                      </m:num>
                      <m:den>
                        <m:sSub>
                          <m:sSubPr>
                            <m:ctrlPr>
                              <a:rPr lang="en-US" altLang="zh-TW" sz="1050" i="1">
                                <a:solidFill>
                                  <a:srgbClr val="000000"/>
                                </a:solidFill>
                                <a:latin typeface="Cambria Math" panose="02040503050406030204" pitchFamily="18" charset="0"/>
                                <a:ea typeface="Cambria Math"/>
                                <a:cs typeface="Times New Roman" pitchFamily="18" charset="0"/>
                              </a:rPr>
                            </m:ctrlPr>
                          </m:sSubPr>
                          <m:e>
                            <m:r>
                              <a:rPr lang="en-US" altLang="zh-TW" sz="1050" b="0" i="1" smtClean="0">
                                <a:solidFill>
                                  <a:srgbClr val="000000"/>
                                </a:solidFill>
                                <a:latin typeface="Cambria Math"/>
                                <a:ea typeface="Cambria Math"/>
                                <a:cs typeface="Times New Roman" pitchFamily="18" charset="0"/>
                              </a:rPr>
                              <m:t>𝑛</m:t>
                            </m:r>
                          </m:e>
                          <m:sub>
                            <m:r>
                              <a:rPr lang="en-US" altLang="zh-TW" sz="1050" b="0" i="1" smtClean="0">
                                <a:solidFill>
                                  <a:srgbClr val="000000"/>
                                </a:solidFill>
                                <a:latin typeface="Cambria Math"/>
                                <a:ea typeface="Cambria Math"/>
                                <a:cs typeface="Times New Roman" pitchFamily="18" charset="0"/>
                              </a:rPr>
                              <m:t>𝑡</m:t>
                            </m:r>
                          </m:sub>
                        </m:sSub>
                      </m:den>
                    </m:f>
                    <m:r>
                      <a:rPr lang="en-US" altLang="zh-TW" sz="1050" i="1" smtClean="0">
                        <a:solidFill>
                          <a:srgbClr val="000000"/>
                        </a:solidFill>
                        <a:latin typeface="Cambria Math"/>
                        <a:ea typeface="Cambria Math"/>
                        <a:cs typeface="Times New Roman" pitchFamily="18" charset="0"/>
                      </a:rPr>
                      <m:t>−</m:t>
                    </m:r>
                    <m:sSub>
                      <m:sSubPr>
                        <m:ctrlPr>
                          <a:rPr lang="en-US" altLang="zh-TW" sz="1050" i="1">
                            <a:solidFill>
                              <a:srgbClr val="000000"/>
                            </a:solidFill>
                            <a:latin typeface="Cambria Math" panose="02040503050406030204" pitchFamily="18" charset="0"/>
                            <a:cs typeface="Times New Roman" pitchFamily="18" charset="0"/>
                          </a:rPr>
                        </m:ctrlPr>
                      </m:sSubPr>
                      <m:e>
                        <m:r>
                          <a:rPr lang="en-US" altLang="zh-TW" sz="1050" b="0" i="1" smtClean="0">
                            <a:solidFill>
                              <a:srgbClr val="000000"/>
                            </a:solidFill>
                            <a:latin typeface="Cambria Math"/>
                            <a:cs typeface="Times New Roman" pitchFamily="18" charset="0"/>
                          </a:rPr>
                          <m:t>𝐿</m:t>
                        </m:r>
                      </m:e>
                      <m:sub>
                        <m:r>
                          <a:rPr lang="en-US" altLang="zh-TW" sz="1050" b="0" i="1" smtClean="0">
                            <a:solidFill>
                              <a:srgbClr val="000000"/>
                            </a:solidFill>
                            <a:latin typeface="Cambria Math"/>
                            <a:cs typeface="Times New Roman" pitchFamily="18" charset="0"/>
                          </a:rPr>
                          <m:t>𝑓𝑎</m:t>
                        </m:r>
                      </m:sub>
                    </m:sSub>
                    <m:r>
                      <a:rPr lang="en-US" altLang="zh-TW" sz="1050" i="1">
                        <a:solidFill>
                          <a:srgbClr val="000000"/>
                        </a:solidFill>
                        <a:latin typeface="Cambria Math"/>
                        <a:ea typeface="Cambria Math"/>
                        <a:cs typeface="Times New Roman" pitchFamily="18" charset="0"/>
                      </a:rPr>
                      <m:t>×</m:t>
                    </m:r>
                    <m:f>
                      <m:fPr>
                        <m:ctrlPr>
                          <a:rPr lang="en-US" altLang="zh-TW" sz="1050" i="1">
                            <a:solidFill>
                              <a:srgbClr val="000000"/>
                            </a:solidFill>
                            <a:latin typeface="Cambria Math" panose="02040503050406030204" pitchFamily="18" charset="0"/>
                            <a:ea typeface="Cambria Math"/>
                            <a:cs typeface="Times New Roman" pitchFamily="18" charset="0"/>
                          </a:rPr>
                        </m:ctrlPr>
                      </m:fPr>
                      <m:num>
                        <m:sSub>
                          <m:sSubPr>
                            <m:ctrlPr>
                              <a:rPr lang="en-US" altLang="zh-TW" sz="1050" i="1">
                                <a:solidFill>
                                  <a:srgbClr val="000000"/>
                                </a:solidFill>
                                <a:latin typeface="Cambria Math" panose="02040503050406030204" pitchFamily="18" charset="0"/>
                                <a:ea typeface="Cambria Math"/>
                                <a:cs typeface="Times New Roman" pitchFamily="18" charset="0"/>
                              </a:rPr>
                            </m:ctrlPr>
                          </m:sSubPr>
                          <m:e>
                            <m:r>
                              <a:rPr lang="en-US" altLang="zh-TW" sz="1050" b="0" i="1" smtClean="0">
                                <a:solidFill>
                                  <a:srgbClr val="000000"/>
                                </a:solidFill>
                                <a:latin typeface="Cambria Math"/>
                                <a:ea typeface="Cambria Math"/>
                                <a:cs typeface="Times New Roman" pitchFamily="18" charset="0"/>
                              </a:rPr>
                              <m:t>𝑛</m:t>
                            </m:r>
                          </m:e>
                          <m:sub>
                            <m:r>
                              <a:rPr lang="en-US" altLang="zh-TW" sz="1050" b="0" i="1" smtClean="0">
                                <a:solidFill>
                                  <a:srgbClr val="000000"/>
                                </a:solidFill>
                                <a:latin typeface="Cambria Math"/>
                                <a:ea typeface="Cambria Math"/>
                                <a:cs typeface="Times New Roman" pitchFamily="18" charset="0"/>
                              </a:rPr>
                              <m:t>𝑓𝑎</m:t>
                            </m:r>
                          </m:sub>
                        </m:sSub>
                      </m:num>
                      <m:den>
                        <m:sSub>
                          <m:sSubPr>
                            <m:ctrlPr>
                              <a:rPr lang="en-US" altLang="zh-TW" sz="1050" i="1">
                                <a:solidFill>
                                  <a:srgbClr val="000000"/>
                                </a:solidFill>
                                <a:latin typeface="Cambria Math" panose="02040503050406030204" pitchFamily="18" charset="0"/>
                                <a:ea typeface="Cambria Math"/>
                                <a:cs typeface="Times New Roman" pitchFamily="18" charset="0"/>
                              </a:rPr>
                            </m:ctrlPr>
                          </m:sSubPr>
                          <m:e>
                            <m:r>
                              <a:rPr lang="en-US" altLang="zh-TW" sz="1050" b="0" i="1" smtClean="0">
                                <a:solidFill>
                                  <a:srgbClr val="000000"/>
                                </a:solidFill>
                                <a:latin typeface="Cambria Math"/>
                                <a:ea typeface="Cambria Math"/>
                                <a:cs typeface="Times New Roman" pitchFamily="18" charset="0"/>
                              </a:rPr>
                              <m:t>𝑛</m:t>
                            </m:r>
                          </m:e>
                          <m:sub>
                            <m:r>
                              <a:rPr lang="en-US" altLang="zh-TW" sz="1050" b="0" i="1" smtClean="0">
                                <a:solidFill>
                                  <a:srgbClr val="000000"/>
                                </a:solidFill>
                                <a:latin typeface="Cambria Math"/>
                                <a:ea typeface="Cambria Math"/>
                                <a:cs typeface="Times New Roman" pitchFamily="18" charset="0"/>
                              </a:rPr>
                              <m:t>𝑡</m:t>
                            </m:r>
                          </m:sub>
                        </m:sSub>
                      </m:den>
                    </m:f>
                    <m:r>
                      <a:rPr lang="en-US" altLang="zh-TW" sz="1050" i="1" smtClean="0">
                        <a:solidFill>
                          <a:srgbClr val="000000"/>
                        </a:solidFill>
                        <a:latin typeface="Cambria Math"/>
                        <a:ea typeface="Cambria Math"/>
                        <a:cs typeface="Times New Roman" pitchFamily="18" charset="0"/>
                      </a:rPr>
                      <m:t>−</m:t>
                    </m:r>
                    <m:sSub>
                      <m:sSubPr>
                        <m:ctrlPr>
                          <a:rPr lang="en-US" altLang="zh-TW" sz="1050" i="1">
                            <a:solidFill>
                              <a:srgbClr val="000000"/>
                            </a:solidFill>
                            <a:latin typeface="Cambria Math" panose="02040503050406030204" pitchFamily="18" charset="0"/>
                            <a:cs typeface="Times New Roman" pitchFamily="18" charset="0"/>
                          </a:rPr>
                        </m:ctrlPr>
                      </m:sSubPr>
                      <m:e>
                        <m:r>
                          <a:rPr lang="en-US" altLang="zh-TW" sz="1050" b="0" i="1" smtClean="0">
                            <a:solidFill>
                              <a:srgbClr val="000000"/>
                            </a:solidFill>
                            <a:latin typeface="Cambria Math"/>
                            <a:cs typeface="Times New Roman" pitchFamily="18" charset="0"/>
                          </a:rPr>
                          <m:t>𝐿</m:t>
                        </m:r>
                      </m:e>
                      <m:sub>
                        <m:r>
                          <a:rPr lang="en-US" altLang="zh-TW" sz="1050" b="0" i="1" smtClean="0">
                            <a:solidFill>
                              <a:srgbClr val="000000"/>
                            </a:solidFill>
                            <a:latin typeface="Cambria Math"/>
                            <a:cs typeface="Times New Roman" pitchFamily="18" charset="0"/>
                          </a:rPr>
                          <m:t>𝑡𝑎</m:t>
                        </m:r>
                      </m:sub>
                    </m:sSub>
                    <m:r>
                      <a:rPr lang="en-US" altLang="zh-TW" sz="1050" i="1">
                        <a:solidFill>
                          <a:srgbClr val="000000"/>
                        </a:solidFill>
                        <a:latin typeface="Cambria Math"/>
                        <a:ea typeface="Cambria Math"/>
                        <a:cs typeface="Times New Roman" pitchFamily="18" charset="0"/>
                      </a:rPr>
                      <m:t>×</m:t>
                    </m:r>
                    <m:f>
                      <m:fPr>
                        <m:ctrlPr>
                          <a:rPr lang="en-US" altLang="zh-TW" sz="1050" i="1">
                            <a:solidFill>
                              <a:srgbClr val="000000"/>
                            </a:solidFill>
                            <a:latin typeface="Cambria Math" panose="02040503050406030204" pitchFamily="18" charset="0"/>
                            <a:ea typeface="Cambria Math"/>
                            <a:cs typeface="Times New Roman" pitchFamily="18" charset="0"/>
                          </a:rPr>
                        </m:ctrlPr>
                      </m:fPr>
                      <m:num>
                        <m:sSub>
                          <m:sSubPr>
                            <m:ctrlPr>
                              <a:rPr lang="en-US" altLang="zh-TW" sz="1050" i="1">
                                <a:solidFill>
                                  <a:srgbClr val="000000"/>
                                </a:solidFill>
                                <a:latin typeface="Cambria Math" panose="02040503050406030204" pitchFamily="18" charset="0"/>
                                <a:ea typeface="Cambria Math"/>
                                <a:cs typeface="Times New Roman" pitchFamily="18" charset="0"/>
                              </a:rPr>
                            </m:ctrlPr>
                          </m:sSubPr>
                          <m:e>
                            <m:r>
                              <a:rPr lang="en-US" altLang="zh-TW" sz="1050" b="0" i="1" smtClean="0">
                                <a:solidFill>
                                  <a:srgbClr val="000000"/>
                                </a:solidFill>
                                <a:latin typeface="Cambria Math"/>
                                <a:ea typeface="Cambria Math"/>
                                <a:cs typeface="Times New Roman" pitchFamily="18" charset="0"/>
                              </a:rPr>
                              <m:t>𝑛</m:t>
                            </m:r>
                          </m:e>
                          <m:sub>
                            <m:r>
                              <a:rPr lang="en-US" altLang="zh-TW" sz="1050" b="0" i="1" smtClean="0">
                                <a:solidFill>
                                  <a:srgbClr val="000000"/>
                                </a:solidFill>
                                <a:latin typeface="Cambria Math"/>
                                <a:ea typeface="Cambria Math"/>
                                <a:cs typeface="Times New Roman" pitchFamily="18" charset="0"/>
                              </a:rPr>
                              <m:t>𝑡𝑎</m:t>
                            </m:r>
                          </m:sub>
                        </m:sSub>
                      </m:num>
                      <m:den>
                        <m:sSub>
                          <m:sSubPr>
                            <m:ctrlPr>
                              <a:rPr lang="en-US" altLang="zh-TW" sz="1050" i="1">
                                <a:solidFill>
                                  <a:srgbClr val="000000"/>
                                </a:solidFill>
                                <a:latin typeface="Cambria Math" panose="02040503050406030204" pitchFamily="18" charset="0"/>
                                <a:ea typeface="Cambria Math"/>
                                <a:cs typeface="Times New Roman" pitchFamily="18" charset="0"/>
                              </a:rPr>
                            </m:ctrlPr>
                          </m:sSubPr>
                          <m:e>
                            <m:r>
                              <a:rPr lang="en-US" altLang="zh-TW" sz="1050" b="0" i="1" smtClean="0">
                                <a:solidFill>
                                  <a:srgbClr val="000000"/>
                                </a:solidFill>
                                <a:latin typeface="Cambria Math"/>
                                <a:ea typeface="Cambria Math"/>
                                <a:cs typeface="Times New Roman" pitchFamily="18" charset="0"/>
                              </a:rPr>
                              <m:t>𝑛</m:t>
                            </m:r>
                          </m:e>
                          <m:sub>
                            <m:r>
                              <a:rPr lang="en-US" altLang="zh-TW" sz="1050" b="0" i="1" smtClean="0">
                                <a:solidFill>
                                  <a:srgbClr val="000000"/>
                                </a:solidFill>
                                <a:latin typeface="Cambria Math"/>
                                <a:ea typeface="Cambria Math"/>
                                <a:cs typeface="Times New Roman" pitchFamily="18" charset="0"/>
                              </a:rPr>
                              <m:t>𝑡</m:t>
                            </m:r>
                          </m:sub>
                        </m:sSub>
                      </m:den>
                    </m:f>
                  </m:oMath>
                </a14:m>
                <a:r>
                  <a:rPr lang="en-US" altLang="zh-TW"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a:t>
                </a:r>
                <a:endParaRPr lang="en-US" altLang="zh-TW" sz="1050" dirty="0">
                  <a:solidFill>
                    <a:srgbClr val="000000"/>
                  </a:solidFill>
                  <a:latin typeface="Times New Roman" pitchFamily="18" charset="0"/>
                  <a:cs typeface="Times New Roman" pitchFamily="18" charset="0"/>
                </a:endParaRPr>
              </a:p>
              <a:p>
                <a:pPr>
                  <a:lnSpc>
                    <a:spcPct val="150000"/>
                  </a:lnSpc>
                </a:pPr>
                <a:r>
                  <a:rPr lang="zh-CN" altLang="en-US" sz="1050" dirty="0">
                    <a:solidFill>
                      <a:srgbClr val="000000"/>
                    </a:solidFill>
                    <a:latin typeface="Times New Roman" pitchFamily="18" charset="0"/>
                    <a:cs typeface="Times New Roman" pitchFamily="18" charset="0"/>
                  </a:rPr>
                  <a:t>將</a:t>
                </a:r>
                <a:r>
                  <a:rPr lang="zh-TW" altLang="en-US" sz="1050" dirty="0">
                    <a:solidFill>
                      <a:srgbClr val="000000"/>
                    </a:solidFill>
                    <a:latin typeface="Times New Roman" pitchFamily="18" charset="0"/>
                    <a:cs typeface="Times New Roman" pitchFamily="18" charset="0"/>
                  </a:rPr>
                  <a:t>每一類型的分析批數用分析過程和控制過程的特徵</a:t>
                </a:r>
                <a:r>
                  <a:rPr lang="zh-CN" altLang="en-US" sz="1050" dirty="0">
                    <a:solidFill>
                      <a:srgbClr val="000000"/>
                    </a:solidFill>
                    <a:latin typeface="Times New Roman" pitchFamily="18" charset="0"/>
                    <a:cs typeface="Times New Roman" pitchFamily="18" charset="0"/>
                  </a:rPr>
                  <a:t>值</a:t>
                </a:r>
                <a:r>
                  <a:rPr lang="zh-TW" altLang="en-US" sz="1050" dirty="0">
                    <a:solidFill>
                      <a:srgbClr val="000000"/>
                    </a:solidFill>
                    <a:latin typeface="Times New Roman" pitchFamily="18" charset="0"/>
                    <a:cs typeface="Times New Roman" pitchFamily="18" charset="0"/>
                  </a:rPr>
                  <a:t>表示</a:t>
                </a:r>
                <a:r>
                  <a:rPr lang="zh-CN" altLang="en-US" sz="1050" dirty="0">
                    <a:solidFill>
                      <a:srgbClr val="000000"/>
                    </a:solidFill>
                    <a:latin typeface="Times New Roman" pitchFamily="18" charset="0"/>
                    <a:cs typeface="Times New Roman" pitchFamily="18" charset="0"/>
                  </a:rPr>
                  <a:t>，</a:t>
                </a:r>
                <a:r>
                  <a:rPr lang="zh-TW" altLang="en-US" sz="1050" dirty="0">
                    <a:solidFill>
                      <a:srgbClr val="000000"/>
                    </a:solidFill>
                    <a:latin typeface="Times New Roman" pitchFamily="18" charset="0"/>
                    <a:cs typeface="Times New Roman" pitchFamily="18" charset="0"/>
                  </a:rPr>
                  <a:t>對於間斷誤差</a:t>
                </a:r>
                <a:r>
                  <a:rPr lang="en-US" altLang="zh-TW" sz="1050" dirty="0">
                    <a:solidFill>
                      <a:srgbClr val="000000"/>
                    </a:solidFill>
                    <a:latin typeface="Times New Roman" pitchFamily="18" charset="0"/>
                    <a:cs typeface="Times New Roman" pitchFamily="18" charset="0"/>
                  </a:rPr>
                  <a:t>(</a:t>
                </a:r>
                <a:r>
                  <a:rPr lang="en-US" altLang="zh-TW" sz="1050" i="1" dirty="0">
                    <a:solidFill>
                      <a:srgbClr val="000000"/>
                    </a:solidFill>
                    <a:latin typeface="Times New Roman" pitchFamily="18" charset="0"/>
                    <a:cs typeface="Times New Roman" pitchFamily="18" charset="0"/>
                  </a:rPr>
                  <a:t>intermittent errors</a:t>
                </a:r>
                <a:r>
                  <a:rPr lang="en-US" altLang="zh-TW" sz="1050" dirty="0">
                    <a:solidFill>
                      <a:srgbClr val="000000"/>
                    </a:solidFill>
                    <a:latin typeface="Times New Roman" pitchFamily="18" charset="0"/>
                    <a:cs typeface="Times New Roman" pitchFamily="18" charset="0"/>
                  </a:rPr>
                  <a:t>)</a:t>
                </a:r>
                <a:r>
                  <a:rPr lang="zh-TW" altLang="en-US" sz="1050" dirty="0">
                    <a:solidFill>
                      <a:srgbClr val="000000"/>
                    </a:solidFill>
                    <a:latin typeface="Times New Roman" pitchFamily="18" charset="0"/>
                    <a:cs typeface="Times New Roman" pitchFamily="18" charset="0"/>
                  </a:rPr>
                  <a:t>，由總分析批數</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t</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tr</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fr</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fa</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ta</a:t>
                </a:r>
                <a:r>
                  <a:rPr lang="en-US" altLang="zh-TW"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，測定方法的誤差發生率</a:t>
                </a:r>
                <a:r>
                  <a:rPr lang="en-US" altLang="zh-TW" sz="1050" dirty="0">
                    <a:solidFill>
                      <a:srgbClr val="000000"/>
                    </a:solidFill>
                    <a:latin typeface="Times New Roman" pitchFamily="18" charset="0"/>
                    <a:cs typeface="Times New Roman" pitchFamily="18" charset="0"/>
                  </a:rPr>
                  <a:t>( </a:t>
                </a:r>
                <a:r>
                  <a:rPr lang="en-US" altLang="zh-TW" sz="1050" i="1" dirty="0">
                    <a:solidFill>
                      <a:srgbClr val="000000"/>
                    </a:solidFill>
                    <a:latin typeface="Times New Roman" pitchFamily="18" charset="0"/>
                    <a:cs typeface="Times New Roman" pitchFamily="18" charset="0"/>
                  </a:rPr>
                  <a:t>f</a:t>
                </a:r>
                <a:r>
                  <a:rPr lang="en-US" altLang="zh-TW"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，控制方法誤差檢出概率</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P</a:t>
                </a:r>
                <a:r>
                  <a:rPr lang="en-US" altLang="zh-TW" sz="1050" i="1" baseline="-25000" dirty="0" err="1">
                    <a:solidFill>
                      <a:srgbClr val="000000"/>
                    </a:solidFill>
                    <a:latin typeface="Times New Roman" pitchFamily="18" charset="0"/>
                    <a:cs typeface="Times New Roman" pitchFamily="18" charset="0"/>
                  </a:rPr>
                  <a:t>ed</a:t>
                </a:r>
                <a:r>
                  <a:rPr lang="en-US" altLang="zh-TW"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和假失控概率</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P</a:t>
                </a:r>
                <a:r>
                  <a:rPr lang="en-US" altLang="zh-TW" sz="1050" i="1" baseline="-25000" dirty="0" err="1">
                    <a:solidFill>
                      <a:srgbClr val="000000"/>
                    </a:solidFill>
                    <a:latin typeface="Times New Roman" pitchFamily="18" charset="0"/>
                    <a:cs typeface="Times New Roman" pitchFamily="18" charset="0"/>
                  </a:rPr>
                  <a:t>fr</a:t>
                </a:r>
                <a:r>
                  <a:rPr lang="en-US" altLang="zh-TW"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，來表達每一類型的分析批數；對於持續誤差</a:t>
                </a:r>
                <a:r>
                  <a:rPr lang="en-US" altLang="zh-TW" sz="1050" dirty="0">
                    <a:solidFill>
                      <a:srgbClr val="000000"/>
                    </a:solidFill>
                    <a:latin typeface="Times New Roman" pitchFamily="18" charset="0"/>
                    <a:cs typeface="Times New Roman" pitchFamily="18" charset="0"/>
                  </a:rPr>
                  <a:t>(</a:t>
                </a:r>
                <a:r>
                  <a:rPr lang="en-US" altLang="zh-TW" sz="1050" i="1" dirty="0">
                    <a:solidFill>
                      <a:srgbClr val="000000"/>
                    </a:solidFill>
                    <a:latin typeface="Times New Roman" pitchFamily="18" charset="0"/>
                    <a:cs typeface="Times New Roman" pitchFamily="18" charset="0"/>
                  </a:rPr>
                  <a:t>persistent errors</a:t>
                </a:r>
                <a:r>
                  <a:rPr lang="en-US" altLang="zh-TW" sz="1050" dirty="0">
                    <a:solidFill>
                      <a:srgbClr val="000000"/>
                    </a:solidFill>
                    <a:latin typeface="Times New Roman" pitchFamily="18" charset="0"/>
                    <a:cs typeface="Times New Roman" pitchFamily="18" charset="0"/>
                  </a:rPr>
                  <a:t>)</a:t>
                </a:r>
                <a:r>
                  <a:rPr lang="zh-TW" altLang="en-US" sz="1050" dirty="0">
                    <a:solidFill>
                      <a:srgbClr val="000000"/>
                    </a:solidFill>
                    <a:latin typeface="Times New Roman" pitchFamily="18" charset="0"/>
                    <a:cs typeface="Times New Roman" pitchFamily="18" charset="0"/>
                  </a:rPr>
                  <a:t>，由總分析批數</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t</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tr</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fr</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fa</a:t>
                </a:r>
                <a:r>
                  <a:rPr lang="en-US" altLang="zh-TW" sz="1050" dirty="0">
                    <a:solidFill>
                      <a:srgbClr val="000000"/>
                    </a:solidFill>
                    <a:latin typeface="Times New Roman" pitchFamily="18" charset="0"/>
                    <a:cs typeface="Times New Roman" pitchFamily="18" charset="0"/>
                  </a:rPr>
                  <a:t> + </a:t>
                </a:r>
                <a:r>
                  <a:rPr lang="en-US" altLang="zh-TW" sz="1050" i="1" dirty="0" err="1">
                    <a:solidFill>
                      <a:srgbClr val="000000"/>
                    </a:solidFill>
                    <a:latin typeface="Times New Roman" pitchFamily="18" charset="0"/>
                    <a:cs typeface="Times New Roman" pitchFamily="18" charset="0"/>
                  </a:rPr>
                  <a:t>n</a:t>
                </a:r>
                <a:r>
                  <a:rPr lang="en-US" altLang="zh-TW" sz="1050" i="1" baseline="-25000" dirty="0" err="1">
                    <a:solidFill>
                      <a:srgbClr val="000000"/>
                    </a:solidFill>
                    <a:latin typeface="Times New Roman" pitchFamily="18" charset="0"/>
                    <a:cs typeface="Times New Roman" pitchFamily="18" charset="0"/>
                  </a:rPr>
                  <a:t>ta</a:t>
                </a:r>
                <a:r>
                  <a:rPr lang="en-US" altLang="zh-TW"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，測定方法的誤差發生率</a:t>
                </a:r>
                <a:r>
                  <a:rPr lang="en-US" altLang="zh-TW" sz="1050" dirty="0">
                    <a:solidFill>
                      <a:srgbClr val="000000"/>
                    </a:solidFill>
                    <a:latin typeface="Times New Roman" pitchFamily="18" charset="0"/>
                    <a:cs typeface="Times New Roman" pitchFamily="18" charset="0"/>
                  </a:rPr>
                  <a:t>( </a:t>
                </a:r>
                <a:r>
                  <a:rPr lang="en-US" altLang="zh-TW" sz="1050" i="1" dirty="0">
                    <a:solidFill>
                      <a:srgbClr val="000000"/>
                    </a:solidFill>
                    <a:latin typeface="Times New Roman" pitchFamily="18" charset="0"/>
                    <a:cs typeface="Times New Roman" pitchFamily="18" charset="0"/>
                  </a:rPr>
                  <a:t>f</a:t>
                </a:r>
                <a:r>
                  <a:rPr lang="en-US" altLang="zh-TW"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，分析過程含有誤差時誤差檢出的平均運行分析批數</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ARL</a:t>
                </a:r>
                <a:r>
                  <a:rPr lang="en-US" altLang="zh-TW" sz="1050" i="1" baseline="-25000" dirty="0" err="1">
                    <a:solidFill>
                      <a:srgbClr val="000000"/>
                    </a:solidFill>
                    <a:latin typeface="Times New Roman" pitchFamily="18" charset="0"/>
                    <a:cs typeface="Times New Roman" pitchFamily="18" charset="0"/>
                  </a:rPr>
                  <a:t>ed</a:t>
                </a:r>
                <a:r>
                  <a:rPr lang="en-US" altLang="zh-TW"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和分析過程不含誤差時質控狀態為在控運行的平均分析批數</a:t>
                </a:r>
                <a:r>
                  <a:rPr lang="en-US" altLang="zh-TW" sz="1050" dirty="0">
                    <a:solidFill>
                      <a:srgbClr val="000000"/>
                    </a:solidFill>
                    <a:latin typeface="Times New Roman" pitchFamily="18" charset="0"/>
                    <a:cs typeface="Times New Roman" pitchFamily="18" charset="0"/>
                  </a:rPr>
                  <a:t>( </a:t>
                </a:r>
                <a:r>
                  <a:rPr lang="en-US" altLang="zh-TW" sz="1050" i="1" dirty="0" err="1">
                    <a:solidFill>
                      <a:srgbClr val="000000"/>
                    </a:solidFill>
                    <a:latin typeface="Times New Roman" pitchFamily="18" charset="0"/>
                    <a:cs typeface="Times New Roman" pitchFamily="18" charset="0"/>
                  </a:rPr>
                  <a:t>ARL</a:t>
                </a:r>
                <a:r>
                  <a:rPr lang="en-US" altLang="zh-TW" sz="1050" i="1" baseline="-25000" dirty="0" err="1">
                    <a:solidFill>
                      <a:srgbClr val="000000"/>
                    </a:solidFill>
                    <a:latin typeface="Times New Roman" pitchFamily="18" charset="0"/>
                    <a:cs typeface="Times New Roman" pitchFamily="18" charset="0"/>
                  </a:rPr>
                  <a:t>fr</a:t>
                </a:r>
                <a:r>
                  <a:rPr lang="en-US" altLang="zh-TW" sz="1050" dirty="0">
                    <a:solidFill>
                      <a:srgbClr val="000000"/>
                    </a:solidFill>
                    <a:latin typeface="Times New Roman" pitchFamily="18" charset="0"/>
                    <a:cs typeface="Times New Roman" pitchFamily="18" charset="0"/>
                  </a:rPr>
                  <a:t> )</a:t>
                </a:r>
                <a:r>
                  <a:rPr lang="zh-TW" altLang="en-US" sz="1050" dirty="0">
                    <a:solidFill>
                      <a:srgbClr val="000000"/>
                    </a:solidFill>
                    <a:latin typeface="Times New Roman" pitchFamily="18" charset="0"/>
                    <a:cs typeface="Times New Roman" pitchFamily="18" charset="0"/>
                  </a:rPr>
                  <a:t>，來表達每一類型的分析批數</a:t>
                </a:r>
                <a:r>
                  <a:rPr lang="zh-CN" altLang="en-US" sz="1050" dirty="0">
                    <a:solidFill>
                      <a:srgbClr val="000000"/>
                    </a:solidFill>
                    <a:latin typeface="Times New Roman" pitchFamily="18" charset="0"/>
                    <a:cs typeface="Times New Roman" pitchFamily="18" charset="0"/>
                  </a:rPr>
                  <a:t>；將生產率損失係數</a:t>
                </a:r>
                <a:r>
                  <a:rPr lang="en-US" altLang="zh-CN" sz="1050" dirty="0">
                    <a:solidFill>
                      <a:srgbClr val="000000"/>
                    </a:solidFill>
                    <a:latin typeface="Times New Roman" pitchFamily="18" charset="0"/>
                    <a:cs typeface="Times New Roman" pitchFamily="18" charset="0"/>
                  </a:rPr>
                  <a:t>( </a:t>
                </a:r>
                <a:r>
                  <a:rPr lang="en-US" altLang="zh-CN" sz="1050" i="1" dirty="0">
                    <a:solidFill>
                      <a:srgbClr val="000000"/>
                    </a:solidFill>
                    <a:latin typeface="Times New Roman" pitchFamily="18" charset="0"/>
                    <a:cs typeface="Times New Roman" pitchFamily="18" charset="0"/>
                  </a:rPr>
                  <a:t>L</a:t>
                </a:r>
                <a:r>
                  <a:rPr lang="en-US" altLang="zh-CN" sz="1050" dirty="0">
                    <a:solidFill>
                      <a:srgbClr val="000000"/>
                    </a:solidFill>
                    <a:latin typeface="Times New Roman" pitchFamily="18" charset="0"/>
                    <a:cs typeface="Times New Roman" pitchFamily="18" charset="0"/>
                  </a:rPr>
                  <a:t> )</a:t>
                </a:r>
                <a:r>
                  <a:rPr lang="zh-CN" altLang="en-US" sz="1050" dirty="0">
                    <a:solidFill>
                      <a:srgbClr val="000000"/>
                    </a:solidFill>
                    <a:latin typeface="Times New Roman" pitchFamily="18" charset="0"/>
                    <a:cs typeface="Times New Roman" pitchFamily="18" charset="0"/>
                  </a:rPr>
                  <a:t>用各結果狀態下的重複係數和每個分析批中標本類型比例表示，代入</a:t>
                </a:r>
                <a:r>
                  <a:rPr lang="zh-TW" altLang="en-US" sz="1050" dirty="0">
                    <a:solidFill>
                      <a:srgbClr val="000000"/>
                    </a:solidFill>
                    <a:latin typeface="Times New Roman" pitchFamily="18" charset="0"/>
                    <a:cs typeface="Times New Roman" pitchFamily="18" charset="0"/>
                  </a:rPr>
                  <a:t>推導可得到間斷誤差</a:t>
                </a:r>
                <a:r>
                  <a:rPr lang="en-US" altLang="zh-TW" sz="1050" dirty="0">
                    <a:solidFill>
                      <a:srgbClr val="000000"/>
                    </a:solidFill>
                    <a:latin typeface="Times New Roman" pitchFamily="18" charset="0"/>
                    <a:cs typeface="Times New Roman" pitchFamily="18" charset="0"/>
                  </a:rPr>
                  <a:t>(</a:t>
                </a:r>
                <a:r>
                  <a:rPr lang="en-US" altLang="zh-TW" sz="1050" i="1" dirty="0">
                    <a:solidFill>
                      <a:srgbClr val="000000"/>
                    </a:solidFill>
                    <a:latin typeface="Times New Roman" pitchFamily="18" charset="0"/>
                    <a:cs typeface="Times New Roman" pitchFamily="18" charset="0"/>
                  </a:rPr>
                  <a:t>intermittent errors</a:t>
                </a:r>
                <a:r>
                  <a:rPr lang="en-US" altLang="zh-TW" sz="1050" dirty="0">
                    <a:solidFill>
                      <a:srgbClr val="000000"/>
                    </a:solidFill>
                    <a:latin typeface="Times New Roman" pitchFamily="18" charset="0"/>
                    <a:cs typeface="Times New Roman" pitchFamily="18" charset="0"/>
                  </a:rPr>
                  <a:t>)</a:t>
                </a:r>
                <a:r>
                  <a:rPr lang="zh-CN" altLang="en-US" sz="1050" dirty="0">
                    <a:solidFill>
                      <a:srgbClr val="000000"/>
                    </a:solidFill>
                    <a:latin typeface="Times New Roman" pitchFamily="18" charset="0"/>
                    <a:cs typeface="Times New Roman" pitchFamily="18" charset="0"/>
                  </a:rPr>
                  <a:t>時和</a:t>
                </a:r>
                <a:r>
                  <a:rPr lang="zh-TW" altLang="en-US" sz="1050" dirty="0">
                    <a:solidFill>
                      <a:srgbClr val="000000"/>
                    </a:solidFill>
                    <a:latin typeface="Times New Roman" pitchFamily="18" charset="0"/>
                    <a:cs typeface="Times New Roman" pitchFamily="18" charset="0"/>
                  </a:rPr>
                  <a:t>持續誤差</a:t>
                </a:r>
                <a:r>
                  <a:rPr lang="en-US" altLang="zh-TW" sz="1050" dirty="0">
                    <a:solidFill>
                      <a:srgbClr val="000000"/>
                    </a:solidFill>
                    <a:latin typeface="Times New Roman" pitchFamily="18" charset="0"/>
                    <a:cs typeface="Times New Roman" pitchFamily="18" charset="0"/>
                  </a:rPr>
                  <a:t>(</a:t>
                </a:r>
                <a:r>
                  <a:rPr lang="en-US" altLang="zh-TW" sz="1050" i="1" dirty="0">
                    <a:solidFill>
                      <a:srgbClr val="000000"/>
                    </a:solidFill>
                    <a:latin typeface="Times New Roman" pitchFamily="18" charset="0"/>
                    <a:cs typeface="Times New Roman" pitchFamily="18" charset="0"/>
                  </a:rPr>
                  <a:t>persistent errors</a:t>
                </a:r>
                <a:r>
                  <a:rPr lang="en-US" altLang="zh-TW" sz="1050" dirty="0">
                    <a:solidFill>
                      <a:srgbClr val="000000"/>
                    </a:solidFill>
                    <a:latin typeface="Times New Roman" pitchFamily="18" charset="0"/>
                    <a:cs typeface="Times New Roman" pitchFamily="18" charset="0"/>
                  </a:rPr>
                  <a:t>)</a:t>
                </a:r>
                <a:r>
                  <a:rPr lang="zh-CN" altLang="en-US" sz="1050" dirty="0">
                    <a:solidFill>
                      <a:srgbClr val="000000"/>
                    </a:solidFill>
                    <a:latin typeface="Times New Roman" pitchFamily="18" charset="0"/>
                    <a:cs typeface="Times New Roman" pitchFamily="18" charset="0"/>
                  </a:rPr>
                  <a:t>時的</a:t>
                </a:r>
                <a:r>
                  <a:rPr lang="zh-TW" altLang="en-US" sz="1050" dirty="0">
                    <a:solidFill>
                      <a:srgbClr val="000000"/>
                    </a:solidFill>
                    <a:latin typeface="Times New Roman" pitchFamily="18" charset="0"/>
                    <a:cs typeface="Times New Roman" pitchFamily="18" charset="0"/>
                  </a:rPr>
                  <a:t>分析過程試驗有效比</a:t>
                </a:r>
                <a:r>
                  <a:rPr lang="zh-CN" altLang="en-US" sz="1050" dirty="0">
                    <a:solidFill>
                      <a:srgbClr val="000000"/>
                    </a:solidFill>
                    <a:latin typeface="Times New Roman" pitchFamily="18" charset="0"/>
                    <a:cs typeface="Times New Roman" pitchFamily="18" charset="0"/>
                  </a:rPr>
                  <a:t>的過程特征值和標本比例的表現形式</a:t>
                </a:r>
                <a:r>
                  <a:rPr lang="zh-TW" altLang="en-US" sz="1050" dirty="0">
                    <a:solidFill>
                      <a:srgbClr val="000000"/>
                    </a:solidFill>
                    <a:latin typeface="Times New Roman" pitchFamily="18" charset="0"/>
                    <a:cs typeface="Times New Roman" pitchFamily="18" charset="0"/>
                  </a:rPr>
                  <a:t>；</a:t>
                </a:r>
              </a:p>
            </p:txBody>
          </p:sp>
        </mc:Choice>
        <mc:Fallback xmlns="">
          <p:sp>
            <p:nvSpPr>
              <p:cNvPr id="10" name="Rectangle 14"/>
              <p:cNvSpPr>
                <a:spLocks noRot="1" noChangeAspect="1" noMove="1" noResize="1" noEditPoints="1" noAdjustHandles="1" noChangeArrowheads="1" noChangeShapeType="1" noTextEdit="1"/>
              </p:cNvSpPr>
              <p:nvPr/>
            </p:nvSpPr>
            <p:spPr bwMode="auto">
              <a:xfrm>
                <a:off x="308003" y="515902"/>
                <a:ext cx="10925309" cy="5310236"/>
              </a:xfrm>
              <a:prstGeom prst="rect">
                <a:avLst/>
              </a:prstGeom>
              <a:blipFill rotWithShape="0">
                <a:blip r:embed="rId3"/>
                <a:stretch>
                  <a:fillRect r="-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42592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950" dirty="0">
                <a:solidFill>
                  <a:srgbClr val="000000"/>
                </a:solidFill>
                <a:latin typeface="Times New Roman" pitchFamily="18" charset="0"/>
                <a:cs typeface="Times New Roman" pitchFamily="18" charset="0"/>
              </a:rPr>
              <a:t>分析過程的質量經濟性分析</a:t>
            </a:r>
            <a:r>
              <a:rPr lang="zh-CN" altLang="en-US" sz="950" dirty="0">
                <a:solidFill>
                  <a:srgbClr val="000000"/>
                </a:solidFill>
                <a:latin typeface="Times New Roman" pitchFamily="18" charset="0"/>
                <a:cs typeface="Times New Roman" pitchFamily="18" charset="0"/>
              </a:rPr>
              <a:t>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預測分析過程的生產率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診斷</a:t>
            </a:r>
            <a:r>
              <a:rPr lang="zh-TW" altLang="en-US" sz="950" dirty="0">
                <a:solidFill>
                  <a:srgbClr val="000000"/>
                </a:solidFill>
                <a:latin typeface="Times New Roman" pitchFamily="18" charset="0"/>
                <a:cs typeface="Times New Roman" pitchFamily="18" charset="0"/>
              </a:rPr>
              <a:t>試驗有效比</a:t>
            </a:r>
            <a:r>
              <a:rPr lang="en-US" altLang="zh-TW"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test yield</a:t>
            </a:r>
            <a:r>
              <a:rPr lang="en-US" altLang="zh-TW" sz="950" dirty="0">
                <a:solidFill>
                  <a:srgbClr val="000000"/>
                </a:solidFill>
                <a:latin typeface="Times New Roman" pitchFamily="18" charset="0"/>
                <a:cs typeface="Times New Roman" pitchFamily="18" charset="0"/>
              </a:rPr>
              <a:t> )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0" name="Rectangle 14"/>
              <p:cNvSpPr>
                <a:spLocks noChangeArrowheads="1"/>
              </p:cNvSpPr>
              <p:nvPr/>
            </p:nvSpPr>
            <p:spPr bwMode="auto">
              <a:xfrm>
                <a:off x="399965" y="488391"/>
                <a:ext cx="11084748" cy="72628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lvl="0">
                  <a:lnSpc>
                    <a:spcPct val="150000"/>
                  </a:lnSpc>
                </a:pPr>
                <a:r>
                  <a:rPr lang="zh-CN" altLang="en-US" sz="1100" dirty="0">
                    <a:latin typeface="Times New Roman" pitchFamily="18" charset="0"/>
                    <a:cs typeface="Times New Roman" pitchFamily="18" charset="0"/>
                  </a:rPr>
                  <a:t>隨機式分析過程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random access process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間斷誤差類型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intermittent errors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試驗有效比</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test yield</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p>
              <a:p>
                <a:pPr lvl="0">
                  <a:lnSpc>
                    <a:spcPct val="150000"/>
                  </a:lnSpc>
                </a:pPr>
                <a14:m>
                  <m:oMath xmlns:m="http://schemas.openxmlformats.org/officeDocument/2006/math">
                    <m:r>
                      <a:rPr lang="en-US" altLang="zh-CN" sz="1100" b="0" i="1" smtClean="0">
                        <a:solidFill>
                          <a:srgbClr val="000000"/>
                        </a:solidFill>
                        <a:latin typeface="Cambria Math"/>
                        <a:cs typeface="Times New Roman" pitchFamily="18" charset="0"/>
                      </a:rPr>
                      <m:t>𝑇𝑌</m:t>
                    </m:r>
                    <m:r>
                      <a:rPr lang="en-US" altLang="zh-CN" sz="1100" b="0" i="0" smtClean="0">
                        <a:solidFill>
                          <a:srgbClr val="000000"/>
                        </a:solidFill>
                        <a:latin typeface="Cambria Math"/>
                        <a:cs typeface="Times New Roman" pitchFamily="18" charset="0"/>
                      </a:rPr>
                      <m:t>=</m:t>
                    </m:r>
                    <m:r>
                      <a:rPr lang="en-US" altLang="zh-CN" sz="1100" i="1">
                        <a:solidFill>
                          <a:srgbClr val="000000"/>
                        </a:solidFill>
                        <a:latin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𝐶</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b="0" i="1" smtClean="0">
                                <a:solidFill>
                                  <a:srgbClr val="000000"/>
                                </a:solidFill>
                                <a:latin typeface="Cambria Math"/>
                                <a:ea typeface="Cambria Math" panose="02040503050406030204" pitchFamily="18" charset="0"/>
                                <a:cs typeface="Times New Roman" pitchFamily="18" charset="0"/>
                              </a:rPr>
                              <m:t>𝑆</m:t>
                            </m:r>
                          </m:e>
                          <m:sub>
                            <m:r>
                              <a:rPr lang="en-US" altLang="zh-CN" sz="1100" b="0" i="1" smtClean="0">
                                <a:solidFill>
                                  <a:srgbClr val="000000"/>
                                </a:solidFill>
                                <a:latin typeface="Cambria Math"/>
                                <a:ea typeface="Cambria Math" panose="02040503050406030204" pitchFamily="18" charset="0"/>
                                <a:cs typeface="Times New Roman" pitchFamily="18" charset="0"/>
                              </a:rPr>
                              <m:t>𝑃</m:t>
                            </m:r>
                          </m:sub>
                        </m:sSub>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b="0" i="1" smtClean="0">
                            <a:solidFill>
                              <a:srgbClr val="000000"/>
                            </a:solidFill>
                            <a:latin typeface="Cambria Math"/>
                            <a:ea typeface="Cambria Math" panose="02040503050406030204" pitchFamily="18" charset="0"/>
                            <a:cs typeface="Times New Roman" pitchFamily="18" charset="0"/>
                          </a:rPr>
                          <m:t>𝑅</m:t>
                        </m:r>
                      </m:e>
                      <m:sub>
                        <m:r>
                          <a:rPr lang="en-US" altLang="zh-CN" sz="1100" b="0" i="1" smtClean="0">
                            <a:solidFill>
                              <a:srgbClr val="000000"/>
                            </a:solidFill>
                            <a:latin typeface="Cambria Math"/>
                            <a:ea typeface="Cambria Math" panose="02040503050406030204" pitchFamily="18" charset="0"/>
                            <a:cs typeface="Times New Roman" pitchFamily="18" charset="0"/>
                          </a:rPr>
                          <m:t>𝑡𝑟</m:t>
                        </m:r>
                      </m:sub>
                    </m:sSub>
                    <m:r>
                      <a:rPr lang="en-US" altLang="zh-CN" sz="110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r>
                          <a:rPr lang="en-US" altLang="zh-CN" sz="1100" b="0" i="1" smtClean="0">
                            <a:solidFill>
                              <a:srgbClr val="000000"/>
                            </a:solidFill>
                            <a:latin typeface="Cambria Math"/>
                            <a:ea typeface="Cambria Math"/>
                            <a:cs typeface="Times New Roman" pitchFamily="18" charset="0"/>
                          </a:rPr>
                          <m:t>𝑁</m:t>
                        </m:r>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𝑓𝑟</m:t>
                        </m:r>
                      </m:sub>
                    </m:sSub>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r>
                          <a:rPr lang="en-US" altLang="zh-CN" sz="1100" b="0" i="1" smtClean="0">
                            <a:solidFill>
                              <a:srgbClr val="000000"/>
                            </a:solidFill>
                            <a:latin typeface="Cambria Math"/>
                            <a:ea typeface="Cambria Math"/>
                            <a:cs typeface="Times New Roman" pitchFamily="18" charset="0"/>
                          </a:rPr>
                          <m:t>𝑓</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p>
                          <m:sSupPr>
                            <m:ctrlPr>
                              <a:rPr lang="en-US" altLang="zh-CN" sz="1100" b="0" i="1" smtClean="0">
                                <a:solidFill>
                                  <a:srgbClr val="000000"/>
                                </a:solidFill>
                                <a:latin typeface="Cambria Math" panose="02040503050406030204" pitchFamily="18" charset="0"/>
                                <a:ea typeface="Cambria Math"/>
                                <a:cs typeface="Times New Roman" pitchFamily="18" charset="0"/>
                              </a:rPr>
                            </m:ctrlPr>
                          </m:sSupPr>
                          <m:e>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𝑓𝑟</m:t>
                                    </m:r>
                                  </m:sub>
                                </m:sSub>
                              </m:e>
                            </m:d>
                          </m:e>
                          <m:sup>
                            <m:r>
                              <a:rPr lang="en-US" altLang="zh-CN" sz="1100" b="0" i="1" smtClean="0">
                                <a:solidFill>
                                  <a:srgbClr val="000000"/>
                                </a:solidFill>
                                <a:latin typeface="Cambria Math"/>
                                <a:ea typeface="Cambria Math"/>
                                <a:cs typeface="Times New Roman" pitchFamily="18" charset="0"/>
                              </a:rPr>
                              <m:t>𝑚</m:t>
                            </m:r>
                          </m:sup>
                        </m:sSup>
                      </m:e>
                    </m:d>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𝑆</m:t>
                            </m:r>
                          </m:e>
                          <m:sub>
                            <m:r>
                              <a:rPr lang="en-US" altLang="zh-CN" sz="1100" b="0" i="1" smtClean="0">
                                <a:solidFill>
                                  <a:srgbClr val="000000"/>
                                </a:solidFill>
                                <a:latin typeface="Cambria Math"/>
                                <a:ea typeface="Cambria Math"/>
                                <a:cs typeface="Times New Roman" pitchFamily="18" charset="0"/>
                              </a:rPr>
                              <m:t>𝑃</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𝑁</m:t>
                        </m:r>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𝑓𝑎</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𝑒𝑑</m:t>
                            </m:r>
                          </m:sub>
                        </m:sSub>
                      </m:e>
                    </m:d>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𝑆</m:t>
                            </m:r>
                          </m:e>
                          <m:sub>
                            <m:r>
                              <a:rPr lang="en-US" altLang="zh-CN" sz="1100" b="0" i="1" smtClean="0">
                                <a:solidFill>
                                  <a:srgbClr val="000000"/>
                                </a:solidFill>
                                <a:latin typeface="Cambria Math"/>
                                <a:ea typeface="Cambria Math"/>
                                <a:cs typeface="Times New Roman" pitchFamily="18" charset="0"/>
                              </a:rPr>
                              <m:t>𝑃</m:t>
                            </m:r>
                          </m:sub>
                        </m:sSub>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𝑡𝑎</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𝑒𝑑</m:t>
                            </m:r>
                          </m:sub>
                        </m:sSub>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r>
                          <a:rPr lang="en-US" altLang="zh-CN" sz="1100" b="0" i="1" smtClean="0">
                            <a:solidFill>
                              <a:srgbClr val="000000"/>
                            </a:solidFill>
                            <a:latin typeface="Cambria Math"/>
                            <a:ea typeface="Cambria Math"/>
                            <a:cs typeface="Times New Roman" pitchFamily="18" charset="0"/>
                          </a:rPr>
                          <m:t>𝑓</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𝑓𝑟</m:t>
                            </m:r>
                          </m:sub>
                        </m:sSub>
                      </m:e>
                    </m:d>
                  </m:oMath>
                </a14:m>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mc:Choice>
        <mc:Fallback xmlns="">
          <p:sp>
            <p:nvSpPr>
              <p:cNvPr id="10" name="Rectangle 14"/>
              <p:cNvSpPr>
                <a:spLocks noRot="1" noChangeAspect="1" noMove="1" noResize="1" noEditPoints="1" noAdjustHandles="1" noChangeArrowheads="1" noChangeShapeType="1" noTextEdit="1"/>
              </p:cNvSpPr>
              <p:nvPr/>
            </p:nvSpPr>
            <p:spPr bwMode="auto">
              <a:xfrm>
                <a:off x="399965" y="488391"/>
                <a:ext cx="11084748" cy="726289"/>
              </a:xfrm>
              <a:prstGeom prst="rect">
                <a:avLst/>
              </a:prstGeom>
              <a:blipFill rotWithShape="0">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14"/>
              <p:cNvSpPr>
                <a:spLocks noChangeArrowheads="1"/>
              </p:cNvSpPr>
              <p:nvPr/>
            </p:nvSpPr>
            <p:spPr bwMode="auto">
              <a:xfrm>
                <a:off x="399960" y="1214680"/>
                <a:ext cx="11084753" cy="8424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隨機式分析過程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random access process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持續誤差類型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persistent errors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試驗有效比</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test yield</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endParaRPr lang="en-US" altLang="zh-CN" sz="1100" dirty="0">
                  <a:solidFill>
                    <a:srgbClr val="000000"/>
                  </a:solidFill>
                  <a:latin typeface="Times New Roman" pitchFamily="18" charset="0"/>
                  <a:cs typeface="Times New Roman" pitchFamily="18" charset="0"/>
                </a:endParaRPr>
              </a:p>
              <a:p>
                <a:pPr>
                  <a:lnSpc>
                    <a:spcPct val="150000"/>
                  </a:lnSpc>
                </a:pPr>
                <a14:m>
                  <m:oMath xmlns:m="http://schemas.openxmlformats.org/officeDocument/2006/math">
                    <m:r>
                      <a:rPr lang="en-US" altLang="zh-CN" sz="1100" i="1" dirty="0">
                        <a:solidFill>
                          <a:srgbClr val="000000"/>
                        </a:solidFill>
                        <a:latin typeface="Cambria Math"/>
                        <a:cs typeface="Times New Roman" pitchFamily="18" charset="0"/>
                      </a:rPr>
                      <m:t>𝑇</m:t>
                    </m:r>
                    <m:r>
                      <a:rPr lang="en-US" altLang="zh-CN" sz="1100" b="0" i="1" dirty="0" smtClean="0">
                        <a:solidFill>
                          <a:srgbClr val="000000"/>
                        </a:solidFill>
                        <a:latin typeface="Cambria Math"/>
                        <a:cs typeface="Times New Roman" pitchFamily="18" charset="0"/>
                      </a:rPr>
                      <m:t>𝑌</m:t>
                    </m:r>
                    <m:r>
                      <a:rPr lang="en-US" altLang="zh-CN" sz="1100" b="0" i="0" dirty="0" smtClean="0">
                        <a:solidFill>
                          <a:srgbClr val="000000"/>
                        </a:solidFill>
                        <a:latin typeface="Cambria Math"/>
                        <a:cs typeface="Times New Roman" pitchFamily="18" charset="0"/>
                      </a:rPr>
                      <m:t>=</m:t>
                    </m:r>
                    <m:r>
                      <a:rPr lang="en-US" altLang="zh-CN" sz="1100" i="1">
                        <a:solidFill>
                          <a:srgbClr val="000000"/>
                        </a:solidFill>
                        <a:latin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𝐶</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b="0" i="1" smtClean="0">
                                <a:solidFill>
                                  <a:srgbClr val="000000"/>
                                </a:solidFill>
                                <a:latin typeface="Cambria Math"/>
                                <a:ea typeface="Cambria Math" panose="02040503050406030204" pitchFamily="18" charset="0"/>
                                <a:cs typeface="Times New Roman" pitchFamily="18" charset="0"/>
                              </a:rPr>
                              <m:t>𝑆</m:t>
                            </m:r>
                          </m:e>
                          <m:sub>
                            <m:r>
                              <a:rPr lang="en-US" altLang="zh-CN" sz="1100" b="0" i="1" smtClean="0">
                                <a:solidFill>
                                  <a:srgbClr val="000000"/>
                                </a:solidFill>
                                <a:latin typeface="Cambria Math"/>
                                <a:ea typeface="Cambria Math" panose="02040503050406030204" pitchFamily="18" charset="0"/>
                                <a:cs typeface="Times New Roman" pitchFamily="18" charset="0"/>
                              </a:rPr>
                              <m:t>𝑃</m:t>
                            </m:r>
                          </m:sub>
                        </m:sSub>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b="0" i="1" smtClean="0">
                            <a:solidFill>
                              <a:srgbClr val="000000"/>
                            </a:solidFill>
                            <a:latin typeface="Cambria Math"/>
                            <a:ea typeface="Cambria Math" panose="02040503050406030204" pitchFamily="18" charset="0"/>
                            <a:cs typeface="Times New Roman" pitchFamily="18" charset="0"/>
                          </a:rPr>
                          <m:t>𝑅</m:t>
                        </m:r>
                      </m:e>
                      <m:sub>
                        <m:r>
                          <a:rPr lang="en-US" altLang="zh-CN" sz="1100" b="0" i="1" smtClean="0">
                            <a:solidFill>
                              <a:srgbClr val="000000"/>
                            </a:solidFill>
                            <a:latin typeface="Cambria Math"/>
                            <a:ea typeface="Cambria Math" panose="02040503050406030204" pitchFamily="18" charset="0"/>
                            <a:cs typeface="Times New Roman" pitchFamily="18" charset="0"/>
                          </a:rPr>
                          <m:t>𝑡𝑟</m:t>
                        </m:r>
                      </m:sub>
                    </m:sSub>
                    <m:r>
                      <a:rPr lang="en-US" altLang="zh-CN" sz="110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r>
                          <a:rPr lang="en-US" altLang="zh-CN" sz="1100" b="0" i="1" smtClean="0">
                            <a:solidFill>
                              <a:srgbClr val="000000"/>
                            </a:solidFill>
                            <a:latin typeface="Cambria Math"/>
                            <a:ea typeface="Cambria Math"/>
                            <a:cs typeface="Times New Roman" pitchFamily="18" charset="0"/>
                          </a:rPr>
                          <m:t>𝑁</m:t>
                        </m:r>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𝑓𝑟</m:t>
                        </m:r>
                      </m:sub>
                    </m:sSub>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p>
                          <m:sSupPr>
                            <m:ctrlPr>
                              <a:rPr lang="en-US" altLang="zh-CN" sz="1100" b="0" i="1" smtClean="0">
                                <a:solidFill>
                                  <a:srgbClr val="000000"/>
                                </a:solidFill>
                                <a:latin typeface="Cambria Math" panose="02040503050406030204" pitchFamily="18" charset="0"/>
                                <a:ea typeface="Cambria Math"/>
                                <a:cs typeface="Times New Roman" pitchFamily="18" charset="0"/>
                              </a:rPr>
                            </m:ctrlPr>
                          </m:sSupPr>
                          <m:e>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r>
                                      <a:rPr lang="en-US" altLang="zh-CN" sz="1100" b="0" i="1" smtClean="0">
                                        <a:solidFill>
                                          <a:srgbClr val="000000"/>
                                        </a:solidFill>
                                        <a:latin typeface="Cambria Math"/>
                                        <a:ea typeface="Cambria Math"/>
                                        <a:cs typeface="Times New Roman" pitchFamily="18" charset="0"/>
                                      </a:rPr>
                                      <m:t>1</m:t>
                                    </m:r>
                                  </m:num>
                                  <m:den>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𝑓𝑟</m:t>
                                        </m:r>
                                      </m:sub>
                                    </m:sSub>
                                  </m:den>
                                </m:f>
                              </m:e>
                            </m:d>
                          </m:e>
                          <m:sup>
                            <m:r>
                              <a:rPr lang="en-US" altLang="zh-CN" sz="1100" b="0" i="1" smtClean="0">
                                <a:solidFill>
                                  <a:srgbClr val="000000"/>
                                </a:solidFill>
                                <a:latin typeface="Cambria Math"/>
                                <a:ea typeface="Cambria Math"/>
                                <a:cs typeface="Times New Roman" pitchFamily="18" charset="0"/>
                              </a:rPr>
                              <m:t>𝑚</m:t>
                            </m:r>
                          </m:sup>
                        </m:sSup>
                      </m:e>
                    </m:d>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𝑆</m:t>
                            </m:r>
                          </m:e>
                          <m:sub>
                            <m:r>
                              <a:rPr lang="en-US" altLang="zh-CN" sz="1100" b="0" i="1" smtClean="0">
                                <a:solidFill>
                                  <a:srgbClr val="000000"/>
                                </a:solidFill>
                                <a:latin typeface="Cambria Math"/>
                                <a:ea typeface="Cambria Math"/>
                                <a:cs typeface="Times New Roman" pitchFamily="18" charset="0"/>
                              </a:rPr>
                              <m:t>𝑃</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𝑁</m:t>
                        </m:r>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𝑓𝑎</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−1</m:t>
                        </m:r>
                      </m:e>
                    </m:d>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𝑆</m:t>
                            </m:r>
                          </m:e>
                          <m:sub>
                            <m:r>
                              <a:rPr lang="en-US" altLang="zh-CN" sz="1100" b="0" i="1" smtClean="0">
                                <a:solidFill>
                                  <a:srgbClr val="000000"/>
                                </a:solidFill>
                                <a:latin typeface="Cambria Math"/>
                                <a:ea typeface="Cambria Math"/>
                                <a:cs typeface="Times New Roman" pitchFamily="18" charset="0"/>
                              </a:rPr>
                              <m:t>𝑃</m:t>
                            </m:r>
                          </m:sub>
                        </m:sSub>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𝑡𝑎</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−1</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r>
                              <a:rPr lang="en-US" altLang="zh-CN" sz="1100" b="0" i="1" smtClean="0">
                                <a:solidFill>
                                  <a:srgbClr val="000000"/>
                                </a:solidFill>
                                <a:latin typeface="Cambria Math"/>
                                <a:ea typeface="Cambria Math"/>
                                <a:cs typeface="Times New Roman" pitchFamily="18" charset="0"/>
                              </a:rPr>
                              <m:t>1</m:t>
                            </m:r>
                          </m:num>
                          <m:den>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𝑓𝑟</m:t>
                                </m:r>
                              </m:sub>
                            </m:sSub>
                          </m:den>
                        </m:f>
                      </m:e>
                    </m:d>
                  </m:oMath>
                </a14:m>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mc:Choice>
        <mc:Fallback xmlns="">
          <p:sp>
            <p:nvSpPr>
              <p:cNvPr id="14" name="Rectangle 14"/>
              <p:cNvSpPr>
                <a:spLocks noRot="1" noChangeAspect="1" noMove="1" noResize="1" noEditPoints="1" noAdjustHandles="1" noChangeArrowheads="1" noChangeShapeType="1" noTextEdit="1"/>
              </p:cNvSpPr>
              <p:nvPr/>
            </p:nvSpPr>
            <p:spPr bwMode="auto">
              <a:xfrm>
                <a:off x="399960" y="1214680"/>
                <a:ext cx="11084753" cy="842475"/>
              </a:xfrm>
              <a:prstGeom prst="rect">
                <a:avLst/>
              </a:prstGeom>
              <a:blipFill rotWithShape="0">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14"/>
              <p:cNvSpPr>
                <a:spLocks noChangeArrowheads="1"/>
              </p:cNvSpPr>
              <p:nvPr/>
            </p:nvSpPr>
            <p:spPr bwMode="auto">
              <a:xfrm>
                <a:off x="399961" y="2022691"/>
                <a:ext cx="11084752" cy="7952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lvl="0">
                  <a:lnSpc>
                    <a:spcPct val="150000"/>
                  </a:lnSpc>
                </a:pPr>
                <a:r>
                  <a:rPr lang="zh-CN" altLang="en-US" sz="1100" dirty="0">
                    <a:latin typeface="Times New Roman" pitchFamily="18" charset="0"/>
                    <a:cs typeface="Times New Roman" pitchFamily="18" charset="0"/>
                  </a:rPr>
                  <a:t>批過程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batch process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間斷誤差類型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intermittent errors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試驗有效比</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test yield</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p>
              <a:p>
                <a:pPr lvl="0">
                  <a:lnSpc>
                    <a:spcPct val="150000"/>
                  </a:lnSpc>
                </a:pPr>
                <a14:m>
                  <m:oMath xmlns:m="http://schemas.openxmlformats.org/officeDocument/2006/math">
                    <m:r>
                      <a:rPr lang="en-US" altLang="zh-CN" sz="1100" b="0" i="1" smtClean="0">
                        <a:solidFill>
                          <a:srgbClr val="000000"/>
                        </a:solidFill>
                        <a:latin typeface="Cambria Math"/>
                        <a:cs typeface="Times New Roman" pitchFamily="18" charset="0"/>
                      </a:rPr>
                      <m:t>𝑇𝑌</m:t>
                    </m:r>
                    <m:r>
                      <a:rPr lang="en-US" altLang="zh-CN" sz="1100" b="0" i="0" smtClean="0">
                        <a:solidFill>
                          <a:srgbClr val="000000"/>
                        </a:solidFill>
                        <a:latin typeface="Cambria Math"/>
                        <a:cs typeface="Times New Roman" pitchFamily="18" charset="0"/>
                      </a:rPr>
                      <m:t>=</m:t>
                    </m:r>
                    <m:r>
                      <a:rPr lang="en-US" altLang="zh-CN" sz="1100" i="1">
                        <a:solidFill>
                          <a:srgbClr val="000000"/>
                        </a:solidFill>
                        <a:latin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𝐶</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𝑆</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sub>
                        </m:sSub>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b="0" i="1" smtClean="0">
                            <a:solidFill>
                              <a:srgbClr val="000000"/>
                            </a:solidFill>
                            <a:latin typeface="Cambria Math"/>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𝑡𝑟</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𝑒𝑑</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𝑓𝑟</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p>
                              <m:sSup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pPr>
                              <m:e>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𝑓𝑟</m:t>
                                        </m:r>
                                      </m:sub>
                                    </m:sSub>
                                  </m:e>
                                </m:d>
                              </m:e>
                              <m:sup>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𝑚</m:t>
                                </m:r>
                              </m:sup>
                            </m:sSup>
                          </m:e>
                        </m:d>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𝑆</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b="0" i="1" smtClean="0">
                                <a:solidFill>
                                  <a:srgbClr val="000000"/>
                                </a:solidFill>
                                <a:latin typeface="Cambria Math"/>
                                <a:ea typeface="Cambria Math" panose="02040503050406030204" pitchFamily="18" charset="0"/>
                                <a:cs typeface="Times New Roman" pitchFamily="18" charset="0"/>
                              </a:rPr>
                              <m:t>𝑁</m:t>
                            </m:r>
                          </m:sub>
                        </m:sSub>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𝑓𝑎</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𝑒𝑑</m:t>
                                </m:r>
                              </m:sub>
                            </m:sSub>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𝑡𝑎</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𝑒𝑑</m:t>
                                </m:r>
                              </m:sub>
                            </m:sSub>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𝑓𝑟</m:t>
                                </m:r>
                              </m:sub>
                            </m:sSub>
                          </m:e>
                        </m:d>
                      </m:e>
                    </m:d>
                  </m:oMath>
                </a14:m>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mc:Choice>
        <mc:Fallback xmlns="">
          <p:sp>
            <p:nvSpPr>
              <p:cNvPr id="17" name="Rectangle 14"/>
              <p:cNvSpPr>
                <a:spLocks noRot="1" noChangeAspect="1" noMove="1" noResize="1" noEditPoints="1" noAdjustHandles="1" noChangeArrowheads="1" noChangeShapeType="1" noTextEdit="1"/>
              </p:cNvSpPr>
              <p:nvPr/>
            </p:nvSpPr>
            <p:spPr bwMode="auto">
              <a:xfrm>
                <a:off x="399961" y="2022691"/>
                <a:ext cx="11084752" cy="795218"/>
              </a:xfrm>
              <a:prstGeom prst="rect">
                <a:avLst/>
              </a:prstGeom>
              <a:blipFill rotWithShape="0">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Rectangle 14"/>
              <p:cNvSpPr>
                <a:spLocks noChangeArrowheads="1"/>
              </p:cNvSpPr>
              <p:nvPr/>
            </p:nvSpPr>
            <p:spPr bwMode="auto">
              <a:xfrm>
                <a:off x="399961" y="2739201"/>
                <a:ext cx="11084746" cy="8692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批過程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batch process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持續誤差類型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persistent errors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試驗有效比</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test yield</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p>
              <a:p>
                <a:pPr>
                  <a:lnSpc>
                    <a:spcPct val="150000"/>
                  </a:lnSpc>
                </a:pPr>
                <a14:m>
                  <m:oMath xmlns:m="http://schemas.openxmlformats.org/officeDocument/2006/math">
                    <m:r>
                      <a:rPr lang="en-US" altLang="zh-CN" sz="1100" b="0" i="1" smtClean="0">
                        <a:solidFill>
                          <a:srgbClr val="000000"/>
                        </a:solidFill>
                        <a:latin typeface="Cambria Math"/>
                        <a:cs typeface="Times New Roman" pitchFamily="18" charset="0"/>
                      </a:rPr>
                      <m:t>𝑇𝑌</m:t>
                    </m:r>
                    <m:r>
                      <a:rPr lang="en-US" altLang="zh-CN" sz="1100" b="0" i="0" smtClean="0">
                        <a:solidFill>
                          <a:srgbClr val="000000"/>
                        </a:solidFill>
                        <a:latin typeface="Cambria Math"/>
                        <a:cs typeface="Times New Roman" pitchFamily="18" charset="0"/>
                      </a:rPr>
                      <m:t>=</m:t>
                    </m:r>
                    <m:r>
                      <a:rPr lang="en-US" altLang="zh-CN" sz="1100" i="1">
                        <a:solidFill>
                          <a:srgbClr val="000000"/>
                        </a:solidFill>
                        <a:latin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𝐶</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𝑆</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sub>
                        </m:sSub>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b="0" i="1" smtClean="0">
                            <a:solidFill>
                              <a:srgbClr val="000000"/>
                            </a:solidFill>
                            <a:latin typeface="Cambria Math"/>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𝑡𝑟</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𝑓𝑟</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𝐴𝑅𝐿</m:t>
                                </m:r>
                              </m:e>
                              <m:sub>
                                <m:r>
                                  <a:rPr lang="en-US" altLang="zh-CN" sz="1100" b="0" i="1" smtClean="0">
                                    <a:solidFill>
                                      <a:srgbClr val="000000"/>
                                    </a:solidFill>
                                    <a:latin typeface="Cambria Math" panose="02040503050406030204" pitchFamily="18" charset="0"/>
                                    <a:ea typeface="Cambria Math" panose="02040503050406030204" pitchFamily="18" charset="0"/>
                                    <a:cs typeface="Times New Roman" pitchFamily="18" charset="0"/>
                                  </a:rPr>
                                  <m:t>𝑒𝑑</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p>
                              <m:sSup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pPr>
                              <m:e>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num>
                                      <m:den>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𝐴𝑅𝐿</m:t>
                                            </m:r>
                                          </m:e>
                                          <m:sub>
                                            <m:r>
                                              <a:rPr lang="en-US" altLang="zh-CN" sz="1100" b="0" i="1" smtClean="0">
                                                <a:solidFill>
                                                  <a:srgbClr val="000000"/>
                                                </a:solidFill>
                                                <a:latin typeface="Cambria Math" panose="02040503050406030204" pitchFamily="18" charset="0"/>
                                                <a:ea typeface="Cambria Math" panose="02040503050406030204" pitchFamily="18" charset="0"/>
                                                <a:cs typeface="Times New Roman" pitchFamily="18" charset="0"/>
                                              </a:rPr>
                                              <m:t>𝑓𝑟</m:t>
                                            </m:r>
                                          </m:sub>
                                        </m:sSub>
                                      </m:den>
                                    </m:f>
                                  </m:e>
                                </m:d>
                              </m:e>
                              <m:sup>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𝑚</m:t>
                                </m:r>
                              </m:sup>
                            </m:sSup>
                          </m:e>
                        </m:d>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𝑆</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sub>
                        </m:sSub>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b="0" i="1" smtClean="0">
                            <a:solidFill>
                              <a:srgbClr val="000000"/>
                            </a:solidFill>
                            <a:latin typeface="Cambria Math"/>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𝑓𝑎</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𝐴𝑅𝐿</m:t>
                                </m:r>
                              </m:e>
                              <m:sub>
                                <m:r>
                                  <a:rPr lang="en-US" altLang="zh-CN" sz="1100" b="0" i="1" smtClean="0">
                                    <a:solidFill>
                                      <a:srgbClr val="000000"/>
                                    </a:solidFill>
                                    <a:latin typeface="Cambria Math" panose="02040503050406030204" pitchFamily="18" charset="0"/>
                                    <a:ea typeface="Cambria Math" panose="02040503050406030204" pitchFamily="18" charset="0"/>
                                    <a:cs typeface="Times New Roman" pitchFamily="18" charset="0"/>
                                  </a:rPr>
                                  <m:t>𝑒𝑑</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𝑡𝑎</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𝐴𝑅𝐿</m:t>
                                </m:r>
                              </m:e>
                              <m:sub>
                                <m:r>
                                  <a:rPr lang="en-US" altLang="zh-CN" sz="1100" b="0" i="1" smtClean="0">
                                    <a:solidFill>
                                      <a:srgbClr val="000000"/>
                                    </a:solidFill>
                                    <a:latin typeface="Cambria Math" panose="02040503050406030204" pitchFamily="18" charset="0"/>
                                    <a:ea typeface="Cambria Math" panose="02040503050406030204" pitchFamily="18" charset="0"/>
                                    <a:cs typeface="Times New Roman" pitchFamily="18" charset="0"/>
                                  </a:rPr>
                                  <m:t>𝑒𝑑</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𝐴𝑅𝐿</m:t>
                                </m:r>
                              </m:e>
                              <m:sub>
                                <m:r>
                                  <a:rPr lang="en-US" altLang="zh-CN" sz="1100" b="0" i="1" smtClean="0">
                                    <a:solidFill>
                                      <a:srgbClr val="000000"/>
                                    </a:solidFill>
                                    <a:latin typeface="Cambria Math" panose="02040503050406030204" pitchFamily="18" charset="0"/>
                                    <a:ea typeface="Cambria Math" panose="02040503050406030204" pitchFamily="18" charset="0"/>
                                    <a:cs typeface="Times New Roman" pitchFamily="18" charset="0"/>
                                  </a:rPr>
                                  <m:t>𝑒𝑑</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num>
                              <m:den>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𝐴𝑅𝐿</m:t>
                                    </m:r>
                                  </m:e>
                                  <m:sub>
                                    <m:r>
                                      <a:rPr lang="en-US" altLang="zh-CN" sz="1100" b="0" i="1" smtClean="0">
                                        <a:solidFill>
                                          <a:srgbClr val="000000"/>
                                        </a:solidFill>
                                        <a:latin typeface="Cambria Math" panose="02040503050406030204" pitchFamily="18" charset="0"/>
                                        <a:ea typeface="Cambria Math" panose="02040503050406030204" pitchFamily="18" charset="0"/>
                                        <a:cs typeface="Times New Roman" pitchFamily="18" charset="0"/>
                                      </a:rPr>
                                      <m:t>𝑓𝑟</m:t>
                                    </m:r>
                                  </m:sub>
                                </m:sSub>
                              </m:den>
                            </m:f>
                          </m:e>
                        </m:d>
                      </m:e>
                    </m:d>
                  </m:oMath>
                </a14:m>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mc:Choice>
        <mc:Fallback xmlns="">
          <p:sp>
            <p:nvSpPr>
              <p:cNvPr id="18" name="Rectangle 14"/>
              <p:cNvSpPr>
                <a:spLocks noRot="1" noChangeAspect="1" noMove="1" noResize="1" noEditPoints="1" noAdjustHandles="1" noChangeArrowheads="1" noChangeShapeType="1" noTextEdit="1"/>
              </p:cNvSpPr>
              <p:nvPr/>
            </p:nvSpPr>
            <p:spPr bwMode="auto">
              <a:xfrm>
                <a:off x="399961" y="2739201"/>
                <a:ext cx="11084746" cy="869277"/>
              </a:xfrm>
              <a:prstGeom prst="rect">
                <a:avLst/>
              </a:prstGeom>
              <a:blipFill rotWithShape="0">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9" name="表格 18"/>
          <p:cNvGraphicFramePr>
            <a:graphicFrameLocks noGrp="1"/>
          </p:cNvGraphicFramePr>
          <p:nvPr>
            <p:extLst>
              <p:ext uri="{D42A27DB-BD31-4B8C-83A1-F6EECF244321}">
                <p14:modId xmlns:p14="http://schemas.microsoft.com/office/powerpoint/2010/main" val="1966127441"/>
              </p:ext>
            </p:extLst>
          </p:nvPr>
        </p:nvGraphicFramePr>
        <p:xfrm>
          <a:off x="524775" y="3650374"/>
          <a:ext cx="10371023" cy="1741432"/>
        </p:xfrm>
        <a:graphic>
          <a:graphicData uri="http://schemas.openxmlformats.org/drawingml/2006/table">
            <a:tbl>
              <a:tblPr/>
              <a:tblGrid>
                <a:gridCol w="3941347">
                  <a:extLst>
                    <a:ext uri="{9D8B030D-6E8A-4147-A177-3AD203B41FA5}">
                      <a16:colId xmlns:a16="http://schemas.microsoft.com/office/drawing/2014/main" val="20000"/>
                    </a:ext>
                  </a:extLst>
                </a:gridCol>
                <a:gridCol w="3214838">
                  <a:extLst>
                    <a:ext uri="{9D8B030D-6E8A-4147-A177-3AD203B41FA5}">
                      <a16:colId xmlns:a16="http://schemas.microsoft.com/office/drawing/2014/main" val="20001"/>
                    </a:ext>
                  </a:extLst>
                </a:gridCol>
                <a:gridCol w="3214838">
                  <a:extLst>
                    <a:ext uri="{9D8B030D-6E8A-4147-A177-3AD203B41FA5}">
                      <a16:colId xmlns:a16="http://schemas.microsoft.com/office/drawing/2014/main" val="20002"/>
                    </a:ext>
                  </a:extLst>
                </a:gridCol>
              </a:tblGrid>
              <a:tr h="217679">
                <a:tc rowSpan="2">
                  <a:txBody>
                    <a:bodyPr/>
                    <a:lstStyle/>
                    <a:p>
                      <a:pPr algn="ctr" fontAlgn="ctr"/>
                      <a:r>
                        <a:rPr lang="zh-CN" altLang="en-US" sz="1000" b="0" i="0" u="none" strike="noStrike" dirty="0">
                          <a:effectLst/>
                          <a:latin typeface="宋体"/>
                        </a:rPr>
                        <a:t>損失係數 </a:t>
                      </a:r>
                      <a:r>
                        <a:rPr lang="en-US" altLang="zh-CN" sz="1000" b="0" i="0" u="none" strike="noStrike" dirty="0">
                          <a:effectLst/>
                          <a:latin typeface="Times New Roman" panose="02020603050405020304" pitchFamily="18" charset="0"/>
                          <a:cs typeface="Times New Roman" panose="02020603050405020304" pitchFamily="18" charset="0"/>
                        </a:rPr>
                        <a:t>( </a:t>
                      </a:r>
                      <a:r>
                        <a:rPr lang="en-US" altLang="zh-CN" sz="1000" b="0" i="1" u="none" strike="noStrike" dirty="0">
                          <a:effectLst/>
                          <a:latin typeface="Times New Roman" panose="02020603050405020304" pitchFamily="18" charset="0"/>
                          <a:cs typeface="Times New Roman" panose="02020603050405020304" pitchFamily="18" charset="0"/>
                        </a:rPr>
                        <a:t>loss factors</a:t>
                      </a:r>
                      <a:r>
                        <a:rPr lang="en-US" altLang="zh-CN" sz="1000" b="0" i="0" u="none" strike="noStrike" dirty="0">
                          <a:effectLst/>
                          <a:latin typeface="Times New Roman" panose="02020603050405020304" pitchFamily="18" charset="0"/>
                          <a:cs typeface="Times New Roman" panose="02020603050405020304" pitchFamily="18" charset="0"/>
                        </a:rPr>
                        <a:t> )</a:t>
                      </a:r>
                      <a:endParaRPr lang="zh-CN" altLang="en-US" sz="1000" b="0" i="0" u="none" strike="noStrike" dirty="0">
                        <a:effectLst/>
                        <a:latin typeface="Times New Roman" panose="02020603050405020304" pitchFamily="18" charset="0"/>
                        <a:cs typeface="Times New Roman" panose="02020603050405020304" pitchFamily="18" charset="0"/>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000" b="0" i="0" u="none" strike="noStrike">
                          <a:effectLst/>
                          <a:latin typeface="宋体"/>
                        </a:rPr>
                        <a:t>過程類型</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217679">
                <a:tc vMerge="1">
                  <a:txBody>
                    <a:bodyPr/>
                    <a:lstStyle/>
                    <a:p>
                      <a:endParaRPr lang="zh-CN" altLang="en-US"/>
                    </a:p>
                  </a:txBody>
                  <a:tcPr/>
                </a:tc>
                <a:tc>
                  <a:txBody>
                    <a:bodyPr/>
                    <a:lstStyle/>
                    <a:p>
                      <a:pPr algn="ctr" fontAlgn="ctr"/>
                      <a:r>
                        <a:rPr lang="zh-CN" altLang="en-US" sz="1000" b="0" i="0" u="none" strike="noStrike" dirty="0">
                          <a:effectLst/>
                          <a:latin typeface="宋体"/>
                        </a:rPr>
                        <a:t>批過程 </a:t>
                      </a:r>
                      <a:r>
                        <a:rPr lang="en-US" altLang="zh-CN" sz="1000" b="0" i="0" u="none" strike="noStrike" dirty="0">
                          <a:effectLst/>
                          <a:latin typeface="Times New Roman" panose="02020603050405020304" pitchFamily="18" charset="0"/>
                          <a:cs typeface="Times New Roman" panose="02020603050405020304" pitchFamily="18" charset="0"/>
                        </a:rPr>
                        <a:t>( </a:t>
                      </a:r>
                      <a:r>
                        <a:rPr lang="en-US" altLang="zh-CN" sz="1000" b="0" i="1" u="none" strike="noStrike" dirty="0">
                          <a:effectLst/>
                          <a:latin typeface="Times New Roman" panose="02020603050405020304" pitchFamily="18" charset="0"/>
                          <a:cs typeface="Times New Roman" panose="02020603050405020304" pitchFamily="18" charset="0"/>
                        </a:rPr>
                        <a:t>batch process</a:t>
                      </a:r>
                      <a:r>
                        <a:rPr lang="en-US" altLang="zh-CN" sz="1000" b="0" i="0" u="none" strike="noStrike" dirty="0">
                          <a:effectLst/>
                          <a:latin typeface="Times New Roman" panose="02020603050405020304" pitchFamily="18" charset="0"/>
                          <a:cs typeface="Times New Roman" panose="02020603050405020304" pitchFamily="18" charset="0"/>
                        </a:rPr>
                        <a:t> )</a:t>
                      </a:r>
                      <a:endParaRPr lang="zh-CN" altLang="en-US" sz="1000" b="0" i="0" u="none" strike="noStrike" dirty="0">
                        <a:effectLst/>
                        <a:latin typeface="Times New Roman" panose="02020603050405020304" pitchFamily="18" charset="0"/>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effectLst/>
                          <a:latin typeface="宋体"/>
                        </a:rPr>
                        <a:t>隨機式過程 </a:t>
                      </a:r>
                      <a:r>
                        <a:rPr lang="en-US" altLang="zh-CN" sz="1000" b="0" i="0" u="none" strike="noStrike" dirty="0">
                          <a:effectLst/>
                          <a:latin typeface="Times New Roman" panose="02020603050405020304" pitchFamily="18" charset="0"/>
                          <a:cs typeface="Times New Roman" panose="02020603050405020304" pitchFamily="18" charset="0"/>
                        </a:rPr>
                        <a:t>( </a:t>
                      </a:r>
                      <a:r>
                        <a:rPr lang="en-US" altLang="zh-CN" sz="1000" b="0" i="1" u="none" strike="noStrike" dirty="0">
                          <a:effectLst/>
                          <a:latin typeface="Times New Roman" panose="02020603050405020304" pitchFamily="18" charset="0"/>
                          <a:cs typeface="Times New Roman" panose="02020603050405020304" pitchFamily="18" charset="0"/>
                        </a:rPr>
                        <a:t>random access process</a:t>
                      </a:r>
                      <a:r>
                        <a:rPr lang="en-US" altLang="zh-CN" sz="1000" b="0" i="0" u="none" strike="noStrike" dirty="0">
                          <a:effectLst/>
                          <a:latin typeface="Times New Roman" panose="02020603050405020304" pitchFamily="18" charset="0"/>
                          <a:cs typeface="Times New Roman" panose="02020603050405020304" pitchFamily="18" charset="0"/>
                        </a:rPr>
                        <a:t> )</a:t>
                      </a:r>
                      <a:endParaRPr lang="zh-CN" altLang="en-US" sz="1000" b="0" i="0" u="none" strike="noStrike" dirty="0">
                        <a:effectLst/>
                        <a:latin typeface="Times New Roman" panose="02020603050405020304" pitchFamily="18" charset="0"/>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7679">
                <a:tc>
                  <a:txBody>
                    <a:bodyPr/>
                    <a:lstStyle/>
                    <a:p>
                      <a:pPr algn="ctr" fontAlgn="ctr"/>
                      <a:r>
                        <a:rPr lang="en-US" sz="1000" b="0" i="1" u="none" strike="noStrike" dirty="0">
                          <a:effectLst/>
                          <a:latin typeface="Times New Roman"/>
                        </a:rPr>
                        <a:t>L</a:t>
                      </a:r>
                      <a:r>
                        <a:rPr lang="en-US" sz="1000" b="0" i="1" u="none" strike="noStrike" baseline="-25000" dirty="0">
                          <a:effectLst/>
                          <a:latin typeface="Times New Roman"/>
                        </a:rPr>
                        <a:t>CC</a:t>
                      </a:r>
                      <a:r>
                        <a:rPr lang="en-US" sz="1000" b="0" i="0" u="none" strike="noStrike" baseline="0" dirty="0">
                          <a:effectLst/>
                          <a:latin typeface="Times New Roman"/>
                        </a:rPr>
                        <a:t>  </a:t>
                      </a:r>
                      <a:r>
                        <a:rPr lang="en-US" altLang="zh-CN" sz="1000" b="0" i="0" u="none" strike="noStrike" baseline="0" dirty="0">
                          <a:effectLst/>
                          <a:latin typeface="Times New Roman"/>
                        </a:rPr>
                        <a:t>~  </a:t>
                      </a:r>
                      <a:r>
                        <a:rPr lang="en-US" altLang="zh-CN" sz="1000" b="0" i="1" u="none" strike="noStrike" baseline="0" dirty="0">
                          <a:effectLst/>
                          <a:latin typeface="Times New Roman"/>
                        </a:rPr>
                        <a:t>loss factors of calibration and control</a:t>
                      </a:r>
                      <a:endParaRPr lang="en-US" sz="1000" b="0" i="1" u="none" strike="noStrike" baseline="0"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dirty="0">
                          <a:effectLst/>
                          <a:latin typeface="Times New Roman"/>
                        </a:rPr>
                        <a:t>( </a:t>
                      </a:r>
                      <a:r>
                        <a:rPr lang="en-US" sz="1000" b="0" i="1" u="none" strike="noStrike" dirty="0">
                          <a:effectLst/>
                          <a:latin typeface="Times New Roman"/>
                        </a:rPr>
                        <a:t>C</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dirty="0">
                          <a:effectLst/>
                          <a:latin typeface="Times New Roman"/>
                        </a:rPr>
                        <a:t>( </a:t>
                      </a:r>
                      <a:r>
                        <a:rPr lang="en-US" sz="1000" b="0" i="1" u="none" strike="noStrike" dirty="0">
                          <a:effectLst/>
                          <a:latin typeface="Times New Roman"/>
                        </a:rPr>
                        <a:t>C</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17679">
                <a:tc>
                  <a:txBody>
                    <a:bodyPr/>
                    <a:lstStyle/>
                    <a:p>
                      <a:pPr algn="ctr" fontAlgn="ctr"/>
                      <a:r>
                        <a:rPr lang="en-US" sz="1000" b="0" i="1" u="none" strike="noStrike" dirty="0" err="1">
                          <a:effectLst/>
                          <a:latin typeface="Times New Roman"/>
                        </a:rPr>
                        <a:t>L</a:t>
                      </a:r>
                      <a:r>
                        <a:rPr lang="en-US" sz="1000" b="0" i="1" u="none" strike="noStrike" baseline="-25000" dirty="0" err="1">
                          <a:effectLst/>
                          <a:latin typeface="Times New Roman"/>
                        </a:rPr>
                        <a:t>tr</a:t>
                      </a:r>
                      <a:r>
                        <a:rPr kumimoji="0" lang="en-US" altLang="zh-CN" sz="1000" b="0" i="0" u="none" strike="noStrike" kern="1200" cap="none" spc="0" normalizeH="0" baseline="0" noProof="0" dirty="0">
                          <a:ln>
                            <a:noFill/>
                          </a:ln>
                          <a:solidFill>
                            <a:srgbClr val="000000"/>
                          </a:solidFill>
                          <a:effectLst/>
                          <a:uLnTx/>
                          <a:uFillTx/>
                          <a:latin typeface="Times New Roman"/>
                        </a:rPr>
                        <a:t>  ~  </a:t>
                      </a:r>
                      <a:r>
                        <a:rPr kumimoji="0" lang="en-US" altLang="zh-CN" sz="1000" b="0" i="1" u="none" strike="noStrike" kern="1200" cap="none" spc="0" normalizeH="0" baseline="0" noProof="0" dirty="0">
                          <a:ln>
                            <a:noFill/>
                          </a:ln>
                          <a:solidFill>
                            <a:srgbClr val="000000"/>
                          </a:solidFill>
                          <a:effectLst/>
                          <a:uLnTx/>
                          <a:uFillTx/>
                          <a:latin typeface="Times New Roman"/>
                        </a:rPr>
                        <a:t>loss factors of true rejection</a:t>
                      </a:r>
                      <a:endParaRPr lang="en-US" sz="1000" b="0" i="1"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tr</a:t>
                      </a:r>
                      <a:r>
                        <a:rPr lang="en-US" sz="1000" b="0" i="0" u="none" strike="noStrike" dirty="0">
                          <a:effectLst/>
                          <a:latin typeface="Times New Roman"/>
                        </a:rPr>
                        <a:t>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tr</a:t>
                      </a:r>
                      <a:r>
                        <a:rPr lang="en-US" sz="1000" b="0" i="0" u="none" strike="noStrike" dirty="0">
                          <a:effectLst/>
                          <a:latin typeface="Times New Roman"/>
                        </a:rPr>
                        <a:t> ·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17679">
                <a:tc>
                  <a:txBody>
                    <a:bodyPr/>
                    <a:lstStyle/>
                    <a:p>
                      <a:pPr algn="ctr" fontAlgn="ctr"/>
                      <a:r>
                        <a:rPr lang="en-US" sz="1000" b="0" i="1" u="none" strike="noStrike" dirty="0" err="1">
                          <a:effectLst/>
                          <a:latin typeface="Times New Roman"/>
                        </a:rPr>
                        <a:t>L</a:t>
                      </a:r>
                      <a:r>
                        <a:rPr lang="en-US" sz="1000" b="0" i="1" u="none" strike="noStrike" baseline="-25000" dirty="0" err="1">
                          <a:effectLst/>
                          <a:latin typeface="Times New Roman"/>
                        </a:rPr>
                        <a:t>fr</a:t>
                      </a:r>
                      <a:r>
                        <a:rPr kumimoji="0" lang="en-US" altLang="zh-CN" sz="1000" b="0" i="0" u="none" strike="noStrike" kern="1200" cap="none" spc="0" normalizeH="0" baseline="0" noProof="0" dirty="0">
                          <a:ln>
                            <a:noFill/>
                          </a:ln>
                          <a:solidFill>
                            <a:srgbClr val="000000"/>
                          </a:solidFill>
                          <a:effectLst/>
                          <a:uLnTx/>
                          <a:uFillTx/>
                          <a:latin typeface="Times New Roman"/>
                        </a:rPr>
                        <a:t>  ~  </a:t>
                      </a:r>
                      <a:r>
                        <a:rPr kumimoji="0" lang="en-US" altLang="zh-CN" sz="1000" b="0" i="1" u="none" strike="noStrike" kern="1200" cap="none" spc="0" normalizeH="0" baseline="0" noProof="0" dirty="0">
                          <a:ln>
                            <a:noFill/>
                          </a:ln>
                          <a:solidFill>
                            <a:srgbClr val="000000"/>
                          </a:solidFill>
                          <a:effectLst/>
                          <a:uLnTx/>
                          <a:uFillTx/>
                          <a:latin typeface="Times New Roman"/>
                        </a:rPr>
                        <a:t>loss factors of false rejection</a:t>
                      </a:r>
                      <a:endParaRPr lang="en-US" sz="1000" b="0" i="1"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fr</a:t>
                      </a:r>
                      <a:r>
                        <a:rPr lang="en-US" sz="1000" b="0" i="0" u="none" strike="noStrike" dirty="0">
                          <a:effectLst/>
                          <a:latin typeface="Times New Roman"/>
                        </a:rPr>
                        <a:t>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fr</a:t>
                      </a:r>
                      <a:r>
                        <a:rPr lang="en-US" sz="1000" b="0" i="0" u="none" strike="noStrike" dirty="0">
                          <a:effectLst/>
                          <a:latin typeface="Times New Roman"/>
                        </a:rPr>
                        <a:t> · ( </a:t>
                      </a:r>
                      <a:r>
                        <a:rPr lang="en-US" sz="1000" b="0" i="1" u="none" strike="noStrike" dirty="0">
                          <a:effectLst/>
                          <a:latin typeface="Times New Roman"/>
                        </a:rPr>
                        <a:t>N</a:t>
                      </a:r>
                      <a:r>
                        <a:rPr lang="en-US" sz="1000" b="0" i="0" u="none" strike="noStrike" dirty="0">
                          <a:effectLst/>
                          <a:latin typeface="Times New Roman"/>
                        </a:rPr>
                        <a:t> / </a:t>
                      </a:r>
                      <a:r>
                        <a:rPr lang="en-US" sz="1000" b="0" i="1" u="none" strike="noStrike" dirty="0">
                          <a:effectLst/>
                          <a:latin typeface="Times New Roman"/>
                        </a:rPr>
                        <a:t>T</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17679">
                <a:tc>
                  <a:txBody>
                    <a:bodyPr/>
                    <a:lstStyle/>
                    <a:p>
                      <a:pPr algn="ctr" fontAlgn="ctr"/>
                      <a:r>
                        <a:rPr lang="en-US" sz="1000" b="0" i="1" u="none" strike="noStrike" dirty="0" err="1">
                          <a:effectLst/>
                          <a:latin typeface="Times New Roman"/>
                        </a:rPr>
                        <a:t>L</a:t>
                      </a:r>
                      <a:r>
                        <a:rPr lang="en-US" sz="1000" b="0" i="1" u="none" strike="noStrike" baseline="-25000" dirty="0" err="1">
                          <a:effectLst/>
                          <a:latin typeface="Times New Roman"/>
                        </a:rPr>
                        <a:t>fa</a:t>
                      </a:r>
                      <a:r>
                        <a:rPr kumimoji="0" lang="en-US" altLang="zh-CN" sz="1000" b="0" i="0" u="none" strike="noStrike" kern="1200" cap="none" spc="0" normalizeH="0" baseline="0" noProof="0" dirty="0">
                          <a:ln>
                            <a:noFill/>
                          </a:ln>
                          <a:solidFill>
                            <a:srgbClr val="000000"/>
                          </a:solidFill>
                          <a:effectLst/>
                          <a:uLnTx/>
                          <a:uFillTx/>
                          <a:latin typeface="Times New Roman"/>
                        </a:rPr>
                        <a:t>  ~  </a:t>
                      </a:r>
                      <a:r>
                        <a:rPr kumimoji="0" lang="en-US" altLang="zh-CN" sz="1000" b="0" i="1" u="none" strike="noStrike" kern="1200" cap="none" spc="0" normalizeH="0" baseline="0" noProof="0" dirty="0">
                          <a:ln>
                            <a:noFill/>
                          </a:ln>
                          <a:solidFill>
                            <a:srgbClr val="000000"/>
                          </a:solidFill>
                          <a:effectLst/>
                          <a:uLnTx/>
                          <a:uFillTx/>
                          <a:latin typeface="Times New Roman"/>
                        </a:rPr>
                        <a:t>loss factors of false acceptance</a:t>
                      </a:r>
                      <a:endParaRPr lang="en-US" sz="1000" b="0" i="1"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fa</a:t>
                      </a:r>
                      <a:r>
                        <a:rPr lang="en-US" sz="1000" b="0" i="0" u="none" strike="noStrike" dirty="0">
                          <a:effectLst/>
                          <a:latin typeface="Times New Roman"/>
                        </a:rPr>
                        <a:t>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fa</a:t>
                      </a:r>
                      <a:r>
                        <a:rPr lang="en-US" sz="1000" b="0" i="0" u="none" strike="noStrike" dirty="0">
                          <a:effectLst/>
                          <a:latin typeface="Times New Roman"/>
                        </a:rPr>
                        <a:t> ·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17679">
                <a:tc>
                  <a:txBody>
                    <a:bodyPr/>
                    <a:lstStyle/>
                    <a:p>
                      <a:pPr algn="ctr" fontAlgn="ctr"/>
                      <a:r>
                        <a:rPr lang="en-US" sz="1000" b="0" i="1" u="none" strike="noStrike" baseline="0" dirty="0" err="1">
                          <a:effectLst/>
                          <a:latin typeface="Times New Roman"/>
                        </a:rPr>
                        <a:t>L</a:t>
                      </a:r>
                      <a:r>
                        <a:rPr lang="en-US" sz="1000" b="0" i="1" u="none" strike="noStrike" baseline="-25000" dirty="0" err="1">
                          <a:effectLst/>
                          <a:latin typeface="Times New Roman"/>
                        </a:rPr>
                        <a:t>ta</a:t>
                      </a:r>
                      <a:r>
                        <a:rPr lang="en-US" sz="1000" b="0" i="0" u="none" strike="noStrike" dirty="0">
                          <a:effectLst/>
                          <a:latin typeface="Times New Roman"/>
                        </a:rPr>
                        <a:t> ( </a:t>
                      </a:r>
                      <a:r>
                        <a:rPr lang="en-US" sz="1000" b="0" i="1" u="none" strike="noStrike" dirty="0">
                          <a:effectLst/>
                          <a:latin typeface="Times New Roman"/>
                        </a:rPr>
                        <a:t>a</a:t>
                      </a:r>
                      <a:r>
                        <a:rPr lang="en-US" sz="1000" b="0" i="0" u="none" strike="noStrike" dirty="0">
                          <a:effectLst/>
                          <a:latin typeface="Times New Roman"/>
                        </a:rPr>
                        <a:t> )  ~  </a:t>
                      </a:r>
                      <a:r>
                        <a:rPr lang="en-US" sz="1000" b="0" i="1" u="none" strike="noStrike" dirty="0">
                          <a:effectLst/>
                          <a:latin typeface="Times New Roman"/>
                        </a:rPr>
                        <a:t>loss factors of </a:t>
                      </a:r>
                      <a:r>
                        <a:rPr lang="en-US" altLang="zh-CN" sz="1000" b="0" i="1" u="none" strike="noStrike" dirty="0">
                          <a:effectLst/>
                          <a:latin typeface="Times New Roman"/>
                        </a:rPr>
                        <a:t>true</a:t>
                      </a:r>
                      <a:r>
                        <a:rPr lang="en-US" sz="1000" b="0" i="1" u="none" strike="noStrike" dirty="0">
                          <a:effectLst/>
                          <a:latin typeface="Times New Roman"/>
                        </a:rPr>
                        <a:t> acceptance</a:t>
                      </a:r>
                      <a:r>
                        <a:rPr lang="en-US" sz="1000" b="0" i="0" u="none" strike="noStrike" dirty="0">
                          <a:effectLst/>
                          <a:latin typeface="Times New Roman"/>
                        </a:rPr>
                        <a:t> ( </a:t>
                      </a:r>
                      <a:r>
                        <a:rPr lang="en-US" sz="1000" b="0" i="1" u="none" strike="noStrike" dirty="0">
                          <a:effectLst/>
                          <a:latin typeface="Times New Roman"/>
                        </a:rPr>
                        <a:t>intermittent errors</a:t>
                      </a:r>
                      <a:r>
                        <a:rPr lang="en-US" sz="1000" b="0" i="0" u="none" strike="noStrike" dirty="0">
                          <a:effectLst/>
                          <a:latin typeface="Times New Roman"/>
                        </a:rPr>
                        <a:t> )</a:t>
                      </a:r>
                      <a:endParaRPr lang="en-US" sz="1000" b="0" i="1"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ta</a:t>
                      </a:r>
                      <a:r>
                        <a:rPr lang="en-US" sz="1000" b="0" i="0" u="none" strike="noStrike" dirty="0">
                          <a:effectLst/>
                          <a:latin typeface="Times New Roman"/>
                        </a:rPr>
                        <a:t> · </a:t>
                      </a:r>
                      <a:r>
                        <a:rPr lang="en-US" sz="1000" b="0" i="1" u="none" strike="noStrike" dirty="0">
                          <a:effectLst/>
                          <a:latin typeface="Times New Roman"/>
                        </a:rPr>
                        <a:t>f</a:t>
                      </a:r>
                      <a:r>
                        <a:rPr lang="en-US" sz="1000" b="0" i="0" u="none" strike="noStrike" dirty="0">
                          <a:effectLst/>
                          <a:latin typeface="Times New Roman"/>
                        </a:rPr>
                        <a:t> · ( 1 - </a:t>
                      </a:r>
                      <a:r>
                        <a:rPr lang="en-US" sz="1000" b="0" i="1" u="none" strike="noStrike" dirty="0" err="1">
                          <a:effectLst/>
                          <a:latin typeface="Times New Roman"/>
                        </a:rPr>
                        <a:t>P</a:t>
                      </a:r>
                      <a:r>
                        <a:rPr lang="en-US" sz="1000" b="0" i="1" u="none" strike="noStrike" baseline="-25000" dirty="0" err="1">
                          <a:effectLst/>
                          <a:latin typeface="Times New Roman"/>
                        </a:rPr>
                        <a:t>ed</a:t>
                      </a:r>
                      <a:r>
                        <a:rPr lang="en-US" sz="1000" b="0" i="0" u="none" strike="noStrike" dirty="0">
                          <a:effectLst/>
                          <a:latin typeface="Times New Roman"/>
                        </a:rPr>
                        <a:t> )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T</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ta</a:t>
                      </a:r>
                      <a:r>
                        <a:rPr lang="en-US" sz="1000" b="0" i="0" u="none" strike="noStrike" dirty="0">
                          <a:effectLst/>
                          <a:latin typeface="Times New Roman"/>
                        </a:rPr>
                        <a:t> · </a:t>
                      </a:r>
                      <a:r>
                        <a:rPr lang="en-US" sz="1000" b="0" i="1" u="none" strike="noStrike" dirty="0">
                          <a:effectLst/>
                          <a:latin typeface="Times New Roman"/>
                        </a:rPr>
                        <a:t>f</a:t>
                      </a:r>
                      <a:r>
                        <a:rPr lang="en-US" sz="1000" b="0" i="0" u="none" strike="noStrike" dirty="0">
                          <a:effectLst/>
                          <a:latin typeface="Times New Roman"/>
                        </a:rPr>
                        <a:t> · ( 1 - </a:t>
                      </a:r>
                      <a:r>
                        <a:rPr lang="en-US" sz="1000" b="0" i="1" u="none" strike="noStrike" dirty="0" err="1">
                          <a:effectLst/>
                          <a:latin typeface="Times New Roman"/>
                        </a:rPr>
                        <a:t>P</a:t>
                      </a:r>
                      <a:r>
                        <a:rPr lang="en-US" sz="1000" b="0" i="1" u="none" strike="noStrike" baseline="-25000" dirty="0" err="1">
                          <a:effectLst/>
                          <a:latin typeface="Times New Roman"/>
                        </a:rPr>
                        <a:t>ed</a:t>
                      </a:r>
                      <a:r>
                        <a:rPr lang="en-US" sz="1000" b="0" i="0" u="none" strike="noStrike" dirty="0">
                          <a:effectLst/>
                          <a:latin typeface="Times New Roman"/>
                        </a:rPr>
                        <a:t> )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T</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217679">
                <a:tc>
                  <a:txBody>
                    <a:bodyPr/>
                    <a:lstStyle/>
                    <a:p>
                      <a:pPr algn="ctr" fontAlgn="ctr"/>
                      <a:r>
                        <a:rPr lang="en-US" sz="1000" b="0" i="1" u="none" strike="noStrike" dirty="0" err="1">
                          <a:effectLst/>
                          <a:latin typeface="Times New Roman"/>
                        </a:rPr>
                        <a:t>L</a:t>
                      </a:r>
                      <a:r>
                        <a:rPr lang="en-US" sz="1000" b="0" i="1" u="none" strike="noStrike" baseline="-25000" dirty="0" err="1">
                          <a:effectLst/>
                          <a:latin typeface="Times New Roman"/>
                        </a:rPr>
                        <a:t>ta</a:t>
                      </a:r>
                      <a:r>
                        <a:rPr lang="en-US" sz="1000" b="0" i="0" u="none" strike="noStrike" dirty="0">
                          <a:effectLst/>
                          <a:latin typeface="Times New Roman"/>
                        </a:rPr>
                        <a:t> ( </a:t>
                      </a:r>
                      <a:r>
                        <a:rPr lang="en-US" sz="1000" b="0" i="1" u="none" strike="noStrike" dirty="0">
                          <a:effectLst/>
                          <a:latin typeface="Times New Roman"/>
                        </a:rPr>
                        <a:t>b</a:t>
                      </a:r>
                      <a:r>
                        <a:rPr lang="en-US" sz="1000" b="0" i="0" u="none" strike="noStrike" dirty="0">
                          <a:effectLst/>
                          <a:latin typeface="Times New Roman"/>
                        </a:rPr>
                        <a:t> )</a:t>
                      </a:r>
                      <a:r>
                        <a:rPr kumimoji="0" lang="en-US" altLang="zh-CN" sz="1000" b="0" i="0" u="none" strike="noStrike" kern="1200" cap="none" spc="0" normalizeH="0" baseline="0" noProof="0" dirty="0">
                          <a:ln>
                            <a:noFill/>
                          </a:ln>
                          <a:solidFill>
                            <a:srgbClr val="000000"/>
                          </a:solidFill>
                          <a:effectLst/>
                          <a:uLnTx/>
                          <a:uFillTx/>
                          <a:latin typeface="Times New Roman"/>
                        </a:rPr>
                        <a:t>  ~  </a:t>
                      </a:r>
                      <a:r>
                        <a:rPr kumimoji="0" lang="en-US" altLang="zh-CN" sz="1000" b="0" i="1" u="none" strike="noStrike" kern="1200" cap="none" spc="0" normalizeH="0" baseline="0" noProof="0" dirty="0">
                          <a:ln>
                            <a:noFill/>
                          </a:ln>
                          <a:solidFill>
                            <a:srgbClr val="000000"/>
                          </a:solidFill>
                          <a:effectLst/>
                          <a:uLnTx/>
                          <a:uFillTx/>
                          <a:latin typeface="Times New Roman"/>
                        </a:rPr>
                        <a:t>loss factors of true acceptance</a:t>
                      </a:r>
                      <a:r>
                        <a:rPr kumimoji="0" lang="en-US" altLang="zh-CN" sz="1000" b="0" i="0" u="none" strike="noStrike" kern="1200" cap="none" spc="0" normalizeH="0" baseline="0" noProof="0" dirty="0">
                          <a:ln>
                            <a:noFill/>
                          </a:ln>
                          <a:solidFill>
                            <a:srgbClr val="000000"/>
                          </a:solidFill>
                          <a:effectLst/>
                          <a:uLnTx/>
                          <a:uFillTx/>
                          <a:latin typeface="Times New Roman"/>
                        </a:rPr>
                        <a:t> ( </a:t>
                      </a:r>
                      <a:r>
                        <a:rPr kumimoji="0" lang="en-US" altLang="zh-CN" sz="1000" b="0" i="1" u="none" strike="noStrike" kern="1200" cap="none" spc="0" normalizeH="0" baseline="0" noProof="0" dirty="0">
                          <a:ln>
                            <a:noFill/>
                          </a:ln>
                          <a:solidFill>
                            <a:srgbClr val="000000"/>
                          </a:solidFill>
                          <a:effectLst/>
                          <a:uLnTx/>
                          <a:uFillTx/>
                          <a:latin typeface="Times New Roman"/>
                        </a:rPr>
                        <a:t>persistent errors</a:t>
                      </a:r>
                      <a:r>
                        <a:rPr kumimoji="0" lang="en-US" altLang="zh-CN" sz="1000" b="0" i="0" u="none" strike="noStrike" kern="1200" cap="none" spc="0" normalizeH="0" baseline="0" noProof="0" dirty="0">
                          <a:ln>
                            <a:noFill/>
                          </a:ln>
                          <a:solidFill>
                            <a:srgbClr val="000000"/>
                          </a:solidFill>
                          <a:effectLst/>
                          <a:uLnTx/>
                          <a:uFillTx/>
                          <a:latin typeface="Times New Roman"/>
                        </a:rPr>
                        <a:t> )</a:t>
                      </a:r>
                      <a:endParaRPr lang="en-US" sz="1000" b="0" i="1"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n-NO" sz="1000" b="0" i="1" u="none" strike="noStrike" dirty="0">
                          <a:effectLst/>
                          <a:latin typeface="Times New Roman"/>
                        </a:rPr>
                        <a:t>R</a:t>
                      </a:r>
                      <a:r>
                        <a:rPr lang="nn-NO" sz="1000" b="0" i="1" u="none" strike="noStrike" baseline="-25000" dirty="0">
                          <a:effectLst/>
                          <a:latin typeface="Times New Roman"/>
                        </a:rPr>
                        <a:t>ta</a:t>
                      </a:r>
                      <a:r>
                        <a:rPr lang="nn-NO" sz="1000" b="0" i="0" u="none" strike="noStrike" dirty="0">
                          <a:effectLst/>
                          <a:latin typeface="Times New Roman"/>
                        </a:rPr>
                        <a:t> · </a:t>
                      </a:r>
                      <a:r>
                        <a:rPr lang="nn-NO" sz="1000" b="0" i="1" u="none" strike="noStrike" dirty="0">
                          <a:effectLst/>
                          <a:latin typeface="Times New Roman"/>
                        </a:rPr>
                        <a:t>f</a:t>
                      </a:r>
                      <a:r>
                        <a:rPr lang="nn-NO" sz="1000" b="0" i="0" u="none" strike="noStrike" dirty="0">
                          <a:effectLst/>
                          <a:latin typeface="Times New Roman"/>
                        </a:rPr>
                        <a:t> · ( </a:t>
                      </a:r>
                      <a:r>
                        <a:rPr lang="nn-NO" sz="1000" b="0" i="1" u="none" strike="noStrike" dirty="0">
                          <a:effectLst/>
                          <a:latin typeface="Times New Roman"/>
                        </a:rPr>
                        <a:t>ARL</a:t>
                      </a:r>
                      <a:r>
                        <a:rPr lang="nn-NO" sz="1000" b="0" i="1" u="none" strike="noStrike" baseline="-25000" dirty="0">
                          <a:effectLst/>
                          <a:latin typeface="Times New Roman"/>
                        </a:rPr>
                        <a:t>ed</a:t>
                      </a:r>
                      <a:r>
                        <a:rPr lang="nn-NO" sz="1000" b="0" i="0" u="none" strike="noStrike" dirty="0">
                          <a:effectLst/>
                          <a:latin typeface="Times New Roman"/>
                        </a:rPr>
                        <a:t> - 1 ) · ( </a:t>
                      </a:r>
                      <a:r>
                        <a:rPr lang="nn-NO" sz="1000" b="0" i="1" u="none" strike="noStrike" dirty="0">
                          <a:effectLst/>
                          <a:latin typeface="Times New Roman"/>
                        </a:rPr>
                        <a:t>S</a:t>
                      </a:r>
                      <a:r>
                        <a:rPr lang="nn-NO" sz="1000" b="0" i="1" u="none" strike="noStrike" baseline="-25000" dirty="0">
                          <a:effectLst/>
                          <a:latin typeface="Times New Roman"/>
                        </a:rPr>
                        <a:t>P</a:t>
                      </a:r>
                      <a:r>
                        <a:rPr lang="nn-NO" sz="1000" b="0" i="0" u="none" strike="noStrike" dirty="0">
                          <a:effectLst/>
                          <a:latin typeface="Times New Roman"/>
                        </a:rPr>
                        <a:t> / </a:t>
                      </a:r>
                      <a:r>
                        <a:rPr lang="nn-NO" sz="1000" b="0" i="1" u="none" strike="noStrike" dirty="0">
                          <a:effectLst/>
                          <a:latin typeface="Times New Roman"/>
                        </a:rPr>
                        <a:t>T</a:t>
                      </a:r>
                      <a:r>
                        <a:rPr lang="nn-NO"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n-NO" sz="1000" b="0" i="1" u="none" strike="noStrike" dirty="0">
                          <a:effectLst/>
                          <a:latin typeface="Times New Roman"/>
                        </a:rPr>
                        <a:t>R</a:t>
                      </a:r>
                      <a:r>
                        <a:rPr lang="nn-NO" sz="1000" b="0" i="1" u="none" strike="noStrike" baseline="-25000" dirty="0">
                          <a:effectLst/>
                          <a:latin typeface="Times New Roman"/>
                        </a:rPr>
                        <a:t>ta</a:t>
                      </a:r>
                      <a:r>
                        <a:rPr lang="nn-NO" sz="1000" b="0" i="0" u="none" strike="noStrike" dirty="0">
                          <a:effectLst/>
                          <a:latin typeface="Times New Roman"/>
                        </a:rPr>
                        <a:t> · </a:t>
                      </a:r>
                      <a:r>
                        <a:rPr lang="nn-NO" sz="1000" b="0" i="1" u="none" strike="noStrike" dirty="0">
                          <a:effectLst/>
                          <a:latin typeface="Times New Roman"/>
                        </a:rPr>
                        <a:t>f</a:t>
                      </a:r>
                      <a:r>
                        <a:rPr lang="nn-NO" sz="1000" b="0" i="0" u="none" strike="noStrike" dirty="0">
                          <a:effectLst/>
                          <a:latin typeface="Times New Roman"/>
                        </a:rPr>
                        <a:t> · ( </a:t>
                      </a:r>
                      <a:r>
                        <a:rPr lang="nn-NO" sz="1000" b="0" i="1" u="none" strike="noStrike" dirty="0">
                          <a:effectLst/>
                          <a:latin typeface="Times New Roman"/>
                        </a:rPr>
                        <a:t>ARL</a:t>
                      </a:r>
                      <a:r>
                        <a:rPr lang="nn-NO" sz="1000" b="0" i="1" u="none" strike="noStrike" baseline="-25000" dirty="0">
                          <a:effectLst/>
                          <a:latin typeface="Times New Roman"/>
                        </a:rPr>
                        <a:t>ed</a:t>
                      </a:r>
                      <a:r>
                        <a:rPr lang="nn-NO" sz="1000" b="0" i="0" u="none" strike="noStrike" dirty="0">
                          <a:effectLst/>
                          <a:latin typeface="Times New Roman"/>
                        </a:rPr>
                        <a:t> - 1 ) · ( </a:t>
                      </a:r>
                      <a:r>
                        <a:rPr lang="nn-NO" sz="1000" b="0" i="1" u="none" strike="noStrike" dirty="0">
                          <a:effectLst/>
                          <a:latin typeface="Times New Roman"/>
                        </a:rPr>
                        <a:t>S</a:t>
                      </a:r>
                      <a:r>
                        <a:rPr lang="nn-NO" sz="1000" b="0" i="1" u="none" strike="noStrike" baseline="-25000" dirty="0">
                          <a:effectLst/>
                          <a:latin typeface="Times New Roman"/>
                        </a:rPr>
                        <a:t>P</a:t>
                      </a:r>
                      <a:r>
                        <a:rPr lang="nn-NO" sz="1000" b="0" i="0" u="none" strike="noStrike" dirty="0">
                          <a:effectLst/>
                          <a:latin typeface="Times New Roman"/>
                        </a:rPr>
                        <a:t> / </a:t>
                      </a:r>
                      <a:r>
                        <a:rPr lang="nn-NO" sz="1000" b="0" i="1" u="none" strike="noStrike" dirty="0">
                          <a:effectLst/>
                          <a:latin typeface="Times New Roman"/>
                        </a:rPr>
                        <a:t>T</a:t>
                      </a:r>
                      <a:r>
                        <a:rPr lang="nn-NO"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0" name="矩形 19"/>
          <p:cNvSpPr/>
          <p:nvPr/>
        </p:nvSpPr>
        <p:spPr>
          <a:xfrm>
            <a:off x="451456" y="5409150"/>
            <a:ext cx="9520324" cy="507831"/>
          </a:xfrm>
          <a:prstGeom prst="rect">
            <a:avLst/>
          </a:prstGeom>
        </p:spPr>
        <p:txBody>
          <a:bodyPr wrap="square">
            <a:spAutoFit/>
          </a:bodyPr>
          <a:lstStyle/>
          <a:p>
            <a:pPr>
              <a:lnSpc>
                <a:spcPct val="150000"/>
              </a:lnSpc>
            </a:pPr>
            <a:r>
              <a:rPr lang="en-US" altLang="zh-TW" sz="900" i="1" dirty="0">
                <a:latin typeface="Times New Roman" pitchFamily="18" charset="0"/>
                <a:cs typeface="Times New Roman" pitchFamily="18" charset="0"/>
              </a:rPr>
              <a:t>a </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過程受間斷誤差</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intermittent errors</a:t>
            </a:r>
            <a:r>
              <a:rPr lang="en-US" altLang="zh-TW" sz="900" dirty="0">
                <a:latin typeface="Times New Roman" pitchFamily="18" charset="0"/>
                <a:cs typeface="Times New Roman" pitchFamily="18" charset="0"/>
              </a:rPr>
              <a:t>)</a:t>
            </a:r>
            <a:r>
              <a:rPr lang="zh-TW" altLang="en-US" sz="900" dirty="0">
                <a:latin typeface="Times New Roman" pitchFamily="18" charset="0"/>
                <a:cs typeface="Times New Roman" pitchFamily="18" charset="0"/>
              </a:rPr>
              <a:t>的影響</a:t>
            </a:r>
            <a:r>
              <a:rPr lang="zh-CN" altLang="en-US"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b </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過程受持續誤差</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persistent errors</a:t>
            </a:r>
            <a:r>
              <a:rPr lang="en-US" altLang="zh-TW" sz="900" dirty="0">
                <a:latin typeface="Times New Roman" pitchFamily="18" charset="0"/>
                <a:cs typeface="Times New Roman" pitchFamily="18" charset="0"/>
              </a:rPr>
              <a:t>)</a:t>
            </a:r>
            <a:r>
              <a:rPr lang="zh-TW" altLang="en-US" sz="900" dirty="0">
                <a:latin typeface="Times New Roman" pitchFamily="18" charset="0"/>
                <a:cs typeface="Times New Roman" pitchFamily="18" charset="0"/>
              </a:rPr>
              <a:t>的影響</a:t>
            </a:r>
            <a:r>
              <a:rPr lang="zh-CN" altLang="en-US" sz="900" dirty="0">
                <a:latin typeface="Times New Roman" pitchFamily="18" charset="0"/>
                <a:cs typeface="Times New Roman" pitchFamily="18" charset="0"/>
              </a:rPr>
              <a:t>；</a:t>
            </a:r>
            <a:r>
              <a:rPr lang="en-US" altLang="zh-TW" sz="900" i="1" dirty="0" err="1">
                <a:latin typeface="Times New Roman" pitchFamily="18" charset="0"/>
                <a:cs typeface="Times New Roman" pitchFamily="18" charset="0"/>
              </a:rPr>
              <a:t>R</a:t>
            </a:r>
            <a:r>
              <a:rPr lang="en-US" altLang="zh-TW" sz="900" i="1" baseline="-25000" dirty="0" err="1">
                <a:latin typeface="Times New Roman" pitchFamily="18" charset="0"/>
                <a:cs typeface="Times New Roman" pitchFamily="18" charset="0"/>
              </a:rPr>
              <a:t>tr</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a:t>
            </a:r>
            <a:r>
              <a:rPr lang="en-US" altLang="zh-TW" sz="900" i="1" dirty="0" err="1">
                <a:latin typeface="Times New Roman" pitchFamily="18" charset="0"/>
                <a:cs typeface="Times New Roman" pitchFamily="18" charset="0"/>
              </a:rPr>
              <a:t>R</a:t>
            </a:r>
            <a:r>
              <a:rPr lang="en-US" altLang="zh-TW" sz="900" i="1" baseline="-25000" dirty="0" err="1">
                <a:latin typeface="Times New Roman" pitchFamily="18" charset="0"/>
                <a:cs typeface="Times New Roman" pitchFamily="18" charset="0"/>
              </a:rPr>
              <a:t>fr</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a:t>
            </a:r>
            <a:r>
              <a:rPr lang="en-US" altLang="zh-TW" sz="900" i="1" dirty="0" err="1">
                <a:latin typeface="Times New Roman" pitchFamily="18" charset="0"/>
                <a:cs typeface="Times New Roman" pitchFamily="18" charset="0"/>
              </a:rPr>
              <a:t>R</a:t>
            </a:r>
            <a:r>
              <a:rPr lang="en-US" altLang="zh-TW" sz="900" i="1" baseline="-25000" dirty="0" err="1">
                <a:latin typeface="Times New Roman" pitchFamily="18" charset="0"/>
                <a:cs typeface="Times New Roman" pitchFamily="18" charset="0"/>
              </a:rPr>
              <a:t>fa</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a:t>
            </a:r>
            <a:r>
              <a:rPr lang="en-US" altLang="zh-TW" sz="900" i="1" dirty="0" err="1">
                <a:latin typeface="Times New Roman" pitchFamily="18" charset="0"/>
                <a:cs typeface="Times New Roman" pitchFamily="18" charset="0"/>
              </a:rPr>
              <a:t>R</a:t>
            </a:r>
            <a:r>
              <a:rPr lang="en-US" altLang="zh-TW" sz="900" i="1" baseline="-25000" dirty="0" err="1">
                <a:latin typeface="Times New Roman" pitchFamily="18" charset="0"/>
                <a:cs typeface="Times New Roman" pitchFamily="18" charset="0"/>
              </a:rPr>
              <a:t>ta</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分別是真失控、假失控、假在控、真在控分析批的重新分析係數</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repetition</a:t>
            </a:r>
            <a:r>
              <a:rPr lang="en-US" altLang="zh-TW" sz="900" dirty="0">
                <a:latin typeface="Times New Roman" pitchFamily="18" charset="0"/>
                <a:cs typeface="Times New Roman" pitchFamily="18" charset="0"/>
              </a:rPr>
              <a:t>)</a:t>
            </a:r>
            <a:r>
              <a:rPr lang="zh-TW" altLang="en-US" sz="900" dirty="0">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 C</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N</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S</a:t>
            </a:r>
            <a:r>
              <a:rPr lang="en-US" altLang="zh-TW" sz="900" i="1" baseline="-25000" dirty="0">
                <a:solidFill>
                  <a:srgbClr val="000000"/>
                </a:solidFill>
                <a:latin typeface="Times New Roman" pitchFamily="18" charset="0"/>
                <a:cs typeface="Times New Roman" pitchFamily="18" charset="0"/>
              </a:rPr>
              <a:t>P</a:t>
            </a:r>
            <a:r>
              <a:rPr lang="en-US" altLang="zh-TW"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是在 </a:t>
            </a:r>
            <a:r>
              <a:rPr lang="en-US" altLang="zh-TW" sz="900" i="1" dirty="0">
                <a:solidFill>
                  <a:srgbClr val="000000"/>
                </a:solidFill>
                <a:latin typeface="Times New Roman" pitchFamily="18" charset="0"/>
                <a:cs typeface="Times New Roman" pitchFamily="18" charset="0"/>
              </a:rPr>
              <a:t>T</a:t>
            </a:r>
            <a:r>
              <a:rPr lang="en-US" altLang="zh-TW"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個總樣本 </a:t>
            </a:r>
            <a:r>
              <a:rPr lang="en-US" altLang="zh-TW"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T</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C</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N</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S</a:t>
            </a:r>
            <a:r>
              <a:rPr lang="en-US" altLang="zh-TW" sz="900" i="1" baseline="-25000" dirty="0">
                <a:solidFill>
                  <a:srgbClr val="000000"/>
                </a:solidFill>
                <a:latin typeface="Times New Roman" pitchFamily="18" charset="0"/>
                <a:cs typeface="Times New Roman" pitchFamily="18" charset="0"/>
              </a:rPr>
              <a:t>P</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平均分析批上校準物，控制物和患者樣本平均個數；</a:t>
            </a:r>
            <a:endParaRPr lang="zh-CN" altLang="en-US" sz="900" dirty="0">
              <a:latin typeface="Times New Roman" pitchFamily="18" charset="0"/>
              <a:cs typeface="Times New Roman" pitchFamily="18" charset="0"/>
            </a:endParaRPr>
          </a:p>
        </p:txBody>
      </p:sp>
    </p:spTree>
    <p:extLst>
      <p:ext uri="{BB962C8B-B14F-4D97-AF65-F5344CB8AC3E}">
        <p14:creationId xmlns:p14="http://schemas.microsoft.com/office/powerpoint/2010/main" val="384850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950" dirty="0">
                <a:solidFill>
                  <a:srgbClr val="000000"/>
                </a:solidFill>
                <a:latin typeface="Times New Roman" pitchFamily="18" charset="0"/>
                <a:cs typeface="Times New Roman" pitchFamily="18" charset="0"/>
              </a:rPr>
              <a:t>分析過程的質量經濟性分析</a:t>
            </a:r>
            <a:r>
              <a:rPr lang="zh-CN" altLang="en-US" sz="950" dirty="0">
                <a:solidFill>
                  <a:srgbClr val="000000"/>
                </a:solidFill>
                <a:latin typeface="Times New Roman" pitchFamily="18" charset="0"/>
                <a:cs typeface="Times New Roman" pitchFamily="18" charset="0"/>
              </a:rPr>
              <a:t>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預測分析過程的生產率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診斷</a:t>
            </a:r>
            <a:r>
              <a:rPr lang="zh-TW" altLang="en-US" sz="950" dirty="0">
                <a:solidFill>
                  <a:srgbClr val="000000"/>
                </a:solidFill>
                <a:latin typeface="Times New Roman" pitchFamily="18" charset="0"/>
                <a:cs typeface="Times New Roman" pitchFamily="18" charset="0"/>
              </a:rPr>
              <a:t>試驗有效比</a:t>
            </a:r>
            <a:r>
              <a:rPr lang="en-US" altLang="zh-TW"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test yield</a:t>
            </a:r>
            <a:r>
              <a:rPr lang="en-US" altLang="zh-TW" sz="950" dirty="0">
                <a:solidFill>
                  <a:srgbClr val="000000"/>
                </a:solidFill>
                <a:latin typeface="Times New Roman" pitchFamily="18" charset="0"/>
                <a:cs typeface="Times New Roman" pitchFamily="18" charset="0"/>
              </a:rPr>
              <a:t> )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0" name="Rectangle 14"/>
              <p:cNvSpPr>
                <a:spLocks noChangeArrowheads="1"/>
              </p:cNvSpPr>
              <p:nvPr/>
            </p:nvSpPr>
            <p:spPr bwMode="auto">
              <a:xfrm>
                <a:off x="409590" y="488391"/>
                <a:ext cx="11084748" cy="72628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lvl="0">
                  <a:lnSpc>
                    <a:spcPct val="150000"/>
                  </a:lnSpc>
                </a:pPr>
                <a:r>
                  <a:rPr lang="zh-CN" altLang="en-US" sz="1100" dirty="0">
                    <a:latin typeface="Times New Roman" pitchFamily="18" charset="0"/>
                    <a:cs typeface="Times New Roman" pitchFamily="18" charset="0"/>
                  </a:rPr>
                  <a:t>隨機式分析過程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random access process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間斷誤差類型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intermittent errors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試驗有效比</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test yield</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p>
              <a:p>
                <a:pPr lvl="0">
                  <a:lnSpc>
                    <a:spcPct val="150000"/>
                  </a:lnSpc>
                </a:pPr>
                <a14:m>
                  <m:oMath xmlns:m="http://schemas.openxmlformats.org/officeDocument/2006/math">
                    <m:r>
                      <a:rPr lang="en-US" altLang="zh-CN" sz="1100" b="0" i="1" smtClean="0">
                        <a:solidFill>
                          <a:srgbClr val="000000"/>
                        </a:solidFill>
                        <a:latin typeface="Cambria Math"/>
                        <a:cs typeface="Times New Roman" pitchFamily="18" charset="0"/>
                      </a:rPr>
                      <m:t>𝑇𝑌</m:t>
                    </m:r>
                    <m:r>
                      <a:rPr lang="en-US" altLang="zh-CN" sz="1100" b="0" i="0" smtClean="0">
                        <a:solidFill>
                          <a:srgbClr val="000000"/>
                        </a:solidFill>
                        <a:latin typeface="Cambria Math"/>
                        <a:cs typeface="Times New Roman" pitchFamily="18" charset="0"/>
                      </a:rPr>
                      <m:t>=</m:t>
                    </m:r>
                    <m:r>
                      <a:rPr lang="en-US" altLang="zh-CN" sz="1100" i="1">
                        <a:solidFill>
                          <a:srgbClr val="000000"/>
                        </a:solidFill>
                        <a:latin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𝐶</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b="0" i="1" smtClean="0">
                                <a:solidFill>
                                  <a:srgbClr val="000000"/>
                                </a:solidFill>
                                <a:latin typeface="Cambria Math"/>
                                <a:ea typeface="Cambria Math" panose="02040503050406030204" pitchFamily="18" charset="0"/>
                                <a:cs typeface="Times New Roman" pitchFamily="18" charset="0"/>
                              </a:rPr>
                              <m:t>𝑆</m:t>
                            </m:r>
                          </m:e>
                          <m:sub>
                            <m:r>
                              <a:rPr lang="en-US" altLang="zh-CN" sz="1100" b="0" i="1" smtClean="0">
                                <a:solidFill>
                                  <a:srgbClr val="000000"/>
                                </a:solidFill>
                                <a:latin typeface="Cambria Math"/>
                                <a:ea typeface="Cambria Math" panose="02040503050406030204" pitchFamily="18" charset="0"/>
                                <a:cs typeface="Times New Roman" pitchFamily="18" charset="0"/>
                              </a:rPr>
                              <m:t>𝑃</m:t>
                            </m:r>
                          </m:sub>
                        </m:sSub>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b="0" i="1" smtClean="0">
                            <a:solidFill>
                              <a:srgbClr val="000000"/>
                            </a:solidFill>
                            <a:latin typeface="Cambria Math"/>
                            <a:ea typeface="Cambria Math" panose="02040503050406030204" pitchFamily="18" charset="0"/>
                            <a:cs typeface="Times New Roman" pitchFamily="18" charset="0"/>
                          </a:rPr>
                          <m:t>𝑅</m:t>
                        </m:r>
                      </m:e>
                      <m:sub>
                        <m:r>
                          <a:rPr lang="en-US" altLang="zh-CN" sz="1100" b="0" i="1" smtClean="0">
                            <a:solidFill>
                              <a:srgbClr val="000000"/>
                            </a:solidFill>
                            <a:latin typeface="Cambria Math"/>
                            <a:ea typeface="Cambria Math" panose="02040503050406030204" pitchFamily="18" charset="0"/>
                            <a:cs typeface="Times New Roman" pitchFamily="18" charset="0"/>
                          </a:rPr>
                          <m:t>𝑡𝑟</m:t>
                        </m:r>
                      </m:sub>
                    </m:sSub>
                    <m:r>
                      <a:rPr lang="en-US" altLang="zh-CN" sz="110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r>
                          <a:rPr lang="en-US" altLang="zh-CN" sz="1100" b="0" i="1" smtClean="0">
                            <a:solidFill>
                              <a:srgbClr val="000000"/>
                            </a:solidFill>
                            <a:latin typeface="Cambria Math"/>
                            <a:ea typeface="Cambria Math"/>
                            <a:cs typeface="Times New Roman" pitchFamily="18" charset="0"/>
                          </a:rPr>
                          <m:t>𝑁</m:t>
                        </m:r>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𝑓𝑟</m:t>
                        </m:r>
                      </m:sub>
                    </m:sSub>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r>
                          <a:rPr lang="en-US" altLang="zh-CN" sz="1100" b="0" i="1" smtClean="0">
                            <a:solidFill>
                              <a:srgbClr val="000000"/>
                            </a:solidFill>
                            <a:latin typeface="Cambria Math"/>
                            <a:ea typeface="Cambria Math"/>
                            <a:cs typeface="Times New Roman" pitchFamily="18" charset="0"/>
                          </a:rPr>
                          <m:t>𝑓</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p>
                          <m:sSupPr>
                            <m:ctrlPr>
                              <a:rPr lang="en-US" altLang="zh-CN" sz="1100" b="0" i="1" smtClean="0">
                                <a:solidFill>
                                  <a:srgbClr val="000000"/>
                                </a:solidFill>
                                <a:latin typeface="Cambria Math" panose="02040503050406030204" pitchFamily="18" charset="0"/>
                                <a:ea typeface="Cambria Math"/>
                                <a:cs typeface="Times New Roman" pitchFamily="18" charset="0"/>
                              </a:rPr>
                            </m:ctrlPr>
                          </m:sSupPr>
                          <m:e>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𝑓𝑟</m:t>
                                    </m:r>
                                  </m:sub>
                                </m:sSub>
                              </m:e>
                            </m:d>
                          </m:e>
                          <m:sup>
                            <m:r>
                              <a:rPr lang="en-US" altLang="zh-CN" sz="1100" b="0" i="1" smtClean="0">
                                <a:solidFill>
                                  <a:srgbClr val="000000"/>
                                </a:solidFill>
                                <a:latin typeface="Cambria Math"/>
                                <a:ea typeface="Cambria Math"/>
                                <a:cs typeface="Times New Roman" pitchFamily="18" charset="0"/>
                              </a:rPr>
                              <m:t>𝑚</m:t>
                            </m:r>
                          </m:sup>
                        </m:sSup>
                      </m:e>
                    </m:d>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𝑆</m:t>
                            </m:r>
                          </m:e>
                          <m:sub>
                            <m:r>
                              <a:rPr lang="en-US" altLang="zh-CN" sz="1100" b="0" i="1" smtClean="0">
                                <a:solidFill>
                                  <a:srgbClr val="000000"/>
                                </a:solidFill>
                                <a:latin typeface="Cambria Math"/>
                                <a:ea typeface="Cambria Math"/>
                                <a:cs typeface="Times New Roman" pitchFamily="18" charset="0"/>
                              </a:rPr>
                              <m:t>𝑃</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𝑁</m:t>
                        </m:r>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𝑓𝑎</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𝑒𝑑</m:t>
                            </m:r>
                          </m:sub>
                        </m:sSub>
                      </m:e>
                    </m:d>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𝑆</m:t>
                            </m:r>
                          </m:e>
                          <m:sub>
                            <m:r>
                              <a:rPr lang="en-US" altLang="zh-CN" sz="1100" b="0" i="1" smtClean="0">
                                <a:solidFill>
                                  <a:srgbClr val="000000"/>
                                </a:solidFill>
                                <a:latin typeface="Cambria Math"/>
                                <a:ea typeface="Cambria Math"/>
                                <a:cs typeface="Times New Roman" pitchFamily="18" charset="0"/>
                              </a:rPr>
                              <m:t>𝑃</m:t>
                            </m:r>
                          </m:sub>
                        </m:sSub>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𝑡𝑎</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𝑒𝑑</m:t>
                            </m:r>
                          </m:sub>
                        </m:sSub>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r>
                          <a:rPr lang="en-US" altLang="zh-CN" sz="1100" b="0" i="1" smtClean="0">
                            <a:solidFill>
                              <a:srgbClr val="000000"/>
                            </a:solidFill>
                            <a:latin typeface="Cambria Math"/>
                            <a:ea typeface="Cambria Math"/>
                            <a:cs typeface="Times New Roman" pitchFamily="18" charset="0"/>
                          </a:rPr>
                          <m:t>𝑓</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𝑓𝑟</m:t>
                            </m:r>
                          </m:sub>
                        </m:sSub>
                      </m:e>
                    </m:d>
                  </m:oMath>
                </a14:m>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mc:Choice>
        <mc:Fallback xmlns="">
          <p:sp>
            <p:nvSpPr>
              <p:cNvPr id="10" name="Rectangle 14"/>
              <p:cNvSpPr>
                <a:spLocks noRot="1" noChangeAspect="1" noMove="1" noResize="1" noEditPoints="1" noAdjustHandles="1" noChangeArrowheads="1" noChangeShapeType="1" noTextEdit="1"/>
              </p:cNvSpPr>
              <p:nvPr/>
            </p:nvSpPr>
            <p:spPr bwMode="auto">
              <a:xfrm>
                <a:off x="409590" y="488391"/>
                <a:ext cx="11084748" cy="726289"/>
              </a:xfrm>
              <a:prstGeom prst="rect">
                <a:avLst/>
              </a:prstGeom>
              <a:blipFill rotWithShape="0">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14"/>
              <p:cNvSpPr>
                <a:spLocks noChangeArrowheads="1"/>
              </p:cNvSpPr>
              <p:nvPr/>
            </p:nvSpPr>
            <p:spPr bwMode="auto">
              <a:xfrm>
                <a:off x="409585" y="1214680"/>
                <a:ext cx="11084753" cy="8424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隨機式分析過程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random access process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持續誤差類型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persistent errors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試驗有效比</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test yield</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endParaRPr lang="en-US" altLang="zh-CN" sz="1100" dirty="0">
                  <a:solidFill>
                    <a:srgbClr val="000000"/>
                  </a:solidFill>
                  <a:latin typeface="Times New Roman" pitchFamily="18" charset="0"/>
                  <a:cs typeface="Times New Roman" pitchFamily="18" charset="0"/>
                </a:endParaRPr>
              </a:p>
              <a:p>
                <a:pPr>
                  <a:lnSpc>
                    <a:spcPct val="150000"/>
                  </a:lnSpc>
                </a:pPr>
                <a14:m>
                  <m:oMath xmlns:m="http://schemas.openxmlformats.org/officeDocument/2006/math">
                    <m:r>
                      <a:rPr lang="en-US" altLang="zh-CN" sz="1100" i="1" dirty="0">
                        <a:solidFill>
                          <a:srgbClr val="000000"/>
                        </a:solidFill>
                        <a:latin typeface="Cambria Math"/>
                        <a:cs typeface="Times New Roman" pitchFamily="18" charset="0"/>
                      </a:rPr>
                      <m:t>𝑇</m:t>
                    </m:r>
                    <m:r>
                      <a:rPr lang="en-US" altLang="zh-CN" sz="1100" b="0" i="1" dirty="0" smtClean="0">
                        <a:solidFill>
                          <a:srgbClr val="000000"/>
                        </a:solidFill>
                        <a:latin typeface="Cambria Math"/>
                        <a:cs typeface="Times New Roman" pitchFamily="18" charset="0"/>
                      </a:rPr>
                      <m:t>𝑌</m:t>
                    </m:r>
                    <m:r>
                      <a:rPr lang="en-US" altLang="zh-CN" sz="1100" b="0" i="0" dirty="0" smtClean="0">
                        <a:solidFill>
                          <a:srgbClr val="000000"/>
                        </a:solidFill>
                        <a:latin typeface="Cambria Math"/>
                        <a:cs typeface="Times New Roman" pitchFamily="18" charset="0"/>
                      </a:rPr>
                      <m:t>=</m:t>
                    </m:r>
                    <m:r>
                      <a:rPr lang="en-US" altLang="zh-CN" sz="1100" i="1">
                        <a:solidFill>
                          <a:srgbClr val="000000"/>
                        </a:solidFill>
                        <a:latin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𝐶</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b="0" i="1" smtClean="0">
                                <a:solidFill>
                                  <a:srgbClr val="000000"/>
                                </a:solidFill>
                                <a:latin typeface="Cambria Math"/>
                                <a:ea typeface="Cambria Math" panose="02040503050406030204" pitchFamily="18" charset="0"/>
                                <a:cs typeface="Times New Roman" pitchFamily="18" charset="0"/>
                              </a:rPr>
                              <m:t>𝑆</m:t>
                            </m:r>
                          </m:e>
                          <m:sub>
                            <m:r>
                              <a:rPr lang="en-US" altLang="zh-CN" sz="1100" b="0" i="1" smtClean="0">
                                <a:solidFill>
                                  <a:srgbClr val="000000"/>
                                </a:solidFill>
                                <a:latin typeface="Cambria Math"/>
                                <a:ea typeface="Cambria Math" panose="02040503050406030204" pitchFamily="18" charset="0"/>
                                <a:cs typeface="Times New Roman" pitchFamily="18" charset="0"/>
                              </a:rPr>
                              <m:t>𝑃</m:t>
                            </m:r>
                          </m:sub>
                        </m:sSub>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b="0" i="1" smtClean="0">
                            <a:solidFill>
                              <a:srgbClr val="000000"/>
                            </a:solidFill>
                            <a:latin typeface="Cambria Math"/>
                            <a:ea typeface="Cambria Math" panose="02040503050406030204" pitchFamily="18" charset="0"/>
                            <a:cs typeface="Times New Roman" pitchFamily="18" charset="0"/>
                          </a:rPr>
                          <m:t>𝑅</m:t>
                        </m:r>
                      </m:e>
                      <m:sub>
                        <m:r>
                          <a:rPr lang="en-US" altLang="zh-CN" sz="1100" b="0" i="1" smtClean="0">
                            <a:solidFill>
                              <a:srgbClr val="000000"/>
                            </a:solidFill>
                            <a:latin typeface="Cambria Math"/>
                            <a:ea typeface="Cambria Math" panose="02040503050406030204" pitchFamily="18" charset="0"/>
                            <a:cs typeface="Times New Roman" pitchFamily="18" charset="0"/>
                          </a:rPr>
                          <m:t>𝑡𝑟</m:t>
                        </m:r>
                      </m:sub>
                    </m:sSub>
                    <m:r>
                      <a:rPr lang="en-US" altLang="zh-CN" sz="110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r>
                          <a:rPr lang="en-US" altLang="zh-CN" sz="1100" b="0" i="1" smtClean="0">
                            <a:solidFill>
                              <a:srgbClr val="000000"/>
                            </a:solidFill>
                            <a:latin typeface="Cambria Math"/>
                            <a:ea typeface="Cambria Math"/>
                            <a:cs typeface="Times New Roman" pitchFamily="18" charset="0"/>
                          </a:rPr>
                          <m:t>𝑁</m:t>
                        </m:r>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𝑓𝑟</m:t>
                        </m:r>
                      </m:sub>
                    </m:sSub>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p>
                          <m:sSupPr>
                            <m:ctrlPr>
                              <a:rPr lang="en-US" altLang="zh-CN" sz="1100" b="0" i="1" smtClean="0">
                                <a:solidFill>
                                  <a:srgbClr val="000000"/>
                                </a:solidFill>
                                <a:latin typeface="Cambria Math" panose="02040503050406030204" pitchFamily="18" charset="0"/>
                                <a:ea typeface="Cambria Math"/>
                                <a:cs typeface="Times New Roman" pitchFamily="18" charset="0"/>
                              </a:rPr>
                            </m:ctrlPr>
                          </m:sSupPr>
                          <m:e>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r>
                                      <a:rPr lang="en-US" altLang="zh-CN" sz="1100" b="0" i="1" smtClean="0">
                                        <a:solidFill>
                                          <a:srgbClr val="000000"/>
                                        </a:solidFill>
                                        <a:latin typeface="Cambria Math"/>
                                        <a:ea typeface="Cambria Math"/>
                                        <a:cs typeface="Times New Roman" pitchFamily="18" charset="0"/>
                                      </a:rPr>
                                      <m:t>1</m:t>
                                    </m:r>
                                  </m:num>
                                  <m:den>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𝑓𝑟</m:t>
                                        </m:r>
                                      </m:sub>
                                    </m:sSub>
                                  </m:den>
                                </m:f>
                              </m:e>
                            </m:d>
                          </m:e>
                          <m:sup>
                            <m:r>
                              <a:rPr lang="en-US" altLang="zh-CN" sz="1100" b="0" i="1" smtClean="0">
                                <a:solidFill>
                                  <a:srgbClr val="000000"/>
                                </a:solidFill>
                                <a:latin typeface="Cambria Math"/>
                                <a:ea typeface="Cambria Math"/>
                                <a:cs typeface="Times New Roman" pitchFamily="18" charset="0"/>
                              </a:rPr>
                              <m:t>𝑚</m:t>
                            </m:r>
                          </m:sup>
                        </m:sSup>
                      </m:e>
                    </m:d>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𝑆</m:t>
                            </m:r>
                          </m:e>
                          <m:sub>
                            <m:r>
                              <a:rPr lang="en-US" altLang="zh-CN" sz="1100" b="0" i="1" smtClean="0">
                                <a:solidFill>
                                  <a:srgbClr val="000000"/>
                                </a:solidFill>
                                <a:latin typeface="Cambria Math"/>
                                <a:ea typeface="Cambria Math"/>
                                <a:cs typeface="Times New Roman" pitchFamily="18" charset="0"/>
                              </a:rPr>
                              <m:t>𝑃</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𝑁</m:t>
                        </m:r>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𝑓𝑎</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−1</m:t>
                        </m:r>
                      </m:e>
                    </m:d>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𝑆</m:t>
                            </m:r>
                          </m:e>
                          <m:sub>
                            <m:r>
                              <a:rPr lang="en-US" altLang="zh-CN" sz="1100" b="0" i="1" smtClean="0">
                                <a:solidFill>
                                  <a:srgbClr val="000000"/>
                                </a:solidFill>
                                <a:latin typeface="Cambria Math"/>
                                <a:ea typeface="Cambria Math"/>
                                <a:cs typeface="Times New Roman" pitchFamily="18" charset="0"/>
                              </a:rPr>
                              <m:t>𝑃</m:t>
                            </m:r>
                          </m:sub>
                        </m:sSub>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𝑡𝑎</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−1</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r>
                              <a:rPr lang="en-US" altLang="zh-CN" sz="1100" b="0" i="1" smtClean="0">
                                <a:solidFill>
                                  <a:srgbClr val="000000"/>
                                </a:solidFill>
                                <a:latin typeface="Cambria Math"/>
                                <a:ea typeface="Cambria Math"/>
                                <a:cs typeface="Times New Roman" pitchFamily="18" charset="0"/>
                              </a:rPr>
                              <m:t>1</m:t>
                            </m:r>
                          </m:num>
                          <m:den>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𝑓𝑟</m:t>
                                </m:r>
                              </m:sub>
                            </m:sSub>
                          </m:den>
                        </m:f>
                      </m:e>
                    </m:d>
                  </m:oMath>
                </a14:m>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mc:Choice>
        <mc:Fallback xmlns="">
          <p:sp>
            <p:nvSpPr>
              <p:cNvPr id="14" name="Rectangle 14"/>
              <p:cNvSpPr>
                <a:spLocks noRot="1" noChangeAspect="1" noMove="1" noResize="1" noEditPoints="1" noAdjustHandles="1" noChangeArrowheads="1" noChangeShapeType="1" noTextEdit="1"/>
              </p:cNvSpPr>
              <p:nvPr/>
            </p:nvSpPr>
            <p:spPr bwMode="auto">
              <a:xfrm>
                <a:off x="409585" y="1214680"/>
                <a:ext cx="11084753" cy="842475"/>
              </a:xfrm>
              <a:prstGeom prst="rect">
                <a:avLst/>
              </a:prstGeom>
              <a:blipFill rotWithShape="0">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14"/>
              <p:cNvSpPr>
                <a:spLocks noChangeArrowheads="1"/>
              </p:cNvSpPr>
              <p:nvPr/>
            </p:nvSpPr>
            <p:spPr bwMode="auto">
              <a:xfrm>
                <a:off x="409586" y="2022691"/>
                <a:ext cx="11084752" cy="7952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lvl="0">
                  <a:lnSpc>
                    <a:spcPct val="150000"/>
                  </a:lnSpc>
                </a:pPr>
                <a:r>
                  <a:rPr lang="zh-CN" altLang="en-US" sz="1100" dirty="0">
                    <a:latin typeface="Times New Roman" pitchFamily="18" charset="0"/>
                    <a:cs typeface="Times New Roman" pitchFamily="18" charset="0"/>
                  </a:rPr>
                  <a:t>批過程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batch process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間斷誤差類型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intermittent errors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試驗有效比</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test yield</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p>
              <a:p>
                <a:pPr lvl="0">
                  <a:lnSpc>
                    <a:spcPct val="150000"/>
                  </a:lnSpc>
                </a:pPr>
                <a14:m>
                  <m:oMath xmlns:m="http://schemas.openxmlformats.org/officeDocument/2006/math">
                    <m:r>
                      <a:rPr lang="en-US" altLang="zh-CN" sz="1100" b="0" i="1" smtClean="0">
                        <a:solidFill>
                          <a:srgbClr val="000000"/>
                        </a:solidFill>
                        <a:latin typeface="Cambria Math"/>
                        <a:cs typeface="Times New Roman" pitchFamily="18" charset="0"/>
                      </a:rPr>
                      <m:t>𝑇𝑌</m:t>
                    </m:r>
                    <m:r>
                      <a:rPr lang="en-US" altLang="zh-CN" sz="1100" b="0" i="0" smtClean="0">
                        <a:solidFill>
                          <a:srgbClr val="000000"/>
                        </a:solidFill>
                        <a:latin typeface="Cambria Math"/>
                        <a:cs typeface="Times New Roman" pitchFamily="18" charset="0"/>
                      </a:rPr>
                      <m:t>=</m:t>
                    </m:r>
                    <m:r>
                      <a:rPr lang="en-US" altLang="zh-CN" sz="1100" i="1">
                        <a:solidFill>
                          <a:srgbClr val="000000"/>
                        </a:solidFill>
                        <a:latin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𝐶</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𝑆</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sub>
                        </m:sSub>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b="0" i="1" smtClean="0">
                            <a:solidFill>
                              <a:srgbClr val="000000"/>
                            </a:solidFill>
                            <a:latin typeface="Cambria Math"/>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𝑡𝑟</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𝑒𝑑</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𝑓𝑟</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p>
                              <m:sSup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pPr>
                              <m:e>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𝑓𝑟</m:t>
                                        </m:r>
                                      </m:sub>
                                    </m:sSub>
                                  </m:e>
                                </m:d>
                              </m:e>
                              <m:sup>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𝑚</m:t>
                                </m:r>
                              </m:sup>
                            </m:sSup>
                          </m:e>
                        </m:d>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𝑆</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b="0" i="1" smtClean="0">
                                <a:solidFill>
                                  <a:srgbClr val="000000"/>
                                </a:solidFill>
                                <a:latin typeface="Cambria Math"/>
                                <a:ea typeface="Cambria Math" panose="02040503050406030204" pitchFamily="18" charset="0"/>
                                <a:cs typeface="Times New Roman" pitchFamily="18" charset="0"/>
                              </a:rPr>
                              <m:t>𝑁</m:t>
                            </m:r>
                          </m:sub>
                        </m:sSub>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𝑓𝑎</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𝑒𝑑</m:t>
                                </m:r>
                              </m:sub>
                            </m:sSub>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𝑡𝑎</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𝑒𝑑</m:t>
                                </m:r>
                              </m:sub>
                            </m:sSub>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𝑓𝑟</m:t>
                                </m:r>
                              </m:sub>
                            </m:sSub>
                          </m:e>
                        </m:d>
                      </m:e>
                    </m:d>
                  </m:oMath>
                </a14:m>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mc:Choice>
        <mc:Fallback xmlns="">
          <p:sp>
            <p:nvSpPr>
              <p:cNvPr id="17" name="Rectangle 14"/>
              <p:cNvSpPr>
                <a:spLocks noRot="1" noChangeAspect="1" noMove="1" noResize="1" noEditPoints="1" noAdjustHandles="1" noChangeArrowheads="1" noChangeShapeType="1" noTextEdit="1"/>
              </p:cNvSpPr>
              <p:nvPr/>
            </p:nvSpPr>
            <p:spPr bwMode="auto">
              <a:xfrm>
                <a:off x="409586" y="2022691"/>
                <a:ext cx="11084752" cy="795218"/>
              </a:xfrm>
              <a:prstGeom prst="rect">
                <a:avLst/>
              </a:prstGeom>
              <a:blipFill rotWithShape="0">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Rectangle 14"/>
              <p:cNvSpPr>
                <a:spLocks noChangeArrowheads="1"/>
              </p:cNvSpPr>
              <p:nvPr/>
            </p:nvSpPr>
            <p:spPr bwMode="auto">
              <a:xfrm>
                <a:off x="409586" y="2715445"/>
                <a:ext cx="11084746" cy="91678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批過程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batch process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持續誤差類型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persistent errors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試驗有效比</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test yield</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p>
              <a:p>
                <a:pPr>
                  <a:lnSpc>
                    <a:spcPct val="150000"/>
                  </a:lnSpc>
                </a:pPr>
                <a14:m>
                  <m:oMath xmlns:m="http://schemas.openxmlformats.org/officeDocument/2006/math">
                    <m:r>
                      <a:rPr lang="en-US" altLang="zh-CN" sz="1100" b="0" i="1" smtClean="0">
                        <a:solidFill>
                          <a:srgbClr val="000000"/>
                        </a:solidFill>
                        <a:latin typeface="Cambria Math"/>
                        <a:cs typeface="Times New Roman" pitchFamily="18" charset="0"/>
                      </a:rPr>
                      <m:t>𝑇𝑌</m:t>
                    </m:r>
                    <m:r>
                      <a:rPr lang="en-US" altLang="zh-CN" sz="1100" b="0" i="0" smtClean="0">
                        <a:solidFill>
                          <a:srgbClr val="000000"/>
                        </a:solidFill>
                        <a:latin typeface="Cambria Math"/>
                        <a:cs typeface="Times New Roman" pitchFamily="18" charset="0"/>
                      </a:rPr>
                      <m:t>=</m:t>
                    </m:r>
                    <m:r>
                      <a:rPr lang="en-US" altLang="zh-CN" sz="1100" i="1">
                        <a:solidFill>
                          <a:srgbClr val="000000"/>
                        </a:solidFill>
                        <a:latin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𝐶</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𝑆</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sub>
                        </m:sSub>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b="0" i="1" smtClean="0">
                            <a:solidFill>
                              <a:srgbClr val="000000"/>
                            </a:solidFill>
                            <a:latin typeface="Cambria Math"/>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𝑡𝑟</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𝑓𝑟</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𝐴𝑅𝐿</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𝑟</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p>
                              <m:sSup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pPr>
                              <m:e>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num>
                                      <m:den>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𝐴𝑅𝐿</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𝑎</m:t>
                                            </m:r>
                                          </m:sub>
                                        </m:sSub>
                                      </m:den>
                                    </m:f>
                                  </m:e>
                                </m:d>
                              </m:e>
                              <m:sup>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𝑚</m:t>
                                </m:r>
                              </m:sup>
                            </m:sSup>
                          </m:e>
                        </m:d>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𝑆</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𝑃</m:t>
                            </m:r>
                          </m:sub>
                        </m:sSub>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b="0" i="1" smtClean="0">
                            <a:solidFill>
                              <a:srgbClr val="000000"/>
                            </a:solidFill>
                            <a:latin typeface="Cambria Math"/>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𝑓𝑎</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𝐴𝑅𝐿</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𝑟</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𝑅</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𝑡𝑎</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𝐴𝑅𝐿</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𝑟</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𝐴𝑅𝐿</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𝑟</m:t>
                                </m:r>
                              </m:sub>
                            </m:s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𝑓</m:t>
                            </m:r>
                          </m:e>
                        </m:d>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d>
                          <m:d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d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1</m:t>
                                </m:r>
                              </m:num>
                              <m:den>
                                <m:sSub>
                                  <m:sSub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𝐴𝑅𝐿</m:t>
                                    </m:r>
                                  </m:e>
                                  <m:sub>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𝑎</m:t>
                                    </m:r>
                                  </m:sub>
                                </m:sSub>
                              </m:den>
                            </m:f>
                          </m:e>
                        </m:d>
                      </m:e>
                    </m:d>
                  </m:oMath>
                </a14:m>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mc:Choice>
        <mc:Fallback xmlns="">
          <p:sp>
            <p:nvSpPr>
              <p:cNvPr id="18" name="Rectangle 14"/>
              <p:cNvSpPr>
                <a:spLocks noRot="1" noChangeAspect="1" noMove="1" noResize="1" noEditPoints="1" noAdjustHandles="1" noChangeArrowheads="1" noChangeShapeType="1" noTextEdit="1"/>
              </p:cNvSpPr>
              <p:nvPr/>
            </p:nvSpPr>
            <p:spPr bwMode="auto">
              <a:xfrm>
                <a:off x="409586" y="2715445"/>
                <a:ext cx="11084746" cy="916789"/>
              </a:xfrm>
              <a:prstGeom prst="rect">
                <a:avLst/>
              </a:prstGeom>
              <a:blipFill rotWithShape="0">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9" name="表格 18"/>
          <p:cNvGraphicFramePr>
            <a:graphicFrameLocks noGrp="1"/>
          </p:cNvGraphicFramePr>
          <p:nvPr>
            <p:extLst>
              <p:ext uri="{D42A27DB-BD31-4B8C-83A1-F6EECF244321}">
                <p14:modId xmlns:p14="http://schemas.microsoft.com/office/powerpoint/2010/main" val="1400791123"/>
              </p:ext>
            </p:extLst>
          </p:nvPr>
        </p:nvGraphicFramePr>
        <p:xfrm>
          <a:off x="1006030" y="3650374"/>
          <a:ext cx="9225789" cy="1741432"/>
        </p:xfrm>
        <a:graphic>
          <a:graphicData uri="http://schemas.openxmlformats.org/drawingml/2006/table">
            <a:tbl>
              <a:tblPr/>
              <a:tblGrid>
                <a:gridCol w="1567708">
                  <a:extLst>
                    <a:ext uri="{9D8B030D-6E8A-4147-A177-3AD203B41FA5}">
                      <a16:colId xmlns:a16="http://schemas.microsoft.com/office/drawing/2014/main" val="20000"/>
                    </a:ext>
                  </a:extLst>
                </a:gridCol>
                <a:gridCol w="3837826">
                  <a:extLst>
                    <a:ext uri="{9D8B030D-6E8A-4147-A177-3AD203B41FA5}">
                      <a16:colId xmlns:a16="http://schemas.microsoft.com/office/drawing/2014/main" val="20001"/>
                    </a:ext>
                  </a:extLst>
                </a:gridCol>
                <a:gridCol w="3820255">
                  <a:extLst>
                    <a:ext uri="{9D8B030D-6E8A-4147-A177-3AD203B41FA5}">
                      <a16:colId xmlns:a16="http://schemas.microsoft.com/office/drawing/2014/main" val="20002"/>
                    </a:ext>
                  </a:extLst>
                </a:gridCol>
              </a:tblGrid>
              <a:tr h="217679">
                <a:tc rowSpan="2">
                  <a:txBody>
                    <a:bodyPr/>
                    <a:lstStyle/>
                    <a:p>
                      <a:pPr algn="ctr" fontAlgn="ctr"/>
                      <a:r>
                        <a:rPr lang="zh-CN" altLang="en-US" sz="1000" b="0" i="0" u="none" strike="noStrike" dirty="0">
                          <a:effectLst/>
                          <a:latin typeface="宋体"/>
                        </a:rPr>
                        <a:t>損失係數 </a:t>
                      </a:r>
                      <a:r>
                        <a:rPr lang="en-US" altLang="zh-CN" sz="1000" b="0" i="0" u="none" strike="noStrike" dirty="0">
                          <a:effectLst/>
                          <a:latin typeface="Times New Roman" panose="02020603050405020304" pitchFamily="18" charset="0"/>
                          <a:cs typeface="Times New Roman" panose="02020603050405020304" pitchFamily="18" charset="0"/>
                        </a:rPr>
                        <a:t>( </a:t>
                      </a:r>
                      <a:r>
                        <a:rPr lang="en-US" altLang="zh-CN" sz="1000" b="0" i="1" u="none" strike="noStrike" dirty="0">
                          <a:effectLst/>
                          <a:latin typeface="Times New Roman" panose="02020603050405020304" pitchFamily="18" charset="0"/>
                          <a:cs typeface="Times New Roman" panose="02020603050405020304" pitchFamily="18" charset="0"/>
                        </a:rPr>
                        <a:t>loss factors</a:t>
                      </a:r>
                      <a:r>
                        <a:rPr lang="en-US" altLang="zh-CN" sz="1000" b="0" i="0" u="none" strike="noStrike" dirty="0">
                          <a:effectLst/>
                          <a:latin typeface="Times New Roman" panose="02020603050405020304" pitchFamily="18" charset="0"/>
                          <a:cs typeface="Times New Roman" panose="02020603050405020304" pitchFamily="18" charset="0"/>
                        </a:rPr>
                        <a:t> )</a:t>
                      </a:r>
                      <a:endParaRPr lang="zh-CN" altLang="en-US" sz="1000" b="0" i="0" u="none" strike="noStrike" dirty="0">
                        <a:effectLst/>
                        <a:latin typeface="Times New Roman" panose="02020603050405020304" pitchFamily="18" charset="0"/>
                        <a:cs typeface="Times New Roman" panose="02020603050405020304" pitchFamily="18" charset="0"/>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CN" altLang="en-US" sz="1000" b="0" i="0" u="none" strike="noStrike">
                          <a:effectLst/>
                          <a:latin typeface="宋体"/>
                        </a:rPr>
                        <a:t>過程類型</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217679">
                <a:tc vMerge="1">
                  <a:txBody>
                    <a:bodyPr/>
                    <a:lstStyle/>
                    <a:p>
                      <a:endParaRPr lang="zh-CN" altLang="en-US"/>
                    </a:p>
                  </a:txBody>
                  <a:tcPr/>
                </a:tc>
                <a:tc>
                  <a:txBody>
                    <a:bodyPr/>
                    <a:lstStyle/>
                    <a:p>
                      <a:pPr algn="ctr" fontAlgn="ctr"/>
                      <a:r>
                        <a:rPr lang="zh-CN" altLang="en-US" sz="1000" b="0" i="0" u="none" strike="noStrike" dirty="0">
                          <a:effectLst/>
                          <a:latin typeface="宋体"/>
                        </a:rPr>
                        <a:t>批過程 </a:t>
                      </a:r>
                      <a:r>
                        <a:rPr lang="en-US" altLang="zh-CN" sz="1000" b="0" i="0" u="none" strike="noStrike" dirty="0">
                          <a:effectLst/>
                          <a:latin typeface="Times New Roman" panose="02020603050405020304" pitchFamily="18" charset="0"/>
                          <a:cs typeface="Times New Roman" panose="02020603050405020304" pitchFamily="18" charset="0"/>
                        </a:rPr>
                        <a:t>( </a:t>
                      </a:r>
                      <a:r>
                        <a:rPr lang="en-US" altLang="zh-CN" sz="1000" b="0" i="1" u="none" strike="noStrike" dirty="0">
                          <a:effectLst/>
                          <a:latin typeface="Times New Roman" panose="02020603050405020304" pitchFamily="18" charset="0"/>
                          <a:cs typeface="Times New Roman" panose="02020603050405020304" pitchFamily="18" charset="0"/>
                        </a:rPr>
                        <a:t>batch process</a:t>
                      </a:r>
                      <a:r>
                        <a:rPr lang="en-US" altLang="zh-CN" sz="1000" b="0" i="0" u="none" strike="noStrike" dirty="0">
                          <a:effectLst/>
                          <a:latin typeface="Times New Roman" panose="02020603050405020304" pitchFamily="18" charset="0"/>
                          <a:cs typeface="Times New Roman" panose="02020603050405020304" pitchFamily="18" charset="0"/>
                        </a:rPr>
                        <a:t> )</a:t>
                      </a:r>
                      <a:endParaRPr lang="zh-CN" altLang="en-US" sz="1000" b="0" i="0" u="none" strike="noStrike" dirty="0">
                        <a:effectLst/>
                        <a:latin typeface="Times New Roman" panose="02020603050405020304" pitchFamily="18" charset="0"/>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0" u="none" strike="noStrike" dirty="0">
                          <a:effectLst/>
                          <a:latin typeface="宋体"/>
                        </a:rPr>
                        <a:t>隨機式過程 </a:t>
                      </a:r>
                      <a:r>
                        <a:rPr lang="en-US" altLang="zh-CN" sz="1000" b="0" i="0" u="none" strike="noStrike" dirty="0">
                          <a:effectLst/>
                          <a:latin typeface="Times New Roman" panose="02020603050405020304" pitchFamily="18" charset="0"/>
                          <a:cs typeface="Times New Roman" panose="02020603050405020304" pitchFamily="18" charset="0"/>
                        </a:rPr>
                        <a:t>( </a:t>
                      </a:r>
                      <a:r>
                        <a:rPr lang="en-US" altLang="zh-CN" sz="1000" b="0" i="1" u="none" strike="noStrike" dirty="0">
                          <a:effectLst/>
                          <a:latin typeface="Times New Roman" panose="02020603050405020304" pitchFamily="18" charset="0"/>
                          <a:cs typeface="Times New Roman" panose="02020603050405020304" pitchFamily="18" charset="0"/>
                        </a:rPr>
                        <a:t>random access process</a:t>
                      </a:r>
                      <a:r>
                        <a:rPr lang="en-US" altLang="zh-CN" sz="1000" b="0" i="0" u="none" strike="noStrike" dirty="0">
                          <a:effectLst/>
                          <a:latin typeface="Times New Roman" panose="02020603050405020304" pitchFamily="18" charset="0"/>
                          <a:cs typeface="Times New Roman" panose="02020603050405020304" pitchFamily="18" charset="0"/>
                        </a:rPr>
                        <a:t> )</a:t>
                      </a:r>
                      <a:endParaRPr lang="zh-CN" altLang="en-US" sz="1000" b="0" i="0" u="none" strike="noStrike" dirty="0">
                        <a:effectLst/>
                        <a:latin typeface="Times New Roman" panose="02020603050405020304" pitchFamily="18" charset="0"/>
                        <a:cs typeface="Times New Roman" panose="02020603050405020304" pitchFamily="18"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7679">
                <a:tc>
                  <a:txBody>
                    <a:bodyPr/>
                    <a:lstStyle/>
                    <a:p>
                      <a:pPr algn="ctr" fontAlgn="ctr"/>
                      <a:r>
                        <a:rPr lang="en-US" sz="1000" b="0" i="1" u="none" strike="noStrike" dirty="0">
                          <a:effectLst/>
                          <a:latin typeface="Times New Roman"/>
                        </a:rPr>
                        <a:t>L</a:t>
                      </a:r>
                      <a:r>
                        <a:rPr lang="en-US" sz="1000" b="0" i="1" u="none" strike="noStrike" baseline="-25000" dirty="0">
                          <a:effectLst/>
                          <a:latin typeface="Times New Roman"/>
                        </a:rPr>
                        <a:t>CC</a:t>
                      </a:r>
                      <a:endParaRPr lang="en-US" sz="1000" b="0" i="1"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dirty="0">
                          <a:effectLst/>
                          <a:latin typeface="Times New Roman"/>
                        </a:rPr>
                        <a:t>( </a:t>
                      </a:r>
                      <a:r>
                        <a:rPr lang="en-US" sz="1000" b="0" i="1" u="none" strike="noStrike" dirty="0">
                          <a:effectLst/>
                          <a:latin typeface="Times New Roman"/>
                        </a:rPr>
                        <a:t>C</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dirty="0">
                          <a:effectLst/>
                          <a:latin typeface="Times New Roman"/>
                        </a:rPr>
                        <a:t>( </a:t>
                      </a:r>
                      <a:r>
                        <a:rPr lang="en-US" sz="1000" b="0" i="1" u="none" strike="noStrike" dirty="0">
                          <a:effectLst/>
                          <a:latin typeface="Times New Roman"/>
                        </a:rPr>
                        <a:t>C</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17679">
                <a:tc>
                  <a:txBody>
                    <a:bodyPr/>
                    <a:lstStyle/>
                    <a:p>
                      <a:pPr algn="ctr" fontAlgn="ctr"/>
                      <a:r>
                        <a:rPr lang="en-US" sz="1000" b="0" i="1" u="none" strike="noStrike" dirty="0" err="1">
                          <a:effectLst/>
                          <a:latin typeface="Times New Roman"/>
                        </a:rPr>
                        <a:t>L</a:t>
                      </a:r>
                      <a:r>
                        <a:rPr lang="en-US" sz="1000" b="0" i="1" u="none" strike="noStrike" baseline="-25000" dirty="0" err="1">
                          <a:effectLst/>
                          <a:latin typeface="Times New Roman"/>
                        </a:rPr>
                        <a:t>tr</a:t>
                      </a:r>
                      <a:endParaRPr lang="en-US" sz="1000" b="0" i="1"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tr</a:t>
                      </a:r>
                      <a:r>
                        <a:rPr lang="en-US" sz="1000" b="0" i="0" u="none" strike="noStrike" dirty="0">
                          <a:effectLst/>
                          <a:latin typeface="Times New Roman"/>
                        </a:rPr>
                        <a:t>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tr</a:t>
                      </a:r>
                      <a:r>
                        <a:rPr lang="en-US" sz="1000" b="0" i="0" u="none" strike="noStrike" dirty="0">
                          <a:effectLst/>
                          <a:latin typeface="Times New Roman"/>
                        </a:rPr>
                        <a:t> ·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217679">
                <a:tc>
                  <a:txBody>
                    <a:bodyPr/>
                    <a:lstStyle/>
                    <a:p>
                      <a:pPr algn="ctr" fontAlgn="ctr"/>
                      <a:r>
                        <a:rPr lang="en-US" sz="1000" b="0" i="1" u="none" strike="noStrike" dirty="0" err="1">
                          <a:effectLst/>
                          <a:latin typeface="Times New Roman"/>
                        </a:rPr>
                        <a:t>L</a:t>
                      </a:r>
                      <a:r>
                        <a:rPr lang="en-US" sz="1000" b="0" i="1" u="none" strike="noStrike" baseline="-25000" dirty="0" err="1">
                          <a:effectLst/>
                          <a:latin typeface="Times New Roman"/>
                        </a:rPr>
                        <a:t>fr</a:t>
                      </a:r>
                      <a:endParaRPr lang="en-US" sz="1000" b="0" i="1"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fr</a:t>
                      </a:r>
                      <a:r>
                        <a:rPr lang="en-US" sz="1000" b="0" i="0" u="none" strike="noStrike" dirty="0">
                          <a:effectLst/>
                          <a:latin typeface="Times New Roman"/>
                        </a:rPr>
                        <a:t>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fr</a:t>
                      </a:r>
                      <a:r>
                        <a:rPr lang="en-US" sz="1000" b="0" i="0" u="none" strike="noStrike" dirty="0">
                          <a:effectLst/>
                          <a:latin typeface="Times New Roman"/>
                        </a:rPr>
                        <a:t> · ( </a:t>
                      </a:r>
                      <a:r>
                        <a:rPr lang="en-US" sz="1000" b="0" i="1" u="none" strike="noStrike" dirty="0">
                          <a:effectLst/>
                          <a:latin typeface="Times New Roman"/>
                        </a:rPr>
                        <a:t>N</a:t>
                      </a:r>
                      <a:r>
                        <a:rPr lang="en-US" sz="1000" b="0" i="0" u="none" strike="noStrike" dirty="0">
                          <a:effectLst/>
                          <a:latin typeface="Times New Roman"/>
                        </a:rPr>
                        <a:t> / </a:t>
                      </a:r>
                      <a:r>
                        <a:rPr lang="en-US" sz="1000" b="0" i="1" u="none" strike="noStrike" dirty="0">
                          <a:effectLst/>
                          <a:latin typeface="Times New Roman"/>
                        </a:rPr>
                        <a:t>T</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217679">
                <a:tc>
                  <a:txBody>
                    <a:bodyPr/>
                    <a:lstStyle/>
                    <a:p>
                      <a:pPr algn="ctr" fontAlgn="ctr"/>
                      <a:r>
                        <a:rPr lang="en-US" sz="1000" b="0" i="1" u="none" strike="noStrike" dirty="0" err="1">
                          <a:effectLst/>
                          <a:latin typeface="Times New Roman"/>
                        </a:rPr>
                        <a:t>L</a:t>
                      </a:r>
                      <a:r>
                        <a:rPr lang="en-US" sz="1000" b="0" i="1" u="none" strike="noStrike" baseline="-25000" dirty="0" err="1">
                          <a:effectLst/>
                          <a:latin typeface="Times New Roman"/>
                        </a:rPr>
                        <a:t>fa</a:t>
                      </a:r>
                      <a:endParaRPr lang="en-US" sz="1000" b="0" i="1"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fa</a:t>
                      </a:r>
                      <a:r>
                        <a:rPr lang="en-US" sz="1000" b="0" i="0" u="none" strike="noStrike" dirty="0">
                          <a:effectLst/>
                          <a:latin typeface="Times New Roman"/>
                        </a:rPr>
                        <a:t>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endParaRPr lang="en-US" sz="1000" b="0" i="0" u="none" strike="noStrike" dirty="0">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fa</a:t>
                      </a:r>
                      <a:r>
                        <a:rPr lang="en-US" sz="1000" b="0" i="0" u="none" strike="noStrike" dirty="0">
                          <a:effectLst/>
                          <a:latin typeface="Times New Roman"/>
                        </a:rPr>
                        <a:t> ·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N</a:t>
                      </a:r>
                      <a:r>
                        <a:rPr lang="en-US" sz="1000" b="0" i="0" u="none" strike="noStrike" dirty="0">
                          <a:effectLst/>
                          <a:latin typeface="Times New Roman"/>
                        </a:rPr>
                        <a:t> ) / </a:t>
                      </a:r>
                      <a:r>
                        <a:rPr lang="en-US" sz="1000" b="0" i="1" u="none" strike="noStrike" dirty="0">
                          <a:effectLst/>
                          <a:latin typeface="Times New Roman"/>
                        </a:rPr>
                        <a:t>T</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217679">
                <a:tc>
                  <a:txBody>
                    <a:bodyPr/>
                    <a:lstStyle/>
                    <a:p>
                      <a:pPr algn="ctr" fontAlgn="ctr"/>
                      <a:r>
                        <a:rPr lang="en-US" sz="1000" b="0" i="1" u="none" strike="noStrike" baseline="0" dirty="0" err="1">
                          <a:effectLst/>
                          <a:latin typeface="Times New Roman"/>
                        </a:rPr>
                        <a:t>L</a:t>
                      </a:r>
                      <a:r>
                        <a:rPr lang="en-US" sz="1000" b="0" i="1" u="none" strike="noStrike" baseline="-25000" dirty="0" err="1">
                          <a:effectLst/>
                          <a:latin typeface="Times New Roman"/>
                        </a:rPr>
                        <a:t>ta</a:t>
                      </a:r>
                      <a:r>
                        <a:rPr lang="en-US" sz="1000" b="0" i="0" u="none" strike="noStrike" dirty="0">
                          <a:effectLst/>
                          <a:latin typeface="Times New Roman"/>
                        </a:rPr>
                        <a:t> ( </a:t>
                      </a:r>
                      <a:r>
                        <a:rPr lang="en-US" sz="1000" b="0" i="1" u="none" strike="noStrike" dirty="0">
                          <a:effectLst/>
                          <a:latin typeface="Times New Roman"/>
                        </a:rPr>
                        <a:t>a</a:t>
                      </a:r>
                      <a:r>
                        <a:rPr lang="en-US" sz="1000" b="0" i="0" u="none" strike="noStrike" dirty="0">
                          <a:effectLst/>
                          <a:latin typeface="Times New Roman"/>
                        </a:rPr>
                        <a:t> )</a:t>
                      </a:r>
                      <a:endParaRPr lang="en-US" sz="1000" b="0" i="1"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ta</a:t>
                      </a:r>
                      <a:r>
                        <a:rPr lang="en-US" sz="1000" b="0" i="0" u="none" strike="noStrike" dirty="0">
                          <a:effectLst/>
                          <a:latin typeface="Times New Roman"/>
                        </a:rPr>
                        <a:t> · </a:t>
                      </a:r>
                      <a:r>
                        <a:rPr lang="en-US" sz="1000" b="0" i="1" u="none" strike="noStrike" dirty="0">
                          <a:effectLst/>
                          <a:latin typeface="Times New Roman"/>
                        </a:rPr>
                        <a:t>f</a:t>
                      </a:r>
                      <a:r>
                        <a:rPr lang="en-US" sz="1000" b="0" i="0" u="none" strike="noStrike" dirty="0">
                          <a:effectLst/>
                          <a:latin typeface="Times New Roman"/>
                        </a:rPr>
                        <a:t> · ( 1 - </a:t>
                      </a:r>
                      <a:r>
                        <a:rPr lang="en-US" sz="1000" b="0" i="1" u="none" strike="noStrike" dirty="0" err="1">
                          <a:effectLst/>
                          <a:latin typeface="Times New Roman"/>
                        </a:rPr>
                        <a:t>P</a:t>
                      </a:r>
                      <a:r>
                        <a:rPr lang="en-US" sz="1000" b="0" i="1" u="none" strike="noStrike" baseline="-25000" dirty="0" err="1">
                          <a:effectLst/>
                          <a:latin typeface="Times New Roman"/>
                        </a:rPr>
                        <a:t>ed</a:t>
                      </a:r>
                      <a:r>
                        <a:rPr lang="en-US" sz="1000" b="0" i="0" u="none" strike="noStrike" dirty="0">
                          <a:effectLst/>
                          <a:latin typeface="Times New Roman"/>
                        </a:rPr>
                        <a:t> )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T</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err="1">
                          <a:effectLst/>
                          <a:latin typeface="Times New Roman"/>
                        </a:rPr>
                        <a:t>R</a:t>
                      </a:r>
                      <a:r>
                        <a:rPr lang="en-US" sz="1000" b="0" i="1" u="none" strike="noStrike" baseline="-25000" dirty="0" err="1">
                          <a:effectLst/>
                          <a:latin typeface="Times New Roman"/>
                        </a:rPr>
                        <a:t>ta</a:t>
                      </a:r>
                      <a:r>
                        <a:rPr lang="en-US" sz="1000" b="0" i="0" u="none" strike="noStrike" dirty="0">
                          <a:effectLst/>
                          <a:latin typeface="Times New Roman"/>
                        </a:rPr>
                        <a:t> · </a:t>
                      </a:r>
                      <a:r>
                        <a:rPr lang="en-US" sz="1000" b="0" i="1" u="none" strike="noStrike" dirty="0">
                          <a:effectLst/>
                          <a:latin typeface="Times New Roman"/>
                        </a:rPr>
                        <a:t>f</a:t>
                      </a:r>
                      <a:r>
                        <a:rPr lang="en-US" sz="1000" b="0" i="0" u="none" strike="noStrike" dirty="0">
                          <a:effectLst/>
                          <a:latin typeface="Times New Roman"/>
                        </a:rPr>
                        <a:t> · ( 1 - </a:t>
                      </a:r>
                      <a:r>
                        <a:rPr lang="en-US" sz="1000" b="0" i="1" u="none" strike="noStrike" dirty="0" err="1">
                          <a:effectLst/>
                          <a:latin typeface="Times New Roman"/>
                        </a:rPr>
                        <a:t>P</a:t>
                      </a:r>
                      <a:r>
                        <a:rPr lang="en-US" sz="1000" b="0" i="1" u="none" strike="noStrike" baseline="-25000" dirty="0" err="1">
                          <a:effectLst/>
                          <a:latin typeface="Times New Roman"/>
                        </a:rPr>
                        <a:t>ed</a:t>
                      </a:r>
                      <a:r>
                        <a:rPr lang="en-US" sz="1000" b="0" i="0" u="none" strike="noStrike" dirty="0">
                          <a:effectLst/>
                          <a:latin typeface="Times New Roman"/>
                        </a:rPr>
                        <a:t> ) · ( </a:t>
                      </a:r>
                      <a:r>
                        <a:rPr lang="en-US" sz="1000" b="0" i="1" u="none" strike="noStrike" dirty="0">
                          <a:effectLst/>
                          <a:latin typeface="Times New Roman"/>
                        </a:rPr>
                        <a:t>S</a:t>
                      </a:r>
                      <a:r>
                        <a:rPr lang="en-US" sz="1000" b="0" i="1" u="none" strike="noStrike" baseline="-25000" dirty="0">
                          <a:effectLst/>
                          <a:latin typeface="Times New Roman"/>
                        </a:rPr>
                        <a:t>P</a:t>
                      </a:r>
                      <a:r>
                        <a:rPr lang="en-US" sz="1000" b="0" i="0" u="none" strike="noStrike" dirty="0">
                          <a:effectLst/>
                          <a:latin typeface="Times New Roman"/>
                        </a:rPr>
                        <a:t> / </a:t>
                      </a:r>
                      <a:r>
                        <a:rPr lang="en-US" sz="1000" b="0" i="1" u="none" strike="noStrike" dirty="0">
                          <a:effectLst/>
                          <a:latin typeface="Times New Roman"/>
                        </a:rPr>
                        <a:t>T</a:t>
                      </a:r>
                      <a:r>
                        <a:rPr lang="en-US"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217679">
                <a:tc>
                  <a:txBody>
                    <a:bodyPr/>
                    <a:lstStyle/>
                    <a:p>
                      <a:pPr algn="ctr" fontAlgn="ctr"/>
                      <a:r>
                        <a:rPr lang="en-US" sz="1000" b="0" i="1" u="none" strike="noStrike" dirty="0" err="1">
                          <a:effectLst/>
                          <a:latin typeface="Times New Roman"/>
                        </a:rPr>
                        <a:t>L</a:t>
                      </a:r>
                      <a:r>
                        <a:rPr lang="en-US" sz="1000" b="0" i="1" u="none" strike="noStrike" baseline="-25000" dirty="0" err="1">
                          <a:effectLst/>
                          <a:latin typeface="Times New Roman"/>
                        </a:rPr>
                        <a:t>ta</a:t>
                      </a:r>
                      <a:r>
                        <a:rPr lang="en-US" sz="1000" b="0" i="0" u="none" strike="noStrike" dirty="0">
                          <a:effectLst/>
                          <a:latin typeface="Times New Roman"/>
                        </a:rPr>
                        <a:t> ( </a:t>
                      </a:r>
                      <a:r>
                        <a:rPr lang="en-US" sz="1000" b="0" i="1" u="none" strike="noStrike" dirty="0">
                          <a:effectLst/>
                          <a:latin typeface="Times New Roman"/>
                        </a:rPr>
                        <a:t>b</a:t>
                      </a:r>
                      <a:r>
                        <a:rPr lang="en-US" sz="1000" b="0" i="0" u="none" strike="noStrike" dirty="0">
                          <a:effectLst/>
                          <a:latin typeface="Times New Roman"/>
                        </a:rPr>
                        <a:t> )</a:t>
                      </a:r>
                      <a:endParaRPr lang="en-US" sz="1000" b="0" i="1" u="none" strike="noStrike" dirty="0">
                        <a:effectLst/>
                        <a:latin typeface="Times New Roman"/>
                      </a:endParaRP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n-NO" sz="1000" b="0" i="1" u="none" strike="noStrike" dirty="0">
                          <a:effectLst/>
                          <a:latin typeface="Times New Roman"/>
                        </a:rPr>
                        <a:t>R</a:t>
                      </a:r>
                      <a:r>
                        <a:rPr lang="nn-NO" sz="1000" b="0" i="1" u="none" strike="noStrike" baseline="-25000" dirty="0">
                          <a:effectLst/>
                          <a:latin typeface="Times New Roman"/>
                        </a:rPr>
                        <a:t>ta</a:t>
                      </a:r>
                      <a:r>
                        <a:rPr lang="nn-NO" sz="1000" b="0" i="0" u="none" strike="noStrike" dirty="0">
                          <a:effectLst/>
                          <a:latin typeface="Times New Roman"/>
                        </a:rPr>
                        <a:t> · </a:t>
                      </a:r>
                      <a:r>
                        <a:rPr lang="nn-NO" sz="1000" b="0" i="1" u="none" strike="noStrike" dirty="0">
                          <a:effectLst/>
                          <a:latin typeface="Times New Roman"/>
                        </a:rPr>
                        <a:t>f</a:t>
                      </a:r>
                      <a:r>
                        <a:rPr lang="nn-NO" sz="1000" b="0" i="0" u="none" strike="noStrike" dirty="0">
                          <a:effectLst/>
                          <a:latin typeface="Times New Roman"/>
                        </a:rPr>
                        <a:t> · ( </a:t>
                      </a:r>
                      <a:r>
                        <a:rPr lang="nn-NO" sz="1000" b="0" i="1" u="none" strike="noStrike" dirty="0">
                          <a:effectLst/>
                          <a:latin typeface="Times New Roman"/>
                        </a:rPr>
                        <a:t>ARL</a:t>
                      </a:r>
                      <a:r>
                        <a:rPr lang="nn-NO" sz="1000" b="0" i="1" u="none" strike="noStrike" baseline="-25000" dirty="0">
                          <a:effectLst/>
                          <a:latin typeface="Times New Roman"/>
                        </a:rPr>
                        <a:t>ed</a:t>
                      </a:r>
                      <a:r>
                        <a:rPr lang="nn-NO" sz="1000" b="0" i="0" u="none" strike="noStrike" dirty="0">
                          <a:effectLst/>
                          <a:latin typeface="Times New Roman"/>
                        </a:rPr>
                        <a:t> - 1 ) · ( </a:t>
                      </a:r>
                      <a:r>
                        <a:rPr lang="nn-NO" sz="1000" b="0" i="1" u="none" strike="noStrike" dirty="0">
                          <a:effectLst/>
                          <a:latin typeface="Times New Roman"/>
                        </a:rPr>
                        <a:t>S</a:t>
                      </a:r>
                      <a:r>
                        <a:rPr lang="nn-NO" sz="1000" b="0" i="1" u="none" strike="noStrike" baseline="-25000" dirty="0">
                          <a:effectLst/>
                          <a:latin typeface="Times New Roman"/>
                        </a:rPr>
                        <a:t>P</a:t>
                      </a:r>
                      <a:r>
                        <a:rPr lang="nn-NO" sz="1000" b="0" i="0" u="none" strike="noStrike" dirty="0">
                          <a:effectLst/>
                          <a:latin typeface="Times New Roman"/>
                        </a:rPr>
                        <a:t> / </a:t>
                      </a:r>
                      <a:r>
                        <a:rPr lang="nn-NO" sz="1000" b="0" i="1" u="none" strike="noStrike" dirty="0">
                          <a:effectLst/>
                          <a:latin typeface="Times New Roman"/>
                        </a:rPr>
                        <a:t>T</a:t>
                      </a:r>
                      <a:r>
                        <a:rPr lang="nn-NO"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nn-NO" sz="1000" b="0" i="1" u="none" strike="noStrike" dirty="0">
                          <a:effectLst/>
                          <a:latin typeface="Times New Roman"/>
                        </a:rPr>
                        <a:t>R</a:t>
                      </a:r>
                      <a:r>
                        <a:rPr lang="nn-NO" sz="1000" b="0" i="1" u="none" strike="noStrike" baseline="-25000" dirty="0">
                          <a:effectLst/>
                          <a:latin typeface="Times New Roman"/>
                        </a:rPr>
                        <a:t>ta</a:t>
                      </a:r>
                      <a:r>
                        <a:rPr lang="nn-NO" sz="1000" b="0" i="0" u="none" strike="noStrike" dirty="0">
                          <a:effectLst/>
                          <a:latin typeface="Times New Roman"/>
                        </a:rPr>
                        <a:t> · </a:t>
                      </a:r>
                      <a:r>
                        <a:rPr lang="nn-NO" sz="1000" b="0" i="1" u="none" strike="noStrike" dirty="0">
                          <a:effectLst/>
                          <a:latin typeface="Times New Roman"/>
                        </a:rPr>
                        <a:t>f</a:t>
                      </a:r>
                      <a:r>
                        <a:rPr lang="nn-NO" sz="1000" b="0" i="0" u="none" strike="noStrike" dirty="0">
                          <a:effectLst/>
                          <a:latin typeface="Times New Roman"/>
                        </a:rPr>
                        <a:t> · ( </a:t>
                      </a:r>
                      <a:r>
                        <a:rPr lang="nn-NO" sz="1000" b="0" i="1" u="none" strike="noStrike" dirty="0">
                          <a:effectLst/>
                          <a:latin typeface="Times New Roman"/>
                        </a:rPr>
                        <a:t>ARL</a:t>
                      </a:r>
                      <a:r>
                        <a:rPr lang="nn-NO" sz="1000" b="0" i="1" u="none" strike="noStrike" baseline="-25000" dirty="0">
                          <a:effectLst/>
                          <a:latin typeface="Times New Roman"/>
                        </a:rPr>
                        <a:t>ed</a:t>
                      </a:r>
                      <a:r>
                        <a:rPr lang="nn-NO" sz="1000" b="0" i="0" u="none" strike="noStrike" dirty="0">
                          <a:effectLst/>
                          <a:latin typeface="Times New Roman"/>
                        </a:rPr>
                        <a:t> - 1 ) · ( </a:t>
                      </a:r>
                      <a:r>
                        <a:rPr lang="nn-NO" sz="1000" b="0" i="1" u="none" strike="noStrike" dirty="0">
                          <a:effectLst/>
                          <a:latin typeface="Times New Roman"/>
                        </a:rPr>
                        <a:t>S</a:t>
                      </a:r>
                      <a:r>
                        <a:rPr lang="nn-NO" sz="1000" b="0" i="1" u="none" strike="noStrike" baseline="-25000" dirty="0">
                          <a:effectLst/>
                          <a:latin typeface="Times New Roman"/>
                        </a:rPr>
                        <a:t>P</a:t>
                      </a:r>
                      <a:r>
                        <a:rPr lang="nn-NO" sz="1000" b="0" i="0" u="none" strike="noStrike" dirty="0">
                          <a:effectLst/>
                          <a:latin typeface="Times New Roman"/>
                        </a:rPr>
                        <a:t> / </a:t>
                      </a:r>
                      <a:r>
                        <a:rPr lang="nn-NO" sz="1000" b="0" i="1" u="none" strike="noStrike" dirty="0">
                          <a:effectLst/>
                          <a:latin typeface="Times New Roman"/>
                        </a:rPr>
                        <a:t>T</a:t>
                      </a:r>
                      <a:r>
                        <a:rPr lang="nn-NO" sz="1000" b="0" i="0" u="none" strike="noStrike" dirty="0">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0" name="矩形 19"/>
          <p:cNvSpPr/>
          <p:nvPr/>
        </p:nvSpPr>
        <p:spPr>
          <a:xfrm>
            <a:off x="942337" y="5409150"/>
            <a:ext cx="9520324" cy="507831"/>
          </a:xfrm>
          <a:prstGeom prst="rect">
            <a:avLst/>
          </a:prstGeom>
        </p:spPr>
        <p:txBody>
          <a:bodyPr wrap="square">
            <a:spAutoFit/>
          </a:bodyPr>
          <a:lstStyle/>
          <a:p>
            <a:pPr>
              <a:lnSpc>
                <a:spcPct val="150000"/>
              </a:lnSpc>
            </a:pPr>
            <a:r>
              <a:rPr lang="en-US" altLang="zh-TW" sz="900" i="1" dirty="0">
                <a:latin typeface="Times New Roman" pitchFamily="18" charset="0"/>
                <a:cs typeface="Times New Roman" pitchFamily="18" charset="0"/>
              </a:rPr>
              <a:t>a </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過程受間斷誤差</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intermittent errors</a:t>
            </a:r>
            <a:r>
              <a:rPr lang="en-US" altLang="zh-TW" sz="900" dirty="0">
                <a:latin typeface="Times New Roman" pitchFamily="18" charset="0"/>
                <a:cs typeface="Times New Roman" pitchFamily="18" charset="0"/>
              </a:rPr>
              <a:t>)</a:t>
            </a:r>
            <a:r>
              <a:rPr lang="zh-TW" altLang="en-US" sz="900" dirty="0">
                <a:latin typeface="Times New Roman" pitchFamily="18" charset="0"/>
                <a:cs typeface="Times New Roman" pitchFamily="18" charset="0"/>
              </a:rPr>
              <a:t>的影響</a:t>
            </a:r>
            <a:r>
              <a:rPr lang="zh-CN" altLang="en-US"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b </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過程受持續誤差</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persistent errors</a:t>
            </a:r>
            <a:r>
              <a:rPr lang="en-US" altLang="zh-TW" sz="900" dirty="0">
                <a:latin typeface="Times New Roman" pitchFamily="18" charset="0"/>
                <a:cs typeface="Times New Roman" pitchFamily="18" charset="0"/>
              </a:rPr>
              <a:t>)</a:t>
            </a:r>
            <a:r>
              <a:rPr lang="zh-TW" altLang="en-US" sz="900" dirty="0">
                <a:latin typeface="Times New Roman" pitchFamily="18" charset="0"/>
                <a:cs typeface="Times New Roman" pitchFamily="18" charset="0"/>
              </a:rPr>
              <a:t>的影響</a:t>
            </a:r>
            <a:r>
              <a:rPr lang="zh-CN" altLang="en-US" sz="900" dirty="0">
                <a:latin typeface="Times New Roman" pitchFamily="18" charset="0"/>
                <a:cs typeface="Times New Roman" pitchFamily="18" charset="0"/>
              </a:rPr>
              <a:t>；</a:t>
            </a:r>
            <a:r>
              <a:rPr lang="en-US" altLang="zh-TW" sz="900" i="1" dirty="0" err="1">
                <a:latin typeface="Times New Roman" pitchFamily="18" charset="0"/>
                <a:cs typeface="Times New Roman" pitchFamily="18" charset="0"/>
              </a:rPr>
              <a:t>R</a:t>
            </a:r>
            <a:r>
              <a:rPr lang="en-US" altLang="zh-TW" sz="900" i="1" baseline="-25000" dirty="0" err="1">
                <a:latin typeface="Times New Roman" pitchFamily="18" charset="0"/>
                <a:cs typeface="Times New Roman" pitchFamily="18" charset="0"/>
              </a:rPr>
              <a:t>tr</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a:t>
            </a:r>
            <a:r>
              <a:rPr lang="en-US" altLang="zh-TW" sz="900" i="1" dirty="0" err="1">
                <a:latin typeface="Times New Roman" pitchFamily="18" charset="0"/>
                <a:cs typeface="Times New Roman" pitchFamily="18" charset="0"/>
              </a:rPr>
              <a:t>R</a:t>
            </a:r>
            <a:r>
              <a:rPr lang="en-US" altLang="zh-TW" sz="900" i="1" baseline="-25000" dirty="0" err="1">
                <a:latin typeface="Times New Roman" pitchFamily="18" charset="0"/>
                <a:cs typeface="Times New Roman" pitchFamily="18" charset="0"/>
              </a:rPr>
              <a:t>fr</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a:t>
            </a:r>
            <a:r>
              <a:rPr lang="en-US" altLang="zh-TW" sz="900" i="1" dirty="0" err="1">
                <a:latin typeface="Times New Roman" pitchFamily="18" charset="0"/>
                <a:cs typeface="Times New Roman" pitchFamily="18" charset="0"/>
              </a:rPr>
              <a:t>R</a:t>
            </a:r>
            <a:r>
              <a:rPr lang="en-US" altLang="zh-TW" sz="900" i="1" baseline="-25000" dirty="0" err="1">
                <a:latin typeface="Times New Roman" pitchFamily="18" charset="0"/>
                <a:cs typeface="Times New Roman" pitchFamily="18" charset="0"/>
              </a:rPr>
              <a:t>fa</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a:t>
            </a:r>
            <a:r>
              <a:rPr lang="en-US" altLang="zh-TW" sz="900" i="1" dirty="0" err="1">
                <a:latin typeface="Times New Roman" pitchFamily="18" charset="0"/>
                <a:cs typeface="Times New Roman" pitchFamily="18" charset="0"/>
              </a:rPr>
              <a:t>R</a:t>
            </a:r>
            <a:r>
              <a:rPr lang="en-US" altLang="zh-TW" sz="900" i="1" baseline="-25000" dirty="0" err="1">
                <a:latin typeface="Times New Roman" pitchFamily="18" charset="0"/>
                <a:cs typeface="Times New Roman" pitchFamily="18" charset="0"/>
              </a:rPr>
              <a:t>ta</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分別是真失控、假失控、假在控、真在控分析批的重新分析係數</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repetition</a:t>
            </a:r>
            <a:r>
              <a:rPr lang="en-US" altLang="zh-TW" sz="900" dirty="0">
                <a:latin typeface="Times New Roman" pitchFamily="18" charset="0"/>
                <a:cs typeface="Times New Roman" pitchFamily="18" charset="0"/>
              </a:rPr>
              <a:t>)</a:t>
            </a:r>
            <a:r>
              <a:rPr lang="zh-TW" altLang="en-US" sz="900" dirty="0">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 C</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N</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S</a:t>
            </a:r>
            <a:r>
              <a:rPr lang="en-US" altLang="zh-TW" sz="900" i="1" baseline="-25000" dirty="0">
                <a:solidFill>
                  <a:srgbClr val="000000"/>
                </a:solidFill>
                <a:latin typeface="Times New Roman" pitchFamily="18" charset="0"/>
                <a:cs typeface="Times New Roman" pitchFamily="18" charset="0"/>
              </a:rPr>
              <a:t>P</a:t>
            </a:r>
            <a:r>
              <a:rPr lang="en-US" altLang="zh-TW"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是在 </a:t>
            </a:r>
            <a:r>
              <a:rPr lang="en-US" altLang="zh-TW" sz="900" i="1" dirty="0">
                <a:solidFill>
                  <a:srgbClr val="000000"/>
                </a:solidFill>
                <a:latin typeface="Times New Roman" pitchFamily="18" charset="0"/>
                <a:cs typeface="Times New Roman" pitchFamily="18" charset="0"/>
              </a:rPr>
              <a:t>T</a:t>
            </a:r>
            <a:r>
              <a:rPr lang="en-US" altLang="zh-TW"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個總樣本 </a:t>
            </a:r>
            <a:r>
              <a:rPr lang="en-US" altLang="zh-TW"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T</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C</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N</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S</a:t>
            </a:r>
            <a:r>
              <a:rPr lang="en-US" altLang="zh-TW" sz="900" i="1" baseline="-25000" dirty="0">
                <a:solidFill>
                  <a:srgbClr val="000000"/>
                </a:solidFill>
                <a:latin typeface="Times New Roman" pitchFamily="18" charset="0"/>
                <a:cs typeface="Times New Roman" pitchFamily="18" charset="0"/>
              </a:rPr>
              <a:t>P</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平均分析批上校準物，控制物和患者樣本平均個數；</a:t>
            </a:r>
            <a:endParaRPr lang="zh-CN" altLang="en-US" sz="900" dirty="0">
              <a:latin typeface="Times New Roman" pitchFamily="18" charset="0"/>
              <a:cs typeface="Times New Roman" pitchFamily="18" charset="0"/>
            </a:endParaRPr>
          </a:p>
        </p:txBody>
      </p:sp>
    </p:spTree>
    <p:extLst>
      <p:ext uri="{BB962C8B-B14F-4D97-AF65-F5344CB8AC3E}">
        <p14:creationId xmlns:p14="http://schemas.microsoft.com/office/powerpoint/2010/main" val="219552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08095" y="2438695"/>
            <a:ext cx="5203354" cy="3145241"/>
          </a:xfrm>
          <a:prstGeom prst="rect">
            <a:avLst/>
          </a:prstGeom>
        </p:spPr>
      </p:pic>
      <p:pic>
        <p:nvPicPr>
          <p:cNvPr id="13" name="图片 12"/>
          <p:cNvPicPr>
            <a:picLocks noChangeAspect="1"/>
          </p:cNvPicPr>
          <p:nvPr/>
        </p:nvPicPr>
        <p:blipFill>
          <a:blip r:embed="rId4"/>
          <a:stretch>
            <a:fillRect/>
          </a:stretch>
        </p:blipFill>
        <p:spPr>
          <a:xfrm>
            <a:off x="5891324" y="2438695"/>
            <a:ext cx="5136475" cy="3145241"/>
          </a:xfrm>
          <a:prstGeom prst="rect">
            <a:avLst/>
          </a:prstGeom>
        </p:spPr>
      </p:pic>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950" dirty="0">
                <a:solidFill>
                  <a:srgbClr val="000000"/>
                </a:solidFill>
                <a:latin typeface="Times New Roman" pitchFamily="18" charset="0"/>
                <a:cs typeface="Times New Roman" pitchFamily="18" charset="0"/>
              </a:rPr>
              <a:t>分析過程的質量經濟性分析</a:t>
            </a:r>
            <a:r>
              <a:rPr lang="zh-CN" altLang="en-US" sz="950" dirty="0">
                <a:solidFill>
                  <a:srgbClr val="000000"/>
                </a:solidFill>
                <a:latin typeface="Times New Roman" pitchFamily="18" charset="0"/>
                <a:cs typeface="Times New Roman" pitchFamily="18" charset="0"/>
              </a:rPr>
              <a:t>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預測分析過程的生產率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診斷</a:t>
            </a:r>
            <a:r>
              <a:rPr lang="zh-TW" altLang="en-US" sz="950" dirty="0">
                <a:solidFill>
                  <a:srgbClr val="000000"/>
                </a:solidFill>
                <a:latin typeface="Times New Roman" pitchFamily="18" charset="0"/>
                <a:cs typeface="Times New Roman" pitchFamily="18" charset="0"/>
              </a:rPr>
              <a:t>試驗有效比</a:t>
            </a:r>
            <a:r>
              <a:rPr lang="en-US" altLang="zh-TW"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test yield</a:t>
            </a:r>
            <a:r>
              <a:rPr lang="en-US" altLang="zh-TW" sz="950" dirty="0">
                <a:solidFill>
                  <a:srgbClr val="000000"/>
                </a:solidFill>
                <a:latin typeface="Times New Roman" pitchFamily="18" charset="0"/>
                <a:cs typeface="Times New Roman" pitchFamily="18" charset="0"/>
              </a:rPr>
              <a:t> )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0" name="Rectangle 14"/>
              <p:cNvSpPr>
                <a:spLocks noChangeArrowheads="1"/>
              </p:cNvSpPr>
              <p:nvPr/>
            </p:nvSpPr>
            <p:spPr bwMode="auto">
              <a:xfrm>
                <a:off x="425346" y="656982"/>
                <a:ext cx="11084748" cy="72628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lvl="0">
                  <a:lnSpc>
                    <a:spcPct val="150000"/>
                  </a:lnSpc>
                </a:pPr>
                <a:r>
                  <a:rPr lang="zh-CN" altLang="en-US" sz="1100" dirty="0">
                    <a:latin typeface="Times New Roman" pitchFamily="18" charset="0"/>
                    <a:cs typeface="Times New Roman" pitchFamily="18" charset="0"/>
                  </a:rPr>
                  <a:t>隨機式分析過程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random access process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間斷誤差類型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intermittent errors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試驗有效比</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test yield</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 </a:t>
                </a:r>
              </a:p>
              <a:p>
                <a:pPr lvl="0">
                  <a:lnSpc>
                    <a:spcPct val="150000"/>
                  </a:lnSpc>
                </a:pPr>
                <a14:m>
                  <m:oMath xmlns:m="http://schemas.openxmlformats.org/officeDocument/2006/math">
                    <m:r>
                      <a:rPr lang="en-US" altLang="zh-CN" sz="1100" b="0" i="1" smtClean="0">
                        <a:solidFill>
                          <a:srgbClr val="000000"/>
                        </a:solidFill>
                        <a:latin typeface="Cambria Math"/>
                        <a:cs typeface="Times New Roman" pitchFamily="18" charset="0"/>
                      </a:rPr>
                      <m:t>𝑇𝑌</m:t>
                    </m:r>
                    <m:r>
                      <a:rPr lang="en-US" altLang="zh-CN" sz="1100" b="0" i="0" smtClean="0">
                        <a:solidFill>
                          <a:srgbClr val="000000"/>
                        </a:solidFill>
                        <a:latin typeface="Cambria Math"/>
                        <a:cs typeface="Times New Roman" pitchFamily="18" charset="0"/>
                      </a:rPr>
                      <m:t>=</m:t>
                    </m:r>
                    <m:r>
                      <a:rPr lang="en-US" altLang="zh-CN" sz="1100" i="1">
                        <a:solidFill>
                          <a:srgbClr val="000000"/>
                        </a:solidFill>
                        <a:latin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𝐶</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b="0" i="1" smtClean="0">
                                <a:solidFill>
                                  <a:srgbClr val="000000"/>
                                </a:solidFill>
                                <a:latin typeface="Cambria Math"/>
                                <a:ea typeface="Cambria Math" panose="02040503050406030204" pitchFamily="18" charset="0"/>
                                <a:cs typeface="Times New Roman" pitchFamily="18" charset="0"/>
                              </a:rPr>
                              <m:t>𝑆</m:t>
                            </m:r>
                          </m:e>
                          <m:sub>
                            <m:r>
                              <a:rPr lang="en-US" altLang="zh-CN" sz="1100" b="0" i="1" smtClean="0">
                                <a:solidFill>
                                  <a:srgbClr val="000000"/>
                                </a:solidFill>
                                <a:latin typeface="Cambria Math"/>
                                <a:ea typeface="Cambria Math" panose="02040503050406030204" pitchFamily="18" charset="0"/>
                                <a:cs typeface="Times New Roman" pitchFamily="18" charset="0"/>
                              </a:rPr>
                              <m:t>𝑃</m:t>
                            </m:r>
                          </m:sub>
                        </m:sSub>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b="0" i="1" smtClean="0">
                            <a:solidFill>
                              <a:srgbClr val="000000"/>
                            </a:solidFill>
                            <a:latin typeface="Cambria Math"/>
                            <a:ea typeface="Cambria Math" panose="02040503050406030204" pitchFamily="18" charset="0"/>
                            <a:cs typeface="Times New Roman" pitchFamily="18" charset="0"/>
                          </a:rPr>
                          <m:t>𝑅</m:t>
                        </m:r>
                      </m:e>
                      <m:sub>
                        <m:r>
                          <a:rPr lang="en-US" altLang="zh-CN" sz="1100" b="0" i="1" smtClean="0">
                            <a:solidFill>
                              <a:srgbClr val="000000"/>
                            </a:solidFill>
                            <a:latin typeface="Cambria Math"/>
                            <a:ea typeface="Cambria Math" panose="02040503050406030204" pitchFamily="18" charset="0"/>
                            <a:cs typeface="Times New Roman" pitchFamily="18" charset="0"/>
                          </a:rPr>
                          <m:t>𝑡𝑟</m:t>
                        </m:r>
                      </m:sub>
                    </m:sSub>
                    <m:r>
                      <a:rPr lang="en-US" altLang="zh-CN" sz="110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r>
                          <a:rPr lang="en-US" altLang="zh-CN" sz="1100" b="0" i="1" smtClean="0">
                            <a:solidFill>
                              <a:srgbClr val="000000"/>
                            </a:solidFill>
                            <a:latin typeface="Cambria Math"/>
                            <a:ea typeface="Cambria Math"/>
                            <a:cs typeface="Times New Roman" pitchFamily="18" charset="0"/>
                          </a:rPr>
                          <m:t>𝑁</m:t>
                        </m:r>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𝑓𝑟</m:t>
                        </m:r>
                      </m:sub>
                    </m:sSub>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r>
                          <a:rPr lang="en-US" altLang="zh-CN" sz="1100" b="0" i="1" smtClean="0">
                            <a:solidFill>
                              <a:srgbClr val="000000"/>
                            </a:solidFill>
                            <a:latin typeface="Cambria Math"/>
                            <a:ea typeface="Cambria Math"/>
                            <a:cs typeface="Times New Roman" pitchFamily="18" charset="0"/>
                          </a:rPr>
                          <m:t>𝑓</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p>
                          <m:sSupPr>
                            <m:ctrlPr>
                              <a:rPr lang="en-US" altLang="zh-CN" sz="1100" b="0" i="1" smtClean="0">
                                <a:solidFill>
                                  <a:srgbClr val="000000"/>
                                </a:solidFill>
                                <a:latin typeface="Cambria Math" panose="02040503050406030204" pitchFamily="18" charset="0"/>
                                <a:ea typeface="Cambria Math"/>
                                <a:cs typeface="Times New Roman" pitchFamily="18" charset="0"/>
                              </a:rPr>
                            </m:ctrlPr>
                          </m:sSupPr>
                          <m:e>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𝑓𝑟</m:t>
                                    </m:r>
                                  </m:sub>
                                </m:sSub>
                              </m:e>
                            </m:d>
                          </m:e>
                          <m:sup>
                            <m:r>
                              <a:rPr lang="en-US" altLang="zh-CN" sz="1100" b="0" i="1" smtClean="0">
                                <a:solidFill>
                                  <a:srgbClr val="000000"/>
                                </a:solidFill>
                                <a:latin typeface="Cambria Math"/>
                                <a:ea typeface="Cambria Math"/>
                                <a:cs typeface="Times New Roman" pitchFamily="18" charset="0"/>
                              </a:rPr>
                              <m:t>𝑚</m:t>
                            </m:r>
                          </m:sup>
                        </m:sSup>
                      </m:e>
                    </m:d>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𝑆</m:t>
                            </m:r>
                          </m:e>
                          <m:sub>
                            <m:r>
                              <a:rPr lang="en-US" altLang="zh-CN" sz="1100" b="0" i="1" smtClean="0">
                                <a:solidFill>
                                  <a:srgbClr val="000000"/>
                                </a:solidFill>
                                <a:latin typeface="Cambria Math"/>
                                <a:ea typeface="Cambria Math"/>
                                <a:cs typeface="Times New Roman" pitchFamily="18" charset="0"/>
                              </a:rPr>
                              <m:t>𝑃</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𝑁</m:t>
                        </m:r>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𝑓𝑎</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𝑒𝑑</m:t>
                            </m:r>
                          </m:sub>
                        </m:sSub>
                      </m:e>
                    </m:d>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𝑆</m:t>
                            </m:r>
                          </m:e>
                          <m:sub>
                            <m:r>
                              <a:rPr lang="en-US" altLang="zh-CN" sz="1100" b="0" i="1" smtClean="0">
                                <a:solidFill>
                                  <a:srgbClr val="000000"/>
                                </a:solidFill>
                                <a:latin typeface="Cambria Math"/>
                                <a:ea typeface="Cambria Math"/>
                                <a:cs typeface="Times New Roman" pitchFamily="18" charset="0"/>
                              </a:rPr>
                              <m:t>𝑃</m:t>
                            </m:r>
                          </m:sub>
                        </m:sSub>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𝑡𝑎</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𝑒𝑑</m:t>
                            </m:r>
                          </m:sub>
                        </m:sSub>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r>
                          <a:rPr lang="en-US" altLang="zh-CN" sz="1100" b="0" i="1" smtClean="0">
                            <a:solidFill>
                              <a:srgbClr val="000000"/>
                            </a:solidFill>
                            <a:latin typeface="Cambria Math"/>
                            <a:ea typeface="Cambria Math"/>
                            <a:cs typeface="Times New Roman" pitchFamily="18" charset="0"/>
                          </a:rPr>
                          <m:t>𝑓</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𝑃</m:t>
                            </m:r>
                          </m:e>
                          <m:sub>
                            <m:r>
                              <a:rPr lang="en-US" altLang="zh-CN" sz="1100" b="0" i="1" smtClean="0">
                                <a:solidFill>
                                  <a:srgbClr val="000000"/>
                                </a:solidFill>
                                <a:latin typeface="Cambria Math"/>
                                <a:ea typeface="Cambria Math"/>
                                <a:cs typeface="Times New Roman" pitchFamily="18" charset="0"/>
                              </a:rPr>
                              <m:t>𝑓𝑟</m:t>
                            </m:r>
                          </m:sub>
                        </m:sSub>
                      </m:e>
                    </m:d>
                  </m:oMath>
                </a14:m>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mc:Choice>
        <mc:Fallback xmlns="">
          <p:sp>
            <p:nvSpPr>
              <p:cNvPr id="10" name="Rectangle 14"/>
              <p:cNvSpPr>
                <a:spLocks noRot="1" noChangeAspect="1" noMove="1" noResize="1" noEditPoints="1" noAdjustHandles="1" noChangeArrowheads="1" noChangeShapeType="1" noTextEdit="1"/>
              </p:cNvSpPr>
              <p:nvPr/>
            </p:nvSpPr>
            <p:spPr bwMode="auto">
              <a:xfrm>
                <a:off x="425346" y="656982"/>
                <a:ext cx="11084748" cy="726289"/>
              </a:xfrm>
              <a:prstGeom prst="rect">
                <a:avLst/>
              </a:prstGeom>
              <a:blipFill rotWithShape="1">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14"/>
              <p:cNvSpPr>
                <a:spLocks noChangeArrowheads="1"/>
              </p:cNvSpPr>
              <p:nvPr/>
            </p:nvSpPr>
            <p:spPr bwMode="auto">
              <a:xfrm>
                <a:off x="425341" y="1383271"/>
                <a:ext cx="11084753" cy="8424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隨機式分析過程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random access process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持續誤差類型</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persistent errors</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試驗有效比</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test yield</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 </a:t>
                </a:r>
                <a:endParaRPr lang="en-US" altLang="zh-CN" sz="1100" dirty="0">
                  <a:solidFill>
                    <a:srgbClr val="000000"/>
                  </a:solidFill>
                  <a:latin typeface="Times New Roman" pitchFamily="18" charset="0"/>
                  <a:cs typeface="Times New Roman" pitchFamily="18" charset="0"/>
                </a:endParaRPr>
              </a:p>
              <a:p>
                <a:pPr>
                  <a:lnSpc>
                    <a:spcPct val="150000"/>
                  </a:lnSpc>
                </a:pPr>
                <a14:m>
                  <m:oMath xmlns:m="http://schemas.openxmlformats.org/officeDocument/2006/math">
                    <m:r>
                      <a:rPr lang="en-US" altLang="zh-CN" sz="1100" i="1" dirty="0">
                        <a:solidFill>
                          <a:srgbClr val="000000"/>
                        </a:solidFill>
                        <a:latin typeface="Cambria Math"/>
                        <a:cs typeface="Times New Roman" pitchFamily="18" charset="0"/>
                      </a:rPr>
                      <m:t>𝑇</m:t>
                    </m:r>
                    <m:r>
                      <a:rPr lang="en-US" altLang="zh-CN" sz="1100" b="0" i="1" dirty="0" smtClean="0">
                        <a:solidFill>
                          <a:srgbClr val="000000"/>
                        </a:solidFill>
                        <a:latin typeface="Cambria Math"/>
                        <a:cs typeface="Times New Roman" pitchFamily="18" charset="0"/>
                      </a:rPr>
                      <m:t>𝑌</m:t>
                    </m:r>
                    <m:r>
                      <a:rPr lang="en-US" altLang="zh-CN" sz="1100" b="0" i="0" dirty="0" smtClean="0">
                        <a:solidFill>
                          <a:srgbClr val="000000"/>
                        </a:solidFill>
                        <a:latin typeface="Cambria Math"/>
                        <a:cs typeface="Times New Roman" pitchFamily="18" charset="0"/>
                      </a:rPr>
                      <m:t>=</m:t>
                    </m:r>
                    <m:r>
                      <a:rPr lang="en-US" altLang="zh-CN" sz="1100" i="1">
                        <a:solidFill>
                          <a:srgbClr val="000000"/>
                        </a:solidFill>
                        <a:latin typeface="Cambria Math" panose="02040503050406030204" pitchFamily="18" charset="0"/>
                        <a:cs typeface="Times New Roman" pitchFamily="18" charset="0"/>
                      </a:rPr>
                      <m:t>1</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𝐶</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f>
                      <m:fPr>
                        <m:ctrlP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ctrlPr>
                      </m:fPr>
                      <m:num>
                        <m:sSub>
                          <m:sSubPr>
                            <m:ctrlPr>
                              <a:rPr lang="en-US" altLang="zh-CN" sz="11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b="0" i="1" smtClean="0">
                                <a:solidFill>
                                  <a:srgbClr val="000000"/>
                                </a:solidFill>
                                <a:latin typeface="Cambria Math"/>
                                <a:ea typeface="Cambria Math" panose="02040503050406030204" pitchFamily="18" charset="0"/>
                                <a:cs typeface="Times New Roman" pitchFamily="18" charset="0"/>
                              </a:rPr>
                              <m:t>𝑆</m:t>
                            </m:r>
                          </m:e>
                          <m:sub>
                            <m:r>
                              <a:rPr lang="en-US" altLang="zh-CN" sz="1100" b="0" i="1" smtClean="0">
                                <a:solidFill>
                                  <a:srgbClr val="000000"/>
                                </a:solidFill>
                                <a:latin typeface="Cambria Math"/>
                                <a:ea typeface="Cambria Math" panose="02040503050406030204" pitchFamily="18" charset="0"/>
                                <a:cs typeface="Times New Roman" pitchFamily="18" charset="0"/>
                              </a:rPr>
                              <m:t>𝑃</m:t>
                            </m:r>
                          </m:sub>
                        </m:sSub>
                        <m:r>
                          <a:rPr lang="en-US" altLang="zh-CN" sz="1100" b="0" i="1" smtClean="0">
                            <a:solidFill>
                              <a:srgbClr val="000000"/>
                            </a:solidFill>
                            <a:latin typeface="Cambria Math"/>
                            <a:ea typeface="Cambria Math" panose="02040503050406030204" pitchFamily="18" charset="0"/>
                            <a:cs typeface="Times New Roman" pitchFamily="18" charset="0"/>
                          </a:rPr>
                          <m:t>+</m:t>
                        </m:r>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𝑁</m:t>
                        </m:r>
                      </m:num>
                      <m:den>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𝑇</m:t>
                        </m:r>
                      </m:den>
                    </m:f>
                    <m:r>
                      <a:rPr lang="en-US" altLang="zh-CN" sz="1100" i="1">
                        <a:solidFill>
                          <a:srgbClr val="000000"/>
                        </a:solidFill>
                        <a:latin typeface="Cambria Math" panose="02040503050406030204" pitchFamily="18" charset="0"/>
                        <a:ea typeface="Cambria Math" panose="02040503050406030204" pitchFamily="18" charset="0"/>
                        <a:cs typeface="Times New Roman" pitchFamily="18" charset="0"/>
                      </a:rPr>
                      <m:t>×</m:t>
                    </m:r>
                    <m:sSub>
                      <m:sSubPr>
                        <m:ctrlPr>
                          <a:rPr lang="en-US" altLang="zh-CN" sz="11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100" b="0" i="1" smtClean="0">
                            <a:solidFill>
                              <a:srgbClr val="000000"/>
                            </a:solidFill>
                            <a:latin typeface="Cambria Math"/>
                            <a:ea typeface="Cambria Math" panose="02040503050406030204" pitchFamily="18" charset="0"/>
                            <a:cs typeface="Times New Roman" pitchFamily="18" charset="0"/>
                          </a:rPr>
                          <m:t>𝑅</m:t>
                        </m:r>
                      </m:e>
                      <m:sub>
                        <m:r>
                          <a:rPr lang="en-US" altLang="zh-CN" sz="1100" b="0" i="1" smtClean="0">
                            <a:solidFill>
                              <a:srgbClr val="000000"/>
                            </a:solidFill>
                            <a:latin typeface="Cambria Math"/>
                            <a:ea typeface="Cambria Math" panose="02040503050406030204" pitchFamily="18" charset="0"/>
                            <a:cs typeface="Times New Roman" pitchFamily="18" charset="0"/>
                          </a:rPr>
                          <m:t>𝑡𝑟</m:t>
                        </m:r>
                      </m:sub>
                    </m:sSub>
                    <m:r>
                      <a:rPr lang="en-US" altLang="zh-CN" sz="110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r>
                          <a:rPr lang="en-US" altLang="zh-CN" sz="1100" b="0" i="1" smtClean="0">
                            <a:solidFill>
                              <a:srgbClr val="000000"/>
                            </a:solidFill>
                            <a:latin typeface="Cambria Math"/>
                            <a:ea typeface="Cambria Math"/>
                            <a:cs typeface="Times New Roman" pitchFamily="18" charset="0"/>
                          </a:rPr>
                          <m:t>𝑁</m:t>
                        </m:r>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𝑓𝑟</m:t>
                        </m:r>
                      </m:sub>
                    </m:sSub>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p>
                          <m:sSupPr>
                            <m:ctrlPr>
                              <a:rPr lang="en-US" altLang="zh-CN" sz="1100" b="0" i="1" smtClean="0">
                                <a:solidFill>
                                  <a:srgbClr val="000000"/>
                                </a:solidFill>
                                <a:latin typeface="Cambria Math" panose="02040503050406030204" pitchFamily="18" charset="0"/>
                                <a:ea typeface="Cambria Math"/>
                                <a:cs typeface="Times New Roman" pitchFamily="18" charset="0"/>
                              </a:rPr>
                            </m:ctrlPr>
                          </m:sSupPr>
                          <m:e>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r>
                                      <a:rPr lang="en-US" altLang="zh-CN" sz="1100" b="0" i="1" smtClean="0">
                                        <a:solidFill>
                                          <a:srgbClr val="000000"/>
                                        </a:solidFill>
                                        <a:latin typeface="Cambria Math"/>
                                        <a:ea typeface="Cambria Math"/>
                                        <a:cs typeface="Times New Roman" pitchFamily="18" charset="0"/>
                                      </a:rPr>
                                      <m:t>1</m:t>
                                    </m:r>
                                  </m:num>
                                  <m:den>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𝑓𝑟</m:t>
                                        </m:r>
                                      </m:sub>
                                    </m:sSub>
                                  </m:den>
                                </m:f>
                              </m:e>
                            </m:d>
                          </m:e>
                          <m:sup>
                            <m:r>
                              <a:rPr lang="en-US" altLang="zh-CN" sz="1100" b="0" i="1" smtClean="0">
                                <a:solidFill>
                                  <a:srgbClr val="000000"/>
                                </a:solidFill>
                                <a:latin typeface="Cambria Math"/>
                                <a:ea typeface="Cambria Math"/>
                                <a:cs typeface="Times New Roman" pitchFamily="18" charset="0"/>
                              </a:rPr>
                              <m:t>𝑚</m:t>
                            </m:r>
                          </m:sup>
                        </m:sSup>
                      </m:e>
                    </m:d>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𝑆</m:t>
                            </m:r>
                          </m:e>
                          <m:sub>
                            <m:r>
                              <a:rPr lang="en-US" altLang="zh-CN" sz="1100" b="0" i="1" smtClean="0">
                                <a:solidFill>
                                  <a:srgbClr val="000000"/>
                                </a:solidFill>
                                <a:latin typeface="Cambria Math"/>
                                <a:ea typeface="Cambria Math"/>
                                <a:cs typeface="Times New Roman" pitchFamily="18" charset="0"/>
                              </a:rPr>
                              <m:t>𝑃</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𝑁</m:t>
                        </m:r>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𝑓𝑎</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−1</m:t>
                        </m:r>
                      </m:e>
                    </m:d>
                    <m:r>
                      <a:rPr lang="en-US" altLang="zh-CN" sz="1100" b="0" i="1" smtClean="0">
                        <a:solidFill>
                          <a:srgbClr val="000000"/>
                        </a:solidFill>
                        <a:latin typeface="Cambria Math"/>
                        <a:ea typeface="Cambria Math"/>
                        <a:cs typeface="Times New Roman" pitchFamily="18" charset="0"/>
                      </a:rPr>
                      <m:t>−</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𝑆</m:t>
                            </m:r>
                          </m:e>
                          <m:sub>
                            <m:r>
                              <a:rPr lang="en-US" altLang="zh-CN" sz="1100" b="0" i="1" smtClean="0">
                                <a:solidFill>
                                  <a:srgbClr val="000000"/>
                                </a:solidFill>
                                <a:latin typeface="Cambria Math"/>
                                <a:ea typeface="Cambria Math"/>
                                <a:cs typeface="Times New Roman" pitchFamily="18" charset="0"/>
                              </a:rPr>
                              <m:t>𝑃</m:t>
                            </m:r>
                          </m:sub>
                        </m:sSub>
                      </m:num>
                      <m:den>
                        <m:r>
                          <a:rPr lang="en-US" altLang="zh-CN" sz="1100" b="0" i="1" smtClean="0">
                            <a:solidFill>
                              <a:srgbClr val="000000"/>
                            </a:solidFill>
                            <a:latin typeface="Cambria Math"/>
                            <a:ea typeface="Cambria Math"/>
                            <a:cs typeface="Times New Roman" pitchFamily="18" charset="0"/>
                          </a:rPr>
                          <m:t>𝑇</m:t>
                        </m:r>
                      </m:den>
                    </m:f>
                    <m:r>
                      <a:rPr lang="en-US" altLang="zh-CN" sz="1100" b="0" i="1" smtClean="0">
                        <a:solidFill>
                          <a:srgbClr val="000000"/>
                        </a:solidFill>
                        <a:latin typeface="Cambria Math"/>
                        <a:ea typeface="Cambria Math"/>
                        <a:cs typeface="Times New Roman" pitchFamily="18" charset="0"/>
                      </a:rPr>
                      <m:t>×</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𝑅</m:t>
                        </m:r>
                      </m:e>
                      <m:sub>
                        <m:r>
                          <a:rPr lang="en-US" altLang="zh-CN" sz="1100" b="0" i="1" smtClean="0">
                            <a:solidFill>
                              <a:srgbClr val="000000"/>
                            </a:solidFill>
                            <a:latin typeface="Cambria Math"/>
                            <a:ea typeface="Cambria Math"/>
                            <a:cs typeface="Times New Roman" pitchFamily="18" charset="0"/>
                          </a:rPr>
                          <m:t>𝑡𝑎</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−1</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𝑒𝑑</m:t>
                            </m:r>
                          </m:sub>
                        </m:sSub>
                        <m:r>
                          <a:rPr lang="en-US" altLang="zh-CN" sz="1100" b="0" i="1" smtClean="0">
                            <a:solidFill>
                              <a:srgbClr val="000000"/>
                            </a:solidFill>
                            <a:latin typeface="Cambria Math"/>
                            <a:ea typeface="Cambria Math"/>
                            <a:cs typeface="Times New Roman" pitchFamily="18" charset="0"/>
                          </a:rPr>
                          <m:t>×</m:t>
                        </m:r>
                        <m:r>
                          <a:rPr lang="en-US" altLang="zh-CN" sz="1100" b="0" i="1" smtClean="0">
                            <a:solidFill>
                              <a:srgbClr val="000000"/>
                            </a:solidFill>
                            <a:latin typeface="Cambria Math"/>
                            <a:ea typeface="Cambria Math"/>
                            <a:cs typeface="Times New Roman" pitchFamily="18" charset="0"/>
                          </a:rPr>
                          <m:t>𝑓</m:t>
                        </m:r>
                      </m:e>
                    </m:d>
                    <m:r>
                      <a:rPr lang="en-US" altLang="zh-CN" sz="1100" b="0" i="1" smtClean="0">
                        <a:solidFill>
                          <a:srgbClr val="000000"/>
                        </a:solidFill>
                        <a:latin typeface="Cambria Math"/>
                        <a:ea typeface="Cambria Math"/>
                        <a:cs typeface="Times New Roman" pitchFamily="18" charset="0"/>
                      </a:rPr>
                      <m:t>×</m:t>
                    </m:r>
                    <m:d>
                      <m:dPr>
                        <m:ctrlPr>
                          <a:rPr lang="en-US" altLang="zh-CN" sz="1100" b="0" i="1" smtClean="0">
                            <a:solidFill>
                              <a:srgbClr val="000000"/>
                            </a:solidFill>
                            <a:latin typeface="Cambria Math" panose="02040503050406030204" pitchFamily="18" charset="0"/>
                            <a:ea typeface="Cambria Math"/>
                            <a:cs typeface="Times New Roman" pitchFamily="18" charset="0"/>
                          </a:rPr>
                        </m:ctrlPr>
                      </m:dPr>
                      <m:e>
                        <m:r>
                          <a:rPr lang="en-US" altLang="zh-CN" sz="1100" b="0" i="1" smtClean="0">
                            <a:solidFill>
                              <a:srgbClr val="000000"/>
                            </a:solidFill>
                            <a:latin typeface="Cambria Math"/>
                            <a:ea typeface="Cambria Math"/>
                            <a:cs typeface="Times New Roman" pitchFamily="18" charset="0"/>
                          </a:rPr>
                          <m:t>1−</m:t>
                        </m:r>
                        <m:f>
                          <m:fPr>
                            <m:ctrlPr>
                              <a:rPr lang="en-US" altLang="zh-CN" sz="1100" b="0" i="1" smtClean="0">
                                <a:solidFill>
                                  <a:srgbClr val="000000"/>
                                </a:solidFill>
                                <a:latin typeface="Cambria Math" panose="02040503050406030204" pitchFamily="18" charset="0"/>
                                <a:ea typeface="Cambria Math"/>
                                <a:cs typeface="Times New Roman" pitchFamily="18" charset="0"/>
                              </a:rPr>
                            </m:ctrlPr>
                          </m:fPr>
                          <m:num>
                            <m:r>
                              <a:rPr lang="en-US" altLang="zh-CN" sz="1100" b="0" i="1" smtClean="0">
                                <a:solidFill>
                                  <a:srgbClr val="000000"/>
                                </a:solidFill>
                                <a:latin typeface="Cambria Math"/>
                                <a:ea typeface="Cambria Math"/>
                                <a:cs typeface="Times New Roman" pitchFamily="18" charset="0"/>
                              </a:rPr>
                              <m:t>1</m:t>
                            </m:r>
                          </m:num>
                          <m:den>
                            <m:sSub>
                              <m:sSubPr>
                                <m:ctrlPr>
                                  <a:rPr lang="en-US" altLang="zh-CN" sz="1100" b="0" i="1" smtClean="0">
                                    <a:solidFill>
                                      <a:srgbClr val="000000"/>
                                    </a:solidFill>
                                    <a:latin typeface="Cambria Math" panose="02040503050406030204" pitchFamily="18" charset="0"/>
                                    <a:ea typeface="Cambria Math"/>
                                    <a:cs typeface="Times New Roman" pitchFamily="18" charset="0"/>
                                  </a:rPr>
                                </m:ctrlPr>
                              </m:sSubPr>
                              <m:e>
                                <m:r>
                                  <a:rPr lang="en-US" altLang="zh-CN" sz="1100" b="0" i="1" smtClean="0">
                                    <a:solidFill>
                                      <a:srgbClr val="000000"/>
                                    </a:solidFill>
                                    <a:latin typeface="Cambria Math"/>
                                    <a:ea typeface="Cambria Math"/>
                                    <a:cs typeface="Times New Roman" pitchFamily="18" charset="0"/>
                                  </a:rPr>
                                  <m:t>𝐴𝑅𝐿</m:t>
                                </m:r>
                              </m:e>
                              <m:sub>
                                <m:r>
                                  <a:rPr lang="en-US" altLang="zh-CN" sz="1100" b="0" i="1" smtClean="0">
                                    <a:solidFill>
                                      <a:srgbClr val="000000"/>
                                    </a:solidFill>
                                    <a:latin typeface="Cambria Math"/>
                                    <a:ea typeface="Cambria Math"/>
                                    <a:cs typeface="Times New Roman" pitchFamily="18" charset="0"/>
                                  </a:rPr>
                                  <m:t>𝑓𝑟</m:t>
                                </m:r>
                              </m:sub>
                            </m:sSub>
                          </m:den>
                        </m:f>
                      </m:e>
                    </m:d>
                  </m:oMath>
                </a14:m>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mc:Choice>
        <mc:Fallback xmlns="">
          <p:sp>
            <p:nvSpPr>
              <p:cNvPr id="14" name="Rectangle 14"/>
              <p:cNvSpPr>
                <a:spLocks noRot="1" noChangeAspect="1" noMove="1" noResize="1" noEditPoints="1" noAdjustHandles="1" noChangeArrowheads="1" noChangeShapeType="1" noTextEdit="1"/>
              </p:cNvSpPr>
              <p:nvPr/>
            </p:nvSpPr>
            <p:spPr bwMode="auto">
              <a:xfrm>
                <a:off x="425341" y="1383271"/>
                <a:ext cx="11084753" cy="842475"/>
              </a:xfrm>
              <a:prstGeom prst="rect">
                <a:avLst/>
              </a:prstGeom>
              <a:blipFill rotWithShape="1">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 name="矩形 5"/>
          <p:cNvSpPr/>
          <p:nvPr/>
        </p:nvSpPr>
        <p:spPr>
          <a:xfrm>
            <a:off x="2197717" y="3044586"/>
            <a:ext cx="3113417" cy="1246495"/>
          </a:xfrm>
          <a:prstGeom prst="rect">
            <a:avLst/>
          </a:prstGeom>
        </p:spPr>
        <p:txBody>
          <a:bodyPr wrap="none">
            <a:spAutoFit/>
          </a:bodyPr>
          <a:lstStyle/>
          <a:p>
            <a:pPr algn="r">
              <a:lnSpc>
                <a:spcPct val="150000"/>
              </a:lnSpc>
            </a:pPr>
            <a:r>
              <a:rPr lang="en-US" altLang="zh-CN" sz="1000" i="1" dirty="0">
                <a:latin typeface="Times New Roman" panose="02020603050405020304" pitchFamily="18" charset="0"/>
                <a:cs typeface="Times New Roman" panose="02020603050405020304" pitchFamily="18" charset="0"/>
              </a:rPr>
              <a:t>Intermittent Errors</a:t>
            </a:r>
            <a:r>
              <a:rPr lang="en-US" altLang="zh-CN" sz="1000" dirty="0">
                <a:latin typeface="Times New Roman" panose="02020603050405020304" pitchFamily="18" charset="0"/>
                <a:cs typeface="Times New Roman" panose="02020603050405020304" pitchFamily="18" charset="0"/>
              </a:rPr>
              <a:t> , </a:t>
            </a:r>
            <a:r>
              <a:rPr lang="en-US" altLang="zh-CN" sz="1000" i="1" dirty="0">
                <a:latin typeface="Times New Roman" panose="02020603050405020304" pitchFamily="18" charset="0"/>
                <a:cs typeface="Times New Roman" panose="02020603050405020304" pitchFamily="18" charset="0"/>
              </a:rPr>
              <a:t>Hypothesis</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itchFamily="18" charset="0"/>
                <a:cs typeface="Times New Roman" pitchFamily="18" charset="0"/>
              </a:rPr>
              <a:t>: </a:t>
            </a:r>
            <a:r>
              <a:rPr lang="en-US" altLang="zh-CN" sz="1000" i="1" dirty="0" err="1">
                <a:latin typeface="Times New Roman" panose="02020603050405020304" pitchFamily="18" charset="0"/>
                <a:cs typeface="Times New Roman" panose="02020603050405020304" pitchFamily="18" charset="0"/>
              </a:rPr>
              <a:t>P</a:t>
            </a:r>
            <a:r>
              <a:rPr lang="en-US" altLang="zh-CN" sz="1000" i="1" baseline="-25000" dirty="0" err="1">
                <a:latin typeface="Times New Roman" panose="02020603050405020304" pitchFamily="18" charset="0"/>
                <a:cs typeface="Times New Roman" panose="02020603050405020304" pitchFamily="18" charset="0"/>
              </a:rPr>
              <a:t>ed</a:t>
            </a:r>
            <a:r>
              <a:rPr lang="en-US" altLang="zh-CN" sz="1000" i="1" dirty="0">
                <a:latin typeface="Times New Roman" panose="02020603050405020304" pitchFamily="18" charset="0"/>
                <a:cs typeface="Times New Roman" panose="02020603050405020304" pitchFamily="18" charset="0"/>
              </a:rPr>
              <a:t> = 90</a:t>
            </a:r>
            <a:r>
              <a:rPr lang="en-US" altLang="zh-CN" sz="1000" dirty="0">
                <a:latin typeface="Times New Roman" panose="02020603050405020304" pitchFamily="18" charset="0"/>
                <a:cs typeface="Times New Roman" panose="02020603050405020304" pitchFamily="18" charset="0"/>
              </a:rPr>
              <a:t>% , </a:t>
            </a:r>
            <a:r>
              <a:rPr lang="en-US" altLang="zh-CN" sz="1000" i="1" dirty="0" err="1">
                <a:latin typeface="Times New Roman" panose="02020603050405020304" pitchFamily="18" charset="0"/>
                <a:cs typeface="Times New Roman" panose="02020603050405020304" pitchFamily="18" charset="0"/>
              </a:rPr>
              <a:t>P</a:t>
            </a:r>
            <a:r>
              <a:rPr lang="en-US" altLang="zh-CN" sz="1000" i="1" baseline="-25000" dirty="0" err="1">
                <a:latin typeface="Times New Roman" panose="02020603050405020304" pitchFamily="18" charset="0"/>
                <a:cs typeface="Times New Roman" panose="02020603050405020304" pitchFamily="18" charset="0"/>
              </a:rPr>
              <a:t>fr</a:t>
            </a:r>
            <a:r>
              <a:rPr lang="en-US" altLang="zh-CN" sz="1000" i="1" dirty="0">
                <a:latin typeface="Times New Roman" panose="02020603050405020304" pitchFamily="18" charset="0"/>
                <a:cs typeface="Times New Roman" panose="02020603050405020304" pitchFamily="18" charset="0"/>
              </a:rPr>
              <a:t> = 5</a:t>
            </a:r>
            <a:r>
              <a:rPr lang="en-US" altLang="zh-CN" sz="1000" dirty="0">
                <a:latin typeface="Times New Roman" panose="02020603050405020304" pitchFamily="18" charset="0"/>
                <a:cs typeface="Times New Roman" panose="02020603050405020304" pitchFamily="18" charset="0"/>
              </a:rPr>
              <a:t>%</a:t>
            </a:r>
          </a:p>
          <a:p>
            <a:pPr algn="r">
              <a:lnSpc>
                <a:spcPct val="150000"/>
              </a:lnSpc>
            </a:pPr>
            <a:r>
              <a:rPr lang="en-US" altLang="zh-CN" sz="1000" i="1" dirty="0">
                <a:latin typeface="Times New Roman" panose="02020603050405020304" pitchFamily="18" charset="0"/>
                <a:cs typeface="Times New Roman" panose="02020603050405020304" pitchFamily="18" charset="0"/>
              </a:rPr>
              <a:t>Number Test Calibration</a:t>
            </a:r>
            <a:r>
              <a:rPr lang="en-US" altLang="zh-CN" sz="1000" dirty="0">
                <a:latin typeface="Times New Roman" panose="02020603050405020304" pitchFamily="18" charset="0"/>
                <a:cs typeface="Times New Roman" panose="02020603050405020304" pitchFamily="18" charset="0"/>
              </a:rPr>
              <a:t> = 0.64 </a:t>
            </a:r>
            <a:r>
              <a:rPr lang="en-US" altLang="zh-CN" sz="1000" i="1" dirty="0">
                <a:latin typeface="Times New Roman" panose="02020603050405020304" pitchFamily="18" charset="0"/>
                <a:cs typeface="Times New Roman" panose="02020603050405020304" pitchFamily="18" charset="0"/>
              </a:rPr>
              <a:t>test</a:t>
            </a:r>
            <a:r>
              <a:rPr lang="en-US" altLang="zh-CN" sz="1000" dirty="0">
                <a:latin typeface="Times New Roman" panose="02020603050405020304" pitchFamily="18" charset="0"/>
                <a:cs typeface="Times New Roman" panose="02020603050405020304" pitchFamily="18" charset="0"/>
              </a:rPr>
              <a:t> / </a:t>
            </a:r>
            <a:r>
              <a:rPr lang="en-US" altLang="zh-CN" sz="1000" i="1" dirty="0">
                <a:latin typeface="Times New Roman" panose="02020603050405020304" pitchFamily="18" charset="0"/>
                <a:cs typeface="Times New Roman" panose="02020603050405020304" pitchFamily="18" charset="0"/>
              </a:rPr>
              <a:t>Run</a:t>
            </a:r>
            <a:endParaRPr lang="zh-CN" altLang="en-US" sz="1000" dirty="0">
              <a:latin typeface="Times New Roman" panose="02020603050405020304" pitchFamily="18" charset="0"/>
              <a:cs typeface="Times New Roman" panose="02020603050405020304" pitchFamily="18" charset="0"/>
            </a:endParaRPr>
          </a:p>
          <a:p>
            <a:pPr algn="r">
              <a:lnSpc>
                <a:spcPct val="150000"/>
              </a:lnSpc>
            </a:pPr>
            <a:r>
              <a:rPr lang="en-US" altLang="zh-CN" sz="1000" i="1" dirty="0">
                <a:latin typeface="Times New Roman" panose="02020603050405020304" pitchFamily="18" charset="0"/>
                <a:cs typeface="Times New Roman" panose="02020603050405020304" pitchFamily="18" charset="0"/>
              </a:rPr>
              <a:t>Number Test Control</a:t>
            </a:r>
            <a:r>
              <a:rPr lang="en-US" altLang="zh-CN" sz="1000" dirty="0">
                <a:latin typeface="Times New Roman" panose="02020603050405020304" pitchFamily="18" charset="0"/>
                <a:cs typeface="Times New Roman" panose="02020603050405020304" pitchFamily="18" charset="0"/>
              </a:rPr>
              <a:t> = 3 </a:t>
            </a:r>
            <a:r>
              <a:rPr lang="en-US" altLang="zh-CN" sz="1000" i="1" dirty="0">
                <a:latin typeface="Times New Roman" panose="02020603050405020304" pitchFamily="18" charset="0"/>
                <a:cs typeface="Times New Roman" panose="02020603050405020304" pitchFamily="18" charset="0"/>
              </a:rPr>
              <a:t>test</a:t>
            </a:r>
            <a:r>
              <a:rPr lang="en-US" altLang="zh-CN" sz="1000" dirty="0">
                <a:latin typeface="Times New Roman" panose="02020603050405020304" pitchFamily="18" charset="0"/>
                <a:cs typeface="Times New Roman" panose="02020603050405020304" pitchFamily="18" charset="0"/>
              </a:rPr>
              <a:t> / </a:t>
            </a:r>
            <a:r>
              <a:rPr lang="en-US" altLang="zh-CN" sz="1000" i="1" dirty="0">
                <a:latin typeface="Times New Roman" panose="02020603050405020304" pitchFamily="18" charset="0"/>
                <a:cs typeface="Times New Roman" panose="02020603050405020304" pitchFamily="18" charset="0"/>
              </a:rPr>
              <a:t>Run</a:t>
            </a:r>
          </a:p>
          <a:p>
            <a:pPr algn="r">
              <a:lnSpc>
                <a:spcPct val="150000"/>
              </a:lnSpc>
            </a:pPr>
            <a:r>
              <a:rPr lang="en-US" altLang="zh-CN" sz="1000" i="1" dirty="0">
                <a:latin typeface="Times New Roman" panose="02020603050405020304" pitchFamily="18" charset="0"/>
                <a:cs typeface="Times New Roman" panose="02020603050405020304" pitchFamily="18" charset="0"/>
              </a:rPr>
              <a:t>Number Batch</a:t>
            </a:r>
            <a:r>
              <a:rPr lang="en-US" altLang="zh-CN" sz="1000" dirty="0">
                <a:latin typeface="Times New Roman" panose="02020603050405020304" pitchFamily="18" charset="0"/>
                <a:cs typeface="Times New Roman" panose="02020603050405020304" pitchFamily="18" charset="0"/>
              </a:rPr>
              <a:t> = 50 </a:t>
            </a:r>
            <a:r>
              <a:rPr lang="en-US" altLang="zh-CN" sz="1000" i="1" dirty="0">
                <a:latin typeface="Times New Roman" panose="02020603050405020304" pitchFamily="18" charset="0"/>
                <a:cs typeface="Times New Roman" panose="02020603050405020304" pitchFamily="18" charset="0"/>
              </a:rPr>
              <a:t>test</a:t>
            </a:r>
            <a:r>
              <a:rPr lang="en-US" altLang="zh-CN" sz="1000" dirty="0">
                <a:latin typeface="Times New Roman" panose="02020603050405020304" pitchFamily="18" charset="0"/>
                <a:cs typeface="Times New Roman" panose="02020603050405020304" pitchFamily="18" charset="0"/>
              </a:rPr>
              <a:t> / </a:t>
            </a:r>
            <a:r>
              <a:rPr lang="en-US" altLang="zh-CN" sz="1000" i="1" dirty="0">
                <a:latin typeface="Times New Roman" panose="02020603050405020304" pitchFamily="18" charset="0"/>
                <a:cs typeface="Times New Roman" panose="02020603050405020304" pitchFamily="18" charset="0"/>
              </a:rPr>
              <a:t>Run</a:t>
            </a:r>
          </a:p>
          <a:p>
            <a:pPr algn="r">
              <a:lnSpc>
                <a:spcPct val="150000"/>
              </a:lnSpc>
            </a:pPr>
            <a:endParaRPr lang="en-US" altLang="zh-CN" sz="1000" i="1" dirty="0">
              <a:latin typeface="Times New Roman" panose="02020603050405020304" pitchFamily="18" charset="0"/>
              <a:cs typeface="Times New Roman" panose="02020603050405020304" pitchFamily="18" charset="0"/>
            </a:endParaRPr>
          </a:p>
        </p:txBody>
      </p:sp>
      <p:sp>
        <p:nvSpPr>
          <p:cNvPr id="15" name="矩形 14"/>
          <p:cNvSpPr/>
          <p:nvPr/>
        </p:nvSpPr>
        <p:spPr>
          <a:xfrm>
            <a:off x="7641637" y="3791716"/>
            <a:ext cx="3089307" cy="1015663"/>
          </a:xfrm>
          <a:prstGeom prst="rect">
            <a:avLst/>
          </a:prstGeom>
        </p:spPr>
        <p:txBody>
          <a:bodyPr wrap="none">
            <a:spAutoFit/>
          </a:bodyPr>
          <a:lstStyle/>
          <a:p>
            <a:pPr algn="r">
              <a:lnSpc>
                <a:spcPct val="150000"/>
              </a:lnSpc>
            </a:pPr>
            <a:r>
              <a:rPr lang="en-US" altLang="zh-CN" sz="1000" i="1" dirty="0">
                <a:latin typeface="Times New Roman" panose="02020603050405020304" pitchFamily="18" charset="0"/>
                <a:cs typeface="Times New Roman" panose="02020603050405020304" pitchFamily="18" charset="0"/>
              </a:rPr>
              <a:t>Number Batch</a:t>
            </a:r>
            <a:r>
              <a:rPr lang="en-US" altLang="zh-CN" sz="1000" dirty="0">
                <a:latin typeface="Times New Roman" panose="02020603050405020304" pitchFamily="18" charset="0"/>
                <a:cs typeface="Times New Roman" panose="02020603050405020304" pitchFamily="18" charset="0"/>
              </a:rPr>
              <a:t> = 50 </a:t>
            </a:r>
            <a:r>
              <a:rPr lang="en-US" altLang="zh-CN" sz="1000" i="1" dirty="0">
                <a:latin typeface="Times New Roman" panose="02020603050405020304" pitchFamily="18" charset="0"/>
                <a:cs typeface="Times New Roman" panose="02020603050405020304" pitchFamily="18" charset="0"/>
              </a:rPr>
              <a:t>test</a:t>
            </a:r>
            <a:r>
              <a:rPr lang="en-US" altLang="zh-CN" sz="1000" dirty="0">
                <a:latin typeface="Times New Roman" panose="02020603050405020304" pitchFamily="18" charset="0"/>
                <a:cs typeface="Times New Roman" panose="02020603050405020304" pitchFamily="18" charset="0"/>
              </a:rPr>
              <a:t> / </a:t>
            </a:r>
            <a:r>
              <a:rPr lang="en-US" altLang="zh-CN" sz="1000" i="1" dirty="0">
                <a:latin typeface="Times New Roman" panose="02020603050405020304" pitchFamily="18" charset="0"/>
                <a:cs typeface="Times New Roman" panose="02020603050405020304" pitchFamily="18" charset="0"/>
              </a:rPr>
              <a:t>Run</a:t>
            </a:r>
          </a:p>
          <a:p>
            <a:pPr algn="r">
              <a:lnSpc>
                <a:spcPct val="150000"/>
              </a:lnSpc>
            </a:pPr>
            <a:r>
              <a:rPr lang="en-US" altLang="zh-CN" sz="1000" i="1" dirty="0">
                <a:latin typeface="Times New Roman" panose="02020603050405020304" pitchFamily="18" charset="0"/>
                <a:cs typeface="Times New Roman" panose="02020603050405020304" pitchFamily="18" charset="0"/>
              </a:rPr>
              <a:t>Number Test Control</a:t>
            </a:r>
            <a:r>
              <a:rPr lang="en-US" altLang="zh-CN" sz="1000" dirty="0">
                <a:latin typeface="Times New Roman" panose="02020603050405020304" pitchFamily="18" charset="0"/>
                <a:cs typeface="Times New Roman" panose="02020603050405020304" pitchFamily="18" charset="0"/>
              </a:rPr>
              <a:t> = 3 </a:t>
            </a:r>
            <a:r>
              <a:rPr lang="en-US" altLang="zh-CN" sz="1000" i="1" dirty="0">
                <a:latin typeface="Times New Roman" panose="02020603050405020304" pitchFamily="18" charset="0"/>
                <a:cs typeface="Times New Roman" panose="02020603050405020304" pitchFamily="18" charset="0"/>
              </a:rPr>
              <a:t>test</a:t>
            </a:r>
            <a:r>
              <a:rPr lang="en-US" altLang="zh-CN" sz="1000" dirty="0">
                <a:latin typeface="Times New Roman" panose="02020603050405020304" pitchFamily="18" charset="0"/>
                <a:cs typeface="Times New Roman" panose="02020603050405020304" pitchFamily="18" charset="0"/>
              </a:rPr>
              <a:t> / </a:t>
            </a:r>
            <a:r>
              <a:rPr lang="en-US" altLang="zh-CN" sz="1000" i="1" dirty="0">
                <a:latin typeface="Times New Roman" panose="02020603050405020304" pitchFamily="18" charset="0"/>
                <a:cs typeface="Times New Roman" panose="02020603050405020304" pitchFamily="18" charset="0"/>
              </a:rPr>
              <a:t>Run</a:t>
            </a:r>
          </a:p>
          <a:p>
            <a:pPr algn="r">
              <a:lnSpc>
                <a:spcPct val="150000"/>
              </a:lnSpc>
            </a:pPr>
            <a:r>
              <a:rPr lang="en-US" altLang="zh-CN" sz="1000" i="1" dirty="0">
                <a:latin typeface="Times New Roman" panose="02020603050405020304" pitchFamily="18" charset="0"/>
                <a:cs typeface="Times New Roman" panose="02020603050405020304" pitchFamily="18" charset="0"/>
              </a:rPr>
              <a:t>Number Test Calibration</a:t>
            </a:r>
            <a:r>
              <a:rPr lang="en-US" altLang="zh-CN" sz="1000" dirty="0">
                <a:latin typeface="Times New Roman" panose="02020603050405020304" pitchFamily="18" charset="0"/>
                <a:cs typeface="Times New Roman" panose="02020603050405020304" pitchFamily="18" charset="0"/>
              </a:rPr>
              <a:t> = 0.64 </a:t>
            </a:r>
            <a:r>
              <a:rPr lang="en-US" altLang="zh-CN" sz="1000" i="1" dirty="0">
                <a:latin typeface="Times New Roman" panose="02020603050405020304" pitchFamily="18" charset="0"/>
                <a:cs typeface="Times New Roman" panose="02020603050405020304" pitchFamily="18" charset="0"/>
              </a:rPr>
              <a:t>test</a:t>
            </a:r>
            <a:r>
              <a:rPr lang="en-US" altLang="zh-CN" sz="1000" dirty="0">
                <a:latin typeface="Times New Roman" panose="02020603050405020304" pitchFamily="18" charset="0"/>
                <a:cs typeface="Times New Roman" panose="02020603050405020304" pitchFamily="18" charset="0"/>
              </a:rPr>
              <a:t> / </a:t>
            </a:r>
            <a:r>
              <a:rPr lang="en-US" altLang="zh-CN" sz="1000" i="1" dirty="0">
                <a:latin typeface="Times New Roman" panose="02020603050405020304" pitchFamily="18" charset="0"/>
                <a:cs typeface="Times New Roman" panose="02020603050405020304" pitchFamily="18" charset="0"/>
              </a:rPr>
              <a:t>Run</a:t>
            </a:r>
            <a:endParaRPr lang="zh-CN" altLang="en-US" sz="1000" dirty="0">
              <a:latin typeface="Times New Roman" panose="02020603050405020304" pitchFamily="18" charset="0"/>
              <a:cs typeface="Times New Roman" panose="02020603050405020304" pitchFamily="18" charset="0"/>
            </a:endParaRPr>
          </a:p>
          <a:p>
            <a:pPr algn="r">
              <a:lnSpc>
                <a:spcPct val="150000"/>
              </a:lnSpc>
            </a:pPr>
            <a:r>
              <a:rPr lang="en-US" altLang="zh-CN" sz="1000" i="1" dirty="0">
                <a:latin typeface="Times New Roman" panose="02020603050405020304" pitchFamily="18" charset="0"/>
                <a:cs typeface="Times New Roman" panose="02020603050405020304" pitchFamily="18" charset="0"/>
              </a:rPr>
              <a:t>Persistent Errors</a:t>
            </a:r>
            <a:r>
              <a:rPr lang="en-US" altLang="zh-CN" sz="1000" dirty="0">
                <a:latin typeface="Times New Roman" panose="02020603050405020304" pitchFamily="18" charset="0"/>
                <a:cs typeface="Times New Roman" panose="02020603050405020304" pitchFamily="18" charset="0"/>
              </a:rPr>
              <a:t> , </a:t>
            </a:r>
            <a:r>
              <a:rPr lang="en-US" altLang="zh-CN" sz="1000" i="1" dirty="0">
                <a:latin typeface="Times New Roman" panose="02020603050405020304" pitchFamily="18" charset="0"/>
                <a:cs typeface="Times New Roman" panose="02020603050405020304" pitchFamily="18" charset="0"/>
              </a:rPr>
              <a:t>Hypothesis</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itchFamily="18" charset="0"/>
                <a:cs typeface="Times New Roman" pitchFamily="18" charset="0"/>
              </a:rPr>
              <a:t>: </a:t>
            </a:r>
            <a:r>
              <a:rPr lang="en-US" altLang="zh-CN" sz="1000" i="1" dirty="0" err="1">
                <a:latin typeface="Times New Roman" panose="02020603050405020304" pitchFamily="18" charset="0"/>
                <a:cs typeface="Times New Roman" panose="02020603050405020304" pitchFamily="18" charset="0"/>
              </a:rPr>
              <a:t>ARL</a:t>
            </a:r>
            <a:r>
              <a:rPr lang="en-US" altLang="zh-CN" sz="1000" i="1" baseline="-25000" dirty="0" err="1">
                <a:latin typeface="Times New Roman" panose="02020603050405020304" pitchFamily="18" charset="0"/>
                <a:cs typeface="Times New Roman" panose="02020603050405020304" pitchFamily="18" charset="0"/>
              </a:rPr>
              <a:t>ed</a:t>
            </a:r>
            <a:r>
              <a:rPr lang="en-US" altLang="zh-CN" sz="1000" i="1" dirty="0">
                <a:latin typeface="Times New Roman" panose="02020603050405020304" pitchFamily="18" charset="0"/>
                <a:cs typeface="Times New Roman" panose="02020603050405020304" pitchFamily="18" charset="0"/>
              </a:rPr>
              <a:t> =</a:t>
            </a:r>
            <a:r>
              <a:rPr lang="en-US" altLang="zh-CN" sz="1000" dirty="0">
                <a:latin typeface="Times New Roman" panose="02020603050405020304" pitchFamily="18" charset="0"/>
                <a:cs typeface="Times New Roman" panose="02020603050405020304" pitchFamily="18" charset="0"/>
              </a:rPr>
              <a:t> 2 , </a:t>
            </a:r>
            <a:r>
              <a:rPr lang="en-US" altLang="zh-CN" sz="1000" i="1" dirty="0" err="1">
                <a:latin typeface="Times New Roman" panose="02020603050405020304" pitchFamily="18" charset="0"/>
                <a:cs typeface="Times New Roman" panose="02020603050405020304" pitchFamily="18" charset="0"/>
              </a:rPr>
              <a:t>ARL</a:t>
            </a:r>
            <a:r>
              <a:rPr lang="en-US" altLang="zh-CN" sz="1000" i="1" baseline="-25000" dirty="0" err="1">
                <a:latin typeface="Times New Roman" panose="02020603050405020304" pitchFamily="18" charset="0"/>
                <a:cs typeface="Times New Roman" panose="02020603050405020304" pitchFamily="18" charset="0"/>
              </a:rPr>
              <a:t>fr</a:t>
            </a:r>
            <a:r>
              <a:rPr lang="en-US" altLang="zh-CN" sz="1000" i="1" dirty="0">
                <a:latin typeface="Times New Roman" panose="02020603050405020304" pitchFamily="18" charset="0"/>
                <a:cs typeface="Times New Roman" panose="02020603050405020304" pitchFamily="18" charset="0"/>
              </a:rPr>
              <a:t> =</a:t>
            </a:r>
            <a:r>
              <a:rPr lang="en-US" altLang="zh-CN" sz="1000" dirty="0">
                <a:latin typeface="Times New Roman" panose="02020603050405020304" pitchFamily="18" charset="0"/>
                <a:cs typeface="Times New Roman" panose="02020603050405020304" pitchFamily="18" charset="0"/>
              </a:rPr>
              <a:t> 22</a:t>
            </a:r>
          </a:p>
        </p:txBody>
      </p:sp>
    </p:spTree>
    <p:extLst>
      <p:ext uri="{BB962C8B-B14F-4D97-AF65-F5344CB8AC3E}">
        <p14:creationId xmlns:p14="http://schemas.microsoft.com/office/powerpoint/2010/main" val="1715643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334359" y="3386996"/>
            <a:ext cx="990977" cy="569771"/>
          </a:xfrm>
          <a:prstGeom prst="rect">
            <a:avLst/>
          </a:prstGeom>
          <a:ln>
            <a:solidFill>
              <a:schemeClr val="bg2"/>
            </a:solidFill>
          </a:ln>
        </p:spPr>
        <p:txBody>
          <a:bodyPr wrap="none">
            <a:spAutoFit/>
          </a:bodyPr>
          <a:lstStyle/>
          <a:p>
            <a:pPr algn="ctr">
              <a:lnSpc>
                <a:spcPct val="150000"/>
              </a:lnSpc>
            </a:pPr>
            <a:r>
              <a:rPr lang="zh-CN" altLang="en-US" sz="1100" dirty="0">
                <a:latin typeface="Times New Roman" panose="02020603050405020304" pitchFamily="18" charset="0"/>
                <a:cs typeface="Times New Roman" panose="02020603050405020304" pitchFamily="18" charset="0"/>
              </a:rPr>
              <a:t>風險估計</a:t>
            </a:r>
            <a:endParaRPr lang="en-US" altLang="zh-CN" sz="1100" dirty="0">
              <a:latin typeface="Times New Roman" panose="02020603050405020304" pitchFamily="18" charset="0"/>
              <a:cs typeface="Times New Roman" panose="02020603050405020304" pitchFamily="18" charset="0"/>
            </a:endParaRPr>
          </a:p>
          <a:p>
            <a:pPr algn="ctr">
              <a:lnSpc>
                <a:spcPct val="150000"/>
              </a:lnSpc>
            </a:pPr>
            <a:r>
              <a:rPr lang="en-US" altLang="zh-CN" sz="1100" dirty="0">
                <a:latin typeface="Times New Roman" panose="02020603050405020304" pitchFamily="18" charset="0"/>
                <a:cs typeface="Times New Roman" panose="02020603050405020304" pitchFamily="18" charset="0"/>
              </a:rPr>
              <a:t>(</a:t>
            </a:r>
            <a:r>
              <a:rPr lang="en-US" altLang="zh-CN" sz="1100" i="1" dirty="0">
                <a:latin typeface="Times New Roman" panose="02020603050405020304" pitchFamily="18" charset="0"/>
                <a:cs typeface="Times New Roman" panose="02020603050405020304" pitchFamily="18" charset="0"/>
              </a:rPr>
              <a:t>risk estimate</a:t>
            </a: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p:txBody>
      </p:sp>
      <p:sp>
        <p:nvSpPr>
          <p:cNvPr id="9" name="矩形 3"/>
          <p:cNvSpPr>
            <a:spLocks noChangeArrowheads="1"/>
          </p:cNvSpPr>
          <p:nvPr/>
        </p:nvSpPr>
        <p:spPr bwMode="auto">
          <a:xfrm>
            <a:off x="74090" y="284343"/>
            <a:ext cx="659820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000" dirty="0">
                <a:solidFill>
                  <a:srgbClr val="000000"/>
                </a:solidFill>
                <a:latin typeface="Times New Roman" pitchFamily="18" charset="0"/>
                <a:cs typeface="Times New Roman" pitchFamily="18" charset="0"/>
              </a:rPr>
              <a:t>診斷試驗的風險分析</a:t>
            </a:r>
            <a:endParaRPr lang="zh-TW" altLang="en-US" sz="1000" dirty="0">
              <a:solidFill>
                <a:srgbClr val="000000"/>
              </a:solidFill>
              <a:latin typeface="Times New Roman" pitchFamily="18" charset="0"/>
              <a:cs typeface="Times New Roman" pitchFamily="18" charset="0"/>
            </a:endParaRPr>
          </a:p>
        </p:txBody>
      </p:sp>
      <p:sp>
        <p:nvSpPr>
          <p:cNvPr id="11" name="矩形 3"/>
          <p:cNvSpPr>
            <a:spLocks noChangeArrowheads="1"/>
          </p:cNvSpPr>
          <p:nvPr/>
        </p:nvSpPr>
        <p:spPr bwMode="auto">
          <a:xfrm>
            <a:off x="47002" y="4679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5" name="Rectangle 14"/>
          <p:cNvSpPr>
            <a:spLocks noChangeArrowheads="1"/>
          </p:cNvSpPr>
          <p:nvPr/>
        </p:nvSpPr>
        <p:spPr bwMode="auto">
          <a:xfrm>
            <a:off x="727507" y="602262"/>
            <a:ext cx="10339879"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風險管理</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risk management</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的整體過程，通常可以劃分為如下幾個過程：</a:t>
            </a:r>
            <a:r>
              <a:rPr lang="en-US" altLang="zh-CN" sz="1100" dirty="0">
                <a:latin typeface="Times New Roman" pitchFamily="18" charset="0"/>
                <a:cs typeface="Times New Roman" pitchFamily="18" charset="0"/>
              </a:rPr>
              <a:t>1) </a:t>
            </a:r>
            <a:r>
              <a:rPr lang="zh-CN" altLang="en-US" sz="1100" dirty="0">
                <a:latin typeface="Times New Roman" pitchFamily="18" charset="0"/>
                <a:cs typeface="Times New Roman" pitchFamily="18" charset="0"/>
              </a:rPr>
              <a:t>危害識別，</a:t>
            </a:r>
            <a:r>
              <a:rPr lang="en-US" altLang="zh-CN" sz="1100" dirty="0">
                <a:latin typeface="Times New Roman" pitchFamily="18" charset="0"/>
                <a:cs typeface="Times New Roman" pitchFamily="18" charset="0"/>
              </a:rPr>
              <a:t>2) </a:t>
            </a:r>
            <a:r>
              <a:rPr lang="zh-CN" altLang="en-US" sz="1100" dirty="0">
                <a:latin typeface="Times New Roman" pitchFamily="18" charset="0"/>
                <a:cs typeface="Times New Roman" pitchFamily="18" charset="0"/>
              </a:rPr>
              <a:t>估計危害嚴重程度與危害發生概率，</a:t>
            </a:r>
            <a:r>
              <a:rPr lang="en-US" altLang="zh-CN" sz="1100" dirty="0">
                <a:latin typeface="Times New Roman" pitchFamily="18" charset="0"/>
                <a:cs typeface="Times New Roman" pitchFamily="18" charset="0"/>
              </a:rPr>
              <a:t>3) </a:t>
            </a:r>
            <a:r>
              <a:rPr lang="zh-CN" altLang="en-US" sz="1100" dirty="0">
                <a:latin typeface="Times New Roman" pitchFamily="18" charset="0"/>
                <a:cs typeface="Times New Roman" pitchFamily="18" charset="0"/>
              </a:rPr>
              <a:t>綜合危害的發生概率與嚴重程度估算風險，</a:t>
            </a:r>
            <a:r>
              <a:rPr lang="en-US" altLang="zh-CN" sz="1100" dirty="0">
                <a:latin typeface="Times New Roman" pitchFamily="18" charset="0"/>
                <a:cs typeface="Times New Roman" pitchFamily="18" charset="0"/>
              </a:rPr>
              <a:t>4) </a:t>
            </a:r>
            <a:r>
              <a:rPr lang="zh-CN" altLang="en-US" sz="1100" dirty="0">
                <a:latin typeface="Times New Roman" pitchFamily="18" charset="0"/>
                <a:cs typeface="Times New Roman" pitchFamily="18" charset="0"/>
              </a:rPr>
              <a:t>進行風險評價，</a:t>
            </a:r>
            <a:r>
              <a:rPr lang="en-US" altLang="zh-CN" sz="1100" dirty="0">
                <a:latin typeface="Times New Roman" pitchFamily="18" charset="0"/>
                <a:cs typeface="Times New Roman" pitchFamily="18" charset="0"/>
              </a:rPr>
              <a:t>5) </a:t>
            </a:r>
            <a:r>
              <a:rPr lang="zh-CN" altLang="en-US" sz="1100" dirty="0">
                <a:latin typeface="Times New Roman" pitchFamily="18" charset="0"/>
                <a:cs typeface="Times New Roman" pitchFamily="18" charset="0"/>
              </a:rPr>
              <a:t>日常運行過程中的風險控制，</a:t>
            </a:r>
            <a:r>
              <a:rPr lang="en-US" altLang="zh-CN" sz="1100" dirty="0">
                <a:latin typeface="Times New Roman" pitchFamily="18" charset="0"/>
                <a:cs typeface="Times New Roman" pitchFamily="18" charset="0"/>
              </a:rPr>
              <a:t>6) </a:t>
            </a:r>
            <a:r>
              <a:rPr lang="zh-CN" altLang="en-US" sz="1100" dirty="0">
                <a:latin typeface="Times New Roman" pitchFamily="18" charset="0"/>
                <a:cs typeface="Times New Roman" pitchFamily="18" charset="0"/>
              </a:rPr>
              <a:t>日常運行中的風險監測；風險管理的核心是風險評定過程，包括危害識別、風險估計、風險評價三個部分；</a:t>
            </a:r>
            <a:endParaRPr lang="en-US" altLang="zh-CN" sz="1100" dirty="0">
              <a:latin typeface="Times New Roman" pitchFamily="18" charset="0"/>
              <a:cs typeface="Times New Roman" pitchFamily="18" charset="0"/>
            </a:endParaRPr>
          </a:p>
        </p:txBody>
      </p:sp>
      <p:sp>
        <p:nvSpPr>
          <p:cNvPr id="2" name="矩形 1"/>
          <p:cNvSpPr/>
          <p:nvPr/>
        </p:nvSpPr>
        <p:spPr bwMode="auto">
          <a:xfrm>
            <a:off x="1269250" y="2117874"/>
            <a:ext cx="4332111" cy="2468250"/>
          </a:xfrm>
          <a:prstGeom prst="rect">
            <a:avLst/>
          </a:prstGeom>
          <a:ln w="6350">
            <a:solidFill>
              <a:srgbClr val="FF00FF">
                <a:alpha val="30000"/>
              </a:srgbClr>
            </a:solidFill>
            <a:prstDash val="sysDash"/>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1523136" y="3377361"/>
            <a:ext cx="1140056" cy="600164"/>
          </a:xfrm>
          <a:prstGeom prst="rect">
            <a:avLst/>
          </a:prstGeom>
          <a:ln>
            <a:solidFill>
              <a:schemeClr val="bg2"/>
            </a:solidFill>
          </a:ln>
        </p:spPr>
        <p:txBody>
          <a:bodyPr wrap="none">
            <a:spAutoFit/>
          </a:bodyPr>
          <a:lstStyle/>
          <a:p>
            <a:pPr algn="ctr">
              <a:lnSpc>
                <a:spcPct val="150000"/>
              </a:lnSpc>
            </a:pPr>
            <a:r>
              <a:rPr lang="zh-CN" altLang="en-US" sz="1100" dirty="0">
                <a:latin typeface="Times New Roman" panose="02020603050405020304" pitchFamily="18" charset="0"/>
                <a:cs typeface="Times New Roman" panose="02020603050405020304" pitchFamily="18" charset="0"/>
              </a:rPr>
              <a:t>危害識別</a:t>
            </a:r>
            <a:endParaRPr lang="en-US" altLang="zh-CN" sz="1100" dirty="0">
              <a:latin typeface="Times New Roman" panose="02020603050405020304" pitchFamily="18" charset="0"/>
              <a:cs typeface="Times New Roman" panose="02020603050405020304" pitchFamily="18" charset="0"/>
            </a:endParaRPr>
          </a:p>
          <a:p>
            <a:pPr algn="ctr">
              <a:lnSpc>
                <a:spcPct val="150000"/>
              </a:lnSpc>
            </a:pPr>
            <a:r>
              <a:rPr lang="en-US" altLang="zh-CN" sz="1100" dirty="0">
                <a:latin typeface="Times New Roman" panose="02020603050405020304" pitchFamily="18" charset="0"/>
                <a:cs typeface="Times New Roman" panose="02020603050405020304" pitchFamily="18" charset="0"/>
              </a:rPr>
              <a:t>(</a:t>
            </a:r>
            <a:r>
              <a:rPr lang="en-US" altLang="zh-CN" sz="1100" i="1" dirty="0">
                <a:latin typeface="Times New Roman" panose="02020603050405020304" pitchFamily="18" charset="0"/>
                <a:cs typeface="Times New Roman" panose="02020603050405020304" pitchFamily="18" charset="0"/>
              </a:rPr>
              <a:t>identify</a:t>
            </a:r>
            <a:r>
              <a:rPr lang="en-US" altLang="zh-CN" sz="1100" dirty="0">
                <a:latin typeface="Times New Roman" panose="02020603050405020304" pitchFamily="18" charset="0"/>
                <a:cs typeface="Times New Roman" panose="02020603050405020304" pitchFamily="18" charset="0"/>
              </a:rPr>
              <a:t> </a:t>
            </a:r>
            <a:r>
              <a:rPr lang="en-US" altLang="zh-CN" sz="1100" i="1" dirty="0">
                <a:latin typeface="Times New Roman" panose="02020603050405020304" pitchFamily="18" charset="0"/>
                <a:cs typeface="Times New Roman" panose="02020603050405020304" pitchFamily="18" charset="0"/>
              </a:rPr>
              <a:t>hazard</a:t>
            </a: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p:txBody>
      </p:sp>
      <p:sp>
        <p:nvSpPr>
          <p:cNvPr id="3" name="左大括号 2"/>
          <p:cNvSpPr/>
          <p:nvPr/>
        </p:nvSpPr>
        <p:spPr bwMode="auto">
          <a:xfrm>
            <a:off x="2663192" y="3133685"/>
            <a:ext cx="216061" cy="1078029"/>
          </a:xfrm>
          <a:prstGeom prst="lef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3031356" y="2837413"/>
            <a:ext cx="897696" cy="600164"/>
          </a:xfrm>
          <a:prstGeom prst="rect">
            <a:avLst/>
          </a:prstGeom>
          <a:ln>
            <a:solidFill>
              <a:schemeClr val="bg2"/>
            </a:solidFill>
          </a:ln>
        </p:spPr>
        <p:txBody>
          <a:bodyPr wrap="square">
            <a:spAutoFit/>
          </a:bodyPr>
          <a:lstStyle/>
          <a:p>
            <a:pPr algn="ctr">
              <a:lnSpc>
                <a:spcPct val="150000"/>
              </a:lnSpc>
            </a:pPr>
            <a:r>
              <a:rPr lang="zh-CN" altLang="en-US" sz="1100" dirty="0">
                <a:latin typeface="Times New Roman" panose="02020603050405020304" pitchFamily="18" charset="0"/>
                <a:cs typeface="Times New Roman" panose="02020603050405020304" pitchFamily="18" charset="0"/>
              </a:rPr>
              <a:t>嚴重程度</a:t>
            </a:r>
            <a:endParaRPr lang="en-US" altLang="zh-CN" sz="1100" dirty="0">
              <a:latin typeface="Times New Roman" panose="02020603050405020304" pitchFamily="18" charset="0"/>
              <a:cs typeface="Times New Roman" panose="02020603050405020304" pitchFamily="18" charset="0"/>
            </a:endParaRPr>
          </a:p>
          <a:p>
            <a:pPr algn="ctr">
              <a:lnSpc>
                <a:spcPct val="150000"/>
              </a:lnSpc>
            </a:pPr>
            <a:r>
              <a:rPr lang="en-US" altLang="zh-CN" sz="1100" dirty="0">
                <a:latin typeface="Times New Roman" panose="02020603050405020304" pitchFamily="18" charset="0"/>
                <a:cs typeface="Times New Roman" panose="02020603050405020304" pitchFamily="18" charset="0"/>
              </a:rPr>
              <a:t>(</a:t>
            </a:r>
            <a:r>
              <a:rPr lang="en-US" altLang="zh-CN" sz="1100" i="1" dirty="0">
                <a:latin typeface="Times New Roman" panose="02020603050405020304" pitchFamily="18" charset="0"/>
                <a:cs typeface="Times New Roman" panose="02020603050405020304" pitchFamily="18" charset="0"/>
              </a:rPr>
              <a:t>severity</a:t>
            </a: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p:txBody>
      </p:sp>
      <p:cxnSp>
        <p:nvCxnSpPr>
          <p:cNvPr id="6" name="直接箭头连接符 5"/>
          <p:cNvCxnSpPr/>
          <p:nvPr/>
        </p:nvCxnSpPr>
        <p:spPr bwMode="auto">
          <a:xfrm>
            <a:off x="2879253" y="3133686"/>
            <a:ext cx="152103" cy="3809"/>
          </a:xfrm>
          <a:prstGeom prst="straightConnector1">
            <a:avLst/>
          </a:prstGeom>
          <a:ln w="8890">
            <a:solidFill>
              <a:srgbClr val="FF00FF">
                <a:alpha val="30000"/>
              </a:srgbClr>
            </a:solidFill>
            <a:prstDash val="solid"/>
            <a:tailEnd type="stealth" w="sm"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027843" y="3924199"/>
            <a:ext cx="901209" cy="569771"/>
          </a:xfrm>
          <a:prstGeom prst="rect">
            <a:avLst/>
          </a:prstGeom>
          <a:ln>
            <a:solidFill>
              <a:schemeClr val="bg2"/>
            </a:solidFill>
          </a:ln>
        </p:spPr>
        <p:txBody>
          <a:bodyPr wrap="none">
            <a:spAutoFit/>
          </a:bodyPr>
          <a:lstStyle/>
          <a:p>
            <a:pPr algn="ctr">
              <a:lnSpc>
                <a:spcPct val="150000"/>
              </a:lnSpc>
            </a:pPr>
            <a:r>
              <a:rPr lang="zh-CN" altLang="en-US" sz="1100" dirty="0">
                <a:latin typeface="Times New Roman" panose="02020603050405020304" pitchFamily="18" charset="0"/>
                <a:cs typeface="Times New Roman" panose="02020603050405020304" pitchFamily="18" charset="0"/>
              </a:rPr>
              <a:t>發生概率</a:t>
            </a:r>
            <a:endParaRPr lang="en-US" altLang="zh-CN" sz="1100" dirty="0">
              <a:latin typeface="Times New Roman" panose="02020603050405020304" pitchFamily="18" charset="0"/>
              <a:cs typeface="Times New Roman" panose="02020603050405020304" pitchFamily="18" charset="0"/>
            </a:endParaRPr>
          </a:p>
          <a:p>
            <a:pPr algn="ctr">
              <a:lnSpc>
                <a:spcPct val="150000"/>
              </a:lnSpc>
            </a:pPr>
            <a:r>
              <a:rPr lang="en-US" altLang="zh-CN" sz="1100" dirty="0">
                <a:latin typeface="Times New Roman" panose="02020603050405020304" pitchFamily="18" charset="0"/>
                <a:cs typeface="Times New Roman" panose="02020603050405020304" pitchFamily="18" charset="0"/>
              </a:rPr>
              <a:t>(</a:t>
            </a:r>
            <a:r>
              <a:rPr lang="en-US" altLang="zh-CN" sz="1100" i="1" dirty="0">
                <a:latin typeface="Times New Roman" panose="02020603050405020304" pitchFamily="18" charset="0"/>
                <a:cs typeface="Times New Roman" panose="02020603050405020304" pitchFamily="18" charset="0"/>
              </a:rPr>
              <a:t>probability</a:t>
            </a: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bwMode="auto">
          <a:xfrm>
            <a:off x="2879253" y="4212895"/>
            <a:ext cx="148590" cy="0"/>
          </a:xfrm>
          <a:prstGeom prst="straightConnector1">
            <a:avLst/>
          </a:prstGeom>
          <a:ln w="8890">
            <a:solidFill>
              <a:srgbClr val="FF00FF">
                <a:alpha val="30000"/>
              </a:srgbClr>
            </a:solidFill>
            <a:prstDash val="solid"/>
            <a:tailEnd type="stealth" w="sm" len="med"/>
          </a:ln>
        </p:spPr>
        <p:style>
          <a:lnRef idx="1">
            <a:schemeClr val="accent1"/>
          </a:lnRef>
          <a:fillRef idx="0">
            <a:schemeClr val="accent1"/>
          </a:fillRef>
          <a:effectRef idx="0">
            <a:schemeClr val="accent1"/>
          </a:effectRef>
          <a:fontRef idx="minor">
            <a:schemeClr val="tx1"/>
          </a:fontRef>
        </p:style>
      </p:cxnSp>
      <p:sp>
        <p:nvSpPr>
          <p:cNvPr id="12" name="右大括号 11"/>
          <p:cNvSpPr/>
          <p:nvPr/>
        </p:nvSpPr>
        <p:spPr bwMode="auto">
          <a:xfrm>
            <a:off x="3929052" y="3133274"/>
            <a:ext cx="225307" cy="1075811"/>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 name="直接箭头连接符 15"/>
          <p:cNvCxnSpPr/>
          <p:nvPr/>
        </p:nvCxnSpPr>
        <p:spPr bwMode="auto">
          <a:xfrm>
            <a:off x="4157523" y="3671882"/>
            <a:ext cx="176836" cy="0"/>
          </a:xfrm>
          <a:prstGeom prst="straightConnector1">
            <a:avLst/>
          </a:prstGeom>
          <a:ln w="8890">
            <a:solidFill>
              <a:srgbClr val="FF00FF">
                <a:alpha val="30000"/>
              </a:srgbClr>
            </a:solidFill>
            <a:prstDash val="solid"/>
            <a:tailEnd type="stealth" w="sm"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bwMode="auto">
          <a:xfrm>
            <a:off x="5059457" y="1828291"/>
            <a:ext cx="846000" cy="11124"/>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961562" y="3377900"/>
            <a:ext cx="1116011" cy="600164"/>
          </a:xfrm>
          <a:prstGeom prst="rect">
            <a:avLst/>
          </a:prstGeom>
          <a:ln>
            <a:solidFill>
              <a:schemeClr val="bg2"/>
            </a:solidFill>
          </a:ln>
        </p:spPr>
        <p:txBody>
          <a:bodyPr wrap="none">
            <a:spAutoFit/>
          </a:bodyPr>
          <a:lstStyle/>
          <a:p>
            <a:pPr algn="ctr">
              <a:lnSpc>
                <a:spcPct val="150000"/>
              </a:lnSpc>
            </a:pPr>
            <a:r>
              <a:rPr lang="zh-CN" altLang="en-US" sz="1100" dirty="0">
                <a:latin typeface="Times New Roman" panose="02020603050405020304" pitchFamily="18" charset="0"/>
                <a:cs typeface="Times New Roman" panose="02020603050405020304" pitchFamily="18" charset="0"/>
              </a:rPr>
              <a:t>風險評價</a:t>
            </a:r>
            <a:endParaRPr lang="en-US" altLang="zh-CN" sz="1100" dirty="0">
              <a:latin typeface="Times New Roman" panose="02020603050405020304" pitchFamily="18" charset="0"/>
              <a:cs typeface="Times New Roman" panose="02020603050405020304" pitchFamily="18" charset="0"/>
            </a:endParaRPr>
          </a:p>
          <a:p>
            <a:pPr algn="ctr">
              <a:lnSpc>
                <a:spcPct val="150000"/>
              </a:lnSpc>
            </a:pPr>
            <a:r>
              <a:rPr lang="en-US" altLang="zh-CN" sz="1100" dirty="0">
                <a:latin typeface="Times New Roman" panose="02020603050405020304" pitchFamily="18" charset="0"/>
                <a:cs typeface="Times New Roman" panose="02020603050405020304" pitchFamily="18" charset="0"/>
              </a:rPr>
              <a:t>(</a:t>
            </a:r>
            <a:r>
              <a:rPr lang="en-US" altLang="zh-CN" sz="1100" i="1" dirty="0">
                <a:latin typeface="Times New Roman" panose="02020603050405020304" pitchFamily="18" charset="0"/>
                <a:cs typeface="Times New Roman" panose="02020603050405020304" pitchFamily="18" charset="0"/>
              </a:rPr>
              <a:t>risk evaluation</a:t>
            </a: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p:txBody>
      </p:sp>
      <p:cxnSp>
        <p:nvCxnSpPr>
          <p:cNvPr id="21" name="直接箭头连接符 20"/>
          <p:cNvCxnSpPr/>
          <p:nvPr/>
        </p:nvCxnSpPr>
        <p:spPr bwMode="auto">
          <a:xfrm>
            <a:off x="7077573" y="3667169"/>
            <a:ext cx="1080000" cy="11124"/>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8157573" y="3378211"/>
            <a:ext cx="928459" cy="600164"/>
          </a:xfrm>
          <a:prstGeom prst="rect">
            <a:avLst/>
          </a:prstGeom>
          <a:ln>
            <a:solidFill>
              <a:schemeClr val="bg2"/>
            </a:solidFill>
          </a:ln>
        </p:spPr>
        <p:txBody>
          <a:bodyPr wrap="none">
            <a:spAutoFit/>
          </a:bodyPr>
          <a:lstStyle/>
          <a:p>
            <a:pPr algn="ctr">
              <a:lnSpc>
                <a:spcPct val="150000"/>
              </a:lnSpc>
            </a:pPr>
            <a:r>
              <a:rPr lang="zh-CN" altLang="en-US" sz="1100" dirty="0">
                <a:latin typeface="Times New Roman" panose="02020603050405020304" pitchFamily="18" charset="0"/>
                <a:cs typeface="Times New Roman" panose="02020603050405020304" pitchFamily="18" charset="0"/>
              </a:rPr>
              <a:t>風險控制</a:t>
            </a:r>
            <a:endParaRPr lang="en-US" altLang="zh-CN" sz="1100" dirty="0">
              <a:latin typeface="Times New Roman" panose="02020603050405020304" pitchFamily="18" charset="0"/>
              <a:cs typeface="Times New Roman" panose="02020603050405020304" pitchFamily="18" charset="0"/>
            </a:endParaRPr>
          </a:p>
          <a:p>
            <a:pPr algn="ctr">
              <a:lnSpc>
                <a:spcPct val="150000"/>
              </a:lnSpc>
            </a:pPr>
            <a:r>
              <a:rPr lang="en-US" altLang="zh-CN" sz="1100" dirty="0">
                <a:latin typeface="Times New Roman" panose="02020603050405020304" pitchFamily="18" charset="0"/>
                <a:cs typeface="Times New Roman" panose="02020603050405020304" pitchFamily="18" charset="0"/>
              </a:rPr>
              <a:t>(</a:t>
            </a:r>
            <a:r>
              <a:rPr lang="en-US" altLang="zh-CN" sz="1100" i="1" dirty="0">
                <a:latin typeface="Times New Roman" panose="02020603050405020304" pitchFamily="18" charset="0"/>
                <a:cs typeface="Times New Roman" panose="02020603050405020304" pitchFamily="18" charset="0"/>
              </a:rPr>
              <a:t>risk control</a:t>
            </a: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p:txBody>
      </p:sp>
      <p:cxnSp>
        <p:nvCxnSpPr>
          <p:cNvPr id="23" name="直接箭头连接符 22"/>
          <p:cNvCxnSpPr/>
          <p:nvPr/>
        </p:nvCxnSpPr>
        <p:spPr bwMode="auto">
          <a:xfrm>
            <a:off x="9086032" y="3677444"/>
            <a:ext cx="504000" cy="11124"/>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590032" y="3520381"/>
            <a:ext cx="748923" cy="314125"/>
          </a:xfrm>
          <a:prstGeom prst="rect">
            <a:avLst/>
          </a:prstGeom>
          <a:ln>
            <a:solidFill>
              <a:schemeClr val="bg2"/>
            </a:solid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風險監測</a:t>
            </a:r>
          </a:p>
        </p:txBody>
      </p:sp>
      <p:cxnSp>
        <p:nvCxnSpPr>
          <p:cNvPr id="26" name="直接连接符 25"/>
          <p:cNvCxnSpPr/>
          <p:nvPr/>
        </p:nvCxnSpPr>
        <p:spPr bwMode="auto">
          <a:xfrm>
            <a:off x="9964493" y="3833264"/>
            <a:ext cx="0" cy="716281"/>
          </a:xfrm>
          <a:prstGeom prst="line">
            <a:avLst/>
          </a:prstGeom>
          <a:ln w="8890">
            <a:solidFill>
              <a:srgbClr val="FF00FF">
                <a:alpha val="30000"/>
              </a:srgbClr>
            </a:solidFill>
            <a:prstDash val="solid"/>
            <a:headEnd type="none"/>
            <a:tailEnd type="stealth" w="med" len="lg"/>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9590031" y="4549545"/>
            <a:ext cx="748923" cy="314125"/>
          </a:xfrm>
          <a:prstGeom prst="rect">
            <a:avLst/>
          </a:prstGeom>
          <a:ln>
            <a:solidFill>
              <a:schemeClr val="bg2"/>
            </a:solid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故障調查</a:t>
            </a:r>
          </a:p>
        </p:txBody>
      </p:sp>
      <p:cxnSp>
        <p:nvCxnSpPr>
          <p:cNvPr id="28" name="直接连接符 27"/>
          <p:cNvCxnSpPr/>
          <p:nvPr/>
        </p:nvCxnSpPr>
        <p:spPr bwMode="auto">
          <a:xfrm>
            <a:off x="9964493" y="4863670"/>
            <a:ext cx="0" cy="439828"/>
          </a:xfrm>
          <a:prstGeom prst="line">
            <a:avLst/>
          </a:prstGeom>
          <a:ln w="8890">
            <a:solidFill>
              <a:srgbClr val="FF00FF">
                <a:alpha val="30000"/>
              </a:srgbClr>
            </a:solidFill>
            <a:prstDash val="solid"/>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a:off x="9086032" y="5290710"/>
            <a:ext cx="878461" cy="12788"/>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662848" y="4863670"/>
            <a:ext cx="1423184" cy="854080"/>
          </a:xfrm>
          <a:prstGeom prst="rect">
            <a:avLst/>
          </a:prstGeom>
          <a:ln>
            <a:solidFill>
              <a:schemeClr val="bg2"/>
            </a:solidFill>
          </a:ln>
        </p:spPr>
        <p:txBody>
          <a:bodyPr wrap="squar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新增加了危害來源？</a:t>
            </a:r>
            <a:endParaRPr lang="en-US" altLang="zh-CN" sz="1100" dirty="0">
              <a:latin typeface="Times New Roman" panose="02020603050405020304" pitchFamily="18" charset="0"/>
              <a:cs typeface="Times New Roman" panose="02020603050405020304" pitchFamily="18" charset="0"/>
            </a:endParaRPr>
          </a:p>
          <a:p>
            <a:pPr>
              <a:lnSpc>
                <a:spcPct val="150000"/>
              </a:lnSpc>
            </a:pPr>
            <a:r>
              <a:rPr lang="zh-CN" altLang="en-US" sz="1100" dirty="0">
                <a:latin typeface="Times New Roman" panose="02020603050405020304" pitchFamily="18" charset="0"/>
                <a:cs typeface="Times New Roman" panose="02020603050405020304" pitchFamily="18" charset="0"/>
              </a:rPr>
              <a:t>風險嚴重程度增加？</a:t>
            </a:r>
            <a:endParaRPr lang="en-US" altLang="zh-CN" sz="1100" dirty="0">
              <a:latin typeface="Times New Roman" panose="02020603050405020304" pitchFamily="18" charset="0"/>
              <a:cs typeface="Times New Roman" panose="02020603050405020304" pitchFamily="18" charset="0"/>
            </a:endParaRPr>
          </a:p>
          <a:p>
            <a:pPr>
              <a:lnSpc>
                <a:spcPct val="150000"/>
              </a:lnSpc>
            </a:pPr>
            <a:r>
              <a:rPr lang="zh-CN" altLang="en-US" sz="1100" dirty="0">
                <a:latin typeface="Times New Roman" panose="02020603050405020304" pitchFamily="18" charset="0"/>
                <a:cs typeface="Times New Roman" panose="02020603050405020304" pitchFamily="18" charset="0"/>
              </a:rPr>
              <a:t>風險發生概率增加？</a:t>
            </a:r>
          </a:p>
        </p:txBody>
      </p:sp>
      <p:cxnSp>
        <p:nvCxnSpPr>
          <p:cNvPr id="31" name="直接箭头连接符 30"/>
          <p:cNvCxnSpPr/>
          <p:nvPr/>
        </p:nvCxnSpPr>
        <p:spPr bwMode="auto">
          <a:xfrm>
            <a:off x="3480204" y="5278622"/>
            <a:ext cx="4179600" cy="12088"/>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364499" y="2263125"/>
            <a:ext cx="1547219" cy="314125"/>
          </a:xfrm>
          <a:prstGeom prst="rect">
            <a:avLst/>
          </a:prstGeom>
          <a:ln>
            <a:noFill/>
          </a:ln>
        </p:spPr>
        <p:txBody>
          <a:bodyPr wrap="none">
            <a:spAutoFit/>
          </a:bodyPr>
          <a:lstStyle/>
          <a:p>
            <a:pPr algn="ctr">
              <a:lnSpc>
                <a:spcPct val="150000"/>
              </a:lnSpc>
            </a:pPr>
            <a:r>
              <a:rPr lang="zh-CN" altLang="en-US" sz="1100" dirty="0">
                <a:latin typeface="Times New Roman" panose="02020603050405020304" pitchFamily="18" charset="0"/>
                <a:cs typeface="Times New Roman" panose="02020603050405020304" pitchFamily="18" charset="0"/>
              </a:rPr>
              <a:t>風險分析</a:t>
            </a:r>
            <a:r>
              <a:rPr lang="en-US" altLang="zh-CN" sz="1100" dirty="0">
                <a:latin typeface="Times New Roman" panose="02020603050405020304" pitchFamily="18" charset="0"/>
                <a:cs typeface="Times New Roman" panose="02020603050405020304" pitchFamily="18" charset="0"/>
              </a:rPr>
              <a:t>(</a:t>
            </a:r>
            <a:r>
              <a:rPr lang="en-US" altLang="zh-CN" sz="1100" i="1" dirty="0">
                <a:latin typeface="Times New Roman" panose="02020603050405020304" pitchFamily="18" charset="0"/>
                <a:cs typeface="Times New Roman" panose="02020603050405020304" pitchFamily="18" charset="0"/>
              </a:rPr>
              <a:t>risk analysis</a:t>
            </a: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p:txBody>
      </p:sp>
      <p:sp>
        <p:nvSpPr>
          <p:cNvPr id="33" name="矩形 32"/>
          <p:cNvSpPr/>
          <p:nvPr/>
        </p:nvSpPr>
        <p:spPr bwMode="auto">
          <a:xfrm>
            <a:off x="1017790" y="1311657"/>
            <a:ext cx="6348213" cy="3620716"/>
          </a:xfrm>
          <a:prstGeom prst="rect">
            <a:avLst/>
          </a:prstGeom>
          <a:ln w="6350">
            <a:solidFill>
              <a:srgbClr val="FF00FF">
                <a:alpha val="30000"/>
              </a:srgbClr>
            </a:solidFill>
            <a:prstDash val="sysDash"/>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p:cNvSpPr/>
          <p:nvPr/>
        </p:nvSpPr>
        <p:spPr>
          <a:xfrm>
            <a:off x="1092037" y="1414807"/>
            <a:ext cx="1710725" cy="346249"/>
          </a:xfrm>
          <a:prstGeom prst="rect">
            <a:avLst/>
          </a:prstGeom>
          <a:ln>
            <a:no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風險評定</a:t>
            </a:r>
            <a:r>
              <a:rPr lang="en-US" altLang="zh-CN" sz="1100" dirty="0">
                <a:latin typeface="Times New Roman" panose="02020603050405020304" pitchFamily="18" charset="0"/>
                <a:cs typeface="Times New Roman" panose="02020603050405020304" pitchFamily="18" charset="0"/>
              </a:rPr>
              <a:t>(</a:t>
            </a:r>
            <a:r>
              <a:rPr lang="en-US" altLang="zh-CN" sz="1100" i="1" dirty="0">
                <a:latin typeface="Times New Roman" panose="02020603050405020304" pitchFamily="18" charset="0"/>
                <a:cs typeface="Times New Roman" panose="02020603050405020304" pitchFamily="18" charset="0"/>
              </a:rPr>
              <a:t>risk assessment</a:t>
            </a: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p:txBody>
      </p:sp>
      <p:cxnSp>
        <p:nvCxnSpPr>
          <p:cNvPr id="35" name="直接连接符 34"/>
          <p:cNvCxnSpPr/>
          <p:nvPr/>
        </p:nvCxnSpPr>
        <p:spPr bwMode="auto">
          <a:xfrm flipH="1">
            <a:off x="6517685" y="2119067"/>
            <a:ext cx="3764" cy="1258833"/>
          </a:xfrm>
          <a:prstGeom prst="line">
            <a:avLst/>
          </a:prstGeom>
          <a:ln w="8890">
            <a:solidFill>
              <a:srgbClr val="FF00FF">
                <a:alpha val="30000"/>
              </a:srgbClr>
            </a:solidFill>
            <a:prstDash val="solid"/>
            <a:headEnd type="stealth" w="med" len="lg"/>
            <a:tailEnd type="none" w="med" len="lg"/>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5905457" y="1549833"/>
            <a:ext cx="1172116" cy="568041"/>
          </a:xfrm>
          <a:prstGeom prst="rect">
            <a:avLst/>
          </a:prstGeom>
          <a:ln>
            <a:solidFill>
              <a:schemeClr val="bg2"/>
            </a:solid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增加或改善風險</a:t>
            </a:r>
            <a:endParaRPr lang="en-US" altLang="zh-CN" sz="1100" dirty="0">
              <a:latin typeface="Times New Roman" panose="02020603050405020304" pitchFamily="18" charset="0"/>
              <a:cs typeface="Times New Roman" panose="02020603050405020304" pitchFamily="18" charset="0"/>
            </a:endParaRPr>
          </a:p>
          <a:p>
            <a:pPr>
              <a:lnSpc>
                <a:spcPct val="150000"/>
              </a:lnSpc>
            </a:pPr>
            <a:r>
              <a:rPr lang="zh-CN" altLang="en-US" sz="1100" dirty="0">
                <a:latin typeface="Times New Roman" panose="02020603050405020304" pitchFamily="18" charset="0"/>
                <a:cs typeface="Times New Roman" panose="02020603050405020304" pitchFamily="18" charset="0"/>
              </a:rPr>
              <a:t>預防或控制措施</a:t>
            </a:r>
          </a:p>
        </p:txBody>
      </p:sp>
      <p:cxnSp>
        <p:nvCxnSpPr>
          <p:cNvPr id="37" name="直接连接符 36"/>
          <p:cNvCxnSpPr/>
          <p:nvPr/>
        </p:nvCxnSpPr>
        <p:spPr bwMode="auto">
          <a:xfrm>
            <a:off x="5059330" y="1829367"/>
            <a:ext cx="0" cy="288507"/>
          </a:xfrm>
          <a:prstGeom prst="line">
            <a:avLst/>
          </a:prstGeom>
          <a:ln w="8890">
            <a:solidFill>
              <a:srgbClr val="FF00FF">
                <a:alpha val="30000"/>
              </a:srgbClr>
            </a:solidFill>
            <a:prstDash val="solid"/>
            <a:headEnd type="none"/>
            <a:tailEnd type="stealth" w="med"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bwMode="auto">
          <a:xfrm>
            <a:off x="5325336" y="3666858"/>
            <a:ext cx="636226" cy="11124"/>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flipH="1">
            <a:off x="3477665" y="4586124"/>
            <a:ext cx="496" cy="692498"/>
          </a:xfrm>
          <a:prstGeom prst="line">
            <a:avLst/>
          </a:prstGeom>
          <a:ln w="8890">
            <a:solidFill>
              <a:srgbClr val="FF00FF">
                <a:alpha val="30000"/>
              </a:srgbClr>
            </a:solidFill>
            <a:prstDash val="solid"/>
            <a:headEnd type="stealth" w="med" len="lg"/>
            <a:tailEnd type="none" w="med" len="lg"/>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7366002" y="3340704"/>
            <a:ext cx="607859" cy="346249"/>
          </a:xfrm>
          <a:prstGeom prst="rect">
            <a:avLst/>
          </a:prstGeom>
          <a:ln>
            <a:no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可接受</a:t>
            </a:r>
          </a:p>
        </p:txBody>
      </p:sp>
      <p:sp>
        <p:nvSpPr>
          <p:cNvPr id="41" name="矩形 40"/>
          <p:cNvSpPr/>
          <p:nvPr/>
        </p:nvSpPr>
        <p:spPr>
          <a:xfrm>
            <a:off x="6491515" y="2420188"/>
            <a:ext cx="438582" cy="656590"/>
          </a:xfrm>
          <a:prstGeom prst="rect">
            <a:avLst/>
          </a:prstGeom>
          <a:ln>
            <a:noFill/>
          </a:ln>
        </p:spPr>
        <p:txBody>
          <a:bodyPr vert="eaVert"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不可接受</a:t>
            </a:r>
          </a:p>
        </p:txBody>
      </p:sp>
    </p:spTree>
    <p:extLst>
      <p:ext uri="{BB962C8B-B14F-4D97-AF65-F5344CB8AC3E}">
        <p14:creationId xmlns:p14="http://schemas.microsoft.com/office/powerpoint/2010/main" val="3436406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3319190687"/>
              </p:ext>
            </p:extLst>
          </p:nvPr>
        </p:nvGraphicFramePr>
        <p:xfrm>
          <a:off x="1166454" y="1550409"/>
          <a:ext cx="9283830" cy="1750936"/>
        </p:xfrm>
        <a:graphic>
          <a:graphicData uri="http://schemas.openxmlformats.org/drawingml/2006/table">
            <a:tbl>
              <a:tblPr/>
              <a:tblGrid>
                <a:gridCol w="1719250">
                  <a:extLst>
                    <a:ext uri="{9D8B030D-6E8A-4147-A177-3AD203B41FA5}">
                      <a16:colId xmlns:a16="http://schemas.microsoft.com/office/drawing/2014/main" val="20000"/>
                    </a:ext>
                  </a:extLst>
                </a:gridCol>
                <a:gridCol w="390698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8867">
                <a:tc>
                  <a:txBody>
                    <a:bodyPr/>
                    <a:lstStyle/>
                    <a:p>
                      <a:pPr algn="ctr" fontAlgn="ctr"/>
                      <a:r>
                        <a:rPr lang="en-US" sz="900" b="1" i="1" u="none" strike="noStrike" dirty="0">
                          <a:solidFill>
                            <a:srgbClr val="444444"/>
                          </a:solidFill>
                          <a:effectLst/>
                          <a:latin typeface="Times New Roman"/>
                        </a:rPr>
                        <a:t>Failure Mode</a:t>
                      </a:r>
                      <a:endParaRPr lang="zh-CN" sz="900" b="1" i="1" u="none" strike="noStrike" dirty="0">
                        <a:solidFill>
                          <a:srgbClr val="444444"/>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1" u="none" strike="noStrike">
                          <a:solidFill>
                            <a:srgbClr val="444444"/>
                          </a:solidFill>
                          <a:effectLst/>
                          <a:latin typeface="Times New Roman"/>
                        </a:rPr>
                        <a:t>Potential Causes</a:t>
                      </a:r>
                      <a:endParaRPr lang="zh-CN" sz="900" b="1" i="1"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1" u="none" strike="noStrike" dirty="0">
                          <a:solidFill>
                            <a:srgbClr val="444444"/>
                          </a:solidFill>
                          <a:effectLst/>
                          <a:latin typeface="Times New Roman"/>
                        </a:rPr>
                        <a:t>Severity</a:t>
                      </a:r>
                      <a:endParaRPr lang="zh-CN" sz="900" b="1"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1" u="none" strike="noStrike">
                          <a:solidFill>
                            <a:srgbClr val="444444"/>
                          </a:solidFill>
                          <a:effectLst/>
                          <a:latin typeface="Times New Roman"/>
                        </a:rPr>
                        <a:t>Probability</a:t>
                      </a:r>
                      <a:endParaRPr lang="zh-CN" sz="900" b="1" i="1"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1" u="none" strike="noStrike" dirty="0">
                          <a:solidFill>
                            <a:srgbClr val="444444"/>
                          </a:solidFill>
                          <a:effectLst/>
                          <a:latin typeface="Times New Roman"/>
                        </a:rPr>
                        <a:t>Hazard Score</a:t>
                      </a:r>
                      <a:endParaRPr lang="zh-CN" sz="900" b="1"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8867">
                <a:tc rowSpan="7">
                  <a:txBody>
                    <a:bodyPr/>
                    <a:lstStyle/>
                    <a:p>
                      <a:pPr algn="ctr" fontAlgn="ctr"/>
                      <a:r>
                        <a:rPr lang="en-US" sz="900" b="0" i="1" u="none" strike="noStrike" dirty="0">
                          <a:solidFill>
                            <a:srgbClr val="444444"/>
                          </a:solidFill>
                          <a:effectLst/>
                          <a:latin typeface="Times New Roman"/>
                        </a:rPr>
                        <a:t>Risk Assessment Error</a:t>
                      </a:r>
                      <a:endParaRPr lang="zh-CN" sz="900" b="0" i="1" u="none" strike="noStrike" dirty="0">
                        <a:solidFill>
                          <a:srgbClr val="444444"/>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1" u="none" strike="noStrike" dirty="0">
                          <a:solidFill>
                            <a:srgbClr val="444444"/>
                          </a:solidFill>
                          <a:effectLst/>
                          <a:latin typeface="Times New Roman"/>
                        </a:rPr>
                        <a:t>Model Error / Risk Ignorance</a:t>
                      </a:r>
                      <a:endParaRPr lang="zh-CN" sz="9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8867">
                <a:tc vMerge="1">
                  <a:txBody>
                    <a:bodyPr/>
                    <a:lstStyle/>
                    <a:p>
                      <a:endParaRPr lang="zh-CN" altLang="en-US"/>
                    </a:p>
                  </a:txBody>
                  <a:tcPr/>
                </a:tc>
                <a:tc>
                  <a:txBody>
                    <a:bodyPr/>
                    <a:lstStyle/>
                    <a:p>
                      <a:pPr algn="ctr" fontAlgn="ctr"/>
                      <a:r>
                        <a:rPr lang="en-US" sz="900" b="0" i="1" u="none" strike="noStrike" dirty="0" err="1">
                          <a:solidFill>
                            <a:srgbClr val="444444"/>
                          </a:solidFill>
                          <a:effectLst/>
                          <a:latin typeface="Times New Roman"/>
                        </a:rPr>
                        <a:t>Misunderestimation</a:t>
                      </a:r>
                      <a:endParaRPr lang="zh-CN" sz="9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8867">
                <a:tc vMerge="1">
                  <a:txBody>
                    <a:bodyPr/>
                    <a:lstStyle/>
                    <a:p>
                      <a:endParaRPr lang="zh-CN" altLang="en-US"/>
                    </a:p>
                  </a:txBody>
                  <a:tcPr/>
                </a:tc>
                <a:tc>
                  <a:txBody>
                    <a:bodyPr/>
                    <a:lstStyle/>
                    <a:p>
                      <a:pPr algn="ctr" fontAlgn="ctr"/>
                      <a:r>
                        <a:rPr lang="en-US" sz="900" b="0" i="1" u="none" strike="noStrike" dirty="0">
                          <a:solidFill>
                            <a:srgbClr val="444444"/>
                          </a:solidFill>
                          <a:effectLst/>
                          <a:latin typeface="Times New Roman"/>
                        </a:rPr>
                        <a:t>Consequence Myopia</a:t>
                      </a:r>
                      <a:endParaRPr lang="zh-CN" sz="9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8867">
                <a:tc vMerge="1">
                  <a:txBody>
                    <a:bodyPr/>
                    <a:lstStyle/>
                    <a:p>
                      <a:endParaRPr lang="zh-CN" altLang="en-US"/>
                    </a:p>
                  </a:txBody>
                  <a:tcPr/>
                </a:tc>
                <a:tc>
                  <a:txBody>
                    <a:bodyPr/>
                    <a:lstStyle/>
                    <a:p>
                      <a:pPr algn="ctr" fontAlgn="ctr"/>
                      <a:r>
                        <a:rPr lang="en-US" sz="900" b="0" i="1" u="none" strike="noStrike" dirty="0">
                          <a:solidFill>
                            <a:srgbClr val="444444"/>
                          </a:solidFill>
                          <a:effectLst/>
                          <a:latin typeface="Times New Roman"/>
                        </a:rPr>
                        <a:t>Rotten Data</a:t>
                      </a:r>
                      <a:endParaRPr lang="zh-CN" sz="9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8867">
                <a:tc vMerge="1">
                  <a:txBody>
                    <a:bodyPr/>
                    <a:lstStyle/>
                    <a:p>
                      <a:endParaRPr lang="zh-CN" altLang="en-US"/>
                    </a:p>
                  </a:txBody>
                  <a:tcPr/>
                </a:tc>
                <a:tc>
                  <a:txBody>
                    <a:bodyPr/>
                    <a:lstStyle/>
                    <a:p>
                      <a:pPr algn="ctr" fontAlgn="ctr"/>
                      <a:r>
                        <a:rPr lang="en-US" sz="900" b="0" i="1" u="none" strike="noStrike" dirty="0">
                          <a:solidFill>
                            <a:srgbClr val="444444"/>
                          </a:solidFill>
                          <a:effectLst/>
                          <a:latin typeface="Times New Roman"/>
                        </a:rPr>
                        <a:t>Garbage In, Garbage out</a:t>
                      </a:r>
                      <a:endParaRPr lang="zh-CN" sz="9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8867">
                <a:tc vMerge="1">
                  <a:txBody>
                    <a:bodyPr/>
                    <a:lstStyle/>
                    <a:p>
                      <a:endParaRPr lang="zh-CN" altLang="en-US"/>
                    </a:p>
                  </a:txBody>
                  <a:tcPr/>
                </a:tc>
                <a:tc>
                  <a:txBody>
                    <a:bodyPr/>
                    <a:lstStyle/>
                    <a:p>
                      <a:pPr algn="ctr" fontAlgn="ctr"/>
                      <a:r>
                        <a:rPr lang="en-US" sz="900" b="0" i="1" u="none" strike="noStrike">
                          <a:solidFill>
                            <a:srgbClr val="444444"/>
                          </a:solidFill>
                          <a:effectLst/>
                          <a:latin typeface="Times New Roman"/>
                        </a:rPr>
                        <a:t>Confusion of Probability with Certainty</a:t>
                      </a:r>
                      <a:endParaRPr lang="zh-CN" sz="900" b="0" i="1"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8867">
                <a:tc vMerge="1">
                  <a:txBody>
                    <a:bodyPr/>
                    <a:lstStyle/>
                    <a:p>
                      <a:endParaRPr lang="zh-CN" altLang="en-US"/>
                    </a:p>
                  </a:txBody>
                  <a:tcPr/>
                </a:tc>
                <a:tc>
                  <a:txBody>
                    <a:bodyPr/>
                    <a:lstStyle/>
                    <a:p>
                      <a:pPr algn="ctr" fontAlgn="ctr"/>
                      <a:r>
                        <a:rPr lang="en-US" sz="900" b="0" i="1" u="none" strike="noStrike">
                          <a:solidFill>
                            <a:srgbClr val="444444"/>
                          </a:solidFill>
                          <a:effectLst/>
                          <a:latin typeface="Times New Roman"/>
                        </a:rPr>
                        <a:t>Ineffective Risk Mitigation</a:t>
                      </a:r>
                      <a:endParaRPr lang="zh-CN" sz="900" b="0" i="1"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50" dirty="0">
                <a:solidFill>
                  <a:srgbClr val="000000"/>
                </a:solidFill>
                <a:latin typeface="Times New Roman" pitchFamily="18" charset="0"/>
                <a:cs typeface="Times New Roman" pitchFamily="18" charset="0"/>
              </a:rPr>
              <a:t>診斷試驗的風險分析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危害識別</a:t>
            </a:r>
            <a:r>
              <a:rPr lang="en-US" altLang="zh-CN"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Identify Hazard </a:t>
            </a:r>
            <a:r>
              <a:rPr lang="en-US" altLang="zh-TW" sz="950" dirty="0">
                <a:solidFill>
                  <a:srgbClr val="000000"/>
                </a:solidFill>
                <a:latin typeface="Times New Roman" pitchFamily="18" charset="0"/>
                <a:cs typeface="Times New Roman" pitchFamily="18" charset="0"/>
              </a:rPr>
              <a:t>)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5" name="Rectangle 14"/>
          <p:cNvSpPr>
            <a:spLocks noChangeArrowheads="1"/>
          </p:cNvSpPr>
          <p:nvPr/>
        </p:nvSpPr>
        <p:spPr bwMode="auto">
          <a:xfrm>
            <a:off x="1064431" y="510995"/>
            <a:ext cx="95887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00" dirty="0">
                <a:latin typeface="Times New Roman" pitchFamily="18" charset="0"/>
                <a:cs typeface="Times New Roman" pitchFamily="18" charset="0"/>
              </a:rPr>
              <a:t>危害識別</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identify hazard</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作為風險管理的第一步，應識別潛在的危害</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hazard</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及其來源，對於臨床實驗室而言，應審核檢驗過程、質量控制要求、廠家提供的信息、實驗室環境、檢驗結果預期臨床用途等相關信息，用以識別并分析過程中潛在的失效模式，通常分析過程的潛在失效模式可以橫向分解成幾種來源：</a:t>
            </a:r>
            <a:r>
              <a:rPr lang="en-US" altLang="zh-CN" sz="1000" dirty="0">
                <a:latin typeface="Times New Roman" pitchFamily="18" charset="0"/>
                <a:cs typeface="Times New Roman" pitchFamily="18" charset="0"/>
              </a:rPr>
              <a:t>1) </a:t>
            </a:r>
            <a:r>
              <a:rPr lang="zh-CN" altLang="en-US" sz="1000" dirty="0">
                <a:latin typeface="Times New Roman" pitchFamily="18" charset="0"/>
                <a:cs typeface="Times New Roman" pitchFamily="18" charset="0"/>
              </a:rPr>
              <a:t>標本、</a:t>
            </a:r>
            <a:r>
              <a:rPr lang="en-US" altLang="zh-CN" sz="1000" dirty="0">
                <a:latin typeface="Times New Roman" pitchFamily="18" charset="0"/>
                <a:cs typeface="Times New Roman" pitchFamily="18" charset="0"/>
              </a:rPr>
              <a:t>2) </a:t>
            </a:r>
            <a:r>
              <a:rPr lang="zh-CN" altLang="en-US" sz="1000" dirty="0">
                <a:latin typeface="Times New Roman" pitchFamily="18" charset="0"/>
                <a:cs typeface="Times New Roman" pitchFamily="18" charset="0"/>
              </a:rPr>
              <a:t>檢驗操作者、</a:t>
            </a:r>
            <a:r>
              <a:rPr lang="en-US" altLang="zh-CN" sz="1000" dirty="0">
                <a:latin typeface="Times New Roman" pitchFamily="18" charset="0"/>
                <a:cs typeface="Times New Roman" pitchFamily="18" charset="0"/>
              </a:rPr>
              <a:t>3) </a:t>
            </a:r>
            <a:r>
              <a:rPr lang="zh-CN" altLang="en-US" sz="1000" dirty="0">
                <a:latin typeface="Times New Roman" pitchFamily="18" charset="0"/>
                <a:cs typeface="Times New Roman" pitchFamily="18" charset="0"/>
              </a:rPr>
              <a:t>反應試劑、</a:t>
            </a:r>
            <a:r>
              <a:rPr lang="en-US" altLang="zh-CN" sz="1000" dirty="0">
                <a:latin typeface="Times New Roman" pitchFamily="18" charset="0"/>
                <a:cs typeface="Times New Roman" pitchFamily="18" charset="0"/>
              </a:rPr>
              <a:t>4) </a:t>
            </a:r>
            <a:r>
              <a:rPr lang="zh-CN" altLang="en-US" sz="1000" dirty="0">
                <a:latin typeface="Times New Roman" pitchFamily="18" charset="0"/>
                <a:cs typeface="Times New Roman" pitchFamily="18" charset="0"/>
              </a:rPr>
              <a:t>實驗室環境、</a:t>
            </a:r>
            <a:r>
              <a:rPr lang="en-US" altLang="zh-CN" sz="1000" dirty="0">
                <a:latin typeface="Times New Roman" pitchFamily="18" charset="0"/>
                <a:cs typeface="Times New Roman" pitchFamily="18" charset="0"/>
              </a:rPr>
              <a:t>5) </a:t>
            </a:r>
            <a:r>
              <a:rPr lang="zh-CN" altLang="en-US" sz="1000" dirty="0">
                <a:latin typeface="Times New Roman" pitchFamily="18" charset="0"/>
                <a:cs typeface="Times New Roman" pitchFamily="18" charset="0"/>
              </a:rPr>
              <a:t>測量系統，或者縱向分割為幾個階段進行分析，例如：</a:t>
            </a:r>
            <a:r>
              <a:rPr lang="en-US" altLang="zh-CN" sz="1000" dirty="0">
                <a:latin typeface="Times New Roman" pitchFamily="18" charset="0"/>
                <a:cs typeface="Times New Roman" pitchFamily="18" charset="0"/>
              </a:rPr>
              <a:t>1) </a:t>
            </a:r>
            <a:r>
              <a:rPr lang="zh-CN" altLang="en-US" sz="1000" dirty="0">
                <a:latin typeface="Times New Roman" pitchFamily="18" charset="0"/>
                <a:cs typeface="Times New Roman" pitchFamily="18" charset="0"/>
              </a:rPr>
              <a:t>樣品採集，</a:t>
            </a:r>
            <a:r>
              <a:rPr lang="en-US" altLang="zh-CN" sz="1000" dirty="0">
                <a:latin typeface="Times New Roman" pitchFamily="18" charset="0"/>
                <a:cs typeface="Times New Roman" pitchFamily="18" charset="0"/>
              </a:rPr>
              <a:t>2) </a:t>
            </a:r>
            <a:r>
              <a:rPr lang="zh-CN" altLang="en-US" sz="1000" dirty="0">
                <a:latin typeface="Times New Roman" pitchFamily="18" charset="0"/>
                <a:cs typeface="Times New Roman" pitchFamily="18" charset="0"/>
              </a:rPr>
              <a:t>樣品遞呈，</a:t>
            </a:r>
            <a:r>
              <a:rPr lang="en-US" altLang="zh-CN" sz="1000" dirty="0">
                <a:latin typeface="Times New Roman" pitchFamily="18" charset="0"/>
                <a:cs typeface="Times New Roman" pitchFamily="18" charset="0"/>
              </a:rPr>
              <a:t>3) </a:t>
            </a:r>
            <a:r>
              <a:rPr lang="zh-CN" altLang="en-US" sz="1000" dirty="0">
                <a:latin typeface="Times New Roman" pitchFamily="18" charset="0"/>
                <a:cs typeface="Times New Roman" pitchFamily="18" charset="0"/>
              </a:rPr>
              <a:t>儀器和試劑，</a:t>
            </a:r>
            <a:r>
              <a:rPr lang="en-US" altLang="zh-CN" sz="1000" dirty="0">
                <a:latin typeface="Times New Roman" pitchFamily="18" charset="0"/>
                <a:cs typeface="Times New Roman" pitchFamily="18" charset="0"/>
              </a:rPr>
              <a:t>4) </a:t>
            </a:r>
            <a:r>
              <a:rPr lang="zh-TW" altLang="en-US" sz="1000" dirty="0">
                <a:latin typeface="Times New Roman" pitchFamily="18" charset="0"/>
                <a:cs typeface="Times New Roman" pitchFamily="18" charset="0"/>
              </a:rPr>
              <a:t>結果、數據輸出或原始數據</a:t>
            </a:r>
            <a:r>
              <a:rPr lang="zh-CN" altLang="en-US" sz="1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5)</a:t>
            </a:r>
            <a:r>
              <a:rPr lang="zh-CN" altLang="en-US" sz="1000" dirty="0">
                <a:latin typeface="Times New Roman" pitchFamily="18" charset="0"/>
                <a:cs typeface="Times New Roman" pitchFamily="18" charset="0"/>
              </a:rPr>
              <a:t> 初步審核，</a:t>
            </a:r>
            <a:r>
              <a:rPr lang="en-US" altLang="zh-CN" sz="1000" dirty="0">
                <a:latin typeface="Times New Roman" pitchFamily="18" charset="0"/>
                <a:cs typeface="Times New Roman" pitchFamily="18" charset="0"/>
              </a:rPr>
              <a:t>6) </a:t>
            </a:r>
            <a:r>
              <a:rPr lang="zh-CN" altLang="en-US" sz="1000" dirty="0">
                <a:latin typeface="Times New Roman" pitchFamily="18" charset="0"/>
                <a:cs typeface="Times New Roman" pitchFamily="18" charset="0"/>
              </a:rPr>
              <a:t>解釋和報告，通常危害識別過程可以使用失效模式列表和石川圖</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cause</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and</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effect diagram</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的形式進行呈現，危害的影響為不正確的測定結果進而對患者的損害；</a:t>
            </a:r>
            <a:endParaRPr lang="en-US" altLang="zh-CN" sz="1000" dirty="0">
              <a:solidFill>
                <a:srgbClr val="FF0000"/>
              </a:solidFill>
              <a:latin typeface="Times New Roman" pitchFamily="18" charset="0"/>
              <a:cs typeface="Times New Roman" pitchFamily="18" charset="0"/>
            </a:endParaRP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850681" y="3402897"/>
            <a:ext cx="9969391" cy="2512454"/>
          </a:xfrm>
          <a:prstGeom prst="rect">
            <a:avLst/>
          </a:prstGeom>
          <a:noFill/>
          <a:ln>
            <a:noFill/>
          </a:ln>
        </p:spPr>
      </p:pic>
    </p:spTree>
    <p:extLst>
      <p:ext uri="{BB962C8B-B14F-4D97-AF65-F5344CB8AC3E}">
        <p14:creationId xmlns:p14="http://schemas.microsoft.com/office/powerpoint/2010/main" val="4279602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nvPicPr>
        <p:blipFill>
          <a:blip r:embed="rId3">
            <a:extLst>
              <a:ext uri="{28A0092B-C50C-407E-A947-70E740481C1C}">
                <a14:useLocalDpi xmlns:a14="http://schemas.microsoft.com/office/drawing/2010/main" val="0"/>
              </a:ext>
            </a:extLst>
          </a:blip>
          <a:srcRect/>
          <a:stretch>
            <a:fillRect/>
          </a:stretch>
        </p:blipFill>
        <p:spPr bwMode="auto">
          <a:xfrm>
            <a:off x="864814" y="3681356"/>
            <a:ext cx="9843820" cy="2143908"/>
          </a:xfrm>
          <a:prstGeom prst="rect">
            <a:avLst/>
          </a:prstGeom>
          <a:noFill/>
          <a:ln>
            <a:noFill/>
          </a:ln>
        </p:spPr>
      </p:pic>
      <p:graphicFrame>
        <p:nvGraphicFramePr>
          <p:cNvPr id="8" name="表格 7"/>
          <p:cNvGraphicFramePr>
            <a:graphicFrameLocks noGrp="1"/>
          </p:cNvGraphicFramePr>
          <p:nvPr>
            <p:extLst>
              <p:ext uri="{D42A27DB-BD31-4B8C-83A1-F6EECF244321}">
                <p14:modId xmlns:p14="http://schemas.microsoft.com/office/powerpoint/2010/main" val="1528109010"/>
              </p:ext>
            </p:extLst>
          </p:nvPr>
        </p:nvGraphicFramePr>
        <p:xfrm>
          <a:off x="1158672" y="1704784"/>
          <a:ext cx="9283830" cy="1750936"/>
        </p:xfrm>
        <a:graphic>
          <a:graphicData uri="http://schemas.openxmlformats.org/drawingml/2006/table">
            <a:tbl>
              <a:tblPr/>
              <a:tblGrid>
                <a:gridCol w="1719250">
                  <a:extLst>
                    <a:ext uri="{9D8B030D-6E8A-4147-A177-3AD203B41FA5}">
                      <a16:colId xmlns:a16="http://schemas.microsoft.com/office/drawing/2014/main" val="20000"/>
                    </a:ext>
                  </a:extLst>
                </a:gridCol>
                <a:gridCol w="390698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8867">
                <a:tc>
                  <a:txBody>
                    <a:bodyPr/>
                    <a:lstStyle/>
                    <a:p>
                      <a:pPr algn="ctr" fontAlgn="ctr"/>
                      <a:r>
                        <a:rPr lang="en-US" sz="900" b="1" i="1" u="none" strike="noStrike" dirty="0">
                          <a:solidFill>
                            <a:srgbClr val="444444"/>
                          </a:solidFill>
                          <a:effectLst/>
                          <a:latin typeface="Times New Roman"/>
                        </a:rPr>
                        <a:t>Failure Mode</a:t>
                      </a:r>
                      <a:endParaRPr lang="zh-CN" sz="900" b="1" i="1" u="none" strike="noStrike" dirty="0">
                        <a:solidFill>
                          <a:srgbClr val="444444"/>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1" u="none" strike="noStrike">
                          <a:solidFill>
                            <a:srgbClr val="444444"/>
                          </a:solidFill>
                          <a:effectLst/>
                          <a:latin typeface="Times New Roman"/>
                        </a:rPr>
                        <a:t>Potential Causes</a:t>
                      </a:r>
                      <a:endParaRPr lang="zh-CN" sz="900" b="1" i="1"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1" u="none" strike="noStrike" dirty="0">
                          <a:solidFill>
                            <a:srgbClr val="444444"/>
                          </a:solidFill>
                          <a:effectLst/>
                          <a:latin typeface="Times New Roman"/>
                        </a:rPr>
                        <a:t>Severity</a:t>
                      </a:r>
                      <a:endParaRPr lang="zh-CN" sz="900" b="1"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1" u="none" strike="noStrike">
                          <a:solidFill>
                            <a:srgbClr val="444444"/>
                          </a:solidFill>
                          <a:effectLst/>
                          <a:latin typeface="Times New Roman"/>
                        </a:rPr>
                        <a:t>Probability</a:t>
                      </a:r>
                      <a:endParaRPr lang="zh-CN" sz="900" b="1" i="1"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1" u="none" strike="noStrike" dirty="0">
                          <a:solidFill>
                            <a:srgbClr val="444444"/>
                          </a:solidFill>
                          <a:effectLst/>
                          <a:latin typeface="Times New Roman"/>
                        </a:rPr>
                        <a:t>Hazard Score</a:t>
                      </a:r>
                      <a:endParaRPr lang="zh-CN" sz="900" b="1"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8867">
                <a:tc rowSpan="7">
                  <a:txBody>
                    <a:bodyPr/>
                    <a:lstStyle/>
                    <a:p>
                      <a:pPr algn="ctr" fontAlgn="ctr"/>
                      <a:r>
                        <a:rPr lang="en-US" sz="900" b="0" i="1" u="none" strike="noStrike" dirty="0">
                          <a:solidFill>
                            <a:srgbClr val="444444"/>
                          </a:solidFill>
                          <a:effectLst/>
                          <a:latin typeface="Times New Roman"/>
                        </a:rPr>
                        <a:t>Risk Assessment Error</a:t>
                      </a:r>
                      <a:endParaRPr lang="zh-CN" sz="900" b="0" i="1" u="none" strike="noStrike" dirty="0">
                        <a:solidFill>
                          <a:srgbClr val="444444"/>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1" u="none" strike="noStrike" dirty="0">
                          <a:solidFill>
                            <a:srgbClr val="444444"/>
                          </a:solidFill>
                          <a:effectLst/>
                          <a:latin typeface="Times New Roman"/>
                        </a:rPr>
                        <a:t>Model Error / Risk Ignorance</a:t>
                      </a:r>
                      <a:endParaRPr lang="zh-CN" sz="9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8867">
                <a:tc vMerge="1">
                  <a:txBody>
                    <a:bodyPr/>
                    <a:lstStyle/>
                    <a:p>
                      <a:endParaRPr lang="zh-CN" altLang="en-US"/>
                    </a:p>
                  </a:txBody>
                  <a:tcPr/>
                </a:tc>
                <a:tc>
                  <a:txBody>
                    <a:bodyPr/>
                    <a:lstStyle/>
                    <a:p>
                      <a:pPr algn="ctr" fontAlgn="ctr"/>
                      <a:r>
                        <a:rPr lang="en-US" sz="900" b="0" i="1" u="none" strike="noStrike" dirty="0" err="1">
                          <a:solidFill>
                            <a:srgbClr val="444444"/>
                          </a:solidFill>
                          <a:effectLst/>
                          <a:latin typeface="Times New Roman"/>
                        </a:rPr>
                        <a:t>Misunderestimation</a:t>
                      </a:r>
                      <a:endParaRPr lang="zh-CN" sz="9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8867">
                <a:tc vMerge="1">
                  <a:txBody>
                    <a:bodyPr/>
                    <a:lstStyle/>
                    <a:p>
                      <a:endParaRPr lang="zh-CN" altLang="en-US"/>
                    </a:p>
                  </a:txBody>
                  <a:tcPr/>
                </a:tc>
                <a:tc>
                  <a:txBody>
                    <a:bodyPr/>
                    <a:lstStyle/>
                    <a:p>
                      <a:pPr algn="ctr" fontAlgn="ctr"/>
                      <a:r>
                        <a:rPr lang="en-US" sz="900" b="0" i="1" u="none" strike="noStrike" dirty="0">
                          <a:solidFill>
                            <a:srgbClr val="444444"/>
                          </a:solidFill>
                          <a:effectLst/>
                          <a:latin typeface="Times New Roman"/>
                        </a:rPr>
                        <a:t>Consequence Myopia</a:t>
                      </a:r>
                      <a:endParaRPr lang="zh-CN" sz="9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8867">
                <a:tc vMerge="1">
                  <a:txBody>
                    <a:bodyPr/>
                    <a:lstStyle/>
                    <a:p>
                      <a:endParaRPr lang="zh-CN" altLang="en-US"/>
                    </a:p>
                  </a:txBody>
                  <a:tcPr/>
                </a:tc>
                <a:tc>
                  <a:txBody>
                    <a:bodyPr/>
                    <a:lstStyle/>
                    <a:p>
                      <a:pPr algn="ctr" fontAlgn="ctr"/>
                      <a:r>
                        <a:rPr lang="en-US" sz="900" b="0" i="1" u="none" strike="noStrike" dirty="0">
                          <a:solidFill>
                            <a:srgbClr val="444444"/>
                          </a:solidFill>
                          <a:effectLst/>
                          <a:latin typeface="Times New Roman"/>
                        </a:rPr>
                        <a:t>Rotten Data</a:t>
                      </a:r>
                      <a:endParaRPr lang="zh-CN" sz="9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8867">
                <a:tc vMerge="1">
                  <a:txBody>
                    <a:bodyPr/>
                    <a:lstStyle/>
                    <a:p>
                      <a:endParaRPr lang="zh-CN" altLang="en-US"/>
                    </a:p>
                  </a:txBody>
                  <a:tcPr/>
                </a:tc>
                <a:tc>
                  <a:txBody>
                    <a:bodyPr/>
                    <a:lstStyle/>
                    <a:p>
                      <a:pPr algn="ctr" fontAlgn="ctr"/>
                      <a:r>
                        <a:rPr lang="en-US" sz="900" b="0" i="1" u="none" strike="noStrike" dirty="0">
                          <a:solidFill>
                            <a:srgbClr val="444444"/>
                          </a:solidFill>
                          <a:effectLst/>
                          <a:latin typeface="Times New Roman"/>
                        </a:rPr>
                        <a:t>Garbage In, Garbage out</a:t>
                      </a:r>
                      <a:endParaRPr lang="zh-CN" sz="9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8867">
                <a:tc vMerge="1">
                  <a:txBody>
                    <a:bodyPr/>
                    <a:lstStyle/>
                    <a:p>
                      <a:endParaRPr lang="zh-CN" altLang="en-US"/>
                    </a:p>
                  </a:txBody>
                  <a:tcPr/>
                </a:tc>
                <a:tc>
                  <a:txBody>
                    <a:bodyPr/>
                    <a:lstStyle/>
                    <a:p>
                      <a:pPr algn="ctr" fontAlgn="ctr"/>
                      <a:r>
                        <a:rPr lang="en-US" sz="900" b="0" i="1" u="none" strike="noStrike">
                          <a:solidFill>
                            <a:srgbClr val="444444"/>
                          </a:solidFill>
                          <a:effectLst/>
                          <a:latin typeface="Times New Roman"/>
                        </a:rPr>
                        <a:t>Confusion of Probability with Certainty</a:t>
                      </a:r>
                      <a:endParaRPr lang="zh-CN" sz="900" b="0" i="1"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8867">
                <a:tc vMerge="1">
                  <a:txBody>
                    <a:bodyPr/>
                    <a:lstStyle/>
                    <a:p>
                      <a:endParaRPr lang="zh-CN" altLang="en-US"/>
                    </a:p>
                  </a:txBody>
                  <a:tcPr/>
                </a:tc>
                <a:tc>
                  <a:txBody>
                    <a:bodyPr/>
                    <a:lstStyle/>
                    <a:p>
                      <a:pPr algn="ctr" fontAlgn="ctr"/>
                      <a:r>
                        <a:rPr lang="en-US" sz="900" b="0" i="1" u="none" strike="noStrike">
                          <a:solidFill>
                            <a:srgbClr val="444444"/>
                          </a:solidFill>
                          <a:effectLst/>
                          <a:latin typeface="Times New Roman"/>
                        </a:rPr>
                        <a:t>Ineffective Risk Mitigation</a:t>
                      </a:r>
                      <a:endParaRPr lang="zh-CN" sz="900" b="0" i="1"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sz="9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50" dirty="0">
                <a:solidFill>
                  <a:srgbClr val="000000"/>
                </a:solidFill>
                <a:latin typeface="Times New Roman" pitchFamily="18" charset="0"/>
                <a:cs typeface="Times New Roman" pitchFamily="18" charset="0"/>
              </a:rPr>
              <a:t>診斷試驗的風險分析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危害識別</a:t>
            </a:r>
            <a:r>
              <a:rPr lang="en-US" altLang="zh-CN"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Identify Hazard</a:t>
            </a:r>
            <a:r>
              <a:rPr lang="en-US" altLang="zh-TW" sz="950" dirty="0">
                <a:solidFill>
                  <a:srgbClr val="000000"/>
                </a:solidFill>
                <a:latin typeface="Times New Roman" pitchFamily="18" charset="0"/>
                <a:cs typeface="Times New Roman" pitchFamily="18" charset="0"/>
              </a:rPr>
              <a:t> )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5" name="Rectangle 14"/>
          <p:cNvSpPr>
            <a:spLocks noChangeArrowheads="1"/>
          </p:cNvSpPr>
          <p:nvPr/>
        </p:nvSpPr>
        <p:spPr bwMode="auto">
          <a:xfrm>
            <a:off x="1068524" y="605995"/>
            <a:ext cx="95887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00" dirty="0">
                <a:latin typeface="Times New Roman" pitchFamily="18" charset="0"/>
                <a:cs typeface="Times New Roman" pitchFamily="18" charset="0"/>
              </a:rPr>
              <a:t>危害識別</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identify hazard</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作為風險管理的第一步，應識別潛在的危害</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hazard</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及其來源，對於臨床實驗室而言，應審核檢驗過程、質量控制要求、廠家提供的信息、實驗室環境、檢驗結果預期臨床用途等相關信息，用以識別并分析過程中潛在的失效模式，通常分析過程的潛在失效模式可以橫向分解成幾種來源：</a:t>
            </a:r>
            <a:r>
              <a:rPr lang="en-US" altLang="zh-CN" sz="1000" dirty="0">
                <a:latin typeface="Times New Roman" pitchFamily="18" charset="0"/>
                <a:cs typeface="Times New Roman" pitchFamily="18" charset="0"/>
              </a:rPr>
              <a:t>1) </a:t>
            </a:r>
            <a:r>
              <a:rPr lang="zh-CN" altLang="en-US" sz="1000" dirty="0">
                <a:latin typeface="Times New Roman" pitchFamily="18" charset="0"/>
                <a:cs typeface="Times New Roman" pitchFamily="18" charset="0"/>
              </a:rPr>
              <a:t>標本、</a:t>
            </a:r>
            <a:r>
              <a:rPr lang="en-US" altLang="zh-CN" sz="1000" dirty="0">
                <a:latin typeface="Times New Roman" pitchFamily="18" charset="0"/>
                <a:cs typeface="Times New Roman" pitchFamily="18" charset="0"/>
              </a:rPr>
              <a:t>2) </a:t>
            </a:r>
            <a:r>
              <a:rPr lang="zh-CN" altLang="en-US" sz="1000" dirty="0">
                <a:latin typeface="Times New Roman" pitchFamily="18" charset="0"/>
                <a:cs typeface="Times New Roman" pitchFamily="18" charset="0"/>
              </a:rPr>
              <a:t>檢驗操作者、</a:t>
            </a:r>
            <a:r>
              <a:rPr lang="en-US" altLang="zh-CN" sz="1000" dirty="0">
                <a:latin typeface="Times New Roman" pitchFamily="18" charset="0"/>
                <a:cs typeface="Times New Roman" pitchFamily="18" charset="0"/>
              </a:rPr>
              <a:t>3) </a:t>
            </a:r>
            <a:r>
              <a:rPr lang="zh-CN" altLang="en-US" sz="1000" dirty="0">
                <a:latin typeface="Times New Roman" pitchFamily="18" charset="0"/>
                <a:cs typeface="Times New Roman" pitchFamily="18" charset="0"/>
              </a:rPr>
              <a:t>反應試劑、</a:t>
            </a:r>
            <a:r>
              <a:rPr lang="en-US" altLang="zh-CN" sz="1000" dirty="0">
                <a:latin typeface="Times New Roman" pitchFamily="18" charset="0"/>
                <a:cs typeface="Times New Roman" pitchFamily="18" charset="0"/>
              </a:rPr>
              <a:t>4) </a:t>
            </a:r>
            <a:r>
              <a:rPr lang="zh-CN" altLang="en-US" sz="1000" dirty="0">
                <a:latin typeface="Times New Roman" pitchFamily="18" charset="0"/>
                <a:cs typeface="Times New Roman" pitchFamily="18" charset="0"/>
              </a:rPr>
              <a:t>實驗室環境、</a:t>
            </a:r>
            <a:r>
              <a:rPr lang="en-US" altLang="zh-CN" sz="1000" dirty="0">
                <a:latin typeface="Times New Roman" pitchFamily="18" charset="0"/>
                <a:cs typeface="Times New Roman" pitchFamily="18" charset="0"/>
              </a:rPr>
              <a:t>5) </a:t>
            </a:r>
            <a:r>
              <a:rPr lang="zh-CN" altLang="en-US" sz="1000" dirty="0">
                <a:latin typeface="Times New Roman" pitchFamily="18" charset="0"/>
                <a:cs typeface="Times New Roman" pitchFamily="18" charset="0"/>
              </a:rPr>
              <a:t>測量系統，或者縱向分割為幾個階段進行分析，例如：</a:t>
            </a:r>
            <a:r>
              <a:rPr lang="en-US" altLang="zh-CN" sz="1000" dirty="0">
                <a:latin typeface="Times New Roman" pitchFamily="18" charset="0"/>
                <a:cs typeface="Times New Roman" pitchFamily="18" charset="0"/>
              </a:rPr>
              <a:t>1) </a:t>
            </a:r>
            <a:r>
              <a:rPr lang="zh-CN" altLang="en-US" sz="1000" dirty="0">
                <a:latin typeface="Times New Roman" pitchFamily="18" charset="0"/>
                <a:cs typeface="Times New Roman" pitchFamily="18" charset="0"/>
              </a:rPr>
              <a:t>樣品採集，</a:t>
            </a:r>
            <a:r>
              <a:rPr lang="en-US" altLang="zh-CN" sz="1000" dirty="0">
                <a:latin typeface="Times New Roman" pitchFamily="18" charset="0"/>
                <a:cs typeface="Times New Roman" pitchFamily="18" charset="0"/>
              </a:rPr>
              <a:t>2) </a:t>
            </a:r>
            <a:r>
              <a:rPr lang="zh-CN" altLang="en-US" sz="1000" dirty="0">
                <a:latin typeface="Times New Roman" pitchFamily="18" charset="0"/>
                <a:cs typeface="Times New Roman" pitchFamily="18" charset="0"/>
              </a:rPr>
              <a:t>樣品遞呈，</a:t>
            </a:r>
            <a:r>
              <a:rPr lang="en-US" altLang="zh-CN" sz="1000" dirty="0">
                <a:latin typeface="Times New Roman" pitchFamily="18" charset="0"/>
                <a:cs typeface="Times New Roman" pitchFamily="18" charset="0"/>
              </a:rPr>
              <a:t>3) </a:t>
            </a:r>
            <a:r>
              <a:rPr lang="zh-CN" altLang="en-US" sz="1000" dirty="0">
                <a:latin typeface="Times New Roman" pitchFamily="18" charset="0"/>
                <a:cs typeface="Times New Roman" pitchFamily="18" charset="0"/>
              </a:rPr>
              <a:t>儀器和試劑，</a:t>
            </a:r>
            <a:r>
              <a:rPr lang="en-US" altLang="zh-CN" sz="1000" dirty="0">
                <a:latin typeface="Times New Roman" pitchFamily="18" charset="0"/>
                <a:cs typeface="Times New Roman" pitchFamily="18" charset="0"/>
              </a:rPr>
              <a:t>4) </a:t>
            </a:r>
            <a:r>
              <a:rPr lang="zh-TW" altLang="en-US" sz="1000" dirty="0">
                <a:latin typeface="Times New Roman" pitchFamily="18" charset="0"/>
                <a:cs typeface="Times New Roman" pitchFamily="18" charset="0"/>
              </a:rPr>
              <a:t>結果、數據輸出或原始數據</a:t>
            </a:r>
            <a:r>
              <a:rPr lang="zh-CN" altLang="en-US" sz="1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5)</a:t>
            </a:r>
            <a:r>
              <a:rPr lang="zh-CN" altLang="en-US" sz="1000" dirty="0">
                <a:latin typeface="Times New Roman" pitchFamily="18" charset="0"/>
                <a:cs typeface="Times New Roman" pitchFamily="18" charset="0"/>
              </a:rPr>
              <a:t> 初步審核，</a:t>
            </a:r>
            <a:r>
              <a:rPr lang="en-US" altLang="zh-CN" sz="1000" dirty="0">
                <a:latin typeface="Times New Roman" pitchFamily="18" charset="0"/>
                <a:cs typeface="Times New Roman" pitchFamily="18" charset="0"/>
              </a:rPr>
              <a:t>6) </a:t>
            </a:r>
            <a:r>
              <a:rPr lang="zh-CN" altLang="en-US" sz="1000" dirty="0">
                <a:latin typeface="Times New Roman" pitchFamily="18" charset="0"/>
                <a:cs typeface="Times New Roman" pitchFamily="18" charset="0"/>
              </a:rPr>
              <a:t>解釋和報告，通常危害識別過程可以使用失效模式列表和石川圖</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cause</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and</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effect diagram</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的形式進行呈現，危害的影響為不正確的測定結果進而對患者的損害；</a:t>
            </a:r>
            <a:endParaRPr lang="en-US" altLang="zh-CN" sz="1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977229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50" dirty="0">
                <a:solidFill>
                  <a:srgbClr val="000000"/>
                </a:solidFill>
                <a:latin typeface="Times New Roman" pitchFamily="18" charset="0"/>
                <a:cs typeface="Times New Roman" pitchFamily="18" charset="0"/>
              </a:rPr>
              <a:t>診斷試驗的風險分析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危害識別</a:t>
            </a:r>
            <a:r>
              <a:rPr lang="en-US" altLang="zh-CN"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Identify Hazard</a:t>
            </a:r>
            <a:r>
              <a:rPr lang="en-US" altLang="zh-TW" sz="950" dirty="0">
                <a:solidFill>
                  <a:srgbClr val="000000"/>
                </a:solidFill>
                <a:latin typeface="Times New Roman" pitchFamily="18" charset="0"/>
                <a:cs typeface="Times New Roman" pitchFamily="18" charset="0"/>
              </a:rPr>
              <a:t> )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5" name="Rectangle 14"/>
          <p:cNvSpPr>
            <a:spLocks noChangeArrowheads="1"/>
          </p:cNvSpPr>
          <p:nvPr/>
        </p:nvSpPr>
        <p:spPr bwMode="auto">
          <a:xfrm>
            <a:off x="649954" y="495983"/>
            <a:ext cx="964185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00" dirty="0">
                <a:latin typeface="Times New Roman" pitchFamily="18" charset="0"/>
                <a:cs typeface="Times New Roman" pitchFamily="18" charset="0"/>
              </a:rPr>
              <a:t>臨床</a:t>
            </a:r>
            <a:r>
              <a:rPr lang="zh-TW" altLang="en-US" sz="1000" dirty="0">
                <a:latin typeface="Times New Roman" pitchFamily="18" charset="0"/>
                <a:cs typeface="Times New Roman" pitchFamily="18" charset="0"/>
              </a:rPr>
              <a:t>實驗室</a:t>
            </a:r>
            <a:r>
              <a:rPr lang="zh-CN" altLang="en-US" sz="1000" dirty="0">
                <a:latin typeface="Times New Roman" pitchFamily="18" charset="0"/>
                <a:cs typeface="Times New Roman" pitchFamily="18" charset="0"/>
              </a:rPr>
              <a:t>檢驗</a:t>
            </a:r>
            <a:r>
              <a:rPr lang="zh-TW" altLang="en-US" sz="1000" dirty="0">
                <a:latin typeface="Times New Roman" pitchFamily="18" charset="0"/>
                <a:cs typeface="Times New Roman" pitchFamily="18" charset="0"/>
              </a:rPr>
              <a:t>服務的質量要求</a:t>
            </a:r>
            <a:r>
              <a:rPr lang="zh-CN" altLang="en-US" sz="1000" dirty="0">
                <a:latin typeface="Times New Roman" pitchFamily="18" charset="0"/>
                <a:cs typeface="Times New Roman" pitchFamily="18" charset="0"/>
              </a:rPr>
              <a:t>：</a:t>
            </a:r>
            <a:endParaRPr lang="en-US" altLang="zh-CN" sz="1000" dirty="0">
              <a:solidFill>
                <a:srgbClr val="FF0000"/>
              </a:solidFill>
              <a:latin typeface="Times New Roman" pitchFamily="18" charset="0"/>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926344031"/>
              </p:ext>
            </p:extLst>
          </p:nvPr>
        </p:nvGraphicFramePr>
        <p:xfrm>
          <a:off x="731520" y="822958"/>
          <a:ext cx="10332719" cy="4986627"/>
        </p:xfrm>
        <a:graphic>
          <a:graphicData uri="http://schemas.openxmlformats.org/drawingml/2006/table">
            <a:tbl>
              <a:tblPr/>
              <a:tblGrid>
                <a:gridCol w="352696">
                  <a:extLst>
                    <a:ext uri="{9D8B030D-6E8A-4147-A177-3AD203B41FA5}">
                      <a16:colId xmlns:a16="http://schemas.microsoft.com/office/drawing/2014/main" val="20000"/>
                    </a:ext>
                  </a:extLst>
                </a:gridCol>
                <a:gridCol w="9980023">
                  <a:extLst>
                    <a:ext uri="{9D8B030D-6E8A-4147-A177-3AD203B41FA5}">
                      <a16:colId xmlns:a16="http://schemas.microsoft.com/office/drawing/2014/main" val="20001"/>
                    </a:ext>
                  </a:extLst>
                </a:gridCol>
              </a:tblGrid>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A.</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有資質的工作人員，具有適當的教育、經歷和機構內培訓，適當的人數滿足服務的要求及供給所需的資源來提供申請的試驗和服務；</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B.</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適當的設施，包括儀器設備、實際、材料供應的可靠來源，適當的貯備來維持連續性，來提供申請的試驗和服務；</a:t>
                      </a:r>
                    </a:p>
                  </a:txBody>
                  <a:tcPr marL="0" marR="0" marT="0" marB="0" anchor="ctr">
                    <a:lnL>
                      <a:noFill/>
                    </a:lnL>
                    <a:lnR>
                      <a:noFill/>
                    </a:lnR>
                    <a:lnT>
                      <a:noFill/>
                    </a:lnT>
                    <a:lnB>
                      <a:noFill/>
                    </a:lnB>
                  </a:tcPr>
                </a:tc>
                <a:extLst>
                  <a:ext uri="{0D108BD9-81ED-4DB2-BD59-A6C34878D82A}">
                    <a16:rowId xmlns:a16="http://schemas.microsoft.com/office/drawing/2014/main" val="10001"/>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C.</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恰當試驗的可獲定型，對它們的診斷靈敏度和特異性進行選擇來提供醫學上有用的信息；</a:t>
                      </a:r>
                    </a:p>
                  </a:txBody>
                  <a:tcPr marL="0" marR="0" marT="0" marB="0" anchor="ctr">
                    <a:lnL>
                      <a:noFill/>
                    </a:lnL>
                    <a:lnR>
                      <a:noFill/>
                    </a:lnR>
                    <a:lnT>
                      <a:noFill/>
                    </a:lnT>
                    <a:lnB>
                      <a:noFill/>
                    </a:lnB>
                  </a:tcPr>
                </a:tc>
                <a:extLst>
                  <a:ext uri="{0D108BD9-81ED-4DB2-BD59-A6C34878D82A}">
                    <a16:rowId xmlns:a16="http://schemas.microsoft.com/office/drawing/2014/main" val="10002"/>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D.</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多種試驗和檢測方案的可獲得性，來提供處理患者總體所要求的範圍、種類和 成本</a:t>
                      </a:r>
                      <a:r>
                        <a:rPr lang="en-US" altLang="zh-TW" sz="1000" b="0" i="0" u="none" strike="noStrike" dirty="0">
                          <a:effectLst/>
                          <a:latin typeface="Times New Roman" pitchFamily="18" charset="0"/>
                          <a:cs typeface="Times New Roman" pitchFamily="18" charset="0"/>
                        </a:rPr>
                        <a:t>~</a:t>
                      </a:r>
                      <a:r>
                        <a:rPr lang="zh-TW" altLang="en-US" sz="1000" b="0" i="0" u="none" strike="noStrike" dirty="0">
                          <a:effectLst/>
                          <a:latin typeface="Times New Roman" pitchFamily="18" charset="0"/>
                          <a:cs typeface="Times New Roman" pitchFamily="18" charset="0"/>
                        </a:rPr>
                        <a:t>效果；</a:t>
                      </a:r>
                    </a:p>
                  </a:txBody>
                  <a:tcPr marL="0" marR="0" marT="0" marB="0" anchor="ctr">
                    <a:lnL>
                      <a:noFill/>
                    </a:lnL>
                    <a:lnR>
                      <a:noFill/>
                    </a:lnR>
                    <a:lnT>
                      <a:noFill/>
                    </a:lnT>
                    <a:lnB>
                      <a:noFill/>
                    </a:lnB>
                  </a:tcPr>
                </a:tc>
                <a:extLst>
                  <a:ext uri="{0D108BD9-81ED-4DB2-BD59-A6C34878D82A}">
                    <a16:rowId xmlns:a16="http://schemas.microsoft.com/office/drawing/2014/main" val="10003"/>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E.</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基於採集標本、執行試驗和報告結果的要求適當服務的可獲得性；</a:t>
                      </a:r>
                    </a:p>
                  </a:txBody>
                  <a:tcPr marL="0" marR="0" marT="0" marB="0" anchor="ctr">
                    <a:lnL>
                      <a:noFill/>
                    </a:lnL>
                    <a:lnR>
                      <a:noFill/>
                    </a:lnR>
                    <a:lnT>
                      <a:noFill/>
                    </a:lnT>
                    <a:lnB>
                      <a:noFill/>
                    </a:lnB>
                  </a:tcPr>
                </a:tc>
                <a:extLst>
                  <a:ext uri="{0D108BD9-81ED-4DB2-BD59-A6C34878D82A}">
                    <a16:rowId xmlns:a16="http://schemas.microsoft.com/office/drawing/2014/main" val="10004"/>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F.</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適當的和可靠的標本，在方便患者和試驗有用性恰當時間獲得合適的材料和樣本量的正確申請和安排，以適合的樣本容器收集，具有正確的患者識別和合理的標記；</a:t>
                      </a:r>
                    </a:p>
                  </a:txBody>
                  <a:tcPr marL="0" marR="0" marT="0" marB="0" anchor="ctr">
                    <a:lnL>
                      <a:noFill/>
                    </a:lnL>
                    <a:lnR>
                      <a:noFill/>
                    </a:lnR>
                    <a:lnT>
                      <a:noFill/>
                    </a:lnT>
                    <a:lnB>
                      <a:noFill/>
                    </a:lnB>
                  </a:tcPr>
                </a:tc>
                <a:extLst>
                  <a:ext uri="{0D108BD9-81ED-4DB2-BD59-A6C34878D82A}">
                    <a16:rowId xmlns:a16="http://schemas.microsoft.com/office/drawing/2014/main" val="10005"/>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G.</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標本快速的運輸，在運輸中合理的貯存；</a:t>
                      </a:r>
                    </a:p>
                  </a:txBody>
                  <a:tcPr marL="0" marR="0" marT="0" marB="0" anchor="ctr">
                    <a:lnL>
                      <a:noFill/>
                    </a:lnL>
                    <a:lnR>
                      <a:noFill/>
                    </a:lnR>
                    <a:lnT>
                      <a:noFill/>
                    </a:lnT>
                    <a:lnB>
                      <a:noFill/>
                    </a:lnB>
                  </a:tcPr>
                </a:tc>
                <a:extLst>
                  <a:ext uri="{0D108BD9-81ED-4DB2-BD59-A6C34878D82A}">
                    <a16:rowId xmlns:a16="http://schemas.microsoft.com/office/drawing/2014/main" val="10006"/>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H.</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恰當的標本處理，包括標本完整性的評價和申請試驗的適當性，處理后樣本合理的貯存保證測定分析物的穩定性；</a:t>
                      </a:r>
                    </a:p>
                  </a:txBody>
                  <a:tcPr marL="0" marR="0" marT="0" marB="0" anchor="ctr">
                    <a:lnL>
                      <a:noFill/>
                    </a:lnL>
                    <a:lnR>
                      <a:noFill/>
                    </a:lnR>
                    <a:lnT>
                      <a:noFill/>
                    </a:lnT>
                    <a:lnB>
                      <a:noFill/>
                    </a:lnB>
                  </a:tcPr>
                </a:tc>
                <a:extLst>
                  <a:ext uri="{0D108BD9-81ED-4DB2-BD59-A6C34878D82A}">
                    <a16:rowId xmlns:a16="http://schemas.microsoft.com/office/drawing/2014/main" val="10007"/>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I.</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樣本合理的標記、分裝及分配，包括送到外面實驗室的樣本；</a:t>
                      </a:r>
                    </a:p>
                  </a:txBody>
                  <a:tcPr marL="0" marR="0" marT="0" marB="0" anchor="ctr">
                    <a:lnL>
                      <a:noFill/>
                    </a:lnL>
                    <a:lnR>
                      <a:noFill/>
                    </a:lnR>
                    <a:lnT>
                      <a:noFill/>
                    </a:lnT>
                    <a:lnB>
                      <a:noFill/>
                    </a:lnB>
                  </a:tcPr>
                </a:tc>
                <a:extLst>
                  <a:ext uri="{0D108BD9-81ED-4DB2-BD59-A6C34878D82A}">
                    <a16:rowId xmlns:a16="http://schemas.microsoft.com/office/drawing/2014/main" val="10008"/>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J.</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分析檢測適合于使用的要求，除了每日的常規服務之外，還應有規定時間要求的優先服務，或二十四小時的急診服務；</a:t>
                      </a:r>
                    </a:p>
                  </a:txBody>
                  <a:tcPr marL="0" marR="0" marT="0" marB="0" anchor="ctr">
                    <a:lnL>
                      <a:noFill/>
                    </a:lnL>
                    <a:lnR>
                      <a:noFill/>
                    </a:lnR>
                    <a:lnT>
                      <a:noFill/>
                    </a:lnT>
                    <a:lnB>
                      <a:noFill/>
                    </a:lnB>
                  </a:tcPr>
                </a:tc>
                <a:extLst>
                  <a:ext uri="{0D108BD9-81ED-4DB2-BD59-A6C34878D82A}">
                    <a16:rowId xmlns:a16="http://schemas.microsoft.com/office/drawing/2014/main" val="10009"/>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K.</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適當的分析質量，包括分析的靈敏度（檢出限，無假陰性），特異性（不存在幹擾，無假陽性），精密度和正確度，最初由方法比較研究檢驗及常規地由統計質量控制方法檢驗；</a:t>
                      </a:r>
                    </a:p>
                  </a:txBody>
                  <a:tcPr marL="0" marR="0" marT="0" marB="0" anchor="ctr">
                    <a:lnL>
                      <a:noFill/>
                    </a:lnL>
                    <a:lnR>
                      <a:noFill/>
                    </a:lnR>
                    <a:lnT>
                      <a:noFill/>
                    </a:lnT>
                    <a:lnB>
                      <a:noFill/>
                    </a:lnB>
                  </a:tcPr>
                </a:tc>
                <a:extLst>
                  <a:ext uri="{0D108BD9-81ED-4DB2-BD59-A6C34878D82A}">
                    <a16:rowId xmlns:a16="http://schemas.microsoft.com/office/drawing/2014/main" val="10010"/>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L.</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周轉時間滿足特定申請試驗的要求、申請試驗的狀態，及臨床服務作出的要求；</a:t>
                      </a:r>
                    </a:p>
                  </a:txBody>
                  <a:tcPr marL="0" marR="0" marT="0" marB="0" anchor="ctr">
                    <a:lnL>
                      <a:noFill/>
                    </a:lnL>
                    <a:lnR>
                      <a:noFill/>
                    </a:lnR>
                    <a:lnT>
                      <a:noFill/>
                    </a:lnT>
                    <a:lnB>
                      <a:noFill/>
                    </a:lnB>
                  </a:tcPr>
                </a:tc>
                <a:extLst>
                  <a:ext uri="{0D108BD9-81ED-4DB2-BD59-A6C34878D82A}">
                    <a16:rowId xmlns:a16="http://schemas.microsoft.com/office/drawing/2014/main" val="10011"/>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M.</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報告格式，適合于實驗室和計算機報告，滿足急診試驗、試驗結果超過「警告值」及常規試驗的要求，每天及時地和累積報告鑒別不正常結果、干擾物質、及適當時分析的條件；</a:t>
                      </a:r>
                    </a:p>
                  </a:txBody>
                  <a:tcPr marL="0" marR="0" marT="0" marB="0" anchor="ctr">
                    <a:lnL>
                      <a:noFill/>
                    </a:lnL>
                    <a:lnR>
                      <a:noFill/>
                    </a:lnR>
                    <a:lnT>
                      <a:noFill/>
                    </a:lnT>
                    <a:lnB>
                      <a:noFill/>
                    </a:lnB>
                  </a:tcPr>
                </a:tc>
                <a:extLst>
                  <a:ext uri="{0D108BD9-81ED-4DB2-BD59-A6C34878D82A}">
                    <a16:rowId xmlns:a16="http://schemas.microsoft.com/office/drawing/2014/main" val="10012"/>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N.</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參考範圍，檢驗適當的總體，包括由性別和年齡選擇的亞總體；</a:t>
                      </a:r>
                    </a:p>
                  </a:txBody>
                  <a:tcPr marL="0" marR="0" marT="0" marB="0" anchor="ctr">
                    <a:lnL>
                      <a:noFill/>
                    </a:lnL>
                    <a:lnR>
                      <a:noFill/>
                    </a:lnR>
                    <a:lnT>
                      <a:noFill/>
                    </a:lnT>
                    <a:lnB>
                      <a:noFill/>
                    </a:lnB>
                  </a:tcPr>
                </a:tc>
                <a:extLst>
                  <a:ext uri="{0D108BD9-81ED-4DB2-BD59-A6C34878D82A}">
                    <a16:rowId xmlns:a16="http://schemas.microsoft.com/office/drawing/2014/main" val="10013"/>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O.</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為了適當的患者保健試驗結果的恰當解釋；</a:t>
                      </a:r>
                    </a:p>
                  </a:txBody>
                  <a:tcPr marL="0" marR="0" marT="0" marB="0" anchor="ctr">
                    <a:lnL>
                      <a:noFill/>
                    </a:lnL>
                    <a:lnR>
                      <a:noFill/>
                    </a:lnR>
                    <a:lnT>
                      <a:noFill/>
                    </a:lnT>
                    <a:lnB>
                      <a:noFill/>
                    </a:lnB>
                  </a:tcPr>
                </a:tc>
                <a:extLst>
                  <a:ext uri="{0D108BD9-81ED-4DB2-BD59-A6C34878D82A}">
                    <a16:rowId xmlns:a16="http://schemas.microsoft.com/office/drawing/2014/main" val="10014"/>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P.</a:t>
                      </a:r>
                    </a:p>
                  </a:txBody>
                  <a:tcPr marL="0" marR="0" marT="0" marB="0" anchor="ctr">
                    <a:lnL>
                      <a:noFill/>
                    </a:lnL>
                    <a:lnR>
                      <a:noFill/>
                    </a:lnR>
                    <a:lnT>
                      <a:noFill/>
                    </a:lnT>
                    <a:lnB>
                      <a:noFill/>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提供檢測服務的合理成本；</a:t>
                      </a:r>
                    </a:p>
                  </a:txBody>
                  <a:tcPr marL="0" marR="0" marT="0" marB="0" anchor="ctr">
                    <a:lnL>
                      <a:noFill/>
                    </a:lnL>
                    <a:lnR>
                      <a:noFill/>
                    </a:lnR>
                    <a:lnT>
                      <a:noFill/>
                    </a:lnT>
                    <a:lnB>
                      <a:noFill/>
                    </a:lnB>
                  </a:tcPr>
                </a:tc>
                <a:extLst>
                  <a:ext uri="{0D108BD9-81ED-4DB2-BD59-A6C34878D82A}">
                    <a16:rowId xmlns:a16="http://schemas.microsoft.com/office/drawing/2014/main" val="10015"/>
                  </a:ext>
                </a:extLst>
              </a:tr>
              <a:tr h="293331">
                <a:tc>
                  <a:txBody>
                    <a:bodyPr/>
                    <a:lstStyle/>
                    <a:p>
                      <a:pPr algn="ctr" fontAlgn="ctr">
                        <a:lnSpc>
                          <a:spcPct val="150000"/>
                        </a:lnSpc>
                      </a:pPr>
                      <a:r>
                        <a:rPr lang="en-US" sz="1000" b="0" i="0" u="none" strike="noStrike" dirty="0">
                          <a:effectLst/>
                          <a:latin typeface="Times New Roman" pitchFamily="18" charset="0"/>
                          <a:cs typeface="Times New Roman" pitchFamily="18" charset="0"/>
                        </a:rPr>
                        <a:t>Q.</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lnSpc>
                          <a:spcPct val="150000"/>
                        </a:lnSpc>
                      </a:pPr>
                      <a:r>
                        <a:rPr lang="zh-TW" altLang="en-US" sz="1000" b="0" i="0" u="none" strike="noStrike" dirty="0">
                          <a:effectLst/>
                          <a:latin typeface="Times New Roman" pitchFamily="18" charset="0"/>
                          <a:cs typeface="Times New Roman" pitchFamily="18" charset="0"/>
                        </a:rPr>
                        <a:t>提供有效使用實驗室服務所必需的信息交流機制，當質量不滿意時，提供從用戶或顧客的反饋意見，當問題發生時，通知用戶或顧客；</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49468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3"/>
          <p:cNvSpPr>
            <a:spLocks noChangeArrowheads="1"/>
          </p:cNvSpPr>
          <p:nvPr/>
        </p:nvSpPr>
        <p:spPr bwMode="auto">
          <a:xfrm>
            <a:off x="138442" y="122990"/>
            <a:ext cx="63037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600" dirty="0">
                <a:solidFill>
                  <a:srgbClr val="C00000"/>
                </a:solidFill>
              </a:rPr>
              <a:t>質量控制方案設計</a:t>
            </a:r>
            <a:endParaRPr lang="zh-CN" altLang="en-US" sz="1600" dirty="0">
              <a:solidFill>
                <a:srgbClr val="C00000"/>
              </a:solidFill>
              <a:latin typeface="Times New Roman" pitchFamily="18" charset="0"/>
              <a:cs typeface="Times New Roman" pitchFamily="18" charset="0"/>
            </a:endParaRPr>
          </a:p>
        </p:txBody>
      </p:sp>
      <p:sp>
        <p:nvSpPr>
          <p:cNvPr id="40" name="矩形 39"/>
          <p:cNvSpPr/>
          <p:nvPr/>
        </p:nvSpPr>
        <p:spPr>
          <a:xfrm>
            <a:off x="138441" y="343229"/>
            <a:ext cx="3005951" cy="346249"/>
          </a:xfrm>
          <a:prstGeom prst="rect">
            <a:avLst/>
          </a:prstGeom>
          <a:ln>
            <a:noFill/>
          </a:ln>
        </p:spPr>
        <p:txBody>
          <a:bodyPr wrap="none">
            <a:spAutoFit/>
          </a:bodyPr>
          <a:lstStyle/>
          <a:p>
            <a:pPr>
              <a:lnSpc>
                <a:spcPct val="150000"/>
              </a:lnSpc>
            </a:pPr>
            <a:r>
              <a:rPr lang="zh-TW" altLang="en-US" sz="1100" dirty="0">
                <a:latin typeface="Times New Roman" panose="02020603050405020304" pitchFamily="18" charset="0"/>
                <a:cs typeface="Times New Roman" panose="02020603050405020304" pitchFamily="18" charset="0"/>
              </a:rPr>
              <a:t>分析過程的控制方案選擇思路大致</a:t>
            </a:r>
            <a:r>
              <a:rPr lang="zh-CN" altLang="en-US" sz="1100" dirty="0">
                <a:latin typeface="Times New Roman" panose="02020603050405020304" pitchFamily="18" charset="0"/>
                <a:cs typeface="Times New Roman" panose="02020603050405020304" pitchFamily="18" charset="0"/>
              </a:rPr>
              <a:t>總結</a:t>
            </a:r>
            <a:r>
              <a:rPr lang="zh-TW" altLang="en-US" sz="1100" dirty="0">
                <a:latin typeface="Times New Roman" panose="02020603050405020304" pitchFamily="18" charset="0"/>
                <a:cs typeface="Times New Roman" panose="02020603050405020304" pitchFamily="18" charset="0"/>
              </a:rPr>
              <a:t>如下：</a:t>
            </a:r>
          </a:p>
        </p:txBody>
      </p:sp>
      <p:grpSp>
        <p:nvGrpSpPr>
          <p:cNvPr id="4" name="组合 3">
            <a:extLst>
              <a:ext uri="{FF2B5EF4-FFF2-40B4-BE49-F238E27FC236}">
                <a16:creationId xmlns:a16="http://schemas.microsoft.com/office/drawing/2014/main" id="{FE7AE845-D813-46D0-D501-65C319CACD4B}"/>
              </a:ext>
            </a:extLst>
          </p:cNvPr>
          <p:cNvGrpSpPr/>
          <p:nvPr/>
        </p:nvGrpSpPr>
        <p:grpSpPr>
          <a:xfrm>
            <a:off x="1017862" y="955369"/>
            <a:ext cx="9425885" cy="4456580"/>
            <a:chOff x="1017862" y="955369"/>
            <a:chExt cx="9425885" cy="4456580"/>
          </a:xfrm>
        </p:grpSpPr>
        <p:grpSp>
          <p:nvGrpSpPr>
            <p:cNvPr id="2" name="组合 1">
              <a:extLst>
                <a:ext uri="{FF2B5EF4-FFF2-40B4-BE49-F238E27FC236}">
                  <a16:creationId xmlns:a16="http://schemas.microsoft.com/office/drawing/2014/main" id="{9850AF1B-F9F4-F34C-3FDF-2502E0E03C8D}"/>
                </a:ext>
              </a:extLst>
            </p:cNvPr>
            <p:cNvGrpSpPr/>
            <p:nvPr/>
          </p:nvGrpSpPr>
          <p:grpSpPr>
            <a:xfrm>
              <a:off x="1017862" y="955369"/>
              <a:ext cx="9425885" cy="4456580"/>
              <a:chOff x="1017862" y="955369"/>
              <a:chExt cx="9425885" cy="4456580"/>
            </a:xfrm>
          </p:grpSpPr>
          <p:sp>
            <p:nvSpPr>
              <p:cNvPr id="10" name="矩形 9"/>
              <p:cNvSpPr/>
              <p:nvPr/>
            </p:nvSpPr>
            <p:spPr>
              <a:xfrm>
                <a:off x="1572880" y="1583799"/>
                <a:ext cx="1935924" cy="293991"/>
              </a:xfrm>
              <a:prstGeom prst="rect">
                <a:avLst/>
              </a:prstGeom>
              <a:ln>
                <a:noFill/>
              </a:ln>
            </p:spPr>
            <p:txBody>
              <a:bodyPr wrap="squar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特定臨床情況下的質量規範</a:t>
                </a:r>
                <a:endParaRPr lang="zh-CN" altLang="en-US" sz="1000" dirty="0">
                  <a:latin typeface="Times New Roman" panose="02020603050405020304" pitchFamily="18" charset="0"/>
                  <a:cs typeface="Times New Roman" panose="02020603050405020304" pitchFamily="18" charset="0"/>
                </a:endParaRPr>
              </a:p>
            </p:txBody>
          </p:sp>
          <p:sp>
            <p:nvSpPr>
              <p:cNvPr id="13" name="矩形 12"/>
              <p:cNvSpPr/>
              <p:nvPr/>
            </p:nvSpPr>
            <p:spPr>
              <a:xfrm>
                <a:off x="1657015" y="1877790"/>
                <a:ext cx="185178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基於生物變異的一般質量規範</a:t>
                </a:r>
                <a:endParaRPr lang="zh-CN" altLang="en-US" sz="1000" dirty="0">
                  <a:latin typeface="Times New Roman" panose="02020603050405020304" pitchFamily="18" charset="0"/>
                  <a:cs typeface="Times New Roman" panose="02020603050405020304" pitchFamily="18" charset="0"/>
                </a:endParaRPr>
              </a:p>
            </p:txBody>
          </p:sp>
          <p:sp>
            <p:nvSpPr>
              <p:cNvPr id="42" name="矩形 41"/>
              <p:cNvSpPr/>
              <p:nvPr/>
            </p:nvSpPr>
            <p:spPr>
              <a:xfrm>
                <a:off x="1657015" y="2171781"/>
                <a:ext cx="185178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基於醫療觀點的一般質量規範</a:t>
                </a:r>
                <a:endParaRPr lang="zh-CN" altLang="en-US" sz="1000" dirty="0">
                  <a:latin typeface="Times New Roman" panose="02020603050405020304" pitchFamily="18" charset="0"/>
                  <a:cs typeface="Times New Roman" panose="02020603050405020304" pitchFamily="18" charset="0"/>
                </a:endParaRPr>
              </a:p>
            </p:txBody>
          </p:sp>
          <p:sp>
            <p:nvSpPr>
              <p:cNvPr id="43" name="矩形 42"/>
              <p:cNvSpPr/>
              <p:nvPr/>
            </p:nvSpPr>
            <p:spPr>
              <a:xfrm>
                <a:off x="1915543" y="2466666"/>
                <a:ext cx="159530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國家或國際專家小組指南</a:t>
                </a:r>
                <a:endParaRPr lang="zh-CN" altLang="en-US" sz="1000" dirty="0">
                  <a:latin typeface="Times New Roman" panose="02020603050405020304" pitchFamily="18" charset="0"/>
                  <a:cs typeface="Times New Roman" panose="02020603050405020304" pitchFamily="18" charset="0"/>
                </a:endParaRPr>
              </a:p>
            </p:txBody>
          </p:sp>
          <p:sp>
            <p:nvSpPr>
              <p:cNvPr id="44" name="矩形 43"/>
              <p:cNvSpPr/>
              <p:nvPr/>
            </p:nvSpPr>
            <p:spPr>
              <a:xfrm>
                <a:off x="1530823" y="2759763"/>
                <a:ext cx="198002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專家個人或學會工作組專家指南</a:t>
                </a:r>
                <a:endParaRPr lang="zh-CN" altLang="en-US" sz="1000" dirty="0">
                  <a:latin typeface="Times New Roman" panose="02020603050405020304" pitchFamily="18" charset="0"/>
                  <a:cs typeface="Times New Roman" panose="02020603050405020304" pitchFamily="18" charset="0"/>
                </a:endParaRPr>
              </a:p>
            </p:txBody>
          </p:sp>
          <p:sp>
            <p:nvSpPr>
              <p:cNvPr id="45" name="矩形 44"/>
              <p:cNvSpPr/>
              <p:nvPr/>
            </p:nvSpPr>
            <p:spPr>
              <a:xfrm>
                <a:off x="1787303" y="3053754"/>
                <a:ext cx="172354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由法規機構制定的質量規範</a:t>
                </a:r>
                <a:endParaRPr lang="zh-CN" altLang="en-US" sz="1000" dirty="0">
                  <a:latin typeface="Times New Roman" panose="02020603050405020304" pitchFamily="18" charset="0"/>
                  <a:cs typeface="Times New Roman" panose="02020603050405020304" pitchFamily="18" charset="0"/>
                </a:endParaRPr>
              </a:p>
            </p:txBody>
          </p:sp>
          <p:sp>
            <p:nvSpPr>
              <p:cNvPr id="46" name="矩形 45"/>
              <p:cNvSpPr/>
              <p:nvPr/>
            </p:nvSpPr>
            <p:spPr>
              <a:xfrm>
                <a:off x="1146102" y="3347804"/>
                <a:ext cx="2364750"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由室間質量評價組織者制定的質量規範</a:t>
                </a:r>
                <a:endParaRPr lang="zh-CN" altLang="en-US" sz="1000" dirty="0">
                  <a:latin typeface="Times New Roman" panose="02020603050405020304" pitchFamily="18" charset="0"/>
                  <a:cs typeface="Times New Roman" panose="02020603050405020304" pitchFamily="18" charset="0"/>
                </a:endParaRPr>
              </a:p>
            </p:txBody>
          </p:sp>
          <p:sp>
            <p:nvSpPr>
              <p:cNvPr id="47" name="矩形 46"/>
              <p:cNvSpPr/>
              <p:nvPr/>
            </p:nvSpPr>
            <p:spPr>
              <a:xfrm>
                <a:off x="1017862" y="3641795"/>
                <a:ext cx="2492990"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已發表的能力驗證和室間質量評價的數據</a:t>
                </a:r>
                <a:endParaRPr lang="zh-CN" altLang="en-US" sz="1000" dirty="0">
                  <a:latin typeface="Times New Roman" panose="02020603050405020304" pitchFamily="18" charset="0"/>
                  <a:cs typeface="Times New Roman" panose="02020603050405020304" pitchFamily="18" charset="0"/>
                </a:endParaRPr>
              </a:p>
            </p:txBody>
          </p:sp>
          <p:sp>
            <p:nvSpPr>
              <p:cNvPr id="48" name="矩形 47"/>
              <p:cNvSpPr/>
              <p:nvPr/>
            </p:nvSpPr>
            <p:spPr>
              <a:xfrm>
                <a:off x="2041736" y="3963026"/>
                <a:ext cx="1467068"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已發表的特定的方法學</a:t>
                </a:r>
                <a:endParaRPr lang="zh-CN" altLang="en-US" sz="1000" dirty="0">
                  <a:latin typeface="Times New Roman" panose="02020603050405020304" pitchFamily="18" charset="0"/>
                  <a:cs typeface="Times New Roman" panose="02020603050405020304" pitchFamily="18" charset="0"/>
                </a:endParaRPr>
              </a:p>
            </p:txBody>
          </p:sp>
          <p:sp>
            <p:nvSpPr>
              <p:cNvPr id="49" name="右大括号 48"/>
              <p:cNvSpPr/>
              <p:nvPr/>
            </p:nvSpPr>
            <p:spPr bwMode="auto">
              <a:xfrm>
                <a:off x="3508804" y="1583799"/>
                <a:ext cx="225307" cy="2702392"/>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a:p>
            </p:txBody>
          </p:sp>
          <p:cxnSp>
            <p:nvCxnSpPr>
              <p:cNvPr id="50" name="直接箭头连接符 49"/>
              <p:cNvCxnSpPr/>
              <p:nvPr/>
            </p:nvCxnSpPr>
            <p:spPr bwMode="auto">
              <a:xfrm>
                <a:off x="3510850" y="4765226"/>
                <a:ext cx="226800" cy="0"/>
              </a:xfrm>
              <a:prstGeom prst="straightConnector1">
                <a:avLst/>
              </a:prstGeom>
              <a:ln w="8890">
                <a:solidFill>
                  <a:srgbClr val="FF00FF">
                    <a:alpha val="30000"/>
                  </a:srgbClr>
                </a:solidFill>
                <a:prstDash val="solid"/>
                <a:tailEnd type="none" w="sm"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2041735" y="4603643"/>
                <a:ext cx="1467069"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檢驗系</a:t>
                </a:r>
                <a:r>
                  <a:rPr lang="zh-CN" altLang="en-US" sz="1000">
                    <a:latin typeface="Times New Roman" panose="02020603050405020304" pitchFamily="18" charset="0"/>
                    <a:cs typeface="Times New Roman" panose="02020603050405020304" pitchFamily="18" charset="0"/>
                  </a:rPr>
                  <a:t>統分析性能評估</a:t>
                </a:r>
                <a:endParaRPr lang="zh-CN" altLang="en-US" sz="1000" dirty="0">
                  <a:latin typeface="Times New Roman" panose="02020603050405020304" pitchFamily="18" charset="0"/>
                  <a:cs typeface="Times New Roman" panose="02020603050405020304" pitchFamily="18" charset="0"/>
                </a:endParaRPr>
              </a:p>
            </p:txBody>
          </p:sp>
          <p:sp>
            <p:nvSpPr>
              <p:cNvPr id="53" name="右大括号 52"/>
              <p:cNvSpPr/>
              <p:nvPr/>
            </p:nvSpPr>
            <p:spPr bwMode="auto">
              <a:xfrm>
                <a:off x="3737243" y="2935393"/>
                <a:ext cx="225307" cy="1829833"/>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a:p>
            </p:txBody>
          </p:sp>
          <p:sp>
            <p:nvSpPr>
              <p:cNvPr id="55" name="矩形 54"/>
              <p:cNvSpPr/>
              <p:nvPr/>
            </p:nvSpPr>
            <p:spPr>
              <a:xfrm>
                <a:off x="5013018" y="3688726"/>
                <a:ext cx="1467068"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導出醫學上重要的</a:t>
                </a:r>
                <a:r>
                  <a:rPr lang="zh-TW" altLang="en-US" sz="1000" dirty="0">
                    <a:latin typeface="Times New Roman" panose="02020603050405020304" pitchFamily="18" charset="0"/>
                    <a:cs typeface="Times New Roman" panose="02020603050405020304" pitchFamily="18" charset="0"/>
                  </a:rPr>
                  <a:t>誤差</a:t>
                </a:r>
              </a:p>
            </p:txBody>
          </p:sp>
          <p:cxnSp>
            <p:nvCxnSpPr>
              <p:cNvPr id="56" name="直接箭头连接符 55"/>
              <p:cNvCxnSpPr/>
              <p:nvPr/>
            </p:nvCxnSpPr>
            <p:spPr bwMode="auto">
              <a:xfrm>
                <a:off x="3962709" y="3850305"/>
                <a:ext cx="1044000" cy="0"/>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5397738" y="3365561"/>
                <a:ext cx="1082348"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操作過程規範圖</a:t>
                </a:r>
              </a:p>
            </p:txBody>
          </p:sp>
          <p:sp>
            <p:nvSpPr>
              <p:cNvPr id="58" name="矩形 57"/>
              <p:cNvSpPr/>
              <p:nvPr/>
            </p:nvSpPr>
            <p:spPr>
              <a:xfrm>
                <a:off x="5654219" y="3042396"/>
                <a:ext cx="825867"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功效函數圖</a:t>
                </a:r>
                <a:endParaRPr lang="zh-TW" altLang="en-US" sz="1000" dirty="0">
                  <a:latin typeface="Times New Roman" panose="02020603050405020304" pitchFamily="18" charset="0"/>
                  <a:cs typeface="Times New Roman" panose="02020603050405020304" pitchFamily="18" charset="0"/>
                </a:endParaRPr>
              </a:p>
            </p:txBody>
          </p:sp>
          <p:sp>
            <p:nvSpPr>
              <p:cNvPr id="59" name="矩形 58"/>
              <p:cNvSpPr/>
              <p:nvPr/>
            </p:nvSpPr>
            <p:spPr>
              <a:xfrm>
                <a:off x="4115335" y="2719231"/>
                <a:ext cx="2364750"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在兩次假失控之間的平均運行分析批數</a:t>
                </a:r>
                <a:endParaRPr lang="zh-TW" altLang="en-US" sz="1000" dirty="0">
                  <a:latin typeface="Times New Roman" panose="02020603050405020304" pitchFamily="18" charset="0"/>
                  <a:cs typeface="Times New Roman" panose="02020603050405020304" pitchFamily="18" charset="0"/>
                </a:endParaRPr>
              </a:p>
            </p:txBody>
          </p:sp>
          <p:sp>
            <p:nvSpPr>
              <p:cNvPr id="60" name="右大括号 59"/>
              <p:cNvSpPr/>
              <p:nvPr/>
            </p:nvSpPr>
            <p:spPr bwMode="auto">
              <a:xfrm>
                <a:off x="6480086" y="2072901"/>
                <a:ext cx="225307" cy="1938990"/>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7069119" y="2535193"/>
                <a:ext cx="1798890" cy="1015663"/>
              </a:xfrm>
              <a:prstGeom prst="rect">
                <a:avLst/>
              </a:prstGeom>
              <a:ln>
                <a:noFill/>
              </a:ln>
            </p:spPr>
            <p:txBody>
              <a:bodyPr wrap="none">
                <a:spAutoFit/>
              </a:bodyPr>
              <a:lstStyle/>
              <a:p>
                <a:pPr>
                  <a:lnSpc>
                    <a:spcPct val="150000"/>
                  </a:lnSpc>
                </a:pPr>
                <a:r>
                  <a:rPr lang="zh-CN" altLang="en-US" sz="1000" dirty="0">
                    <a:latin typeface="Times New Roman" panose="02020603050405020304" pitchFamily="18" charset="0"/>
                    <a:cs typeface="Times New Roman" panose="02020603050405020304" pitchFamily="18" charset="0"/>
                  </a:rPr>
                  <a:t>確定控制方案：</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每個分析批質控測定值數量</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控制規則</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最佳分析批長度</a:t>
                </a:r>
                <a:endParaRPr lang="zh-TW" altLang="en-US" sz="1000" dirty="0">
                  <a:latin typeface="Times New Roman" panose="02020603050405020304" pitchFamily="18" charset="0"/>
                  <a:cs typeface="Times New Roman" panose="02020603050405020304" pitchFamily="18" charset="0"/>
                </a:endParaRPr>
              </a:p>
            </p:txBody>
          </p:sp>
          <p:cxnSp>
            <p:nvCxnSpPr>
              <p:cNvPr id="62" name="直接箭头连接符 61"/>
              <p:cNvCxnSpPr/>
              <p:nvPr/>
            </p:nvCxnSpPr>
            <p:spPr bwMode="auto">
              <a:xfrm>
                <a:off x="6704564" y="3043024"/>
                <a:ext cx="360000" cy="0"/>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bwMode="auto">
              <a:xfrm>
                <a:off x="8873159" y="3043025"/>
                <a:ext cx="360000" cy="0"/>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628296" y="2396066"/>
                <a:ext cx="1851790"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誤差檢出的平均運行分析批數</a:t>
                </a:r>
                <a:endParaRPr lang="zh-TW" altLang="en-US" sz="1000" dirty="0">
                  <a:latin typeface="Times New Roman" panose="02020603050405020304" pitchFamily="18" charset="0"/>
                  <a:cs typeface="Times New Roman" panose="02020603050405020304" pitchFamily="18" charset="0"/>
                </a:endParaRPr>
              </a:p>
            </p:txBody>
          </p:sp>
          <p:sp>
            <p:nvSpPr>
              <p:cNvPr id="65" name="矩形 64"/>
              <p:cNvSpPr/>
              <p:nvPr/>
            </p:nvSpPr>
            <p:spPr>
              <a:xfrm>
                <a:off x="4756536" y="2072901"/>
                <a:ext cx="1723549"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根據過</a:t>
                </a:r>
                <a:r>
                  <a:rPr lang="zh-TW" altLang="en-US" sz="1000">
                    <a:latin typeface="Times New Roman" panose="02020603050405020304" pitchFamily="18" charset="0"/>
                    <a:cs typeface="Times New Roman" panose="02020603050405020304" pitchFamily="18" charset="0"/>
                  </a:rPr>
                  <a:t>程能力指數分級</a:t>
                </a:r>
                <a:r>
                  <a:rPr lang="zh-TW" altLang="en-US" sz="1000" dirty="0">
                    <a:latin typeface="Times New Roman" panose="02020603050405020304" pitchFamily="18" charset="0"/>
                    <a:cs typeface="Times New Roman" panose="02020603050405020304" pitchFamily="18" charset="0"/>
                  </a:rPr>
                  <a:t>選擇</a:t>
                </a:r>
              </a:p>
            </p:txBody>
          </p:sp>
          <p:sp>
            <p:nvSpPr>
              <p:cNvPr id="66" name="矩形 65"/>
              <p:cNvSpPr/>
              <p:nvPr/>
            </p:nvSpPr>
            <p:spPr>
              <a:xfrm>
                <a:off x="9233159" y="2535192"/>
                <a:ext cx="1210588" cy="1015663"/>
              </a:xfrm>
              <a:prstGeom prst="rect">
                <a:avLst/>
              </a:prstGeom>
              <a:ln>
                <a:noFill/>
              </a:ln>
            </p:spPr>
            <p:txBody>
              <a:bodyPr wrap="none">
                <a:spAutoFit/>
              </a:bodyPr>
              <a:lstStyle/>
              <a:p>
                <a:pPr>
                  <a:lnSpc>
                    <a:spcPct val="150000"/>
                  </a:lnSpc>
                </a:pPr>
                <a:r>
                  <a:rPr lang="zh-CN" altLang="en-US" sz="1000" dirty="0">
                    <a:latin typeface="Times New Roman" panose="02020603050405020304" pitchFamily="18" charset="0"/>
                    <a:cs typeface="Times New Roman" panose="02020603050405020304" pitchFamily="18" charset="0"/>
                  </a:rPr>
                  <a:t>估計分析過程的：</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質量</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生產率</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風險</a:t>
                </a:r>
                <a:endParaRPr lang="zh-TW" altLang="en-US" sz="1000" dirty="0">
                  <a:latin typeface="Times New Roman" panose="02020603050405020304" pitchFamily="18" charset="0"/>
                  <a:cs typeface="Times New Roman" panose="02020603050405020304" pitchFamily="18" charset="0"/>
                </a:endParaRPr>
              </a:p>
            </p:txBody>
          </p:sp>
          <p:cxnSp>
            <p:nvCxnSpPr>
              <p:cNvPr id="67" name="直接连接符 66"/>
              <p:cNvCxnSpPr/>
              <p:nvPr/>
            </p:nvCxnSpPr>
            <p:spPr bwMode="auto">
              <a:xfrm>
                <a:off x="9838962" y="4076772"/>
                <a:ext cx="0" cy="1180800"/>
              </a:xfrm>
              <a:prstGeom prst="line">
                <a:avLst/>
              </a:prstGeom>
              <a:ln w="8890">
                <a:solidFill>
                  <a:srgbClr val="FF00FF">
                    <a:alpha val="30000"/>
                  </a:srgbClr>
                </a:solidFill>
                <a:prstDash val="solid"/>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bwMode="auto">
              <a:xfrm>
                <a:off x="7677465" y="5244869"/>
                <a:ext cx="2160000" cy="12788"/>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6254281" y="5065700"/>
                <a:ext cx="1423184" cy="346249"/>
              </a:xfrm>
              <a:prstGeom prst="rect">
                <a:avLst/>
              </a:prstGeom>
              <a:ln>
                <a:noFill/>
              </a:ln>
            </p:spPr>
            <p:txBody>
              <a:bodyPr wrap="square">
                <a:spAutoFit/>
              </a:bodyPr>
              <a:lstStyle/>
              <a:p>
                <a:pPr algn="ctr">
                  <a:lnSpc>
                    <a:spcPct val="150000"/>
                  </a:lnSpc>
                </a:pPr>
                <a:r>
                  <a:rPr lang="zh-CN" altLang="en-US" sz="1100" dirty="0">
                    <a:latin typeface="Times New Roman" panose="02020603050405020304" pitchFamily="18" charset="0"/>
                    <a:cs typeface="Times New Roman" panose="02020603050405020304" pitchFamily="18" charset="0"/>
                  </a:rPr>
                  <a:t>重新選擇檢驗系統</a:t>
                </a:r>
              </a:p>
            </p:txBody>
          </p:sp>
          <p:cxnSp>
            <p:nvCxnSpPr>
              <p:cNvPr id="70" name="直接箭头连接符 69"/>
              <p:cNvCxnSpPr/>
              <p:nvPr/>
            </p:nvCxnSpPr>
            <p:spPr bwMode="auto">
              <a:xfrm>
                <a:off x="2767394" y="5232781"/>
                <a:ext cx="3484800" cy="12088"/>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bwMode="auto">
              <a:xfrm flipH="1">
                <a:off x="2770021" y="4927928"/>
                <a:ext cx="496" cy="302400"/>
              </a:xfrm>
              <a:prstGeom prst="line">
                <a:avLst/>
              </a:prstGeom>
              <a:ln w="8890">
                <a:solidFill>
                  <a:srgbClr val="FF00FF">
                    <a:alpha val="30000"/>
                  </a:srgbClr>
                </a:solidFill>
                <a:prstDash val="solid"/>
                <a:headEnd type="stealth" w="med" len="lg"/>
                <a:tailEnd type="none" w="med" len="lg"/>
              </a:ln>
            </p:spPr>
            <p:style>
              <a:lnRef idx="1">
                <a:schemeClr val="accent1"/>
              </a:lnRef>
              <a:fillRef idx="0">
                <a:schemeClr val="accent1"/>
              </a:fillRef>
              <a:effectRef idx="0">
                <a:schemeClr val="accent1"/>
              </a:effectRef>
              <a:fontRef idx="minor">
                <a:schemeClr val="tx1"/>
              </a:fontRef>
            </p:style>
          </p:cxnSp>
          <p:sp>
            <p:nvSpPr>
              <p:cNvPr id="72" name="右大括号 71"/>
              <p:cNvSpPr/>
              <p:nvPr/>
            </p:nvSpPr>
            <p:spPr bwMode="auto">
              <a:xfrm rot="5400000">
                <a:off x="9572976" y="3211040"/>
                <a:ext cx="530953" cy="1210588"/>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矩形 74"/>
              <p:cNvSpPr/>
              <p:nvPr/>
            </p:nvSpPr>
            <p:spPr>
              <a:xfrm>
                <a:off x="9717733" y="4161775"/>
                <a:ext cx="433196" cy="558038"/>
              </a:xfrm>
              <a:prstGeom prst="rect">
                <a:avLst/>
              </a:prstGeom>
              <a:ln>
                <a:noFill/>
              </a:ln>
            </p:spPr>
            <p:txBody>
              <a:bodyPr vert="wordArtVertRtl" wrap="none">
                <a:spAutoFit/>
              </a:bodyPr>
              <a:lstStyle/>
              <a:p>
                <a:pPr algn="ctr">
                  <a:lnSpc>
                    <a:spcPct val="150000"/>
                  </a:lnSpc>
                </a:pPr>
                <a:r>
                  <a:rPr lang="zh-CN" altLang="en-US" sz="1000" dirty="0">
                    <a:latin typeface="Times New Roman" panose="02020603050405020304" pitchFamily="18" charset="0"/>
                    <a:cs typeface="Times New Roman" panose="02020603050405020304" pitchFamily="18" charset="0"/>
                  </a:rPr>
                  <a:t>不滿意</a:t>
                </a:r>
                <a:endParaRPr lang="zh-TW" altLang="en-US" sz="1000" dirty="0">
                  <a:latin typeface="Times New Roman" panose="02020603050405020304" pitchFamily="18" charset="0"/>
                  <a:cs typeface="Times New Roman" panose="02020603050405020304" pitchFamily="18" charset="0"/>
                </a:endParaRPr>
              </a:p>
            </p:txBody>
          </p:sp>
          <p:cxnSp>
            <p:nvCxnSpPr>
              <p:cNvPr id="39" name="直接连接符 38"/>
              <p:cNvCxnSpPr/>
              <p:nvPr/>
            </p:nvCxnSpPr>
            <p:spPr bwMode="auto">
              <a:xfrm flipH="1">
                <a:off x="5626339" y="1117525"/>
                <a:ext cx="496" cy="954000"/>
              </a:xfrm>
              <a:prstGeom prst="line">
                <a:avLst/>
              </a:prstGeom>
              <a:ln w="8890">
                <a:solidFill>
                  <a:srgbClr val="FF00FF">
                    <a:alpha val="30000"/>
                  </a:srgbClr>
                </a:solidFill>
                <a:prstDash val="solid"/>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787303" y="955369"/>
                <a:ext cx="1723549" cy="323165"/>
              </a:xfrm>
              <a:prstGeom prst="rect">
                <a:avLst/>
              </a:prstGeom>
              <a:ln>
                <a:noFill/>
              </a:ln>
            </p:spPr>
            <p:txBody>
              <a:bodyPr wrap="none">
                <a:spAutoFit/>
              </a:bodyPr>
              <a:lstStyle/>
              <a:p>
                <a:pPr algn="r">
                  <a:lnSpc>
                    <a:spcPct val="150000"/>
                  </a:lnSpc>
                </a:pPr>
                <a:r>
                  <a:rPr lang="zh-CN" altLang="en-US" sz="1000">
                    <a:latin typeface="Times New Roman" panose="02020603050405020304" pitchFamily="18" charset="0"/>
                    <a:cs typeface="Times New Roman" panose="02020603050405020304" pitchFamily="18" charset="0"/>
                  </a:rPr>
                  <a:t>檢驗系統誤差發生分佈特徵</a:t>
                </a:r>
                <a:endParaRPr lang="zh-CN" altLang="en-US" sz="1000" dirty="0">
                  <a:latin typeface="Times New Roman" panose="02020603050405020304" pitchFamily="18" charset="0"/>
                  <a:cs typeface="Times New Roman" panose="02020603050405020304" pitchFamily="18" charset="0"/>
                </a:endParaRPr>
              </a:p>
            </p:txBody>
          </p:sp>
          <p:cxnSp>
            <p:nvCxnSpPr>
              <p:cNvPr id="54" name="直接箭头连接符 53"/>
              <p:cNvCxnSpPr/>
              <p:nvPr/>
            </p:nvCxnSpPr>
            <p:spPr bwMode="auto">
              <a:xfrm>
                <a:off x="3510947" y="1116952"/>
                <a:ext cx="2116800" cy="0"/>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D4EBBD39-A37D-351B-2634-684EE5AEB789}"/>
                </a:ext>
              </a:extLst>
            </p:cNvPr>
            <p:cNvSpPr/>
            <p:nvPr/>
          </p:nvSpPr>
          <p:spPr bwMode="auto">
            <a:xfrm>
              <a:off x="9254334" y="2829174"/>
              <a:ext cx="612000" cy="666000"/>
            </a:xfrm>
            <a:prstGeom prst="rect">
              <a:avLst/>
            </a:prstGeom>
            <a:solidFill>
              <a:schemeClr val="accent1">
                <a:alpha val="0"/>
              </a:schemeClr>
            </a:solidFill>
            <a:ln w="31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539116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40" y="270055"/>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50" dirty="0">
                <a:solidFill>
                  <a:srgbClr val="000000"/>
                </a:solidFill>
                <a:latin typeface="Times New Roman" pitchFamily="18" charset="0"/>
                <a:cs typeface="Times New Roman" pitchFamily="18" charset="0"/>
              </a:rPr>
              <a:t>診斷試驗的風險分析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危害識別</a:t>
            </a:r>
            <a:r>
              <a:rPr lang="en-US" altLang="zh-CN"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Identify Hazard</a:t>
            </a:r>
            <a:r>
              <a:rPr lang="en-US" altLang="zh-TW" sz="950" dirty="0">
                <a:solidFill>
                  <a:srgbClr val="000000"/>
                </a:solidFill>
                <a:latin typeface="Times New Roman" pitchFamily="18" charset="0"/>
                <a:cs typeface="Times New Roman" pitchFamily="18" charset="0"/>
              </a:rPr>
              <a:t> )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graphicFrame>
        <p:nvGraphicFramePr>
          <p:cNvPr id="14" name="表格 13"/>
          <p:cNvGraphicFramePr>
            <a:graphicFrameLocks noGrp="1"/>
          </p:cNvGraphicFramePr>
          <p:nvPr>
            <p:extLst>
              <p:ext uri="{D42A27DB-BD31-4B8C-83A1-F6EECF244321}">
                <p14:modId xmlns:p14="http://schemas.microsoft.com/office/powerpoint/2010/main" val="4290526528"/>
              </p:ext>
            </p:extLst>
          </p:nvPr>
        </p:nvGraphicFramePr>
        <p:xfrm>
          <a:off x="274635" y="508574"/>
          <a:ext cx="10963294" cy="5454064"/>
        </p:xfrm>
        <a:graphic>
          <a:graphicData uri="http://schemas.openxmlformats.org/drawingml/2006/table">
            <a:tbl>
              <a:tblPr/>
              <a:tblGrid>
                <a:gridCol w="905404">
                  <a:extLst>
                    <a:ext uri="{9D8B030D-6E8A-4147-A177-3AD203B41FA5}">
                      <a16:colId xmlns:a16="http://schemas.microsoft.com/office/drawing/2014/main" val="20000"/>
                    </a:ext>
                  </a:extLst>
                </a:gridCol>
                <a:gridCol w="905404">
                  <a:extLst>
                    <a:ext uri="{9D8B030D-6E8A-4147-A177-3AD203B41FA5}">
                      <a16:colId xmlns:a16="http://schemas.microsoft.com/office/drawing/2014/main" val="20001"/>
                    </a:ext>
                  </a:extLst>
                </a:gridCol>
                <a:gridCol w="905404">
                  <a:extLst>
                    <a:ext uri="{9D8B030D-6E8A-4147-A177-3AD203B41FA5}">
                      <a16:colId xmlns:a16="http://schemas.microsoft.com/office/drawing/2014/main" val="20002"/>
                    </a:ext>
                  </a:extLst>
                </a:gridCol>
                <a:gridCol w="905404">
                  <a:extLst>
                    <a:ext uri="{9D8B030D-6E8A-4147-A177-3AD203B41FA5}">
                      <a16:colId xmlns:a16="http://schemas.microsoft.com/office/drawing/2014/main" val="20003"/>
                    </a:ext>
                  </a:extLst>
                </a:gridCol>
                <a:gridCol w="905404">
                  <a:extLst>
                    <a:ext uri="{9D8B030D-6E8A-4147-A177-3AD203B41FA5}">
                      <a16:colId xmlns:a16="http://schemas.microsoft.com/office/drawing/2014/main" val="20004"/>
                    </a:ext>
                  </a:extLst>
                </a:gridCol>
                <a:gridCol w="905404">
                  <a:extLst>
                    <a:ext uri="{9D8B030D-6E8A-4147-A177-3AD203B41FA5}">
                      <a16:colId xmlns:a16="http://schemas.microsoft.com/office/drawing/2014/main" val="20005"/>
                    </a:ext>
                  </a:extLst>
                </a:gridCol>
                <a:gridCol w="905404">
                  <a:extLst>
                    <a:ext uri="{9D8B030D-6E8A-4147-A177-3AD203B41FA5}">
                      <a16:colId xmlns:a16="http://schemas.microsoft.com/office/drawing/2014/main" val="20006"/>
                    </a:ext>
                  </a:extLst>
                </a:gridCol>
                <a:gridCol w="905404">
                  <a:extLst>
                    <a:ext uri="{9D8B030D-6E8A-4147-A177-3AD203B41FA5}">
                      <a16:colId xmlns:a16="http://schemas.microsoft.com/office/drawing/2014/main" val="20007"/>
                    </a:ext>
                  </a:extLst>
                </a:gridCol>
                <a:gridCol w="905404">
                  <a:extLst>
                    <a:ext uri="{9D8B030D-6E8A-4147-A177-3AD203B41FA5}">
                      <a16:colId xmlns:a16="http://schemas.microsoft.com/office/drawing/2014/main" val="20008"/>
                    </a:ext>
                  </a:extLst>
                </a:gridCol>
                <a:gridCol w="905404">
                  <a:extLst>
                    <a:ext uri="{9D8B030D-6E8A-4147-A177-3AD203B41FA5}">
                      <a16:colId xmlns:a16="http://schemas.microsoft.com/office/drawing/2014/main" val="20009"/>
                    </a:ext>
                  </a:extLst>
                </a:gridCol>
                <a:gridCol w="1003850">
                  <a:extLst>
                    <a:ext uri="{9D8B030D-6E8A-4147-A177-3AD203B41FA5}">
                      <a16:colId xmlns:a16="http://schemas.microsoft.com/office/drawing/2014/main" val="20010"/>
                    </a:ext>
                  </a:extLst>
                </a:gridCol>
                <a:gridCol w="905404">
                  <a:extLst>
                    <a:ext uri="{9D8B030D-6E8A-4147-A177-3AD203B41FA5}">
                      <a16:colId xmlns:a16="http://schemas.microsoft.com/office/drawing/2014/main" val="20011"/>
                    </a:ext>
                  </a:extLst>
                </a:gridCol>
              </a:tblGrid>
              <a:tr h="97394">
                <a:tc gridSpan="2">
                  <a:txBody>
                    <a:bodyPr/>
                    <a:lstStyle/>
                    <a:p>
                      <a:pPr algn="ctr" rtl="0" fontAlgn="ctr"/>
                      <a:r>
                        <a:rPr lang="zh-CN" altLang="en-US" sz="550" b="0" i="0" u="none" strike="noStrike" dirty="0">
                          <a:solidFill>
                            <a:srgbClr val="444444"/>
                          </a:solidFill>
                          <a:effectLst/>
                          <a:latin typeface="宋体"/>
                        </a:rPr>
                        <a:t>樣品採集</a:t>
                      </a:r>
                      <a:endParaRPr lang="zh-CN" altLang="en-US" sz="550" b="0" i="0" u="none" strike="noStrike" dirty="0">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ctr"/>
                      <a:r>
                        <a:rPr lang="zh-CN" altLang="en-US" sz="550" b="0" i="0" u="none" strike="noStrike" dirty="0">
                          <a:solidFill>
                            <a:srgbClr val="444444"/>
                          </a:solidFill>
                          <a:effectLst/>
                          <a:latin typeface="宋体"/>
                        </a:rPr>
                        <a:t>樣品遞呈</a:t>
                      </a:r>
                      <a:endParaRPr lang="zh-CN" altLang="en-US" sz="550" b="0" i="0" u="none" strike="noStrike" dirty="0">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ctr"/>
                      <a:r>
                        <a:rPr lang="zh-CN" altLang="en-US" sz="550" b="0" i="0" u="none" strike="noStrike">
                          <a:solidFill>
                            <a:srgbClr val="444444"/>
                          </a:solidFill>
                          <a:effectLst/>
                          <a:latin typeface="宋体"/>
                        </a:rPr>
                        <a:t>儀器</a:t>
                      </a:r>
                      <a:r>
                        <a:rPr lang="zh-CN" altLang="en-US" sz="550" b="0" i="0" u="none" strike="noStrike">
                          <a:solidFill>
                            <a:srgbClr val="444444"/>
                          </a:solidFill>
                          <a:effectLst/>
                          <a:latin typeface="Times New Roman"/>
                        </a:rPr>
                        <a:t> </a:t>
                      </a:r>
                      <a:r>
                        <a:rPr lang="en-US" altLang="zh-CN" sz="550" b="0" i="0" u="none" strike="noStrike">
                          <a:solidFill>
                            <a:srgbClr val="444444"/>
                          </a:solidFill>
                          <a:effectLst/>
                          <a:latin typeface="Times New Roman"/>
                        </a:rPr>
                        <a:t>/ </a:t>
                      </a:r>
                      <a:r>
                        <a:rPr lang="zh-CN" altLang="en-US" sz="550" b="0" i="0" u="none" strike="noStrike">
                          <a:solidFill>
                            <a:srgbClr val="444444"/>
                          </a:solidFill>
                          <a:effectLst/>
                          <a:latin typeface="宋体"/>
                        </a:rPr>
                        <a:t>試劑</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ctr"/>
                      <a:r>
                        <a:rPr lang="zh-TW" altLang="en-US" sz="550" b="0" i="0" u="none" strike="noStrike">
                          <a:solidFill>
                            <a:srgbClr val="444444"/>
                          </a:solidFill>
                          <a:effectLst/>
                          <a:latin typeface="宋体"/>
                        </a:rPr>
                        <a:t>結果、數據輸出或原始數據</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ctr"/>
                      <a:r>
                        <a:rPr lang="zh-CN" altLang="en-US" sz="550" b="0" i="0" u="none" strike="noStrike">
                          <a:solidFill>
                            <a:srgbClr val="444444"/>
                          </a:solidFill>
                          <a:effectLst/>
                          <a:latin typeface="宋体"/>
                        </a:rPr>
                        <a:t>初步審核</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rtl="0" fontAlgn="ctr"/>
                      <a:r>
                        <a:rPr lang="zh-CN" altLang="en-US" sz="550" b="0" i="0" u="none" strike="noStrike">
                          <a:solidFill>
                            <a:srgbClr val="444444"/>
                          </a:solidFill>
                          <a:effectLst/>
                          <a:latin typeface="宋体"/>
                        </a:rPr>
                        <a:t>解釋</a:t>
                      </a:r>
                      <a:r>
                        <a:rPr lang="en-US" altLang="zh-CN" sz="550" b="0" i="0" u="none" strike="noStrike">
                          <a:solidFill>
                            <a:srgbClr val="444444"/>
                          </a:solidFill>
                          <a:effectLst/>
                          <a:latin typeface="Times New Roman"/>
                        </a:rPr>
                        <a:t>/</a:t>
                      </a:r>
                      <a:r>
                        <a:rPr lang="zh-CN" altLang="en-US" sz="550" b="0" i="0" u="none" strike="noStrike">
                          <a:solidFill>
                            <a:srgbClr val="444444"/>
                          </a:solidFill>
                          <a:effectLst/>
                          <a:latin typeface="宋体"/>
                        </a:rPr>
                        <a:t>報告</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97394">
                <a:tc>
                  <a:txBody>
                    <a:bodyPr/>
                    <a:lstStyle/>
                    <a:p>
                      <a:pPr algn="ctr" rtl="0" fontAlgn="ctr"/>
                      <a:r>
                        <a:rPr lang="en-US" sz="550" b="0" i="1" u="none" strike="noStrike">
                          <a:solidFill>
                            <a:srgbClr val="444444"/>
                          </a:solidFill>
                          <a:effectLst/>
                          <a:latin typeface="Times New Roman"/>
                        </a:rPr>
                        <a:t>Failure Mode</a:t>
                      </a: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550" b="0" i="1" u="none" strike="noStrike">
                          <a:solidFill>
                            <a:srgbClr val="444444"/>
                          </a:solidFill>
                          <a:effectLst/>
                          <a:latin typeface="Times New Roman"/>
                        </a:rPr>
                        <a:t>Potential Causes</a:t>
                      </a: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550" b="0" i="1" u="none" strike="noStrike">
                          <a:solidFill>
                            <a:srgbClr val="444444"/>
                          </a:solidFill>
                          <a:effectLst/>
                          <a:latin typeface="Times New Roman"/>
                        </a:rPr>
                        <a:t>Failure Mode</a:t>
                      </a: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550" b="0" i="1" u="none" strike="noStrike">
                          <a:solidFill>
                            <a:srgbClr val="444444"/>
                          </a:solidFill>
                          <a:effectLst/>
                          <a:latin typeface="Times New Roman"/>
                        </a:rPr>
                        <a:t>Potential Causes</a:t>
                      </a: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550" b="0" i="1" u="none" strike="noStrike">
                          <a:solidFill>
                            <a:srgbClr val="444444"/>
                          </a:solidFill>
                          <a:effectLst/>
                          <a:latin typeface="Times New Roman"/>
                        </a:rPr>
                        <a:t>Failure Mode</a:t>
                      </a: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550" b="0" i="1" u="none" strike="noStrike">
                          <a:solidFill>
                            <a:srgbClr val="444444"/>
                          </a:solidFill>
                          <a:effectLst/>
                          <a:latin typeface="Times New Roman"/>
                        </a:rPr>
                        <a:t>Potential Causes</a:t>
                      </a: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550" b="0" i="1" u="none" strike="noStrike">
                          <a:solidFill>
                            <a:srgbClr val="444444"/>
                          </a:solidFill>
                          <a:effectLst/>
                          <a:latin typeface="Times New Roman"/>
                        </a:rPr>
                        <a:t>Failure Mode</a:t>
                      </a: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550" b="0" i="1" u="none" strike="noStrike">
                          <a:solidFill>
                            <a:srgbClr val="444444"/>
                          </a:solidFill>
                          <a:effectLst/>
                          <a:latin typeface="Times New Roman"/>
                        </a:rPr>
                        <a:t>Potential Causes</a:t>
                      </a: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550" b="0" i="1" u="none" strike="noStrike">
                          <a:solidFill>
                            <a:srgbClr val="444444"/>
                          </a:solidFill>
                          <a:effectLst/>
                          <a:latin typeface="Times New Roman"/>
                        </a:rPr>
                        <a:t>Failure Mode</a:t>
                      </a: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550" b="0" i="1" u="none" strike="noStrike">
                          <a:solidFill>
                            <a:srgbClr val="444444"/>
                          </a:solidFill>
                          <a:effectLst/>
                          <a:latin typeface="Times New Roman"/>
                        </a:rPr>
                        <a:t>Potential Causes</a:t>
                      </a: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550" b="0" i="1" u="none" strike="noStrike">
                          <a:solidFill>
                            <a:srgbClr val="444444"/>
                          </a:solidFill>
                          <a:effectLst/>
                          <a:latin typeface="Times New Roman"/>
                        </a:rPr>
                        <a:t>Failure Mode</a:t>
                      </a: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550" b="0" i="1" u="none" strike="noStrike">
                          <a:solidFill>
                            <a:srgbClr val="444444"/>
                          </a:solidFill>
                          <a:effectLst/>
                          <a:latin typeface="Times New Roman"/>
                        </a:rPr>
                        <a:t>Potential Causes</a:t>
                      </a:r>
                    </a:p>
                  </a:txBody>
                  <a:tcPr marL="4244" marR="4244" marT="42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7394">
                <a:tc>
                  <a:txBody>
                    <a:bodyPr/>
                    <a:lstStyle/>
                    <a:p>
                      <a:pPr algn="ctr" rtl="0" fontAlgn="ctr"/>
                      <a:r>
                        <a:rPr lang="zh-CN" altLang="en-US" sz="550" b="0" i="0" u="none" strike="noStrike">
                          <a:solidFill>
                            <a:srgbClr val="444444"/>
                          </a:solidFill>
                          <a:effectLst/>
                          <a:latin typeface="宋体"/>
                        </a:rPr>
                        <a:t>污染</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550" b="0" i="0" u="none" strike="noStrike">
                          <a:solidFill>
                            <a:srgbClr val="444444"/>
                          </a:solidFill>
                          <a:effectLst/>
                          <a:latin typeface="Times New Roman"/>
                        </a:rPr>
                        <a:t> </a:t>
                      </a:r>
                      <a:r>
                        <a:rPr lang="zh-CN" altLang="en-US" sz="550" b="0" i="0" u="none" strike="noStrike">
                          <a:solidFill>
                            <a:srgbClr val="444444"/>
                          </a:solidFill>
                          <a:effectLst/>
                          <a:latin typeface="宋体"/>
                        </a:rPr>
                        <a:t>酒精</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zh-TW" altLang="en-US" sz="550" b="0" i="0" u="none" strike="noStrike">
                          <a:solidFill>
                            <a:srgbClr val="444444"/>
                          </a:solidFill>
                          <a:effectLst/>
                          <a:latin typeface="宋体"/>
                        </a:rPr>
                        <a:t>不正確的程式</a:t>
                      </a:r>
                      <a:r>
                        <a:rPr lang="zh-TW" altLang="en-US" sz="550" b="0" i="0" u="none" strike="noStrike">
                          <a:solidFill>
                            <a:srgbClr val="444444"/>
                          </a:solidFill>
                          <a:effectLst/>
                          <a:latin typeface="Times New Roman"/>
                        </a:rPr>
                        <a:t> </a:t>
                      </a:r>
                      <a:r>
                        <a:rPr lang="en-US" altLang="zh-TW" sz="550" b="0" i="0" u="none" strike="noStrike">
                          <a:solidFill>
                            <a:srgbClr val="444444"/>
                          </a:solidFill>
                          <a:effectLst/>
                          <a:latin typeface="Times New Roman"/>
                        </a:rPr>
                        <a:t>/ </a:t>
                      </a:r>
                      <a:r>
                        <a:rPr lang="zh-TW" altLang="en-US" sz="550" b="0" i="0" u="none" strike="noStrike">
                          <a:solidFill>
                            <a:srgbClr val="444444"/>
                          </a:solidFill>
                          <a:effectLst/>
                          <a:latin typeface="宋体"/>
                        </a:rPr>
                        <a:t>操作</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550" b="0" i="0" u="none" strike="noStrike">
                          <a:solidFill>
                            <a:srgbClr val="444444"/>
                          </a:solidFill>
                          <a:effectLst/>
                          <a:latin typeface="宋体"/>
                        </a:rPr>
                        <a:t>污染</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zh-TW" altLang="en-US" sz="550" b="0" i="0" u="none" strike="noStrike">
                          <a:solidFill>
                            <a:srgbClr val="444444"/>
                          </a:solidFill>
                          <a:effectLst/>
                          <a:latin typeface="宋体"/>
                        </a:rPr>
                        <a:t>不利的環境條件</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550" b="0" i="0" u="none" strike="noStrike">
                          <a:solidFill>
                            <a:srgbClr val="444444"/>
                          </a:solidFill>
                          <a:effectLst/>
                          <a:latin typeface="宋体"/>
                        </a:rPr>
                        <a:t>溫度</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550" b="0" i="0" u="none" strike="noStrike">
                          <a:solidFill>
                            <a:srgbClr val="444444"/>
                          </a:solidFill>
                          <a:effectLst/>
                          <a:latin typeface="宋体"/>
                        </a:rPr>
                        <a:t>視覺誤讀</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zh-TW" altLang="en-US" sz="550" b="0" i="0" u="none" strike="noStrike">
                          <a:solidFill>
                            <a:srgbClr val="444444"/>
                          </a:solidFill>
                          <a:effectLst/>
                          <a:latin typeface="宋体"/>
                        </a:rPr>
                        <a:t>質控結果的不正確解釋</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550" b="0" i="0" u="none" strike="noStrike">
                          <a:solidFill>
                            <a:srgbClr val="444444"/>
                          </a:solidFill>
                          <a:effectLst/>
                          <a:latin typeface="宋体"/>
                        </a:rPr>
                        <a:t>無結果</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97394">
                <a:tc>
                  <a:txBody>
                    <a:bodyPr/>
                    <a:lstStyle/>
                    <a:p>
                      <a:pPr algn="ctr" rtl="0" fontAlgn="ctr"/>
                      <a:r>
                        <a:rPr lang="zh-CN" altLang="en-US" sz="550" b="0" i="0" u="none" strike="noStrike">
                          <a:solidFill>
                            <a:srgbClr val="444444"/>
                          </a:solidFill>
                          <a:effectLst/>
                          <a:latin typeface="宋体"/>
                        </a:rPr>
                        <a:t>污染</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其它清洗劑</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不正確的遞呈</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標本類型</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不利的環境條件</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濕度</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測量單位設置不正確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離群值未識別</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結果記錄於不正確的患者表中</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97394">
                <a:tc>
                  <a:txBody>
                    <a:bodyPr/>
                    <a:lstStyle/>
                    <a:p>
                      <a:pPr algn="ctr" rtl="0" fontAlgn="ctr"/>
                      <a:r>
                        <a:rPr lang="zh-CN" altLang="en-US" sz="550" b="0" i="0" u="none" strike="noStrike">
                          <a:solidFill>
                            <a:srgbClr val="444444"/>
                          </a:solidFill>
                          <a:effectLst/>
                          <a:latin typeface="宋体"/>
                        </a:rPr>
                        <a:t>污染</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抗凝劑</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不正確的遞呈</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稀釋不合理</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不利的環境條件</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震動</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模式設置不正確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新生兒</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未識別超出測量範圍的結果</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記錄不正確的信息</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數據</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97394">
                <a:tc>
                  <a:txBody>
                    <a:bodyPr/>
                    <a:lstStyle/>
                    <a:p>
                      <a:pPr algn="ctr" rtl="0" fontAlgn="ctr"/>
                      <a:r>
                        <a:rPr lang="zh-CN" altLang="en-US" sz="550" b="0" i="0" u="none" strike="noStrike">
                          <a:solidFill>
                            <a:srgbClr val="444444"/>
                          </a:solidFill>
                          <a:effectLst/>
                          <a:latin typeface="宋体"/>
                        </a:rPr>
                        <a:t>污染</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靜脈注射液</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不正確的遞呈</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移除多餘微量部分失敗</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不利的環境條件</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靜電</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模式設置不正確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全血</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未識別警報值</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記錄不正確的信息</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時間</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97394">
                <a:tc>
                  <a:txBody>
                    <a:bodyPr/>
                    <a:lstStyle/>
                    <a:p>
                      <a:pPr algn="ctr" rtl="0" fontAlgn="ctr"/>
                      <a:r>
                        <a:rPr lang="zh-CN" altLang="en-US" sz="550" b="0" i="0" u="none" strike="noStrike">
                          <a:solidFill>
                            <a:srgbClr val="444444"/>
                          </a:solidFill>
                          <a:effectLst/>
                          <a:latin typeface="宋体"/>
                        </a:rPr>
                        <a:t>污染</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與其它液體或材料混合</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不正確的遞呈</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不正確的標本溫度</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不利的環境條件</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無線電頻率或電磁幹擾</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模式設置不正確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血漿</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未識別需要確認的標本</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記錄不正確的信息</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結果</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97394">
                <a:tc>
                  <a:txBody>
                    <a:bodyPr/>
                    <a:lstStyle/>
                    <a:p>
                      <a:pPr algn="ctr" rtl="0" fontAlgn="ctr"/>
                      <a:r>
                        <a:rPr lang="zh-CN" altLang="en-US" sz="550" b="0" i="0" u="none" strike="noStrike">
                          <a:solidFill>
                            <a:srgbClr val="444444"/>
                          </a:solidFill>
                          <a:effectLst/>
                          <a:latin typeface="宋体"/>
                        </a:rPr>
                        <a:t>樣品量不足</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採樣點循環不好</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不正確的遞呈</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儲存樣品處理不正確</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不利的環境條件</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燈光強度</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模式設置不正確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尿液</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未識別分析前變量的後果</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信息無法讀取</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97394">
                <a:tc>
                  <a:txBody>
                    <a:bodyPr/>
                    <a:lstStyle/>
                    <a:p>
                      <a:pPr algn="ctr" rtl="0" fontAlgn="ctr"/>
                      <a:r>
                        <a:rPr lang="zh-CN" altLang="en-US" sz="550" b="0" i="0" u="none" strike="noStrike">
                          <a:solidFill>
                            <a:srgbClr val="444444"/>
                          </a:solidFill>
                          <a:effectLst/>
                          <a:latin typeface="宋体"/>
                        </a:rPr>
                        <a:t>樣品量不足</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血管不充盈</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採集至分析耽擱時間過長</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不利的環境條件</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氣壓或海拔</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模式設置不正確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質控品</a:t>
                      </a:r>
                      <a:r>
                        <a:rPr lang="zh-TW" altLang="en-US" sz="550" b="0" i="0" u="none" strike="noStrike">
                          <a:solidFill>
                            <a:srgbClr val="444444"/>
                          </a:solidFill>
                          <a:effectLst/>
                          <a:latin typeface="Times New Roman"/>
                        </a:rPr>
                        <a:t> </a:t>
                      </a:r>
                      <a:r>
                        <a:rPr lang="en-US" altLang="zh-TW" sz="550" b="0" i="1" u="none" strike="noStrike">
                          <a:solidFill>
                            <a:srgbClr val="444444"/>
                          </a:solidFill>
                          <a:effectLst/>
                          <a:latin typeface="Times New Roman"/>
                        </a:rPr>
                        <a:t>vs</a:t>
                      </a:r>
                      <a:r>
                        <a:rPr lang="zh-TW" altLang="en-US" sz="550" b="0" i="0" u="none" strike="noStrike">
                          <a:solidFill>
                            <a:srgbClr val="444444"/>
                          </a:solidFill>
                          <a:effectLst/>
                          <a:latin typeface="Times New Roman"/>
                        </a:rPr>
                        <a:t> </a:t>
                      </a:r>
                      <a:r>
                        <a:rPr lang="zh-TW" altLang="en-US" sz="550" b="0" i="0" u="none" strike="noStrike">
                          <a:solidFill>
                            <a:srgbClr val="444444"/>
                          </a:solidFill>
                          <a:effectLst/>
                          <a:latin typeface="宋体"/>
                        </a:rPr>
                        <a:t>患者樣品</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未識別儀器故障</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無臨床解釋提示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參考區間</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97394">
                <a:tc>
                  <a:txBody>
                    <a:bodyPr/>
                    <a:lstStyle/>
                    <a:p>
                      <a:pPr algn="ctr" rtl="0" fontAlgn="ctr"/>
                      <a:r>
                        <a:rPr lang="zh-CN" altLang="en-US" sz="550" b="0" i="0" u="none" strike="noStrike">
                          <a:solidFill>
                            <a:srgbClr val="444444"/>
                          </a:solidFill>
                          <a:effectLst/>
                          <a:latin typeface="宋体"/>
                        </a:rPr>
                        <a:t>樣品量不足</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採集不夠</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樣品混勻不充分</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不利的環境條件</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預熱時間不足</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模式設置不正確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不正確的程式設計</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未識別幹擾</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無臨床解釋提示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警告界限</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97394">
                <a:tc>
                  <a:txBody>
                    <a:bodyPr/>
                    <a:lstStyle/>
                    <a:p>
                      <a:pPr algn="ctr" rtl="0" fontAlgn="ctr"/>
                      <a:r>
                        <a:rPr lang="zh-CN" altLang="en-US" sz="550" b="0" i="0" u="none" strike="noStrike">
                          <a:solidFill>
                            <a:srgbClr val="444444"/>
                          </a:solidFill>
                          <a:effectLst/>
                          <a:latin typeface="宋体"/>
                        </a:rPr>
                        <a:t>樣品量不足</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採血手法</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樣品試劑混勻不充分</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不利的環境條件</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電壓過低</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數據的偶爾缺失</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無臨床解釋提示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歷史結果</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97394">
                <a:tc>
                  <a:txBody>
                    <a:bodyPr/>
                    <a:lstStyle/>
                    <a:p>
                      <a:pPr algn="ctr" rtl="0" fontAlgn="ctr"/>
                      <a:r>
                        <a:rPr lang="zh-CN" altLang="en-US" sz="550" b="0" i="0" u="none" strike="noStrike">
                          <a:solidFill>
                            <a:srgbClr val="444444"/>
                          </a:solidFill>
                          <a:effectLst/>
                          <a:latin typeface="宋体"/>
                        </a:rPr>
                        <a:t>樣品量不足</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採集過多</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提交的標本量不合適</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量不足</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過期試劑</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需要計算</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結果或報告位置不一致</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97394">
                <a:tc>
                  <a:txBody>
                    <a:bodyPr/>
                    <a:lstStyle/>
                    <a:p>
                      <a:pPr algn="ctr" rtl="0" fontAlgn="ctr"/>
                      <a:r>
                        <a:rPr lang="zh-CN" altLang="en-US" sz="550" b="0" i="0" u="none" strike="noStrike">
                          <a:solidFill>
                            <a:srgbClr val="444444"/>
                          </a:solidFill>
                          <a:effectLst/>
                          <a:latin typeface="宋体"/>
                        </a:rPr>
                        <a:t>溶血</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提交的標本量不合適</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過量</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不正確試劑運輸</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由於報告機制結果暫時無法獲得</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97394">
                <a:tc>
                  <a:txBody>
                    <a:bodyPr/>
                    <a:lstStyle/>
                    <a:p>
                      <a:pPr algn="ctr" rtl="0" fontAlgn="ctr"/>
                      <a:r>
                        <a:rPr lang="zh-TW" altLang="en-US" sz="550" b="0" i="0" u="none" strike="noStrike">
                          <a:solidFill>
                            <a:srgbClr val="444444"/>
                          </a:solidFill>
                          <a:effectLst/>
                          <a:latin typeface="宋体"/>
                        </a:rPr>
                        <a:t>採集不正確的患者</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氣泡引入</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不正確試劑儲存</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97394">
                <a:tc>
                  <a:txBody>
                    <a:bodyPr/>
                    <a:lstStyle/>
                    <a:p>
                      <a:pPr algn="ctr" rtl="0" fontAlgn="ctr"/>
                      <a:r>
                        <a:rPr lang="zh-TW" altLang="en-US" sz="550" b="0" i="0" u="none" strike="noStrike">
                          <a:solidFill>
                            <a:srgbClr val="444444"/>
                          </a:solidFill>
                          <a:effectLst/>
                          <a:latin typeface="宋体"/>
                        </a:rPr>
                        <a:t>不合適的樣品</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動脈</a:t>
                      </a:r>
                      <a:r>
                        <a:rPr lang="zh-TW" altLang="en-US" sz="550" b="0" i="0" u="none" strike="noStrike">
                          <a:solidFill>
                            <a:srgbClr val="444444"/>
                          </a:solidFill>
                          <a:effectLst/>
                          <a:latin typeface="Times New Roman"/>
                        </a:rPr>
                        <a:t> </a:t>
                      </a:r>
                      <a:r>
                        <a:rPr lang="en-US" altLang="zh-TW" sz="550" b="0" i="0" u="none" strike="noStrike">
                          <a:solidFill>
                            <a:srgbClr val="444444"/>
                          </a:solidFill>
                          <a:effectLst/>
                          <a:latin typeface="Times New Roman"/>
                        </a:rPr>
                        <a:t>/ </a:t>
                      </a:r>
                      <a:r>
                        <a:rPr lang="zh-TW" altLang="en-US" sz="550" b="0" i="0" u="none" strike="noStrike">
                          <a:solidFill>
                            <a:srgbClr val="444444"/>
                          </a:solidFill>
                          <a:effectLst/>
                          <a:latin typeface="宋体"/>
                        </a:rPr>
                        <a:t>靜脈</a:t>
                      </a:r>
                      <a:r>
                        <a:rPr lang="zh-TW" altLang="en-US" sz="550" b="0" i="0" u="none" strike="noStrike">
                          <a:solidFill>
                            <a:srgbClr val="444444"/>
                          </a:solidFill>
                          <a:effectLst/>
                          <a:latin typeface="Times New Roman"/>
                        </a:rPr>
                        <a:t> </a:t>
                      </a:r>
                      <a:r>
                        <a:rPr lang="en-US" altLang="zh-TW" sz="550" b="0" i="0" u="none" strike="noStrike">
                          <a:solidFill>
                            <a:srgbClr val="444444"/>
                          </a:solidFill>
                          <a:effectLst/>
                          <a:latin typeface="Times New Roman"/>
                        </a:rPr>
                        <a:t>/ </a:t>
                      </a:r>
                      <a:r>
                        <a:rPr lang="zh-TW" altLang="en-US" sz="550" b="0" i="0" u="none" strike="noStrike">
                          <a:solidFill>
                            <a:srgbClr val="444444"/>
                          </a:solidFill>
                          <a:effectLst/>
                          <a:latin typeface="宋体"/>
                        </a:rPr>
                        <a:t>毛細血管</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dirty="0">
                          <a:solidFill>
                            <a:srgbClr val="444444"/>
                          </a:solidFill>
                          <a:effectLst/>
                          <a:latin typeface="宋体"/>
                        </a:rPr>
                        <a:t>錯誤</a:t>
                      </a:r>
                      <a:r>
                        <a:rPr lang="zh-TW" altLang="en-US" sz="550" b="0" i="0" u="none" strike="noStrike" dirty="0">
                          <a:solidFill>
                            <a:srgbClr val="444444"/>
                          </a:solidFill>
                          <a:effectLst/>
                          <a:latin typeface="宋体"/>
                        </a:rPr>
                        <a:t>的患者資訊輸入</a:t>
                      </a:r>
                      <a:endParaRPr lang="zh-TW" altLang="en-US" sz="550" b="0" i="0" u="none" strike="noStrike" dirty="0">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不正確試劑準備</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550" b="0" i="0" u="none" strike="noStrike">
                        <a:solidFill>
                          <a:srgbClr val="000000"/>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550" b="0" i="0" u="none" strike="noStrike">
                        <a:solidFill>
                          <a:srgbClr val="000000"/>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97394">
                <a:tc>
                  <a:txBody>
                    <a:bodyPr/>
                    <a:lstStyle/>
                    <a:p>
                      <a:pPr algn="ctr" rtl="0" fontAlgn="ctr"/>
                      <a:r>
                        <a:rPr lang="zh-TW" altLang="en-US" sz="550" b="0" i="0" u="none" strike="noStrike">
                          <a:solidFill>
                            <a:srgbClr val="444444"/>
                          </a:solidFill>
                          <a:effectLst/>
                          <a:latin typeface="宋体"/>
                        </a:rPr>
                        <a:t>不合適的樣品</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全血</a:t>
                      </a:r>
                      <a:r>
                        <a:rPr lang="en-US" altLang="zh-CN" sz="550" b="0" i="0" u="none" strike="noStrike">
                          <a:solidFill>
                            <a:srgbClr val="444444"/>
                          </a:solidFill>
                          <a:effectLst/>
                          <a:latin typeface="Times New Roman"/>
                        </a:rPr>
                        <a:t>/</a:t>
                      </a:r>
                      <a:r>
                        <a:rPr lang="zh-CN" altLang="en-US" sz="550" b="0" i="0" u="none" strike="noStrike">
                          <a:solidFill>
                            <a:srgbClr val="444444"/>
                          </a:solidFill>
                          <a:effectLst/>
                          <a:latin typeface="宋体"/>
                        </a:rPr>
                        <a:t>血漿</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試劑使用不正確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550" b="0" i="0" u="none" strike="noStrike">
                        <a:solidFill>
                          <a:srgbClr val="000000"/>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550" b="0" i="0" u="none" strike="noStrike">
                        <a:solidFill>
                          <a:srgbClr val="000000"/>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97394">
                <a:tc>
                  <a:txBody>
                    <a:bodyPr/>
                    <a:lstStyle/>
                    <a:p>
                      <a:pPr algn="ctr" rtl="0" fontAlgn="ctr"/>
                      <a:r>
                        <a:rPr lang="zh-TW" altLang="en-US" sz="550" b="0" i="0" u="none" strike="noStrike">
                          <a:solidFill>
                            <a:srgbClr val="444444"/>
                          </a:solidFill>
                          <a:effectLst/>
                          <a:latin typeface="宋体"/>
                        </a:rPr>
                        <a:t>不合適的樣品</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樣品容器或注射器錯誤</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試劑污染</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550" b="0" i="0" u="none" strike="noStrike">
                        <a:solidFill>
                          <a:srgbClr val="000000"/>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550" b="0" i="0" u="none" strike="noStrike">
                        <a:solidFill>
                          <a:srgbClr val="000000"/>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97394">
                <a:tc>
                  <a:txBody>
                    <a:bodyPr/>
                    <a:lstStyle/>
                    <a:p>
                      <a:pPr algn="ctr" rtl="0" fontAlgn="ctr"/>
                      <a:r>
                        <a:rPr lang="zh-TW" altLang="en-US" sz="550" b="0" i="0" u="none" strike="noStrike">
                          <a:solidFill>
                            <a:srgbClr val="444444"/>
                          </a:solidFill>
                          <a:effectLst/>
                          <a:latin typeface="宋体"/>
                        </a:rPr>
                        <a:t>不合適的樣品</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錯誤的添加劑</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試劑時間過久而變質</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550" b="0" i="0" u="none" strike="noStrike">
                        <a:solidFill>
                          <a:srgbClr val="000000"/>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zh-CN" altLang="en-US" sz="550" b="0" i="0" u="none" strike="noStrike">
                        <a:solidFill>
                          <a:srgbClr val="000000"/>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97394">
                <a:tc>
                  <a:txBody>
                    <a:bodyPr/>
                    <a:lstStyle/>
                    <a:p>
                      <a:pPr algn="ctr" rtl="0" fontAlgn="ctr"/>
                      <a:r>
                        <a:rPr lang="zh-TW" altLang="en-US" sz="550" b="0" i="0" u="none" strike="noStrike">
                          <a:solidFill>
                            <a:srgbClr val="444444"/>
                          </a:solidFill>
                          <a:effectLst/>
                          <a:latin typeface="宋体"/>
                        </a:rPr>
                        <a:t>不合適的樣品</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空腹</a:t>
                      </a:r>
                      <a:r>
                        <a:rPr lang="zh-CN" altLang="en-US" sz="550" b="0" i="0" u="none" strike="noStrike">
                          <a:solidFill>
                            <a:srgbClr val="444444"/>
                          </a:solidFill>
                          <a:effectLst/>
                          <a:latin typeface="Times New Roman"/>
                        </a:rPr>
                        <a:t> </a:t>
                      </a:r>
                      <a:r>
                        <a:rPr lang="en-US" altLang="zh-CN" sz="550" b="0" i="0" u="none" strike="noStrike">
                          <a:solidFill>
                            <a:srgbClr val="444444"/>
                          </a:solidFill>
                          <a:effectLst/>
                          <a:latin typeface="Times New Roman"/>
                        </a:rPr>
                        <a:t>/ </a:t>
                      </a:r>
                      <a:r>
                        <a:rPr lang="zh-CN" altLang="en-US" sz="550" b="0" i="0" u="none" strike="noStrike">
                          <a:solidFill>
                            <a:srgbClr val="444444"/>
                          </a:solidFill>
                          <a:effectLst/>
                          <a:latin typeface="宋体"/>
                        </a:rPr>
                        <a:t>餐後</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批間變異</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97394">
                <a:tc>
                  <a:txBody>
                    <a:bodyPr/>
                    <a:lstStyle/>
                    <a:p>
                      <a:pPr algn="ctr" rtl="0" fontAlgn="ctr"/>
                      <a:r>
                        <a:rPr lang="zh-TW" altLang="en-US" sz="550" b="0" i="0" u="none" strike="noStrike">
                          <a:solidFill>
                            <a:srgbClr val="444444"/>
                          </a:solidFill>
                          <a:effectLst/>
                          <a:latin typeface="宋体"/>
                        </a:rPr>
                        <a:t>不合適的樣品</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樣品凝集</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樣品相關的試劑故障</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干擾物</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97394">
                <a:tc>
                  <a:txBody>
                    <a:bodyPr/>
                    <a:lstStyle/>
                    <a:p>
                      <a:pPr algn="ctr" rtl="0" fontAlgn="ctr"/>
                      <a:r>
                        <a:rPr lang="zh-TW" altLang="en-US" sz="550" b="0" i="0" u="none" strike="noStrike">
                          <a:solidFill>
                            <a:srgbClr val="444444"/>
                          </a:solidFill>
                          <a:effectLst/>
                          <a:latin typeface="宋体"/>
                        </a:rPr>
                        <a:t>不合適的樣品</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採集時間不合理</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樣品相關的試劑故障</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分析物濃度過高（鉤狀效應）</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97394">
                <a:tc>
                  <a:txBody>
                    <a:bodyPr/>
                    <a:lstStyle/>
                    <a:p>
                      <a:pPr algn="ctr" rtl="0" fontAlgn="ctr"/>
                      <a:r>
                        <a:rPr lang="zh-TW" altLang="en-US" sz="550" b="0" i="0" u="none" strike="noStrike">
                          <a:solidFill>
                            <a:srgbClr val="444444"/>
                          </a:solidFill>
                          <a:effectLst/>
                          <a:latin typeface="宋体"/>
                        </a:rPr>
                        <a:t>患者狀態不適合檢測方法</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血細胞比容太高或太低</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樣品相關的試劑故障</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特殊的氫離子濃度</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97394">
                <a:tc>
                  <a:txBody>
                    <a:bodyPr/>
                    <a:lstStyle/>
                    <a:p>
                      <a:pPr algn="ctr" rtl="0" fontAlgn="ctr"/>
                      <a:r>
                        <a:rPr lang="zh-TW" altLang="en-US" sz="550" b="0" i="0" u="none" strike="noStrike">
                          <a:solidFill>
                            <a:srgbClr val="444444"/>
                          </a:solidFill>
                          <a:effectLst/>
                          <a:latin typeface="宋体"/>
                        </a:rPr>
                        <a:t>患者狀態不適合檢測方法</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含氧量太低或不穩定</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樣品相關的試劑故障</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特殊的粘度</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97394">
                <a:tc>
                  <a:txBody>
                    <a:bodyPr/>
                    <a:lstStyle/>
                    <a:p>
                      <a:pPr algn="ctr" rtl="0" fontAlgn="ctr"/>
                      <a:r>
                        <a:rPr lang="zh-TW" altLang="en-US" sz="550" b="0" i="0" u="none" strike="noStrike">
                          <a:solidFill>
                            <a:srgbClr val="444444"/>
                          </a:solidFill>
                          <a:effectLst/>
                          <a:latin typeface="宋体"/>
                        </a:rPr>
                        <a:t>患者狀態不適合檢測方法</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藥物治療幹擾</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樣品相關的試劑故障</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特殊的微粒負荷</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97394">
                <a:tc>
                  <a:txBody>
                    <a:bodyPr/>
                    <a:lstStyle/>
                    <a:p>
                      <a:pPr algn="ctr" rtl="0" fontAlgn="ctr"/>
                      <a:r>
                        <a:rPr lang="zh-TW" altLang="en-US" sz="550" b="0" i="0" u="none" strike="noStrike">
                          <a:solidFill>
                            <a:srgbClr val="444444"/>
                          </a:solidFill>
                          <a:effectLst/>
                          <a:latin typeface="宋体"/>
                        </a:rPr>
                        <a:t>患者狀態不適合檢測方法</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脂血</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電子模擬器故障</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4"/>
                  </a:ext>
                </a:extLst>
              </a:tr>
              <a:tr h="97394">
                <a:tc>
                  <a:txBody>
                    <a:bodyPr/>
                    <a:lstStyle/>
                    <a:p>
                      <a:pPr algn="ctr" rtl="0" fontAlgn="ctr"/>
                      <a:r>
                        <a:rPr lang="zh-TW" altLang="en-US" sz="550" b="0" i="0" u="none" strike="noStrike">
                          <a:solidFill>
                            <a:srgbClr val="444444"/>
                          </a:solidFill>
                          <a:effectLst/>
                          <a:latin typeface="宋体"/>
                        </a:rPr>
                        <a:t>患者狀態不適合檢測方法</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尿液過稀</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不適當的質控品運輸</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5"/>
                  </a:ext>
                </a:extLst>
              </a:tr>
              <a:tr h="97394">
                <a:tc>
                  <a:txBody>
                    <a:bodyPr/>
                    <a:lstStyle/>
                    <a:p>
                      <a:pPr algn="ctr" rtl="0" fontAlgn="ctr"/>
                      <a:r>
                        <a:rPr lang="zh-TW" altLang="en-US" sz="550" b="0" i="0" u="none" strike="noStrike">
                          <a:solidFill>
                            <a:srgbClr val="444444"/>
                          </a:solidFill>
                          <a:effectLst/>
                          <a:latin typeface="宋体"/>
                        </a:rPr>
                        <a:t>患者準備不正確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不適當的質控品儲存</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6"/>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質控品混勻不充分</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7"/>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不適當的校準</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8"/>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精密度不好</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9"/>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正確度不好</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偏倚</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0"/>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正確度不好</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干擾</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1"/>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分析模式不正確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質控品與患者標本</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2"/>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分析模式不正確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選擇分析物不正確</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3"/>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分析模式不正確</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程式參數不正確</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4"/>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標本攜帶污染</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5"/>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儀器錯誤</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6"/>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儀器故障</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軟件計算</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7"/>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儀器故障</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校準和分析之間的漂移</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8"/>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儀器故障</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校準缺失</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9"/>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儀器故障</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電力不穩定</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0"/>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儀器故障</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讀出設備故障</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1"/>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儀器故障</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數據缺失或紊亂</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2"/>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使用前未驗證性能</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儀器初始使用</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3"/>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使用前未驗證性能</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儀器維修或保養</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4"/>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使用前未驗證性能</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電池變化</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5"/>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使用前未驗證性能</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試劑批號改變</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6"/>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使用前未驗證性能</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常規使用</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7"/>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不合理的儀器功能未去除</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8"/>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儀器保養不足</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TW" altLang="en-US" sz="550" b="0" i="0" u="none" strike="noStrike">
                          <a:solidFill>
                            <a:srgbClr val="444444"/>
                          </a:solidFill>
                          <a:effectLst/>
                          <a:latin typeface="宋体"/>
                        </a:rPr>
                        <a:t>光學部分污染</a:t>
                      </a:r>
                      <a:endParaRPr lang="zh-TW"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49"/>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儀器保養不足</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劃痕</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50"/>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儀器保養不足</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霧</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51"/>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儀器保養不足</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宋体"/>
                        </a:rPr>
                        <a:t>設備外傷</a:t>
                      </a:r>
                      <a:endParaRPr lang="zh-CN" altLang="en-US" sz="550" b="0" i="0" u="none" strike="noStrike">
                        <a:solidFill>
                          <a:srgbClr val="444444"/>
                        </a:solidFill>
                        <a:effectLst/>
                        <a:latin typeface="Times New Roman"/>
                      </a:endParaRP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52"/>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TW" altLang="en-US" sz="550" b="0" i="0" u="none" strike="noStrike">
                          <a:solidFill>
                            <a:srgbClr val="444444"/>
                          </a:solidFill>
                          <a:effectLst/>
                          <a:latin typeface="宋体"/>
                        </a:rPr>
                        <a:t>使用患者私人設備</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53"/>
                  </a:ext>
                </a:extLst>
              </a:tr>
              <a:tr h="97394">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宋体"/>
                        </a:rPr>
                        <a:t>複雜的程式</a:t>
                      </a:r>
                      <a:endParaRPr lang="zh-CN"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54"/>
                  </a:ext>
                </a:extLst>
              </a:tr>
              <a:tr h="97394">
                <a:tc>
                  <a:txBody>
                    <a:bodyPr/>
                    <a:lstStyle/>
                    <a:p>
                      <a:pPr algn="ctr" rtl="0" fontAlgn="ctr"/>
                      <a:r>
                        <a:rPr lang="zh-CN" altLang="en-US" sz="550" b="0" i="0" u="none" strike="noStrike" dirty="0">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zh-TW" altLang="en-US" sz="550" b="0" i="0" u="none" strike="noStrike">
                          <a:solidFill>
                            <a:srgbClr val="444444"/>
                          </a:solidFill>
                          <a:effectLst/>
                          <a:latin typeface="宋体"/>
                        </a:rPr>
                        <a:t>不正確的操作</a:t>
                      </a:r>
                      <a:endParaRPr lang="zh-TW" altLang="en-US" sz="550" b="0" i="0" u="none" strike="noStrike">
                        <a:solidFill>
                          <a:srgbClr val="444444"/>
                        </a:solidFill>
                        <a:effectLst/>
                        <a:latin typeface="Times New Roman"/>
                      </a:endParaRPr>
                    </a:p>
                  </a:txBody>
                  <a:tcPr marL="4244" marR="4244" marT="424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zh-CN" altLang="en-US" sz="550" b="0" i="0" u="none" strike="noStrike">
                          <a:solidFill>
                            <a:srgbClr val="444444"/>
                          </a:solidFill>
                          <a:effectLst/>
                          <a:latin typeface="Times New Roman"/>
                        </a:rPr>
                        <a:t>　</a:t>
                      </a:r>
                    </a:p>
                  </a:txBody>
                  <a:tcPr marL="4244" marR="4244" marT="424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rtl="0" fontAlgn="ctr"/>
                      <a:r>
                        <a:rPr lang="zh-CN" altLang="en-US" sz="550" b="0" i="0" u="none" strike="noStrike" dirty="0">
                          <a:solidFill>
                            <a:srgbClr val="444444"/>
                          </a:solidFill>
                          <a:effectLst/>
                          <a:latin typeface="Times New Roman"/>
                        </a:rPr>
                        <a:t>　</a:t>
                      </a:r>
                    </a:p>
                  </a:txBody>
                  <a:tcPr marL="4244" marR="4244" marT="424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55"/>
                  </a:ext>
                </a:extLst>
              </a:tr>
            </a:tbl>
          </a:graphicData>
        </a:graphic>
      </p:graphicFrame>
    </p:spTree>
    <p:extLst>
      <p:ext uri="{BB962C8B-B14F-4D97-AF65-F5344CB8AC3E}">
        <p14:creationId xmlns:p14="http://schemas.microsoft.com/office/powerpoint/2010/main" val="1850052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39" y="284343"/>
            <a:ext cx="8156831"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50" dirty="0">
                <a:solidFill>
                  <a:srgbClr val="000000"/>
                </a:solidFill>
                <a:latin typeface="Times New Roman" pitchFamily="18" charset="0"/>
                <a:cs typeface="Times New Roman" pitchFamily="18" charset="0"/>
              </a:rPr>
              <a:t>診斷試驗的風險分析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風險估計</a:t>
            </a:r>
            <a:r>
              <a:rPr lang="en-US" altLang="zh-CN"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Risk estimate </a:t>
            </a:r>
            <a:r>
              <a:rPr lang="en-US" altLang="zh-TW" sz="950" dirty="0">
                <a:solidFill>
                  <a:srgbClr val="000000"/>
                </a:solidFill>
                <a:latin typeface="Times New Roman" pitchFamily="18" charset="0"/>
                <a:cs typeface="Times New Roman" pitchFamily="18" charset="0"/>
              </a:rPr>
              <a:t>) - </a:t>
            </a:r>
            <a:r>
              <a:rPr lang="zh-CN" altLang="en-US" sz="950" dirty="0">
                <a:solidFill>
                  <a:srgbClr val="000000"/>
                </a:solidFill>
                <a:latin typeface="Times New Roman" pitchFamily="18" charset="0"/>
                <a:cs typeface="Times New Roman" pitchFamily="18" charset="0"/>
              </a:rPr>
              <a:t>危害發生概率</a:t>
            </a:r>
            <a:r>
              <a:rPr lang="en-US" altLang="zh-CN"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Probability of Occurrence </a:t>
            </a:r>
            <a:r>
              <a:rPr lang="en-US" altLang="zh-TW" sz="950" dirty="0">
                <a:solidFill>
                  <a:srgbClr val="000000"/>
                </a:solidFill>
                <a:latin typeface="Times New Roman" pitchFamily="18" charset="0"/>
                <a:cs typeface="Times New Roman" pitchFamily="18" charset="0"/>
              </a:rPr>
              <a:t>)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5" name="Rectangle 14"/>
          <p:cNvSpPr>
            <a:spLocks noChangeArrowheads="1"/>
          </p:cNvSpPr>
          <p:nvPr/>
        </p:nvSpPr>
        <p:spPr bwMode="auto">
          <a:xfrm>
            <a:off x="880673" y="846428"/>
            <a:ext cx="9898829" cy="85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100" dirty="0">
                <a:latin typeface="Times New Roman" pitchFamily="18" charset="0"/>
                <a:cs typeface="Times New Roman" pitchFamily="18" charset="0"/>
              </a:rPr>
              <a:t>1</a:t>
            </a:r>
            <a:r>
              <a:rPr lang="zh-CN" altLang="en-US" sz="1100" dirty="0">
                <a:latin typeface="Times New Roman" pitchFamily="18" charset="0"/>
                <a:cs typeface="Times New Roman" pitchFamily="18" charset="0"/>
              </a:rPr>
              <a:t>、危害的發生概率</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probability of </a:t>
            </a:r>
            <a:r>
              <a:rPr lang="en-US" altLang="zh-CN" sz="1100" i="1" dirty="0" err="1">
                <a:latin typeface="Times New Roman" pitchFamily="18" charset="0"/>
                <a:cs typeface="Times New Roman" pitchFamily="18" charset="0"/>
              </a:rPr>
              <a:t>occurence</a:t>
            </a:r>
            <a:r>
              <a:rPr lang="en-US" altLang="zh-CN" sz="1100" dirty="0">
                <a:latin typeface="Times New Roman" pitchFamily="18" charset="0"/>
                <a:cs typeface="Times New Roman" pitchFamily="18" charset="0"/>
              </a:rPr>
              <a:t>)</a:t>
            </a:r>
          </a:p>
          <a:p>
            <a:pPr>
              <a:lnSpc>
                <a:spcPct val="150000"/>
              </a:lnSpc>
            </a:pPr>
            <a:r>
              <a:rPr lang="zh-CN" altLang="en-US" sz="1100" dirty="0">
                <a:latin typeface="Times New Roman" pitchFamily="18" charset="0"/>
                <a:cs typeface="Times New Roman" pitchFamily="18" charset="0"/>
              </a:rPr>
              <a:t>識別潛在失效模式後應估計危害出現的可能性，通常危害來源於不正確或延遲結果，因此評價危害發生概率時應結合實驗室分析過程的完整流程及測定結果的預期臨床用途，由此可知危害發生概率並不一定等同於故障的發生率，因為很多故障可能並不會導致患者危害，例如下面引起患者損害的典型序列事件圖示：</a:t>
            </a:r>
            <a:endParaRPr lang="en-US" altLang="zh-CN" sz="1100" dirty="0">
              <a:latin typeface="Times New Roman" pitchFamily="18" charset="0"/>
              <a:cs typeface="Times New Roman" pitchFamily="18" charset="0"/>
            </a:endParaRPr>
          </a:p>
        </p:txBody>
      </p:sp>
      <p:sp>
        <p:nvSpPr>
          <p:cNvPr id="6" name="矩形 5"/>
          <p:cNvSpPr/>
          <p:nvPr/>
        </p:nvSpPr>
        <p:spPr>
          <a:xfrm>
            <a:off x="807257" y="2205443"/>
            <a:ext cx="889987" cy="346249"/>
          </a:xfrm>
          <a:prstGeom prst="rect">
            <a:avLst/>
          </a:prstGeom>
          <a:ln>
            <a:solidFill>
              <a:schemeClr val="bg2"/>
            </a:solid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分析前原因</a:t>
            </a:r>
          </a:p>
        </p:txBody>
      </p:sp>
      <p:cxnSp>
        <p:nvCxnSpPr>
          <p:cNvPr id="7" name="直接箭头连接符 6"/>
          <p:cNvCxnSpPr/>
          <p:nvPr/>
        </p:nvCxnSpPr>
        <p:spPr bwMode="auto">
          <a:xfrm flipV="1">
            <a:off x="1697244" y="2378162"/>
            <a:ext cx="503999" cy="406"/>
          </a:xfrm>
          <a:prstGeom prst="straightConnector1">
            <a:avLst/>
          </a:prstGeom>
          <a:ln w="8890">
            <a:solidFill>
              <a:srgbClr val="FF00FF">
                <a:alpha val="30000"/>
              </a:srgbClr>
            </a:solidFill>
            <a:prstDash val="solid"/>
            <a:tailEnd type="stealth"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782371" y="2061580"/>
            <a:ext cx="317716" cy="315856"/>
          </a:xfrm>
          <a:prstGeom prst="rect">
            <a:avLst/>
          </a:prstGeom>
          <a:ln>
            <a:noFill/>
          </a:ln>
        </p:spPr>
        <p:txBody>
          <a:bodyPr wrap="none">
            <a:spAutoFit/>
          </a:bodyPr>
          <a:lstStyle/>
          <a:p>
            <a:pPr>
              <a:lnSpc>
                <a:spcPct val="150000"/>
              </a:lnSpc>
            </a:pPr>
            <a:r>
              <a:rPr lang="en-US" altLang="zh-CN" sz="1100" i="1" dirty="0">
                <a:latin typeface="Times New Roman" panose="02020603050405020304" pitchFamily="18" charset="0"/>
                <a:cs typeface="Times New Roman" panose="02020603050405020304" pitchFamily="18" charset="0"/>
              </a:rPr>
              <a:t>P</a:t>
            </a:r>
            <a:r>
              <a:rPr lang="en-US" altLang="zh-CN" sz="1100" baseline="-25000" dirty="0">
                <a:latin typeface="Times New Roman" panose="02020603050405020304" pitchFamily="18" charset="0"/>
                <a:cs typeface="Times New Roman" panose="02020603050405020304" pitchFamily="18" charset="0"/>
              </a:rPr>
              <a:t>1</a:t>
            </a:r>
            <a:endParaRPr lang="zh-CN" altLang="en-US" sz="1100" baseline="-25000" dirty="0">
              <a:latin typeface="Times New Roman" panose="02020603050405020304" pitchFamily="18" charset="0"/>
              <a:cs typeface="Times New Roman" panose="02020603050405020304" pitchFamily="18" charset="0"/>
            </a:endParaRPr>
          </a:p>
        </p:txBody>
      </p:sp>
      <p:sp>
        <p:nvSpPr>
          <p:cNvPr id="10" name="矩形 9"/>
          <p:cNvSpPr/>
          <p:nvPr/>
        </p:nvSpPr>
        <p:spPr>
          <a:xfrm>
            <a:off x="2201243" y="2205037"/>
            <a:ext cx="1031051" cy="346249"/>
          </a:xfrm>
          <a:prstGeom prst="rect">
            <a:avLst/>
          </a:prstGeom>
          <a:ln>
            <a:solidFill>
              <a:schemeClr val="bg2"/>
            </a:solid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分析過程故障</a:t>
            </a:r>
          </a:p>
        </p:txBody>
      </p:sp>
      <p:cxnSp>
        <p:nvCxnSpPr>
          <p:cNvPr id="12" name="直接箭头连接符 11"/>
          <p:cNvCxnSpPr/>
          <p:nvPr/>
        </p:nvCxnSpPr>
        <p:spPr bwMode="auto">
          <a:xfrm>
            <a:off x="3232294" y="2378162"/>
            <a:ext cx="506257" cy="1180"/>
          </a:xfrm>
          <a:prstGeom prst="straightConnector1">
            <a:avLst/>
          </a:prstGeom>
          <a:ln w="8890">
            <a:solidFill>
              <a:srgbClr val="FF00FF">
                <a:alpha val="30000"/>
              </a:srgbClr>
            </a:solidFill>
            <a:prstDash val="solid"/>
            <a:tailEnd type="stealth" w="med" len="med"/>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318549" y="2062918"/>
            <a:ext cx="317716" cy="315856"/>
          </a:xfrm>
          <a:prstGeom prst="rect">
            <a:avLst/>
          </a:prstGeom>
          <a:ln>
            <a:noFill/>
          </a:ln>
        </p:spPr>
        <p:txBody>
          <a:bodyPr wrap="none">
            <a:spAutoFit/>
          </a:bodyPr>
          <a:lstStyle/>
          <a:p>
            <a:pPr>
              <a:lnSpc>
                <a:spcPct val="150000"/>
              </a:lnSpc>
            </a:pPr>
            <a:r>
              <a:rPr lang="en-US" altLang="zh-CN" sz="1100" i="1" dirty="0">
                <a:latin typeface="Times New Roman" panose="02020603050405020304" pitchFamily="18" charset="0"/>
                <a:cs typeface="Times New Roman" panose="02020603050405020304" pitchFamily="18" charset="0"/>
              </a:rPr>
              <a:t>P</a:t>
            </a:r>
            <a:r>
              <a:rPr lang="en-US" altLang="zh-CN" sz="1100" baseline="-25000" dirty="0">
                <a:latin typeface="Times New Roman" panose="02020603050405020304" pitchFamily="18" charset="0"/>
                <a:cs typeface="Times New Roman" panose="02020603050405020304" pitchFamily="18" charset="0"/>
              </a:rPr>
              <a:t>2</a:t>
            </a:r>
            <a:endParaRPr lang="zh-CN" altLang="en-US" sz="1100" baseline="-25000" dirty="0">
              <a:latin typeface="Times New Roman" panose="02020603050405020304" pitchFamily="18" charset="0"/>
              <a:cs typeface="Times New Roman" panose="02020603050405020304" pitchFamily="18" charset="0"/>
            </a:endParaRPr>
          </a:p>
        </p:txBody>
      </p:sp>
      <p:sp>
        <p:nvSpPr>
          <p:cNvPr id="14" name="矩形 13"/>
          <p:cNvSpPr/>
          <p:nvPr/>
        </p:nvSpPr>
        <p:spPr>
          <a:xfrm>
            <a:off x="3738551" y="2206217"/>
            <a:ext cx="1172116" cy="346249"/>
          </a:xfrm>
          <a:prstGeom prst="rect">
            <a:avLst/>
          </a:prstGeom>
          <a:ln>
            <a:solidFill>
              <a:schemeClr val="bg2"/>
            </a:solid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形成錯誤的結果</a:t>
            </a:r>
          </a:p>
        </p:txBody>
      </p:sp>
      <p:cxnSp>
        <p:nvCxnSpPr>
          <p:cNvPr id="15" name="直接箭头连接符 14"/>
          <p:cNvCxnSpPr/>
          <p:nvPr/>
        </p:nvCxnSpPr>
        <p:spPr bwMode="auto">
          <a:xfrm flipV="1">
            <a:off x="4910667" y="2379227"/>
            <a:ext cx="504000" cy="115"/>
          </a:xfrm>
          <a:prstGeom prst="straightConnector1">
            <a:avLst/>
          </a:prstGeom>
          <a:ln w="8890">
            <a:solidFill>
              <a:srgbClr val="FF00FF">
                <a:alpha val="30000"/>
              </a:srgbClr>
            </a:solidFill>
            <a:prstDash val="solid"/>
            <a:tailEnd type="stealth"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953018" y="2062416"/>
            <a:ext cx="317716" cy="315856"/>
          </a:xfrm>
          <a:prstGeom prst="rect">
            <a:avLst/>
          </a:prstGeom>
          <a:ln>
            <a:noFill/>
          </a:ln>
        </p:spPr>
        <p:txBody>
          <a:bodyPr wrap="none">
            <a:spAutoFit/>
          </a:bodyPr>
          <a:lstStyle/>
          <a:p>
            <a:pPr>
              <a:lnSpc>
                <a:spcPct val="150000"/>
              </a:lnSpc>
            </a:pPr>
            <a:r>
              <a:rPr lang="en-US" altLang="zh-CN" sz="1100" i="1" dirty="0">
                <a:latin typeface="Times New Roman" panose="02020603050405020304" pitchFamily="18" charset="0"/>
                <a:cs typeface="Times New Roman" panose="02020603050405020304" pitchFamily="18" charset="0"/>
              </a:rPr>
              <a:t>P</a:t>
            </a:r>
            <a:r>
              <a:rPr lang="en-US" altLang="zh-CN" sz="1100" baseline="-25000" dirty="0">
                <a:latin typeface="Times New Roman" panose="02020603050405020304" pitchFamily="18" charset="0"/>
                <a:cs typeface="Times New Roman" panose="02020603050405020304" pitchFamily="18" charset="0"/>
              </a:rPr>
              <a:t>3</a:t>
            </a:r>
            <a:endParaRPr lang="zh-CN" altLang="en-US" sz="1100" baseline="-25000" dirty="0">
              <a:latin typeface="Times New Roman" panose="02020603050405020304" pitchFamily="18" charset="0"/>
              <a:cs typeface="Times New Roman" panose="02020603050405020304" pitchFamily="18" charset="0"/>
            </a:endParaRPr>
          </a:p>
        </p:txBody>
      </p:sp>
      <p:sp>
        <p:nvSpPr>
          <p:cNvPr id="17" name="矩形 16"/>
          <p:cNvSpPr/>
          <p:nvPr/>
        </p:nvSpPr>
        <p:spPr>
          <a:xfrm>
            <a:off x="5414667" y="2206102"/>
            <a:ext cx="1172116" cy="346249"/>
          </a:xfrm>
          <a:prstGeom prst="rect">
            <a:avLst/>
          </a:prstGeom>
          <a:ln>
            <a:solidFill>
              <a:schemeClr val="bg2"/>
            </a:solid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報告錯誤的結果</a:t>
            </a:r>
          </a:p>
        </p:txBody>
      </p:sp>
      <p:cxnSp>
        <p:nvCxnSpPr>
          <p:cNvPr id="18" name="直接箭头连接符 17"/>
          <p:cNvCxnSpPr/>
          <p:nvPr/>
        </p:nvCxnSpPr>
        <p:spPr bwMode="auto">
          <a:xfrm flipV="1">
            <a:off x="6586783" y="2377909"/>
            <a:ext cx="503999" cy="1318"/>
          </a:xfrm>
          <a:prstGeom prst="straightConnector1">
            <a:avLst/>
          </a:prstGeom>
          <a:ln w="8890">
            <a:solidFill>
              <a:srgbClr val="FF00FF">
                <a:alpha val="30000"/>
              </a:srgbClr>
            </a:solidFill>
            <a:prstDash val="solid"/>
            <a:tailEnd type="stealth"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671909" y="2063371"/>
            <a:ext cx="317716" cy="315856"/>
          </a:xfrm>
          <a:prstGeom prst="rect">
            <a:avLst/>
          </a:prstGeom>
          <a:ln>
            <a:noFill/>
          </a:ln>
        </p:spPr>
        <p:txBody>
          <a:bodyPr wrap="none">
            <a:spAutoFit/>
          </a:bodyPr>
          <a:lstStyle/>
          <a:p>
            <a:pPr>
              <a:lnSpc>
                <a:spcPct val="150000"/>
              </a:lnSpc>
            </a:pPr>
            <a:r>
              <a:rPr lang="en-US" altLang="zh-CN" sz="1100" i="1" dirty="0">
                <a:latin typeface="Times New Roman" panose="02020603050405020304" pitchFamily="18" charset="0"/>
                <a:cs typeface="Times New Roman" panose="02020603050405020304" pitchFamily="18" charset="0"/>
              </a:rPr>
              <a:t>P</a:t>
            </a:r>
            <a:r>
              <a:rPr lang="en-US" altLang="zh-CN" sz="1100" baseline="-25000" dirty="0">
                <a:latin typeface="Times New Roman" panose="02020603050405020304" pitchFamily="18" charset="0"/>
                <a:cs typeface="Times New Roman" panose="02020603050405020304" pitchFamily="18" charset="0"/>
              </a:rPr>
              <a:t>4</a:t>
            </a:r>
            <a:endParaRPr lang="zh-CN" altLang="en-US" sz="1100" baseline="-25000" dirty="0">
              <a:latin typeface="Times New Roman" panose="02020603050405020304" pitchFamily="18" charset="0"/>
              <a:cs typeface="Times New Roman" panose="02020603050405020304" pitchFamily="18" charset="0"/>
            </a:endParaRPr>
          </a:p>
        </p:txBody>
      </p:sp>
      <p:sp>
        <p:nvSpPr>
          <p:cNvPr id="20" name="矩形 19"/>
          <p:cNvSpPr/>
          <p:nvPr/>
        </p:nvSpPr>
        <p:spPr>
          <a:xfrm>
            <a:off x="7090782" y="2220846"/>
            <a:ext cx="466794" cy="314125"/>
          </a:xfrm>
          <a:prstGeom prst="rect">
            <a:avLst/>
          </a:prstGeom>
          <a:ln>
            <a:solidFill>
              <a:schemeClr val="bg2"/>
            </a:solid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誤診</a:t>
            </a:r>
          </a:p>
        </p:txBody>
      </p:sp>
      <p:cxnSp>
        <p:nvCxnSpPr>
          <p:cNvPr id="21" name="直接箭头连接符 20"/>
          <p:cNvCxnSpPr/>
          <p:nvPr/>
        </p:nvCxnSpPr>
        <p:spPr bwMode="auto">
          <a:xfrm>
            <a:off x="7557576" y="2377909"/>
            <a:ext cx="504001" cy="0"/>
          </a:xfrm>
          <a:prstGeom prst="straightConnector1">
            <a:avLst/>
          </a:prstGeom>
          <a:ln w="8890">
            <a:solidFill>
              <a:srgbClr val="FF00FF">
                <a:alpha val="30000"/>
              </a:srgbClr>
            </a:solidFill>
            <a:prstDash val="solid"/>
            <a:tailEnd type="stealth"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642704" y="2062052"/>
            <a:ext cx="317716" cy="315856"/>
          </a:xfrm>
          <a:prstGeom prst="rect">
            <a:avLst/>
          </a:prstGeom>
          <a:ln>
            <a:noFill/>
          </a:ln>
        </p:spPr>
        <p:txBody>
          <a:bodyPr wrap="none">
            <a:spAutoFit/>
          </a:bodyPr>
          <a:lstStyle/>
          <a:p>
            <a:pPr>
              <a:lnSpc>
                <a:spcPct val="150000"/>
              </a:lnSpc>
            </a:pPr>
            <a:r>
              <a:rPr lang="en-US" altLang="zh-CN" sz="1100" i="1" dirty="0">
                <a:latin typeface="Times New Roman" panose="02020603050405020304" pitchFamily="18" charset="0"/>
                <a:cs typeface="Times New Roman" panose="02020603050405020304" pitchFamily="18" charset="0"/>
              </a:rPr>
              <a:t>P</a:t>
            </a:r>
            <a:r>
              <a:rPr lang="en-US" altLang="zh-CN" sz="1100" baseline="-25000" dirty="0">
                <a:latin typeface="Times New Roman" panose="02020603050405020304" pitchFamily="18" charset="0"/>
                <a:cs typeface="Times New Roman" panose="02020603050405020304" pitchFamily="18" charset="0"/>
              </a:rPr>
              <a:t>5</a:t>
            </a:r>
            <a:endParaRPr lang="zh-CN" altLang="en-US" sz="1100" baseline="-25000" dirty="0">
              <a:latin typeface="Times New Roman" panose="02020603050405020304" pitchFamily="18" charset="0"/>
              <a:cs typeface="Times New Roman" panose="02020603050405020304" pitchFamily="18" charset="0"/>
            </a:endParaRPr>
          </a:p>
        </p:txBody>
      </p:sp>
      <p:sp>
        <p:nvSpPr>
          <p:cNvPr id="23" name="矩形 22"/>
          <p:cNvSpPr/>
          <p:nvPr/>
        </p:nvSpPr>
        <p:spPr>
          <a:xfrm>
            <a:off x="8061577" y="2204784"/>
            <a:ext cx="1172116" cy="346249"/>
          </a:xfrm>
          <a:prstGeom prst="rect">
            <a:avLst/>
          </a:prstGeom>
          <a:ln>
            <a:solidFill>
              <a:schemeClr val="bg2"/>
            </a:solid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危險的醫療措施</a:t>
            </a:r>
          </a:p>
        </p:txBody>
      </p:sp>
      <p:cxnSp>
        <p:nvCxnSpPr>
          <p:cNvPr id="24" name="直接箭头连接符 23"/>
          <p:cNvCxnSpPr/>
          <p:nvPr/>
        </p:nvCxnSpPr>
        <p:spPr bwMode="auto">
          <a:xfrm>
            <a:off x="9233693" y="2377909"/>
            <a:ext cx="504000" cy="507"/>
          </a:xfrm>
          <a:prstGeom prst="straightConnector1">
            <a:avLst/>
          </a:prstGeom>
          <a:ln w="8890">
            <a:solidFill>
              <a:srgbClr val="FF00FF">
                <a:alpha val="30000"/>
              </a:srgbClr>
            </a:solidFill>
            <a:prstDash val="solid"/>
            <a:tailEnd type="stealth" w="med" len="me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318820" y="2051292"/>
            <a:ext cx="317716" cy="315856"/>
          </a:xfrm>
          <a:prstGeom prst="rect">
            <a:avLst/>
          </a:prstGeom>
          <a:ln>
            <a:noFill/>
          </a:ln>
        </p:spPr>
        <p:txBody>
          <a:bodyPr wrap="none">
            <a:spAutoFit/>
          </a:bodyPr>
          <a:lstStyle/>
          <a:p>
            <a:pPr>
              <a:lnSpc>
                <a:spcPct val="150000"/>
              </a:lnSpc>
            </a:pPr>
            <a:r>
              <a:rPr lang="en-US" altLang="zh-CN" sz="1100" i="1" dirty="0">
                <a:latin typeface="Times New Roman" panose="02020603050405020304" pitchFamily="18" charset="0"/>
                <a:cs typeface="Times New Roman" panose="02020603050405020304" pitchFamily="18" charset="0"/>
              </a:rPr>
              <a:t>P</a:t>
            </a:r>
            <a:r>
              <a:rPr lang="en-US" altLang="zh-CN" sz="1100" baseline="-25000" dirty="0">
                <a:latin typeface="Times New Roman" panose="02020603050405020304" pitchFamily="18" charset="0"/>
                <a:cs typeface="Times New Roman" panose="02020603050405020304" pitchFamily="18" charset="0"/>
              </a:rPr>
              <a:t>6</a:t>
            </a:r>
            <a:endParaRPr lang="zh-CN" altLang="en-US" sz="1100" baseline="-25000" dirty="0">
              <a:latin typeface="Times New Roman" panose="02020603050405020304" pitchFamily="18" charset="0"/>
              <a:cs typeface="Times New Roman" panose="02020603050405020304" pitchFamily="18" charset="0"/>
            </a:endParaRPr>
          </a:p>
        </p:txBody>
      </p:sp>
      <p:sp>
        <p:nvSpPr>
          <p:cNvPr id="26" name="矩形 25"/>
          <p:cNvSpPr/>
          <p:nvPr/>
        </p:nvSpPr>
        <p:spPr>
          <a:xfrm>
            <a:off x="9737693" y="2205291"/>
            <a:ext cx="1031051" cy="314125"/>
          </a:xfrm>
          <a:prstGeom prst="rect">
            <a:avLst/>
          </a:prstGeom>
          <a:ln>
            <a:solidFill>
              <a:schemeClr val="bg2"/>
            </a:solid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患者受到危害</a:t>
            </a:r>
          </a:p>
        </p:txBody>
      </p:sp>
      <p:sp>
        <p:nvSpPr>
          <p:cNvPr id="30" name="矩形 29"/>
          <p:cNvSpPr/>
          <p:nvPr/>
        </p:nvSpPr>
        <p:spPr bwMode="auto">
          <a:xfrm>
            <a:off x="5248668" y="1875103"/>
            <a:ext cx="4070152" cy="986937"/>
          </a:xfrm>
          <a:prstGeom prst="rect">
            <a:avLst/>
          </a:prstGeom>
          <a:ln w="6350">
            <a:solidFill>
              <a:srgbClr val="FF00FF">
                <a:alpha val="30000"/>
              </a:srgbClr>
            </a:solidFill>
            <a:prstDash val="sysDash"/>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6949718" y="2552466"/>
            <a:ext cx="748923" cy="314125"/>
          </a:xfrm>
          <a:prstGeom prst="rect">
            <a:avLst/>
          </a:prstGeom>
          <a:ln>
            <a:noFill/>
          </a:ln>
        </p:spPr>
        <p:txBody>
          <a:bodyPr wrap="none">
            <a:spAutoFit/>
          </a:bodyPr>
          <a:lstStyle/>
          <a:p>
            <a:pPr>
              <a:lnSpc>
                <a:spcPct val="150000"/>
              </a:lnSpc>
            </a:pPr>
            <a:r>
              <a:rPr lang="zh-CN" altLang="en-US" sz="1100" dirty="0">
                <a:latin typeface="Times New Roman" panose="02020603050405020304" pitchFamily="18" charset="0"/>
                <a:cs typeface="Times New Roman" panose="02020603050405020304" pitchFamily="18" charset="0"/>
              </a:rPr>
              <a:t>危險情況</a:t>
            </a:r>
          </a:p>
        </p:txBody>
      </p:sp>
      <p:sp>
        <p:nvSpPr>
          <p:cNvPr id="32" name="Rectangle 14"/>
          <p:cNvSpPr>
            <a:spLocks noChangeArrowheads="1"/>
          </p:cNvSpPr>
          <p:nvPr/>
        </p:nvSpPr>
        <p:spPr bwMode="auto">
          <a:xfrm>
            <a:off x="856566" y="3031013"/>
            <a:ext cx="9922936" cy="85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圖中的每個步驟都有一定的概率引起下一步驟，最理想情況實驗室能夠定量估計故障發生的概率，但是在沒有充足的數據情況下可以考慮描述性的半定量方法進行</a:t>
            </a:r>
            <a:r>
              <a:rPr lang="zh-TW" altLang="en-US" sz="1100" dirty="0">
                <a:latin typeface="Times New Roman" pitchFamily="18" charset="0"/>
                <a:cs typeface="Times New Roman" pitchFamily="18" charset="0"/>
              </a:rPr>
              <a:t>分級</a:t>
            </a:r>
            <a:r>
              <a:rPr lang="zh-CN" altLang="en-US" sz="1100" dirty="0">
                <a:latin typeface="Times New Roman" pitchFamily="18" charset="0"/>
                <a:cs typeface="Times New Roman" pitchFamily="18" charset="0"/>
              </a:rPr>
              <a:t>，例如</a:t>
            </a:r>
            <a:r>
              <a:rPr lang="zh-TW" altLang="en-US" sz="1100" dirty="0">
                <a:latin typeface="Times New Roman" pitchFamily="18" charset="0"/>
                <a:cs typeface="Times New Roman" pitchFamily="18" charset="0"/>
              </a:rPr>
              <a:t>：經常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每週一次，可能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每月一次，偶爾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每年一次，很少</a:t>
            </a:r>
            <a:r>
              <a:rPr lang="zh-CN" altLang="en-US" sz="1100" dirty="0">
                <a:latin typeface="Times New Roman" pitchFamily="18" charset="0"/>
                <a:cs typeface="Times New Roman" pitchFamily="18" charset="0"/>
              </a:rPr>
              <a:t>或</a:t>
            </a:r>
            <a:r>
              <a:rPr lang="zh-TW" altLang="en-US" sz="1100" dirty="0">
                <a:latin typeface="Times New Roman" pitchFamily="18" charset="0"/>
                <a:cs typeface="Times New Roman" pitchFamily="18" charset="0"/>
              </a:rPr>
              <a:t>稀有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幾年一次，不可能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整個使用期間一次</a:t>
            </a:r>
            <a:r>
              <a:rPr lang="zh-CN" altLang="en-US" sz="1100" dirty="0">
                <a:latin typeface="Times New Roman" pitchFamily="18" charset="0"/>
                <a:cs typeface="Times New Roman" pitchFamily="18" charset="0"/>
              </a:rPr>
              <a:t>，或以打分的形式進行半定量估計，形式可以參考衛生保健的失效模式和影響分析模型</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Health Care Failure Mode Effects Analysis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HFMEA</a:t>
            </a:r>
            <a:r>
              <a:rPr lang="en-US" altLang="zh-CN" sz="1100" i="1" baseline="40000" dirty="0">
                <a:latin typeface="Times New Roman" pitchFamily="18" charset="0"/>
                <a:cs typeface="Times New Roman" pitchFamily="18" charset="0"/>
              </a:rPr>
              <a:t>TM</a:t>
            </a:r>
            <a:r>
              <a:rPr lang="en-US" altLang="zh-CN" sz="1100" i="1"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p:txBody>
      </p:sp>
      <p:sp>
        <p:nvSpPr>
          <p:cNvPr id="44" name="Rectangle 14"/>
          <p:cNvSpPr>
            <a:spLocks noChangeArrowheads="1"/>
          </p:cNvSpPr>
          <p:nvPr/>
        </p:nvSpPr>
        <p:spPr bwMode="auto">
          <a:xfrm>
            <a:off x="848400" y="3977903"/>
            <a:ext cx="332422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900" i="1" dirty="0">
                <a:latin typeface="Times New Roman" pitchFamily="18" charset="0"/>
                <a:cs typeface="Times New Roman" pitchFamily="18" charset="0"/>
              </a:rPr>
              <a:t>This can also be referred to as Probability of Occurrence</a:t>
            </a:r>
            <a:r>
              <a:rPr lang="en-US" altLang="zh-CN" sz="900" dirty="0">
                <a:latin typeface="Times New Roman" pitchFamily="18" charset="0"/>
                <a:cs typeface="Times New Roman" pitchFamily="18" charset="0"/>
              </a:rPr>
              <a:t> (</a:t>
            </a:r>
            <a:r>
              <a:rPr lang="en-US" altLang="zh-CN" sz="900" i="1" dirty="0">
                <a:latin typeface="Times New Roman" pitchFamily="18" charset="0"/>
                <a:cs typeface="Times New Roman" pitchFamily="18" charset="0"/>
              </a:rPr>
              <a:t>OCC</a:t>
            </a:r>
            <a:r>
              <a:rPr lang="en-US" altLang="zh-CN" sz="900" dirty="0">
                <a:latin typeface="Times New Roman" pitchFamily="18" charset="0"/>
                <a:cs typeface="Times New Roman" pitchFamily="18" charset="0"/>
              </a:rPr>
              <a:t>)</a:t>
            </a:r>
          </a:p>
        </p:txBody>
      </p:sp>
      <p:sp>
        <p:nvSpPr>
          <p:cNvPr id="47" name="Rectangle 14"/>
          <p:cNvSpPr>
            <a:spLocks noChangeArrowheads="1"/>
          </p:cNvSpPr>
          <p:nvPr/>
        </p:nvSpPr>
        <p:spPr bwMode="auto">
          <a:xfrm>
            <a:off x="4424632" y="3977903"/>
            <a:ext cx="627743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900" i="1" dirty="0">
                <a:latin typeface="Times New Roman" pitchFamily="18" charset="0"/>
                <a:cs typeface="Times New Roman" pitchFamily="18" charset="0"/>
              </a:rPr>
              <a:t>In the case of HFMEA</a:t>
            </a:r>
            <a:r>
              <a:rPr lang="en-US" altLang="zh-CN" sz="900" i="1" baseline="30000" dirty="0">
                <a:latin typeface="Times New Roman" pitchFamily="18" charset="0"/>
                <a:cs typeface="Times New Roman" pitchFamily="18" charset="0"/>
              </a:rPr>
              <a:t>TM</a:t>
            </a:r>
            <a:r>
              <a:rPr lang="en-US" altLang="zh-CN" sz="900" i="1" dirty="0">
                <a:latin typeface="Times New Roman" pitchFamily="18" charset="0"/>
                <a:cs typeface="Times New Roman" pitchFamily="18" charset="0"/>
              </a:rPr>
              <a:t> , this ranking isn't even a number , but is a general frequency </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remote , uncommon , occasional , frequent</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aphicFrame>
        <p:nvGraphicFramePr>
          <p:cNvPr id="53" name="表格 52"/>
          <p:cNvGraphicFramePr>
            <a:graphicFrameLocks noGrp="1"/>
          </p:cNvGraphicFramePr>
          <p:nvPr>
            <p:extLst>
              <p:ext uri="{D42A27DB-BD31-4B8C-83A1-F6EECF244321}">
                <p14:modId xmlns:p14="http://schemas.microsoft.com/office/powerpoint/2010/main" val="19092307"/>
              </p:ext>
            </p:extLst>
          </p:nvPr>
        </p:nvGraphicFramePr>
        <p:xfrm>
          <a:off x="927209" y="4288984"/>
          <a:ext cx="3057525" cy="1530906"/>
        </p:xfrm>
        <a:graphic>
          <a:graphicData uri="http://schemas.openxmlformats.org/drawingml/2006/table">
            <a:tbl>
              <a:tblPr/>
              <a:tblGrid>
                <a:gridCol w="622300">
                  <a:extLst>
                    <a:ext uri="{9D8B030D-6E8A-4147-A177-3AD203B41FA5}">
                      <a16:colId xmlns:a16="http://schemas.microsoft.com/office/drawing/2014/main" val="20000"/>
                    </a:ext>
                  </a:extLst>
                </a:gridCol>
                <a:gridCol w="230916">
                  <a:extLst>
                    <a:ext uri="{9D8B030D-6E8A-4147-A177-3AD203B41FA5}">
                      <a16:colId xmlns:a16="http://schemas.microsoft.com/office/drawing/2014/main" val="20001"/>
                    </a:ext>
                  </a:extLst>
                </a:gridCol>
                <a:gridCol w="2204309">
                  <a:extLst>
                    <a:ext uri="{9D8B030D-6E8A-4147-A177-3AD203B41FA5}">
                      <a16:colId xmlns:a16="http://schemas.microsoft.com/office/drawing/2014/main" val="20002"/>
                    </a:ext>
                  </a:extLst>
                </a:gridCol>
              </a:tblGrid>
              <a:tr h="255151">
                <a:tc>
                  <a:txBody>
                    <a:bodyPr/>
                    <a:lstStyle/>
                    <a:p>
                      <a:pPr algn="ctr" fontAlgn="ctr"/>
                      <a:r>
                        <a:rPr lang="en-US" sz="1050" b="1" i="1" u="none" strike="noStrike" dirty="0">
                          <a:solidFill>
                            <a:srgbClr val="444444"/>
                          </a:solidFill>
                          <a:effectLst/>
                          <a:latin typeface="Times New Roman"/>
                        </a:rPr>
                        <a:t>Score</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1" u="none" strike="noStrike" dirty="0">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50" b="1" i="1" u="none" strike="noStrike" dirty="0">
                          <a:solidFill>
                            <a:srgbClr val="444444"/>
                          </a:solidFill>
                          <a:effectLst/>
                          <a:latin typeface="Times New Roman"/>
                        </a:rPr>
                        <a:t>Probability of Occurrence</a:t>
                      </a:r>
                      <a:r>
                        <a:rPr lang="en-US" sz="1050" b="1" i="0" u="none" strike="noStrike" dirty="0">
                          <a:solidFill>
                            <a:srgbClr val="444444"/>
                          </a:solidFill>
                          <a:effectLst/>
                          <a:latin typeface="Times New Roman"/>
                        </a:rPr>
                        <a:t> , ( </a:t>
                      </a:r>
                      <a:r>
                        <a:rPr lang="en-US" sz="1050" b="1" i="1" u="none" strike="noStrike" dirty="0">
                          <a:solidFill>
                            <a:srgbClr val="444444"/>
                          </a:solidFill>
                          <a:effectLst/>
                          <a:latin typeface="Times New Roman"/>
                        </a:rPr>
                        <a:t>OCC</a:t>
                      </a:r>
                      <a:r>
                        <a:rPr lang="en-US" sz="1050" b="1" i="0" u="none" strike="noStrike" dirty="0">
                          <a:solidFill>
                            <a:srgbClr val="444444"/>
                          </a:solidFill>
                          <a:effectLst/>
                          <a:latin typeface="Times New Roman"/>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5151">
                <a:tc>
                  <a:txBody>
                    <a:bodyPr/>
                    <a:lstStyle/>
                    <a:p>
                      <a:pPr algn="ctr" fontAlgn="ctr"/>
                      <a:r>
                        <a:rPr lang="en-US" altLang="zh-CN" sz="1050" b="0" i="0" u="none" strike="noStrike" dirty="0">
                          <a:solidFill>
                            <a:srgbClr val="444444"/>
                          </a:solidFill>
                          <a:effectLst/>
                          <a:latin typeface="Times New Roman"/>
                        </a:rPr>
                        <a:t>10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1200" b="0" i="0" u="none" strike="noStrike" dirty="0">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050" b="0" i="1" u="none" strike="noStrike" dirty="0">
                          <a:solidFill>
                            <a:srgbClr val="444444"/>
                          </a:solidFill>
                          <a:effectLst/>
                          <a:latin typeface="Times New Roman"/>
                        </a:rPr>
                        <a:t>Frequent</a:t>
                      </a:r>
                      <a:r>
                        <a:rPr lang="en-US" sz="1050" b="0" i="0" u="none" strike="noStrike" dirty="0">
                          <a:solidFill>
                            <a:srgbClr val="444444"/>
                          </a:solidFill>
                          <a:effectLst/>
                          <a:latin typeface="Times New Roman"/>
                        </a:rPr>
                        <a:t> ( </a:t>
                      </a:r>
                      <a:r>
                        <a:rPr lang="en-US" sz="1050" b="0" i="1" u="none" strike="noStrike" dirty="0">
                          <a:solidFill>
                            <a:srgbClr val="444444"/>
                          </a:solidFill>
                          <a:effectLst/>
                          <a:latin typeface="Times New Roman"/>
                        </a:rPr>
                        <a:t>P</a:t>
                      </a:r>
                      <a:r>
                        <a:rPr lang="en-US" sz="1050" b="0" i="0" u="none" strike="noStrike" dirty="0">
                          <a:solidFill>
                            <a:srgbClr val="444444"/>
                          </a:solidFill>
                          <a:effectLst/>
                          <a:latin typeface="Times New Roman"/>
                        </a:rPr>
                        <a:t> </a:t>
                      </a:r>
                      <a:r>
                        <a:rPr lang="en-US" sz="1050" b="0" i="0" u="none" strike="noStrike" dirty="0">
                          <a:solidFill>
                            <a:srgbClr val="444444"/>
                          </a:solidFill>
                          <a:effectLst/>
                          <a:latin typeface="宋体"/>
                        </a:rPr>
                        <a:t>＞ </a:t>
                      </a:r>
                      <a:r>
                        <a:rPr lang="en-US" sz="1050" b="0" i="0" u="none" strike="noStrike" dirty="0">
                          <a:solidFill>
                            <a:srgbClr val="444444"/>
                          </a:solidFill>
                          <a:effectLst/>
                          <a:latin typeface="Times New Roman"/>
                        </a:rPr>
                        <a:t>10</a:t>
                      </a:r>
                      <a:r>
                        <a:rPr lang="en-US" sz="1050" b="0" i="0" u="none" strike="noStrike" baseline="30000" dirty="0">
                          <a:solidFill>
                            <a:srgbClr val="444444"/>
                          </a:solidFill>
                          <a:effectLst/>
                          <a:latin typeface="Times New Roman"/>
                        </a:rPr>
                        <a:t>-3</a:t>
                      </a:r>
                      <a:r>
                        <a:rPr lang="en-US" sz="1050" b="0" i="0" u="none" strike="noStrike" dirty="0">
                          <a:solidFill>
                            <a:srgbClr val="444444"/>
                          </a:solidFill>
                          <a:effectLst/>
                          <a:latin typeface="Times New Roman"/>
                        </a:rPr>
                        <a:t> )</a:t>
                      </a:r>
                      <a:endParaRPr lang="zh-CN" sz="1050" b="0" i="0" u="none" strike="noStrike" dirty="0">
                        <a:solidFill>
                          <a:srgbClr val="444444"/>
                        </a:solidFill>
                        <a:effectLst/>
                        <a:latin typeface="Times New Roman"/>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55151">
                <a:tc>
                  <a:txBody>
                    <a:bodyPr/>
                    <a:lstStyle/>
                    <a:p>
                      <a:pPr algn="ctr" fontAlgn="ctr"/>
                      <a:r>
                        <a:rPr lang="en-US" altLang="zh-CN" sz="1050" b="0" i="0" u="none" strike="noStrike" dirty="0">
                          <a:solidFill>
                            <a:srgbClr val="444444"/>
                          </a:solidFill>
                          <a:effectLst/>
                          <a:latin typeface="Times New Roman"/>
                        </a:rPr>
                        <a:t>8</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dirty="0">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50" b="0" i="1" u="none" strike="noStrike" dirty="0">
                          <a:solidFill>
                            <a:srgbClr val="444444"/>
                          </a:solidFill>
                          <a:effectLst/>
                          <a:latin typeface="Times New Roman"/>
                        </a:rPr>
                        <a:t>Probable </a:t>
                      </a:r>
                      <a:r>
                        <a:rPr lang="en-US" altLang="zh-CN" sz="1050" b="0" i="0" u="none" strike="noStrike" dirty="0">
                          <a:solidFill>
                            <a:srgbClr val="444444"/>
                          </a:solidFill>
                          <a:effectLst/>
                          <a:latin typeface="Times New Roman"/>
                        </a:rPr>
                        <a:t>( </a:t>
                      </a:r>
                      <a:r>
                        <a:rPr lang="en-US" altLang="zh-CN" sz="1050" b="0" i="1" u="none" strike="noStrike" dirty="0">
                          <a:solidFill>
                            <a:srgbClr val="444444"/>
                          </a:solidFill>
                          <a:effectLst/>
                          <a:latin typeface="Times New Roman"/>
                        </a:rPr>
                        <a:t>P</a:t>
                      </a:r>
                      <a:r>
                        <a:rPr lang="en-US" altLang="zh-CN" sz="1050" b="0" i="0" u="none" strike="noStrike" dirty="0">
                          <a:solidFill>
                            <a:srgbClr val="444444"/>
                          </a:solidFill>
                          <a:effectLst/>
                          <a:latin typeface="Times New Roman"/>
                        </a:rPr>
                        <a:t> </a:t>
                      </a:r>
                      <a:r>
                        <a:rPr lang="en-US" sz="1050" b="0" i="0" u="none" strike="noStrike" dirty="0">
                          <a:solidFill>
                            <a:srgbClr val="444444"/>
                          </a:solidFill>
                          <a:effectLst/>
                          <a:latin typeface="宋体"/>
                        </a:rPr>
                        <a:t>＜ </a:t>
                      </a:r>
                      <a:r>
                        <a:rPr lang="en-US" sz="1050" b="0" i="0" u="none" strike="noStrike" dirty="0">
                          <a:solidFill>
                            <a:srgbClr val="444444"/>
                          </a:solidFill>
                          <a:effectLst/>
                          <a:latin typeface="Times New Roman"/>
                        </a:rPr>
                        <a:t>10</a:t>
                      </a:r>
                      <a:r>
                        <a:rPr lang="en-US" sz="1050" b="0" i="0" u="none" strike="noStrike" baseline="30000" dirty="0">
                          <a:solidFill>
                            <a:srgbClr val="444444"/>
                          </a:solidFill>
                          <a:effectLst/>
                          <a:latin typeface="Times New Roman"/>
                        </a:rPr>
                        <a:t>-3</a:t>
                      </a:r>
                      <a:r>
                        <a:rPr lang="en-US" sz="1050" b="0" i="0" u="none" strike="noStrike" dirty="0">
                          <a:solidFill>
                            <a:srgbClr val="444444"/>
                          </a:solidFill>
                          <a:effectLst/>
                          <a:latin typeface="Times New Roman"/>
                        </a:rPr>
                        <a:t> </a:t>
                      </a:r>
                      <a:r>
                        <a:rPr lang="en-US" sz="1050" b="0" i="1" u="none" strike="noStrike" dirty="0">
                          <a:solidFill>
                            <a:srgbClr val="444444"/>
                          </a:solidFill>
                          <a:effectLst/>
                          <a:latin typeface="Times New Roman"/>
                        </a:rPr>
                        <a:t>and P</a:t>
                      </a:r>
                      <a:r>
                        <a:rPr lang="en-US" sz="1050" b="0" i="0" u="none" strike="noStrike" dirty="0">
                          <a:solidFill>
                            <a:srgbClr val="444444"/>
                          </a:solidFill>
                          <a:effectLst/>
                          <a:latin typeface="Times New Roman"/>
                        </a:rPr>
                        <a:t> </a:t>
                      </a:r>
                      <a:r>
                        <a:rPr lang="en-US" sz="1050" b="0" i="0" u="none" strike="noStrike" dirty="0">
                          <a:solidFill>
                            <a:srgbClr val="444444"/>
                          </a:solidFill>
                          <a:effectLst/>
                          <a:latin typeface="宋体"/>
                        </a:rPr>
                        <a:t>＞</a:t>
                      </a:r>
                      <a:r>
                        <a:rPr lang="en-US" sz="1050" b="0" i="0" u="none" strike="noStrike" dirty="0">
                          <a:solidFill>
                            <a:srgbClr val="444444"/>
                          </a:solidFill>
                          <a:effectLst/>
                          <a:latin typeface="Times New Roman"/>
                        </a:rPr>
                        <a:t>10</a:t>
                      </a:r>
                      <a:r>
                        <a:rPr lang="en-US" sz="1050" b="0" i="0" u="none" strike="noStrike" baseline="30000" dirty="0">
                          <a:solidFill>
                            <a:srgbClr val="444444"/>
                          </a:solidFill>
                          <a:effectLst/>
                          <a:latin typeface="Times New Roman"/>
                        </a:rPr>
                        <a:t>-4</a:t>
                      </a:r>
                      <a:r>
                        <a:rPr lang="en-US" sz="1050" b="0" i="0" u="none" strike="noStrike" dirty="0">
                          <a:solidFill>
                            <a:srgbClr val="444444"/>
                          </a:solidFill>
                          <a:effectLst/>
                          <a:latin typeface="Times New Roman"/>
                        </a:rPr>
                        <a:t> )</a:t>
                      </a:r>
                      <a:endParaRPr lang="zh-CN" sz="1050" b="0" i="0" u="none" strike="noStrike" dirty="0">
                        <a:solidFill>
                          <a:srgbClr val="444444"/>
                        </a:solidFill>
                        <a:effectLst/>
                        <a:latin typeface="Times New Roman"/>
                      </a:endParaRP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255151">
                <a:tc>
                  <a:txBody>
                    <a:bodyPr/>
                    <a:lstStyle/>
                    <a:p>
                      <a:pPr algn="ctr" fontAlgn="ctr"/>
                      <a:r>
                        <a:rPr lang="en-US" altLang="zh-CN" sz="1050" b="0" i="0" u="none" strike="noStrike">
                          <a:solidFill>
                            <a:srgbClr val="444444"/>
                          </a:solidFill>
                          <a:effectLst/>
                          <a:latin typeface="Times New Roman"/>
                        </a:rPr>
                        <a:t>6</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dirty="0">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50" b="0" i="1" u="none" strike="noStrike" dirty="0">
                          <a:solidFill>
                            <a:srgbClr val="444444"/>
                          </a:solidFill>
                          <a:effectLst/>
                          <a:latin typeface="Times New Roman"/>
                        </a:rPr>
                        <a:t>Occasional</a:t>
                      </a:r>
                      <a:r>
                        <a:rPr lang="en-US" sz="1050" b="0" i="0" u="none" strike="noStrike" dirty="0">
                          <a:solidFill>
                            <a:srgbClr val="444444"/>
                          </a:solidFill>
                          <a:effectLst/>
                          <a:latin typeface="Times New Roman"/>
                        </a:rPr>
                        <a:t> ( </a:t>
                      </a:r>
                      <a:r>
                        <a:rPr lang="en-US" sz="1050" b="0" i="1" u="none" strike="noStrike" dirty="0">
                          <a:solidFill>
                            <a:srgbClr val="444444"/>
                          </a:solidFill>
                          <a:effectLst/>
                          <a:latin typeface="Times New Roman"/>
                        </a:rPr>
                        <a:t>P</a:t>
                      </a:r>
                      <a:r>
                        <a:rPr lang="en-US" sz="1050" b="0" i="0" u="none" strike="noStrike" dirty="0">
                          <a:solidFill>
                            <a:srgbClr val="444444"/>
                          </a:solidFill>
                          <a:effectLst/>
                          <a:latin typeface="Times New Roman"/>
                        </a:rPr>
                        <a:t> </a:t>
                      </a:r>
                      <a:r>
                        <a:rPr lang="en-US" altLang="zh-CN" sz="1050" b="0" i="0" u="none" strike="noStrike" dirty="0">
                          <a:solidFill>
                            <a:srgbClr val="444444"/>
                          </a:solidFill>
                          <a:effectLst/>
                          <a:latin typeface="宋体"/>
                        </a:rPr>
                        <a:t>＞</a:t>
                      </a:r>
                      <a:r>
                        <a:rPr lang="en-US" sz="1050" b="0" i="0" u="none" strike="noStrike" dirty="0">
                          <a:solidFill>
                            <a:srgbClr val="444444"/>
                          </a:solidFill>
                          <a:effectLst/>
                          <a:latin typeface="Times New Roman"/>
                        </a:rPr>
                        <a:t> 10</a:t>
                      </a:r>
                      <a:r>
                        <a:rPr lang="en-US" sz="1050" b="0" i="0" u="none" strike="noStrike" baseline="30000" dirty="0">
                          <a:solidFill>
                            <a:srgbClr val="444444"/>
                          </a:solidFill>
                          <a:effectLst/>
                          <a:latin typeface="Times New Roman"/>
                        </a:rPr>
                        <a:t>-4</a:t>
                      </a:r>
                      <a:r>
                        <a:rPr lang="en-US" sz="1050" b="0" i="0" u="none" strike="noStrike" dirty="0">
                          <a:solidFill>
                            <a:srgbClr val="444444"/>
                          </a:solidFill>
                          <a:effectLst/>
                          <a:latin typeface="Times New Roman"/>
                        </a:rPr>
                        <a:t> </a:t>
                      </a:r>
                      <a:r>
                        <a:rPr lang="en-US" sz="1050" b="0" i="1" u="none" strike="noStrike" dirty="0">
                          <a:solidFill>
                            <a:srgbClr val="444444"/>
                          </a:solidFill>
                          <a:effectLst/>
                          <a:latin typeface="Times New Roman"/>
                        </a:rPr>
                        <a:t>and P </a:t>
                      </a:r>
                      <a:r>
                        <a:rPr lang="en-US" altLang="zh-CN" sz="1050" b="0" i="0" u="none" strike="noStrike" dirty="0">
                          <a:solidFill>
                            <a:srgbClr val="444444"/>
                          </a:solidFill>
                          <a:effectLst/>
                          <a:latin typeface="宋体"/>
                        </a:rPr>
                        <a:t>＞ </a:t>
                      </a:r>
                      <a:r>
                        <a:rPr lang="en-US" sz="1050" b="0" i="0" u="none" strike="noStrike" dirty="0">
                          <a:solidFill>
                            <a:srgbClr val="444444"/>
                          </a:solidFill>
                          <a:effectLst/>
                          <a:latin typeface="Times New Roman"/>
                        </a:rPr>
                        <a:t>10</a:t>
                      </a:r>
                      <a:r>
                        <a:rPr lang="en-US" sz="1050" b="0" i="0" u="none" strike="noStrike" baseline="30000" dirty="0">
                          <a:solidFill>
                            <a:srgbClr val="444444"/>
                          </a:solidFill>
                          <a:effectLst/>
                          <a:latin typeface="Times New Roman"/>
                        </a:rPr>
                        <a:t>-5</a:t>
                      </a:r>
                      <a:r>
                        <a:rPr lang="en-US" sz="1050" b="0" i="0" u="none" strike="noStrike" dirty="0">
                          <a:solidFill>
                            <a:srgbClr val="444444"/>
                          </a:solidFill>
                          <a:effectLst/>
                          <a:latin typeface="Times New Roman"/>
                        </a:rPr>
                        <a:t> )</a:t>
                      </a:r>
                      <a:endParaRPr lang="zh-CN" sz="1050" b="0" i="0" u="none" strike="noStrike" dirty="0">
                        <a:solidFill>
                          <a:srgbClr val="444444"/>
                        </a:solidFill>
                        <a:effectLst/>
                        <a:latin typeface="Times New Roman"/>
                      </a:endParaRP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255151">
                <a:tc>
                  <a:txBody>
                    <a:bodyPr/>
                    <a:lstStyle/>
                    <a:p>
                      <a:pPr algn="ctr" fontAlgn="ctr"/>
                      <a:r>
                        <a:rPr lang="en-US" altLang="zh-CN" sz="1050" b="0" i="0" u="none" strike="noStrike">
                          <a:solidFill>
                            <a:srgbClr val="444444"/>
                          </a:solidFill>
                          <a:effectLst/>
                          <a:latin typeface="Times New Roman"/>
                        </a:rPr>
                        <a:t>4</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200" b="0" i="0" u="none" strike="noStrike">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050" b="0" i="1" u="none" strike="noStrike" dirty="0">
                          <a:solidFill>
                            <a:srgbClr val="444444"/>
                          </a:solidFill>
                          <a:effectLst/>
                          <a:latin typeface="Times New Roman"/>
                        </a:rPr>
                        <a:t>Remote</a:t>
                      </a:r>
                      <a:r>
                        <a:rPr lang="en-US" sz="1050" b="0" i="0" u="none" strike="noStrike" dirty="0">
                          <a:solidFill>
                            <a:srgbClr val="444444"/>
                          </a:solidFill>
                          <a:effectLst/>
                          <a:latin typeface="Times New Roman"/>
                        </a:rPr>
                        <a:t> ( </a:t>
                      </a:r>
                      <a:r>
                        <a:rPr lang="en-US" sz="1050" b="0" i="1" u="none" strike="noStrike" dirty="0">
                          <a:solidFill>
                            <a:srgbClr val="444444"/>
                          </a:solidFill>
                          <a:effectLst/>
                          <a:latin typeface="Times New Roman"/>
                        </a:rPr>
                        <a:t>P</a:t>
                      </a:r>
                      <a:r>
                        <a:rPr lang="en-US" sz="1050" b="0" i="0" u="none" strike="noStrike" dirty="0">
                          <a:solidFill>
                            <a:srgbClr val="444444"/>
                          </a:solidFill>
                          <a:effectLst/>
                          <a:latin typeface="Times New Roman"/>
                        </a:rPr>
                        <a:t> </a:t>
                      </a:r>
                      <a:r>
                        <a:rPr lang="en-US" sz="1050" b="0" i="0" u="none" strike="noStrike" dirty="0">
                          <a:solidFill>
                            <a:srgbClr val="444444"/>
                          </a:solidFill>
                          <a:effectLst/>
                          <a:latin typeface="宋体"/>
                        </a:rPr>
                        <a:t>＜ </a:t>
                      </a:r>
                      <a:r>
                        <a:rPr lang="en-US" sz="1050" b="0" i="0" u="none" strike="noStrike" dirty="0">
                          <a:solidFill>
                            <a:srgbClr val="444444"/>
                          </a:solidFill>
                          <a:effectLst/>
                          <a:latin typeface="Times New Roman"/>
                        </a:rPr>
                        <a:t>10</a:t>
                      </a:r>
                      <a:r>
                        <a:rPr lang="en-US" sz="1050" b="0" i="0" u="none" strike="noStrike" baseline="30000" dirty="0">
                          <a:solidFill>
                            <a:srgbClr val="444444"/>
                          </a:solidFill>
                          <a:effectLst/>
                          <a:latin typeface="Times New Roman"/>
                        </a:rPr>
                        <a:t>-5</a:t>
                      </a:r>
                      <a:r>
                        <a:rPr lang="en-US" sz="1050" b="0" i="0" u="none" strike="noStrike" dirty="0">
                          <a:solidFill>
                            <a:srgbClr val="444444"/>
                          </a:solidFill>
                          <a:effectLst/>
                          <a:latin typeface="Times New Roman"/>
                        </a:rPr>
                        <a:t> </a:t>
                      </a:r>
                      <a:r>
                        <a:rPr lang="en-US" sz="1050" b="0" i="1" u="none" strike="noStrike" dirty="0">
                          <a:solidFill>
                            <a:srgbClr val="444444"/>
                          </a:solidFill>
                          <a:effectLst/>
                          <a:latin typeface="Times New Roman"/>
                        </a:rPr>
                        <a:t>and</a:t>
                      </a:r>
                      <a:r>
                        <a:rPr lang="en-US" sz="1050" b="0" i="0" u="none" strike="noStrike" dirty="0">
                          <a:solidFill>
                            <a:srgbClr val="444444"/>
                          </a:solidFill>
                          <a:effectLst/>
                          <a:latin typeface="Times New Roman"/>
                        </a:rPr>
                        <a:t> </a:t>
                      </a:r>
                      <a:r>
                        <a:rPr lang="en-US" sz="1050" b="0" i="1" u="none" strike="noStrike" dirty="0">
                          <a:solidFill>
                            <a:srgbClr val="444444"/>
                          </a:solidFill>
                          <a:effectLst/>
                          <a:latin typeface="Times New Roman"/>
                        </a:rPr>
                        <a:t>P</a:t>
                      </a:r>
                      <a:r>
                        <a:rPr lang="en-US" sz="1050" b="0" i="0" u="none" strike="noStrike" dirty="0">
                          <a:solidFill>
                            <a:srgbClr val="444444"/>
                          </a:solidFill>
                          <a:effectLst/>
                          <a:latin typeface="Times New Roman"/>
                        </a:rPr>
                        <a:t> </a:t>
                      </a:r>
                      <a:r>
                        <a:rPr lang="en-US" sz="1050" b="0" i="0" u="none" strike="noStrike" dirty="0">
                          <a:solidFill>
                            <a:srgbClr val="444444"/>
                          </a:solidFill>
                          <a:effectLst/>
                          <a:latin typeface="宋体"/>
                        </a:rPr>
                        <a:t>＞ </a:t>
                      </a:r>
                      <a:r>
                        <a:rPr lang="en-US" sz="1050" b="0" i="0" u="none" strike="noStrike" dirty="0">
                          <a:solidFill>
                            <a:srgbClr val="444444"/>
                          </a:solidFill>
                          <a:effectLst/>
                          <a:latin typeface="Times New Roman"/>
                        </a:rPr>
                        <a:t>10</a:t>
                      </a:r>
                      <a:r>
                        <a:rPr lang="en-US" sz="1050" b="0" i="0" u="none" strike="noStrike" baseline="30000" dirty="0">
                          <a:solidFill>
                            <a:srgbClr val="444444"/>
                          </a:solidFill>
                          <a:effectLst/>
                          <a:latin typeface="Times New Roman"/>
                        </a:rPr>
                        <a:t>-6</a:t>
                      </a:r>
                      <a:r>
                        <a:rPr lang="en-US" sz="1050" b="0" i="0" u="none" strike="noStrike" dirty="0">
                          <a:solidFill>
                            <a:srgbClr val="444444"/>
                          </a:solidFill>
                          <a:effectLst/>
                          <a:latin typeface="Times New Roman"/>
                        </a:rPr>
                        <a:t> )</a:t>
                      </a:r>
                      <a:endParaRPr lang="zh-CN" sz="1050" b="0" i="0" u="none" strike="noStrike" dirty="0">
                        <a:solidFill>
                          <a:srgbClr val="444444"/>
                        </a:solidFill>
                        <a:effectLst/>
                        <a:latin typeface="Times New Roman"/>
                      </a:endParaRP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255151">
                <a:tc>
                  <a:txBody>
                    <a:bodyPr/>
                    <a:lstStyle/>
                    <a:p>
                      <a:pPr algn="ctr" fontAlgn="ctr"/>
                      <a:r>
                        <a:rPr lang="en-US" altLang="zh-CN" sz="1050" b="0" i="0" u="none" strike="noStrike">
                          <a:solidFill>
                            <a:srgbClr val="444444"/>
                          </a:solidFill>
                          <a:effectLst/>
                          <a:latin typeface="Times New Roman"/>
                        </a:rPr>
                        <a:t>2</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sz="1050" b="0" i="1" u="none" strike="noStrike" dirty="0">
                          <a:solidFill>
                            <a:srgbClr val="444444"/>
                          </a:solidFill>
                          <a:effectLst/>
                          <a:latin typeface="Times New Roman"/>
                        </a:rPr>
                        <a:t>Improbable/theoretical</a:t>
                      </a:r>
                      <a:r>
                        <a:rPr lang="en-US" sz="1050" b="0" i="0" u="none" strike="noStrike" dirty="0">
                          <a:solidFill>
                            <a:srgbClr val="444444"/>
                          </a:solidFill>
                          <a:effectLst/>
                          <a:latin typeface="Times New Roman"/>
                        </a:rPr>
                        <a:t> ( </a:t>
                      </a:r>
                      <a:r>
                        <a:rPr lang="en-US" sz="1050" b="0" i="1" u="none" strike="noStrike" dirty="0">
                          <a:solidFill>
                            <a:srgbClr val="444444"/>
                          </a:solidFill>
                          <a:effectLst/>
                          <a:latin typeface="Times New Roman"/>
                        </a:rPr>
                        <a:t>P</a:t>
                      </a:r>
                      <a:r>
                        <a:rPr lang="en-US" sz="1050" b="0" i="0" u="none" strike="noStrike" dirty="0">
                          <a:solidFill>
                            <a:srgbClr val="444444"/>
                          </a:solidFill>
                          <a:effectLst/>
                          <a:latin typeface="Times New Roman"/>
                        </a:rPr>
                        <a:t> </a:t>
                      </a:r>
                      <a:r>
                        <a:rPr lang="en-US" sz="1050" b="0" i="0" u="none" strike="noStrike" dirty="0">
                          <a:solidFill>
                            <a:srgbClr val="444444"/>
                          </a:solidFill>
                          <a:effectLst/>
                          <a:latin typeface="宋体"/>
                        </a:rPr>
                        <a:t>＜ </a:t>
                      </a:r>
                      <a:r>
                        <a:rPr lang="en-US" sz="1050" b="0" i="0" u="none" strike="noStrike" dirty="0">
                          <a:solidFill>
                            <a:srgbClr val="444444"/>
                          </a:solidFill>
                          <a:effectLst/>
                          <a:latin typeface="Times New Roman"/>
                        </a:rPr>
                        <a:t>10</a:t>
                      </a:r>
                      <a:r>
                        <a:rPr lang="en-US" sz="1050" b="0" i="0" u="none" strike="noStrike" baseline="30000" dirty="0">
                          <a:solidFill>
                            <a:srgbClr val="444444"/>
                          </a:solidFill>
                          <a:effectLst/>
                          <a:latin typeface="Times New Roman"/>
                        </a:rPr>
                        <a:t>-6</a:t>
                      </a:r>
                      <a:r>
                        <a:rPr lang="en-US" sz="1050" b="0" i="0" u="none" strike="noStrike" dirty="0">
                          <a:solidFill>
                            <a:srgbClr val="444444"/>
                          </a:solidFill>
                          <a:effectLst/>
                          <a:latin typeface="Times New Roman"/>
                        </a:rPr>
                        <a:t> )</a:t>
                      </a:r>
                      <a:endParaRPr lang="zh-CN" sz="1050" b="0" i="0" u="none" strike="noStrike" dirty="0">
                        <a:solidFill>
                          <a:srgbClr val="444444"/>
                        </a:solidFill>
                        <a:effectLst/>
                        <a:latin typeface="Times New Roman"/>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55" name="表格 54"/>
          <p:cNvGraphicFramePr>
            <a:graphicFrameLocks noGrp="1"/>
          </p:cNvGraphicFramePr>
          <p:nvPr>
            <p:extLst>
              <p:ext uri="{D42A27DB-BD31-4B8C-83A1-F6EECF244321}">
                <p14:modId xmlns:p14="http://schemas.microsoft.com/office/powerpoint/2010/main" val="2703206837"/>
              </p:ext>
            </p:extLst>
          </p:nvPr>
        </p:nvGraphicFramePr>
        <p:xfrm>
          <a:off x="4492338" y="4288086"/>
          <a:ext cx="6129332" cy="1537348"/>
        </p:xfrm>
        <a:graphic>
          <a:graphicData uri="http://schemas.openxmlformats.org/drawingml/2006/table">
            <a:tbl>
              <a:tblPr/>
              <a:tblGrid>
                <a:gridCol w="904498">
                  <a:extLst>
                    <a:ext uri="{9D8B030D-6E8A-4147-A177-3AD203B41FA5}">
                      <a16:colId xmlns:a16="http://schemas.microsoft.com/office/drawing/2014/main" val="20000"/>
                    </a:ext>
                  </a:extLst>
                </a:gridCol>
                <a:gridCol w="180975">
                  <a:extLst>
                    <a:ext uri="{9D8B030D-6E8A-4147-A177-3AD203B41FA5}">
                      <a16:colId xmlns:a16="http://schemas.microsoft.com/office/drawing/2014/main" val="20001"/>
                    </a:ext>
                  </a:extLst>
                </a:gridCol>
                <a:gridCol w="5043859">
                  <a:extLst>
                    <a:ext uri="{9D8B030D-6E8A-4147-A177-3AD203B41FA5}">
                      <a16:colId xmlns:a16="http://schemas.microsoft.com/office/drawing/2014/main" val="20002"/>
                    </a:ext>
                  </a:extLst>
                </a:gridCol>
              </a:tblGrid>
              <a:tr h="384337">
                <a:tc>
                  <a:txBody>
                    <a:bodyPr/>
                    <a:lstStyle/>
                    <a:p>
                      <a:pPr algn="ctr" fontAlgn="ctr"/>
                      <a:r>
                        <a:rPr lang="en-US" sz="1050" b="1" i="1" u="none" strike="noStrike" dirty="0">
                          <a:effectLst/>
                          <a:latin typeface="Times New Roman" pitchFamily="18" charset="0"/>
                          <a:cs typeface="Times New Roman" pitchFamily="18" charset="0"/>
                        </a:rPr>
                        <a:t>Frequent</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1050" b="0" i="0" u="none" strike="noStrike" dirty="0">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lnSpc>
                          <a:spcPct val="150000"/>
                        </a:lnSpc>
                      </a:pPr>
                      <a:r>
                        <a:rPr lang="en-US" sz="1050" b="0" i="1" u="none" strike="noStrike" dirty="0">
                          <a:solidFill>
                            <a:srgbClr val="000000"/>
                          </a:solidFill>
                          <a:effectLst/>
                          <a:latin typeface="Times New Roman"/>
                        </a:rPr>
                        <a:t>Likely to occur immediately or within a short period</a:t>
                      </a:r>
                      <a:r>
                        <a:rPr lang="en-US" sz="1050" b="0" i="0" u="none" strike="noStrike" dirty="0">
                          <a:solidFill>
                            <a:srgbClr val="000000"/>
                          </a:solidFill>
                          <a:effectLst/>
                          <a:latin typeface="Times New Roman"/>
                        </a:rPr>
                        <a:t> ( </a:t>
                      </a:r>
                      <a:r>
                        <a:rPr lang="en-US" sz="1050" b="0" i="1" u="none" strike="noStrike" dirty="0">
                          <a:solidFill>
                            <a:srgbClr val="000000"/>
                          </a:solidFill>
                          <a:effectLst/>
                          <a:latin typeface="Times New Roman"/>
                        </a:rPr>
                        <a:t>may happen several times in</a:t>
                      </a:r>
                      <a:r>
                        <a:rPr lang="en-US" sz="1050" b="0" i="0" u="none" strike="noStrike" dirty="0">
                          <a:solidFill>
                            <a:srgbClr val="000000"/>
                          </a:solidFill>
                          <a:effectLst/>
                          <a:latin typeface="Times New Roman"/>
                        </a:rPr>
                        <a:t> 1 </a:t>
                      </a:r>
                      <a:r>
                        <a:rPr lang="en-US" sz="1050" b="0" i="1" u="none" strike="noStrike" dirty="0">
                          <a:solidFill>
                            <a:srgbClr val="000000"/>
                          </a:solidFill>
                          <a:effectLst/>
                          <a:latin typeface="Times New Roman"/>
                        </a:rPr>
                        <a:t>year</a:t>
                      </a:r>
                      <a:r>
                        <a:rPr lang="en-US" sz="1050" b="0" i="0" u="none" strike="noStrike" dirty="0">
                          <a:solidFill>
                            <a:srgbClr val="000000"/>
                          </a:solidFill>
                          <a:effectLst/>
                          <a:latin typeface="Times New Roman"/>
                        </a:rPr>
                        <a:t> ) .</a:t>
                      </a:r>
                    </a:p>
                  </a:txBody>
                  <a:tcPr marL="8979" marR="8979" marT="8979"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384337">
                <a:tc>
                  <a:txBody>
                    <a:bodyPr/>
                    <a:lstStyle/>
                    <a:p>
                      <a:pPr algn="ctr" fontAlgn="ctr"/>
                      <a:r>
                        <a:rPr lang="en-US" sz="1050" b="1" i="1" u="none" strike="noStrike" dirty="0">
                          <a:effectLst/>
                          <a:latin typeface="Times New Roman" pitchFamily="18" charset="0"/>
                          <a:cs typeface="Times New Roman" pitchFamily="18" charset="0"/>
                        </a:rPr>
                        <a:t>Occasional</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050" b="0" i="0" u="none" strike="noStrike" dirty="0">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ct val="150000"/>
                        </a:lnSpc>
                      </a:pPr>
                      <a:r>
                        <a:rPr lang="en-US" sz="1050" b="0" i="1" u="none" strike="noStrike" dirty="0">
                          <a:solidFill>
                            <a:srgbClr val="000000"/>
                          </a:solidFill>
                          <a:effectLst/>
                          <a:latin typeface="Times New Roman"/>
                        </a:rPr>
                        <a:t>Probably will occur</a:t>
                      </a:r>
                      <a:r>
                        <a:rPr lang="en-US" sz="1050" b="0" i="0" u="none" strike="noStrike" dirty="0">
                          <a:solidFill>
                            <a:srgbClr val="000000"/>
                          </a:solidFill>
                          <a:effectLst/>
                          <a:latin typeface="Times New Roman"/>
                        </a:rPr>
                        <a:t> ( </a:t>
                      </a:r>
                      <a:r>
                        <a:rPr lang="en-US" sz="1050" b="0" i="1" u="none" strike="noStrike" dirty="0">
                          <a:solidFill>
                            <a:srgbClr val="000000"/>
                          </a:solidFill>
                          <a:effectLst/>
                          <a:latin typeface="Times New Roman"/>
                        </a:rPr>
                        <a:t>may happen several times in</a:t>
                      </a:r>
                      <a:r>
                        <a:rPr lang="en-US" sz="1050" b="0" i="0" u="none" strike="noStrike" dirty="0">
                          <a:solidFill>
                            <a:srgbClr val="000000"/>
                          </a:solidFill>
                          <a:effectLst/>
                          <a:latin typeface="Times New Roman"/>
                        </a:rPr>
                        <a:t> 1 </a:t>
                      </a:r>
                      <a:r>
                        <a:rPr lang="en-US" sz="1050" b="0" i="1" u="none" strike="noStrike" dirty="0">
                          <a:solidFill>
                            <a:srgbClr val="000000"/>
                          </a:solidFill>
                          <a:effectLst/>
                          <a:latin typeface="Times New Roman"/>
                        </a:rPr>
                        <a:t>to</a:t>
                      </a:r>
                      <a:r>
                        <a:rPr lang="en-US" sz="1050" b="0" i="0" u="none" strike="noStrike" dirty="0">
                          <a:solidFill>
                            <a:srgbClr val="000000"/>
                          </a:solidFill>
                          <a:effectLst/>
                          <a:latin typeface="Times New Roman"/>
                        </a:rPr>
                        <a:t> 2 </a:t>
                      </a:r>
                      <a:r>
                        <a:rPr lang="en-US" sz="1050" b="0" i="1" u="none" strike="noStrike" dirty="0">
                          <a:solidFill>
                            <a:srgbClr val="000000"/>
                          </a:solidFill>
                          <a:effectLst/>
                          <a:latin typeface="Times New Roman"/>
                        </a:rPr>
                        <a:t>years</a:t>
                      </a:r>
                      <a:r>
                        <a:rPr lang="en-US" sz="1050" b="0" i="0" u="none" strike="noStrike" dirty="0">
                          <a:solidFill>
                            <a:srgbClr val="000000"/>
                          </a:solidFill>
                          <a:effectLst/>
                          <a:latin typeface="Times New Roman"/>
                        </a:rPr>
                        <a:t> ) .</a:t>
                      </a:r>
                    </a:p>
                  </a:txBody>
                  <a:tcPr marL="8979" marR="8979" marT="8979" marB="0" anchor="ctr">
                    <a:lnL>
                      <a:noFill/>
                    </a:lnL>
                    <a:lnR>
                      <a:noFill/>
                    </a:lnR>
                    <a:lnT>
                      <a:noFill/>
                    </a:lnT>
                    <a:lnB>
                      <a:noFill/>
                    </a:lnB>
                  </a:tcPr>
                </a:tc>
                <a:extLst>
                  <a:ext uri="{0D108BD9-81ED-4DB2-BD59-A6C34878D82A}">
                    <a16:rowId xmlns:a16="http://schemas.microsoft.com/office/drawing/2014/main" val="10001"/>
                  </a:ext>
                </a:extLst>
              </a:tr>
              <a:tr h="384337">
                <a:tc>
                  <a:txBody>
                    <a:bodyPr/>
                    <a:lstStyle/>
                    <a:p>
                      <a:pPr algn="ctr" fontAlgn="ctr"/>
                      <a:r>
                        <a:rPr lang="en-US" sz="1050" b="1" i="1" u="none" strike="noStrike" dirty="0">
                          <a:effectLst/>
                          <a:latin typeface="Times New Roman" pitchFamily="18" charset="0"/>
                          <a:cs typeface="Times New Roman" pitchFamily="18" charset="0"/>
                        </a:rPr>
                        <a:t>Uncommon</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050" b="0" i="0" u="none" strike="noStrike" dirty="0">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ct val="150000"/>
                        </a:lnSpc>
                      </a:pPr>
                      <a:r>
                        <a:rPr lang="en-US" sz="1050" b="0" i="1" u="none" strike="noStrike" dirty="0">
                          <a:solidFill>
                            <a:srgbClr val="000000"/>
                          </a:solidFill>
                          <a:effectLst/>
                          <a:latin typeface="Times New Roman"/>
                        </a:rPr>
                        <a:t>Possible to occur</a:t>
                      </a:r>
                      <a:r>
                        <a:rPr lang="en-US" sz="1050" b="0" i="0" u="none" strike="noStrike" dirty="0">
                          <a:solidFill>
                            <a:srgbClr val="000000"/>
                          </a:solidFill>
                          <a:effectLst/>
                          <a:latin typeface="Times New Roman"/>
                        </a:rPr>
                        <a:t> ( </a:t>
                      </a:r>
                      <a:r>
                        <a:rPr lang="en-US" sz="1050" b="0" i="1" u="none" strike="noStrike" dirty="0">
                          <a:solidFill>
                            <a:srgbClr val="000000"/>
                          </a:solidFill>
                          <a:effectLst/>
                          <a:latin typeface="Times New Roman"/>
                        </a:rPr>
                        <a:t>may happen sometime in</a:t>
                      </a:r>
                      <a:r>
                        <a:rPr lang="en-US" sz="1050" b="0" i="0" u="none" strike="noStrike" dirty="0">
                          <a:solidFill>
                            <a:srgbClr val="000000"/>
                          </a:solidFill>
                          <a:effectLst/>
                          <a:latin typeface="Times New Roman"/>
                        </a:rPr>
                        <a:t> 2 </a:t>
                      </a:r>
                      <a:r>
                        <a:rPr lang="en-US" sz="1050" b="0" i="1" u="none" strike="noStrike" dirty="0">
                          <a:solidFill>
                            <a:srgbClr val="000000"/>
                          </a:solidFill>
                          <a:effectLst/>
                          <a:latin typeface="Times New Roman"/>
                        </a:rPr>
                        <a:t>to</a:t>
                      </a:r>
                      <a:r>
                        <a:rPr lang="en-US" sz="1050" b="0" i="0" u="none" strike="noStrike" dirty="0">
                          <a:solidFill>
                            <a:srgbClr val="000000"/>
                          </a:solidFill>
                          <a:effectLst/>
                          <a:latin typeface="Times New Roman"/>
                        </a:rPr>
                        <a:t> 5 </a:t>
                      </a:r>
                      <a:r>
                        <a:rPr lang="en-US" sz="1050" b="0" i="1" u="none" strike="noStrike" dirty="0">
                          <a:solidFill>
                            <a:srgbClr val="000000"/>
                          </a:solidFill>
                          <a:effectLst/>
                          <a:latin typeface="Times New Roman"/>
                        </a:rPr>
                        <a:t>years</a:t>
                      </a:r>
                      <a:r>
                        <a:rPr lang="en-US" sz="1050" b="0" i="0" u="none" strike="noStrike" dirty="0">
                          <a:solidFill>
                            <a:srgbClr val="000000"/>
                          </a:solidFill>
                          <a:effectLst/>
                          <a:latin typeface="Times New Roman"/>
                        </a:rPr>
                        <a:t> ) .</a:t>
                      </a:r>
                    </a:p>
                  </a:txBody>
                  <a:tcPr marL="8979" marR="8979" marT="8979" marB="0" anchor="ctr">
                    <a:lnL>
                      <a:noFill/>
                    </a:lnL>
                    <a:lnR>
                      <a:noFill/>
                    </a:lnR>
                    <a:lnT>
                      <a:noFill/>
                    </a:lnT>
                    <a:lnB>
                      <a:noFill/>
                    </a:lnB>
                  </a:tcPr>
                </a:tc>
                <a:extLst>
                  <a:ext uri="{0D108BD9-81ED-4DB2-BD59-A6C34878D82A}">
                    <a16:rowId xmlns:a16="http://schemas.microsoft.com/office/drawing/2014/main" val="10002"/>
                  </a:ext>
                </a:extLst>
              </a:tr>
              <a:tr h="384337">
                <a:tc>
                  <a:txBody>
                    <a:bodyPr/>
                    <a:lstStyle/>
                    <a:p>
                      <a:pPr algn="ctr" fontAlgn="ctr"/>
                      <a:r>
                        <a:rPr lang="en-US" sz="1050" b="1" i="1" u="none" strike="noStrike" dirty="0">
                          <a:effectLst/>
                          <a:latin typeface="Times New Roman" pitchFamily="18" charset="0"/>
                          <a:cs typeface="Times New Roman" pitchFamily="18" charset="0"/>
                        </a:rPr>
                        <a:t>Remote</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lnSpc>
                          <a:spcPct val="150000"/>
                        </a:lnSpc>
                      </a:pPr>
                      <a:r>
                        <a:rPr lang="en-US" sz="1050" b="0" i="1" u="none" strike="noStrike" dirty="0">
                          <a:solidFill>
                            <a:srgbClr val="000000"/>
                          </a:solidFill>
                          <a:effectLst/>
                          <a:latin typeface="Times New Roman"/>
                        </a:rPr>
                        <a:t>Unlikely to occur</a:t>
                      </a:r>
                      <a:r>
                        <a:rPr lang="en-US" sz="1050" b="0" i="0" u="none" strike="noStrike" dirty="0">
                          <a:solidFill>
                            <a:srgbClr val="000000"/>
                          </a:solidFill>
                          <a:effectLst/>
                          <a:latin typeface="Times New Roman"/>
                        </a:rPr>
                        <a:t> ( </a:t>
                      </a:r>
                      <a:r>
                        <a:rPr lang="en-US" sz="1050" b="0" i="1" u="none" strike="noStrike" dirty="0">
                          <a:solidFill>
                            <a:srgbClr val="000000"/>
                          </a:solidFill>
                          <a:effectLst/>
                          <a:latin typeface="Times New Roman"/>
                        </a:rPr>
                        <a:t>may happen sometime in</a:t>
                      </a:r>
                      <a:r>
                        <a:rPr lang="en-US" sz="1050" b="0" i="0" u="none" strike="noStrike" dirty="0">
                          <a:solidFill>
                            <a:srgbClr val="000000"/>
                          </a:solidFill>
                          <a:effectLst/>
                          <a:latin typeface="Times New Roman"/>
                        </a:rPr>
                        <a:t> 5 </a:t>
                      </a:r>
                      <a:r>
                        <a:rPr lang="en-US" sz="1050" b="0" i="1" u="none" strike="noStrike" dirty="0">
                          <a:solidFill>
                            <a:srgbClr val="000000"/>
                          </a:solidFill>
                          <a:effectLst/>
                          <a:latin typeface="Times New Roman"/>
                        </a:rPr>
                        <a:t>to</a:t>
                      </a:r>
                      <a:r>
                        <a:rPr lang="en-US" sz="1050" b="0" i="0" u="none" strike="noStrike" dirty="0">
                          <a:solidFill>
                            <a:srgbClr val="000000"/>
                          </a:solidFill>
                          <a:effectLst/>
                          <a:latin typeface="Times New Roman"/>
                        </a:rPr>
                        <a:t> 30 </a:t>
                      </a:r>
                      <a:r>
                        <a:rPr lang="en-US" sz="1050" b="0" i="1" u="none" strike="noStrike" dirty="0">
                          <a:solidFill>
                            <a:srgbClr val="000000"/>
                          </a:solidFill>
                          <a:effectLst/>
                          <a:latin typeface="Times New Roman"/>
                        </a:rPr>
                        <a:t>years</a:t>
                      </a:r>
                      <a:r>
                        <a:rPr lang="en-US" sz="1050" b="0" i="0" u="none" strike="noStrike" dirty="0">
                          <a:solidFill>
                            <a:srgbClr val="000000"/>
                          </a:solidFill>
                          <a:effectLst/>
                          <a:latin typeface="Times New Roman"/>
                        </a:rPr>
                        <a:t> ) .</a:t>
                      </a:r>
                    </a:p>
                  </a:txBody>
                  <a:tcPr marL="8979" marR="8979" marT="8979"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6" name="Rectangle 14"/>
          <p:cNvSpPr>
            <a:spLocks noChangeArrowheads="1"/>
          </p:cNvSpPr>
          <p:nvPr/>
        </p:nvSpPr>
        <p:spPr bwMode="auto">
          <a:xfrm>
            <a:off x="880672" y="522870"/>
            <a:ext cx="989882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風險估計</a:t>
            </a:r>
            <a:r>
              <a:rPr lang="en-US" altLang="zh-CN" sz="1100" dirty="0">
                <a:latin typeface="Times New Roman" pitchFamily="18" charset="0"/>
                <a:cs typeface="Times New Roman" pitchFamily="18" charset="0"/>
              </a:rPr>
              <a:t>(</a:t>
            </a:r>
            <a:r>
              <a:rPr lang="en-US" altLang="zh-CN" sz="1100" i="1" dirty="0">
                <a:latin typeface="Times New Roman" panose="02020603050405020304" pitchFamily="18" charset="0"/>
                <a:cs typeface="Times New Roman" panose="02020603050405020304" pitchFamily="18" charset="0"/>
              </a:rPr>
              <a:t>risk estimate</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包括危害的發生概率</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probability of </a:t>
            </a:r>
            <a:r>
              <a:rPr lang="en-US" altLang="zh-CN" sz="1100" i="1" dirty="0" err="1">
                <a:latin typeface="Times New Roman" pitchFamily="18" charset="0"/>
                <a:cs typeface="Times New Roman" pitchFamily="18" charset="0"/>
              </a:rPr>
              <a:t>occurence</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和危害的嚴重程度</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severity of harm</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p:txBody>
      </p:sp>
    </p:spTree>
    <p:extLst>
      <p:ext uri="{BB962C8B-B14F-4D97-AF65-F5344CB8AC3E}">
        <p14:creationId xmlns:p14="http://schemas.microsoft.com/office/powerpoint/2010/main" val="869323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40" y="284343"/>
            <a:ext cx="7215536"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50" dirty="0">
                <a:solidFill>
                  <a:srgbClr val="000000"/>
                </a:solidFill>
                <a:latin typeface="Times New Roman" pitchFamily="18" charset="0"/>
                <a:cs typeface="Times New Roman" pitchFamily="18" charset="0"/>
              </a:rPr>
              <a:t>診斷試驗的風險分析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風險估計</a:t>
            </a:r>
            <a:r>
              <a:rPr lang="en-US" altLang="zh-CN"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Risk estimate </a:t>
            </a:r>
            <a:r>
              <a:rPr lang="en-US" altLang="zh-TW" sz="950" dirty="0">
                <a:solidFill>
                  <a:srgbClr val="000000"/>
                </a:solidFill>
                <a:latin typeface="Times New Roman" pitchFamily="18" charset="0"/>
                <a:cs typeface="Times New Roman" pitchFamily="18" charset="0"/>
              </a:rPr>
              <a:t>) - </a:t>
            </a:r>
            <a:r>
              <a:rPr lang="zh-CN" altLang="en-US" sz="950" dirty="0">
                <a:solidFill>
                  <a:srgbClr val="000000"/>
                </a:solidFill>
                <a:latin typeface="Times New Roman" pitchFamily="18" charset="0"/>
                <a:cs typeface="Times New Roman" pitchFamily="18" charset="0"/>
              </a:rPr>
              <a:t>危害嚴重程度</a:t>
            </a:r>
            <a:r>
              <a:rPr lang="en-US" altLang="zh-CN"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Severity of Harm</a:t>
            </a:r>
            <a:r>
              <a:rPr lang="en-US" altLang="zh-TW" sz="950" dirty="0">
                <a:solidFill>
                  <a:srgbClr val="000000"/>
                </a:solidFill>
                <a:latin typeface="Times New Roman" pitchFamily="18" charset="0"/>
                <a:cs typeface="Times New Roman" pitchFamily="18" charset="0"/>
              </a:rPr>
              <a:t> )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5" name="Rectangle 14"/>
          <p:cNvSpPr>
            <a:spLocks noChangeArrowheads="1"/>
          </p:cNvSpPr>
          <p:nvPr/>
        </p:nvSpPr>
        <p:spPr bwMode="auto">
          <a:xfrm>
            <a:off x="1465821" y="814193"/>
            <a:ext cx="8981762" cy="329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000" dirty="0">
                <a:latin typeface="Times New Roman" pitchFamily="18" charset="0"/>
                <a:cs typeface="Times New Roman" pitchFamily="18" charset="0"/>
              </a:rPr>
              <a:t>2</a:t>
            </a:r>
            <a:r>
              <a:rPr lang="zh-CN" altLang="en-US" sz="1000" dirty="0">
                <a:latin typeface="Times New Roman" pitchFamily="18" charset="0"/>
                <a:cs typeface="Times New Roman" pitchFamily="18" charset="0"/>
              </a:rPr>
              <a:t>、危害的嚴重程度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severity of harm</a:t>
            </a:r>
            <a:r>
              <a:rPr lang="en-US" altLang="zh-CN" sz="1000" dirty="0">
                <a:latin typeface="Times New Roman" pitchFamily="18" charset="0"/>
                <a:cs typeface="Times New Roman" pitchFamily="18" charset="0"/>
              </a:rPr>
              <a:t>)</a:t>
            </a:r>
          </a:p>
          <a:p>
            <a:pPr>
              <a:lnSpc>
                <a:spcPct val="150000"/>
              </a:lnSpc>
            </a:pPr>
            <a:r>
              <a:rPr lang="zh-TW" altLang="en-US" sz="1000" dirty="0">
                <a:latin typeface="Times New Roman" pitchFamily="18" charset="0"/>
                <a:cs typeface="Times New Roman" pitchFamily="18" charset="0"/>
              </a:rPr>
              <a:t>故障包括不正確結果、延遲結果及無結果</a:t>
            </a:r>
            <a:r>
              <a:rPr lang="zh-CN" altLang="en-US" sz="1000" dirty="0">
                <a:latin typeface="Times New Roman" pitchFamily="18" charset="0"/>
                <a:cs typeface="Times New Roman" pitchFamily="18" charset="0"/>
              </a:rPr>
              <a:t>等</a:t>
            </a:r>
            <a:r>
              <a:rPr lang="zh-TW" altLang="en-US" sz="1000" dirty="0">
                <a:latin typeface="Times New Roman" pitchFamily="18" charset="0"/>
                <a:cs typeface="Times New Roman" pitchFamily="18" charset="0"/>
              </a:rPr>
              <a:t>，其後果可能引起患者</a:t>
            </a:r>
            <a:r>
              <a:rPr lang="zh-CN" altLang="en-US" sz="1000" dirty="0">
                <a:latin typeface="Times New Roman" pitchFamily="18" charset="0"/>
                <a:cs typeface="Times New Roman" pitchFamily="18" charset="0"/>
              </a:rPr>
              <a:t>危害，</a:t>
            </a:r>
            <a:r>
              <a:rPr lang="zh-TW" altLang="en-US" sz="1000" dirty="0">
                <a:latin typeface="Times New Roman" pitchFamily="18" charset="0"/>
                <a:cs typeface="Times New Roman" pitchFamily="18" charset="0"/>
              </a:rPr>
              <a:t>例如不正確的結果導致錯誤的診斷，患者可能接受不正確或未接受治療</a:t>
            </a:r>
            <a:r>
              <a:rPr lang="zh-CN" altLang="en-US" sz="1000" dirty="0">
                <a:latin typeface="Times New Roman" pitchFamily="18" charset="0"/>
                <a:cs typeface="Times New Roman" pitchFamily="18" charset="0"/>
              </a:rPr>
              <a:t>，判斷</a:t>
            </a:r>
            <a:r>
              <a:rPr lang="zh-TW" altLang="en-US" sz="1000" dirty="0">
                <a:latin typeface="Times New Roman" pitchFamily="18" charset="0"/>
                <a:cs typeface="Times New Roman" pitchFamily="18" charset="0"/>
              </a:rPr>
              <a:t>故障引起的</a:t>
            </a:r>
            <a:r>
              <a:rPr lang="zh-CN" altLang="en-US" sz="1000" dirty="0">
                <a:latin typeface="Times New Roman" pitchFamily="18" charset="0"/>
                <a:cs typeface="Times New Roman" pitchFamily="18" charset="0"/>
              </a:rPr>
              <a:t>危害</a:t>
            </a:r>
            <a:r>
              <a:rPr lang="zh-TW" altLang="en-US" sz="1000" dirty="0">
                <a:latin typeface="Times New Roman" pitchFamily="18" charset="0"/>
                <a:cs typeface="Times New Roman" pitchFamily="18" charset="0"/>
              </a:rPr>
              <a:t>嚴重程度</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需要考慮的關鍵因素包括：</a:t>
            </a:r>
            <a:endParaRPr lang="en-US" altLang="zh-TW" sz="1000" dirty="0">
              <a:latin typeface="Times New Roman" pitchFamily="18" charset="0"/>
              <a:cs typeface="Times New Roman" pitchFamily="18" charset="0"/>
            </a:endParaRPr>
          </a:p>
          <a:p>
            <a:pPr>
              <a:lnSpc>
                <a:spcPct val="150000"/>
              </a:lnSpc>
            </a:pPr>
            <a:r>
              <a:rPr lang="en-US" altLang="zh-TW" sz="1000" dirty="0">
                <a:latin typeface="Times New Roman" pitchFamily="18" charset="0"/>
                <a:cs typeface="Times New Roman" pitchFamily="18" charset="0"/>
              </a:rPr>
              <a:t>1 ) </a:t>
            </a:r>
            <a:r>
              <a:rPr lang="zh-TW" altLang="en-US" sz="1000" dirty="0">
                <a:latin typeface="Times New Roman" pitchFamily="18" charset="0"/>
                <a:cs typeface="Times New Roman" pitchFamily="18" charset="0"/>
              </a:rPr>
              <a:t>臨床醫師會如何使用該結果？</a:t>
            </a:r>
            <a:endParaRPr lang="en-US" altLang="zh-TW" sz="1000" dirty="0">
              <a:latin typeface="Times New Roman" pitchFamily="18" charset="0"/>
              <a:cs typeface="Times New Roman" pitchFamily="18" charset="0"/>
            </a:endParaRPr>
          </a:p>
          <a:p>
            <a:pPr>
              <a:lnSpc>
                <a:spcPct val="150000"/>
              </a:lnSpc>
            </a:pPr>
            <a:r>
              <a:rPr lang="en-US" altLang="zh-TW" sz="1000" dirty="0">
                <a:latin typeface="Times New Roman" pitchFamily="18" charset="0"/>
                <a:cs typeface="Times New Roman" pitchFamily="18" charset="0"/>
              </a:rPr>
              <a:t>2 ) </a:t>
            </a:r>
            <a:r>
              <a:rPr lang="zh-TW" altLang="en-US" sz="1000" dirty="0">
                <a:latin typeface="Times New Roman" pitchFamily="18" charset="0"/>
                <a:cs typeface="Times New Roman" pitchFamily="18" charset="0"/>
              </a:rPr>
              <a:t>確認檢驗結果還有那些資訊？</a:t>
            </a:r>
            <a:endParaRPr lang="en-US" altLang="zh-TW" sz="1000" dirty="0">
              <a:latin typeface="Times New Roman" pitchFamily="18" charset="0"/>
              <a:cs typeface="Times New Roman" pitchFamily="18" charset="0"/>
            </a:endParaRPr>
          </a:p>
          <a:p>
            <a:pPr>
              <a:lnSpc>
                <a:spcPct val="150000"/>
              </a:lnSpc>
            </a:pPr>
            <a:r>
              <a:rPr lang="en-US" altLang="zh-TW" sz="1000" dirty="0">
                <a:latin typeface="Times New Roman" pitchFamily="18" charset="0"/>
                <a:cs typeface="Times New Roman" pitchFamily="18" charset="0"/>
              </a:rPr>
              <a:t>3 ) </a:t>
            </a:r>
            <a:r>
              <a:rPr lang="zh-TW" altLang="en-US" sz="1000" dirty="0">
                <a:latin typeface="Times New Roman" pitchFamily="18" charset="0"/>
                <a:cs typeface="Times New Roman" pitchFamily="18" charset="0"/>
              </a:rPr>
              <a:t>臨床醫師在處理結果前獲得確證結果的概率？</a:t>
            </a:r>
            <a:endParaRPr lang="en-US" altLang="zh-TW" sz="1000" dirty="0">
              <a:latin typeface="Times New Roman" pitchFamily="18" charset="0"/>
              <a:cs typeface="Times New Roman" pitchFamily="18" charset="0"/>
            </a:endParaRPr>
          </a:p>
          <a:p>
            <a:pPr>
              <a:lnSpc>
                <a:spcPct val="150000"/>
              </a:lnSpc>
            </a:pPr>
            <a:r>
              <a:rPr lang="en-US" altLang="zh-TW" sz="1000" dirty="0">
                <a:latin typeface="Times New Roman" pitchFamily="18" charset="0"/>
                <a:cs typeface="Times New Roman" pitchFamily="18" charset="0"/>
              </a:rPr>
              <a:t>4 ) </a:t>
            </a:r>
            <a:r>
              <a:rPr lang="zh-TW" altLang="en-US" sz="1000" dirty="0">
                <a:latin typeface="Times New Roman" pitchFamily="18" charset="0"/>
                <a:cs typeface="Times New Roman" pitchFamily="18" charset="0"/>
              </a:rPr>
              <a:t>結果引起臨床決策有多快？</a:t>
            </a:r>
            <a:endParaRPr lang="en-US" altLang="zh-TW" sz="1000" dirty="0">
              <a:latin typeface="Times New Roman" pitchFamily="18" charset="0"/>
              <a:cs typeface="Times New Roman" pitchFamily="18" charset="0"/>
            </a:endParaRPr>
          </a:p>
          <a:p>
            <a:pPr>
              <a:lnSpc>
                <a:spcPct val="150000"/>
              </a:lnSpc>
            </a:pPr>
            <a:r>
              <a:rPr lang="en-US" altLang="zh-TW" sz="1000" dirty="0">
                <a:latin typeface="Times New Roman" pitchFamily="18" charset="0"/>
                <a:cs typeface="Times New Roman" pitchFamily="18" charset="0"/>
              </a:rPr>
              <a:t>5 ) </a:t>
            </a:r>
            <a:r>
              <a:rPr lang="zh-TW" altLang="en-US" sz="1000" dirty="0">
                <a:latin typeface="Times New Roman" pitchFamily="18" charset="0"/>
                <a:cs typeface="Times New Roman" pitchFamily="18" charset="0"/>
              </a:rPr>
              <a:t>根據結果會對患者採取哪些幹預措施？</a:t>
            </a:r>
            <a:endParaRPr lang="en-US" altLang="zh-TW" sz="1000" dirty="0">
              <a:latin typeface="Times New Roman" pitchFamily="18" charset="0"/>
              <a:cs typeface="Times New Roman" pitchFamily="18" charset="0"/>
            </a:endParaRPr>
          </a:p>
          <a:p>
            <a:pPr>
              <a:lnSpc>
                <a:spcPct val="150000"/>
              </a:lnSpc>
            </a:pPr>
            <a:r>
              <a:rPr lang="en-US" altLang="zh-TW" sz="1000" dirty="0">
                <a:latin typeface="Times New Roman" pitchFamily="18" charset="0"/>
                <a:cs typeface="Times New Roman" pitchFamily="18" charset="0"/>
              </a:rPr>
              <a:t>6 ) </a:t>
            </a:r>
            <a:r>
              <a:rPr lang="zh-TW" altLang="en-US" sz="1000" dirty="0">
                <a:latin typeface="Times New Roman" pitchFamily="18" charset="0"/>
                <a:cs typeface="Times New Roman" pitchFamily="18" charset="0"/>
              </a:rPr>
              <a:t>不正確的幹擾會對患者產生什麼損害？</a:t>
            </a:r>
            <a:endParaRPr lang="en-US" altLang="zh-TW" sz="1000" dirty="0">
              <a:latin typeface="Times New Roman" pitchFamily="18" charset="0"/>
              <a:cs typeface="Times New Roman" pitchFamily="18" charset="0"/>
            </a:endParaRPr>
          </a:p>
          <a:p>
            <a:pPr>
              <a:lnSpc>
                <a:spcPct val="150000"/>
              </a:lnSpc>
            </a:pPr>
            <a:r>
              <a:rPr lang="en-US" altLang="zh-TW" sz="1000" dirty="0">
                <a:latin typeface="Times New Roman" pitchFamily="18" charset="0"/>
                <a:cs typeface="Times New Roman" pitchFamily="18" charset="0"/>
              </a:rPr>
              <a:t>7 ) </a:t>
            </a:r>
            <a:r>
              <a:rPr lang="zh-TW" altLang="en-US" sz="1000" dirty="0">
                <a:latin typeface="Times New Roman" pitchFamily="18" charset="0"/>
                <a:cs typeface="Times New Roman" pitchFamily="18" charset="0"/>
              </a:rPr>
              <a:t>損害有多嚴重？</a:t>
            </a:r>
          </a:p>
          <a:p>
            <a:pPr>
              <a:lnSpc>
                <a:spcPct val="150000"/>
              </a:lnSpc>
            </a:pPr>
            <a:r>
              <a:rPr lang="zh-CN" altLang="en-US" sz="1000" dirty="0">
                <a:latin typeface="Times New Roman" pitchFamily="18" charset="0"/>
                <a:cs typeface="Times New Roman" pitchFamily="18" charset="0"/>
              </a:rPr>
              <a:t>如果無法定量分析，</a:t>
            </a:r>
            <a:r>
              <a:rPr lang="zh-TW" altLang="en-US" sz="1000" dirty="0">
                <a:latin typeface="Times New Roman" pitchFamily="18" charset="0"/>
                <a:cs typeface="Times New Roman" pitchFamily="18" charset="0"/>
              </a:rPr>
              <a:t>對於</a:t>
            </a:r>
            <a:r>
              <a:rPr lang="zh-CN" altLang="en-US" sz="1000" dirty="0">
                <a:latin typeface="Times New Roman" pitchFamily="18" charset="0"/>
                <a:cs typeface="Times New Roman" pitchFamily="18" charset="0"/>
              </a:rPr>
              <a:t>傷害的</a:t>
            </a:r>
            <a:r>
              <a:rPr lang="zh-TW" altLang="en-US" sz="1000" dirty="0">
                <a:latin typeface="Times New Roman" pitchFamily="18" charset="0"/>
                <a:cs typeface="Times New Roman" pitchFamily="18" charset="0"/>
              </a:rPr>
              <a:t>「嚴重程度</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Severity</a:t>
            </a:r>
            <a:r>
              <a:rPr lang="en-US" altLang="zh-TW"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」的估計</a:t>
            </a:r>
            <a:r>
              <a:rPr lang="zh-CN" altLang="en-US" sz="1000" dirty="0">
                <a:latin typeface="Times New Roman" pitchFamily="18" charset="0"/>
                <a:cs typeface="Times New Roman" pitchFamily="18" charset="0"/>
              </a:rPr>
              <a:t>也可以退一步</a:t>
            </a:r>
            <a:r>
              <a:rPr lang="zh-TW" altLang="en-US" sz="1000" dirty="0">
                <a:latin typeface="Times New Roman" pitchFamily="18" charset="0"/>
                <a:cs typeface="Times New Roman" pitchFamily="18" charset="0"/>
              </a:rPr>
              <a:t>採用</a:t>
            </a:r>
            <a:r>
              <a:rPr lang="zh-CN" altLang="en-US" sz="1000" dirty="0">
                <a:latin typeface="Times New Roman" pitchFamily="18" charset="0"/>
                <a:cs typeface="Times New Roman" pitchFamily="18" charset="0"/>
              </a:rPr>
              <a:t>描述性</a:t>
            </a:r>
            <a:r>
              <a:rPr lang="zh-TW" altLang="en-US" sz="1000" dirty="0">
                <a:latin typeface="Times New Roman" pitchFamily="18" charset="0"/>
                <a:cs typeface="Times New Roman" pitchFamily="18" charset="0"/>
              </a:rPr>
              <a:t>半定量</a:t>
            </a:r>
            <a:r>
              <a:rPr lang="zh-CN" altLang="en-US" sz="1000" dirty="0">
                <a:latin typeface="Times New Roman" pitchFamily="18" charset="0"/>
                <a:cs typeface="Times New Roman" pitchFamily="18" charset="0"/>
              </a:rPr>
              <a:t>的方</a:t>
            </a:r>
            <a:r>
              <a:rPr lang="zh-TW" altLang="en-US" sz="1000" dirty="0">
                <a:latin typeface="Times New Roman" pitchFamily="18" charset="0"/>
                <a:cs typeface="Times New Roman" pitchFamily="18" charset="0"/>
              </a:rPr>
              <a:t>法，</a:t>
            </a:r>
            <a:r>
              <a:rPr lang="zh-CN" altLang="en-US" sz="1000" dirty="0">
                <a:latin typeface="Times New Roman" pitchFamily="18" charset="0"/>
                <a:cs typeface="Times New Roman" pitchFamily="18" charset="0"/>
              </a:rPr>
              <a:t>例如根據</a:t>
            </a:r>
            <a:r>
              <a:rPr lang="zh-TW" altLang="en-US" sz="1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ISO</a:t>
            </a:r>
            <a:r>
              <a:rPr lang="en-US" altLang="zh-TW" sz="1000" dirty="0">
                <a:latin typeface="Times New Roman" pitchFamily="18" charset="0"/>
                <a:cs typeface="Times New Roman" pitchFamily="18" charset="0"/>
              </a:rPr>
              <a:t> 14971 </a:t>
            </a:r>
            <a:r>
              <a:rPr lang="zh-CN" altLang="en-US" sz="1000" dirty="0">
                <a:latin typeface="Times New Roman" pitchFamily="18" charset="0"/>
                <a:cs typeface="Times New Roman" pitchFamily="18" charset="0"/>
              </a:rPr>
              <a:t>風險管理在醫療器械領域的應用</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中對患者傷害</a:t>
            </a:r>
            <a:r>
              <a:rPr lang="zh-TW" altLang="en-US" sz="1000" dirty="0">
                <a:latin typeface="Times New Roman" pitchFamily="18" charset="0"/>
                <a:cs typeface="Times New Roman" pitchFamily="18" charset="0"/>
              </a:rPr>
              <a:t>嚴重程度</a:t>
            </a:r>
            <a:r>
              <a:rPr lang="zh-CN" altLang="en-US" sz="1000" dirty="0">
                <a:latin typeface="Times New Roman" pitchFamily="18" charset="0"/>
                <a:cs typeface="Times New Roman" pitchFamily="18" charset="0"/>
              </a:rPr>
              <a:t>的</a:t>
            </a:r>
            <a:r>
              <a:rPr lang="zh-TW" altLang="en-US" sz="1000" dirty="0">
                <a:latin typeface="Times New Roman" pitchFamily="18" charset="0"/>
                <a:cs typeface="Times New Roman" pitchFamily="18" charset="0"/>
              </a:rPr>
              <a:t>半定量分級：可忽略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臨時不適，很小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臨時傷害</a:t>
            </a:r>
            <a:r>
              <a:rPr lang="zh-CN" altLang="en-US" sz="1000" dirty="0">
                <a:latin typeface="Times New Roman" pitchFamily="18" charset="0"/>
                <a:cs typeface="Times New Roman" pitchFamily="18" charset="0"/>
              </a:rPr>
              <a:t>且</a:t>
            </a:r>
            <a:r>
              <a:rPr lang="zh-TW" altLang="en-US" sz="1000" dirty="0">
                <a:latin typeface="Times New Roman" pitchFamily="18" charset="0"/>
                <a:cs typeface="Times New Roman" pitchFamily="18" charset="0"/>
              </a:rPr>
              <a:t>不需要專業的醫學</a:t>
            </a:r>
            <a:r>
              <a:rPr lang="zh-CN" altLang="en-US" sz="1000" dirty="0">
                <a:latin typeface="Times New Roman" pitchFamily="18" charset="0"/>
                <a:cs typeface="Times New Roman" pitchFamily="18" charset="0"/>
              </a:rPr>
              <a:t>干預</a:t>
            </a:r>
            <a:r>
              <a:rPr lang="zh-TW" altLang="en-US" sz="1000" dirty="0">
                <a:latin typeface="Times New Roman" pitchFamily="18" charset="0"/>
                <a:cs typeface="Times New Roman" pitchFamily="18" charset="0"/>
              </a:rPr>
              <a:t>，嚴重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需要專業的醫學</a:t>
            </a:r>
            <a:r>
              <a:rPr lang="zh-CN" altLang="en-US" sz="1000" dirty="0">
                <a:latin typeface="Times New Roman" pitchFamily="18" charset="0"/>
                <a:cs typeface="Times New Roman" pitchFamily="18" charset="0"/>
              </a:rPr>
              <a:t>干預</a:t>
            </a:r>
            <a:r>
              <a:rPr lang="zh-TW" altLang="en-US" sz="1000" dirty="0">
                <a:latin typeface="Times New Roman" pitchFamily="18" charset="0"/>
                <a:cs typeface="Times New Roman" pitchFamily="18" charset="0"/>
              </a:rPr>
              <a:t>的傷害，危急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永久的或危及生命的傷害，災難性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引起患者死亡</a:t>
            </a:r>
            <a:r>
              <a:rPr lang="zh-CN" altLang="en-US" sz="1000" dirty="0">
                <a:latin typeface="Times New Roman" pitchFamily="18" charset="0"/>
                <a:cs typeface="Times New Roman" pitchFamily="18" charset="0"/>
              </a:rPr>
              <a:t>，或者</a:t>
            </a:r>
            <a:r>
              <a:rPr lang="zh-CN" altLang="en-US" sz="1000" dirty="0">
                <a:solidFill>
                  <a:srgbClr val="000000"/>
                </a:solidFill>
                <a:latin typeface="Times New Roman" pitchFamily="18" charset="0"/>
                <a:cs typeface="Times New Roman" pitchFamily="18" charset="0"/>
              </a:rPr>
              <a:t>參考衛生保健的失效模式和影響分析模型</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Health Care Failure Mode Effects Analysis</a:t>
            </a:r>
            <a:r>
              <a:rPr lang="en-US" altLang="zh-CN"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HFMEA</a:t>
            </a:r>
            <a:r>
              <a:rPr lang="en-US" altLang="zh-CN" sz="1000" i="1" baseline="40000" dirty="0">
                <a:solidFill>
                  <a:srgbClr val="000000"/>
                </a:solidFill>
                <a:latin typeface="Times New Roman" pitchFamily="18" charset="0"/>
                <a:cs typeface="Times New Roman" pitchFamily="18" charset="0"/>
              </a:rPr>
              <a:t>TM</a:t>
            </a:r>
            <a:r>
              <a:rPr lang="en-US" altLang="zh-CN" sz="1000" i="1"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，或者以打分的形式</a:t>
            </a:r>
            <a:r>
              <a:rPr lang="zh-TW" altLang="en-US" sz="1000" dirty="0">
                <a:latin typeface="Times New Roman" pitchFamily="18" charset="0"/>
                <a:cs typeface="Times New Roman" pitchFamily="18" charset="0"/>
              </a:rPr>
              <a:t>對</a:t>
            </a:r>
            <a:r>
              <a:rPr lang="zh-CN" altLang="en-US" sz="1000" dirty="0">
                <a:latin typeface="Times New Roman" pitchFamily="18" charset="0"/>
                <a:cs typeface="Times New Roman" pitchFamily="18" charset="0"/>
              </a:rPr>
              <a:t>傷害的</a:t>
            </a:r>
            <a:r>
              <a:rPr lang="zh-TW" altLang="en-US" sz="1000" dirty="0">
                <a:latin typeface="Times New Roman" pitchFamily="18" charset="0"/>
                <a:cs typeface="Times New Roman" pitchFamily="18" charset="0"/>
              </a:rPr>
              <a:t>「嚴重程度</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Severity</a:t>
            </a:r>
            <a:r>
              <a:rPr lang="en-US" altLang="zh-TW"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進行半定量估計；</a:t>
            </a:r>
            <a:endParaRPr lang="zh-TW" altLang="en-US" sz="1000" dirty="0">
              <a:latin typeface="Times New Roman" pitchFamily="18" charset="0"/>
              <a:cs typeface="Times New Roman" pitchFamily="18" charset="0"/>
            </a:endParaRPr>
          </a:p>
        </p:txBody>
      </p:sp>
      <p:sp>
        <p:nvSpPr>
          <p:cNvPr id="56" name="Rectangle 14"/>
          <p:cNvSpPr>
            <a:spLocks noChangeArrowheads="1"/>
          </p:cNvSpPr>
          <p:nvPr/>
        </p:nvSpPr>
        <p:spPr bwMode="auto">
          <a:xfrm>
            <a:off x="1465821" y="524384"/>
            <a:ext cx="8981762" cy="293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00" dirty="0">
                <a:latin typeface="Times New Roman" pitchFamily="18" charset="0"/>
                <a:cs typeface="Times New Roman" pitchFamily="18" charset="0"/>
              </a:rPr>
              <a:t>風險估計</a:t>
            </a:r>
            <a:r>
              <a:rPr lang="en-US" altLang="zh-CN" sz="1000" dirty="0">
                <a:latin typeface="Times New Roman" pitchFamily="18" charset="0"/>
                <a:cs typeface="Times New Roman" pitchFamily="18" charset="0"/>
              </a:rPr>
              <a:t>(</a:t>
            </a:r>
            <a:r>
              <a:rPr lang="en-US" altLang="zh-CN" sz="1000" i="1" dirty="0">
                <a:latin typeface="Times New Roman" panose="02020603050405020304" pitchFamily="18" charset="0"/>
                <a:cs typeface="Times New Roman" panose="02020603050405020304" pitchFamily="18" charset="0"/>
              </a:rPr>
              <a:t>risk estimate</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包括危害的發生概率</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probability of </a:t>
            </a:r>
            <a:r>
              <a:rPr lang="en-US" altLang="zh-CN" sz="1000" i="1" dirty="0" err="1">
                <a:latin typeface="Times New Roman" pitchFamily="18" charset="0"/>
                <a:cs typeface="Times New Roman" pitchFamily="18" charset="0"/>
              </a:rPr>
              <a:t>occurence</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和危害的嚴重程度</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severity of harm</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p:txBody>
      </p:sp>
      <p:sp>
        <p:nvSpPr>
          <p:cNvPr id="6" name="Rectangle 14"/>
          <p:cNvSpPr>
            <a:spLocks noChangeArrowheads="1"/>
          </p:cNvSpPr>
          <p:nvPr/>
        </p:nvSpPr>
        <p:spPr bwMode="auto">
          <a:xfrm>
            <a:off x="1465822" y="4114449"/>
            <a:ext cx="336755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900" i="1" dirty="0">
                <a:latin typeface="Times New Roman" pitchFamily="18" charset="0"/>
                <a:cs typeface="Times New Roman" pitchFamily="18" charset="0"/>
              </a:rPr>
              <a:t>This can also be referred to as Severity of Harm</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SEV</a:t>
            </a:r>
            <a:r>
              <a:rPr lang="en-US" altLang="zh-CN" sz="900" dirty="0">
                <a:latin typeface="Times New Roman" pitchFamily="18" charset="0"/>
                <a:cs typeface="Times New Roman" pitchFamily="18" charset="0"/>
              </a:rPr>
              <a:t> )</a:t>
            </a:r>
          </a:p>
        </p:txBody>
      </p:sp>
      <p:graphicFrame>
        <p:nvGraphicFramePr>
          <p:cNvPr id="8" name="表格 7"/>
          <p:cNvGraphicFramePr>
            <a:graphicFrameLocks noGrp="1"/>
          </p:cNvGraphicFramePr>
          <p:nvPr>
            <p:extLst>
              <p:ext uri="{D42A27DB-BD31-4B8C-83A1-F6EECF244321}">
                <p14:modId xmlns:p14="http://schemas.microsoft.com/office/powerpoint/2010/main" val="400545445"/>
              </p:ext>
            </p:extLst>
          </p:nvPr>
        </p:nvGraphicFramePr>
        <p:xfrm>
          <a:off x="1565599" y="4422322"/>
          <a:ext cx="5959457" cy="1530906"/>
        </p:xfrm>
        <a:graphic>
          <a:graphicData uri="http://schemas.openxmlformats.org/drawingml/2006/table">
            <a:tbl>
              <a:tblPr/>
              <a:tblGrid>
                <a:gridCol w="1147615">
                  <a:extLst>
                    <a:ext uri="{9D8B030D-6E8A-4147-A177-3AD203B41FA5}">
                      <a16:colId xmlns:a16="http://schemas.microsoft.com/office/drawing/2014/main" val="20000"/>
                    </a:ext>
                  </a:extLst>
                </a:gridCol>
                <a:gridCol w="344774">
                  <a:extLst>
                    <a:ext uri="{9D8B030D-6E8A-4147-A177-3AD203B41FA5}">
                      <a16:colId xmlns:a16="http://schemas.microsoft.com/office/drawing/2014/main" val="20001"/>
                    </a:ext>
                  </a:extLst>
                </a:gridCol>
                <a:gridCol w="4467068">
                  <a:extLst>
                    <a:ext uri="{9D8B030D-6E8A-4147-A177-3AD203B41FA5}">
                      <a16:colId xmlns:a16="http://schemas.microsoft.com/office/drawing/2014/main" val="20002"/>
                    </a:ext>
                  </a:extLst>
                </a:gridCol>
              </a:tblGrid>
              <a:tr h="255151">
                <a:tc>
                  <a:txBody>
                    <a:bodyPr/>
                    <a:lstStyle/>
                    <a:p>
                      <a:pPr algn="ctr" fontAlgn="ctr"/>
                      <a:r>
                        <a:rPr lang="en-US" sz="1100" b="1" i="1" u="none" strike="noStrike" dirty="0">
                          <a:solidFill>
                            <a:srgbClr val="444444"/>
                          </a:solidFill>
                          <a:effectLst/>
                          <a:latin typeface="Times New Roman"/>
                        </a:rPr>
                        <a:t>Score</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1" u="none" strike="noStrike" dirty="0">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1" i="1" u="none" strike="noStrike" dirty="0">
                          <a:solidFill>
                            <a:srgbClr val="444444"/>
                          </a:solidFill>
                          <a:effectLst/>
                          <a:latin typeface="Times New Roman"/>
                        </a:rPr>
                        <a:t>Severity of Harm</a:t>
                      </a:r>
                      <a:r>
                        <a:rPr lang="en-US" sz="1100" b="1" i="0" u="none" strike="noStrike" dirty="0">
                          <a:solidFill>
                            <a:srgbClr val="444444"/>
                          </a:solidFill>
                          <a:effectLst/>
                          <a:latin typeface="Times New Roman"/>
                        </a:rPr>
                        <a:t> ( </a:t>
                      </a:r>
                      <a:r>
                        <a:rPr lang="en-US" sz="1100" b="1" i="1" u="none" strike="noStrike" dirty="0">
                          <a:solidFill>
                            <a:srgbClr val="444444"/>
                          </a:solidFill>
                          <a:effectLst/>
                          <a:latin typeface="Times New Roman"/>
                        </a:rPr>
                        <a:t>SEV</a:t>
                      </a:r>
                      <a:r>
                        <a:rPr lang="en-US" sz="1100" b="1" i="0" u="none" strike="noStrike" dirty="0">
                          <a:solidFill>
                            <a:srgbClr val="444444"/>
                          </a:solidFill>
                          <a:effectLst/>
                          <a:latin typeface="Times New Roman"/>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5151">
                <a:tc>
                  <a:txBody>
                    <a:bodyPr/>
                    <a:lstStyle/>
                    <a:p>
                      <a:pPr algn="ctr" fontAlgn="ctr"/>
                      <a:r>
                        <a:rPr lang="en-US" altLang="zh-CN" sz="1100" b="0" i="0" u="none" strike="noStrike" dirty="0">
                          <a:solidFill>
                            <a:srgbClr val="444444"/>
                          </a:solidFill>
                          <a:effectLst/>
                          <a:latin typeface="Times New Roman"/>
                        </a:rPr>
                        <a:t>10</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1100" b="0" i="0" u="none" strike="noStrike" dirty="0">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altLang="zh-CN" sz="1100" b="0" i="1" u="none" strike="noStrike" dirty="0">
                          <a:solidFill>
                            <a:srgbClr val="444444"/>
                          </a:solidFill>
                          <a:effectLst/>
                          <a:latin typeface="Times New Roman"/>
                        </a:rPr>
                        <a:t>Catastrophic - patient death</a:t>
                      </a:r>
                      <a:endParaRPr lang="zh-CN" sz="1100" b="0" i="1" u="none" strike="noStrike" dirty="0">
                        <a:solidFill>
                          <a:srgbClr val="444444"/>
                        </a:solidFill>
                        <a:effectLst/>
                        <a:latin typeface="Times New Roman"/>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55151">
                <a:tc>
                  <a:txBody>
                    <a:bodyPr/>
                    <a:lstStyle/>
                    <a:p>
                      <a:pPr algn="ctr" fontAlgn="ctr"/>
                      <a:r>
                        <a:rPr lang="en-US" altLang="zh-CN" sz="1100" b="0" i="0" u="none" strike="noStrike" dirty="0">
                          <a:solidFill>
                            <a:srgbClr val="444444"/>
                          </a:solidFill>
                          <a:effectLst/>
                          <a:latin typeface="Times New Roman"/>
                        </a:rPr>
                        <a:t>8</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100" b="0" i="0" u="none" strike="noStrike" dirty="0">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CN" sz="1100" b="0" i="1" u="none" strike="noStrike" dirty="0">
                          <a:solidFill>
                            <a:srgbClr val="444444"/>
                          </a:solidFill>
                          <a:effectLst/>
                          <a:latin typeface="Times New Roman"/>
                        </a:rPr>
                        <a:t>Critical - permanent impairment or life-threatening injury</a:t>
                      </a:r>
                      <a:endParaRPr lang="zh-CN" sz="1100" b="0" i="1" u="none" strike="noStrike" dirty="0">
                        <a:solidFill>
                          <a:srgbClr val="444444"/>
                        </a:solidFill>
                        <a:effectLst/>
                        <a:latin typeface="Times New Roman"/>
                      </a:endParaRP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255151">
                <a:tc>
                  <a:txBody>
                    <a:bodyPr/>
                    <a:lstStyle/>
                    <a:p>
                      <a:pPr algn="ctr" fontAlgn="ctr"/>
                      <a:r>
                        <a:rPr lang="en-US" altLang="zh-CN" sz="1100" b="0" i="0" u="none" strike="noStrike">
                          <a:solidFill>
                            <a:srgbClr val="444444"/>
                          </a:solidFill>
                          <a:effectLst/>
                          <a:latin typeface="Times New Roman"/>
                        </a:rPr>
                        <a:t>6</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100" b="0" i="0" u="none" strike="noStrike" dirty="0">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CN" sz="1100" b="0" i="1" u="none" strike="noStrike" dirty="0">
                          <a:solidFill>
                            <a:srgbClr val="444444"/>
                          </a:solidFill>
                          <a:effectLst/>
                          <a:latin typeface="Times New Roman"/>
                        </a:rPr>
                        <a:t>Serious - injury or impairment requiring medical intervention</a:t>
                      </a:r>
                      <a:endParaRPr lang="zh-CN" sz="1100" b="0" i="1" u="none" strike="noStrike" dirty="0">
                        <a:solidFill>
                          <a:srgbClr val="444444"/>
                        </a:solidFill>
                        <a:effectLst/>
                        <a:latin typeface="Times New Roman"/>
                      </a:endParaRP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255151">
                <a:tc>
                  <a:txBody>
                    <a:bodyPr/>
                    <a:lstStyle/>
                    <a:p>
                      <a:pPr algn="ctr" fontAlgn="ctr"/>
                      <a:r>
                        <a:rPr lang="en-US" altLang="zh-CN" sz="1100" b="0" i="0" u="none" strike="noStrike">
                          <a:solidFill>
                            <a:srgbClr val="444444"/>
                          </a:solidFill>
                          <a:effectLst/>
                          <a:latin typeface="Times New Roman"/>
                        </a:rPr>
                        <a:t>4</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1100" b="0" i="0" u="none" strike="noStrike">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CN" sz="1100" b="0" i="1" u="none" strike="noStrike" dirty="0">
                          <a:solidFill>
                            <a:srgbClr val="444444"/>
                          </a:solidFill>
                          <a:effectLst/>
                          <a:latin typeface="Times New Roman"/>
                        </a:rPr>
                        <a:t>Minor - temporary injury or impairment not requiring medical attention</a:t>
                      </a:r>
                      <a:endParaRPr lang="zh-CN" sz="1100" b="0" i="1" u="none" strike="noStrike" dirty="0">
                        <a:solidFill>
                          <a:srgbClr val="444444"/>
                        </a:solidFill>
                        <a:effectLst/>
                        <a:latin typeface="Times New Roman"/>
                      </a:endParaRP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255151">
                <a:tc>
                  <a:txBody>
                    <a:bodyPr/>
                    <a:lstStyle/>
                    <a:p>
                      <a:pPr algn="ctr" fontAlgn="ctr"/>
                      <a:r>
                        <a:rPr lang="en-US" altLang="zh-CN" sz="1100" b="0" i="0" u="none" strike="noStrike" dirty="0">
                          <a:solidFill>
                            <a:srgbClr val="444444"/>
                          </a:solidFill>
                          <a:effectLst/>
                          <a:latin typeface="Times New Roman"/>
                        </a:rPr>
                        <a:t>2</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effectLst/>
                          <a:latin typeface="宋体"/>
                        </a:rPr>
                        <a:t>　</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zh-CN" sz="1100" b="0" i="1" u="none" strike="noStrike" dirty="0">
                          <a:solidFill>
                            <a:srgbClr val="444444"/>
                          </a:solidFill>
                          <a:effectLst/>
                          <a:latin typeface="Times New Roman"/>
                        </a:rPr>
                        <a:t>Negligible - inconvenience or temporary discomfort</a:t>
                      </a:r>
                      <a:endParaRPr lang="zh-CN" sz="1100" b="0" i="1" u="none" strike="noStrike" dirty="0">
                        <a:solidFill>
                          <a:srgbClr val="444444"/>
                        </a:solidFill>
                        <a:effectLst/>
                        <a:latin typeface="Times New Roman"/>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52557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39" y="284343"/>
            <a:ext cx="994156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50" dirty="0">
                <a:solidFill>
                  <a:srgbClr val="000000"/>
                </a:solidFill>
                <a:latin typeface="Times New Roman" pitchFamily="18" charset="0"/>
                <a:cs typeface="Times New Roman" pitchFamily="18" charset="0"/>
              </a:rPr>
              <a:t>診斷試驗的風險分析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風險估計</a:t>
            </a:r>
            <a:r>
              <a:rPr lang="en-US" altLang="zh-CN"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Risk estimate </a:t>
            </a:r>
            <a:r>
              <a:rPr lang="en-US" altLang="zh-TW" sz="950" dirty="0">
                <a:solidFill>
                  <a:srgbClr val="000000"/>
                </a:solidFill>
                <a:latin typeface="Times New Roman" pitchFamily="18" charset="0"/>
                <a:cs typeface="Times New Roman" pitchFamily="18" charset="0"/>
              </a:rPr>
              <a:t>) - </a:t>
            </a:r>
            <a:r>
              <a:rPr lang="zh-CN" altLang="en-US" sz="950" dirty="0">
                <a:solidFill>
                  <a:srgbClr val="000000"/>
                </a:solidFill>
                <a:latin typeface="Times New Roman" pitchFamily="18" charset="0"/>
                <a:cs typeface="Times New Roman" pitchFamily="18" charset="0"/>
              </a:rPr>
              <a:t>危害嚴重程度</a:t>
            </a:r>
            <a:r>
              <a:rPr lang="en-US" altLang="zh-CN"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Severity of Harm</a:t>
            </a:r>
            <a:r>
              <a:rPr lang="en-US" altLang="zh-TW" sz="950" dirty="0">
                <a:solidFill>
                  <a:srgbClr val="000000"/>
                </a:solidFill>
                <a:latin typeface="Times New Roman" pitchFamily="18" charset="0"/>
                <a:cs typeface="Times New Roman" pitchFamily="18" charset="0"/>
              </a:rPr>
              <a:t> ) - </a:t>
            </a:r>
            <a:r>
              <a:rPr lang="en-US" altLang="zh-TW" sz="950" i="1" dirty="0">
                <a:solidFill>
                  <a:srgbClr val="000000"/>
                </a:solidFill>
                <a:latin typeface="Times New Roman" pitchFamily="18" charset="0"/>
                <a:cs typeface="Times New Roman" pitchFamily="18" charset="0"/>
              </a:rPr>
              <a:t>HFMEA</a:t>
            </a:r>
            <a:r>
              <a:rPr lang="en-US" altLang="zh-TW" sz="950" i="1" baseline="46000" dirty="0">
                <a:solidFill>
                  <a:srgbClr val="000000"/>
                </a:solidFill>
                <a:latin typeface="Times New Roman" pitchFamily="18" charset="0"/>
                <a:cs typeface="Times New Roman" pitchFamily="18" charset="0"/>
              </a:rPr>
              <a:t>TM</a:t>
            </a:r>
            <a:r>
              <a:rPr lang="en-US" altLang="zh-TW" sz="950" i="1" dirty="0">
                <a:solidFill>
                  <a:srgbClr val="000000"/>
                </a:solidFill>
                <a:latin typeface="Times New Roman" pitchFamily="18" charset="0"/>
                <a:cs typeface="Times New Roman" pitchFamily="18" charset="0"/>
              </a:rPr>
              <a:t> four outcomes</a:t>
            </a:r>
            <a:r>
              <a:rPr lang="en-US" altLang="zh-TW" sz="950" dirty="0">
                <a:solidFill>
                  <a:srgbClr val="000000"/>
                </a:solidFill>
                <a:latin typeface="Times New Roman" pitchFamily="18" charset="0"/>
                <a:cs typeface="Times New Roman" pitchFamily="18" charset="0"/>
              </a:rPr>
              <a:t>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7" name="Rectangle 14"/>
          <p:cNvSpPr>
            <a:spLocks noChangeArrowheads="1"/>
          </p:cNvSpPr>
          <p:nvPr/>
        </p:nvSpPr>
        <p:spPr bwMode="auto">
          <a:xfrm>
            <a:off x="1160732" y="510623"/>
            <a:ext cx="627743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900" i="1" dirty="0">
                <a:latin typeface="Times New Roman" pitchFamily="18" charset="0"/>
                <a:cs typeface="Times New Roman" pitchFamily="18" charset="0"/>
              </a:rPr>
              <a:t>In the case of HFMEA</a:t>
            </a:r>
            <a:r>
              <a:rPr lang="en-US" altLang="zh-CN" sz="900" i="1" baseline="30000" dirty="0">
                <a:latin typeface="Times New Roman" pitchFamily="18" charset="0"/>
                <a:cs typeface="Times New Roman" pitchFamily="18" charset="0"/>
              </a:rPr>
              <a:t>TM</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there is a choice of just four outcomes</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catastrophic</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major</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moderate</a:t>
            </a:r>
            <a:r>
              <a:rPr lang="en-US" altLang="zh-CN" sz="900" dirty="0">
                <a:latin typeface="Times New Roman" pitchFamily="18" charset="0"/>
                <a:cs typeface="Times New Roman" pitchFamily="18" charset="0"/>
              </a:rPr>
              <a:t> , </a:t>
            </a:r>
            <a:r>
              <a:rPr lang="en-US" altLang="zh-CN" sz="900" i="1" dirty="0">
                <a:latin typeface="Times New Roman" pitchFamily="18" charset="0"/>
                <a:cs typeface="Times New Roman" pitchFamily="18" charset="0"/>
              </a:rPr>
              <a:t>and minor</a:t>
            </a:r>
            <a:r>
              <a:rPr lang="en-US" altLang="zh-CN" sz="900" dirty="0">
                <a:latin typeface="Times New Roman" pitchFamily="18" charset="0"/>
                <a:cs typeface="Times New Roman" pitchFamily="18" charset="0"/>
              </a:rPr>
              <a:t> ) </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768528678"/>
              </p:ext>
            </p:extLst>
          </p:nvPr>
        </p:nvGraphicFramePr>
        <p:xfrm>
          <a:off x="1236932" y="825687"/>
          <a:ext cx="9436100" cy="5122492"/>
        </p:xfrm>
        <a:graphic>
          <a:graphicData uri="http://schemas.openxmlformats.org/drawingml/2006/table">
            <a:tbl>
              <a:tblPr/>
              <a:tblGrid>
                <a:gridCol w="2352648">
                  <a:extLst>
                    <a:ext uri="{9D8B030D-6E8A-4147-A177-3AD203B41FA5}">
                      <a16:colId xmlns:a16="http://schemas.microsoft.com/office/drawing/2014/main" val="20000"/>
                    </a:ext>
                  </a:extLst>
                </a:gridCol>
                <a:gridCol w="161952">
                  <a:extLst>
                    <a:ext uri="{9D8B030D-6E8A-4147-A177-3AD203B41FA5}">
                      <a16:colId xmlns:a16="http://schemas.microsoft.com/office/drawing/2014/main" val="20001"/>
                    </a:ext>
                  </a:extLst>
                </a:gridCol>
                <a:gridCol w="6921500">
                  <a:extLst>
                    <a:ext uri="{9D8B030D-6E8A-4147-A177-3AD203B41FA5}">
                      <a16:colId xmlns:a16="http://schemas.microsoft.com/office/drawing/2014/main" val="20002"/>
                    </a:ext>
                  </a:extLst>
                </a:gridCol>
              </a:tblGrid>
              <a:tr h="427063">
                <a:tc rowSpan="5">
                  <a:txBody>
                    <a:bodyPr/>
                    <a:lstStyle/>
                    <a:p>
                      <a:pPr marL="0" marR="0" lvl="0" indent="0" algn="l" defTabSz="914400" rtl="0" eaLnBrk="1" fontAlgn="ctr" latinLnBrk="0" hangingPunct="1">
                        <a:lnSpc>
                          <a:spcPct val="150000"/>
                        </a:lnSpc>
                        <a:spcBef>
                          <a:spcPts val="0"/>
                        </a:spcBef>
                        <a:spcAft>
                          <a:spcPts val="0"/>
                        </a:spcAft>
                        <a:buClrTx/>
                        <a:buSzTx/>
                        <a:buFontTx/>
                        <a:buNone/>
                        <a:tabLst/>
                        <a:defRPr/>
                      </a:pPr>
                      <a:r>
                        <a:rPr kumimoji="0" lang="en-US" altLang="zh-CN" sz="900" b="1" i="1" u="none" strike="noStrike" kern="1200" cap="none" spc="0" normalizeH="0" baseline="0" noProof="0" dirty="0">
                          <a:ln>
                            <a:noFill/>
                          </a:ln>
                          <a:solidFill>
                            <a:srgbClr val="000000"/>
                          </a:solidFill>
                          <a:effectLst/>
                          <a:uLnTx/>
                          <a:uFillTx/>
                          <a:latin typeface="Times New Roman"/>
                          <a:cs typeface="+mn-cs"/>
                        </a:rPr>
                        <a:t>Catastrophic Event</a:t>
                      </a:r>
                    </a:p>
                    <a:p>
                      <a:pPr marL="0" marR="0" lvl="0" indent="0" algn="l" defTabSz="914400" rtl="0" eaLnBrk="1" fontAlgn="ctr" latinLnBrk="0" hangingPunct="1">
                        <a:lnSpc>
                          <a:spcPct val="15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Times New Roman"/>
                          <a:cs typeface="+mn-cs"/>
                        </a:rPr>
                        <a:t>( </a:t>
                      </a:r>
                      <a:r>
                        <a:rPr kumimoji="0" lang="en-US" altLang="zh-CN" sz="900" b="0" i="1" u="none" strike="noStrike" kern="1200" cap="none" spc="0" normalizeH="0" baseline="0" noProof="0" dirty="0">
                          <a:ln>
                            <a:noFill/>
                          </a:ln>
                          <a:solidFill>
                            <a:srgbClr val="000000"/>
                          </a:solidFill>
                          <a:effectLst/>
                          <a:uLnTx/>
                          <a:uFillTx/>
                          <a:latin typeface="Times New Roman"/>
                          <a:cs typeface="+mn-cs"/>
                        </a:rPr>
                        <a:t>Traditional FMEA rating of</a:t>
                      </a:r>
                      <a:r>
                        <a:rPr kumimoji="0" lang="en-US" altLang="zh-CN" sz="900" b="0" i="0" u="none" strike="noStrike" kern="1200" cap="none" spc="0" normalizeH="0" baseline="0" noProof="0" dirty="0">
                          <a:ln>
                            <a:noFill/>
                          </a:ln>
                          <a:solidFill>
                            <a:srgbClr val="000000"/>
                          </a:solidFill>
                          <a:effectLst/>
                          <a:uLnTx/>
                          <a:uFillTx/>
                          <a:latin typeface="Times New Roman"/>
                          <a:cs typeface="+mn-cs"/>
                        </a:rPr>
                        <a:t> 10 - </a:t>
                      </a:r>
                      <a:r>
                        <a:rPr kumimoji="0" lang="en-US" altLang="zh-CN" sz="900" b="0" i="1" u="none" strike="noStrike" kern="1200" cap="none" spc="0" normalizeH="0" baseline="0" noProof="0" dirty="0">
                          <a:ln>
                            <a:noFill/>
                          </a:ln>
                          <a:solidFill>
                            <a:srgbClr val="000000"/>
                          </a:solidFill>
                          <a:effectLst/>
                          <a:uLnTx/>
                          <a:uFillTx/>
                          <a:latin typeface="Times New Roman"/>
                          <a:cs typeface="+mn-cs"/>
                        </a:rPr>
                        <a:t>Failure</a:t>
                      </a:r>
                    </a:p>
                    <a:p>
                      <a:pPr marL="0" marR="0" lvl="0" indent="0" algn="l" defTabSz="914400" rtl="0" eaLnBrk="1" fontAlgn="ctr" latinLnBrk="0" hangingPunct="1">
                        <a:lnSpc>
                          <a:spcPct val="150000"/>
                        </a:lnSpc>
                        <a:spcBef>
                          <a:spcPts val="0"/>
                        </a:spcBef>
                        <a:spcAft>
                          <a:spcPts val="0"/>
                        </a:spcAft>
                        <a:buClrTx/>
                        <a:buSzTx/>
                        <a:buFontTx/>
                        <a:buNone/>
                        <a:tabLst/>
                        <a:defRPr/>
                      </a:pPr>
                      <a:r>
                        <a:rPr kumimoji="0" lang="en-US" altLang="zh-CN" sz="900" b="0" i="1" u="none" strike="noStrike" kern="1200" cap="none" spc="0" normalizeH="0" baseline="0" noProof="0" dirty="0">
                          <a:ln>
                            <a:noFill/>
                          </a:ln>
                          <a:solidFill>
                            <a:srgbClr val="000000"/>
                          </a:solidFill>
                          <a:effectLst/>
                          <a:uLnTx/>
                          <a:uFillTx/>
                          <a:latin typeface="Times New Roman"/>
                          <a:cs typeface="+mn-cs"/>
                        </a:rPr>
                        <a:t>could cause death or injury</a:t>
                      </a:r>
                      <a:r>
                        <a:rPr kumimoji="0" lang="en-US" altLang="zh-CN" sz="900" b="0" i="0" u="none" strike="noStrike" kern="1200" cap="none" spc="0" normalizeH="0" baseline="0" noProof="0" dirty="0">
                          <a:ln>
                            <a:noFill/>
                          </a:ln>
                          <a:solidFill>
                            <a:srgbClr val="000000"/>
                          </a:solidFill>
                          <a:effectLst/>
                          <a:uLnTx/>
                          <a:uFillTx/>
                          <a:latin typeface="Times New Roman"/>
                          <a:cs typeface="+mn-cs"/>
                        </a:rPr>
                        <a:t>. )</a:t>
                      </a:r>
                    </a:p>
                  </a:txBody>
                  <a:tcPr marL="8749" marR="8749" marT="8749"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lnSpc>
                          <a:spcPct val="150000"/>
                        </a:lnSpc>
                      </a:pPr>
                      <a:r>
                        <a:rPr lang="en-US" sz="900" b="1" i="1" u="none" strike="noStrike" dirty="0">
                          <a:solidFill>
                            <a:srgbClr val="000000"/>
                          </a:solidFill>
                          <a:effectLst/>
                          <a:latin typeface="Times New Roman"/>
                        </a:rPr>
                        <a:t>Patient Outcome</a:t>
                      </a:r>
                      <a:r>
                        <a:rPr lang="en-US" sz="900" b="0" i="1" u="none" strike="noStrike" dirty="0">
                          <a:solidFill>
                            <a:srgbClr val="000000"/>
                          </a:solidFill>
                          <a:effectLst/>
                          <a:latin typeface="Times New Roman"/>
                        </a:rPr>
                        <a:t> </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Death or major permanent loss of function</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sensory</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motor</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physiologic</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or intellectual</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suicide</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rape</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hemolytic transfusion reaction</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surgery</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procedure on the wrong patient or wrong body part</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infant abduction or infant discharge to the wrong family</a:t>
                      </a:r>
                      <a:r>
                        <a:rPr lang="en-US" sz="900" b="0" i="0" u="none" strike="noStrike" dirty="0">
                          <a:solidFill>
                            <a:srgbClr val="000000"/>
                          </a:solidFill>
                          <a:effectLst/>
                          <a:latin typeface="Times New Roman"/>
                        </a:rPr>
                        <a:t> .</a:t>
                      </a:r>
                    </a:p>
                  </a:txBody>
                  <a:tcPr marL="8749" marR="8749" marT="8749"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900" b="1" i="1" u="none" strike="noStrike" dirty="0">
                          <a:solidFill>
                            <a:srgbClr val="000000"/>
                          </a:solidFill>
                          <a:effectLst/>
                          <a:latin typeface="Times New Roman"/>
                        </a:rPr>
                        <a:t>Visitor Outcome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Death or hospitalization of</a:t>
                      </a:r>
                      <a:r>
                        <a:rPr lang="en-US" sz="900" b="0" i="0" u="none" strike="noStrike" dirty="0">
                          <a:solidFill>
                            <a:srgbClr val="000000"/>
                          </a:solidFill>
                          <a:effectLst/>
                          <a:latin typeface="Times New Roman"/>
                        </a:rPr>
                        <a:t> 3 </a:t>
                      </a:r>
                      <a:r>
                        <a:rPr lang="en-US" sz="900" b="0" i="1" u="none" strike="noStrike" dirty="0">
                          <a:solidFill>
                            <a:srgbClr val="000000"/>
                          </a:solidFill>
                          <a:effectLst/>
                          <a:latin typeface="Times New Roman"/>
                        </a:rPr>
                        <a:t>or more visitors</a:t>
                      </a:r>
                      <a:r>
                        <a:rPr lang="en-US" sz="900" b="0" i="0" u="none" strike="noStrike" dirty="0">
                          <a:solidFill>
                            <a:srgbClr val="000000"/>
                          </a:solidFill>
                          <a:effectLst/>
                          <a:latin typeface="Times New Roman"/>
                        </a:rPr>
                        <a:t> .</a:t>
                      </a:r>
                    </a:p>
                  </a:txBody>
                  <a:tcPr marL="8749" marR="8749" marT="8749" marB="0" anchor="ctr">
                    <a:lnL>
                      <a:noFill/>
                    </a:lnL>
                    <a:lnR>
                      <a:noFill/>
                    </a:lnR>
                    <a:lnT>
                      <a:noFill/>
                    </a:lnT>
                    <a:lnB>
                      <a:noFill/>
                    </a:lnB>
                  </a:tcPr>
                </a:tc>
                <a:extLst>
                  <a:ext uri="{0D108BD9-81ED-4DB2-BD59-A6C34878D82A}">
                    <a16:rowId xmlns:a16="http://schemas.microsoft.com/office/drawing/2014/main" val="10001"/>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900" b="1" i="1" u="none" strike="noStrike" dirty="0">
                          <a:solidFill>
                            <a:srgbClr val="000000"/>
                          </a:solidFill>
                          <a:effectLst/>
                          <a:latin typeface="Times New Roman"/>
                        </a:rPr>
                        <a:t>Staff Outcome</a:t>
                      </a:r>
                      <a:r>
                        <a:rPr lang="en-US" sz="900" b="0" i="1" u="none" strike="noStrike" dirty="0">
                          <a:solidFill>
                            <a:srgbClr val="000000"/>
                          </a:solidFill>
                          <a:effectLst/>
                          <a:latin typeface="Times New Roman"/>
                        </a:rPr>
                        <a:t> </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A death or hospitalization of</a:t>
                      </a:r>
                      <a:r>
                        <a:rPr lang="en-US" sz="900" b="0" i="0" u="none" strike="noStrike" dirty="0">
                          <a:solidFill>
                            <a:srgbClr val="000000"/>
                          </a:solidFill>
                          <a:effectLst/>
                          <a:latin typeface="Times New Roman"/>
                        </a:rPr>
                        <a:t> 3 </a:t>
                      </a:r>
                      <a:r>
                        <a:rPr lang="en-US" sz="900" b="0" i="1" u="none" strike="noStrike" dirty="0">
                          <a:solidFill>
                            <a:srgbClr val="000000"/>
                          </a:solidFill>
                          <a:effectLst/>
                          <a:latin typeface="Times New Roman"/>
                        </a:rPr>
                        <a:t>or more staff</a:t>
                      </a:r>
                      <a:r>
                        <a:rPr lang="en-US" sz="900" b="0" i="0" u="none" strike="noStrike" dirty="0">
                          <a:solidFill>
                            <a:srgbClr val="000000"/>
                          </a:solidFill>
                          <a:effectLst/>
                          <a:latin typeface="Times New Roman"/>
                        </a:rPr>
                        <a:t> .</a:t>
                      </a:r>
                    </a:p>
                  </a:txBody>
                  <a:tcPr marL="8749" marR="8749" marT="8749" marB="0" anchor="ctr">
                    <a:lnL>
                      <a:noFill/>
                    </a:lnL>
                    <a:lnR>
                      <a:noFill/>
                    </a:lnR>
                    <a:lnT>
                      <a:noFill/>
                    </a:lnT>
                    <a:lnB>
                      <a:noFill/>
                    </a:lnB>
                  </a:tcPr>
                </a:tc>
                <a:extLst>
                  <a:ext uri="{0D108BD9-81ED-4DB2-BD59-A6C34878D82A}">
                    <a16:rowId xmlns:a16="http://schemas.microsoft.com/office/drawing/2014/main" val="10002"/>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900" b="1" i="1" u="none" strike="noStrike" dirty="0">
                          <a:solidFill>
                            <a:srgbClr val="000000"/>
                          </a:solidFill>
                          <a:effectLst/>
                          <a:latin typeface="Times New Roman"/>
                        </a:rPr>
                        <a:t>Equipment or facility</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Damage equal to or more than</a:t>
                      </a:r>
                      <a:r>
                        <a:rPr lang="en-US" sz="900" b="0" i="0" u="none" strike="noStrike" dirty="0">
                          <a:solidFill>
                            <a:srgbClr val="000000"/>
                          </a:solidFill>
                          <a:effectLst/>
                          <a:latin typeface="Times New Roman"/>
                        </a:rPr>
                        <a:t> $250,000 .</a:t>
                      </a:r>
                    </a:p>
                  </a:txBody>
                  <a:tcPr marL="8749" marR="8749" marT="8749" marB="0" anchor="ctr">
                    <a:lnL>
                      <a:noFill/>
                    </a:lnL>
                    <a:lnR>
                      <a:noFill/>
                    </a:lnR>
                    <a:lnT>
                      <a:noFill/>
                    </a:lnT>
                    <a:lnB>
                      <a:noFill/>
                    </a:lnB>
                  </a:tcPr>
                </a:tc>
                <a:extLst>
                  <a:ext uri="{0D108BD9-81ED-4DB2-BD59-A6C34878D82A}">
                    <a16:rowId xmlns:a16="http://schemas.microsoft.com/office/drawing/2014/main" val="10003"/>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lnSpc>
                          <a:spcPct val="150000"/>
                        </a:lnSpc>
                      </a:pPr>
                      <a:r>
                        <a:rPr lang="en-US" sz="900" b="1" i="1" u="none" strike="noStrike" dirty="0">
                          <a:solidFill>
                            <a:srgbClr val="000000"/>
                          </a:solidFill>
                          <a:effectLst/>
                          <a:latin typeface="Times New Roman"/>
                        </a:rPr>
                        <a:t>Fire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Any fire that grows larger than an incipient stage</a:t>
                      </a:r>
                      <a:r>
                        <a:rPr lang="en-US" sz="900" b="0" i="0" u="none" strike="noStrike" dirty="0">
                          <a:solidFill>
                            <a:srgbClr val="000000"/>
                          </a:solidFill>
                          <a:effectLst/>
                          <a:latin typeface="Times New Roman"/>
                        </a:rPr>
                        <a:t> .</a:t>
                      </a:r>
                    </a:p>
                  </a:txBody>
                  <a:tcPr marL="8749" marR="8749" marT="8749"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7063">
                <a:tc rowSpan="5">
                  <a:txBody>
                    <a:bodyPr/>
                    <a:lstStyle/>
                    <a:p>
                      <a:pPr marL="0" marR="0" lvl="0" indent="0" algn="l" defTabSz="914400" rtl="0" eaLnBrk="1" fontAlgn="ctr" latinLnBrk="0" hangingPunct="1">
                        <a:lnSpc>
                          <a:spcPct val="150000"/>
                        </a:lnSpc>
                        <a:spcBef>
                          <a:spcPts val="0"/>
                        </a:spcBef>
                        <a:spcAft>
                          <a:spcPts val="0"/>
                        </a:spcAft>
                        <a:buClrTx/>
                        <a:buSzTx/>
                        <a:buFontTx/>
                        <a:buNone/>
                        <a:tabLst/>
                        <a:defRPr/>
                      </a:pPr>
                      <a:r>
                        <a:rPr kumimoji="0" lang="en-US" altLang="zh-CN" sz="900" b="1" i="1" u="none" strike="noStrike" kern="1200" cap="none" spc="0" normalizeH="0" baseline="0" noProof="0" dirty="0">
                          <a:ln>
                            <a:noFill/>
                          </a:ln>
                          <a:solidFill>
                            <a:srgbClr val="000000"/>
                          </a:solidFill>
                          <a:effectLst/>
                          <a:uLnTx/>
                          <a:uFillTx/>
                          <a:latin typeface="Times New Roman"/>
                          <a:cs typeface="+mn-cs"/>
                        </a:rPr>
                        <a:t>Major Event</a:t>
                      </a:r>
                    </a:p>
                    <a:p>
                      <a:pPr marL="0" marR="0" lvl="0" indent="0" algn="l" defTabSz="914400" rtl="0" eaLnBrk="1" fontAlgn="ctr" latinLnBrk="0" hangingPunct="1">
                        <a:lnSpc>
                          <a:spcPct val="15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Times New Roman"/>
                          <a:cs typeface="+mn-cs"/>
                        </a:rPr>
                        <a:t>( </a:t>
                      </a:r>
                      <a:r>
                        <a:rPr kumimoji="0" lang="en-US" altLang="zh-CN" sz="900" b="0" i="1" u="none" strike="noStrike" kern="1200" cap="none" spc="0" normalizeH="0" baseline="0" noProof="0" dirty="0">
                          <a:ln>
                            <a:noFill/>
                          </a:ln>
                          <a:solidFill>
                            <a:srgbClr val="000000"/>
                          </a:solidFill>
                          <a:effectLst/>
                          <a:uLnTx/>
                          <a:uFillTx/>
                          <a:latin typeface="Times New Roman"/>
                          <a:cs typeface="+mn-cs"/>
                        </a:rPr>
                        <a:t>Traditional FMEA rating of</a:t>
                      </a:r>
                      <a:r>
                        <a:rPr kumimoji="0" lang="en-US" altLang="zh-CN" sz="900" b="0" i="0" u="none" strike="noStrike" kern="1200" cap="none" spc="0" normalizeH="0" baseline="0" noProof="0" dirty="0">
                          <a:ln>
                            <a:noFill/>
                          </a:ln>
                          <a:solidFill>
                            <a:srgbClr val="000000"/>
                          </a:solidFill>
                          <a:effectLst/>
                          <a:uLnTx/>
                          <a:uFillTx/>
                          <a:latin typeface="Times New Roman"/>
                          <a:cs typeface="+mn-cs"/>
                        </a:rPr>
                        <a:t> 7 - </a:t>
                      </a:r>
                      <a:r>
                        <a:rPr kumimoji="0" lang="en-US" altLang="zh-CN" sz="900" b="0" i="1" u="none" strike="noStrike" kern="1200" cap="none" spc="0" normalizeH="0" baseline="0" noProof="0" dirty="0">
                          <a:ln>
                            <a:noFill/>
                          </a:ln>
                          <a:solidFill>
                            <a:srgbClr val="000000"/>
                          </a:solidFill>
                          <a:effectLst/>
                          <a:uLnTx/>
                          <a:uFillTx/>
                          <a:latin typeface="Times New Roman"/>
                          <a:cs typeface="+mn-cs"/>
                        </a:rPr>
                        <a:t>Failure causes a high degree of customer dissatisfaction</a:t>
                      </a:r>
                      <a:r>
                        <a:rPr kumimoji="0" lang="en-US" altLang="zh-CN" sz="900" b="0" i="0" u="none" strike="noStrike" kern="1200" cap="none" spc="0" normalizeH="0" baseline="0" noProof="0" dirty="0">
                          <a:ln>
                            <a:noFill/>
                          </a:ln>
                          <a:solidFill>
                            <a:srgbClr val="000000"/>
                          </a:solidFill>
                          <a:effectLst/>
                          <a:uLnTx/>
                          <a:uFillTx/>
                          <a:latin typeface="Times New Roman"/>
                          <a:cs typeface="+mn-cs"/>
                        </a:rPr>
                        <a:t>. )</a:t>
                      </a:r>
                    </a:p>
                  </a:txBody>
                  <a:tcPr marL="8749" marR="8749" marT="8749"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lnSpc>
                          <a:spcPct val="150000"/>
                        </a:lnSpc>
                      </a:pPr>
                      <a:r>
                        <a:rPr lang="en-US" sz="900" b="1" i="1" u="none" strike="noStrike" dirty="0">
                          <a:solidFill>
                            <a:srgbClr val="000000"/>
                          </a:solidFill>
                          <a:effectLst/>
                          <a:latin typeface="Times New Roman"/>
                        </a:rPr>
                        <a:t>Patient Outcome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Permanent lessening of bodily functioning</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sensory</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motor</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physiologic</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or intellectual</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disfigurement</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surgical intervention required</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increased length of stay for</a:t>
                      </a:r>
                      <a:r>
                        <a:rPr lang="en-US" sz="900" b="0" i="0" u="none" strike="noStrike" dirty="0">
                          <a:solidFill>
                            <a:srgbClr val="000000"/>
                          </a:solidFill>
                          <a:effectLst/>
                          <a:latin typeface="Times New Roman"/>
                        </a:rPr>
                        <a:t> 3 </a:t>
                      </a:r>
                      <a:r>
                        <a:rPr lang="en-US" sz="900" b="0" i="1" u="none" strike="noStrike" dirty="0">
                          <a:solidFill>
                            <a:srgbClr val="000000"/>
                          </a:solidFill>
                          <a:effectLst/>
                          <a:latin typeface="Times New Roman"/>
                        </a:rPr>
                        <a:t>or more patients</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increased level of care for</a:t>
                      </a:r>
                      <a:r>
                        <a:rPr lang="en-US" sz="900" b="0" i="0" u="none" strike="noStrike" dirty="0">
                          <a:solidFill>
                            <a:srgbClr val="000000"/>
                          </a:solidFill>
                          <a:effectLst/>
                          <a:latin typeface="Times New Roman"/>
                        </a:rPr>
                        <a:t> 3 </a:t>
                      </a:r>
                      <a:r>
                        <a:rPr lang="en-US" sz="900" b="0" i="1" u="none" strike="noStrike" dirty="0">
                          <a:solidFill>
                            <a:srgbClr val="000000"/>
                          </a:solidFill>
                          <a:effectLst/>
                          <a:latin typeface="Times New Roman"/>
                        </a:rPr>
                        <a:t>or more patients</a:t>
                      </a:r>
                      <a:r>
                        <a:rPr lang="en-US" sz="900" b="0" i="0" u="none" strike="noStrike" dirty="0">
                          <a:solidFill>
                            <a:srgbClr val="000000"/>
                          </a:solidFill>
                          <a:effectLst/>
                          <a:latin typeface="Times New Roman"/>
                        </a:rPr>
                        <a:t> .</a:t>
                      </a:r>
                    </a:p>
                  </a:txBody>
                  <a:tcPr marL="8749" marR="8749" marT="8749"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900" b="1" i="1" u="none" strike="noStrike" dirty="0">
                          <a:solidFill>
                            <a:srgbClr val="000000"/>
                          </a:solidFill>
                          <a:effectLst/>
                          <a:latin typeface="Times New Roman"/>
                        </a:rPr>
                        <a:t>Visitor Outcome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Hospitalization of</a:t>
                      </a:r>
                      <a:r>
                        <a:rPr lang="en-US" sz="900" b="0" i="0" u="none" strike="noStrike" dirty="0">
                          <a:solidFill>
                            <a:srgbClr val="000000"/>
                          </a:solidFill>
                          <a:effectLst/>
                          <a:latin typeface="Times New Roman"/>
                        </a:rPr>
                        <a:t> 1 </a:t>
                      </a:r>
                      <a:r>
                        <a:rPr lang="en-US" sz="900" b="0" i="1" u="none" strike="noStrike" dirty="0">
                          <a:solidFill>
                            <a:srgbClr val="000000"/>
                          </a:solidFill>
                          <a:effectLst/>
                          <a:latin typeface="Times New Roman"/>
                        </a:rPr>
                        <a:t>or</a:t>
                      </a:r>
                      <a:r>
                        <a:rPr lang="en-US" sz="900" b="0" i="0" u="none" strike="noStrike" dirty="0">
                          <a:solidFill>
                            <a:srgbClr val="000000"/>
                          </a:solidFill>
                          <a:effectLst/>
                          <a:latin typeface="Times New Roman"/>
                        </a:rPr>
                        <a:t> 2 </a:t>
                      </a:r>
                      <a:r>
                        <a:rPr lang="en-US" sz="900" b="0" i="1" u="none" strike="noStrike" dirty="0">
                          <a:solidFill>
                            <a:srgbClr val="000000"/>
                          </a:solidFill>
                          <a:effectLst/>
                          <a:latin typeface="Times New Roman"/>
                        </a:rPr>
                        <a:t>visitors</a:t>
                      </a:r>
                      <a:r>
                        <a:rPr lang="en-US" sz="900" b="0" i="0" u="none" strike="noStrike" dirty="0">
                          <a:solidFill>
                            <a:srgbClr val="000000"/>
                          </a:solidFill>
                          <a:effectLst/>
                          <a:latin typeface="Times New Roman"/>
                        </a:rPr>
                        <a:t> .</a:t>
                      </a:r>
                    </a:p>
                  </a:txBody>
                  <a:tcPr marL="8749" marR="8749" marT="8749" marB="0" anchor="ctr">
                    <a:lnL>
                      <a:noFill/>
                    </a:lnL>
                    <a:lnR>
                      <a:noFill/>
                    </a:lnR>
                    <a:lnT>
                      <a:noFill/>
                    </a:lnT>
                    <a:lnB>
                      <a:noFill/>
                    </a:lnB>
                  </a:tcPr>
                </a:tc>
                <a:extLst>
                  <a:ext uri="{0D108BD9-81ED-4DB2-BD59-A6C34878D82A}">
                    <a16:rowId xmlns:a16="http://schemas.microsoft.com/office/drawing/2014/main" val="10006"/>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900" b="1" i="1" u="none" strike="noStrike" dirty="0">
                          <a:solidFill>
                            <a:srgbClr val="000000"/>
                          </a:solidFill>
                          <a:effectLst/>
                          <a:latin typeface="Times New Roman"/>
                        </a:rPr>
                        <a:t>Staff Outcome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Hospitalization of</a:t>
                      </a:r>
                      <a:r>
                        <a:rPr lang="en-US" sz="900" b="0" i="0" u="none" strike="noStrike" dirty="0">
                          <a:solidFill>
                            <a:srgbClr val="000000"/>
                          </a:solidFill>
                          <a:effectLst/>
                          <a:latin typeface="Times New Roman"/>
                        </a:rPr>
                        <a:t> 1 </a:t>
                      </a:r>
                      <a:r>
                        <a:rPr lang="en-US" sz="900" b="0" i="1" u="none" strike="noStrike" dirty="0">
                          <a:solidFill>
                            <a:srgbClr val="000000"/>
                          </a:solidFill>
                          <a:effectLst/>
                          <a:latin typeface="Times New Roman"/>
                        </a:rPr>
                        <a:t>or</a:t>
                      </a:r>
                      <a:r>
                        <a:rPr lang="en-US" sz="900" b="0" i="0" u="none" strike="noStrike" dirty="0">
                          <a:solidFill>
                            <a:srgbClr val="000000"/>
                          </a:solidFill>
                          <a:effectLst/>
                          <a:latin typeface="Times New Roman"/>
                        </a:rPr>
                        <a:t> 2 </a:t>
                      </a:r>
                      <a:r>
                        <a:rPr lang="en-US" sz="900" b="0" i="1" u="none" strike="noStrike" dirty="0">
                          <a:solidFill>
                            <a:srgbClr val="000000"/>
                          </a:solidFill>
                          <a:effectLst/>
                          <a:latin typeface="Times New Roman"/>
                        </a:rPr>
                        <a:t>staff or</a:t>
                      </a:r>
                      <a:r>
                        <a:rPr lang="en-US" sz="900" b="0" i="0" u="none" strike="noStrike" dirty="0">
                          <a:solidFill>
                            <a:srgbClr val="000000"/>
                          </a:solidFill>
                          <a:effectLst/>
                          <a:latin typeface="Times New Roman"/>
                        </a:rPr>
                        <a:t> 3 </a:t>
                      </a:r>
                      <a:r>
                        <a:rPr lang="en-US" sz="900" b="0" i="1" u="none" strike="noStrike" dirty="0">
                          <a:solidFill>
                            <a:srgbClr val="000000"/>
                          </a:solidFill>
                          <a:effectLst/>
                          <a:latin typeface="Times New Roman"/>
                        </a:rPr>
                        <a:t>or more staff experiencing lost time or restricted </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duty injuries or illnesses</a:t>
                      </a:r>
                      <a:r>
                        <a:rPr lang="en-US" sz="900" b="0" i="0" u="none" strike="noStrike" dirty="0">
                          <a:solidFill>
                            <a:srgbClr val="000000"/>
                          </a:solidFill>
                          <a:effectLst/>
                          <a:latin typeface="Times New Roman"/>
                        </a:rPr>
                        <a:t> .</a:t>
                      </a:r>
                    </a:p>
                  </a:txBody>
                  <a:tcPr marL="8749" marR="8749" marT="8749" marB="0" anchor="ctr">
                    <a:lnL>
                      <a:noFill/>
                    </a:lnL>
                    <a:lnR>
                      <a:noFill/>
                    </a:lnR>
                    <a:lnT>
                      <a:noFill/>
                    </a:lnT>
                    <a:lnB>
                      <a:noFill/>
                    </a:lnB>
                  </a:tcPr>
                </a:tc>
                <a:extLst>
                  <a:ext uri="{0D108BD9-81ED-4DB2-BD59-A6C34878D82A}">
                    <a16:rowId xmlns:a16="http://schemas.microsoft.com/office/drawing/2014/main" val="10007"/>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900" b="1" i="1" u="none" strike="noStrike" dirty="0">
                          <a:solidFill>
                            <a:srgbClr val="000000"/>
                          </a:solidFill>
                          <a:effectLst/>
                          <a:latin typeface="Times New Roman"/>
                        </a:rPr>
                        <a:t>Equipment or facility</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Damage equal to or more than</a:t>
                      </a:r>
                      <a:r>
                        <a:rPr lang="en-US" sz="900" b="0" i="0" u="none" strike="noStrike" dirty="0">
                          <a:solidFill>
                            <a:srgbClr val="000000"/>
                          </a:solidFill>
                          <a:effectLst/>
                          <a:latin typeface="Times New Roman"/>
                        </a:rPr>
                        <a:t> $100,000 .</a:t>
                      </a:r>
                    </a:p>
                  </a:txBody>
                  <a:tcPr marL="8749" marR="8749" marT="8749" marB="0" anchor="ctr">
                    <a:lnL>
                      <a:noFill/>
                    </a:lnL>
                    <a:lnR>
                      <a:noFill/>
                    </a:lnR>
                    <a:lnT>
                      <a:noFill/>
                    </a:lnT>
                    <a:lnB>
                      <a:noFill/>
                    </a:lnB>
                  </a:tcPr>
                </a:tc>
                <a:extLst>
                  <a:ext uri="{0D108BD9-81ED-4DB2-BD59-A6C34878D82A}">
                    <a16:rowId xmlns:a16="http://schemas.microsoft.com/office/drawing/2014/main" val="10008"/>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ctr" latinLnBrk="0" hangingPunct="1">
                        <a:lnSpc>
                          <a:spcPct val="150000"/>
                        </a:lnSpc>
                        <a:spcBef>
                          <a:spcPts val="0"/>
                        </a:spcBef>
                        <a:spcAft>
                          <a:spcPts val="0"/>
                        </a:spcAft>
                        <a:buClrTx/>
                        <a:buSzTx/>
                        <a:buFontTx/>
                        <a:buNone/>
                        <a:tabLst/>
                        <a:defRPr/>
                      </a:pPr>
                      <a:r>
                        <a:rPr kumimoji="0" lang="en-US" altLang="zh-CN" sz="900" b="1" i="1" u="none" strike="noStrike" kern="1200" cap="none" spc="0" normalizeH="0" baseline="0" noProof="0" dirty="0">
                          <a:ln>
                            <a:noFill/>
                          </a:ln>
                          <a:solidFill>
                            <a:srgbClr val="000000"/>
                          </a:solidFill>
                          <a:effectLst/>
                          <a:uLnTx/>
                          <a:uFillTx/>
                          <a:latin typeface="Times New Roman"/>
                          <a:cs typeface="+mn-cs"/>
                        </a:rPr>
                        <a:t>Fire</a:t>
                      </a:r>
                      <a:r>
                        <a:rPr kumimoji="0" lang="en-US" altLang="zh-CN" sz="900" b="0" i="0" u="none" strike="noStrike" kern="1200" cap="none" spc="0" normalizeH="0" baseline="0" noProof="0" dirty="0">
                          <a:ln>
                            <a:noFill/>
                          </a:ln>
                          <a:solidFill>
                            <a:srgbClr val="000000"/>
                          </a:solidFill>
                          <a:effectLst/>
                          <a:uLnTx/>
                          <a:uFillTx/>
                          <a:latin typeface="Times New Roman"/>
                          <a:cs typeface="+mn-cs"/>
                        </a:rPr>
                        <a:t> : </a:t>
                      </a:r>
                      <a:r>
                        <a:rPr kumimoji="0" lang="en-US" altLang="zh-CN" sz="900" b="0" i="1" u="none" strike="noStrike" kern="1200" cap="none" spc="0" normalizeH="0" baseline="0" noProof="0" dirty="0">
                          <a:ln>
                            <a:noFill/>
                          </a:ln>
                          <a:solidFill>
                            <a:srgbClr val="000000"/>
                          </a:solidFill>
                          <a:effectLst/>
                          <a:uLnTx/>
                          <a:uFillTx/>
                          <a:latin typeface="Times New Roman"/>
                          <a:cs typeface="+mn-cs"/>
                        </a:rPr>
                        <a:t>Not applicable</a:t>
                      </a:r>
                      <a:r>
                        <a:rPr kumimoji="0" lang="en-US" altLang="zh-CN" sz="900" b="0" i="0" u="none" strike="noStrike" kern="1200" cap="none" spc="0" normalizeH="0" baseline="0" noProof="0" dirty="0">
                          <a:ln>
                            <a:noFill/>
                          </a:ln>
                          <a:solidFill>
                            <a:srgbClr val="000000"/>
                          </a:solidFill>
                          <a:effectLst/>
                          <a:uLnTx/>
                          <a:uFillTx/>
                          <a:latin typeface="Times New Roman"/>
                          <a:cs typeface="+mn-cs"/>
                        </a:rPr>
                        <a:t> - </a:t>
                      </a:r>
                      <a:r>
                        <a:rPr kumimoji="0" lang="en-US" altLang="zh-CN" sz="900" b="0" i="1" u="none" strike="noStrike" kern="1200" cap="none" spc="0" normalizeH="0" baseline="0" noProof="0" dirty="0">
                          <a:ln>
                            <a:noFill/>
                          </a:ln>
                          <a:solidFill>
                            <a:srgbClr val="000000"/>
                          </a:solidFill>
                          <a:effectLst/>
                          <a:uLnTx/>
                          <a:uFillTx/>
                          <a:latin typeface="Times New Roman"/>
                          <a:cs typeface="+mn-cs"/>
                        </a:rPr>
                        <a:t>See</a:t>
                      </a:r>
                      <a:r>
                        <a:rPr kumimoji="0" lang="en-US" altLang="zh-CN" sz="900" b="0" i="0" u="none" strike="noStrike" kern="1200" cap="none" spc="0" normalizeH="0" baseline="0" noProof="0" dirty="0">
                          <a:ln>
                            <a:noFill/>
                          </a:ln>
                          <a:solidFill>
                            <a:srgbClr val="000000"/>
                          </a:solidFill>
                          <a:effectLst/>
                          <a:uLnTx/>
                          <a:uFillTx/>
                          <a:latin typeface="Times New Roman"/>
                          <a:cs typeface="+mn-cs"/>
                        </a:rPr>
                        <a:t> </a:t>
                      </a:r>
                      <a:r>
                        <a:rPr kumimoji="0" lang="zh-CN" altLang="en-US" sz="900" b="0" i="0" u="none" strike="noStrike" kern="1200" cap="none" spc="0" normalizeH="0" baseline="0" noProof="0" dirty="0">
                          <a:ln>
                            <a:noFill/>
                          </a:ln>
                          <a:solidFill>
                            <a:srgbClr val="000000"/>
                          </a:solidFill>
                          <a:effectLst/>
                          <a:uLnTx/>
                          <a:uFillTx/>
                          <a:latin typeface="Times New Roman"/>
                          <a:cs typeface="+mn-cs"/>
                        </a:rPr>
                        <a:t>「</a:t>
                      </a:r>
                      <a:r>
                        <a:rPr kumimoji="0" lang="en-US" altLang="zh-CN" sz="900" b="0" i="1" u="none" strike="noStrike" kern="1200" cap="none" spc="0" normalizeH="0" baseline="0" noProof="0" dirty="0">
                          <a:ln>
                            <a:noFill/>
                          </a:ln>
                          <a:solidFill>
                            <a:srgbClr val="000000"/>
                          </a:solidFill>
                          <a:effectLst/>
                          <a:uLnTx/>
                          <a:uFillTx/>
                          <a:latin typeface="Times New Roman"/>
                          <a:cs typeface="+mn-cs"/>
                        </a:rPr>
                        <a:t>Moderate</a:t>
                      </a:r>
                      <a:r>
                        <a:rPr kumimoji="0" lang="zh-CN" altLang="en-US" sz="900" b="0" i="0" u="none" strike="noStrike" kern="1200" cap="none" spc="0" normalizeH="0" baseline="0" noProof="0" dirty="0">
                          <a:ln>
                            <a:noFill/>
                          </a:ln>
                          <a:solidFill>
                            <a:srgbClr val="000000"/>
                          </a:solidFill>
                          <a:effectLst/>
                          <a:uLnTx/>
                          <a:uFillTx/>
                          <a:latin typeface="Times New Roman"/>
                          <a:cs typeface="+mn-cs"/>
                        </a:rPr>
                        <a:t>」</a:t>
                      </a:r>
                      <a:r>
                        <a:rPr kumimoji="0" lang="en-US" altLang="zh-CN" sz="900" b="0" i="0" u="none" strike="noStrike" kern="1200" cap="none" spc="0" normalizeH="0" baseline="0" noProof="0" dirty="0">
                          <a:ln>
                            <a:noFill/>
                          </a:ln>
                          <a:solidFill>
                            <a:srgbClr val="000000"/>
                          </a:solidFill>
                          <a:effectLst/>
                          <a:uLnTx/>
                          <a:uFillTx/>
                          <a:latin typeface="Times New Roman"/>
                          <a:cs typeface="+mn-cs"/>
                        </a:rPr>
                        <a:t> </a:t>
                      </a:r>
                      <a:r>
                        <a:rPr kumimoji="0" lang="en-US" altLang="zh-CN" sz="900" b="0" i="1" u="none" strike="noStrike" kern="1200" cap="none" spc="0" normalizeH="0" baseline="0" noProof="0" dirty="0">
                          <a:ln>
                            <a:noFill/>
                          </a:ln>
                          <a:solidFill>
                            <a:srgbClr val="000000"/>
                          </a:solidFill>
                          <a:effectLst/>
                          <a:uLnTx/>
                          <a:uFillTx/>
                          <a:latin typeface="Times New Roman"/>
                          <a:cs typeface="+mn-cs"/>
                        </a:rPr>
                        <a:t>and</a:t>
                      </a:r>
                      <a:r>
                        <a:rPr kumimoji="0" lang="en-US" altLang="zh-CN" sz="900" b="0" i="0" u="none" strike="noStrike" kern="1200" cap="none" spc="0" normalizeH="0" baseline="0" noProof="0" dirty="0">
                          <a:ln>
                            <a:noFill/>
                          </a:ln>
                          <a:solidFill>
                            <a:srgbClr val="000000"/>
                          </a:solidFill>
                          <a:effectLst/>
                          <a:uLnTx/>
                          <a:uFillTx/>
                          <a:latin typeface="Times New Roman"/>
                          <a:cs typeface="+mn-cs"/>
                        </a:rPr>
                        <a:t> </a:t>
                      </a:r>
                      <a:r>
                        <a:rPr kumimoji="0" lang="zh-CN" altLang="en-US" sz="900" b="0" i="0" u="none" strike="noStrike" kern="1200" cap="none" spc="0" normalizeH="0" baseline="0" noProof="0" dirty="0">
                          <a:ln>
                            <a:noFill/>
                          </a:ln>
                          <a:solidFill>
                            <a:srgbClr val="000000"/>
                          </a:solidFill>
                          <a:effectLst/>
                          <a:uLnTx/>
                          <a:uFillTx/>
                          <a:latin typeface="Times New Roman"/>
                          <a:cs typeface="+mn-cs"/>
                        </a:rPr>
                        <a:t>「</a:t>
                      </a:r>
                      <a:r>
                        <a:rPr kumimoji="0" lang="en-US" altLang="zh-CN" sz="900" b="0" i="1" u="none" strike="noStrike" kern="1200" cap="none" spc="0" normalizeH="0" baseline="0" noProof="0" dirty="0">
                          <a:ln>
                            <a:noFill/>
                          </a:ln>
                          <a:solidFill>
                            <a:srgbClr val="000000"/>
                          </a:solidFill>
                          <a:effectLst/>
                          <a:uLnTx/>
                          <a:uFillTx/>
                          <a:latin typeface="Times New Roman"/>
                          <a:cs typeface="+mn-cs"/>
                        </a:rPr>
                        <a:t>Catastrophic</a:t>
                      </a:r>
                      <a:r>
                        <a:rPr kumimoji="0" lang="zh-CN" altLang="en-US" sz="900" b="0" i="0" u="none" strike="noStrike" kern="1200" cap="none" spc="0" normalizeH="0" baseline="0" noProof="0" dirty="0">
                          <a:ln>
                            <a:noFill/>
                          </a:ln>
                          <a:solidFill>
                            <a:srgbClr val="000000"/>
                          </a:solidFill>
                          <a:effectLst/>
                          <a:uLnTx/>
                          <a:uFillTx/>
                          <a:latin typeface="Times New Roman"/>
                          <a:cs typeface="+mn-cs"/>
                        </a:rPr>
                        <a:t>」</a:t>
                      </a:r>
                      <a:r>
                        <a:rPr kumimoji="0" lang="en-US" altLang="zh-CN" sz="900" b="0" i="0" u="none" strike="noStrike" kern="1200" cap="none" spc="0" normalizeH="0" baseline="0" noProof="0" dirty="0">
                          <a:ln>
                            <a:noFill/>
                          </a:ln>
                          <a:solidFill>
                            <a:srgbClr val="000000"/>
                          </a:solidFill>
                          <a:effectLst/>
                          <a:uLnTx/>
                          <a:uFillTx/>
                          <a:latin typeface="Times New Roman"/>
                          <a:cs typeface="+mn-cs"/>
                        </a:rPr>
                        <a:t>.</a:t>
                      </a:r>
                    </a:p>
                  </a:txBody>
                  <a:tcPr marL="8749" marR="8749" marT="8749"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25959">
                <a:tc rowSpan="5">
                  <a:txBody>
                    <a:bodyPr/>
                    <a:lstStyle/>
                    <a:p>
                      <a:pPr marL="0" marR="0" lvl="0" indent="0" algn="l" defTabSz="914400" rtl="0" eaLnBrk="1" fontAlgn="ctr" latinLnBrk="0" hangingPunct="1">
                        <a:lnSpc>
                          <a:spcPct val="150000"/>
                        </a:lnSpc>
                        <a:spcBef>
                          <a:spcPts val="0"/>
                        </a:spcBef>
                        <a:spcAft>
                          <a:spcPts val="0"/>
                        </a:spcAft>
                        <a:buClrTx/>
                        <a:buSzTx/>
                        <a:buFontTx/>
                        <a:buNone/>
                        <a:tabLst/>
                        <a:defRPr/>
                      </a:pPr>
                      <a:r>
                        <a:rPr kumimoji="0" lang="en-US" altLang="zh-CN" sz="900" b="1" i="1" u="none" strike="noStrike" kern="1200" cap="none" spc="0" normalizeH="0" baseline="0" noProof="0" dirty="0">
                          <a:ln>
                            <a:noFill/>
                          </a:ln>
                          <a:solidFill>
                            <a:srgbClr val="000000"/>
                          </a:solidFill>
                          <a:effectLst/>
                          <a:uLnTx/>
                          <a:uFillTx/>
                          <a:latin typeface="Times New Roman"/>
                          <a:cs typeface="+mn-cs"/>
                        </a:rPr>
                        <a:t>Moderate Event</a:t>
                      </a:r>
                    </a:p>
                    <a:p>
                      <a:pPr marL="0" marR="0" lvl="0" indent="0" algn="l" defTabSz="914400" rtl="0" eaLnBrk="1" fontAlgn="ctr" latinLnBrk="0" hangingPunct="1">
                        <a:lnSpc>
                          <a:spcPct val="15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Times New Roman"/>
                          <a:cs typeface="+mn-cs"/>
                        </a:rPr>
                        <a:t>( </a:t>
                      </a:r>
                      <a:r>
                        <a:rPr kumimoji="0" lang="en-US" altLang="zh-CN" sz="900" b="0" i="1" u="none" strike="noStrike" kern="1200" cap="none" spc="0" normalizeH="0" baseline="0" noProof="0" dirty="0">
                          <a:ln>
                            <a:noFill/>
                          </a:ln>
                          <a:solidFill>
                            <a:srgbClr val="000000"/>
                          </a:solidFill>
                          <a:effectLst/>
                          <a:uLnTx/>
                          <a:uFillTx/>
                          <a:latin typeface="Times New Roman"/>
                          <a:cs typeface="+mn-cs"/>
                        </a:rPr>
                        <a:t>Traditional FMEA rating of</a:t>
                      </a:r>
                      <a:r>
                        <a:rPr kumimoji="0" lang="en-US" altLang="zh-CN" sz="900" b="0" i="0" u="none" strike="noStrike" kern="1200" cap="none" spc="0" normalizeH="0" baseline="0" noProof="0" dirty="0">
                          <a:ln>
                            <a:noFill/>
                          </a:ln>
                          <a:solidFill>
                            <a:srgbClr val="000000"/>
                          </a:solidFill>
                          <a:effectLst/>
                          <a:uLnTx/>
                          <a:uFillTx/>
                          <a:latin typeface="Times New Roman"/>
                          <a:cs typeface="+mn-cs"/>
                        </a:rPr>
                        <a:t> 4 - </a:t>
                      </a:r>
                      <a:r>
                        <a:rPr kumimoji="0" lang="en-US" altLang="zh-CN" sz="900" b="0" i="1" u="none" strike="noStrike" kern="1200" cap="none" spc="0" normalizeH="0" baseline="0" noProof="0" dirty="0">
                          <a:ln>
                            <a:noFill/>
                          </a:ln>
                          <a:solidFill>
                            <a:srgbClr val="000000"/>
                          </a:solidFill>
                          <a:effectLst/>
                          <a:uLnTx/>
                          <a:uFillTx/>
                          <a:latin typeface="Times New Roman"/>
                          <a:cs typeface="+mn-cs"/>
                        </a:rPr>
                        <a:t>Failure can be overcome with modifications to the process or product</a:t>
                      </a:r>
                      <a:r>
                        <a:rPr kumimoji="0" lang="en-US" altLang="zh-CN" sz="900" b="0" i="0" u="none" strike="noStrike" kern="1200" cap="none" spc="0" normalizeH="0" baseline="0" noProof="0" dirty="0">
                          <a:ln>
                            <a:noFill/>
                          </a:ln>
                          <a:solidFill>
                            <a:srgbClr val="000000"/>
                          </a:solidFill>
                          <a:effectLst/>
                          <a:uLnTx/>
                          <a:uFillTx/>
                          <a:latin typeface="Times New Roman"/>
                          <a:cs typeface="+mn-cs"/>
                        </a:rPr>
                        <a:t>, </a:t>
                      </a:r>
                      <a:r>
                        <a:rPr kumimoji="0" lang="en-US" altLang="zh-CN" sz="900" b="0" i="1" u="none" strike="noStrike" kern="1200" cap="none" spc="0" normalizeH="0" baseline="0" noProof="0" dirty="0">
                          <a:ln>
                            <a:noFill/>
                          </a:ln>
                          <a:solidFill>
                            <a:srgbClr val="000000"/>
                          </a:solidFill>
                          <a:effectLst/>
                          <a:uLnTx/>
                          <a:uFillTx/>
                          <a:latin typeface="Times New Roman"/>
                          <a:cs typeface="+mn-cs"/>
                        </a:rPr>
                        <a:t>but there is minor performance loss</a:t>
                      </a:r>
                      <a:r>
                        <a:rPr kumimoji="0" lang="en-US" altLang="zh-CN" sz="900" b="0" i="0" u="none" strike="noStrike" kern="1200" cap="none" spc="0" normalizeH="0" baseline="0" noProof="0" dirty="0">
                          <a:ln>
                            <a:noFill/>
                          </a:ln>
                          <a:solidFill>
                            <a:srgbClr val="000000"/>
                          </a:solidFill>
                          <a:effectLst/>
                          <a:uLnTx/>
                          <a:uFillTx/>
                          <a:latin typeface="Times New Roman"/>
                          <a:cs typeface="+mn-cs"/>
                        </a:rPr>
                        <a:t>. )</a:t>
                      </a:r>
                    </a:p>
                  </a:txBody>
                  <a:tcPr marL="8749" marR="8749" marT="8749"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lnSpc>
                          <a:spcPct val="150000"/>
                        </a:lnSpc>
                      </a:pPr>
                      <a:r>
                        <a:rPr lang="en-US" sz="900" b="1" i="1" u="none" strike="noStrike" dirty="0">
                          <a:solidFill>
                            <a:srgbClr val="000000"/>
                          </a:solidFill>
                          <a:effectLst/>
                          <a:latin typeface="Times New Roman"/>
                        </a:rPr>
                        <a:t>Patient Outcome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Increased length of stay or increased level of care for</a:t>
                      </a:r>
                      <a:r>
                        <a:rPr lang="en-US" sz="900" b="0" i="0" u="none" strike="noStrike" dirty="0">
                          <a:solidFill>
                            <a:srgbClr val="000000"/>
                          </a:solidFill>
                          <a:effectLst/>
                          <a:latin typeface="Times New Roman"/>
                        </a:rPr>
                        <a:t> 1 </a:t>
                      </a:r>
                      <a:r>
                        <a:rPr lang="en-US" sz="900" b="0" i="1" u="none" strike="noStrike" dirty="0">
                          <a:solidFill>
                            <a:srgbClr val="000000"/>
                          </a:solidFill>
                          <a:effectLst/>
                          <a:latin typeface="Times New Roman"/>
                        </a:rPr>
                        <a:t>or</a:t>
                      </a:r>
                      <a:r>
                        <a:rPr lang="en-US" sz="900" b="0" i="0" u="none" strike="noStrike" dirty="0">
                          <a:solidFill>
                            <a:srgbClr val="000000"/>
                          </a:solidFill>
                          <a:effectLst/>
                          <a:latin typeface="Times New Roman"/>
                        </a:rPr>
                        <a:t> 2 </a:t>
                      </a:r>
                      <a:r>
                        <a:rPr lang="en-US" sz="900" b="0" i="1" u="none" strike="noStrike" dirty="0">
                          <a:solidFill>
                            <a:srgbClr val="000000"/>
                          </a:solidFill>
                          <a:effectLst/>
                          <a:latin typeface="Times New Roman"/>
                        </a:rPr>
                        <a:t>patients</a:t>
                      </a:r>
                      <a:r>
                        <a:rPr lang="en-US" sz="900" b="0" i="0" u="none" strike="noStrike" dirty="0">
                          <a:solidFill>
                            <a:srgbClr val="000000"/>
                          </a:solidFill>
                          <a:effectLst/>
                          <a:latin typeface="Times New Roman"/>
                        </a:rPr>
                        <a:t> .</a:t>
                      </a:r>
                    </a:p>
                  </a:txBody>
                  <a:tcPr marL="8749" marR="8749" marT="8749"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0"/>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900" b="1" i="1" u="none" strike="noStrike" dirty="0">
                          <a:solidFill>
                            <a:srgbClr val="000000"/>
                          </a:solidFill>
                          <a:effectLst/>
                          <a:latin typeface="Times New Roman"/>
                        </a:rPr>
                        <a:t>Visitor Outcome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Evaluation and treatment for</a:t>
                      </a:r>
                      <a:r>
                        <a:rPr lang="en-US" sz="900" b="0" i="0" u="none" strike="noStrike" dirty="0">
                          <a:solidFill>
                            <a:srgbClr val="000000"/>
                          </a:solidFill>
                          <a:effectLst/>
                          <a:latin typeface="Times New Roman"/>
                        </a:rPr>
                        <a:t> 1 </a:t>
                      </a:r>
                      <a:r>
                        <a:rPr lang="en-US" sz="900" b="0" i="1" u="none" strike="noStrike" dirty="0">
                          <a:solidFill>
                            <a:srgbClr val="000000"/>
                          </a:solidFill>
                          <a:effectLst/>
                          <a:latin typeface="Times New Roman"/>
                        </a:rPr>
                        <a:t>or</a:t>
                      </a:r>
                      <a:r>
                        <a:rPr lang="en-US" sz="900" b="0" i="0" u="none" strike="noStrike" dirty="0">
                          <a:solidFill>
                            <a:srgbClr val="000000"/>
                          </a:solidFill>
                          <a:effectLst/>
                          <a:latin typeface="Times New Roman"/>
                        </a:rPr>
                        <a:t> 2 </a:t>
                      </a:r>
                      <a:r>
                        <a:rPr lang="en-US" sz="900" b="0" i="1" u="none" strike="noStrike" dirty="0">
                          <a:solidFill>
                            <a:srgbClr val="000000"/>
                          </a:solidFill>
                          <a:effectLst/>
                          <a:latin typeface="Times New Roman"/>
                        </a:rPr>
                        <a:t>visitors</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less than hospitalization</a:t>
                      </a:r>
                      <a:r>
                        <a:rPr lang="en-US" sz="900" b="0" i="0" u="none" strike="noStrike" dirty="0">
                          <a:solidFill>
                            <a:srgbClr val="000000"/>
                          </a:solidFill>
                          <a:effectLst/>
                          <a:latin typeface="Times New Roman"/>
                        </a:rPr>
                        <a:t> ).</a:t>
                      </a:r>
                    </a:p>
                  </a:txBody>
                  <a:tcPr marL="8749" marR="8749" marT="8749" marB="0" anchor="ctr">
                    <a:lnL>
                      <a:noFill/>
                    </a:lnL>
                    <a:lnR>
                      <a:noFill/>
                    </a:lnR>
                    <a:lnT>
                      <a:noFill/>
                    </a:lnT>
                    <a:lnB>
                      <a:noFill/>
                    </a:lnB>
                  </a:tcPr>
                </a:tc>
                <a:extLst>
                  <a:ext uri="{0D108BD9-81ED-4DB2-BD59-A6C34878D82A}">
                    <a16:rowId xmlns:a16="http://schemas.microsoft.com/office/drawing/2014/main" val="10011"/>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900" b="1" i="1" u="none" strike="noStrike" dirty="0">
                          <a:solidFill>
                            <a:srgbClr val="000000"/>
                          </a:solidFill>
                          <a:effectLst/>
                          <a:latin typeface="Times New Roman"/>
                        </a:rPr>
                        <a:t>Staff Outcome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Medical expenses</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lost time</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or restricted</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duty injuries or illness for</a:t>
                      </a:r>
                      <a:r>
                        <a:rPr lang="en-US" sz="900" b="0" i="0" u="none" strike="noStrike" dirty="0">
                          <a:solidFill>
                            <a:srgbClr val="000000"/>
                          </a:solidFill>
                          <a:effectLst/>
                          <a:latin typeface="Times New Roman"/>
                        </a:rPr>
                        <a:t> 1 </a:t>
                      </a:r>
                      <a:r>
                        <a:rPr lang="en-US" sz="900" b="0" i="1" u="none" strike="noStrike" dirty="0">
                          <a:solidFill>
                            <a:srgbClr val="000000"/>
                          </a:solidFill>
                          <a:effectLst/>
                          <a:latin typeface="Times New Roman"/>
                        </a:rPr>
                        <a:t>or</a:t>
                      </a:r>
                      <a:r>
                        <a:rPr lang="en-US" sz="900" b="0" i="0" u="none" strike="noStrike" dirty="0">
                          <a:solidFill>
                            <a:srgbClr val="000000"/>
                          </a:solidFill>
                          <a:effectLst/>
                          <a:latin typeface="Times New Roman"/>
                        </a:rPr>
                        <a:t> 2 </a:t>
                      </a:r>
                      <a:r>
                        <a:rPr lang="en-US" sz="900" b="0" i="1" u="none" strike="noStrike" dirty="0">
                          <a:solidFill>
                            <a:srgbClr val="000000"/>
                          </a:solidFill>
                          <a:effectLst/>
                          <a:latin typeface="Times New Roman"/>
                        </a:rPr>
                        <a:t>staff</a:t>
                      </a:r>
                      <a:r>
                        <a:rPr lang="en-US" sz="900" b="0" i="0" u="none" strike="noStrike" dirty="0">
                          <a:solidFill>
                            <a:srgbClr val="000000"/>
                          </a:solidFill>
                          <a:effectLst/>
                          <a:latin typeface="Times New Roman"/>
                        </a:rPr>
                        <a:t> .</a:t>
                      </a:r>
                    </a:p>
                  </a:txBody>
                  <a:tcPr marL="8749" marR="8749" marT="8749" marB="0" anchor="ctr">
                    <a:lnL>
                      <a:noFill/>
                    </a:lnL>
                    <a:lnR>
                      <a:noFill/>
                    </a:lnR>
                    <a:lnT>
                      <a:noFill/>
                    </a:lnT>
                    <a:lnB>
                      <a:noFill/>
                    </a:lnB>
                  </a:tcPr>
                </a:tc>
                <a:extLst>
                  <a:ext uri="{0D108BD9-81ED-4DB2-BD59-A6C34878D82A}">
                    <a16:rowId xmlns:a16="http://schemas.microsoft.com/office/drawing/2014/main" val="10012"/>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900" b="1" i="1" u="none" strike="noStrike" dirty="0">
                          <a:solidFill>
                            <a:srgbClr val="000000"/>
                          </a:solidFill>
                          <a:effectLst/>
                          <a:latin typeface="Times New Roman"/>
                        </a:rPr>
                        <a:t>Equipment or facility</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Damage more than</a:t>
                      </a:r>
                      <a:r>
                        <a:rPr lang="en-US" sz="900" b="0" i="0" u="none" strike="noStrike" dirty="0">
                          <a:solidFill>
                            <a:srgbClr val="000000"/>
                          </a:solidFill>
                          <a:effectLst/>
                          <a:latin typeface="Times New Roman"/>
                        </a:rPr>
                        <a:t> $10,000 </a:t>
                      </a:r>
                      <a:r>
                        <a:rPr lang="en-US" sz="900" b="0" i="1" u="none" strike="noStrike" dirty="0">
                          <a:solidFill>
                            <a:srgbClr val="000000"/>
                          </a:solidFill>
                          <a:effectLst/>
                          <a:latin typeface="Times New Roman"/>
                        </a:rPr>
                        <a:t>but less than</a:t>
                      </a:r>
                      <a:r>
                        <a:rPr lang="en-US" sz="900" b="0" i="0" u="none" strike="noStrike" dirty="0">
                          <a:solidFill>
                            <a:srgbClr val="000000"/>
                          </a:solidFill>
                          <a:effectLst/>
                          <a:latin typeface="Times New Roman"/>
                        </a:rPr>
                        <a:t> $100,000 .</a:t>
                      </a:r>
                    </a:p>
                  </a:txBody>
                  <a:tcPr marL="8749" marR="8749" marT="8749" marB="0" anchor="ctr">
                    <a:lnL>
                      <a:noFill/>
                    </a:lnL>
                    <a:lnR>
                      <a:noFill/>
                    </a:lnR>
                    <a:lnT>
                      <a:noFill/>
                    </a:lnT>
                    <a:lnB>
                      <a:noFill/>
                    </a:lnB>
                  </a:tcPr>
                </a:tc>
                <a:extLst>
                  <a:ext uri="{0D108BD9-81ED-4DB2-BD59-A6C34878D82A}">
                    <a16:rowId xmlns:a16="http://schemas.microsoft.com/office/drawing/2014/main" val="10013"/>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lnSpc>
                          <a:spcPct val="150000"/>
                        </a:lnSpc>
                      </a:pPr>
                      <a:r>
                        <a:rPr lang="en-US" sz="900" b="1" i="1" u="none" strike="noStrike" dirty="0">
                          <a:solidFill>
                            <a:srgbClr val="000000"/>
                          </a:solidFill>
                          <a:effectLst/>
                          <a:latin typeface="Times New Roman"/>
                        </a:rPr>
                        <a:t>Fire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Incipient stage or smaller</a:t>
                      </a:r>
                      <a:r>
                        <a:rPr lang="en-US" sz="900" b="0" i="0" u="none" strike="noStrike" dirty="0">
                          <a:solidFill>
                            <a:srgbClr val="000000"/>
                          </a:solidFill>
                          <a:effectLst/>
                          <a:latin typeface="Times New Roman"/>
                        </a:rPr>
                        <a:t> .</a:t>
                      </a:r>
                    </a:p>
                  </a:txBody>
                  <a:tcPr marL="8749" marR="8749" marT="8749"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25959">
                <a:tc rowSpan="5">
                  <a:txBody>
                    <a:bodyPr/>
                    <a:lstStyle/>
                    <a:p>
                      <a:pPr marL="0" marR="0" lvl="0" indent="0" algn="l" defTabSz="914400" rtl="0" eaLnBrk="1" fontAlgn="ctr" latinLnBrk="0" hangingPunct="1">
                        <a:lnSpc>
                          <a:spcPct val="150000"/>
                        </a:lnSpc>
                        <a:spcBef>
                          <a:spcPts val="0"/>
                        </a:spcBef>
                        <a:spcAft>
                          <a:spcPts val="0"/>
                        </a:spcAft>
                        <a:buClrTx/>
                        <a:buSzTx/>
                        <a:buFontTx/>
                        <a:buNone/>
                        <a:tabLst/>
                        <a:defRPr/>
                      </a:pPr>
                      <a:r>
                        <a:rPr kumimoji="0" lang="en-US" altLang="zh-CN" sz="900" b="1" i="1" u="none" strike="noStrike" kern="1200" cap="none" spc="0" normalizeH="0" baseline="0" noProof="0" dirty="0">
                          <a:ln>
                            <a:noFill/>
                          </a:ln>
                          <a:solidFill>
                            <a:srgbClr val="000000"/>
                          </a:solidFill>
                          <a:effectLst/>
                          <a:uLnTx/>
                          <a:uFillTx/>
                          <a:latin typeface="Times New Roman"/>
                          <a:cs typeface="+mn-cs"/>
                        </a:rPr>
                        <a:t>Minor Event</a:t>
                      </a:r>
                    </a:p>
                    <a:p>
                      <a:pPr marL="0" marR="0" lvl="0" indent="0" algn="l" defTabSz="914400" rtl="0" eaLnBrk="1" fontAlgn="ctr" latinLnBrk="0" hangingPunct="1">
                        <a:lnSpc>
                          <a:spcPct val="150000"/>
                        </a:lnSpc>
                        <a:spcBef>
                          <a:spcPts val="0"/>
                        </a:spcBef>
                        <a:spcAft>
                          <a:spcPts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Times New Roman"/>
                          <a:cs typeface="+mn-cs"/>
                        </a:rPr>
                        <a:t>( </a:t>
                      </a:r>
                      <a:r>
                        <a:rPr kumimoji="0" lang="en-US" altLang="zh-CN" sz="900" b="0" i="1" u="none" strike="noStrike" kern="1200" cap="none" spc="0" normalizeH="0" baseline="0" noProof="0" dirty="0">
                          <a:ln>
                            <a:noFill/>
                          </a:ln>
                          <a:solidFill>
                            <a:srgbClr val="000000"/>
                          </a:solidFill>
                          <a:effectLst/>
                          <a:uLnTx/>
                          <a:uFillTx/>
                          <a:latin typeface="Times New Roman"/>
                          <a:cs typeface="+mn-cs"/>
                        </a:rPr>
                        <a:t>Traditional FMEA rating of</a:t>
                      </a:r>
                      <a:r>
                        <a:rPr kumimoji="0" lang="en-US" altLang="zh-CN" sz="900" b="0" i="0" u="none" strike="noStrike" kern="1200" cap="none" spc="0" normalizeH="0" baseline="0" noProof="0" dirty="0">
                          <a:ln>
                            <a:noFill/>
                          </a:ln>
                          <a:solidFill>
                            <a:srgbClr val="000000"/>
                          </a:solidFill>
                          <a:effectLst/>
                          <a:uLnTx/>
                          <a:uFillTx/>
                          <a:latin typeface="Times New Roman"/>
                          <a:cs typeface="+mn-cs"/>
                        </a:rPr>
                        <a:t> 1 - </a:t>
                      </a:r>
                      <a:r>
                        <a:rPr kumimoji="0" lang="en-US" altLang="zh-CN" sz="900" b="0" i="1" u="none" strike="noStrike" kern="1200" cap="none" spc="0" normalizeH="0" baseline="0" noProof="0" dirty="0">
                          <a:ln>
                            <a:noFill/>
                          </a:ln>
                          <a:solidFill>
                            <a:srgbClr val="000000"/>
                          </a:solidFill>
                          <a:effectLst/>
                          <a:uLnTx/>
                          <a:uFillTx/>
                          <a:latin typeface="Times New Roman"/>
                          <a:cs typeface="+mn-cs"/>
                        </a:rPr>
                        <a:t>Failure would not be noticeable to the customer and would not affect delivery of the service or product</a:t>
                      </a:r>
                      <a:r>
                        <a:rPr kumimoji="0" lang="en-US" altLang="zh-CN" sz="900" b="0" i="0" u="none" strike="noStrike" kern="1200" cap="none" spc="0" normalizeH="0" baseline="0" noProof="0" dirty="0">
                          <a:ln>
                            <a:noFill/>
                          </a:ln>
                          <a:solidFill>
                            <a:srgbClr val="000000"/>
                          </a:solidFill>
                          <a:effectLst/>
                          <a:uLnTx/>
                          <a:uFillTx/>
                          <a:latin typeface="Times New Roman"/>
                          <a:cs typeface="+mn-cs"/>
                        </a:rPr>
                        <a:t>. )</a:t>
                      </a:r>
                    </a:p>
                  </a:txBody>
                  <a:tcPr marL="8749" marR="8749" marT="8749"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lnSpc>
                          <a:spcPct val="150000"/>
                        </a:lnSpc>
                      </a:pPr>
                      <a:r>
                        <a:rPr lang="en-US" sz="900" b="1" i="1" u="none" strike="noStrike" dirty="0">
                          <a:solidFill>
                            <a:srgbClr val="000000"/>
                          </a:solidFill>
                          <a:effectLst/>
                          <a:latin typeface="Times New Roman"/>
                        </a:rPr>
                        <a:t>Patient Outcome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No injury nor increased length of stay nor increased level of care</a:t>
                      </a:r>
                      <a:r>
                        <a:rPr lang="en-US" sz="900" b="0" i="0" u="none" strike="noStrike" dirty="0">
                          <a:solidFill>
                            <a:srgbClr val="000000"/>
                          </a:solidFill>
                          <a:effectLst/>
                          <a:latin typeface="Times New Roman"/>
                        </a:rPr>
                        <a:t> .</a:t>
                      </a:r>
                    </a:p>
                  </a:txBody>
                  <a:tcPr marL="8749" marR="8749" marT="8749"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5"/>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900" b="1" i="1" u="none" strike="noStrike" dirty="0">
                          <a:solidFill>
                            <a:srgbClr val="000000"/>
                          </a:solidFill>
                          <a:effectLst/>
                          <a:latin typeface="Times New Roman"/>
                        </a:rPr>
                        <a:t>Visitor Outcome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Evaluated and no treatment required or refused treatment</a:t>
                      </a:r>
                      <a:r>
                        <a:rPr lang="en-US" sz="900" b="0" i="0" u="none" strike="noStrike" dirty="0">
                          <a:solidFill>
                            <a:srgbClr val="000000"/>
                          </a:solidFill>
                          <a:effectLst/>
                          <a:latin typeface="Times New Roman"/>
                        </a:rPr>
                        <a:t> .</a:t>
                      </a:r>
                    </a:p>
                  </a:txBody>
                  <a:tcPr marL="8749" marR="8749" marT="8749" marB="0" anchor="ctr">
                    <a:lnL>
                      <a:noFill/>
                    </a:lnL>
                    <a:lnR>
                      <a:noFill/>
                    </a:lnR>
                    <a:lnT>
                      <a:noFill/>
                    </a:lnT>
                    <a:lnB>
                      <a:noFill/>
                    </a:lnB>
                  </a:tcPr>
                </a:tc>
                <a:extLst>
                  <a:ext uri="{0D108BD9-81ED-4DB2-BD59-A6C34878D82A}">
                    <a16:rowId xmlns:a16="http://schemas.microsoft.com/office/drawing/2014/main" val="10016"/>
                  </a:ext>
                </a:extLst>
              </a:tr>
              <a:tr h="225959">
                <a:tc vMerge="1">
                  <a:txBody>
                    <a:bodyPr/>
                    <a:lstStyle/>
                    <a:p>
                      <a:endParaRPr lang="zh-CN" altLang="en-US"/>
                    </a:p>
                  </a:txBody>
                  <a:tcPr/>
                </a:tc>
                <a:tc>
                  <a:txBody>
                    <a:bodyPr/>
                    <a:lstStyle/>
                    <a:p>
                      <a:pPr algn="l" rtl="0" fontAlgn="ctr">
                        <a:lnSpc>
                          <a:spcPct val="150000"/>
                        </a:lnSpc>
                      </a:pPr>
                      <a:endParaRPr lang="zh-CN" altLang="en-US" sz="900" b="0" i="0" u="none" strike="noStrike">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900" b="1" i="1" u="none" strike="noStrike" dirty="0">
                          <a:solidFill>
                            <a:srgbClr val="000000"/>
                          </a:solidFill>
                          <a:effectLst/>
                          <a:latin typeface="Times New Roman"/>
                        </a:rPr>
                        <a:t>Staff Outcome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First aid treatment only</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with no lost time or restricted</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duty injuries or illnesses</a:t>
                      </a:r>
                      <a:r>
                        <a:rPr lang="en-US" sz="900" b="0" i="0" u="none" strike="noStrike" dirty="0">
                          <a:solidFill>
                            <a:srgbClr val="000000"/>
                          </a:solidFill>
                          <a:effectLst/>
                          <a:latin typeface="Times New Roman"/>
                        </a:rPr>
                        <a:t> .</a:t>
                      </a:r>
                    </a:p>
                  </a:txBody>
                  <a:tcPr marL="8749" marR="8749" marT="8749" marB="0" anchor="ctr">
                    <a:lnL>
                      <a:noFill/>
                    </a:lnL>
                    <a:lnR>
                      <a:noFill/>
                    </a:lnR>
                    <a:lnT>
                      <a:noFill/>
                    </a:lnT>
                    <a:lnB>
                      <a:noFill/>
                    </a:lnB>
                  </a:tcPr>
                </a:tc>
                <a:extLst>
                  <a:ext uri="{0D108BD9-81ED-4DB2-BD59-A6C34878D82A}">
                    <a16:rowId xmlns:a16="http://schemas.microsoft.com/office/drawing/2014/main" val="10017"/>
                  </a:ext>
                </a:extLst>
              </a:tr>
              <a:tr h="427063">
                <a:tc vMerge="1">
                  <a:txBody>
                    <a:bodyPr/>
                    <a:lstStyle/>
                    <a:p>
                      <a:endParaRPr lang="zh-CN" altLang="en-US"/>
                    </a:p>
                  </a:txBody>
                  <a:tcPr/>
                </a:tc>
                <a:tc>
                  <a:txBody>
                    <a:bodyPr/>
                    <a:lstStyle/>
                    <a:p>
                      <a:pPr algn="l" rtl="0" fontAlgn="ctr">
                        <a:lnSpc>
                          <a:spcPct val="150000"/>
                        </a:lnSpc>
                      </a:pPr>
                      <a:endParaRPr lang="zh-CN" altLang="en-US" sz="900" b="0" i="0" u="none" strike="noStrike">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ctr">
                        <a:lnSpc>
                          <a:spcPct val="150000"/>
                        </a:lnSpc>
                      </a:pPr>
                      <a:r>
                        <a:rPr lang="en-US" sz="900" b="1" i="1" u="none" strike="noStrike" dirty="0">
                          <a:solidFill>
                            <a:srgbClr val="000000"/>
                          </a:solidFill>
                          <a:effectLst/>
                          <a:latin typeface="Times New Roman"/>
                        </a:rPr>
                        <a:t>Equipment or facility</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Damage less than</a:t>
                      </a:r>
                      <a:r>
                        <a:rPr lang="en-US" sz="900" b="0" i="0" u="none" strike="noStrike" dirty="0">
                          <a:solidFill>
                            <a:srgbClr val="000000"/>
                          </a:solidFill>
                          <a:effectLst/>
                          <a:latin typeface="Times New Roman"/>
                        </a:rPr>
                        <a:t> $10,000 </a:t>
                      </a:r>
                      <a:r>
                        <a:rPr lang="en-US" sz="900" b="0" i="1" u="none" strike="noStrike" dirty="0">
                          <a:solidFill>
                            <a:srgbClr val="000000"/>
                          </a:solidFill>
                          <a:effectLst/>
                          <a:latin typeface="Times New Roman"/>
                        </a:rPr>
                        <a:t>or loss of any utility without adverse patient outcome</a:t>
                      </a:r>
                      <a:r>
                        <a:rPr lang="en-US" sz="900" b="0" i="0" u="none" strike="noStrike" dirty="0">
                          <a:solidFill>
                            <a:srgbClr val="000000"/>
                          </a:solidFill>
                          <a:effectLst/>
                          <a:latin typeface="Times New Roman"/>
                        </a:rPr>
                        <a:t> ( </a:t>
                      </a:r>
                      <a:r>
                        <a:rPr lang="en-US" sz="900" b="0" i="1" u="none" strike="noStrike" dirty="0" err="1">
                          <a:solidFill>
                            <a:srgbClr val="000000"/>
                          </a:solidFill>
                          <a:effectLst/>
                          <a:latin typeface="Times New Roman"/>
                        </a:rPr>
                        <a:t>eg</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natural gas</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electricity</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water</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communications</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transport</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heat</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air conditioning</a:t>
                      </a:r>
                      <a:r>
                        <a:rPr lang="en-US" sz="900" b="0" i="0" u="none" strike="noStrike" dirty="0">
                          <a:solidFill>
                            <a:srgbClr val="000000"/>
                          </a:solidFill>
                          <a:effectLst/>
                          <a:latin typeface="Times New Roman"/>
                        </a:rPr>
                        <a:t> ) .</a:t>
                      </a:r>
                    </a:p>
                  </a:txBody>
                  <a:tcPr marL="8749" marR="8749" marT="8749" marB="0" anchor="ctr">
                    <a:lnL>
                      <a:noFill/>
                    </a:lnL>
                    <a:lnR>
                      <a:noFill/>
                    </a:lnR>
                    <a:lnT>
                      <a:noFill/>
                    </a:lnT>
                    <a:lnB>
                      <a:noFill/>
                    </a:lnB>
                  </a:tcPr>
                </a:tc>
                <a:extLst>
                  <a:ext uri="{0D108BD9-81ED-4DB2-BD59-A6C34878D82A}">
                    <a16:rowId xmlns:a16="http://schemas.microsoft.com/office/drawing/2014/main" val="10018"/>
                  </a:ext>
                </a:extLst>
              </a:tr>
              <a:tr h="225959">
                <a:tc vMerge="1">
                  <a:txBody>
                    <a:bodyPr/>
                    <a:lstStyle/>
                    <a:p>
                      <a:endParaRPr lang="zh-CN" altLang="en-US" dirty="0"/>
                    </a:p>
                  </a:txBody>
                  <a:tcPr/>
                </a:tc>
                <a:tc>
                  <a:txBody>
                    <a:bodyPr/>
                    <a:lstStyle/>
                    <a:p>
                      <a:pPr algn="l" rtl="0" fontAlgn="ctr">
                        <a:lnSpc>
                          <a:spcPct val="150000"/>
                        </a:lnSpc>
                      </a:pPr>
                      <a:endParaRPr lang="zh-CN" altLang="en-US" sz="900" b="0" i="0" u="none" strike="noStrike" dirty="0">
                        <a:solidFill>
                          <a:srgbClr val="000000"/>
                        </a:solidFill>
                        <a:effectLst/>
                        <a:latin typeface="方正兰亭黑3_GBK"/>
                      </a:endParaRPr>
                    </a:p>
                  </a:txBody>
                  <a:tcPr marL="8749" marR="8749" marT="8749"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rtl="0" fontAlgn="ctr">
                        <a:lnSpc>
                          <a:spcPct val="150000"/>
                        </a:lnSpc>
                      </a:pPr>
                      <a:r>
                        <a:rPr lang="en-US" sz="900" b="1" i="1" u="none" strike="noStrike" dirty="0">
                          <a:solidFill>
                            <a:srgbClr val="000000"/>
                          </a:solidFill>
                          <a:effectLst/>
                          <a:latin typeface="Times New Roman"/>
                        </a:rPr>
                        <a:t>Fire</a:t>
                      </a:r>
                      <a:r>
                        <a:rPr lang="en-US" sz="900" b="0" i="0" u="none" strike="noStrike" dirty="0">
                          <a:solidFill>
                            <a:srgbClr val="000000"/>
                          </a:solidFill>
                          <a:effectLst/>
                          <a:latin typeface="Times New Roman"/>
                        </a:rPr>
                        <a:t> : </a:t>
                      </a:r>
                      <a:r>
                        <a:rPr lang="en-US" sz="900" b="0" i="1" u="none" strike="noStrike" dirty="0">
                          <a:solidFill>
                            <a:srgbClr val="000000"/>
                          </a:solidFill>
                          <a:effectLst/>
                          <a:latin typeface="Times New Roman"/>
                        </a:rPr>
                        <a:t>Not applicable</a:t>
                      </a:r>
                      <a:r>
                        <a:rPr lang="en-US" sz="900" b="0" i="0" u="none" strike="noStrike" baseline="0" dirty="0">
                          <a:solidFill>
                            <a:srgbClr val="000000"/>
                          </a:solidFill>
                          <a:effectLst/>
                          <a:latin typeface="Times New Roman"/>
                        </a:rPr>
                        <a:t> </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See</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Moderate</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and</a:t>
                      </a:r>
                      <a:r>
                        <a:rPr lang="en-US" sz="900" b="0" i="0" u="none" strike="noStrike" dirty="0">
                          <a:solidFill>
                            <a:srgbClr val="000000"/>
                          </a:solidFill>
                          <a:effectLst/>
                          <a:latin typeface="Times New Roman"/>
                        </a:rPr>
                        <a:t> 「</a:t>
                      </a:r>
                      <a:r>
                        <a:rPr lang="en-US" sz="900" b="0" i="1" u="none" strike="noStrike" dirty="0">
                          <a:solidFill>
                            <a:srgbClr val="000000"/>
                          </a:solidFill>
                          <a:effectLst/>
                          <a:latin typeface="Times New Roman"/>
                        </a:rPr>
                        <a:t>Catastrophic</a:t>
                      </a:r>
                      <a:r>
                        <a:rPr lang="en-US" sz="900" b="0" i="0" u="none" strike="noStrike" dirty="0">
                          <a:solidFill>
                            <a:srgbClr val="000000"/>
                          </a:solidFill>
                          <a:effectLst/>
                          <a:latin typeface="Times New Roman"/>
                        </a:rPr>
                        <a:t>」.</a:t>
                      </a:r>
                    </a:p>
                  </a:txBody>
                  <a:tcPr marL="8749" marR="8749" marT="8749"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2186032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165202" y="347407"/>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50" dirty="0">
                <a:solidFill>
                  <a:srgbClr val="000000"/>
                </a:solidFill>
                <a:latin typeface="Times New Roman" pitchFamily="18" charset="0"/>
                <a:cs typeface="Times New Roman" pitchFamily="18" charset="0"/>
              </a:rPr>
              <a:t>診斷試驗的風險分析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風險估計</a:t>
            </a:r>
            <a:r>
              <a:rPr lang="en-US" altLang="zh-CN"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Risk estimate </a:t>
            </a:r>
            <a:r>
              <a:rPr lang="en-US" altLang="zh-TW" sz="950" dirty="0">
                <a:solidFill>
                  <a:srgbClr val="000000"/>
                </a:solidFill>
                <a:latin typeface="Times New Roman" pitchFamily="18" charset="0"/>
                <a:cs typeface="Times New Roman" pitchFamily="18" charset="0"/>
              </a:rPr>
              <a:t>)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147739" y="90604"/>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6" name="Rectangle 14"/>
          <p:cNvSpPr>
            <a:spLocks noChangeArrowheads="1"/>
          </p:cNvSpPr>
          <p:nvPr/>
        </p:nvSpPr>
        <p:spPr bwMode="auto">
          <a:xfrm>
            <a:off x="1103565" y="1135381"/>
            <a:ext cx="958543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i="1" dirty="0">
                <a:latin typeface="Times New Roman" pitchFamily="18" charset="0"/>
                <a:cs typeface="Times New Roman" pitchFamily="18" charset="0"/>
              </a:rPr>
              <a:t>Combining the severity rating with the frequency rating, we create an expression of the risk associated with the hazard</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frequency</a:t>
            </a:r>
            <a:r>
              <a:rPr lang="en-US" altLang="zh-CN" sz="1200" dirty="0">
                <a:latin typeface="Times New Roman" pitchFamily="18" charset="0"/>
                <a:cs typeface="Times New Roman" pitchFamily="18" charset="0"/>
              </a:rPr>
              <a:t> ) = </a:t>
            </a:r>
            <a:r>
              <a:rPr lang="en-US" altLang="zh-CN" sz="1200" i="1" dirty="0">
                <a:latin typeface="Times New Roman" pitchFamily="18" charset="0"/>
                <a:cs typeface="Times New Roman" pitchFamily="18" charset="0"/>
              </a:rPr>
              <a:t>the Hazard Score or Criticality</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This is a simple model of Risk Management</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In other cases</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the model is expanded to include estimated probabilities of detection and recovery</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For instance</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if there is a mechanism to detect an error when it occurs</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we estimate the probability that the detection will succeed</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Then</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if a recovery mechanism exists</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we also estimate the probability of recovering from a failure if it is detected</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When detection and recovery are included</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then we calculate the final risk score using those probabilities</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probability</a:t>
            </a:r>
            <a:r>
              <a:rPr lang="en-US" altLang="zh-CN" sz="12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severity</a:t>
            </a:r>
            <a:r>
              <a:rPr lang="en-US" altLang="zh-CN" sz="12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detection</a:t>
            </a:r>
            <a:r>
              <a:rPr lang="en-US" altLang="zh-CN" sz="1200" dirty="0">
                <a:latin typeface="Times New Roman" pitchFamily="18" charset="0"/>
                <a:cs typeface="Times New Roman" pitchFamily="18" charset="0"/>
              </a:rPr>
              <a:t> &amp; </a:t>
            </a:r>
            <a:r>
              <a:rPr lang="en-US" altLang="zh-CN" sz="1200" i="1" dirty="0">
                <a:latin typeface="Times New Roman" pitchFamily="18" charset="0"/>
                <a:cs typeface="Times New Roman" pitchFamily="18" charset="0"/>
              </a:rPr>
              <a:t>recovery</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The resulting risk score is then known as a Risk Priority Number or RPN</a:t>
            </a:r>
            <a:r>
              <a:rPr lang="en-US" altLang="zh-CN" sz="1200" dirty="0">
                <a:latin typeface="Times New Roman" pitchFamily="18" charset="0"/>
                <a:cs typeface="Times New Roman" pitchFamily="18" charset="0"/>
              </a:rPr>
              <a:t>.</a:t>
            </a:r>
          </a:p>
        </p:txBody>
      </p:sp>
      <p:sp>
        <p:nvSpPr>
          <p:cNvPr id="8" name="Rectangle 14"/>
          <p:cNvSpPr>
            <a:spLocks noChangeArrowheads="1"/>
          </p:cNvSpPr>
          <p:nvPr/>
        </p:nvSpPr>
        <p:spPr bwMode="auto">
          <a:xfrm>
            <a:off x="1103565" y="789132"/>
            <a:ext cx="9585436"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風險估計</a:t>
            </a:r>
            <a:r>
              <a:rPr lang="en-US" altLang="zh-CN" sz="1100" dirty="0">
                <a:latin typeface="Times New Roman" pitchFamily="18" charset="0"/>
                <a:cs typeface="Times New Roman" pitchFamily="18" charset="0"/>
              </a:rPr>
              <a:t>(</a:t>
            </a:r>
            <a:r>
              <a:rPr lang="en-US" altLang="zh-CN" sz="1100" i="1" dirty="0">
                <a:latin typeface="Times New Roman" panose="02020603050405020304" pitchFamily="18" charset="0"/>
                <a:cs typeface="Times New Roman" panose="02020603050405020304" pitchFamily="18" charset="0"/>
              </a:rPr>
              <a:t>risk estimate</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包括危害的發生概率</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probability of </a:t>
            </a:r>
            <a:r>
              <a:rPr lang="en-US" altLang="zh-CN" sz="1100" i="1" dirty="0" err="1">
                <a:latin typeface="Times New Roman" pitchFamily="18" charset="0"/>
                <a:cs typeface="Times New Roman" pitchFamily="18" charset="0"/>
              </a:rPr>
              <a:t>occurence</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和危害的嚴重程度</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severity of harm</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3917201907"/>
              </p:ext>
            </p:extLst>
          </p:nvPr>
        </p:nvGraphicFramePr>
        <p:xfrm>
          <a:off x="1198175" y="3113284"/>
          <a:ext cx="9301655" cy="2373112"/>
        </p:xfrm>
        <a:graphic>
          <a:graphicData uri="http://schemas.openxmlformats.org/drawingml/2006/table">
            <a:tbl>
              <a:tblPr/>
              <a:tblGrid>
                <a:gridCol w="1513490">
                  <a:extLst>
                    <a:ext uri="{9D8B030D-6E8A-4147-A177-3AD203B41FA5}">
                      <a16:colId xmlns:a16="http://schemas.microsoft.com/office/drawing/2014/main" val="20000"/>
                    </a:ext>
                  </a:extLst>
                </a:gridCol>
                <a:gridCol w="3577071">
                  <a:extLst>
                    <a:ext uri="{9D8B030D-6E8A-4147-A177-3AD203B41FA5}">
                      <a16:colId xmlns:a16="http://schemas.microsoft.com/office/drawing/2014/main" val="20001"/>
                    </a:ext>
                  </a:extLst>
                </a:gridCol>
                <a:gridCol w="1403698">
                  <a:extLst>
                    <a:ext uri="{9D8B030D-6E8A-4147-A177-3AD203B41FA5}">
                      <a16:colId xmlns:a16="http://schemas.microsoft.com/office/drawing/2014/main" val="20002"/>
                    </a:ext>
                  </a:extLst>
                </a:gridCol>
                <a:gridCol w="1403698">
                  <a:extLst>
                    <a:ext uri="{9D8B030D-6E8A-4147-A177-3AD203B41FA5}">
                      <a16:colId xmlns:a16="http://schemas.microsoft.com/office/drawing/2014/main" val="20003"/>
                    </a:ext>
                  </a:extLst>
                </a:gridCol>
                <a:gridCol w="1403698">
                  <a:extLst>
                    <a:ext uri="{9D8B030D-6E8A-4147-A177-3AD203B41FA5}">
                      <a16:colId xmlns:a16="http://schemas.microsoft.com/office/drawing/2014/main" val="20004"/>
                    </a:ext>
                  </a:extLst>
                </a:gridCol>
              </a:tblGrid>
              <a:tr h="296639">
                <a:tc>
                  <a:txBody>
                    <a:bodyPr/>
                    <a:lstStyle/>
                    <a:p>
                      <a:pPr algn="ctr" fontAlgn="ctr"/>
                      <a:r>
                        <a:rPr lang="en-US" sz="1100" b="1" i="1" u="none" strike="noStrike" dirty="0">
                          <a:solidFill>
                            <a:srgbClr val="444444"/>
                          </a:solidFill>
                          <a:effectLst/>
                          <a:latin typeface="Times New Roman"/>
                        </a:rPr>
                        <a:t>Failure Mode</a:t>
                      </a:r>
                      <a:endParaRPr lang="zh-CN" sz="1100" b="1" i="1" u="none" strike="noStrike" dirty="0">
                        <a:solidFill>
                          <a:srgbClr val="444444"/>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1" u="none" strike="noStrike" dirty="0">
                          <a:solidFill>
                            <a:srgbClr val="444444"/>
                          </a:solidFill>
                          <a:effectLst/>
                          <a:latin typeface="Times New Roman"/>
                        </a:rPr>
                        <a:t>Potential Causes</a:t>
                      </a:r>
                      <a:endParaRPr lang="zh-CN" sz="1100" b="1"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1" u="none" strike="noStrike" dirty="0">
                          <a:solidFill>
                            <a:srgbClr val="444444"/>
                          </a:solidFill>
                          <a:effectLst/>
                          <a:latin typeface="Times New Roman"/>
                        </a:rPr>
                        <a:t>Severity</a:t>
                      </a:r>
                      <a:endParaRPr lang="zh-CN" sz="1100" b="1"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1" u="none" strike="noStrike">
                          <a:solidFill>
                            <a:srgbClr val="444444"/>
                          </a:solidFill>
                          <a:effectLst/>
                          <a:latin typeface="Times New Roman"/>
                        </a:rPr>
                        <a:t>Probability</a:t>
                      </a:r>
                      <a:endParaRPr lang="zh-CN" sz="1100" b="1" i="1" u="none" strike="noStrike">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1" u="none" strike="noStrike" dirty="0">
                          <a:solidFill>
                            <a:srgbClr val="444444"/>
                          </a:solidFill>
                          <a:effectLst/>
                          <a:latin typeface="Times New Roman"/>
                        </a:rPr>
                        <a:t>Hazard Score</a:t>
                      </a:r>
                      <a:endParaRPr lang="zh-CN" sz="1100" b="1"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6639">
                <a:tc rowSpan="7">
                  <a:txBody>
                    <a:bodyPr/>
                    <a:lstStyle/>
                    <a:p>
                      <a:pPr algn="ctr" fontAlgn="ctr"/>
                      <a:r>
                        <a:rPr lang="en-US" sz="1100" b="0" i="1" u="none" strike="noStrike" dirty="0">
                          <a:solidFill>
                            <a:srgbClr val="444444"/>
                          </a:solidFill>
                          <a:effectLst/>
                          <a:latin typeface="Times New Roman"/>
                        </a:rPr>
                        <a:t>Risk Assessment Error</a:t>
                      </a:r>
                      <a:endParaRPr lang="zh-CN" sz="1100" b="0" i="1" u="none" strike="noStrike" dirty="0">
                        <a:solidFill>
                          <a:srgbClr val="444444"/>
                        </a:solidFill>
                        <a:effectLst/>
                        <a:latin typeface="Times New Roman"/>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1" u="none" strike="noStrike" dirty="0">
                          <a:solidFill>
                            <a:srgbClr val="444444"/>
                          </a:solidFill>
                          <a:effectLst/>
                          <a:latin typeface="Times New Roman"/>
                        </a:rPr>
                        <a:t>Model Error / Risk Ignorance</a:t>
                      </a:r>
                      <a:endParaRPr lang="zh-CN" sz="11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8</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8</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64</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639">
                <a:tc vMerge="1">
                  <a:txBody>
                    <a:bodyPr/>
                    <a:lstStyle/>
                    <a:p>
                      <a:endParaRPr lang="zh-CN" altLang="en-US"/>
                    </a:p>
                  </a:txBody>
                  <a:tcPr/>
                </a:tc>
                <a:tc>
                  <a:txBody>
                    <a:bodyPr/>
                    <a:lstStyle/>
                    <a:p>
                      <a:pPr algn="ctr" fontAlgn="ctr"/>
                      <a:r>
                        <a:rPr lang="en-US" sz="1100" b="0" i="1" u="none" strike="noStrike" dirty="0" err="1">
                          <a:solidFill>
                            <a:srgbClr val="444444"/>
                          </a:solidFill>
                          <a:effectLst/>
                          <a:latin typeface="Times New Roman"/>
                        </a:rPr>
                        <a:t>Misunder</a:t>
                      </a:r>
                      <a:r>
                        <a:rPr lang="en-US" sz="1100" b="0" i="1" u="none" strike="noStrike" dirty="0">
                          <a:solidFill>
                            <a:srgbClr val="444444"/>
                          </a:solidFill>
                          <a:effectLst/>
                          <a:latin typeface="Times New Roman"/>
                        </a:rPr>
                        <a:t> estimation</a:t>
                      </a:r>
                      <a:endParaRPr lang="zh-CN" sz="11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8</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48</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639">
                <a:tc vMerge="1">
                  <a:txBody>
                    <a:bodyPr/>
                    <a:lstStyle/>
                    <a:p>
                      <a:endParaRPr lang="zh-CN" altLang="en-US"/>
                    </a:p>
                  </a:txBody>
                  <a:tcPr/>
                </a:tc>
                <a:tc>
                  <a:txBody>
                    <a:bodyPr/>
                    <a:lstStyle/>
                    <a:p>
                      <a:pPr algn="ctr" fontAlgn="ctr"/>
                      <a:r>
                        <a:rPr lang="en-US" sz="1100" b="0" i="1" u="none" strike="noStrike" dirty="0">
                          <a:solidFill>
                            <a:srgbClr val="444444"/>
                          </a:solidFill>
                          <a:effectLst/>
                          <a:latin typeface="Times New Roman"/>
                        </a:rPr>
                        <a:t>Consequence Myopia</a:t>
                      </a:r>
                      <a:endParaRPr lang="zh-CN" sz="11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8</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6</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48</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639">
                <a:tc vMerge="1">
                  <a:txBody>
                    <a:bodyPr/>
                    <a:lstStyle/>
                    <a:p>
                      <a:endParaRPr lang="zh-CN" altLang="en-US"/>
                    </a:p>
                  </a:txBody>
                  <a:tcPr/>
                </a:tc>
                <a:tc>
                  <a:txBody>
                    <a:bodyPr/>
                    <a:lstStyle/>
                    <a:p>
                      <a:pPr algn="ctr" fontAlgn="ctr"/>
                      <a:r>
                        <a:rPr lang="en-US" sz="1100" b="0" i="1" u="none" strike="noStrike" dirty="0">
                          <a:solidFill>
                            <a:srgbClr val="444444"/>
                          </a:solidFill>
                          <a:effectLst/>
                          <a:latin typeface="Times New Roman"/>
                        </a:rPr>
                        <a:t>Rotten Data</a:t>
                      </a:r>
                      <a:endParaRPr lang="zh-CN" sz="11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6</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6</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36</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639">
                <a:tc vMerge="1">
                  <a:txBody>
                    <a:bodyPr/>
                    <a:lstStyle/>
                    <a:p>
                      <a:endParaRPr lang="zh-CN" altLang="en-US"/>
                    </a:p>
                  </a:txBody>
                  <a:tcPr/>
                </a:tc>
                <a:tc>
                  <a:txBody>
                    <a:bodyPr/>
                    <a:lstStyle/>
                    <a:p>
                      <a:pPr algn="ctr" fontAlgn="ctr"/>
                      <a:r>
                        <a:rPr lang="en-US" sz="1100" b="0" i="1" u="none" strike="noStrike" dirty="0">
                          <a:solidFill>
                            <a:srgbClr val="444444"/>
                          </a:solidFill>
                          <a:effectLst/>
                          <a:latin typeface="Times New Roman"/>
                        </a:rPr>
                        <a:t>Garbage In, Garbage out</a:t>
                      </a:r>
                      <a:endParaRPr lang="zh-CN" sz="11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4</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8</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32</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639">
                <a:tc vMerge="1">
                  <a:txBody>
                    <a:bodyPr/>
                    <a:lstStyle/>
                    <a:p>
                      <a:endParaRPr lang="zh-CN" altLang="en-US"/>
                    </a:p>
                  </a:txBody>
                  <a:tcPr/>
                </a:tc>
                <a:tc>
                  <a:txBody>
                    <a:bodyPr/>
                    <a:lstStyle/>
                    <a:p>
                      <a:pPr algn="ctr" fontAlgn="ctr"/>
                      <a:r>
                        <a:rPr lang="en-US" sz="1100" b="0" i="1" u="none" strike="noStrike" dirty="0">
                          <a:solidFill>
                            <a:srgbClr val="444444"/>
                          </a:solidFill>
                          <a:effectLst/>
                          <a:latin typeface="Times New Roman"/>
                        </a:rPr>
                        <a:t>Confusion of Probability with Certainty</a:t>
                      </a:r>
                      <a:endParaRPr lang="zh-CN" sz="11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3</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6</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18</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6639">
                <a:tc vMerge="1">
                  <a:txBody>
                    <a:bodyPr/>
                    <a:lstStyle/>
                    <a:p>
                      <a:endParaRPr lang="zh-CN" altLang="en-US"/>
                    </a:p>
                  </a:txBody>
                  <a:tcPr/>
                </a:tc>
                <a:tc>
                  <a:txBody>
                    <a:bodyPr/>
                    <a:lstStyle/>
                    <a:p>
                      <a:pPr algn="ctr" fontAlgn="ctr"/>
                      <a:r>
                        <a:rPr lang="en-US" sz="1100" b="0" i="1" u="none" strike="noStrike" dirty="0">
                          <a:solidFill>
                            <a:srgbClr val="444444"/>
                          </a:solidFill>
                          <a:effectLst/>
                          <a:latin typeface="Times New Roman"/>
                        </a:rPr>
                        <a:t>Ineffective Risk Mitigation</a:t>
                      </a:r>
                      <a:endParaRPr lang="zh-CN" sz="1100" b="0" i="1"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2</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6</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dirty="0">
                          <a:solidFill>
                            <a:srgbClr val="444444"/>
                          </a:solidFill>
                          <a:effectLst/>
                          <a:latin typeface="Times New Roman"/>
                        </a:rPr>
                        <a:t>12</a:t>
                      </a:r>
                      <a:endParaRPr lang="zh-CN" sz="1200" b="0" i="0" u="none" strike="noStrike" dirty="0">
                        <a:solidFill>
                          <a:srgbClr val="444444"/>
                        </a:solidFill>
                        <a:effectLst/>
                        <a:latin typeface="Times New Roman"/>
                      </a:endParaRP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87589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102138" y="300109"/>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50" dirty="0">
                <a:solidFill>
                  <a:srgbClr val="000000"/>
                </a:solidFill>
                <a:latin typeface="Times New Roman" pitchFamily="18" charset="0"/>
                <a:cs typeface="Times New Roman" pitchFamily="18" charset="0"/>
              </a:rPr>
              <a:t>診斷試驗的風險分析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風險評價</a:t>
            </a:r>
            <a:r>
              <a:rPr lang="en-US" altLang="zh-CN"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Risk evaluation </a:t>
            </a:r>
            <a:r>
              <a:rPr lang="en-US" altLang="zh-TW" sz="950" dirty="0">
                <a:solidFill>
                  <a:srgbClr val="000000"/>
                </a:solidFill>
                <a:latin typeface="Times New Roman" pitchFamily="18" charset="0"/>
                <a:cs typeface="Times New Roman" pitchFamily="18" charset="0"/>
              </a:rPr>
              <a:t>)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84675" y="43306"/>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12" name="Rectangle 14"/>
          <p:cNvSpPr>
            <a:spLocks noChangeArrowheads="1"/>
          </p:cNvSpPr>
          <p:nvPr/>
        </p:nvSpPr>
        <p:spPr bwMode="auto">
          <a:xfrm>
            <a:off x="1911050" y="1612068"/>
            <a:ext cx="30438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900" i="1" dirty="0">
                <a:latin typeface="Times New Roman" pitchFamily="18" charset="0"/>
                <a:cs typeface="Times New Roman" pitchFamily="18" charset="0"/>
              </a:rPr>
              <a:t>HFMEA</a:t>
            </a:r>
            <a:r>
              <a:rPr lang="en-US" altLang="zh-CN" sz="900" i="1" baseline="46000" dirty="0">
                <a:latin typeface="Times New Roman" pitchFamily="18" charset="0"/>
                <a:cs typeface="Times New Roman" pitchFamily="18" charset="0"/>
              </a:rPr>
              <a:t>TM</a:t>
            </a:r>
            <a:r>
              <a:rPr lang="en-US" altLang="zh-CN" sz="900" dirty="0">
                <a:latin typeface="Times New Roman" pitchFamily="18" charset="0"/>
                <a:cs typeface="Times New Roman" pitchFamily="18" charset="0"/>
              </a:rPr>
              <a:t>  </a:t>
            </a:r>
            <a:r>
              <a:rPr lang="en-US" altLang="zh-CN" sz="900" i="1" dirty="0">
                <a:latin typeface="Times New Roman" pitchFamily="18" charset="0"/>
                <a:cs typeface="Times New Roman" pitchFamily="18" charset="0"/>
              </a:rPr>
              <a:t>Hazard Scoring Matrix</a:t>
            </a:r>
          </a:p>
        </p:txBody>
      </p:sp>
      <p:graphicFrame>
        <p:nvGraphicFramePr>
          <p:cNvPr id="3" name="表格 2"/>
          <p:cNvGraphicFramePr>
            <a:graphicFrameLocks noGrp="1"/>
          </p:cNvGraphicFramePr>
          <p:nvPr>
            <p:extLst>
              <p:ext uri="{D42A27DB-BD31-4B8C-83A1-F6EECF244321}">
                <p14:modId xmlns:p14="http://schemas.microsoft.com/office/powerpoint/2010/main" val="2814041978"/>
              </p:ext>
            </p:extLst>
          </p:nvPr>
        </p:nvGraphicFramePr>
        <p:xfrm>
          <a:off x="1988374" y="1903453"/>
          <a:ext cx="6257018" cy="1374264"/>
        </p:xfrm>
        <a:graphic>
          <a:graphicData uri="http://schemas.openxmlformats.org/drawingml/2006/table">
            <a:tbl>
              <a:tblPr/>
              <a:tblGrid>
                <a:gridCol w="1198619">
                  <a:extLst>
                    <a:ext uri="{9D8B030D-6E8A-4147-A177-3AD203B41FA5}">
                      <a16:colId xmlns:a16="http://schemas.microsoft.com/office/drawing/2014/main" val="20000"/>
                    </a:ext>
                  </a:extLst>
                </a:gridCol>
                <a:gridCol w="1577790">
                  <a:extLst>
                    <a:ext uri="{9D8B030D-6E8A-4147-A177-3AD203B41FA5}">
                      <a16:colId xmlns:a16="http://schemas.microsoft.com/office/drawing/2014/main" val="20001"/>
                    </a:ext>
                  </a:extLst>
                </a:gridCol>
                <a:gridCol w="1160203">
                  <a:extLst>
                    <a:ext uri="{9D8B030D-6E8A-4147-A177-3AD203B41FA5}">
                      <a16:colId xmlns:a16="http://schemas.microsoft.com/office/drawing/2014/main" val="20002"/>
                    </a:ext>
                  </a:extLst>
                </a:gridCol>
                <a:gridCol w="1160203">
                  <a:extLst>
                    <a:ext uri="{9D8B030D-6E8A-4147-A177-3AD203B41FA5}">
                      <a16:colId xmlns:a16="http://schemas.microsoft.com/office/drawing/2014/main" val="20003"/>
                    </a:ext>
                  </a:extLst>
                </a:gridCol>
                <a:gridCol w="1160203">
                  <a:extLst>
                    <a:ext uri="{9D8B030D-6E8A-4147-A177-3AD203B41FA5}">
                      <a16:colId xmlns:a16="http://schemas.microsoft.com/office/drawing/2014/main" val="20004"/>
                    </a:ext>
                  </a:extLst>
                </a:gridCol>
              </a:tblGrid>
              <a:tr h="229044">
                <a:tc rowSpan="2">
                  <a:txBody>
                    <a:bodyPr/>
                    <a:lstStyle/>
                    <a:p>
                      <a:pPr algn="ctr" fontAlgn="ctr"/>
                      <a:r>
                        <a:rPr lang="en-US" sz="1000" b="0" i="1" u="none" strike="noStrike" dirty="0">
                          <a:effectLst/>
                          <a:latin typeface="Times New Roman"/>
                        </a:rPr>
                        <a:t>Probability</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ctr"/>
                      <a:r>
                        <a:rPr lang="en-US" sz="1000" b="0" i="1" u="none" strike="noStrike" dirty="0">
                          <a:effectLst/>
                          <a:latin typeface="Times New Roman"/>
                        </a:rPr>
                        <a:t>Severity of Effect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29044">
                <a:tc vMerge="1">
                  <a:txBody>
                    <a:bodyPr/>
                    <a:lstStyle/>
                    <a:p>
                      <a:endParaRPr lang="zh-CN" altLang="en-US"/>
                    </a:p>
                  </a:txBody>
                  <a:tcPr/>
                </a:tc>
                <a:tc>
                  <a:txBody>
                    <a:bodyPr/>
                    <a:lstStyle/>
                    <a:p>
                      <a:pPr algn="ctr" fontAlgn="ctr"/>
                      <a:r>
                        <a:rPr lang="en-US" sz="1000" b="0" i="1" u="none" strike="noStrike" dirty="0">
                          <a:effectLst/>
                          <a:latin typeface="Times New Roman"/>
                        </a:rPr>
                        <a:t>Catastrophic</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dirty="0">
                          <a:effectLst/>
                          <a:latin typeface="Times New Roman"/>
                        </a:rPr>
                        <a:t>Major</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effectLst/>
                          <a:latin typeface="Times New Roman"/>
                        </a:rPr>
                        <a:t>Moderate</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dirty="0">
                          <a:effectLst/>
                          <a:latin typeface="Times New Roman"/>
                        </a:rPr>
                        <a:t>Minor</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9044">
                <a:tc>
                  <a:txBody>
                    <a:bodyPr/>
                    <a:lstStyle/>
                    <a:p>
                      <a:pPr algn="ctr" fontAlgn="ctr"/>
                      <a:r>
                        <a:rPr lang="en-US" sz="1000" b="0" i="1" u="none" strike="noStrike">
                          <a:effectLst/>
                          <a:latin typeface="Times New Roman"/>
                        </a:rPr>
                        <a:t>Frequent</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000" b="0" i="0" u="none" strike="noStrike" dirty="0">
                          <a:effectLst/>
                          <a:latin typeface="Times New Roman"/>
                        </a:rPr>
                        <a:t>16</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000" b="0" i="0" u="none" strike="noStrike" dirty="0">
                          <a:effectLst/>
                          <a:latin typeface="Times New Roman"/>
                        </a:rPr>
                        <a:t>12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000" b="0" i="0" u="none" strike="noStrike" dirty="0">
                          <a:effectLst/>
                          <a:latin typeface="Times New Roman"/>
                        </a:rPr>
                        <a:t>8</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000" b="0" i="0" u="none" strike="noStrike" dirty="0">
                          <a:effectLst/>
                          <a:latin typeface="Times New Roman"/>
                        </a:rPr>
                        <a:t>4</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29044">
                <a:tc>
                  <a:txBody>
                    <a:bodyPr/>
                    <a:lstStyle/>
                    <a:p>
                      <a:pPr algn="ctr" fontAlgn="ctr"/>
                      <a:r>
                        <a:rPr lang="en-US" sz="1000" b="0" i="1" u="none" strike="noStrike" dirty="0">
                          <a:effectLst/>
                          <a:latin typeface="Times New Roman"/>
                        </a:rPr>
                        <a:t>Occasional</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000" b="0" i="0" u="none" strike="noStrike" dirty="0">
                          <a:effectLst/>
                          <a:latin typeface="Times New Roman"/>
                        </a:rPr>
                        <a:t>12</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CN" sz="1000" b="0" i="0" u="none" strike="noStrike" dirty="0">
                          <a:effectLst/>
                          <a:latin typeface="Times New Roman"/>
                        </a:rPr>
                        <a:t>9</a:t>
                      </a:r>
                    </a:p>
                  </a:txBody>
                  <a:tcPr marL="0" marR="0" marT="0" marB="0" anchor="ctr">
                    <a:lnL>
                      <a:noFill/>
                    </a:lnL>
                    <a:lnR>
                      <a:noFill/>
                    </a:lnR>
                    <a:lnT>
                      <a:noFill/>
                    </a:lnT>
                    <a:lnB>
                      <a:noFill/>
                    </a:lnB>
                  </a:tcPr>
                </a:tc>
                <a:tc>
                  <a:txBody>
                    <a:bodyPr/>
                    <a:lstStyle/>
                    <a:p>
                      <a:pPr algn="ctr" fontAlgn="ctr"/>
                      <a:r>
                        <a:rPr lang="en-US" altLang="zh-CN" sz="1000" b="0" i="0" u="none" strike="noStrike" dirty="0">
                          <a:effectLst/>
                          <a:latin typeface="Times New Roman"/>
                        </a:rPr>
                        <a:t>6</a:t>
                      </a:r>
                    </a:p>
                  </a:txBody>
                  <a:tcPr marL="0" marR="0" marT="0" marB="0" anchor="ctr">
                    <a:lnL>
                      <a:noFill/>
                    </a:lnL>
                    <a:lnR>
                      <a:noFill/>
                    </a:lnR>
                    <a:lnT>
                      <a:noFill/>
                    </a:lnT>
                    <a:lnB>
                      <a:noFill/>
                    </a:lnB>
                  </a:tcPr>
                </a:tc>
                <a:tc>
                  <a:txBody>
                    <a:bodyPr/>
                    <a:lstStyle/>
                    <a:p>
                      <a:pPr algn="ctr" fontAlgn="ctr"/>
                      <a:r>
                        <a:rPr lang="en-US" altLang="zh-CN" sz="1000" b="0" i="0" u="none" strike="noStrike" dirty="0">
                          <a:effectLst/>
                          <a:latin typeface="Times New Roman"/>
                        </a:rPr>
                        <a:t>3</a:t>
                      </a:r>
                    </a:p>
                  </a:txBody>
                  <a:tcPr marL="0" marR="0" marT="0" marB="0" anchor="ctr">
                    <a:lnL>
                      <a:noFill/>
                    </a:lnL>
                    <a:lnR>
                      <a:noFill/>
                    </a:lnR>
                    <a:lnT>
                      <a:noFill/>
                    </a:lnT>
                    <a:lnB>
                      <a:noFill/>
                    </a:lnB>
                  </a:tcPr>
                </a:tc>
                <a:extLst>
                  <a:ext uri="{0D108BD9-81ED-4DB2-BD59-A6C34878D82A}">
                    <a16:rowId xmlns:a16="http://schemas.microsoft.com/office/drawing/2014/main" val="10003"/>
                  </a:ext>
                </a:extLst>
              </a:tr>
              <a:tr h="229044">
                <a:tc>
                  <a:txBody>
                    <a:bodyPr/>
                    <a:lstStyle/>
                    <a:p>
                      <a:pPr algn="ctr" fontAlgn="ctr"/>
                      <a:r>
                        <a:rPr lang="en-US" sz="1000" b="0" i="1" u="none" strike="noStrike">
                          <a:effectLst/>
                          <a:latin typeface="Times New Roman"/>
                        </a:rPr>
                        <a:t>Uncommon</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000" b="0" i="0" u="none" strike="noStrike">
                          <a:effectLst/>
                          <a:latin typeface="Times New Roman"/>
                        </a:rPr>
                        <a:t>8</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CN" sz="1000" b="0" i="0" u="none" strike="noStrike" dirty="0">
                          <a:effectLst/>
                          <a:latin typeface="Times New Roman"/>
                        </a:rPr>
                        <a:t>6</a:t>
                      </a:r>
                    </a:p>
                  </a:txBody>
                  <a:tcPr marL="0" marR="0" marT="0" marB="0" anchor="ctr">
                    <a:lnL>
                      <a:noFill/>
                    </a:lnL>
                    <a:lnR>
                      <a:noFill/>
                    </a:lnR>
                    <a:lnT>
                      <a:noFill/>
                    </a:lnT>
                    <a:lnB>
                      <a:noFill/>
                    </a:lnB>
                  </a:tcPr>
                </a:tc>
                <a:tc>
                  <a:txBody>
                    <a:bodyPr/>
                    <a:lstStyle/>
                    <a:p>
                      <a:pPr algn="ctr" fontAlgn="ctr"/>
                      <a:r>
                        <a:rPr lang="en-US" altLang="zh-CN" sz="1000" b="0" i="0" u="none" strike="noStrike" dirty="0">
                          <a:effectLst/>
                          <a:latin typeface="Times New Roman"/>
                        </a:rPr>
                        <a:t>4</a:t>
                      </a:r>
                    </a:p>
                  </a:txBody>
                  <a:tcPr marL="0" marR="0" marT="0" marB="0" anchor="ctr">
                    <a:lnL>
                      <a:noFill/>
                    </a:lnL>
                    <a:lnR>
                      <a:noFill/>
                    </a:lnR>
                    <a:lnT>
                      <a:noFill/>
                    </a:lnT>
                    <a:lnB>
                      <a:noFill/>
                    </a:lnB>
                  </a:tcPr>
                </a:tc>
                <a:tc>
                  <a:txBody>
                    <a:bodyPr/>
                    <a:lstStyle/>
                    <a:p>
                      <a:pPr algn="ctr" fontAlgn="ctr"/>
                      <a:r>
                        <a:rPr lang="en-US" altLang="zh-CN" sz="1000" b="0" i="0" u="none" strike="noStrike" dirty="0">
                          <a:effectLst/>
                          <a:latin typeface="Times New Roman"/>
                        </a:rPr>
                        <a:t>2</a:t>
                      </a:r>
                    </a:p>
                  </a:txBody>
                  <a:tcPr marL="0" marR="0" marT="0" marB="0" anchor="ctr">
                    <a:lnL>
                      <a:noFill/>
                    </a:lnL>
                    <a:lnR>
                      <a:noFill/>
                    </a:lnR>
                    <a:lnT>
                      <a:noFill/>
                    </a:lnT>
                    <a:lnB>
                      <a:noFill/>
                    </a:lnB>
                  </a:tcPr>
                </a:tc>
                <a:extLst>
                  <a:ext uri="{0D108BD9-81ED-4DB2-BD59-A6C34878D82A}">
                    <a16:rowId xmlns:a16="http://schemas.microsoft.com/office/drawing/2014/main" val="10004"/>
                  </a:ext>
                </a:extLst>
              </a:tr>
              <a:tr h="229044">
                <a:tc>
                  <a:txBody>
                    <a:bodyPr/>
                    <a:lstStyle/>
                    <a:p>
                      <a:pPr algn="ctr" fontAlgn="ctr"/>
                      <a:r>
                        <a:rPr lang="en-US" sz="1000" b="0" i="1" u="none" strike="noStrike">
                          <a:effectLst/>
                          <a:latin typeface="Times New Roman"/>
                        </a:rPr>
                        <a:t>Remote</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Times New Roman"/>
                        </a:rPr>
                        <a:t>4</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Times New Roman"/>
                        </a:rPr>
                        <a:t>3</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Times New Roman"/>
                        </a:rPr>
                        <a:t>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effectLst/>
                          <a:latin typeface="Times New Roman"/>
                        </a:rPr>
                        <a:t>1</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3" name="Rectangle 14"/>
          <p:cNvSpPr>
            <a:spLocks noChangeArrowheads="1"/>
          </p:cNvSpPr>
          <p:nvPr/>
        </p:nvSpPr>
        <p:spPr bwMode="auto">
          <a:xfrm>
            <a:off x="1904067" y="3244180"/>
            <a:ext cx="6830055"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850" i="1" dirty="0">
                <a:latin typeface="Times New Roman" pitchFamily="18" charset="0"/>
                <a:cs typeface="Times New Roman" pitchFamily="18" charset="0"/>
              </a:rPr>
              <a:t>How to Use This Matrix</a:t>
            </a:r>
            <a:r>
              <a:rPr lang="en-US" altLang="zh-CN" sz="850" dirty="0">
                <a:latin typeface="Times New Roman" pitchFamily="18" charset="0"/>
                <a:cs typeface="Times New Roman" pitchFamily="18" charset="0"/>
              </a:rPr>
              <a:t> : 1. </a:t>
            </a:r>
            <a:r>
              <a:rPr lang="en-US" altLang="zh-CN" sz="850" i="1" dirty="0">
                <a:latin typeface="Times New Roman" pitchFamily="18" charset="0"/>
                <a:cs typeface="Times New Roman" pitchFamily="18" charset="0"/>
              </a:rPr>
              <a:t>Determine the severity and probability of the hazard</a:t>
            </a:r>
            <a:r>
              <a:rPr lang="en-US" altLang="zh-CN" sz="850" dirty="0">
                <a:latin typeface="Times New Roman" pitchFamily="18" charset="0"/>
                <a:cs typeface="Times New Roman" pitchFamily="18" charset="0"/>
              </a:rPr>
              <a:t>, </a:t>
            </a:r>
            <a:r>
              <a:rPr lang="en-US" altLang="zh-CN" sz="850" i="1" dirty="0">
                <a:latin typeface="Times New Roman" pitchFamily="18" charset="0"/>
                <a:cs typeface="Times New Roman" pitchFamily="18" charset="0"/>
              </a:rPr>
              <a:t>based on the definitions included with this matrix . </a:t>
            </a:r>
            <a:r>
              <a:rPr lang="en-US" altLang="zh-CN" sz="850" dirty="0">
                <a:latin typeface="Times New Roman" pitchFamily="18" charset="0"/>
                <a:cs typeface="Times New Roman" pitchFamily="18" charset="0"/>
              </a:rPr>
              <a:t>( </a:t>
            </a:r>
            <a:r>
              <a:rPr lang="en-US" altLang="zh-CN" sz="850" i="1" dirty="0">
                <a:latin typeface="Times New Roman" pitchFamily="18" charset="0"/>
                <a:cs typeface="Times New Roman" pitchFamily="18" charset="0"/>
              </a:rPr>
              <a:t>Note</a:t>
            </a:r>
            <a:r>
              <a:rPr lang="en-US" altLang="zh-CN" sz="850" dirty="0">
                <a:latin typeface="Times New Roman" pitchFamily="18" charset="0"/>
                <a:cs typeface="Times New Roman" pitchFamily="18" charset="0"/>
              </a:rPr>
              <a:t> : </a:t>
            </a:r>
            <a:r>
              <a:rPr lang="en-US" altLang="zh-CN" sz="850" i="1" dirty="0">
                <a:latin typeface="Times New Roman" pitchFamily="18" charset="0"/>
                <a:cs typeface="Times New Roman" pitchFamily="18" charset="0"/>
              </a:rPr>
              <a:t>These definitions are the same as those used in the Root Cause Analysis Safety Assessment Code.</a:t>
            </a:r>
            <a:r>
              <a:rPr lang="en-US" altLang="zh-CN" sz="850" dirty="0">
                <a:latin typeface="Times New Roman" pitchFamily="18" charset="0"/>
                <a:cs typeface="Times New Roman" pitchFamily="18" charset="0"/>
              </a:rPr>
              <a:t> ) . 2. </a:t>
            </a:r>
            <a:r>
              <a:rPr lang="en-US" altLang="zh-CN" sz="850" i="1" dirty="0">
                <a:latin typeface="Times New Roman" pitchFamily="18" charset="0"/>
                <a:cs typeface="Times New Roman" pitchFamily="18" charset="0"/>
              </a:rPr>
              <a:t>Look up the hazard score on the matrix .</a:t>
            </a:r>
          </a:p>
        </p:txBody>
      </p:sp>
      <p:sp>
        <p:nvSpPr>
          <p:cNvPr id="14" name="Rectangle 14"/>
          <p:cNvSpPr>
            <a:spLocks noChangeArrowheads="1"/>
          </p:cNvSpPr>
          <p:nvPr/>
        </p:nvSpPr>
        <p:spPr bwMode="auto">
          <a:xfrm>
            <a:off x="1912283" y="3844247"/>
            <a:ext cx="3043887" cy="275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900" i="1" dirty="0">
                <a:latin typeface="Times New Roman" pitchFamily="18" charset="0"/>
                <a:cs typeface="Times New Roman" pitchFamily="18" charset="0"/>
              </a:rPr>
              <a:t>Another Risk Acceptability chart looks like this</a:t>
            </a:r>
            <a:r>
              <a:rPr lang="en-US" altLang="zh-CN" sz="900" dirty="0">
                <a:latin typeface="Times New Roman" pitchFamily="18" charset="0"/>
                <a:cs typeface="Times New Roman" pitchFamily="18" charset="0"/>
              </a:rPr>
              <a:t> :</a:t>
            </a:r>
          </a:p>
        </p:txBody>
      </p:sp>
      <p:graphicFrame>
        <p:nvGraphicFramePr>
          <p:cNvPr id="15" name="表格 14"/>
          <p:cNvGraphicFramePr>
            <a:graphicFrameLocks noGrp="1"/>
          </p:cNvGraphicFramePr>
          <p:nvPr>
            <p:extLst>
              <p:ext uri="{D42A27DB-BD31-4B8C-83A1-F6EECF244321}">
                <p14:modId xmlns:p14="http://schemas.microsoft.com/office/powerpoint/2010/main" val="1191175171"/>
              </p:ext>
            </p:extLst>
          </p:nvPr>
        </p:nvGraphicFramePr>
        <p:xfrm>
          <a:off x="1916049" y="4119451"/>
          <a:ext cx="7401396" cy="1736952"/>
        </p:xfrm>
        <a:graphic>
          <a:graphicData uri="http://schemas.openxmlformats.org/drawingml/2006/table">
            <a:tbl>
              <a:tblPr/>
              <a:tblGrid>
                <a:gridCol w="1268611">
                  <a:extLst>
                    <a:ext uri="{9D8B030D-6E8A-4147-A177-3AD203B41FA5}">
                      <a16:colId xmlns:a16="http://schemas.microsoft.com/office/drawing/2014/main" val="20000"/>
                    </a:ext>
                  </a:extLst>
                </a:gridCol>
                <a:gridCol w="1226557">
                  <a:extLst>
                    <a:ext uri="{9D8B030D-6E8A-4147-A177-3AD203B41FA5}">
                      <a16:colId xmlns:a16="http://schemas.microsoft.com/office/drawing/2014/main" val="20001"/>
                    </a:ext>
                  </a:extLst>
                </a:gridCol>
                <a:gridCol w="1226557">
                  <a:extLst>
                    <a:ext uri="{9D8B030D-6E8A-4147-A177-3AD203B41FA5}">
                      <a16:colId xmlns:a16="http://schemas.microsoft.com/office/drawing/2014/main" val="20002"/>
                    </a:ext>
                  </a:extLst>
                </a:gridCol>
                <a:gridCol w="1226557">
                  <a:extLst>
                    <a:ext uri="{9D8B030D-6E8A-4147-A177-3AD203B41FA5}">
                      <a16:colId xmlns:a16="http://schemas.microsoft.com/office/drawing/2014/main" val="20003"/>
                    </a:ext>
                  </a:extLst>
                </a:gridCol>
                <a:gridCol w="1226557">
                  <a:extLst>
                    <a:ext uri="{9D8B030D-6E8A-4147-A177-3AD203B41FA5}">
                      <a16:colId xmlns:a16="http://schemas.microsoft.com/office/drawing/2014/main" val="20004"/>
                    </a:ext>
                  </a:extLst>
                </a:gridCol>
                <a:gridCol w="1226557">
                  <a:extLst>
                    <a:ext uri="{9D8B030D-6E8A-4147-A177-3AD203B41FA5}">
                      <a16:colId xmlns:a16="http://schemas.microsoft.com/office/drawing/2014/main" val="20005"/>
                    </a:ext>
                  </a:extLst>
                </a:gridCol>
              </a:tblGrid>
              <a:tr h="248136">
                <a:tc rowSpan="2">
                  <a:txBody>
                    <a:bodyPr/>
                    <a:lstStyle/>
                    <a:p>
                      <a:pPr algn="ctr" fontAlgn="ctr"/>
                      <a:r>
                        <a:rPr lang="en-US" sz="1000" b="0" i="1" u="none" strike="noStrike" dirty="0">
                          <a:effectLst/>
                          <a:latin typeface="Times New Roman"/>
                        </a:rPr>
                        <a:t>Probability</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ctr"/>
                      <a:r>
                        <a:rPr lang="en-US" sz="1000" b="0" i="1" u="none" strike="noStrike" dirty="0">
                          <a:effectLst/>
                          <a:latin typeface="Times New Roman"/>
                        </a:rPr>
                        <a:t>Severity of Harm</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48136">
                <a:tc vMerge="1">
                  <a:txBody>
                    <a:bodyPr/>
                    <a:lstStyle/>
                    <a:p>
                      <a:endParaRPr lang="zh-CN" altLang="en-US"/>
                    </a:p>
                  </a:txBody>
                  <a:tcPr/>
                </a:tc>
                <a:tc>
                  <a:txBody>
                    <a:bodyPr/>
                    <a:lstStyle/>
                    <a:p>
                      <a:pPr algn="ctr" fontAlgn="ctr"/>
                      <a:r>
                        <a:rPr lang="en-US" sz="1000" b="0" i="1" u="none" strike="noStrike" dirty="0">
                          <a:effectLst/>
                          <a:latin typeface="Times New Roman"/>
                        </a:rPr>
                        <a:t>Negligible</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dirty="0">
                          <a:effectLst/>
                          <a:latin typeface="Times New Roman"/>
                        </a:rPr>
                        <a:t>Minor</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effectLst/>
                          <a:latin typeface="Times New Roman"/>
                        </a:rPr>
                        <a:t>Serious</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effectLst/>
                          <a:latin typeface="Times New Roman"/>
                        </a:rPr>
                        <a:t>Critical</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effectLst/>
                          <a:latin typeface="Times New Roman"/>
                        </a:rPr>
                        <a:t>Catastrophic</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8136">
                <a:tc>
                  <a:txBody>
                    <a:bodyPr/>
                    <a:lstStyle/>
                    <a:p>
                      <a:pPr algn="ctr" fontAlgn="ctr"/>
                      <a:r>
                        <a:rPr lang="en-US" sz="1000" b="0" i="1" u="none" strike="noStrike" dirty="0">
                          <a:effectLst/>
                          <a:latin typeface="Times New Roman"/>
                        </a:rPr>
                        <a:t>Frequent</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1" u="none" strike="noStrike" dirty="0">
                          <a:effectLst/>
                          <a:latin typeface="Times New Roman"/>
                        </a:rPr>
                        <a:t>Unacceptable</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3175" cap="flat" cmpd="sng" algn="ctr">
                      <a:solidFill>
                        <a:srgbClr val="808080">
                          <a:alpha val="24706"/>
                        </a:srgbClr>
                      </a:solidFill>
                      <a:prstDash val="sysDot"/>
                      <a:round/>
                      <a:headEnd type="none" w="med" len="med"/>
                      <a:tailEnd type="none" w="med" len="med"/>
                    </a:lnB>
                  </a:tcPr>
                </a:tc>
                <a:tc>
                  <a:txBody>
                    <a:bodyPr/>
                    <a:lstStyle/>
                    <a:p>
                      <a:pPr algn="ctr" fontAlgn="ctr"/>
                      <a:r>
                        <a:rPr lang="en-US" sz="1000" b="0" i="1" u="none" strike="noStrike" dirty="0">
                          <a:effectLst/>
                          <a:latin typeface="Times New Roman"/>
                        </a:rPr>
                        <a:t>Unacceptable</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1" u="none" strike="noStrike">
                          <a:effectLst/>
                          <a:latin typeface="Times New Roman"/>
                        </a:rPr>
                        <a:t>Unacceptable</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1" u="none" strike="noStrike">
                          <a:effectLst/>
                          <a:latin typeface="Times New Roman"/>
                        </a:rPr>
                        <a:t>Unacceptable</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1" u="none" strike="noStrike" dirty="0">
                          <a:effectLst/>
                          <a:latin typeface="Times New Roman"/>
                        </a:rPr>
                        <a:t>Unacceptable</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48136">
                <a:tc>
                  <a:txBody>
                    <a:bodyPr/>
                    <a:lstStyle/>
                    <a:p>
                      <a:pPr algn="ctr" fontAlgn="ctr"/>
                      <a:r>
                        <a:rPr lang="en-US" sz="1000" b="0" i="1" u="none" strike="noStrike">
                          <a:effectLst/>
                          <a:latin typeface="Times New Roman"/>
                        </a:rPr>
                        <a:t>Probable</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a:effectLst/>
                          <a:latin typeface="Times New Roman"/>
                        </a:rPr>
                        <a:t>Acceptable</a:t>
                      </a:r>
                    </a:p>
                  </a:txBody>
                  <a:tcPr marL="0" marR="0" marT="0" marB="0" anchor="ctr">
                    <a:lnL w="6350" cap="flat" cmpd="sng" algn="ctr">
                      <a:solidFill>
                        <a:srgbClr val="000000"/>
                      </a:solidFill>
                      <a:prstDash val="solid"/>
                      <a:round/>
                      <a:headEnd type="none" w="med" len="med"/>
                      <a:tailEnd type="none" w="med" len="med"/>
                    </a:lnL>
                    <a:lnR w="3175" cap="flat" cmpd="sng" algn="ctr">
                      <a:solidFill>
                        <a:srgbClr val="808080">
                          <a:alpha val="25098"/>
                        </a:srgbClr>
                      </a:solidFill>
                      <a:prstDash val="sysDot"/>
                      <a:round/>
                      <a:headEnd type="none" w="med" len="med"/>
                      <a:tailEnd type="none" w="med" len="med"/>
                    </a:lnR>
                    <a:lnT w="3175" cap="flat" cmpd="sng" algn="ctr">
                      <a:solidFill>
                        <a:srgbClr val="808080">
                          <a:alpha val="24706"/>
                        </a:srgbClr>
                      </a:solidFill>
                      <a:prstDash val="sysDot"/>
                      <a:round/>
                      <a:headEnd type="none" w="med" len="med"/>
                      <a:tailEnd type="none" w="med" len="med"/>
                    </a:lnT>
                    <a:lnB>
                      <a:noFill/>
                    </a:lnB>
                  </a:tcPr>
                </a:tc>
                <a:tc>
                  <a:txBody>
                    <a:bodyPr/>
                    <a:lstStyle/>
                    <a:p>
                      <a:pPr algn="ctr" fontAlgn="ctr"/>
                      <a:r>
                        <a:rPr lang="en-US" sz="1000" b="0" i="1" u="none" strike="noStrike" dirty="0">
                          <a:effectLst/>
                          <a:latin typeface="Times New Roman"/>
                        </a:rPr>
                        <a:t>Unacceptable</a:t>
                      </a:r>
                    </a:p>
                  </a:txBody>
                  <a:tcPr marL="0" marR="0" marT="0" marB="0" anchor="ctr">
                    <a:lnL w="3175" cap="flat" cmpd="sng" algn="ctr">
                      <a:solidFill>
                        <a:srgbClr val="808080">
                          <a:alpha val="25098"/>
                        </a:srgbClr>
                      </a:solidFill>
                      <a:prstDash val="sysDot"/>
                      <a:round/>
                      <a:headEnd type="none" w="med" len="med"/>
                      <a:tailEnd type="none" w="med" len="med"/>
                    </a:lnL>
                    <a:lnR>
                      <a:noFill/>
                    </a:lnR>
                    <a:lnT>
                      <a:noFill/>
                    </a:lnT>
                    <a:lnB w="3175" cap="flat" cmpd="sng" algn="ctr">
                      <a:solidFill>
                        <a:srgbClr val="808080">
                          <a:alpha val="25098"/>
                        </a:srgbClr>
                      </a:solidFill>
                      <a:prstDash val="sysDot"/>
                      <a:round/>
                      <a:headEnd type="none" w="med" len="med"/>
                      <a:tailEnd type="none" w="med" len="med"/>
                    </a:lnB>
                  </a:tcPr>
                </a:tc>
                <a:tc>
                  <a:txBody>
                    <a:bodyPr/>
                    <a:lstStyle/>
                    <a:p>
                      <a:pPr algn="ctr" fontAlgn="ctr"/>
                      <a:r>
                        <a:rPr lang="en-US" sz="1000" b="0" i="1" u="none" strike="noStrike" dirty="0">
                          <a:effectLst/>
                          <a:latin typeface="Times New Roman"/>
                        </a:rPr>
                        <a:t>Unacceptable</a:t>
                      </a:r>
                    </a:p>
                  </a:txBody>
                  <a:tcPr marL="0" marR="0" marT="0" marB="0" anchor="ctr">
                    <a:lnL>
                      <a:noFill/>
                    </a:lnL>
                    <a:lnR>
                      <a:noFill/>
                    </a:lnR>
                    <a:lnT>
                      <a:noFill/>
                    </a:lnT>
                    <a:lnB w="3175" cap="flat" cmpd="sng" algn="ctr">
                      <a:solidFill>
                        <a:srgbClr val="808080">
                          <a:alpha val="25098"/>
                        </a:srgbClr>
                      </a:solidFill>
                      <a:prstDash val="sysDot"/>
                      <a:round/>
                      <a:headEnd type="none" w="med" len="med"/>
                      <a:tailEnd type="none" w="med" len="med"/>
                    </a:lnB>
                  </a:tcPr>
                </a:tc>
                <a:tc>
                  <a:txBody>
                    <a:bodyPr/>
                    <a:lstStyle/>
                    <a:p>
                      <a:pPr algn="ctr" fontAlgn="ctr"/>
                      <a:r>
                        <a:rPr lang="en-US" sz="1000" b="0" i="1" u="none" strike="noStrike" dirty="0">
                          <a:effectLst/>
                          <a:latin typeface="Times New Roman"/>
                        </a:rPr>
                        <a:t>Unacceptable</a:t>
                      </a:r>
                    </a:p>
                  </a:txBody>
                  <a:tcPr marL="0" marR="0" marT="0" marB="0" anchor="ctr">
                    <a:lnL>
                      <a:noFill/>
                    </a:lnL>
                    <a:lnR>
                      <a:noFill/>
                    </a:lnR>
                    <a:lnT>
                      <a:noFill/>
                    </a:lnT>
                    <a:lnB>
                      <a:noFill/>
                    </a:lnB>
                  </a:tcPr>
                </a:tc>
                <a:tc>
                  <a:txBody>
                    <a:bodyPr/>
                    <a:lstStyle/>
                    <a:p>
                      <a:pPr algn="ctr" fontAlgn="ctr"/>
                      <a:r>
                        <a:rPr lang="en-US" sz="1000" b="0" i="1" u="none" strike="noStrike">
                          <a:effectLst/>
                          <a:latin typeface="Times New Roman"/>
                        </a:rPr>
                        <a:t>Unacceptable</a:t>
                      </a:r>
                    </a:p>
                  </a:txBody>
                  <a:tcPr marL="0" marR="0" marT="0" marB="0" anchor="ctr">
                    <a:lnL>
                      <a:noFill/>
                    </a:lnL>
                    <a:lnR>
                      <a:noFill/>
                    </a:lnR>
                    <a:lnT>
                      <a:noFill/>
                    </a:lnT>
                    <a:lnB>
                      <a:noFill/>
                    </a:lnB>
                  </a:tcPr>
                </a:tc>
                <a:extLst>
                  <a:ext uri="{0D108BD9-81ED-4DB2-BD59-A6C34878D82A}">
                    <a16:rowId xmlns:a16="http://schemas.microsoft.com/office/drawing/2014/main" val="10003"/>
                  </a:ext>
                </a:extLst>
              </a:tr>
              <a:tr h="248136">
                <a:tc>
                  <a:txBody>
                    <a:bodyPr/>
                    <a:lstStyle/>
                    <a:p>
                      <a:pPr algn="ctr" fontAlgn="ctr"/>
                      <a:r>
                        <a:rPr lang="en-US" sz="1000" b="0" i="1" u="none" strike="noStrike" dirty="0">
                          <a:effectLst/>
                          <a:latin typeface="Times New Roman"/>
                        </a:rPr>
                        <a:t>Occasional</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a:effectLst/>
                          <a:latin typeface="Times New Roman"/>
                        </a:rPr>
                        <a:t>Acceptable</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1" u="none" strike="noStrike" dirty="0">
                          <a:effectLst/>
                          <a:latin typeface="Times New Roman"/>
                        </a:rPr>
                        <a:t>Acceptable</a:t>
                      </a:r>
                    </a:p>
                  </a:txBody>
                  <a:tcPr marL="0" marR="0" marT="0" marB="0" anchor="ctr">
                    <a:lnL>
                      <a:noFill/>
                    </a:lnL>
                    <a:lnR>
                      <a:noFill/>
                    </a:lnR>
                    <a:lnT w="3175" cap="flat" cmpd="sng" algn="ctr">
                      <a:solidFill>
                        <a:srgbClr val="808080">
                          <a:alpha val="25098"/>
                        </a:srgbClr>
                      </a:solidFill>
                      <a:prstDash val="sysDot"/>
                      <a:round/>
                      <a:headEnd type="none" w="med" len="med"/>
                      <a:tailEnd type="none" w="med" len="med"/>
                    </a:lnT>
                    <a:lnB>
                      <a:noFill/>
                    </a:lnB>
                  </a:tcPr>
                </a:tc>
                <a:tc>
                  <a:txBody>
                    <a:bodyPr/>
                    <a:lstStyle/>
                    <a:p>
                      <a:pPr algn="ctr" fontAlgn="ctr"/>
                      <a:r>
                        <a:rPr lang="en-US" sz="1000" b="0" i="1" u="none" strike="noStrike">
                          <a:effectLst/>
                          <a:latin typeface="Times New Roman"/>
                        </a:rPr>
                        <a:t>Acceptable</a:t>
                      </a:r>
                    </a:p>
                  </a:txBody>
                  <a:tcPr marL="0" marR="0" marT="0" marB="0" anchor="ctr">
                    <a:lnL>
                      <a:noFill/>
                    </a:lnL>
                    <a:lnR w="3175" cap="flat" cmpd="sng" algn="ctr">
                      <a:solidFill>
                        <a:srgbClr val="808080">
                          <a:alpha val="25098"/>
                        </a:srgbClr>
                      </a:solidFill>
                      <a:prstDash val="sysDot"/>
                      <a:round/>
                      <a:headEnd type="none" w="med" len="med"/>
                      <a:tailEnd type="none" w="med" len="med"/>
                    </a:lnR>
                    <a:lnT w="3175" cap="flat" cmpd="sng" algn="ctr">
                      <a:solidFill>
                        <a:srgbClr val="808080">
                          <a:alpha val="25098"/>
                        </a:srgbClr>
                      </a:solidFill>
                      <a:prstDash val="sysDot"/>
                      <a:round/>
                      <a:headEnd type="none" w="med" len="med"/>
                      <a:tailEnd type="none" w="med" len="med"/>
                    </a:lnT>
                    <a:lnB>
                      <a:noFill/>
                    </a:lnB>
                  </a:tcPr>
                </a:tc>
                <a:tc>
                  <a:txBody>
                    <a:bodyPr/>
                    <a:lstStyle/>
                    <a:p>
                      <a:pPr algn="ctr" fontAlgn="ctr"/>
                      <a:r>
                        <a:rPr lang="en-US" sz="1000" b="0" i="1" u="none" strike="noStrike" dirty="0">
                          <a:effectLst/>
                          <a:latin typeface="Times New Roman"/>
                        </a:rPr>
                        <a:t>Unacceptable</a:t>
                      </a:r>
                    </a:p>
                  </a:txBody>
                  <a:tcPr marL="0" marR="0" marT="0" marB="0" anchor="ctr">
                    <a:lnL w="3175" cap="flat" cmpd="sng" algn="ctr">
                      <a:solidFill>
                        <a:srgbClr val="808080">
                          <a:alpha val="25098"/>
                        </a:srgbClr>
                      </a:solidFill>
                      <a:prstDash val="sysDot"/>
                      <a:round/>
                      <a:headEnd type="none" w="med" len="med"/>
                      <a:tailEnd type="none" w="med" len="med"/>
                    </a:lnL>
                    <a:lnR>
                      <a:noFill/>
                    </a:lnR>
                    <a:lnT>
                      <a:noFill/>
                    </a:lnT>
                    <a:lnB w="3175" cap="flat" cmpd="sng" algn="ctr">
                      <a:solidFill>
                        <a:srgbClr val="808080">
                          <a:alpha val="25098"/>
                        </a:srgbClr>
                      </a:solidFill>
                      <a:prstDash val="sysDot"/>
                      <a:round/>
                      <a:headEnd type="none" w="med" len="med"/>
                      <a:tailEnd type="none" w="med" len="med"/>
                    </a:lnB>
                  </a:tcPr>
                </a:tc>
                <a:tc>
                  <a:txBody>
                    <a:bodyPr/>
                    <a:lstStyle/>
                    <a:p>
                      <a:pPr algn="ctr" fontAlgn="ctr"/>
                      <a:r>
                        <a:rPr lang="en-US" sz="1000" b="0" i="1" u="none" strike="noStrike">
                          <a:effectLst/>
                          <a:latin typeface="Times New Roman"/>
                        </a:rPr>
                        <a:t>Unacceptable</a:t>
                      </a:r>
                    </a:p>
                  </a:txBody>
                  <a:tcPr marL="0" marR="0" marT="0" marB="0" anchor="ctr">
                    <a:lnL>
                      <a:noFill/>
                    </a:lnL>
                    <a:lnR>
                      <a:noFill/>
                    </a:lnR>
                    <a:lnT>
                      <a:noFill/>
                    </a:lnT>
                    <a:lnB>
                      <a:noFill/>
                    </a:lnB>
                  </a:tcPr>
                </a:tc>
                <a:extLst>
                  <a:ext uri="{0D108BD9-81ED-4DB2-BD59-A6C34878D82A}">
                    <a16:rowId xmlns:a16="http://schemas.microsoft.com/office/drawing/2014/main" val="10004"/>
                  </a:ext>
                </a:extLst>
              </a:tr>
              <a:tr h="248136">
                <a:tc>
                  <a:txBody>
                    <a:bodyPr/>
                    <a:lstStyle/>
                    <a:p>
                      <a:pPr algn="ctr" fontAlgn="ctr"/>
                      <a:r>
                        <a:rPr lang="en-US" sz="1000" b="0" i="1" u="none" strike="noStrike">
                          <a:effectLst/>
                          <a:latin typeface="Times New Roman"/>
                        </a:rPr>
                        <a:t>Remote</a:t>
                      </a:r>
                    </a:p>
                  </a:txBody>
                  <a:tcPr marL="0" marR="0" marT="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1" u="none" strike="noStrike" dirty="0">
                          <a:effectLst/>
                          <a:latin typeface="Times New Roman"/>
                        </a:rPr>
                        <a:t>Acceptable</a:t>
                      </a: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000" b="0" i="1" u="none" strike="noStrike" dirty="0">
                          <a:effectLst/>
                          <a:latin typeface="Times New Roman"/>
                        </a:rPr>
                        <a:t>Acceptable</a:t>
                      </a:r>
                    </a:p>
                  </a:txBody>
                  <a:tcPr marL="0" marR="0" marT="0" marB="0" anchor="ctr">
                    <a:lnL>
                      <a:noFill/>
                    </a:lnL>
                    <a:lnR>
                      <a:noFill/>
                    </a:lnR>
                    <a:lnT>
                      <a:noFill/>
                    </a:lnT>
                    <a:lnB>
                      <a:noFill/>
                    </a:lnB>
                  </a:tcPr>
                </a:tc>
                <a:tc>
                  <a:txBody>
                    <a:bodyPr/>
                    <a:lstStyle/>
                    <a:p>
                      <a:pPr algn="ctr" fontAlgn="ctr"/>
                      <a:r>
                        <a:rPr lang="en-US" sz="1000" b="0" i="1" u="none" strike="noStrike" dirty="0">
                          <a:effectLst/>
                          <a:latin typeface="Times New Roman"/>
                        </a:rPr>
                        <a:t>Acceptable</a:t>
                      </a:r>
                    </a:p>
                  </a:txBody>
                  <a:tcPr marL="0" marR="0" marT="0" marB="0" anchor="ctr">
                    <a:lnL>
                      <a:noFill/>
                    </a:lnL>
                    <a:lnR>
                      <a:noFill/>
                    </a:lnR>
                    <a:lnT>
                      <a:noFill/>
                    </a:lnT>
                    <a:lnB>
                      <a:noFill/>
                    </a:lnB>
                  </a:tcPr>
                </a:tc>
                <a:tc>
                  <a:txBody>
                    <a:bodyPr/>
                    <a:lstStyle/>
                    <a:p>
                      <a:pPr algn="ctr" fontAlgn="ctr"/>
                      <a:r>
                        <a:rPr lang="en-US" sz="1000" b="0" i="1" u="none" strike="noStrike" dirty="0">
                          <a:effectLst/>
                          <a:latin typeface="Times New Roman"/>
                        </a:rPr>
                        <a:t>Acceptable</a:t>
                      </a:r>
                    </a:p>
                  </a:txBody>
                  <a:tcPr marL="0" marR="0" marT="0" marB="0" anchor="ctr">
                    <a:lnL>
                      <a:noFill/>
                    </a:lnL>
                    <a:lnR w="3175" cap="flat" cmpd="sng" algn="ctr">
                      <a:solidFill>
                        <a:srgbClr val="808080">
                          <a:alpha val="25098"/>
                        </a:srgbClr>
                      </a:solidFill>
                      <a:prstDash val="sysDot"/>
                      <a:round/>
                      <a:headEnd type="none" w="med" len="med"/>
                      <a:tailEnd type="none" w="med" len="med"/>
                    </a:lnR>
                    <a:lnT w="3175" cap="flat" cmpd="sng" algn="ctr">
                      <a:solidFill>
                        <a:srgbClr val="808080">
                          <a:alpha val="25098"/>
                        </a:srgbClr>
                      </a:solidFill>
                      <a:prstDash val="sysDot"/>
                      <a:round/>
                      <a:headEnd type="none" w="med" len="med"/>
                      <a:tailEnd type="none" w="med" len="med"/>
                    </a:lnT>
                    <a:lnB>
                      <a:noFill/>
                    </a:lnB>
                  </a:tcPr>
                </a:tc>
                <a:tc>
                  <a:txBody>
                    <a:bodyPr/>
                    <a:lstStyle/>
                    <a:p>
                      <a:pPr algn="ctr" fontAlgn="ctr"/>
                      <a:r>
                        <a:rPr lang="en-US" sz="1000" b="0" i="1" u="none" strike="noStrike" dirty="0">
                          <a:effectLst/>
                          <a:latin typeface="Times New Roman"/>
                        </a:rPr>
                        <a:t>Unacceptable</a:t>
                      </a:r>
                    </a:p>
                  </a:txBody>
                  <a:tcPr marL="0" marR="0" marT="0" marB="0" anchor="ctr">
                    <a:lnL w="3175" cap="flat" cmpd="sng" algn="ctr">
                      <a:solidFill>
                        <a:srgbClr val="808080">
                          <a:alpha val="25098"/>
                        </a:srgbClr>
                      </a:solidFill>
                      <a:prstDash val="sysDot"/>
                      <a:round/>
                      <a:headEnd type="none" w="med" len="med"/>
                      <a:tailEnd type="none" w="med" len="med"/>
                    </a:lnL>
                    <a:lnR>
                      <a:noFill/>
                    </a:lnR>
                    <a:lnT>
                      <a:noFill/>
                    </a:lnT>
                    <a:lnB w="3175" cap="flat" cmpd="sng" algn="ctr">
                      <a:solidFill>
                        <a:srgbClr val="808080">
                          <a:alpha val="25098"/>
                        </a:srgbClr>
                      </a:solidFill>
                      <a:prstDash val="sysDot"/>
                      <a:round/>
                      <a:headEnd type="none" w="med" len="med"/>
                      <a:tailEnd type="none" w="med" len="med"/>
                    </a:lnB>
                  </a:tcPr>
                </a:tc>
                <a:extLst>
                  <a:ext uri="{0D108BD9-81ED-4DB2-BD59-A6C34878D82A}">
                    <a16:rowId xmlns:a16="http://schemas.microsoft.com/office/drawing/2014/main" val="10005"/>
                  </a:ext>
                </a:extLst>
              </a:tr>
              <a:tr h="248136">
                <a:tc>
                  <a:txBody>
                    <a:bodyPr/>
                    <a:lstStyle/>
                    <a:p>
                      <a:pPr algn="ctr" fontAlgn="ctr"/>
                      <a:r>
                        <a:rPr lang="en-US" sz="1000" b="0" i="1" u="none" strike="noStrike">
                          <a:effectLst/>
                          <a:latin typeface="Times New Roman"/>
                        </a:rPr>
                        <a:t>Inconceivable</a:t>
                      </a:r>
                    </a:p>
                  </a:txBody>
                  <a:tcPr marL="0" marR="0" marT="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dirty="0">
                          <a:effectLst/>
                          <a:latin typeface="Times New Roman"/>
                        </a:rPr>
                        <a:t>Acceptable</a:t>
                      </a:r>
                    </a:p>
                  </a:txBody>
                  <a:tcPr marL="0" marR="0" marT="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dirty="0">
                          <a:effectLst/>
                          <a:latin typeface="Times New Roman"/>
                        </a:rPr>
                        <a:t>Acceptable</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dirty="0">
                          <a:effectLst/>
                          <a:latin typeface="Times New Roman"/>
                        </a:rPr>
                        <a:t>Acceptable</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dirty="0">
                          <a:effectLst/>
                          <a:latin typeface="Times New Roman"/>
                        </a:rPr>
                        <a:t>Acceptable</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dirty="0">
                          <a:effectLst/>
                          <a:latin typeface="Times New Roman"/>
                        </a:rPr>
                        <a:t>Acceptable</a:t>
                      </a:r>
                    </a:p>
                  </a:txBody>
                  <a:tcPr marL="0" marR="0" marT="0" marB="0" anchor="ctr">
                    <a:lnL>
                      <a:noFill/>
                    </a:lnL>
                    <a:lnR>
                      <a:noFill/>
                    </a:lnR>
                    <a:lnT w="3175" cap="flat" cmpd="sng" algn="ctr">
                      <a:solidFill>
                        <a:srgbClr val="808080">
                          <a:alpha val="25098"/>
                        </a:srgbClr>
                      </a:solidFill>
                      <a:prstDash val="sysDot"/>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6" name="Rectangle 14"/>
          <p:cNvSpPr>
            <a:spLocks noChangeArrowheads="1"/>
          </p:cNvSpPr>
          <p:nvPr/>
        </p:nvSpPr>
        <p:spPr bwMode="auto">
          <a:xfrm>
            <a:off x="1639615" y="554402"/>
            <a:ext cx="878139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00" dirty="0">
                <a:latin typeface="Times New Roman" pitchFamily="18" charset="0"/>
                <a:cs typeface="Times New Roman" pitchFamily="18" charset="0"/>
              </a:rPr>
              <a:t>風險評價</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risk evaluation</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是指將風險估計的結果與既定的風險接受標準進行比較評價其可接受性，評價時應考慮診斷試驗的臨床用途以及現實情況能夠達到的技術水準，完全消除故障或檢出所有不正確的結果是不現實的，但是如果能將錯誤結果的頻率降低至可接受水準時其風險也是可接受的，風險的接受標準應結合檢測結果的臨床用途經過成本效用決策分析而確定，對於描述性半定量的風險分析可以採用表格的形式進行呈現，例如下面半定量的風險可接受性矩陣表，表格縱向為傷害的發生概率，橫向為傷害的嚴重程度，中間相應的空格為結合了發生概率與嚴重程度后的判斷風險是否可接受的結果；</a:t>
            </a:r>
            <a:endParaRPr lang="en-US" altLang="zh-CN" sz="1000" dirty="0">
              <a:latin typeface="Times New Roman" pitchFamily="18" charset="0"/>
              <a:cs typeface="Times New Roman" pitchFamily="18" charset="0"/>
            </a:endParaRPr>
          </a:p>
        </p:txBody>
      </p:sp>
    </p:spTree>
    <p:extLst>
      <p:ext uri="{BB962C8B-B14F-4D97-AF65-F5344CB8AC3E}">
        <p14:creationId xmlns:p14="http://schemas.microsoft.com/office/powerpoint/2010/main" val="3095172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50" dirty="0">
                <a:solidFill>
                  <a:srgbClr val="000000"/>
                </a:solidFill>
                <a:latin typeface="Times New Roman" pitchFamily="18" charset="0"/>
                <a:cs typeface="Times New Roman" pitchFamily="18" charset="0"/>
              </a:rPr>
              <a:t>診斷試驗的風險分析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風險控制</a:t>
            </a:r>
            <a:r>
              <a:rPr lang="en-US" altLang="zh-CN" sz="950" dirty="0">
                <a:solidFill>
                  <a:srgbClr val="000000"/>
                </a:solidFill>
                <a:latin typeface="Times New Roman" pitchFamily="18" charset="0"/>
                <a:cs typeface="Times New Roman" pitchFamily="18" charset="0"/>
              </a:rPr>
              <a:t>( </a:t>
            </a:r>
            <a:r>
              <a:rPr lang="en-US" altLang="zh-CN" sz="950" i="1" dirty="0">
                <a:solidFill>
                  <a:srgbClr val="000000"/>
                </a:solidFill>
                <a:latin typeface="Times New Roman" pitchFamily="18" charset="0"/>
                <a:cs typeface="Times New Roman" pitchFamily="18" charset="0"/>
              </a:rPr>
              <a:t>Risk control</a:t>
            </a:r>
            <a:r>
              <a:rPr lang="en-US" altLang="zh-TW" sz="950" dirty="0">
                <a:solidFill>
                  <a:srgbClr val="000000"/>
                </a:solidFill>
                <a:latin typeface="Times New Roman" pitchFamily="18" charset="0"/>
                <a:cs typeface="Times New Roman" pitchFamily="18" charset="0"/>
              </a:rPr>
              <a:t> )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10" name="Rectangle 14"/>
          <p:cNvSpPr>
            <a:spLocks noChangeArrowheads="1"/>
          </p:cNvSpPr>
          <p:nvPr/>
        </p:nvSpPr>
        <p:spPr bwMode="auto">
          <a:xfrm>
            <a:off x="1729709" y="477841"/>
            <a:ext cx="738042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900" dirty="0">
                <a:latin typeface="Times New Roman" pitchFamily="18" charset="0"/>
                <a:cs typeface="Times New Roman" pitchFamily="18" charset="0"/>
              </a:rPr>
              <a:t>分析前質量</a:t>
            </a:r>
            <a:r>
              <a:rPr lang="zh-CN" altLang="en-US" sz="900" dirty="0">
                <a:latin typeface="Times New Roman" pitchFamily="18" charset="0"/>
                <a:cs typeface="Times New Roman" pitchFamily="18" charset="0"/>
              </a:rPr>
              <a:t>控制點五類二十項</a:t>
            </a:r>
            <a:endParaRPr lang="en-US" altLang="zh-CN" sz="900" dirty="0">
              <a:latin typeface="Times New Roman" pitchFamily="18" charset="0"/>
              <a:cs typeface="Times New Roman"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3412001012"/>
              </p:ext>
            </p:extLst>
          </p:nvPr>
        </p:nvGraphicFramePr>
        <p:xfrm>
          <a:off x="1805130" y="740662"/>
          <a:ext cx="7892026" cy="5218179"/>
        </p:xfrm>
        <a:graphic>
          <a:graphicData uri="http://schemas.openxmlformats.org/drawingml/2006/table">
            <a:tbl>
              <a:tblPr/>
              <a:tblGrid>
                <a:gridCol w="163434">
                  <a:extLst>
                    <a:ext uri="{9D8B030D-6E8A-4147-A177-3AD203B41FA5}">
                      <a16:colId xmlns:a16="http://schemas.microsoft.com/office/drawing/2014/main" val="20000"/>
                    </a:ext>
                  </a:extLst>
                </a:gridCol>
                <a:gridCol w="4123038">
                  <a:extLst>
                    <a:ext uri="{9D8B030D-6E8A-4147-A177-3AD203B41FA5}">
                      <a16:colId xmlns:a16="http://schemas.microsoft.com/office/drawing/2014/main" val="20001"/>
                    </a:ext>
                  </a:extLst>
                </a:gridCol>
                <a:gridCol w="197708">
                  <a:extLst>
                    <a:ext uri="{9D8B030D-6E8A-4147-A177-3AD203B41FA5}">
                      <a16:colId xmlns:a16="http://schemas.microsoft.com/office/drawing/2014/main" val="20002"/>
                    </a:ext>
                  </a:extLst>
                </a:gridCol>
                <a:gridCol w="2848232">
                  <a:extLst>
                    <a:ext uri="{9D8B030D-6E8A-4147-A177-3AD203B41FA5}">
                      <a16:colId xmlns:a16="http://schemas.microsoft.com/office/drawing/2014/main" val="20003"/>
                    </a:ext>
                  </a:extLst>
                </a:gridCol>
                <a:gridCol w="559614">
                  <a:extLst>
                    <a:ext uri="{9D8B030D-6E8A-4147-A177-3AD203B41FA5}">
                      <a16:colId xmlns:a16="http://schemas.microsoft.com/office/drawing/2014/main" val="20004"/>
                    </a:ext>
                  </a:extLst>
                </a:gridCol>
              </a:tblGrid>
              <a:tr h="109662">
                <a:tc>
                  <a:txBody>
                    <a:bodyPr/>
                    <a:lstStyle/>
                    <a:p>
                      <a:pPr algn="ctr" fontAlgn="ctr"/>
                      <a:r>
                        <a:rPr lang="zh-CN" altLang="en-US" sz="600" b="0" i="0" u="none" strike="noStrike" dirty="0">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effectLst/>
                          <a:latin typeface="宋体"/>
                        </a:rPr>
                        <a:t>質量指標</a:t>
                      </a:r>
                      <a:endParaRPr lang="zh-CN"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a:solidFill>
                            <a:srgbClr val="000000"/>
                          </a:solidFill>
                          <a:effectLst/>
                          <a:latin typeface="宋体"/>
                        </a:rPr>
                        <a:t>指標的定義</a:t>
                      </a:r>
                      <a:endParaRPr lang="zh-CN"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600" b="0" i="0" u="none" strike="noStrike" dirty="0">
                          <a:solidFill>
                            <a:srgbClr val="000000"/>
                          </a:solidFill>
                          <a:effectLst/>
                          <a:latin typeface="宋体"/>
                        </a:rPr>
                        <a:t>單位</a:t>
                      </a:r>
                      <a:endParaRPr lang="zh-CN" altLang="en-US" sz="600" b="0" i="0" u="none" strike="noStrike" dirty="0">
                        <a:solidFill>
                          <a:srgbClr val="000000"/>
                        </a:solidFill>
                        <a:effectLst/>
                        <a:latin typeface="Times New Roman"/>
                      </a:endParaRP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9662">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zh-TW" altLang="en-US" sz="600" b="0" i="0" u="none" strike="noStrike">
                          <a:solidFill>
                            <a:srgbClr val="000000"/>
                          </a:solidFill>
                          <a:effectLst/>
                          <a:latin typeface="宋体"/>
                        </a:rPr>
                        <a:t>（一）檢驗項目的申請是否適當有效</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04353">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1.1 </a:t>
                      </a:r>
                      <a:r>
                        <a:rPr lang="zh-TW" altLang="en-US" sz="600" b="0" i="0" u="none" strike="noStrike">
                          <a:solidFill>
                            <a:srgbClr val="000000"/>
                          </a:solidFill>
                          <a:effectLst/>
                          <a:latin typeface="宋体"/>
                        </a:rPr>
                        <a:t>申請醫生的身份不明確率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注：申請單上醫生簽字不清楚或無醫生簽字</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該時期內無醫生標識的申請數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某時期內申請總數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98528">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1.2 </a:t>
                      </a:r>
                      <a:r>
                        <a:rPr lang="zh-TW" altLang="en-US" sz="600" b="0" i="0" u="none" strike="noStrike">
                          <a:solidFill>
                            <a:srgbClr val="000000"/>
                          </a:solidFill>
                          <a:effectLst/>
                          <a:latin typeface="宋体"/>
                        </a:rPr>
                        <a:t>申請科室資訊錯誤率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注：科室資訊錯誤是指住院患者的申請中缺乏其病房資訊，或者是門診患者缺乏就診科室的資訊</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該時期內科室資訊錯誤的申請數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某時期內申請總數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98528">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1.3 </a:t>
                      </a:r>
                      <a:r>
                        <a:rPr lang="zh-TW" altLang="en-US" sz="600" b="0" i="0" u="none" strike="noStrike">
                          <a:solidFill>
                            <a:srgbClr val="000000"/>
                          </a:solidFill>
                          <a:effectLst/>
                          <a:latin typeface="宋体"/>
                        </a:rPr>
                        <a:t>申請單上患者資訊錯誤率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注：患者資訊錯誤是指患者的姓名、性別、年齡、病歷號、診斷或主要症狀等基本資訊錯誤，常為輸入或者記錄錯誤</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dirty="0">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該時期內患者資訊錯誤的申請數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某時期內申請總數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09662">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宋体"/>
                        </a:rPr>
                        <a:t>（二）患者和標本資訊標識</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dirty="0">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600" b="0" i="0" u="none" strike="noStrike" dirty="0">
                          <a:solidFill>
                            <a:srgbClr val="000000"/>
                          </a:solidFill>
                          <a:effectLst/>
                          <a:latin typeface="Times New Roman"/>
                        </a:rPr>
                        <a:t>　</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04353">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2.1 </a:t>
                      </a:r>
                      <a:r>
                        <a:rPr lang="zh-TW" altLang="en-US" sz="600" b="0" i="0" u="none" strike="noStrike">
                          <a:solidFill>
                            <a:srgbClr val="000000"/>
                          </a:solidFill>
                          <a:effectLst/>
                          <a:latin typeface="宋体"/>
                        </a:rPr>
                        <a:t>住院患者腕帶標識錯誤率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注：標識錯誤是指沒有腕帶，腕帶信息錯誤或數據丟失</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該時期內腕帶錯誤的住院患者數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某時期內住院患者總數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04353">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2.2 </a:t>
                      </a:r>
                      <a:r>
                        <a:rPr lang="zh-TW" altLang="en-US" sz="600" b="0" i="0" u="none" strike="noStrike">
                          <a:solidFill>
                            <a:srgbClr val="000000"/>
                          </a:solidFill>
                          <a:effectLst/>
                          <a:latin typeface="宋体"/>
                        </a:rPr>
                        <a:t>標籤不合格率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注：標籤不合格率包括標籤資訊的唯一性不滿足規定要求、無標籤</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該時期內標籤不合格的標本數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某時期內送檢標本總數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98528">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dirty="0">
                          <a:solidFill>
                            <a:srgbClr val="000000"/>
                          </a:solidFill>
                          <a:effectLst/>
                          <a:latin typeface="Times New Roman"/>
                        </a:rPr>
                        <a:t>2.3 </a:t>
                      </a:r>
                      <a:r>
                        <a:rPr lang="zh-TW" altLang="en-US" sz="600" b="0" i="0" u="none" strike="noStrike" dirty="0">
                          <a:solidFill>
                            <a:srgbClr val="000000"/>
                          </a:solidFill>
                          <a:effectLst/>
                          <a:latin typeface="宋体"/>
                        </a:rPr>
                        <a:t>患者資訊錄入錯誤率</a:t>
                      </a:r>
                      <a:br>
                        <a:rPr lang="zh-TW" altLang="en-US" sz="600" b="0" i="0" u="none" strike="noStrike" dirty="0">
                          <a:solidFill>
                            <a:srgbClr val="000000"/>
                          </a:solidFill>
                          <a:effectLst/>
                          <a:latin typeface="宋体"/>
                        </a:rPr>
                      </a:br>
                      <a:r>
                        <a:rPr lang="zh-TW" altLang="en-US" sz="600" b="0" i="0" u="none" strike="noStrike" dirty="0">
                          <a:solidFill>
                            <a:srgbClr val="000000"/>
                          </a:solidFill>
                          <a:effectLst/>
                          <a:latin typeface="宋体"/>
                        </a:rPr>
                        <a:t>注：在沒有條形碼而需要手工錄入的情況下，將患者姓名、年齡、病房號、病歷號、診斷、標本類型等信息錄入錯誤</a:t>
                      </a:r>
                      <a:endParaRPr lang="zh-TW" altLang="en-US" sz="600" b="0" i="0" u="none" strike="noStrike" dirty="0">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該時期內錄入錯誤的患者資訊數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某時期內錄入的患者資訊總數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109662">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宋体"/>
                        </a:rPr>
                        <a:t>（三）採樣操作符合規範要求</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600" b="0" i="0" u="none" strike="noStrike" dirty="0">
                          <a:solidFill>
                            <a:srgbClr val="000000"/>
                          </a:solidFill>
                          <a:effectLst/>
                          <a:latin typeface="Times New Roman"/>
                        </a:rPr>
                        <a:t>　</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109662">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3.1 </a:t>
                      </a:r>
                      <a:r>
                        <a:rPr lang="zh-TW" altLang="en-US" sz="600" b="0" i="0" u="none" strike="noStrike">
                          <a:solidFill>
                            <a:srgbClr val="000000"/>
                          </a:solidFill>
                          <a:effectLst/>
                          <a:latin typeface="宋体"/>
                        </a:rPr>
                        <a:t>每</a:t>
                      </a:r>
                      <a:r>
                        <a:rPr lang="zh-TW" altLang="en-US" sz="600" b="0" i="0" u="none" strike="noStrike">
                          <a:solidFill>
                            <a:srgbClr val="000000"/>
                          </a:solidFill>
                          <a:effectLst/>
                          <a:latin typeface="Times New Roman"/>
                        </a:rPr>
                        <a:t> </a:t>
                      </a:r>
                      <a:r>
                        <a:rPr lang="en-US" altLang="zh-TW" sz="600" b="0" i="0" u="none" strike="noStrike">
                          <a:solidFill>
                            <a:srgbClr val="000000"/>
                          </a:solidFill>
                          <a:effectLst/>
                          <a:latin typeface="Times New Roman"/>
                        </a:rPr>
                        <a:t>100,000 </a:t>
                      </a:r>
                      <a:r>
                        <a:rPr lang="zh-TW" altLang="en-US" sz="600" b="0" i="0" u="none" strike="noStrike">
                          <a:solidFill>
                            <a:srgbClr val="000000"/>
                          </a:solidFill>
                          <a:effectLst/>
                          <a:latin typeface="宋体"/>
                        </a:rPr>
                        <a:t>次採血中的採血人員被針刺的次數</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dirty="0">
                          <a:solidFill>
                            <a:srgbClr val="000000"/>
                          </a:solidFill>
                          <a:effectLst/>
                          <a:latin typeface="Times New Roman"/>
                        </a:rPr>
                        <a:t>100,000 </a:t>
                      </a:r>
                      <a:r>
                        <a:rPr lang="zh-TW" altLang="en-US" sz="600" b="0" i="0" u="none" strike="noStrike" dirty="0">
                          <a:solidFill>
                            <a:srgbClr val="000000"/>
                          </a:solidFill>
                          <a:effectLst/>
                          <a:latin typeface="宋体"/>
                        </a:rPr>
                        <a:t>次採血中採血人員被針刺的次數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100,000 ×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98528">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3.2 </a:t>
                      </a:r>
                      <a:r>
                        <a:rPr lang="zh-TW" altLang="en-US" sz="600" b="0" i="0" u="none" strike="noStrike">
                          <a:solidFill>
                            <a:srgbClr val="000000"/>
                          </a:solidFill>
                          <a:effectLst/>
                          <a:latin typeface="宋体"/>
                        </a:rPr>
                        <a:t>採樣時間錯誤的標本綠</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注：最佳的採樣時間取決於標本本身，此處專指有明確採樣時間的項目（如內分泌檢驗項目）</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該時間內採樣時間錯誤的標本數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某時期內採集的標本總數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04353">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3.3 </a:t>
                      </a:r>
                      <a:r>
                        <a:rPr lang="zh-TW" altLang="en-US" sz="600" b="0" i="0" u="none" strike="noStrike">
                          <a:solidFill>
                            <a:srgbClr val="000000"/>
                          </a:solidFill>
                          <a:effectLst/>
                          <a:latin typeface="宋体"/>
                        </a:rPr>
                        <a:t>採集量不足的標本綠</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注：每種標本所需要的量取決於檢驗項目本身，不足的定義在每個實驗室中可能不同</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該時間內採樣量不足的標本數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某時期內的標本總數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04353">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3.4 </a:t>
                      </a:r>
                      <a:r>
                        <a:rPr lang="zh-TW" altLang="en-US" sz="600" b="0" i="0" u="none" strike="noStrike">
                          <a:solidFill>
                            <a:srgbClr val="000000"/>
                          </a:solidFill>
                          <a:effectLst/>
                          <a:latin typeface="宋体"/>
                        </a:rPr>
                        <a:t>採樣類型錯誤的標本綠</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注：此處是採集標本的類型與檢驗申請不同，例如應該採集關節腔液的，結果採集為尿液</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該時期內採樣類型錯誤的標本數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某時期內的標本總數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04353">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3.5 </a:t>
                      </a:r>
                      <a:r>
                        <a:rPr lang="zh-TW" altLang="en-US" sz="600" b="0" i="0" u="none" strike="noStrike">
                          <a:solidFill>
                            <a:srgbClr val="000000"/>
                          </a:solidFill>
                          <a:effectLst/>
                          <a:latin typeface="宋体"/>
                        </a:rPr>
                        <a:t>採樣容器錯誤的標本率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注：例如使用錯誤的抗凝劑採血管做血液檢驗或者細菌培養時未採用無菌容器</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該時期內採樣容器錯誤的標本數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某時期內的標本總數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109662">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宋体"/>
                        </a:rPr>
                        <a:t>（四）標本運輸與接收</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600" b="0" i="0" u="none" strike="noStrike" dirty="0">
                          <a:solidFill>
                            <a:srgbClr val="000000"/>
                          </a:solidFill>
                          <a:effectLst/>
                          <a:latin typeface="Times New Roman"/>
                        </a:rPr>
                        <a:t>　</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204353">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4.1 </a:t>
                      </a:r>
                      <a:r>
                        <a:rPr lang="zh-TW" altLang="en-US" sz="600" b="0" i="0" u="none" strike="noStrike">
                          <a:solidFill>
                            <a:srgbClr val="000000"/>
                          </a:solidFill>
                          <a:effectLst/>
                          <a:latin typeface="宋体"/>
                        </a:rPr>
                        <a:t>運輸途中丟失的標本率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注：各種原因導致的標本在運輸途中丟失的情況</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該時期內丟失的標本數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某時期內運輸的標本總數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204353">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4.2 </a:t>
                      </a:r>
                      <a:r>
                        <a:rPr lang="zh-TW" altLang="en-US" sz="600" b="0" i="0" u="none" strike="noStrike">
                          <a:solidFill>
                            <a:srgbClr val="000000"/>
                          </a:solidFill>
                          <a:effectLst/>
                          <a:latin typeface="宋体"/>
                        </a:rPr>
                        <a:t>運輸途中容器損壞的標本率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注：運輸途中各種原因導致容器破損難以補救的情況</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該時期內容器破損的標本數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某時期內運輸的標本總數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298528">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4.3 </a:t>
                      </a:r>
                      <a:r>
                        <a:rPr lang="zh-TW" altLang="en-US" sz="600" b="0" i="0" u="none" strike="noStrike">
                          <a:solidFill>
                            <a:srgbClr val="000000"/>
                          </a:solidFill>
                          <a:effectLst/>
                          <a:latin typeface="宋体"/>
                        </a:rPr>
                        <a:t>運輸時間不合格的標本率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注：合格的標本運輸時間取決於標本本身，例如血氣分析應該立即送檢，而尿液採集後的兩個小時內應該送檢分析</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該時期內運輸時間不合理的標本數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某時期內運輸的標本總數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204353">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4.4 </a:t>
                      </a:r>
                      <a:r>
                        <a:rPr lang="zh-TW" altLang="en-US" sz="600" b="0" i="0" u="none" strike="noStrike">
                          <a:solidFill>
                            <a:srgbClr val="000000"/>
                          </a:solidFill>
                          <a:effectLst/>
                          <a:latin typeface="宋体"/>
                        </a:rPr>
                        <a:t>運輸條件不合格的標本率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注：某些檢驗標本對運輸時的溫度和光照等有特殊要求</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該時期內運輸條件不合格的標本數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某時期內運輸的標本總數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298528">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4.5 </a:t>
                      </a:r>
                      <a:r>
                        <a:rPr lang="zh-TW" altLang="en-US" sz="600" b="0" i="0" u="none" strike="noStrike">
                          <a:solidFill>
                            <a:srgbClr val="000000"/>
                          </a:solidFill>
                          <a:effectLst/>
                          <a:latin typeface="宋体"/>
                        </a:rPr>
                        <a:t>實驗室接收到不合格標本率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注：除外微生物檢驗專業，按照實驗室檔規定，標本溶血、凝血、標籤不易識別等原因所導致的不合格標本</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該時期內不合格標本數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某時期內實驗室接收到的標本總數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204353">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4.6 </a:t>
                      </a:r>
                      <a:r>
                        <a:rPr lang="zh-TW" altLang="en-US" sz="600" b="0" i="0" u="none" strike="noStrike">
                          <a:solidFill>
                            <a:srgbClr val="000000"/>
                          </a:solidFill>
                          <a:effectLst/>
                          <a:latin typeface="宋体"/>
                        </a:rPr>
                        <a:t>微生物檢驗中不合格的標本率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注：未達到微生物檢驗標本要求的各類標本所佔比例</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該時期內不合格的微生物檢驗標本數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某時期內微生物檢驗標本總數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109662">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a:solidFill>
                            <a:srgbClr val="000000"/>
                          </a:solidFill>
                          <a:effectLst/>
                          <a:latin typeface="宋体"/>
                        </a:rPr>
                        <a:t>（五）標本性狀</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600" b="0" i="0" u="none" strike="noStrike" dirty="0">
                          <a:solidFill>
                            <a:srgbClr val="000000"/>
                          </a:solidFill>
                          <a:effectLst/>
                          <a:latin typeface="Times New Roman"/>
                        </a:rPr>
                        <a:t>　</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207141">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a:solidFill>
                            <a:srgbClr val="000000"/>
                          </a:solidFill>
                          <a:effectLst/>
                          <a:latin typeface="Times New Roman"/>
                        </a:rPr>
                        <a:t>5.1 </a:t>
                      </a:r>
                      <a:r>
                        <a:rPr lang="zh-TW" altLang="en-US" sz="600" b="0" i="0" u="none" strike="noStrike">
                          <a:solidFill>
                            <a:srgbClr val="000000"/>
                          </a:solidFill>
                          <a:effectLst/>
                          <a:latin typeface="宋体"/>
                        </a:rPr>
                        <a:t>凝血的標本率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注：未用抗凝劑或抗凝劑比例不正確等原因導致的檢驗標本完全</a:t>
                      </a:r>
                      <a:r>
                        <a:rPr lang="en-US" altLang="zh-TW" sz="600" b="0" i="0" u="none" strike="noStrike">
                          <a:solidFill>
                            <a:srgbClr val="000000"/>
                          </a:solidFill>
                          <a:effectLst/>
                          <a:latin typeface="Times New Roman"/>
                        </a:rPr>
                        <a:t>/</a:t>
                      </a:r>
                      <a:r>
                        <a:rPr lang="zh-TW" altLang="en-US" sz="600" b="0" i="0" u="none" strike="noStrike">
                          <a:solidFill>
                            <a:srgbClr val="000000"/>
                          </a:solidFill>
                          <a:effectLst/>
                          <a:latin typeface="宋体"/>
                        </a:rPr>
                        <a:t>不完全凝固</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該時期內凝血的標本數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某時期內送檢的需要抗凝標本總數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204353">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600" b="0" i="0" u="none" strike="noStrike" dirty="0">
                          <a:solidFill>
                            <a:srgbClr val="000000"/>
                          </a:solidFill>
                          <a:effectLst/>
                          <a:latin typeface="Times New Roman"/>
                        </a:rPr>
                        <a:t>5.2 </a:t>
                      </a:r>
                      <a:r>
                        <a:rPr lang="zh-TW" altLang="en-US" sz="600" b="0" i="0" u="none" strike="noStrike" dirty="0">
                          <a:solidFill>
                            <a:srgbClr val="000000"/>
                          </a:solidFill>
                          <a:effectLst/>
                          <a:latin typeface="宋体"/>
                        </a:rPr>
                        <a:t>溶血的標本率</a:t>
                      </a:r>
                      <a:br>
                        <a:rPr lang="zh-TW" altLang="en-US" sz="600" b="0" i="0" u="none" strike="noStrike" dirty="0">
                          <a:solidFill>
                            <a:srgbClr val="000000"/>
                          </a:solidFill>
                          <a:effectLst/>
                          <a:latin typeface="宋体"/>
                        </a:rPr>
                      </a:br>
                      <a:r>
                        <a:rPr lang="zh-TW" altLang="en-US" sz="600" b="0" i="0" u="none" strike="noStrike" dirty="0">
                          <a:solidFill>
                            <a:srgbClr val="000000"/>
                          </a:solidFill>
                          <a:effectLst/>
                          <a:latin typeface="宋体"/>
                        </a:rPr>
                        <a:t>注：此處指嚴重溶血幹擾檢驗結果的標本</a:t>
                      </a:r>
                      <a:endParaRPr lang="zh-TW" altLang="en-US" sz="600" b="0" i="0" u="none" strike="noStrike" dirty="0">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600" b="0" i="0" u="none" strike="noStrike" dirty="0">
                          <a:solidFill>
                            <a:srgbClr val="000000"/>
                          </a:solidFill>
                          <a:effectLst/>
                          <a:latin typeface="宋体"/>
                        </a:rPr>
                        <a:t>該時期內溶血的標本數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某時期內送檢標本總數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600" b="0" i="0" u="none" strike="noStrike">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4"/>
                  </a:ext>
                </a:extLst>
              </a:tr>
              <a:tr h="204353">
                <a:tc>
                  <a:txBody>
                    <a:bodyPr/>
                    <a:lstStyle/>
                    <a:p>
                      <a:pPr algn="ctr"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zh-TW" sz="600" b="0" i="0" u="none" strike="noStrike">
                          <a:solidFill>
                            <a:srgbClr val="000000"/>
                          </a:solidFill>
                          <a:effectLst/>
                          <a:latin typeface="Times New Roman"/>
                        </a:rPr>
                        <a:t>5.3 </a:t>
                      </a:r>
                      <a:r>
                        <a:rPr lang="zh-TW" altLang="en-US" sz="600" b="0" i="0" u="none" strike="noStrike">
                          <a:solidFill>
                            <a:srgbClr val="000000"/>
                          </a:solidFill>
                          <a:effectLst/>
                          <a:latin typeface="宋体"/>
                        </a:rPr>
                        <a:t>血培養污染率</a:t>
                      </a:r>
                      <a:br>
                        <a:rPr lang="zh-TW" altLang="en-US" sz="600" b="0" i="0" u="none" strike="noStrike">
                          <a:solidFill>
                            <a:srgbClr val="000000"/>
                          </a:solidFill>
                          <a:effectLst/>
                          <a:latin typeface="宋体"/>
                        </a:rPr>
                      </a:br>
                      <a:r>
                        <a:rPr lang="zh-TW" altLang="en-US" sz="600" b="0" i="0" u="none" strike="noStrike">
                          <a:solidFill>
                            <a:srgbClr val="000000"/>
                          </a:solidFill>
                          <a:effectLst/>
                          <a:latin typeface="宋体"/>
                        </a:rPr>
                        <a:t>注：污染標準為實驗室文件規定的</a:t>
                      </a:r>
                      <a:endParaRPr lang="zh-TW" altLang="en-US" sz="600" b="0" i="0" u="none" strike="noStrike">
                        <a:solidFill>
                          <a:srgbClr val="000000"/>
                        </a:solidFill>
                        <a:effectLst/>
                        <a:latin typeface="Times New Roman"/>
                      </a:endParaRPr>
                    </a:p>
                  </a:txBody>
                  <a:tcPr marL="5620" marR="5620" marT="5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600" b="0" i="0" u="none" strike="noStrike">
                          <a:solidFill>
                            <a:srgbClr val="000000"/>
                          </a:solidFill>
                          <a:effectLst/>
                          <a:latin typeface="Times New Roman"/>
                        </a:rPr>
                        <a:t>　</a:t>
                      </a:r>
                    </a:p>
                  </a:txBody>
                  <a:tcPr marL="5620" marR="5620" marT="5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TW" altLang="en-US" sz="600" b="0" i="0" u="none" strike="noStrike" dirty="0">
                          <a:solidFill>
                            <a:srgbClr val="000000"/>
                          </a:solidFill>
                          <a:effectLst/>
                          <a:latin typeface="宋体"/>
                        </a:rPr>
                        <a:t>該時期內污染的血培養數</a:t>
                      </a:r>
                      <a:r>
                        <a:rPr lang="zh-TW" altLang="en-US" sz="600" b="0" i="0" u="none" strike="noStrike" dirty="0">
                          <a:solidFill>
                            <a:srgbClr val="000000"/>
                          </a:solidFill>
                          <a:effectLst/>
                          <a:latin typeface="Times New Roman"/>
                        </a:rPr>
                        <a:t> </a:t>
                      </a:r>
                      <a:r>
                        <a:rPr lang="en-US" altLang="zh-CN" sz="600" b="0" i="0" u="none" strike="noStrike" dirty="0">
                          <a:solidFill>
                            <a:srgbClr val="000000"/>
                          </a:solidFill>
                          <a:effectLst/>
                          <a:latin typeface="Times New Roman"/>
                        </a:rPr>
                        <a:t>÷</a:t>
                      </a:r>
                      <a:r>
                        <a:rPr lang="en-US" altLang="zh-TW" sz="600" b="0" i="0" u="none" strike="noStrike" dirty="0">
                          <a:solidFill>
                            <a:srgbClr val="000000"/>
                          </a:solidFill>
                          <a:effectLst/>
                          <a:latin typeface="Times New Roman"/>
                        </a:rPr>
                        <a:t> </a:t>
                      </a:r>
                      <a:r>
                        <a:rPr lang="zh-TW" altLang="en-US" sz="600" b="0" i="0" u="none" strike="noStrike" dirty="0">
                          <a:solidFill>
                            <a:srgbClr val="000000"/>
                          </a:solidFill>
                          <a:effectLst/>
                          <a:latin typeface="宋体"/>
                        </a:rPr>
                        <a:t>某時期內血培養總數</a:t>
                      </a:r>
                      <a:r>
                        <a:rPr lang="zh-TW" altLang="en-US" sz="600" b="0" i="0" u="none" strike="noStrike" dirty="0">
                          <a:solidFill>
                            <a:srgbClr val="000000"/>
                          </a:solidFill>
                          <a:effectLst/>
                          <a:latin typeface="Times New Roman"/>
                        </a:rPr>
                        <a:t> </a:t>
                      </a:r>
                      <a:r>
                        <a:rPr lang="en-US" altLang="zh-TW" sz="600" b="0" i="0" u="none" strike="noStrike" dirty="0">
                          <a:solidFill>
                            <a:srgbClr val="000000"/>
                          </a:solidFill>
                          <a:effectLst/>
                          <a:latin typeface="Times New Roman"/>
                        </a:rPr>
                        <a:t>× 100%</a:t>
                      </a:r>
                    </a:p>
                  </a:txBody>
                  <a:tcPr marL="5620" marR="5620" marT="5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dirty="0">
                          <a:solidFill>
                            <a:srgbClr val="000000"/>
                          </a:solidFill>
                          <a:effectLst/>
                          <a:latin typeface="Times New Roman"/>
                        </a:rPr>
                        <a:t>%</a:t>
                      </a:r>
                    </a:p>
                  </a:txBody>
                  <a:tcPr marL="5620" marR="5620" marT="5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2023711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50" dirty="0">
                <a:solidFill>
                  <a:srgbClr val="000000"/>
                </a:solidFill>
                <a:latin typeface="Times New Roman" pitchFamily="18" charset="0"/>
                <a:cs typeface="Times New Roman" pitchFamily="18" charset="0"/>
              </a:rPr>
              <a:t>診斷試驗的風險分析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風險控制</a:t>
            </a:r>
            <a:r>
              <a:rPr lang="en-US" altLang="zh-CN" sz="950" dirty="0">
                <a:solidFill>
                  <a:srgbClr val="000000"/>
                </a:solidFill>
                <a:latin typeface="Times New Roman" pitchFamily="18" charset="0"/>
                <a:cs typeface="Times New Roman" pitchFamily="18" charset="0"/>
              </a:rPr>
              <a:t>( </a:t>
            </a:r>
            <a:r>
              <a:rPr lang="en-US" altLang="zh-CN" sz="950" i="1" dirty="0">
                <a:solidFill>
                  <a:srgbClr val="000000"/>
                </a:solidFill>
                <a:latin typeface="Times New Roman" pitchFamily="18" charset="0"/>
                <a:cs typeface="Times New Roman" pitchFamily="18" charset="0"/>
              </a:rPr>
              <a:t>Risk control</a:t>
            </a:r>
            <a:r>
              <a:rPr lang="en-US" altLang="zh-TW" sz="950" dirty="0">
                <a:solidFill>
                  <a:srgbClr val="000000"/>
                </a:solidFill>
                <a:latin typeface="Times New Roman" pitchFamily="18" charset="0"/>
                <a:cs typeface="Times New Roman" pitchFamily="18" charset="0"/>
              </a:rPr>
              <a:t> )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10" name="Rectangle 14"/>
          <p:cNvSpPr>
            <a:spLocks noChangeArrowheads="1"/>
          </p:cNvSpPr>
          <p:nvPr/>
        </p:nvSpPr>
        <p:spPr bwMode="auto">
          <a:xfrm>
            <a:off x="420415" y="554041"/>
            <a:ext cx="878139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900" dirty="0">
                <a:latin typeface="Times New Roman" pitchFamily="18" charset="0"/>
                <a:cs typeface="Times New Roman" pitchFamily="18" charset="0"/>
              </a:rPr>
              <a:t>分析</a:t>
            </a:r>
            <a:r>
              <a:rPr lang="zh-CN" altLang="en-US" sz="900" dirty="0">
                <a:latin typeface="Times New Roman" pitchFamily="18" charset="0"/>
                <a:cs typeface="Times New Roman" pitchFamily="18" charset="0"/>
              </a:rPr>
              <a:t>中</a:t>
            </a:r>
            <a:r>
              <a:rPr lang="zh-TW" altLang="en-US" sz="900" dirty="0">
                <a:latin typeface="Times New Roman" pitchFamily="18" charset="0"/>
                <a:cs typeface="Times New Roman" pitchFamily="18" charset="0"/>
              </a:rPr>
              <a:t>質量</a:t>
            </a:r>
            <a:r>
              <a:rPr lang="zh-CN" altLang="en-US" sz="900" dirty="0">
                <a:latin typeface="Times New Roman" pitchFamily="18" charset="0"/>
                <a:cs typeface="Times New Roman" pitchFamily="18" charset="0"/>
              </a:rPr>
              <a:t>控制點十一項</a:t>
            </a:r>
            <a:endParaRPr lang="en-US" altLang="zh-CN" sz="900" dirty="0">
              <a:latin typeface="Times New Roman" pitchFamily="18" charset="0"/>
              <a:cs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593114795"/>
              </p:ext>
            </p:extLst>
          </p:nvPr>
        </p:nvGraphicFramePr>
        <p:xfrm>
          <a:off x="487680" y="853440"/>
          <a:ext cx="10576560" cy="4953005"/>
        </p:xfrm>
        <a:graphic>
          <a:graphicData uri="http://schemas.openxmlformats.org/drawingml/2006/table">
            <a:tbl>
              <a:tblPr/>
              <a:tblGrid>
                <a:gridCol w="10668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gridCol w="76200">
                  <a:extLst>
                    <a:ext uri="{9D8B030D-6E8A-4147-A177-3AD203B41FA5}">
                      <a16:colId xmlns:a16="http://schemas.microsoft.com/office/drawing/2014/main" val="20002"/>
                    </a:ext>
                  </a:extLst>
                </a:gridCol>
                <a:gridCol w="5029200">
                  <a:extLst>
                    <a:ext uri="{9D8B030D-6E8A-4147-A177-3AD203B41FA5}">
                      <a16:colId xmlns:a16="http://schemas.microsoft.com/office/drawing/2014/main" val="20003"/>
                    </a:ext>
                  </a:extLst>
                </a:gridCol>
                <a:gridCol w="563880">
                  <a:extLst>
                    <a:ext uri="{9D8B030D-6E8A-4147-A177-3AD203B41FA5}">
                      <a16:colId xmlns:a16="http://schemas.microsoft.com/office/drawing/2014/main" val="20004"/>
                    </a:ext>
                  </a:extLst>
                </a:gridCol>
              </a:tblGrid>
              <a:tr h="297749">
                <a:tc>
                  <a:txBody>
                    <a:bodyPr/>
                    <a:lstStyle/>
                    <a:p>
                      <a:pPr algn="ctr" fontAlgn="ctr">
                        <a:lnSpc>
                          <a:spcPts val="1500"/>
                        </a:lnSpc>
                      </a:pPr>
                      <a:r>
                        <a:rPr lang="zh-CN" altLang="en-US" sz="1000" b="0" i="0" u="none" strike="noStrike" dirty="0">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lnSpc>
                          <a:spcPts val="1500"/>
                        </a:lnSpc>
                      </a:pPr>
                      <a:r>
                        <a:rPr lang="zh-CN" altLang="en-US" sz="1000" b="0" i="0" u="none" strike="noStrike" dirty="0">
                          <a:solidFill>
                            <a:srgbClr val="000000"/>
                          </a:solidFill>
                          <a:effectLst/>
                          <a:latin typeface="Times New Roman" pitchFamily="18" charset="0"/>
                          <a:cs typeface="Times New Roman" pitchFamily="18" charset="0"/>
                        </a:rPr>
                        <a:t>質量指標</a:t>
                      </a:r>
                    </a:p>
                  </a:txBody>
                  <a:tcPr marL="8044" marR="8044" marT="8044" marB="0" anchor="ctr" anchorCtr="1">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lnSpc>
                          <a:spcPts val="1500"/>
                        </a:lnSpc>
                      </a:pPr>
                      <a:r>
                        <a:rPr lang="zh-CN" altLang="en-US" sz="1000" b="0" i="0" u="none" strike="noStrike" dirty="0">
                          <a:solidFill>
                            <a:srgbClr val="000000"/>
                          </a:solidFill>
                          <a:effectLst/>
                          <a:latin typeface="Times New Roman" pitchFamily="18" charset="0"/>
                          <a:cs typeface="Times New Roman" pitchFamily="18" charset="0"/>
                        </a:rPr>
                        <a:t>　</a:t>
                      </a:r>
                    </a:p>
                  </a:txBody>
                  <a:tcPr marL="8044" marR="8044" marT="8044" marB="0" anchor="ctr" anchorCtr="1">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lnSpc>
                          <a:spcPts val="1500"/>
                        </a:lnSpc>
                      </a:pPr>
                      <a:r>
                        <a:rPr lang="zh-CN" altLang="en-US" sz="1000" b="0" i="0" u="none" strike="noStrike" dirty="0">
                          <a:solidFill>
                            <a:srgbClr val="000000"/>
                          </a:solidFill>
                          <a:effectLst/>
                          <a:latin typeface="Times New Roman" pitchFamily="18" charset="0"/>
                          <a:cs typeface="Times New Roman" pitchFamily="18" charset="0"/>
                        </a:rPr>
                        <a:t>指標的定義</a:t>
                      </a:r>
                    </a:p>
                  </a:txBody>
                  <a:tcPr marL="8044" marR="8044" marT="8044" marB="0" anchor="ctr" anchorCtr="1">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lnSpc>
                          <a:spcPts val="1500"/>
                        </a:lnSpc>
                      </a:pPr>
                      <a:r>
                        <a:rPr lang="zh-CN" altLang="en-US" sz="1000" b="0" i="0" u="none" strike="noStrike" dirty="0">
                          <a:solidFill>
                            <a:srgbClr val="000000"/>
                          </a:solidFill>
                          <a:effectLst/>
                          <a:latin typeface="Times New Roman" pitchFamily="18" charset="0"/>
                          <a:cs typeface="Times New Roman" pitchFamily="18" charset="0"/>
                        </a:rPr>
                        <a:t>單位</a:t>
                      </a:r>
                    </a:p>
                  </a:txBody>
                  <a:tcPr marL="8044" marR="8044" marT="8044" marB="0" anchor="ctr" anchorCtr="1">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7645">
                <a:tc>
                  <a:txBody>
                    <a:bodyPr/>
                    <a:lstStyle/>
                    <a:p>
                      <a:pPr algn="l"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lnSpc>
                          <a:spcPts val="1500"/>
                        </a:lnSpc>
                      </a:pPr>
                      <a:r>
                        <a:rPr lang="en-US" altLang="zh-TW" sz="1000" b="0" i="0" u="none" strike="noStrike" dirty="0">
                          <a:solidFill>
                            <a:srgbClr val="000000"/>
                          </a:solidFill>
                          <a:effectLst/>
                          <a:latin typeface="Times New Roman" pitchFamily="18" charset="0"/>
                          <a:cs typeface="Times New Roman" pitchFamily="18" charset="0"/>
                        </a:rPr>
                        <a:t>1 </a:t>
                      </a:r>
                      <a:r>
                        <a:rPr lang="zh-TW" altLang="en-US" sz="1000" b="0" i="0" u="none" strike="noStrike" dirty="0">
                          <a:solidFill>
                            <a:srgbClr val="000000"/>
                          </a:solidFill>
                          <a:effectLst/>
                          <a:latin typeface="Times New Roman" pitchFamily="18" charset="0"/>
                          <a:cs typeface="Times New Roman" pitchFamily="18" charset="0"/>
                        </a:rPr>
                        <a:t>不精密度</a:t>
                      </a:r>
                      <a:br>
                        <a:rPr lang="zh-TW" altLang="en-US" sz="1000" b="0" i="0" u="none" strike="noStrike" dirty="0">
                          <a:solidFill>
                            <a:srgbClr val="000000"/>
                          </a:solidFill>
                          <a:effectLst/>
                          <a:latin typeface="Times New Roman" pitchFamily="18" charset="0"/>
                          <a:cs typeface="Times New Roman" pitchFamily="18" charset="0"/>
                        </a:rPr>
                      </a:br>
                      <a:r>
                        <a:rPr lang="zh-TW" altLang="en-US" sz="1000" b="0" i="0" u="none" strike="noStrike" dirty="0">
                          <a:solidFill>
                            <a:srgbClr val="000000"/>
                          </a:solidFill>
                          <a:effectLst/>
                          <a:latin typeface="Times New Roman" pitchFamily="18" charset="0"/>
                          <a:cs typeface="Times New Roman" pitchFamily="18" charset="0"/>
                        </a:rPr>
                        <a:t>注：不精密度是指在規定條件下，獨立測試結果間的不一致程度，以變異係數來表示</a:t>
                      </a:r>
                    </a:p>
                  </a:txBody>
                  <a:tcPr marL="8044" marR="8044" marT="804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lnSpc>
                          <a:spcPts val="1500"/>
                        </a:lnSpc>
                      </a:pPr>
                      <a:r>
                        <a:rPr lang="en-US" sz="1000" b="0" i="1" u="none" strike="noStrike" dirty="0">
                          <a:solidFill>
                            <a:srgbClr val="000000"/>
                          </a:solidFill>
                          <a:effectLst/>
                          <a:latin typeface="Times New Roman" pitchFamily="18" charset="0"/>
                          <a:cs typeface="Times New Roman" pitchFamily="18" charset="0"/>
                        </a:rPr>
                        <a:t>CV</a:t>
                      </a:r>
                      <a:r>
                        <a:rPr lang="en-US" sz="1000" b="0" i="0" u="none" strike="noStrike" dirty="0">
                          <a:solidFill>
                            <a:srgbClr val="000000"/>
                          </a:solidFill>
                          <a:effectLst/>
                          <a:latin typeface="Times New Roman" pitchFamily="18" charset="0"/>
                          <a:cs typeface="Times New Roman" pitchFamily="18" charset="0"/>
                        </a:rPr>
                        <a:t> = </a:t>
                      </a:r>
                      <a:r>
                        <a:rPr lang="zh-CN" altLang="en-US" sz="1000" b="0" i="0" u="none" strike="noStrike" dirty="0">
                          <a:solidFill>
                            <a:srgbClr val="000000"/>
                          </a:solidFill>
                          <a:effectLst/>
                          <a:latin typeface="Times New Roman" pitchFamily="18" charset="0"/>
                          <a:cs typeface="Times New Roman" pitchFamily="18" charset="0"/>
                        </a:rPr>
                        <a:t>標準差 </a:t>
                      </a:r>
                      <a:r>
                        <a:rPr lang="en-US" altLang="zh-CN" sz="1000" b="0" i="0" u="none" strike="noStrike" dirty="0">
                          <a:solidFill>
                            <a:srgbClr val="000000"/>
                          </a:solidFill>
                          <a:effectLst/>
                          <a:latin typeface="Times New Roman" pitchFamily="18" charset="0"/>
                          <a:cs typeface="Times New Roman" pitchFamily="18" charset="0"/>
                        </a:rPr>
                        <a:t>÷ </a:t>
                      </a:r>
                      <a:r>
                        <a:rPr lang="zh-CN" altLang="en-US" sz="1000" b="0" i="0" u="none" strike="noStrike" dirty="0">
                          <a:solidFill>
                            <a:srgbClr val="000000"/>
                          </a:solidFill>
                          <a:effectLst/>
                          <a:latin typeface="Times New Roman" pitchFamily="18" charset="0"/>
                          <a:cs typeface="Times New Roman" pitchFamily="18" charset="0"/>
                        </a:rPr>
                        <a:t>均值 </a:t>
                      </a:r>
                      <a:r>
                        <a:rPr lang="en-US" altLang="zh-CN" sz="1000" b="0" i="0" u="none" strike="noStrike" dirty="0">
                          <a:solidFill>
                            <a:srgbClr val="000000"/>
                          </a:solidFill>
                          <a:effectLst/>
                          <a:latin typeface="Times New Roman" pitchFamily="18" charset="0"/>
                          <a:cs typeface="Times New Roman" pitchFamily="18" charset="0"/>
                        </a:rPr>
                        <a:t>× 100%</a:t>
                      </a:r>
                    </a:p>
                  </a:txBody>
                  <a:tcPr marL="8044" marR="8044" marT="804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lnSpc>
                          <a:spcPts val="1500"/>
                        </a:lnSpc>
                      </a:pPr>
                      <a:r>
                        <a:rPr lang="en-US" altLang="zh-CN" sz="1000" b="0" i="0" u="none" strike="noStrike">
                          <a:solidFill>
                            <a:srgbClr val="000000"/>
                          </a:solidFill>
                          <a:effectLst/>
                          <a:latin typeface="Times New Roman" pitchFamily="18" charset="0"/>
                          <a:cs typeface="Times New Roman" pitchFamily="18" charset="0"/>
                        </a:rPr>
                        <a:t>%</a:t>
                      </a:r>
                    </a:p>
                  </a:txBody>
                  <a:tcPr marL="8044" marR="8044" marT="8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447645">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en-US" altLang="zh-TW" sz="1000" b="0" i="0" u="none" strike="noStrike" dirty="0">
                          <a:solidFill>
                            <a:srgbClr val="000000"/>
                          </a:solidFill>
                          <a:effectLst/>
                          <a:latin typeface="Times New Roman" pitchFamily="18" charset="0"/>
                          <a:cs typeface="Times New Roman" pitchFamily="18" charset="0"/>
                        </a:rPr>
                        <a:t>2 </a:t>
                      </a:r>
                      <a:r>
                        <a:rPr lang="zh-TW" altLang="en-US" sz="1000" b="0" i="0" u="none" strike="noStrike" dirty="0">
                          <a:solidFill>
                            <a:srgbClr val="000000"/>
                          </a:solidFill>
                          <a:effectLst/>
                          <a:latin typeface="Times New Roman" pitchFamily="18" charset="0"/>
                          <a:cs typeface="Times New Roman" pitchFamily="18" charset="0"/>
                        </a:rPr>
                        <a:t>偏倚</a:t>
                      </a:r>
                      <a:br>
                        <a:rPr lang="zh-TW" altLang="en-US" sz="1000" b="0" i="0" u="none" strike="noStrike" dirty="0">
                          <a:solidFill>
                            <a:srgbClr val="000000"/>
                          </a:solidFill>
                          <a:effectLst/>
                          <a:latin typeface="Times New Roman" pitchFamily="18" charset="0"/>
                          <a:cs typeface="Times New Roman" pitchFamily="18" charset="0"/>
                        </a:rPr>
                      </a:br>
                      <a:r>
                        <a:rPr lang="zh-TW" altLang="en-US" sz="1000" b="0" i="0" u="none" strike="noStrike" dirty="0">
                          <a:solidFill>
                            <a:srgbClr val="000000"/>
                          </a:solidFill>
                          <a:effectLst/>
                          <a:latin typeface="Times New Roman" pitchFamily="18" charset="0"/>
                          <a:cs typeface="Times New Roman" pitchFamily="18" charset="0"/>
                        </a:rPr>
                        <a:t>注：在固定條件下多次測定結果的平均值與靶值之差。用以表示系統誤差</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en-US" sz="1000" b="0" i="1" u="none" strike="noStrike" dirty="0">
                          <a:solidFill>
                            <a:srgbClr val="000000"/>
                          </a:solidFill>
                          <a:effectLst/>
                          <a:latin typeface="Times New Roman" pitchFamily="18" charset="0"/>
                          <a:cs typeface="Times New Roman" pitchFamily="18" charset="0"/>
                        </a:rPr>
                        <a:t>bias</a:t>
                      </a:r>
                      <a:r>
                        <a:rPr lang="en-US" sz="1000" b="0" i="0" u="none" strike="noStrike" dirty="0">
                          <a:solidFill>
                            <a:srgbClr val="000000"/>
                          </a:solidFill>
                          <a:effectLst/>
                          <a:latin typeface="Times New Roman" pitchFamily="18" charset="0"/>
                          <a:cs typeface="Times New Roman" pitchFamily="18" charset="0"/>
                        </a:rPr>
                        <a:t> = ( </a:t>
                      </a:r>
                      <a:r>
                        <a:rPr lang="zh-CN" altLang="en-US" sz="1000" b="0" i="0" u="none" strike="noStrike" dirty="0">
                          <a:solidFill>
                            <a:srgbClr val="000000"/>
                          </a:solidFill>
                          <a:effectLst/>
                          <a:latin typeface="Times New Roman" pitchFamily="18" charset="0"/>
                          <a:cs typeface="Times New Roman" pitchFamily="18" charset="0"/>
                        </a:rPr>
                        <a:t>平均值 </a:t>
                      </a:r>
                      <a:r>
                        <a:rPr lang="en-US" altLang="zh-CN" sz="1000" b="0" i="0" u="none" strike="noStrike" dirty="0">
                          <a:solidFill>
                            <a:srgbClr val="000000"/>
                          </a:solidFill>
                          <a:effectLst/>
                          <a:latin typeface="Times New Roman" pitchFamily="18" charset="0"/>
                          <a:cs typeface="Times New Roman" pitchFamily="18" charset="0"/>
                        </a:rPr>
                        <a:t>- </a:t>
                      </a:r>
                      <a:r>
                        <a:rPr lang="zh-CN" altLang="en-US" sz="1000" b="0" i="0" u="none" strike="noStrike" dirty="0">
                          <a:solidFill>
                            <a:srgbClr val="000000"/>
                          </a:solidFill>
                          <a:effectLst/>
                          <a:latin typeface="Times New Roman" pitchFamily="18" charset="0"/>
                          <a:cs typeface="Times New Roman" pitchFamily="18" charset="0"/>
                        </a:rPr>
                        <a:t>靶值 </a:t>
                      </a:r>
                      <a:r>
                        <a:rPr lang="en-US" altLang="zh-CN" sz="1000" b="0" i="0" u="none" strike="noStrike" dirty="0">
                          <a:solidFill>
                            <a:srgbClr val="000000"/>
                          </a:solidFill>
                          <a:effectLst/>
                          <a:latin typeface="Times New Roman" pitchFamily="18" charset="0"/>
                          <a:cs typeface="Times New Roman" pitchFamily="18" charset="0"/>
                        </a:rPr>
                        <a:t>) ÷ </a:t>
                      </a:r>
                      <a:r>
                        <a:rPr lang="zh-CN" altLang="en-US" sz="1000" b="0" i="0" u="none" strike="noStrike" dirty="0">
                          <a:solidFill>
                            <a:srgbClr val="000000"/>
                          </a:solidFill>
                          <a:effectLst/>
                          <a:latin typeface="Times New Roman" pitchFamily="18" charset="0"/>
                          <a:cs typeface="Times New Roman" pitchFamily="18" charset="0"/>
                        </a:rPr>
                        <a:t>靶值 </a:t>
                      </a:r>
                      <a:r>
                        <a:rPr lang="en-US" altLang="zh-CN" sz="1000" b="0" i="0" u="none" strike="noStrike" dirty="0">
                          <a:solidFill>
                            <a:srgbClr val="000000"/>
                          </a:solidFill>
                          <a:effectLst/>
                          <a:latin typeface="Times New Roman" pitchFamily="18" charset="0"/>
                          <a:cs typeface="Times New Roman" pitchFamily="18" charset="0"/>
                        </a:rPr>
                        <a:t>× 100%</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lnSpc>
                          <a:spcPts val="1500"/>
                        </a:lnSpc>
                      </a:pPr>
                      <a:r>
                        <a:rPr lang="en-US" altLang="zh-CN" sz="1000" b="0" i="0" u="none" strike="noStrike" dirty="0">
                          <a:solidFill>
                            <a:srgbClr val="000000"/>
                          </a:solidFill>
                          <a:effectLst/>
                          <a:latin typeface="Times New Roman" pitchFamily="18" charset="0"/>
                          <a:cs typeface="Times New Roman" pitchFamily="18" charset="0"/>
                        </a:rPr>
                        <a:t>%</a:t>
                      </a:r>
                    </a:p>
                  </a:txBody>
                  <a:tcPr marL="8044" marR="8044" marT="8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447645">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en-US" altLang="zh-TW" sz="1000" b="0" i="0" u="none" strike="noStrike" dirty="0">
                          <a:solidFill>
                            <a:srgbClr val="000000"/>
                          </a:solidFill>
                          <a:effectLst/>
                          <a:latin typeface="Times New Roman" pitchFamily="18" charset="0"/>
                          <a:cs typeface="Times New Roman" pitchFamily="18" charset="0"/>
                        </a:rPr>
                        <a:t>3 </a:t>
                      </a:r>
                      <a:r>
                        <a:rPr lang="zh-TW" altLang="en-US" sz="1000" b="0" i="0" u="none" strike="noStrike" dirty="0">
                          <a:solidFill>
                            <a:srgbClr val="000000"/>
                          </a:solidFill>
                          <a:effectLst/>
                          <a:latin typeface="Times New Roman" pitchFamily="18" charset="0"/>
                          <a:cs typeface="Times New Roman" pitchFamily="18" charset="0"/>
                        </a:rPr>
                        <a:t>室內質控失控率</a:t>
                      </a:r>
                      <a:br>
                        <a:rPr lang="zh-TW" altLang="en-US" sz="1000" b="0" i="0" u="none" strike="noStrike" dirty="0">
                          <a:solidFill>
                            <a:srgbClr val="000000"/>
                          </a:solidFill>
                          <a:effectLst/>
                          <a:latin typeface="Times New Roman" pitchFamily="18" charset="0"/>
                          <a:cs typeface="Times New Roman" pitchFamily="18" charset="0"/>
                        </a:rPr>
                      </a:br>
                      <a:r>
                        <a:rPr lang="zh-TW" altLang="en-US" sz="1000" b="0" i="0" u="none" strike="noStrike" dirty="0">
                          <a:solidFill>
                            <a:srgbClr val="000000"/>
                          </a:solidFill>
                          <a:effectLst/>
                          <a:latin typeface="Times New Roman" pitchFamily="18" charset="0"/>
                          <a:cs typeface="Times New Roman" pitchFamily="18" charset="0"/>
                        </a:rPr>
                        <a:t>注：質控結果違反了實驗室規定的質控規則</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zh-TW" altLang="en-US" sz="1000" b="0" i="0" u="none" strike="noStrike" dirty="0">
                          <a:solidFill>
                            <a:srgbClr val="000000"/>
                          </a:solidFill>
                          <a:effectLst/>
                          <a:latin typeface="Times New Roman" pitchFamily="18" charset="0"/>
                          <a:cs typeface="Times New Roman" pitchFamily="18" charset="0"/>
                        </a:rPr>
                        <a:t>該時期內室內質控失控個數 </a:t>
                      </a:r>
                      <a:r>
                        <a:rPr lang="en-US" altLang="zh-CN" sz="1000" b="0" i="0" u="none" strike="noStrike" dirty="0">
                          <a:solidFill>
                            <a:srgbClr val="000000"/>
                          </a:solidFill>
                          <a:effectLst/>
                          <a:latin typeface="Times New Roman" pitchFamily="18" charset="0"/>
                          <a:cs typeface="Times New Roman" pitchFamily="18" charset="0"/>
                        </a:rPr>
                        <a:t>÷</a:t>
                      </a:r>
                      <a:r>
                        <a:rPr lang="en-US" altLang="zh-TW" sz="1000" b="0" i="0" u="none" strike="noStrike" dirty="0">
                          <a:solidFill>
                            <a:srgbClr val="000000"/>
                          </a:solidFill>
                          <a:effectLst/>
                          <a:latin typeface="Times New Roman" pitchFamily="18" charset="0"/>
                          <a:cs typeface="Times New Roman" pitchFamily="18" charset="0"/>
                        </a:rPr>
                        <a:t> </a:t>
                      </a:r>
                      <a:r>
                        <a:rPr lang="zh-TW" altLang="en-US" sz="1000" b="0" i="0" u="none" strike="noStrike" dirty="0">
                          <a:solidFill>
                            <a:srgbClr val="000000"/>
                          </a:solidFill>
                          <a:effectLst/>
                          <a:latin typeface="Times New Roman" pitchFamily="18" charset="0"/>
                          <a:cs typeface="Times New Roman" pitchFamily="18" charset="0"/>
                        </a:rPr>
                        <a:t>某時期內室內質控個數 </a:t>
                      </a:r>
                      <a:r>
                        <a:rPr lang="en-US" altLang="zh-TW" sz="1000" b="0" i="0" u="none" strike="noStrike" dirty="0">
                          <a:solidFill>
                            <a:srgbClr val="000000"/>
                          </a:solidFill>
                          <a:effectLst/>
                          <a:latin typeface="Times New Roman" pitchFamily="18" charset="0"/>
                          <a:cs typeface="Times New Roman" pitchFamily="18" charset="0"/>
                        </a:rPr>
                        <a:t>× 100%</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lnSpc>
                          <a:spcPts val="1500"/>
                        </a:lnSpc>
                      </a:pPr>
                      <a:r>
                        <a:rPr lang="en-US" altLang="zh-CN" sz="1000" b="0" i="0" u="none" strike="noStrike">
                          <a:solidFill>
                            <a:srgbClr val="000000"/>
                          </a:solidFill>
                          <a:effectLst/>
                          <a:latin typeface="Times New Roman" pitchFamily="18" charset="0"/>
                          <a:cs typeface="Times New Roman" pitchFamily="18" charset="0"/>
                        </a:rPr>
                        <a:t>%</a:t>
                      </a:r>
                    </a:p>
                  </a:txBody>
                  <a:tcPr marL="8044" marR="8044" marT="8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447645">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en-US" altLang="zh-TW" sz="1000" b="0" i="0" u="none" strike="noStrike" dirty="0">
                          <a:solidFill>
                            <a:srgbClr val="000000"/>
                          </a:solidFill>
                          <a:effectLst/>
                          <a:latin typeface="Times New Roman" pitchFamily="18" charset="0"/>
                          <a:cs typeface="Times New Roman" pitchFamily="18" charset="0"/>
                        </a:rPr>
                        <a:t>4 </a:t>
                      </a:r>
                      <a:r>
                        <a:rPr lang="zh-TW" altLang="en-US" sz="1000" b="0" i="0" u="none" strike="noStrike" dirty="0">
                          <a:solidFill>
                            <a:srgbClr val="000000"/>
                          </a:solidFill>
                          <a:effectLst/>
                          <a:latin typeface="Times New Roman" pitchFamily="18" charset="0"/>
                          <a:cs typeface="Times New Roman" pitchFamily="18" charset="0"/>
                        </a:rPr>
                        <a:t>室內質控失控處理率</a:t>
                      </a:r>
                      <a:br>
                        <a:rPr lang="zh-TW" altLang="en-US" sz="1000" b="0" i="0" u="none" strike="noStrike" dirty="0">
                          <a:solidFill>
                            <a:srgbClr val="000000"/>
                          </a:solidFill>
                          <a:effectLst/>
                          <a:latin typeface="Times New Roman" pitchFamily="18" charset="0"/>
                          <a:cs typeface="Times New Roman" pitchFamily="18" charset="0"/>
                        </a:rPr>
                      </a:br>
                      <a:r>
                        <a:rPr lang="zh-TW" altLang="en-US" sz="1000" b="0" i="0" u="none" strike="noStrike" dirty="0">
                          <a:solidFill>
                            <a:srgbClr val="000000"/>
                          </a:solidFill>
                          <a:effectLst/>
                          <a:latin typeface="Times New Roman" pitchFamily="18" charset="0"/>
                          <a:cs typeface="Times New Roman" pitchFamily="18" charset="0"/>
                        </a:rPr>
                        <a:t>注：對室內質控失控的結果採取的措施，如原因分析、失控結果糾正等</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zh-TW" altLang="en-US" sz="1000" b="0" i="0" u="none" strike="noStrike" dirty="0">
                          <a:solidFill>
                            <a:srgbClr val="000000"/>
                          </a:solidFill>
                          <a:effectLst/>
                          <a:latin typeface="Times New Roman" pitchFamily="18" charset="0"/>
                          <a:cs typeface="Times New Roman" pitchFamily="18" charset="0"/>
                        </a:rPr>
                        <a:t>該時期內處理失控室內質控結果個數 </a:t>
                      </a:r>
                      <a:r>
                        <a:rPr lang="en-US" altLang="zh-CN" sz="1000" b="0" i="0" u="none" strike="noStrike" dirty="0">
                          <a:solidFill>
                            <a:srgbClr val="000000"/>
                          </a:solidFill>
                          <a:effectLst/>
                          <a:latin typeface="Times New Roman" pitchFamily="18" charset="0"/>
                          <a:cs typeface="Times New Roman" pitchFamily="18" charset="0"/>
                        </a:rPr>
                        <a:t>÷</a:t>
                      </a:r>
                      <a:r>
                        <a:rPr lang="en-US" altLang="zh-TW" sz="1000" b="0" i="0" u="none" strike="noStrike" dirty="0">
                          <a:solidFill>
                            <a:srgbClr val="000000"/>
                          </a:solidFill>
                          <a:effectLst/>
                          <a:latin typeface="Times New Roman" pitchFamily="18" charset="0"/>
                          <a:cs typeface="Times New Roman" pitchFamily="18" charset="0"/>
                        </a:rPr>
                        <a:t> </a:t>
                      </a:r>
                      <a:r>
                        <a:rPr lang="zh-TW" altLang="en-US" sz="1000" b="0" i="0" u="none" strike="noStrike" dirty="0">
                          <a:solidFill>
                            <a:srgbClr val="000000"/>
                          </a:solidFill>
                          <a:effectLst/>
                          <a:latin typeface="Times New Roman" pitchFamily="18" charset="0"/>
                          <a:cs typeface="Times New Roman" pitchFamily="18" charset="0"/>
                        </a:rPr>
                        <a:t>某時期內室內質控失控個數 </a:t>
                      </a:r>
                      <a:r>
                        <a:rPr lang="en-US" altLang="zh-TW" sz="1000" b="0" i="0" u="none" strike="noStrike" dirty="0">
                          <a:solidFill>
                            <a:srgbClr val="000000"/>
                          </a:solidFill>
                          <a:effectLst/>
                          <a:latin typeface="Times New Roman" pitchFamily="18" charset="0"/>
                          <a:cs typeface="Times New Roman" pitchFamily="18" charset="0"/>
                        </a:rPr>
                        <a:t>× 100%</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lnSpc>
                          <a:spcPts val="1500"/>
                        </a:lnSpc>
                      </a:pPr>
                      <a:r>
                        <a:rPr lang="en-US" altLang="zh-CN" sz="1000" b="0" i="0" u="none" strike="noStrike">
                          <a:solidFill>
                            <a:srgbClr val="000000"/>
                          </a:solidFill>
                          <a:effectLst/>
                          <a:latin typeface="Times New Roman" pitchFamily="18" charset="0"/>
                          <a:cs typeface="Times New Roman" pitchFamily="18" charset="0"/>
                        </a:rPr>
                        <a:t>%</a:t>
                      </a:r>
                    </a:p>
                  </a:txBody>
                  <a:tcPr marL="8044" marR="8044" marT="8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447645">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en-US" altLang="zh-TW" sz="1000" b="0" i="0" u="none" strike="noStrike" dirty="0">
                          <a:solidFill>
                            <a:srgbClr val="000000"/>
                          </a:solidFill>
                          <a:effectLst/>
                          <a:latin typeface="Times New Roman" pitchFamily="18" charset="0"/>
                          <a:cs typeface="Times New Roman" pitchFamily="18" charset="0"/>
                        </a:rPr>
                        <a:t>5 </a:t>
                      </a:r>
                      <a:r>
                        <a:rPr lang="zh-TW" altLang="en-US" sz="1000" b="0" i="0" u="none" strike="noStrike" dirty="0">
                          <a:solidFill>
                            <a:srgbClr val="000000"/>
                          </a:solidFill>
                          <a:effectLst/>
                          <a:latin typeface="Times New Roman" pitchFamily="18" charset="0"/>
                          <a:cs typeface="Times New Roman" pitchFamily="18" charset="0"/>
                        </a:rPr>
                        <a:t>實驗室內部比對</a:t>
                      </a:r>
                      <a:br>
                        <a:rPr lang="zh-TW" altLang="en-US" sz="1000" b="0" i="0" u="none" strike="noStrike" dirty="0">
                          <a:solidFill>
                            <a:srgbClr val="000000"/>
                          </a:solidFill>
                          <a:effectLst/>
                          <a:latin typeface="Times New Roman" pitchFamily="18" charset="0"/>
                          <a:cs typeface="Times New Roman" pitchFamily="18" charset="0"/>
                        </a:rPr>
                      </a:br>
                      <a:r>
                        <a:rPr lang="zh-TW" altLang="en-US" sz="1000" b="0" i="0" u="none" strike="noStrike" dirty="0">
                          <a:solidFill>
                            <a:srgbClr val="000000"/>
                          </a:solidFill>
                          <a:effectLst/>
                          <a:latin typeface="Times New Roman" pitchFamily="18" charset="0"/>
                          <a:cs typeface="Times New Roman" pitchFamily="18" charset="0"/>
                        </a:rPr>
                        <a:t>注：此為定性指標</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zh-CN" altLang="en-US" sz="1000" b="0" i="0" u="none" strike="noStrike" dirty="0">
                          <a:solidFill>
                            <a:srgbClr val="000000"/>
                          </a:solidFill>
                          <a:effectLst/>
                          <a:latin typeface="Times New Roman" pitchFamily="18" charset="0"/>
                          <a:cs typeface="Times New Roman" pitchFamily="18" charset="0"/>
                        </a:rPr>
                        <a:t>　</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358032">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en-US" altLang="zh-TW" sz="1000" b="0" i="0" u="none" strike="noStrike" dirty="0">
                          <a:solidFill>
                            <a:srgbClr val="000000"/>
                          </a:solidFill>
                          <a:effectLst/>
                          <a:latin typeface="Times New Roman" pitchFamily="18" charset="0"/>
                          <a:cs typeface="Times New Roman" pitchFamily="18" charset="0"/>
                        </a:rPr>
                        <a:t>6 </a:t>
                      </a:r>
                      <a:r>
                        <a:rPr lang="zh-TW" altLang="en-US" sz="1000" b="0" i="0" u="none" strike="noStrike" dirty="0">
                          <a:solidFill>
                            <a:srgbClr val="000000"/>
                          </a:solidFill>
                          <a:effectLst/>
                          <a:latin typeface="Times New Roman" pitchFamily="18" charset="0"/>
                          <a:cs typeface="Times New Roman" pitchFamily="18" charset="0"/>
                        </a:rPr>
                        <a:t>實驗室內部比對合格率</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zh-TW" altLang="en-US" sz="1000" b="0" i="0" u="none" strike="noStrike" dirty="0">
                          <a:solidFill>
                            <a:srgbClr val="000000"/>
                          </a:solidFill>
                          <a:effectLst/>
                          <a:latin typeface="Times New Roman" pitchFamily="18" charset="0"/>
                          <a:cs typeface="Times New Roman" pitchFamily="18" charset="0"/>
                        </a:rPr>
                        <a:t>該時期內內部比對合格的次數 </a:t>
                      </a:r>
                      <a:r>
                        <a:rPr lang="en-US" altLang="zh-CN" sz="1000" b="0" i="0" u="none" strike="noStrike" dirty="0">
                          <a:solidFill>
                            <a:srgbClr val="000000"/>
                          </a:solidFill>
                          <a:effectLst/>
                          <a:latin typeface="Times New Roman" pitchFamily="18" charset="0"/>
                          <a:cs typeface="Times New Roman" pitchFamily="18" charset="0"/>
                        </a:rPr>
                        <a:t>÷</a:t>
                      </a:r>
                      <a:r>
                        <a:rPr lang="en-US" altLang="zh-TW" sz="1000" b="0" i="0" u="none" strike="noStrike" dirty="0">
                          <a:solidFill>
                            <a:srgbClr val="000000"/>
                          </a:solidFill>
                          <a:effectLst/>
                          <a:latin typeface="Times New Roman" pitchFamily="18" charset="0"/>
                          <a:cs typeface="Times New Roman" pitchFamily="18" charset="0"/>
                        </a:rPr>
                        <a:t> </a:t>
                      </a:r>
                      <a:r>
                        <a:rPr lang="zh-TW" altLang="en-US" sz="1000" b="0" i="0" u="none" strike="noStrike" dirty="0">
                          <a:solidFill>
                            <a:srgbClr val="000000"/>
                          </a:solidFill>
                          <a:effectLst/>
                          <a:latin typeface="Times New Roman" pitchFamily="18" charset="0"/>
                          <a:cs typeface="Times New Roman" pitchFamily="18" charset="0"/>
                        </a:rPr>
                        <a:t>某時期內實驗室內部比對次數 </a:t>
                      </a:r>
                      <a:r>
                        <a:rPr lang="en-US" altLang="zh-TW" sz="1000" b="0" i="0" u="none" strike="noStrike" dirty="0">
                          <a:solidFill>
                            <a:srgbClr val="000000"/>
                          </a:solidFill>
                          <a:effectLst/>
                          <a:latin typeface="Times New Roman" pitchFamily="18" charset="0"/>
                          <a:cs typeface="Times New Roman" pitchFamily="18" charset="0"/>
                        </a:rPr>
                        <a:t>× 100%</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lnSpc>
                          <a:spcPts val="1500"/>
                        </a:lnSpc>
                      </a:pPr>
                      <a:r>
                        <a:rPr lang="en-US" altLang="zh-CN" sz="1000" b="0" i="0" u="none" strike="noStrike">
                          <a:solidFill>
                            <a:srgbClr val="000000"/>
                          </a:solidFill>
                          <a:effectLst/>
                          <a:latin typeface="Times New Roman" pitchFamily="18" charset="0"/>
                          <a:cs typeface="Times New Roman" pitchFamily="18" charset="0"/>
                        </a:rPr>
                        <a:t>%</a:t>
                      </a:r>
                    </a:p>
                  </a:txBody>
                  <a:tcPr marL="8044" marR="8044" marT="8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358032">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en-US" altLang="zh-TW" sz="1000" b="0" i="0" u="none" strike="noStrike" dirty="0">
                          <a:solidFill>
                            <a:srgbClr val="000000"/>
                          </a:solidFill>
                          <a:effectLst/>
                          <a:latin typeface="Times New Roman" pitchFamily="18" charset="0"/>
                          <a:cs typeface="Times New Roman" pitchFamily="18" charset="0"/>
                        </a:rPr>
                        <a:t>7 </a:t>
                      </a:r>
                      <a:r>
                        <a:rPr lang="zh-TW" altLang="en-US" sz="1000" b="0" i="0" u="none" strike="noStrike" dirty="0">
                          <a:solidFill>
                            <a:srgbClr val="000000"/>
                          </a:solidFill>
                          <a:effectLst/>
                          <a:latin typeface="Times New Roman" pitchFamily="18" charset="0"/>
                          <a:cs typeface="Times New Roman" pitchFamily="18" charset="0"/>
                        </a:rPr>
                        <a:t>分析設備故障數</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zh-CN" altLang="en-US" sz="1000" b="0" i="0" u="none" strike="noStrike" dirty="0">
                          <a:solidFill>
                            <a:srgbClr val="000000"/>
                          </a:solidFill>
                          <a:effectLst/>
                          <a:latin typeface="Times New Roman" pitchFamily="18" charset="0"/>
                          <a:cs typeface="Times New Roman" pitchFamily="18" charset="0"/>
                        </a:rPr>
                        <a:t>　</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447645">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en-US" altLang="zh-TW" sz="1000" b="0" i="0" u="none" strike="noStrike" dirty="0">
                          <a:solidFill>
                            <a:srgbClr val="000000"/>
                          </a:solidFill>
                          <a:effectLst/>
                          <a:latin typeface="Times New Roman" pitchFamily="18" charset="0"/>
                          <a:cs typeface="Times New Roman" pitchFamily="18" charset="0"/>
                        </a:rPr>
                        <a:t>8 </a:t>
                      </a:r>
                      <a:r>
                        <a:rPr lang="zh-TW" altLang="en-US" sz="1000" b="0" i="0" u="none" strike="noStrike" dirty="0">
                          <a:solidFill>
                            <a:srgbClr val="000000"/>
                          </a:solidFill>
                          <a:effectLst/>
                          <a:latin typeface="Times New Roman" pitchFamily="18" charset="0"/>
                          <a:cs typeface="Times New Roman" pitchFamily="18" charset="0"/>
                        </a:rPr>
                        <a:t>能力驗證</a:t>
                      </a:r>
                      <a:r>
                        <a:rPr lang="zh-CN" altLang="en-US" sz="1000" b="0" i="0" u="none" strike="noStrike" dirty="0">
                          <a:solidFill>
                            <a:srgbClr val="000000"/>
                          </a:solidFill>
                          <a:effectLst/>
                          <a:latin typeface="Times New Roman" pitchFamily="18" charset="0"/>
                          <a:cs typeface="Times New Roman" pitchFamily="18" charset="0"/>
                        </a:rPr>
                        <a:t>或</a:t>
                      </a:r>
                      <a:r>
                        <a:rPr lang="zh-TW" altLang="en-US" sz="1000" b="0" i="0" u="none" strike="noStrike" dirty="0">
                          <a:solidFill>
                            <a:srgbClr val="000000"/>
                          </a:solidFill>
                          <a:effectLst/>
                          <a:latin typeface="Times New Roman" pitchFamily="18" charset="0"/>
                          <a:cs typeface="Times New Roman" pitchFamily="18" charset="0"/>
                        </a:rPr>
                        <a:t>室間質評結果可接受性</a:t>
                      </a:r>
                      <a:br>
                        <a:rPr lang="zh-TW" altLang="en-US" sz="1000" b="0" i="0" u="none" strike="noStrike" dirty="0">
                          <a:solidFill>
                            <a:srgbClr val="000000"/>
                          </a:solidFill>
                          <a:effectLst/>
                          <a:latin typeface="Times New Roman" pitchFamily="18" charset="0"/>
                          <a:cs typeface="Times New Roman" pitchFamily="18" charset="0"/>
                        </a:rPr>
                      </a:br>
                      <a:r>
                        <a:rPr lang="zh-TW" altLang="en-US" sz="1000" b="0" i="0" u="none" strike="noStrike" dirty="0">
                          <a:solidFill>
                            <a:srgbClr val="000000"/>
                          </a:solidFill>
                          <a:effectLst/>
                          <a:latin typeface="Times New Roman" pitchFamily="18" charset="0"/>
                          <a:cs typeface="Times New Roman" pitchFamily="18" charset="0"/>
                        </a:rPr>
                        <a:t>注：此項指標為通過能力驗證</a:t>
                      </a:r>
                      <a:r>
                        <a:rPr lang="en-US" altLang="zh-TW" sz="1000" b="0" i="0" u="none" strike="noStrike" dirty="0">
                          <a:solidFill>
                            <a:srgbClr val="000000"/>
                          </a:solidFill>
                          <a:effectLst/>
                          <a:latin typeface="Times New Roman" pitchFamily="18" charset="0"/>
                          <a:cs typeface="Times New Roman" pitchFamily="18" charset="0"/>
                        </a:rPr>
                        <a:t>( </a:t>
                      </a:r>
                      <a:r>
                        <a:rPr lang="en-US" altLang="zh-TW" sz="1000" b="0" i="1" u="none" strike="noStrike" dirty="0">
                          <a:solidFill>
                            <a:srgbClr val="000000"/>
                          </a:solidFill>
                          <a:effectLst/>
                          <a:latin typeface="Times New Roman" pitchFamily="18" charset="0"/>
                          <a:cs typeface="Times New Roman" pitchFamily="18" charset="0"/>
                        </a:rPr>
                        <a:t>PT </a:t>
                      </a:r>
                      <a:r>
                        <a:rPr lang="en-US" altLang="zh-TW" sz="1000" b="0" i="0" u="none" strike="noStrike" dirty="0">
                          <a:solidFill>
                            <a:srgbClr val="000000"/>
                          </a:solidFill>
                          <a:effectLst/>
                          <a:latin typeface="Times New Roman" pitchFamily="18" charset="0"/>
                          <a:cs typeface="Times New Roman" pitchFamily="18" charset="0"/>
                        </a:rPr>
                        <a:t>)</a:t>
                      </a:r>
                      <a:r>
                        <a:rPr lang="zh-CN" altLang="en-US" sz="1000" b="0" i="0" u="none" strike="noStrike" dirty="0">
                          <a:solidFill>
                            <a:srgbClr val="000000"/>
                          </a:solidFill>
                          <a:effectLst/>
                          <a:latin typeface="Times New Roman" pitchFamily="18" charset="0"/>
                          <a:cs typeface="Times New Roman" pitchFamily="18" charset="0"/>
                        </a:rPr>
                        <a:t>或</a:t>
                      </a:r>
                      <a:r>
                        <a:rPr lang="zh-TW" altLang="en-US" sz="1000" b="0" i="0" u="none" strike="noStrike" dirty="0">
                          <a:solidFill>
                            <a:srgbClr val="000000"/>
                          </a:solidFill>
                          <a:effectLst/>
                          <a:latin typeface="Times New Roman" pitchFamily="18" charset="0"/>
                          <a:cs typeface="Times New Roman" pitchFamily="18" charset="0"/>
                        </a:rPr>
                        <a:t>室間質評</a:t>
                      </a:r>
                      <a:r>
                        <a:rPr lang="en-US" altLang="zh-TW" sz="1000" b="0" i="0" u="none" strike="noStrike" dirty="0">
                          <a:solidFill>
                            <a:srgbClr val="000000"/>
                          </a:solidFill>
                          <a:effectLst/>
                          <a:latin typeface="Times New Roman" pitchFamily="18" charset="0"/>
                          <a:cs typeface="Times New Roman" pitchFamily="18" charset="0"/>
                        </a:rPr>
                        <a:t>( </a:t>
                      </a:r>
                      <a:r>
                        <a:rPr lang="en-US" altLang="zh-TW" sz="1000" b="0" i="1" u="none" strike="noStrike" dirty="0">
                          <a:solidFill>
                            <a:srgbClr val="000000"/>
                          </a:solidFill>
                          <a:effectLst/>
                          <a:latin typeface="Times New Roman" pitchFamily="18" charset="0"/>
                          <a:cs typeface="Times New Roman" pitchFamily="18" charset="0"/>
                        </a:rPr>
                        <a:t>EQA </a:t>
                      </a:r>
                      <a:r>
                        <a:rPr lang="en-US" altLang="zh-TW" sz="1000" b="0" i="0" u="none" strike="noStrike" dirty="0">
                          <a:solidFill>
                            <a:srgbClr val="000000"/>
                          </a:solidFill>
                          <a:effectLst/>
                          <a:latin typeface="Times New Roman" pitchFamily="18" charset="0"/>
                          <a:cs typeface="Times New Roman" pitchFamily="18" charset="0"/>
                        </a:rPr>
                        <a:t>)</a:t>
                      </a:r>
                      <a:r>
                        <a:rPr lang="zh-TW" altLang="en-US" sz="1000" b="0" i="0" u="none" strike="noStrike" dirty="0">
                          <a:solidFill>
                            <a:srgbClr val="000000"/>
                          </a:solidFill>
                          <a:effectLst/>
                          <a:latin typeface="Times New Roman" pitchFamily="18" charset="0"/>
                          <a:cs typeface="Times New Roman" pitchFamily="18" charset="0"/>
                        </a:rPr>
                        <a:t>的結果的百分率</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zh-TW" altLang="en-US" sz="1000" b="0" i="0" u="none" strike="noStrike" dirty="0">
                          <a:solidFill>
                            <a:srgbClr val="000000"/>
                          </a:solidFill>
                          <a:effectLst/>
                          <a:latin typeface="Times New Roman" pitchFamily="18" charset="0"/>
                          <a:cs typeface="Times New Roman" pitchFamily="18" charset="0"/>
                        </a:rPr>
                        <a:t>該年內通過</a:t>
                      </a:r>
                      <a:r>
                        <a:rPr lang="zh-CN" altLang="en-US" sz="1000" b="0" i="0" u="none" strike="noStrike" dirty="0">
                          <a:solidFill>
                            <a:srgbClr val="000000"/>
                          </a:solidFill>
                          <a:effectLst/>
                          <a:latin typeface="Times New Roman" pitchFamily="18" charset="0"/>
                          <a:cs typeface="Times New Roman" pitchFamily="18" charset="0"/>
                        </a:rPr>
                        <a:t>（</a:t>
                      </a:r>
                      <a:r>
                        <a:rPr lang="en-US" altLang="zh-CN" sz="1000" b="0" i="1" u="none" strike="noStrike" dirty="0">
                          <a:solidFill>
                            <a:srgbClr val="000000"/>
                          </a:solidFill>
                          <a:effectLst/>
                          <a:latin typeface="Times New Roman" pitchFamily="18" charset="0"/>
                          <a:cs typeface="Times New Roman" pitchFamily="18" charset="0"/>
                        </a:rPr>
                        <a:t>PT </a:t>
                      </a:r>
                      <a:r>
                        <a:rPr lang="zh-CN" altLang="en-US" sz="1000" b="0" i="0" u="none" strike="noStrike" dirty="0">
                          <a:solidFill>
                            <a:srgbClr val="000000"/>
                          </a:solidFill>
                          <a:effectLst/>
                          <a:latin typeface="Times New Roman" pitchFamily="18" charset="0"/>
                          <a:cs typeface="Times New Roman" pitchFamily="18" charset="0"/>
                        </a:rPr>
                        <a:t>或 </a:t>
                      </a:r>
                      <a:r>
                        <a:rPr lang="en-US" altLang="zh-CN" sz="1000" b="0" i="1" u="none" strike="noStrike" dirty="0">
                          <a:solidFill>
                            <a:srgbClr val="000000"/>
                          </a:solidFill>
                          <a:effectLst/>
                          <a:latin typeface="Times New Roman" pitchFamily="18" charset="0"/>
                          <a:cs typeface="Times New Roman" pitchFamily="18" charset="0"/>
                        </a:rPr>
                        <a:t>EQA</a:t>
                      </a:r>
                      <a:r>
                        <a:rPr lang="zh-CN" altLang="en-US" sz="1000" b="0" i="0" u="none" strike="noStrike" dirty="0">
                          <a:solidFill>
                            <a:srgbClr val="000000"/>
                          </a:solidFill>
                          <a:effectLst/>
                          <a:latin typeface="Times New Roman" pitchFamily="18" charset="0"/>
                          <a:cs typeface="Times New Roman" pitchFamily="18" charset="0"/>
                        </a:rPr>
                        <a:t>）</a:t>
                      </a:r>
                      <a:r>
                        <a:rPr lang="zh-TW" altLang="en-US" sz="1000" b="0" i="0" u="none" strike="noStrike" dirty="0">
                          <a:solidFill>
                            <a:srgbClr val="000000"/>
                          </a:solidFill>
                          <a:effectLst/>
                          <a:latin typeface="Times New Roman" pitchFamily="18" charset="0"/>
                          <a:cs typeface="Times New Roman" pitchFamily="18" charset="0"/>
                        </a:rPr>
                        <a:t>的結果數 </a:t>
                      </a:r>
                      <a:r>
                        <a:rPr lang="en-US" altLang="zh-CN" sz="1000" b="0" i="0" u="none" strike="noStrike" dirty="0">
                          <a:solidFill>
                            <a:srgbClr val="000000"/>
                          </a:solidFill>
                          <a:effectLst/>
                          <a:latin typeface="Times New Roman" pitchFamily="18" charset="0"/>
                          <a:cs typeface="Times New Roman" pitchFamily="18" charset="0"/>
                        </a:rPr>
                        <a:t>÷</a:t>
                      </a:r>
                      <a:r>
                        <a:rPr lang="en-US" altLang="zh-TW" sz="1000" b="0" i="0" u="none" strike="noStrike" dirty="0">
                          <a:solidFill>
                            <a:srgbClr val="000000"/>
                          </a:solidFill>
                          <a:effectLst/>
                          <a:latin typeface="Times New Roman" pitchFamily="18" charset="0"/>
                          <a:cs typeface="Times New Roman" pitchFamily="18" charset="0"/>
                        </a:rPr>
                        <a:t> </a:t>
                      </a:r>
                      <a:r>
                        <a:rPr lang="zh-TW" altLang="en-US" sz="1000" b="0" i="0" u="none" strike="noStrike" dirty="0">
                          <a:solidFill>
                            <a:srgbClr val="000000"/>
                          </a:solidFill>
                          <a:effectLst/>
                          <a:latin typeface="Times New Roman" pitchFamily="18" charset="0"/>
                          <a:cs typeface="Times New Roman" pitchFamily="18" charset="0"/>
                        </a:rPr>
                        <a:t>某年內參</a:t>
                      </a:r>
                      <a:r>
                        <a:rPr lang="zh-CN" altLang="en-US" sz="1000" b="0" i="0" u="none" strike="noStrike" dirty="0">
                          <a:solidFill>
                            <a:srgbClr val="000000"/>
                          </a:solidFill>
                          <a:effectLst/>
                          <a:latin typeface="Times New Roman" pitchFamily="18" charset="0"/>
                          <a:cs typeface="Times New Roman" pitchFamily="18" charset="0"/>
                        </a:rPr>
                        <a:t>（</a:t>
                      </a:r>
                      <a:r>
                        <a:rPr lang="en-US" altLang="zh-CN" sz="1000" b="0" i="1" u="none" strike="noStrike" dirty="0">
                          <a:solidFill>
                            <a:srgbClr val="000000"/>
                          </a:solidFill>
                          <a:effectLst/>
                          <a:latin typeface="Times New Roman" pitchFamily="18" charset="0"/>
                          <a:cs typeface="Times New Roman" pitchFamily="18" charset="0"/>
                        </a:rPr>
                        <a:t>PT </a:t>
                      </a:r>
                      <a:r>
                        <a:rPr lang="zh-CN" altLang="en-US" sz="1000" b="0" i="0" u="none" strike="noStrike" dirty="0">
                          <a:solidFill>
                            <a:srgbClr val="000000"/>
                          </a:solidFill>
                          <a:effectLst/>
                          <a:latin typeface="Times New Roman" pitchFamily="18" charset="0"/>
                          <a:cs typeface="Times New Roman" pitchFamily="18" charset="0"/>
                        </a:rPr>
                        <a:t>或 </a:t>
                      </a:r>
                      <a:r>
                        <a:rPr lang="en-US" altLang="zh-CN" sz="1000" b="0" i="1" u="none" strike="noStrike" dirty="0">
                          <a:solidFill>
                            <a:srgbClr val="000000"/>
                          </a:solidFill>
                          <a:effectLst/>
                          <a:latin typeface="Times New Roman" pitchFamily="18" charset="0"/>
                          <a:cs typeface="Times New Roman" pitchFamily="18" charset="0"/>
                        </a:rPr>
                        <a:t>EQA</a:t>
                      </a:r>
                      <a:r>
                        <a:rPr lang="zh-CN" altLang="en-US" sz="1000" b="0" i="0" u="none" strike="noStrike" dirty="0">
                          <a:solidFill>
                            <a:srgbClr val="000000"/>
                          </a:solidFill>
                          <a:effectLst/>
                          <a:latin typeface="Times New Roman" pitchFamily="18" charset="0"/>
                          <a:cs typeface="Times New Roman" pitchFamily="18" charset="0"/>
                        </a:rPr>
                        <a:t>）</a:t>
                      </a:r>
                      <a:r>
                        <a:rPr lang="zh-TW" altLang="en-US" sz="1000" b="0" i="0" u="none" strike="noStrike" dirty="0">
                          <a:solidFill>
                            <a:srgbClr val="000000"/>
                          </a:solidFill>
                          <a:effectLst/>
                          <a:latin typeface="Times New Roman" pitchFamily="18" charset="0"/>
                          <a:cs typeface="Times New Roman" pitchFamily="18" charset="0"/>
                        </a:rPr>
                        <a:t>的結果數 </a:t>
                      </a:r>
                      <a:r>
                        <a:rPr lang="en-US" altLang="zh-TW" sz="1000" b="0" i="0" u="none" strike="noStrike" dirty="0">
                          <a:solidFill>
                            <a:srgbClr val="000000"/>
                          </a:solidFill>
                          <a:effectLst/>
                          <a:latin typeface="Times New Roman" pitchFamily="18" charset="0"/>
                          <a:cs typeface="Times New Roman" pitchFamily="18" charset="0"/>
                        </a:rPr>
                        <a:t>× 100%</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lnSpc>
                          <a:spcPts val="1500"/>
                        </a:lnSpc>
                      </a:pPr>
                      <a:r>
                        <a:rPr lang="en-US" altLang="zh-CN" sz="1000" b="0" i="0" u="none" strike="noStrike">
                          <a:solidFill>
                            <a:srgbClr val="000000"/>
                          </a:solidFill>
                          <a:effectLst/>
                          <a:latin typeface="Times New Roman" pitchFamily="18" charset="0"/>
                          <a:cs typeface="Times New Roman" pitchFamily="18" charset="0"/>
                        </a:rPr>
                        <a:t>%</a:t>
                      </a:r>
                    </a:p>
                  </a:txBody>
                  <a:tcPr marL="8044" marR="8044" marT="8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447645">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en-US" altLang="zh-TW" sz="1000" b="0" i="0" u="none" strike="noStrike" dirty="0">
                          <a:solidFill>
                            <a:srgbClr val="000000"/>
                          </a:solidFill>
                          <a:effectLst/>
                          <a:latin typeface="Times New Roman" pitchFamily="18" charset="0"/>
                          <a:cs typeface="Times New Roman" pitchFamily="18" charset="0"/>
                        </a:rPr>
                        <a:t>9 </a:t>
                      </a:r>
                      <a:r>
                        <a:rPr lang="zh-TW" altLang="en-US" sz="1000" b="0" i="0" u="none" strike="noStrike" dirty="0">
                          <a:solidFill>
                            <a:srgbClr val="000000"/>
                          </a:solidFill>
                          <a:effectLst/>
                          <a:latin typeface="Times New Roman" pitchFamily="18" charset="0"/>
                          <a:cs typeface="Times New Roman" pitchFamily="18" charset="0"/>
                        </a:rPr>
                        <a:t>能力驗證</a:t>
                      </a:r>
                      <a:r>
                        <a:rPr lang="en-US" altLang="zh-TW" sz="1000" b="0" i="0" u="none" strike="noStrike" dirty="0">
                          <a:solidFill>
                            <a:srgbClr val="000000"/>
                          </a:solidFill>
                          <a:effectLst/>
                          <a:latin typeface="Times New Roman" pitchFamily="18" charset="0"/>
                          <a:cs typeface="Times New Roman" pitchFamily="18" charset="0"/>
                        </a:rPr>
                        <a:t>/</a:t>
                      </a:r>
                      <a:r>
                        <a:rPr lang="zh-TW" altLang="en-US" sz="1000" b="0" i="0" u="none" strike="noStrike" dirty="0">
                          <a:solidFill>
                            <a:srgbClr val="000000"/>
                          </a:solidFill>
                          <a:effectLst/>
                          <a:latin typeface="Times New Roman" pitchFamily="18" charset="0"/>
                          <a:cs typeface="Times New Roman" pitchFamily="18" charset="0"/>
                        </a:rPr>
                        <a:t>室間質評結果不合格處理率</a:t>
                      </a:r>
                      <a:br>
                        <a:rPr lang="zh-TW" altLang="en-US" sz="1000" b="0" i="0" u="none" strike="noStrike" dirty="0">
                          <a:solidFill>
                            <a:srgbClr val="000000"/>
                          </a:solidFill>
                          <a:effectLst/>
                          <a:latin typeface="Times New Roman" pitchFamily="18" charset="0"/>
                          <a:cs typeface="Times New Roman" pitchFamily="18" charset="0"/>
                        </a:rPr>
                      </a:br>
                      <a:r>
                        <a:rPr lang="zh-TW" altLang="en-US" sz="1000" b="0" i="0" u="none" strike="noStrike" dirty="0">
                          <a:solidFill>
                            <a:srgbClr val="000000"/>
                          </a:solidFill>
                          <a:effectLst/>
                          <a:latin typeface="Times New Roman" pitchFamily="18" charset="0"/>
                          <a:cs typeface="Times New Roman" pitchFamily="18" charset="0"/>
                        </a:rPr>
                        <a:t>注：指對能力驗證</a:t>
                      </a:r>
                      <a:r>
                        <a:rPr lang="en-US" altLang="zh-TW" sz="1000" b="0" i="0" u="none" strike="noStrike" dirty="0">
                          <a:solidFill>
                            <a:srgbClr val="000000"/>
                          </a:solidFill>
                          <a:effectLst/>
                          <a:latin typeface="Times New Roman" pitchFamily="18" charset="0"/>
                          <a:cs typeface="Times New Roman" pitchFamily="18" charset="0"/>
                        </a:rPr>
                        <a:t>/</a:t>
                      </a:r>
                      <a:r>
                        <a:rPr lang="zh-TW" altLang="en-US" sz="1000" b="0" i="0" u="none" strike="noStrike" dirty="0">
                          <a:solidFill>
                            <a:srgbClr val="000000"/>
                          </a:solidFill>
                          <a:effectLst/>
                          <a:latin typeface="Times New Roman" pitchFamily="18" charset="0"/>
                          <a:cs typeface="Times New Roman" pitchFamily="18" charset="0"/>
                        </a:rPr>
                        <a:t>室間質評結果不合格進行的原因分析、採取的糾正措施等</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zh-TW" altLang="en-US" sz="1000" b="0" i="0" u="none" strike="noStrike" dirty="0">
                          <a:solidFill>
                            <a:srgbClr val="000000"/>
                          </a:solidFill>
                          <a:effectLst/>
                          <a:latin typeface="Times New Roman" pitchFamily="18" charset="0"/>
                          <a:cs typeface="Times New Roman" pitchFamily="18" charset="0"/>
                        </a:rPr>
                        <a:t>該年內處理</a:t>
                      </a:r>
                      <a:r>
                        <a:rPr lang="zh-CN" altLang="en-US" sz="1000" b="0" i="0" u="none" strike="noStrike" dirty="0">
                          <a:solidFill>
                            <a:srgbClr val="000000"/>
                          </a:solidFill>
                          <a:effectLst/>
                          <a:latin typeface="Times New Roman" pitchFamily="18" charset="0"/>
                          <a:cs typeface="Times New Roman" pitchFamily="18" charset="0"/>
                        </a:rPr>
                        <a:t>（</a:t>
                      </a:r>
                      <a:r>
                        <a:rPr lang="en-US" altLang="zh-CN" sz="1000" b="0" i="1" u="none" strike="noStrike" dirty="0">
                          <a:solidFill>
                            <a:srgbClr val="000000"/>
                          </a:solidFill>
                          <a:effectLst/>
                          <a:latin typeface="Times New Roman" pitchFamily="18" charset="0"/>
                          <a:cs typeface="Times New Roman" pitchFamily="18" charset="0"/>
                        </a:rPr>
                        <a:t>PT </a:t>
                      </a:r>
                      <a:r>
                        <a:rPr lang="zh-CN" altLang="en-US" sz="1000" b="0" i="0" u="none" strike="noStrike" dirty="0">
                          <a:solidFill>
                            <a:srgbClr val="000000"/>
                          </a:solidFill>
                          <a:effectLst/>
                          <a:latin typeface="Times New Roman" pitchFamily="18" charset="0"/>
                          <a:cs typeface="Times New Roman" pitchFamily="18" charset="0"/>
                        </a:rPr>
                        <a:t>或 </a:t>
                      </a:r>
                      <a:r>
                        <a:rPr lang="en-US" altLang="zh-CN" sz="1000" b="0" i="1" u="none" strike="noStrike" dirty="0">
                          <a:solidFill>
                            <a:srgbClr val="000000"/>
                          </a:solidFill>
                          <a:effectLst/>
                          <a:latin typeface="Times New Roman" pitchFamily="18" charset="0"/>
                          <a:cs typeface="Times New Roman" pitchFamily="18" charset="0"/>
                        </a:rPr>
                        <a:t>EQA</a:t>
                      </a:r>
                      <a:r>
                        <a:rPr lang="zh-CN" altLang="en-US" sz="1000" b="0" i="0" u="none" strike="noStrike" dirty="0">
                          <a:solidFill>
                            <a:srgbClr val="000000"/>
                          </a:solidFill>
                          <a:effectLst/>
                          <a:latin typeface="Times New Roman" pitchFamily="18" charset="0"/>
                          <a:cs typeface="Times New Roman" pitchFamily="18" charset="0"/>
                        </a:rPr>
                        <a:t>）</a:t>
                      </a:r>
                      <a:r>
                        <a:rPr lang="zh-TW" altLang="en-US" sz="1000" b="0" i="0" u="none" strike="noStrike" dirty="0">
                          <a:solidFill>
                            <a:srgbClr val="000000"/>
                          </a:solidFill>
                          <a:effectLst/>
                          <a:latin typeface="Times New Roman" pitchFamily="18" charset="0"/>
                          <a:cs typeface="Times New Roman" pitchFamily="18" charset="0"/>
                        </a:rPr>
                        <a:t>不合格結果數 </a:t>
                      </a:r>
                      <a:r>
                        <a:rPr lang="en-US" altLang="zh-CN" sz="1000" b="0" i="0" u="none" strike="noStrike" dirty="0">
                          <a:solidFill>
                            <a:srgbClr val="000000"/>
                          </a:solidFill>
                          <a:effectLst/>
                          <a:latin typeface="Times New Roman" pitchFamily="18" charset="0"/>
                          <a:cs typeface="Times New Roman" pitchFamily="18" charset="0"/>
                        </a:rPr>
                        <a:t>÷</a:t>
                      </a:r>
                      <a:r>
                        <a:rPr lang="en-US" altLang="zh-TW" sz="1000" b="0" i="0" u="none" strike="noStrike" dirty="0">
                          <a:solidFill>
                            <a:srgbClr val="000000"/>
                          </a:solidFill>
                          <a:effectLst/>
                          <a:latin typeface="Times New Roman" pitchFamily="18" charset="0"/>
                          <a:cs typeface="Times New Roman" pitchFamily="18" charset="0"/>
                        </a:rPr>
                        <a:t> </a:t>
                      </a:r>
                      <a:r>
                        <a:rPr lang="zh-TW" altLang="en-US" sz="1000" b="0" i="0" u="none" strike="noStrike" dirty="0">
                          <a:solidFill>
                            <a:srgbClr val="000000"/>
                          </a:solidFill>
                          <a:effectLst/>
                          <a:latin typeface="Times New Roman" pitchFamily="18" charset="0"/>
                          <a:cs typeface="Times New Roman" pitchFamily="18" charset="0"/>
                        </a:rPr>
                        <a:t>某年內</a:t>
                      </a:r>
                      <a:r>
                        <a:rPr lang="zh-CN" altLang="en-US" sz="1000" b="0" i="0" u="none" strike="noStrike" dirty="0">
                          <a:solidFill>
                            <a:srgbClr val="000000"/>
                          </a:solidFill>
                          <a:effectLst/>
                          <a:latin typeface="Times New Roman" pitchFamily="18" charset="0"/>
                          <a:cs typeface="Times New Roman" pitchFamily="18" charset="0"/>
                        </a:rPr>
                        <a:t>（</a:t>
                      </a:r>
                      <a:r>
                        <a:rPr lang="en-US" altLang="zh-CN" sz="1000" b="0" i="1" u="none" strike="noStrike" dirty="0">
                          <a:solidFill>
                            <a:srgbClr val="000000"/>
                          </a:solidFill>
                          <a:effectLst/>
                          <a:latin typeface="Times New Roman" pitchFamily="18" charset="0"/>
                          <a:cs typeface="Times New Roman" pitchFamily="18" charset="0"/>
                        </a:rPr>
                        <a:t>PT </a:t>
                      </a:r>
                      <a:r>
                        <a:rPr lang="zh-CN" altLang="en-US" sz="1000" b="0" i="0" u="none" strike="noStrike" dirty="0">
                          <a:solidFill>
                            <a:srgbClr val="000000"/>
                          </a:solidFill>
                          <a:effectLst/>
                          <a:latin typeface="Times New Roman" pitchFamily="18" charset="0"/>
                          <a:cs typeface="Times New Roman" pitchFamily="18" charset="0"/>
                        </a:rPr>
                        <a:t>或 </a:t>
                      </a:r>
                      <a:r>
                        <a:rPr lang="en-US" altLang="zh-CN" sz="1000" b="0" i="1" u="none" strike="noStrike" dirty="0">
                          <a:solidFill>
                            <a:srgbClr val="000000"/>
                          </a:solidFill>
                          <a:effectLst/>
                          <a:latin typeface="Times New Roman" pitchFamily="18" charset="0"/>
                          <a:cs typeface="Times New Roman" pitchFamily="18" charset="0"/>
                        </a:rPr>
                        <a:t>EQA</a:t>
                      </a:r>
                      <a:r>
                        <a:rPr lang="zh-CN" altLang="en-US" sz="1000" b="0" i="0" u="none" strike="noStrike" dirty="0">
                          <a:solidFill>
                            <a:srgbClr val="000000"/>
                          </a:solidFill>
                          <a:effectLst/>
                          <a:latin typeface="Times New Roman" pitchFamily="18" charset="0"/>
                          <a:cs typeface="Times New Roman" pitchFamily="18" charset="0"/>
                        </a:rPr>
                        <a:t>）</a:t>
                      </a:r>
                      <a:r>
                        <a:rPr lang="zh-TW" altLang="en-US" sz="1000" b="0" i="0" u="none" strike="noStrike" dirty="0">
                          <a:solidFill>
                            <a:srgbClr val="000000"/>
                          </a:solidFill>
                          <a:effectLst/>
                          <a:latin typeface="Times New Roman" pitchFamily="18" charset="0"/>
                          <a:cs typeface="Times New Roman" pitchFamily="18" charset="0"/>
                        </a:rPr>
                        <a:t>不合格結果數 </a:t>
                      </a:r>
                      <a:r>
                        <a:rPr lang="en-US" altLang="zh-TW" sz="1000" b="0" i="0" u="none" strike="noStrike" dirty="0">
                          <a:solidFill>
                            <a:srgbClr val="000000"/>
                          </a:solidFill>
                          <a:effectLst/>
                          <a:latin typeface="Times New Roman" pitchFamily="18" charset="0"/>
                          <a:cs typeface="Times New Roman" pitchFamily="18" charset="0"/>
                        </a:rPr>
                        <a:t>× 1000%</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lnSpc>
                          <a:spcPts val="1500"/>
                        </a:lnSpc>
                      </a:pPr>
                      <a:r>
                        <a:rPr lang="en-US" altLang="zh-CN" sz="1000" b="0" i="0" u="none" strike="noStrike">
                          <a:solidFill>
                            <a:srgbClr val="000000"/>
                          </a:solidFill>
                          <a:effectLst/>
                          <a:latin typeface="Times New Roman" pitchFamily="18" charset="0"/>
                          <a:cs typeface="Times New Roman" pitchFamily="18" charset="0"/>
                        </a:rPr>
                        <a:t>%</a:t>
                      </a:r>
                    </a:p>
                  </a:txBody>
                  <a:tcPr marL="8044" marR="8044" marT="8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358032">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en-US" altLang="zh-TW" sz="1000" b="0" i="0" u="none" strike="noStrike" dirty="0">
                          <a:solidFill>
                            <a:srgbClr val="000000"/>
                          </a:solidFill>
                          <a:effectLst/>
                          <a:latin typeface="Times New Roman" pitchFamily="18" charset="0"/>
                          <a:cs typeface="Times New Roman" pitchFamily="18" charset="0"/>
                        </a:rPr>
                        <a:t>10 </a:t>
                      </a:r>
                      <a:r>
                        <a:rPr lang="zh-TW" altLang="en-US" sz="1000" b="0" i="0" u="none" strike="noStrike" dirty="0">
                          <a:solidFill>
                            <a:srgbClr val="000000"/>
                          </a:solidFill>
                          <a:effectLst/>
                          <a:latin typeface="Times New Roman" pitchFamily="18" charset="0"/>
                          <a:cs typeface="Times New Roman" pitchFamily="18" charset="0"/>
                        </a:rPr>
                        <a:t>實驗室資訊系統</a:t>
                      </a:r>
                      <a:r>
                        <a:rPr lang="en-US" altLang="zh-TW" sz="1000" b="0" i="0" u="none" strike="noStrike" dirty="0">
                          <a:solidFill>
                            <a:srgbClr val="000000"/>
                          </a:solidFill>
                          <a:effectLst/>
                          <a:latin typeface="Times New Roman" pitchFamily="18" charset="0"/>
                          <a:cs typeface="Times New Roman" pitchFamily="18" charset="0"/>
                        </a:rPr>
                        <a:t>( </a:t>
                      </a:r>
                      <a:r>
                        <a:rPr lang="en-US" altLang="zh-TW" sz="1000" b="0" i="1" u="none" strike="noStrike" dirty="0">
                          <a:solidFill>
                            <a:srgbClr val="000000"/>
                          </a:solidFill>
                          <a:effectLst/>
                          <a:latin typeface="Times New Roman" pitchFamily="18" charset="0"/>
                          <a:cs typeface="Times New Roman" pitchFamily="18" charset="0"/>
                        </a:rPr>
                        <a:t>LIS </a:t>
                      </a:r>
                      <a:r>
                        <a:rPr lang="en-US" altLang="zh-TW" sz="1000" b="0" i="0" u="none" strike="noStrike" dirty="0">
                          <a:solidFill>
                            <a:srgbClr val="000000"/>
                          </a:solidFill>
                          <a:effectLst/>
                          <a:latin typeface="Times New Roman" pitchFamily="18" charset="0"/>
                          <a:cs typeface="Times New Roman" pitchFamily="18" charset="0"/>
                        </a:rPr>
                        <a:t>)</a:t>
                      </a:r>
                      <a:r>
                        <a:rPr lang="zh-TW" altLang="en-US" sz="1000" b="0" i="0" u="none" strike="noStrike" dirty="0">
                          <a:solidFill>
                            <a:srgbClr val="000000"/>
                          </a:solidFill>
                          <a:effectLst/>
                          <a:latin typeface="Times New Roman" pitchFamily="18" charset="0"/>
                          <a:cs typeface="Times New Roman" pitchFamily="18" charset="0"/>
                        </a:rPr>
                        <a:t>各級授權不符合要求數</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lnSpc>
                          <a:spcPts val="1500"/>
                        </a:lnSpc>
                      </a:pPr>
                      <a:r>
                        <a:rPr lang="zh-CN" altLang="en-US" sz="1000" b="0" i="0" u="none" strike="noStrike" dirty="0">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447645">
                <a:tc>
                  <a:txBody>
                    <a:bodyPr/>
                    <a:lstStyle/>
                    <a:p>
                      <a:pPr algn="ctr"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lnSpc>
                          <a:spcPts val="1500"/>
                        </a:lnSpc>
                      </a:pPr>
                      <a:r>
                        <a:rPr lang="en-US" altLang="zh-TW" sz="1000" b="0" i="0" u="none" strike="noStrike" dirty="0">
                          <a:solidFill>
                            <a:srgbClr val="000000"/>
                          </a:solidFill>
                          <a:effectLst/>
                          <a:latin typeface="Times New Roman" pitchFamily="18" charset="0"/>
                          <a:cs typeface="Times New Roman" pitchFamily="18" charset="0"/>
                        </a:rPr>
                        <a:t>11 </a:t>
                      </a:r>
                      <a:r>
                        <a:rPr lang="zh-TW" altLang="en-US" sz="1000" b="0" i="0" u="none" strike="noStrike" dirty="0">
                          <a:solidFill>
                            <a:srgbClr val="000000"/>
                          </a:solidFill>
                          <a:effectLst/>
                          <a:latin typeface="Times New Roman" pitchFamily="18" charset="0"/>
                          <a:cs typeface="Times New Roman" pitchFamily="18" charset="0"/>
                        </a:rPr>
                        <a:t>是否通過</a:t>
                      </a:r>
                      <a:r>
                        <a:rPr lang="en-US" altLang="zh-TW" sz="1000" b="0" i="0" u="none" strike="noStrike" dirty="0">
                          <a:solidFill>
                            <a:srgbClr val="000000"/>
                          </a:solidFill>
                          <a:effectLst/>
                          <a:latin typeface="Times New Roman" pitchFamily="18" charset="0"/>
                          <a:cs typeface="Times New Roman" pitchFamily="18" charset="0"/>
                        </a:rPr>
                        <a:t>《</a:t>
                      </a:r>
                      <a:r>
                        <a:rPr lang="zh-TW" altLang="en-US" sz="1000" b="0" i="0" u="none" strike="noStrike" dirty="0">
                          <a:solidFill>
                            <a:srgbClr val="000000"/>
                          </a:solidFill>
                          <a:effectLst/>
                          <a:latin typeface="Times New Roman" pitchFamily="18" charset="0"/>
                          <a:cs typeface="Times New Roman" pitchFamily="18" charset="0"/>
                        </a:rPr>
                        <a:t>醫療機構臨床實驗室管理辦法</a:t>
                      </a:r>
                      <a:r>
                        <a:rPr lang="en-US" altLang="zh-TW" sz="1000" b="0" i="0" u="none" strike="noStrike" dirty="0">
                          <a:solidFill>
                            <a:srgbClr val="000000"/>
                          </a:solidFill>
                          <a:effectLst/>
                          <a:latin typeface="Times New Roman" pitchFamily="18" charset="0"/>
                          <a:cs typeface="Times New Roman" pitchFamily="18" charset="0"/>
                        </a:rPr>
                        <a:t>》</a:t>
                      </a:r>
                      <a:r>
                        <a:rPr lang="zh-TW" altLang="en-US" sz="1000" b="0" i="0" u="none" strike="noStrike" dirty="0">
                          <a:solidFill>
                            <a:srgbClr val="000000"/>
                          </a:solidFill>
                          <a:effectLst/>
                          <a:latin typeface="Times New Roman" pitchFamily="18" charset="0"/>
                          <a:cs typeface="Times New Roman" pitchFamily="18" charset="0"/>
                        </a:rPr>
                        <a:t>要求的安全審核</a:t>
                      </a:r>
                      <a:br>
                        <a:rPr lang="zh-TW" altLang="en-US" sz="1000" b="0" i="0" u="none" strike="noStrike" dirty="0">
                          <a:solidFill>
                            <a:srgbClr val="000000"/>
                          </a:solidFill>
                          <a:effectLst/>
                          <a:latin typeface="Times New Roman" pitchFamily="18" charset="0"/>
                          <a:cs typeface="Times New Roman" pitchFamily="18" charset="0"/>
                        </a:rPr>
                      </a:br>
                      <a:r>
                        <a:rPr lang="zh-TW" altLang="en-US" sz="1000" b="0" i="0" u="none" strike="noStrike" dirty="0">
                          <a:solidFill>
                            <a:srgbClr val="000000"/>
                          </a:solidFill>
                          <a:effectLst/>
                          <a:latin typeface="Times New Roman" pitchFamily="18" charset="0"/>
                          <a:cs typeface="Times New Roman" pitchFamily="18" charset="0"/>
                        </a:rPr>
                        <a:t>注：此為定性指標</a:t>
                      </a:r>
                    </a:p>
                  </a:txBody>
                  <a:tcPr marL="8044" marR="8044" marT="804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lnSpc>
                          <a:spcPts val="1500"/>
                        </a:lnSpc>
                      </a:pPr>
                      <a:r>
                        <a:rPr lang="zh-CN" altLang="en-US" sz="1000" b="0" i="0" u="none" strike="noStrike">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lnSpc>
                          <a:spcPts val="1500"/>
                        </a:lnSpc>
                      </a:pPr>
                      <a:r>
                        <a:rPr lang="zh-CN" altLang="en-US" sz="1000" b="0" i="0" u="none" strike="noStrike" dirty="0">
                          <a:solidFill>
                            <a:srgbClr val="000000"/>
                          </a:solidFill>
                          <a:effectLst/>
                          <a:latin typeface="Times New Roman" pitchFamily="18" charset="0"/>
                          <a:cs typeface="Times New Roman" pitchFamily="18" charset="0"/>
                        </a:rPr>
                        <a:t>　</a:t>
                      </a:r>
                    </a:p>
                  </a:txBody>
                  <a:tcPr marL="8044" marR="8044" marT="804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lnSpc>
                          <a:spcPts val="1500"/>
                        </a:lnSpc>
                      </a:pPr>
                      <a:r>
                        <a:rPr lang="zh-CN" altLang="en-US" sz="1000" b="0" i="0" u="none" strike="noStrike" dirty="0">
                          <a:solidFill>
                            <a:srgbClr val="000000"/>
                          </a:solidFill>
                          <a:effectLst/>
                          <a:latin typeface="Times New Roman" pitchFamily="18" charset="0"/>
                          <a:cs typeface="Times New Roman" pitchFamily="18" charset="0"/>
                        </a:rPr>
                        <a:t>　</a:t>
                      </a:r>
                    </a:p>
                  </a:txBody>
                  <a:tcPr marL="8044" marR="8044" marT="804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028246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50" dirty="0">
                <a:solidFill>
                  <a:srgbClr val="000000"/>
                </a:solidFill>
                <a:latin typeface="Times New Roman" pitchFamily="18" charset="0"/>
                <a:cs typeface="Times New Roman" pitchFamily="18" charset="0"/>
              </a:rPr>
              <a:t>診斷試驗的風險分析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風險控制</a:t>
            </a:r>
            <a:r>
              <a:rPr lang="en-US" altLang="zh-CN" sz="950" dirty="0">
                <a:solidFill>
                  <a:srgbClr val="000000"/>
                </a:solidFill>
                <a:latin typeface="Times New Roman" pitchFamily="18" charset="0"/>
                <a:cs typeface="Times New Roman" pitchFamily="18" charset="0"/>
              </a:rPr>
              <a:t>( </a:t>
            </a:r>
            <a:r>
              <a:rPr lang="en-US" altLang="zh-CN" sz="950" i="1" dirty="0">
                <a:solidFill>
                  <a:srgbClr val="000000"/>
                </a:solidFill>
                <a:latin typeface="Times New Roman" pitchFamily="18" charset="0"/>
                <a:cs typeface="Times New Roman" pitchFamily="18" charset="0"/>
              </a:rPr>
              <a:t>Risk control</a:t>
            </a:r>
            <a:r>
              <a:rPr lang="en-US" altLang="zh-TW" sz="950" dirty="0">
                <a:solidFill>
                  <a:srgbClr val="000000"/>
                </a:solidFill>
                <a:latin typeface="Times New Roman" pitchFamily="18" charset="0"/>
                <a:cs typeface="Times New Roman" pitchFamily="18" charset="0"/>
              </a:rPr>
              <a:t> ) </a:t>
            </a:r>
            <a:r>
              <a:rPr lang="zh-TW" altLang="en-US" sz="950" dirty="0">
                <a:solidFill>
                  <a:srgbClr val="000000"/>
                </a:solidFill>
                <a:latin typeface="Times New Roman" pitchFamily="18" charset="0"/>
                <a:cs typeface="Times New Roman" pitchFamily="18" charset="0"/>
              </a:rPr>
              <a:t>；</a:t>
            </a: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10" name="Rectangle 14"/>
          <p:cNvSpPr>
            <a:spLocks noChangeArrowheads="1"/>
          </p:cNvSpPr>
          <p:nvPr/>
        </p:nvSpPr>
        <p:spPr bwMode="auto">
          <a:xfrm>
            <a:off x="2440916" y="466552"/>
            <a:ext cx="6037056"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900" dirty="0">
                <a:latin typeface="Times New Roman" pitchFamily="18" charset="0"/>
                <a:cs typeface="Times New Roman" pitchFamily="18" charset="0"/>
              </a:rPr>
              <a:t>分析</a:t>
            </a:r>
            <a:r>
              <a:rPr lang="zh-CN" altLang="en-US" sz="900" dirty="0">
                <a:latin typeface="Times New Roman" pitchFamily="18" charset="0"/>
                <a:cs typeface="Times New Roman" pitchFamily="18" charset="0"/>
              </a:rPr>
              <a:t>後</a:t>
            </a:r>
            <a:r>
              <a:rPr lang="zh-TW" altLang="en-US" sz="900" dirty="0">
                <a:latin typeface="Times New Roman" pitchFamily="18" charset="0"/>
                <a:cs typeface="Times New Roman" pitchFamily="18" charset="0"/>
              </a:rPr>
              <a:t>質量</a:t>
            </a:r>
            <a:r>
              <a:rPr lang="zh-CN" altLang="en-US" sz="900" dirty="0">
                <a:latin typeface="Times New Roman" pitchFamily="18" charset="0"/>
                <a:cs typeface="Times New Roman" pitchFamily="18" charset="0"/>
              </a:rPr>
              <a:t>控制點八類二十九項</a:t>
            </a:r>
            <a:endParaRPr lang="en-US" altLang="zh-CN" sz="900" dirty="0">
              <a:latin typeface="Times New Roman" pitchFamily="18" charset="0"/>
              <a:cs typeface="Times New Roman"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1716737297"/>
              </p:ext>
            </p:extLst>
          </p:nvPr>
        </p:nvGraphicFramePr>
        <p:xfrm>
          <a:off x="2506151" y="744056"/>
          <a:ext cx="6536266" cy="5122713"/>
        </p:xfrm>
        <a:graphic>
          <a:graphicData uri="http://schemas.openxmlformats.org/drawingml/2006/table">
            <a:tbl>
              <a:tblPr/>
              <a:tblGrid>
                <a:gridCol w="112058">
                  <a:extLst>
                    <a:ext uri="{9D8B030D-6E8A-4147-A177-3AD203B41FA5}">
                      <a16:colId xmlns:a16="http://schemas.microsoft.com/office/drawing/2014/main" val="20000"/>
                    </a:ext>
                  </a:extLst>
                </a:gridCol>
                <a:gridCol w="2935941">
                  <a:extLst>
                    <a:ext uri="{9D8B030D-6E8A-4147-A177-3AD203B41FA5}">
                      <a16:colId xmlns:a16="http://schemas.microsoft.com/office/drawing/2014/main" val="20001"/>
                    </a:ext>
                  </a:extLst>
                </a:gridCol>
                <a:gridCol w="101600">
                  <a:extLst>
                    <a:ext uri="{9D8B030D-6E8A-4147-A177-3AD203B41FA5}">
                      <a16:colId xmlns:a16="http://schemas.microsoft.com/office/drawing/2014/main" val="20002"/>
                    </a:ext>
                  </a:extLst>
                </a:gridCol>
                <a:gridCol w="2788355">
                  <a:extLst>
                    <a:ext uri="{9D8B030D-6E8A-4147-A177-3AD203B41FA5}">
                      <a16:colId xmlns:a16="http://schemas.microsoft.com/office/drawing/2014/main" val="20003"/>
                    </a:ext>
                  </a:extLst>
                </a:gridCol>
                <a:gridCol w="598312">
                  <a:extLst>
                    <a:ext uri="{9D8B030D-6E8A-4147-A177-3AD203B41FA5}">
                      <a16:colId xmlns:a16="http://schemas.microsoft.com/office/drawing/2014/main" val="20004"/>
                    </a:ext>
                  </a:extLst>
                </a:gridCol>
              </a:tblGrid>
              <a:tr h="68841">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50" b="0" i="0" u="none" strike="noStrike">
                          <a:solidFill>
                            <a:srgbClr val="000000"/>
                          </a:solidFill>
                          <a:effectLst/>
                          <a:latin typeface="宋体"/>
                        </a:rPr>
                        <a:t>質量指標</a:t>
                      </a:r>
                      <a:endParaRPr lang="zh-CN"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50" b="0" i="0" u="none" strike="noStrike">
                          <a:solidFill>
                            <a:srgbClr val="000000"/>
                          </a:solidFill>
                          <a:effectLst/>
                          <a:latin typeface="宋体"/>
                        </a:rPr>
                        <a:t>指標的定義</a:t>
                      </a:r>
                      <a:endParaRPr lang="zh-CN"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450" b="0" i="0" u="none" strike="noStrike">
                          <a:solidFill>
                            <a:srgbClr val="000000"/>
                          </a:solidFill>
                          <a:effectLst/>
                          <a:latin typeface="宋体"/>
                        </a:rPr>
                        <a:t>單位</a:t>
                      </a: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8841">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zh-TW" altLang="en-US" sz="450" b="0" i="0" u="none" strike="noStrike">
                          <a:solidFill>
                            <a:srgbClr val="000000"/>
                          </a:solidFill>
                          <a:effectLst/>
                          <a:latin typeface="宋体"/>
                        </a:rPr>
                        <a:t>（一）結果報告及時性</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zh-CN" altLang="en-US" sz="450" b="0" i="0" u="none" strike="noStrike">
                          <a:solidFill>
                            <a:srgbClr val="000000"/>
                          </a:solidFill>
                          <a:effectLst/>
                          <a:latin typeface="Times New Roman"/>
                        </a:rPr>
                        <a:t>　</a:t>
                      </a:r>
                    </a:p>
                  </a:txBody>
                  <a:tcPr marL="3824" marR="3824" marT="382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30033">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1.1 </a:t>
                      </a:r>
                      <a:r>
                        <a:rPr lang="zh-TW" altLang="en-US" sz="450" b="0" i="0" u="none" strike="noStrike" dirty="0">
                          <a:solidFill>
                            <a:srgbClr val="000000"/>
                          </a:solidFill>
                          <a:effectLst/>
                          <a:latin typeface="宋体"/>
                        </a:rPr>
                        <a:t>常規報告周轉時間</a:t>
                      </a:r>
                      <a:r>
                        <a:rPr lang="en-US" altLang="zh-TW" sz="450" b="0" i="0" u="none" strike="noStrike" dirty="0">
                          <a:solidFill>
                            <a:srgbClr val="000000"/>
                          </a:solidFill>
                          <a:effectLst/>
                          <a:latin typeface="Times New Roman"/>
                        </a:rPr>
                        <a:t>( </a:t>
                      </a:r>
                      <a:r>
                        <a:rPr lang="en-US" altLang="zh-TW" sz="450" b="0" i="1" u="none" strike="noStrike" dirty="0">
                          <a:solidFill>
                            <a:srgbClr val="000000"/>
                          </a:solidFill>
                          <a:effectLst/>
                          <a:latin typeface="Times New Roman"/>
                        </a:rPr>
                        <a:t>TAT </a:t>
                      </a:r>
                      <a:r>
                        <a:rPr lang="en-US" altLang="zh-TW" sz="450" b="0" i="0" u="none" strike="noStrike" dirty="0">
                          <a:solidFill>
                            <a:srgbClr val="000000"/>
                          </a:solidFill>
                          <a:effectLst/>
                          <a:latin typeface="Times New Roman"/>
                        </a:rPr>
                        <a:t>)</a:t>
                      </a:r>
                      <a:r>
                        <a:rPr lang="zh-TW" altLang="en-US" sz="450" b="0" i="0" u="none" strike="noStrike" dirty="0">
                          <a:solidFill>
                            <a:srgbClr val="000000"/>
                          </a:solidFill>
                          <a:effectLst/>
                          <a:latin typeface="宋体"/>
                        </a:rPr>
                        <a:t>符合率</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a:t>
                      </a:r>
                      <a:r>
                        <a:rPr lang="en-US" altLang="zh-TW" sz="450" b="0" i="1" u="none" strike="noStrike" dirty="0">
                          <a:solidFill>
                            <a:srgbClr val="000000"/>
                          </a:solidFill>
                          <a:effectLst/>
                          <a:latin typeface="Times New Roman"/>
                        </a:rPr>
                        <a:t>TAT</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是指從臨床醫生開出檢驗申請單到接收到報告之間的時間</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該時期內符合</a:t>
                      </a:r>
                      <a:r>
                        <a:rPr lang="zh-TW" altLang="en-US" sz="450" b="0" i="0" u="none" strike="noStrike" dirty="0">
                          <a:solidFill>
                            <a:srgbClr val="000000"/>
                          </a:solidFill>
                          <a:effectLst/>
                          <a:latin typeface="Times New Roman"/>
                        </a:rPr>
                        <a:t> </a:t>
                      </a:r>
                      <a:r>
                        <a:rPr lang="en-US" altLang="zh-TW" sz="450" b="0" i="1" u="none" strike="noStrike" dirty="0">
                          <a:solidFill>
                            <a:srgbClr val="000000"/>
                          </a:solidFill>
                          <a:effectLst/>
                          <a:latin typeface="Times New Roman"/>
                        </a:rPr>
                        <a:t>TAT</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規定的常規標本數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某時期內常規標本總數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87400">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1.2 </a:t>
                      </a:r>
                      <a:r>
                        <a:rPr lang="zh-TW" altLang="en-US" sz="450" b="0" i="0" u="none" strike="noStrike" dirty="0">
                          <a:solidFill>
                            <a:srgbClr val="000000"/>
                          </a:solidFill>
                          <a:effectLst/>
                          <a:latin typeface="宋体"/>
                        </a:rPr>
                        <a:t>急診報告周轉時間</a:t>
                      </a:r>
                      <a:r>
                        <a:rPr lang="en-US" altLang="zh-TW" sz="450" b="0" i="0" u="none" strike="noStrike" dirty="0">
                          <a:solidFill>
                            <a:srgbClr val="000000"/>
                          </a:solidFill>
                          <a:effectLst/>
                          <a:latin typeface="Times New Roman"/>
                        </a:rPr>
                        <a:t>( </a:t>
                      </a:r>
                      <a:r>
                        <a:rPr lang="en-US" altLang="zh-TW" sz="450" b="0" i="1" u="none" strike="noStrike" dirty="0">
                          <a:solidFill>
                            <a:srgbClr val="000000"/>
                          </a:solidFill>
                          <a:effectLst/>
                          <a:latin typeface="Times New Roman"/>
                        </a:rPr>
                        <a:t>TAT</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符合率</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a:t>
                      </a:r>
                      <a:r>
                        <a:rPr lang="en-US" altLang="zh-TW" sz="450" b="0" i="1" u="none" strike="noStrike" dirty="0">
                          <a:solidFill>
                            <a:srgbClr val="000000"/>
                          </a:solidFill>
                          <a:effectLst/>
                          <a:latin typeface="Times New Roman"/>
                        </a:rPr>
                        <a:t>TAT</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是指從臨床醫生開出檢驗申請單到接收到報告之間的時間</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該時期內符合</a:t>
                      </a:r>
                      <a:r>
                        <a:rPr lang="zh-TW" altLang="en-US" sz="450" b="0" i="0" u="none" strike="noStrike" dirty="0">
                          <a:solidFill>
                            <a:srgbClr val="000000"/>
                          </a:solidFill>
                          <a:effectLst/>
                          <a:latin typeface="Times New Roman"/>
                        </a:rPr>
                        <a:t> </a:t>
                      </a:r>
                      <a:r>
                        <a:rPr lang="en-US" altLang="zh-TW" sz="450" b="0" i="1" u="none" strike="noStrike" dirty="0">
                          <a:solidFill>
                            <a:srgbClr val="000000"/>
                          </a:solidFill>
                          <a:effectLst/>
                          <a:latin typeface="Times New Roman"/>
                        </a:rPr>
                        <a:t>TAT</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規定的急診標本數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某時期內急診標本總數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87400">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1.3 </a:t>
                      </a:r>
                      <a:r>
                        <a:rPr lang="zh-TW" altLang="en-US" sz="450" b="0" i="0" u="none" strike="noStrike">
                          <a:solidFill>
                            <a:srgbClr val="000000"/>
                          </a:solidFill>
                          <a:effectLst/>
                          <a:latin typeface="宋体"/>
                        </a:rPr>
                        <a:t>常規標本接收到報告發放（實驗室內）時間符合率</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注：此處的時間是指從實驗室接收到標本到發放報告的時間</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該時期內符合實驗室內時間規定的常規標本數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某時期內常規標本總數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1.4 </a:t>
                      </a:r>
                      <a:r>
                        <a:rPr lang="zh-TW" altLang="en-US" sz="450" b="0" i="0" u="none" strike="noStrike">
                          <a:solidFill>
                            <a:srgbClr val="000000"/>
                          </a:solidFill>
                          <a:effectLst/>
                          <a:latin typeface="宋体"/>
                        </a:rPr>
                        <a:t>急診標本接收到報告發放（實驗室內）時間符合率</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注：此處的時間是指從實驗室接收到標本到發放報告的時間</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該時期內符合實驗室內時間規定的急診標本數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某時期內急診標本總數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a:solidFill>
                            <a:srgbClr val="000000"/>
                          </a:solidFill>
                          <a:effectLst/>
                          <a:latin typeface="宋体"/>
                        </a:rPr>
                        <a:t>（二）結果報告正確有效</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450" b="0" i="0" u="none" strike="noStrike" dirty="0">
                          <a:solidFill>
                            <a:srgbClr val="000000"/>
                          </a:solidFill>
                          <a:effectLst/>
                          <a:latin typeface="Times New Roman"/>
                        </a:rPr>
                        <a:t>　</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2.1 </a:t>
                      </a:r>
                      <a:r>
                        <a:rPr lang="zh-TW" altLang="en-US" sz="450" b="0" i="0" u="none" strike="noStrike">
                          <a:solidFill>
                            <a:srgbClr val="000000"/>
                          </a:solidFill>
                          <a:effectLst/>
                          <a:latin typeface="宋体"/>
                        </a:rPr>
                        <a:t>未檢驗的標本率</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注：特指因各種原因導致未對申請標本進行檢驗的情況</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該時期內未進行檢驗的申請標本數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某時期內申請標本總數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187400">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2.2 </a:t>
                      </a:r>
                      <a:r>
                        <a:rPr lang="zh-TW" altLang="en-US" sz="450" b="0" i="0" u="none" strike="noStrike">
                          <a:solidFill>
                            <a:srgbClr val="000000"/>
                          </a:solidFill>
                          <a:effectLst/>
                          <a:latin typeface="宋体"/>
                        </a:rPr>
                        <a:t>錯誤的報告率</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注：此處指結果發放之後所發現的錯誤，例如檢驗結果不正確、參考區間不正確、病房資訊錯誤等</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該時期內錯誤的報告數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某時期內實驗室發放報告總數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2.3 </a:t>
                      </a:r>
                      <a:r>
                        <a:rPr lang="zh-TW" altLang="en-US" sz="450" b="0" i="0" u="none" strike="noStrike">
                          <a:solidFill>
                            <a:srgbClr val="000000"/>
                          </a:solidFill>
                          <a:effectLst/>
                          <a:latin typeface="宋体"/>
                        </a:rPr>
                        <a:t>錯誤報告的糾正率</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注：實驗室發現錯誤報告並給予糾正的報告數占錯誤報告總數的百分率</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該時期內糾正的錯誤報告數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某時期內總的錯誤報告數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68841">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2.4 </a:t>
                      </a:r>
                      <a:r>
                        <a:rPr lang="zh-TW" altLang="en-US" sz="450" b="0" i="0" u="none" strike="noStrike">
                          <a:solidFill>
                            <a:srgbClr val="000000"/>
                          </a:solidFill>
                          <a:effectLst/>
                          <a:latin typeface="宋体"/>
                        </a:rPr>
                        <a:t>報告的修改率</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該時期內修改的報告數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某時期內總報告數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a:solidFill>
                            <a:srgbClr val="000000"/>
                          </a:solidFill>
                          <a:effectLst/>
                          <a:latin typeface="宋体"/>
                        </a:rPr>
                        <a:t>（三）危急值報告及時有效</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450" b="0" i="0" u="none" strike="noStrike" dirty="0">
                          <a:solidFill>
                            <a:srgbClr val="000000"/>
                          </a:solidFill>
                          <a:effectLst/>
                          <a:latin typeface="Times New Roman"/>
                        </a:rPr>
                        <a:t>　</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3.1 </a:t>
                      </a:r>
                      <a:r>
                        <a:rPr lang="zh-TW" altLang="en-US" sz="450" b="0" i="0" u="none" strike="noStrike">
                          <a:solidFill>
                            <a:srgbClr val="000000"/>
                          </a:solidFill>
                          <a:effectLst/>
                          <a:latin typeface="宋体"/>
                        </a:rPr>
                        <a:t>住院患者危急值結果的報告率</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注：以危急值結果中報告給相關人員的報告所占比例來表示</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該時期內報告給臨床的住院患者危急值數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某時期內住院患者需要報告的危急值總數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3.2 </a:t>
                      </a:r>
                      <a:r>
                        <a:rPr lang="zh-TW" altLang="en-US" sz="450" b="0" i="0" u="none" strike="noStrike" dirty="0">
                          <a:solidFill>
                            <a:srgbClr val="000000"/>
                          </a:solidFill>
                          <a:effectLst/>
                          <a:latin typeface="宋体"/>
                        </a:rPr>
                        <a:t>門診患者危急值結果的報告率</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注：以危急值結果中報告給相關人員的報告所占比例來表示</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該時期內報告給門診的患者危急值數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某時期內需要報告的門診患者危急值總數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3.3 </a:t>
                      </a:r>
                      <a:r>
                        <a:rPr lang="zh-TW" altLang="en-US" sz="450" b="0" i="0" u="none" strike="noStrike" dirty="0">
                          <a:solidFill>
                            <a:srgbClr val="000000"/>
                          </a:solidFill>
                          <a:effectLst/>
                          <a:latin typeface="宋体"/>
                        </a:rPr>
                        <a:t>急診患者危急值結果的報告率</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注：以危急值結果中報告給相關人員的報告所占比例來表示</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該時期內報告給急診的患者危急值數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某時期內需報告的急診患者危急值總數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3.4 </a:t>
                      </a:r>
                      <a:r>
                        <a:rPr lang="zh-TW" altLang="en-US" sz="450" b="0" i="0" u="none" strike="noStrike">
                          <a:solidFill>
                            <a:srgbClr val="000000"/>
                          </a:solidFill>
                          <a:effectLst/>
                          <a:latin typeface="宋体"/>
                        </a:rPr>
                        <a:t>臨床與實驗室危急值記錄核對一致性</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注：以實驗室危急值記錄與臨床危急值記錄一致性來表示</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實驗室危急值記錄與臨床危急值記錄的一致率</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a:solidFill>
                            <a:srgbClr val="000000"/>
                          </a:solidFill>
                          <a:effectLst/>
                          <a:latin typeface="宋体"/>
                        </a:rPr>
                        <a:t>（四）實驗室服務滿意</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450" b="0" i="0" u="none" strike="noStrike" dirty="0">
                          <a:solidFill>
                            <a:srgbClr val="000000"/>
                          </a:solidFill>
                          <a:effectLst/>
                          <a:latin typeface="Times New Roman"/>
                        </a:rPr>
                        <a:t>　</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4.1 </a:t>
                      </a:r>
                      <a:r>
                        <a:rPr lang="zh-TW" altLang="en-US" sz="450" b="0" i="0" u="none" strike="noStrike">
                          <a:solidFill>
                            <a:srgbClr val="000000"/>
                          </a:solidFill>
                          <a:effectLst/>
                          <a:latin typeface="宋体"/>
                        </a:rPr>
                        <a:t>患者對採樣服務的滿意度</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注：通過問卷調查形式來獲得，以百分率表示</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對採樣滿意的患者數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調查的患者總數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187400">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4.2 </a:t>
                      </a:r>
                      <a:r>
                        <a:rPr lang="zh-TW" altLang="en-US" sz="450" b="0" i="0" u="none" strike="noStrike" dirty="0">
                          <a:solidFill>
                            <a:srgbClr val="000000"/>
                          </a:solidFill>
                          <a:effectLst/>
                          <a:latin typeface="宋体"/>
                        </a:rPr>
                        <a:t>臨床對實驗室服務的滿意度</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注：指臨床對實驗室 </a:t>
                      </a:r>
                      <a:r>
                        <a:rPr lang="en-US" altLang="zh-TW" sz="450" b="0" i="1" u="none" strike="noStrike" dirty="0">
                          <a:solidFill>
                            <a:srgbClr val="000000"/>
                          </a:solidFill>
                          <a:effectLst/>
                          <a:latin typeface="Times New Roman"/>
                        </a:rPr>
                        <a:t>TAT</a:t>
                      </a:r>
                      <a:r>
                        <a:rPr lang="zh-TW" altLang="en-US" sz="450" b="0" i="0" u="none" strike="noStrike" dirty="0">
                          <a:solidFill>
                            <a:srgbClr val="000000"/>
                          </a:solidFill>
                          <a:effectLst/>
                          <a:latin typeface="宋体"/>
                        </a:rPr>
                        <a:t>、結果可得性和溝通等各方面滿意的百分率</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對實驗室服務滿意的臨床醫生或（和）護士數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調查的臨床醫生或（和）護士總數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4.3 </a:t>
                      </a:r>
                      <a:r>
                        <a:rPr lang="zh-TW" altLang="en-US" sz="450" b="0" i="0" u="none" strike="noStrike">
                          <a:solidFill>
                            <a:srgbClr val="000000"/>
                          </a:solidFill>
                          <a:effectLst/>
                          <a:latin typeface="宋体"/>
                        </a:rPr>
                        <a:t>檢驗賬單的準確性</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注：指檢驗單中各個項目收費是否存在多收或者少收的情況</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該時期內檢驗賬單無誤的數量</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某時期內檢驗賬單總數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187400">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4.4 </a:t>
                      </a:r>
                      <a:r>
                        <a:rPr lang="zh-TW" altLang="en-US" sz="450" b="0" i="0" u="none" strike="noStrike">
                          <a:solidFill>
                            <a:srgbClr val="000000"/>
                          </a:solidFill>
                          <a:effectLst/>
                          <a:latin typeface="宋体"/>
                        </a:rPr>
                        <a:t>實驗室投訴或抱怨數</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注：某時期內實驗室接到的投訴或抱怨數</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450" b="0" i="0" u="none" strike="noStrike" dirty="0">
                          <a:solidFill>
                            <a:srgbClr val="000000"/>
                          </a:solidFill>
                          <a:effectLst/>
                          <a:latin typeface="Times New Roman"/>
                        </a:rPr>
                        <a:t>　</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4.5 </a:t>
                      </a:r>
                      <a:r>
                        <a:rPr lang="zh-TW" altLang="en-US" sz="450" b="0" i="0" u="none" strike="noStrike">
                          <a:solidFill>
                            <a:srgbClr val="000000"/>
                          </a:solidFill>
                          <a:effectLst/>
                          <a:latin typeface="宋体"/>
                        </a:rPr>
                        <a:t>實驗室與臨床溝通數</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注：某時期內實驗室文件記錄的臨床溝通數</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450" b="0" i="0" u="none" strike="noStrike" dirty="0">
                          <a:solidFill>
                            <a:srgbClr val="000000"/>
                          </a:solidFill>
                          <a:effectLst/>
                          <a:latin typeface="Times New Roman"/>
                        </a:rPr>
                        <a:t>　</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4.6 </a:t>
                      </a:r>
                      <a:r>
                        <a:rPr lang="zh-TW" altLang="en-US" sz="450" b="0" i="0" u="none" strike="noStrike">
                          <a:solidFill>
                            <a:srgbClr val="000000"/>
                          </a:solidFill>
                          <a:effectLst/>
                          <a:latin typeface="宋体"/>
                        </a:rPr>
                        <a:t>實驗室員工對實驗室流程的滿意度</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注：可以通過發放不記名問卷調查等方式進行滿意度調查</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對實驗室流程滿意的人數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調查的實驗室員工總數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130033">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（五）實驗室資訊系統</a:t>
                      </a:r>
                      <a:r>
                        <a:rPr lang="en-US" altLang="zh-TW" sz="450" b="0" i="0" u="none" strike="noStrike" dirty="0">
                          <a:solidFill>
                            <a:srgbClr val="000000"/>
                          </a:solidFill>
                          <a:effectLst/>
                          <a:latin typeface="Times New Roman"/>
                        </a:rPr>
                        <a:t>( </a:t>
                      </a:r>
                      <a:r>
                        <a:rPr lang="en-US" altLang="zh-TW" sz="450" b="0" i="1" u="none" strike="noStrike" dirty="0">
                          <a:solidFill>
                            <a:srgbClr val="000000"/>
                          </a:solidFill>
                          <a:effectLst/>
                          <a:latin typeface="Times New Roman"/>
                        </a:rPr>
                        <a:t>LIS</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性能符合規範要求</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450" b="0" i="0" u="none" strike="noStrike" dirty="0">
                          <a:solidFill>
                            <a:srgbClr val="000000"/>
                          </a:solidFill>
                          <a:effectLst/>
                          <a:latin typeface="Times New Roman"/>
                        </a:rPr>
                        <a:t>　</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130033">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5.1 </a:t>
                      </a:r>
                      <a:r>
                        <a:rPr lang="en-US" altLang="zh-TW" sz="450" b="0" i="1" u="none" strike="noStrike" dirty="0">
                          <a:solidFill>
                            <a:srgbClr val="000000"/>
                          </a:solidFill>
                          <a:effectLst/>
                          <a:latin typeface="Times New Roman"/>
                        </a:rPr>
                        <a:t>LIS</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故障次數</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注：一般以一年中</a:t>
                      </a:r>
                      <a:r>
                        <a:rPr lang="zh-TW" altLang="en-US" sz="450" b="0" i="0" u="none" strike="noStrike" dirty="0">
                          <a:solidFill>
                            <a:srgbClr val="000000"/>
                          </a:solidFill>
                          <a:effectLst/>
                          <a:latin typeface="Times New Roman"/>
                        </a:rPr>
                        <a:t> </a:t>
                      </a:r>
                      <a:r>
                        <a:rPr lang="en-US" altLang="zh-TW" sz="450" b="0" i="1" u="none" strike="noStrike" dirty="0">
                          <a:solidFill>
                            <a:srgbClr val="000000"/>
                          </a:solidFill>
                          <a:effectLst/>
                          <a:latin typeface="Times New Roman"/>
                        </a:rPr>
                        <a:t>LIS</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故障次數來表述</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該年內</a:t>
                      </a:r>
                      <a:r>
                        <a:rPr lang="zh-TW" altLang="en-US" sz="450" b="0" i="0" u="none" strike="noStrike" dirty="0">
                          <a:solidFill>
                            <a:srgbClr val="000000"/>
                          </a:solidFill>
                          <a:effectLst/>
                          <a:latin typeface="Times New Roman"/>
                        </a:rPr>
                        <a:t> </a:t>
                      </a:r>
                      <a:r>
                        <a:rPr lang="en-US" altLang="zh-TW" sz="450" b="0" i="1" u="none" strike="noStrike" dirty="0">
                          <a:solidFill>
                            <a:srgbClr val="000000"/>
                          </a:solidFill>
                          <a:effectLst/>
                          <a:latin typeface="Times New Roman"/>
                        </a:rPr>
                        <a:t>LIS</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的故障次數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年</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宋体"/>
                        </a:rPr>
                        <a:t>次</a:t>
                      </a:r>
                      <a:r>
                        <a:rPr lang="zh-CN" altLang="en-US" sz="450" b="0" i="0" u="none" strike="noStrike">
                          <a:solidFill>
                            <a:srgbClr val="000000"/>
                          </a:solidFill>
                          <a:effectLst/>
                          <a:latin typeface="Times New Roman"/>
                        </a:rPr>
                        <a:t> </a:t>
                      </a:r>
                      <a:r>
                        <a:rPr lang="en-US" altLang="zh-CN" sz="450" b="0" i="0" u="none" strike="noStrike">
                          <a:solidFill>
                            <a:srgbClr val="000000"/>
                          </a:solidFill>
                          <a:effectLst/>
                          <a:latin typeface="Times New Roman"/>
                        </a:rPr>
                        <a:t>/ </a:t>
                      </a:r>
                      <a:r>
                        <a:rPr lang="zh-CN" altLang="en-US" sz="450" b="0" i="0" u="none" strike="noStrike">
                          <a:solidFill>
                            <a:srgbClr val="000000"/>
                          </a:solidFill>
                          <a:effectLst/>
                          <a:latin typeface="宋体"/>
                        </a:rPr>
                        <a:t>年</a:t>
                      </a: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4"/>
                  </a:ext>
                </a:extLst>
              </a:tr>
              <a:tr h="130033">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5.2 </a:t>
                      </a:r>
                      <a:r>
                        <a:rPr lang="en-US" altLang="zh-TW" sz="450" b="0" i="1" u="none" strike="noStrike" dirty="0">
                          <a:solidFill>
                            <a:srgbClr val="000000"/>
                          </a:solidFill>
                          <a:effectLst/>
                          <a:latin typeface="Times New Roman"/>
                        </a:rPr>
                        <a:t>LIS</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傳輸準確性驗證符合率</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注：可以通過抽查等方式來驗證 </a:t>
                      </a:r>
                      <a:r>
                        <a:rPr lang="en-US" altLang="zh-TW" sz="450" b="0" i="1" u="none" strike="noStrike" dirty="0">
                          <a:solidFill>
                            <a:srgbClr val="000000"/>
                          </a:solidFill>
                          <a:effectLst/>
                          <a:latin typeface="Times New Roman"/>
                        </a:rPr>
                        <a:t>LIS</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傳輸的準確性</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該時期內驗證符合的個數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某時期內</a:t>
                      </a:r>
                      <a:r>
                        <a:rPr lang="zh-TW" altLang="en-US" sz="450" b="0" i="0" u="none" strike="noStrike" dirty="0">
                          <a:solidFill>
                            <a:srgbClr val="000000"/>
                          </a:solidFill>
                          <a:effectLst/>
                          <a:latin typeface="Times New Roman"/>
                        </a:rPr>
                        <a:t> </a:t>
                      </a:r>
                      <a:r>
                        <a:rPr lang="en-US" altLang="zh-TW" sz="450" b="0" i="1" u="none" strike="noStrike" dirty="0">
                          <a:solidFill>
                            <a:srgbClr val="000000"/>
                          </a:solidFill>
                          <a:effectLst/>
                          <a:latin typeface="Times New Roman"/>
                        </a:rPr>
                        <a:t>LIS</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傳輸結果的個數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5"/>
                  </a:ext>
                </a:extLst>
              </a:tr>
              <a:tr h="130033">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5.3 </a:t>
                      </a:r>
                      <a:r>
                        <a:rPr lang="zh-TW" altLang="en-US" sz="450" b="0" i="0" u="none" strike="noStrike" dirty="0">
                          <a:solidFill>
                            <a:srgbClr val="000000"/>
                          </a:solidFill>
                          <a:effectLst/>
                          <a:latin typeface="宋体"/>
                        </a:rPr>
                        <a:t>累計故障時間中位元數</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注：統計每週的累計</a:t>
                      </a:r>
                      <a:r>
                        <a:rPr lang="zh-TW" altLang="en-US" sz="450" b="0" i="0" u="none" strike="noStrike" dirty="0">
                          <a:solidFill>
                            <a:srgbClr val="000000"/>
                          </a:solidFill>
                          <a:effectLst/>
                          <a:latin typeface="Times New Roman"/>
                        </a:rPr>
                        <a:t> </a:t>
                      </a:r>
                      <a:r>
                        <a:rPr lang="en-US" altLang="zh-TW" sz="450" b="0" i="1" u="none" strike="noStrike" dirty="0">
                          <a:solidFill>
                            <a:srgbClr val="000000"/>
                          </a:solidFill>
                          <a:effectLst/>
                          <a:latin typeface="Times New Roman"/>
                        </a:rPr>
                        <a:t>LIS</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故障時間</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一個季度中每週累計</a:t>
                      </a:r>
                      <a:r>
                        <a:rPr lang="zh-TW" altLang="en-US" sz="450" b="0" i="0" u="none" strike="noStrike" dirty="0">
                          <a:solidFill>
                            <a:srgbClr val="000000"/>
                          </a:solidFill>
                          <a:effectLst/>
                          <a:latin typeface="Times New Roman"/>
                        </a:rPr>
                        <a:t> </a:t>
                      </a:r>
                      <a:r>
                        <a:rPr lang="en-US" altLang="zh-TW" sz="450" b="0" i="1" u="none" strike="noStrike" dirty="0">
                          <a:solidFill>
                            <a:srgbClr val="000000"/>
                          </a:solidFill>
                          <a:effectLst/>
                          <a:latin typeface="Times New Roman"/>
                        </a:rPr>
                        <a:t>LIS</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故障時間的中位元數</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宋体"/>
                        </a:rPr>
                        <a:t>小時</a:t>
                      </a: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6"/>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5.4 </a:t>
                      </a:r>
                      <a:r>
                        <a:rPr lang="zh-TW" altLang="en-US" sz="450" b="0" i="0" u="none" strike="noStrike" dirty="0">
                          <a:solidFill>
                            <a:srgbClr val="000000"/>
                          </a:solidFill>
                          <a:effectLst/>
                          <a:latin typeface="宋体"/>
                        </a:rPr>
                        <a:t>數據處理網絡相關事件的發生數</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注：指數據處理和網絡問題導致實驗室基本工作無法進行的情況</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該年內發生的事件數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年</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宋体"/>
                        </a:rPr>
                        <a:t>次</a:t>
                      </a:r>
                      <a:r>
                        <a:rPr lang="zh-CN" altLang="en-US" sz="450" b="0" i="0" u="none" strike="noStrike">
                          <a:solidFill>
                            <a:srgbClr val="000000"/>
                          </a:solidFill>
                          <a:effectLst/>
                          <a:latin typeface="Times New Roman"/>
                        </a:rPr>
                        <a:t> </a:t>
                      </a:r>
                      <a:r>
                        <a:rPr lang="en-US" altLang="zh-CN" sz="450" b="0" i="0" u="none" strike="noStrike">
                          <a:solidFill>
                            <a:srgbClr val="000000"/>
                          </a:solidFill>
                          <a:effectLst/>
                          <a:latin typeface="Times New Roman"/>
                        </a:rPr>
                        <a:t>/ </a:t>
                      </a:r>
                      <a:r>
                        <a:rPr lang="zh-CN" altLang="en-US" sz="450" b="0" i="0" u="none" strike="noStrike">
                          <a:solidFill>
                            <a:srgbClr val="000000"/>
                          </a:solidFill>
                          <a:effectLst/>
                          <a:latin typeface="宋体"/>
                        </a:rPr>
                        <a:t>年</a:t>
                      </a: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7"/>
                  </a:ext>
                </a:extLst>
              </a:tr>
              <a:tr h="68841">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（六）實驗室人員的能力滿足要求</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450" b="0" i="0" u="none" strike="noStrike" dirty="0">
                          <a:solidFill>
                            <a:srgbClr val="000000"/>
                          </a:solidFill>
                          <a:effectLst/>
                          <a:latin typeface="Times New Roman"/>
                        </a:rPr>
                        <a:t>　</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8"/>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6.1 </a:t>
                      </a:r>
                      <a:r>
                        <a:rPr lang="zh-TW" altLang="en-US" sz="450" b="0" i="0" u="none" strike="noStrike" dirty="0">
                          <a:solidFill>
                            <a:srgbClr val="000000"/>
                          </a:solidFill>
                          <a:effectLst/>
                          <a:latin typeface="宋体"/>
                        </a:rPr>
                        <a:t>技術人員的差錯數</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注：技術人員專指進行採樣和（或）檢驗標本的工作人員</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技術人員的差錯數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年</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宋体"/>
                        </a:rPr>
                        <a:t>次</a:t>
                      </a:r>
                      <a:r>
                        <a:rPr lang="zh-CN" altLang="en-US" sz="450" b="0" i="0" u="none" strike="noStrike">
                          <a:solidFill>
                            <a:srgbClr val="000000"/>
                          </a:solidFill>
                          <a:effectLst/>
                          <a:latin typeface="Times New Roman"/>
                        </a:rPr>
                        <a:t> </a:t>
                      </a:r>
                      <a:r>
                        <a:rPr lang="en-US" altLang="zh-CN" sz="450" b="0" i="0" u="none" strike="noStrike">
                          <a:solidFill>
                            <a:srgbClr val="000000"/>
                          </a:solidFill>
                          <a:effectLst/>
                          <a:latin typeface="Times New Roman"/>
                        </a:rPr>
                        <a:t>/ </a:t>
                      </a:r>
                      <a:r>
                        <a:rPr lang="zh-CN" altLang="en-US" sz="450" b="0" i="0" u="none" strike="noStrike">
                          <a:solidFill>
                            <a:srgbClr val="000000"/>
                          </a:solidFill>
                          <a:effectLst/>
                          <a:latin typeface="宋体"/>
                        </a:rPr>
                        <a:t>年</a:t>
                      </a: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29"/>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6.2 </a:t>
                      </a:r>
                      <a:r>
                        <a:rPr lang="zh-TW" altLang="en-US" sz="450" b="0" i="0" u="none" strike="noStrike" dirty="0">
                          <a:solidFill>
                            <a:srgbClr val="000000"/>
                          </a:solidFill>
                          <a:effectLst/>
                          <a:latin typeface="宋体"/>
                        </a:rPr>
                        <a:t>非技術人員的差錯數</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注：非技術人員指除了直接參與採樣和檢驗的其他相關人員</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非技術人員的差錯數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年</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宋体"/>
                        </a:rPr>
                        <a:t>次</a:t>
                      </a:r>
                      <a:r>
                        <a:rPr lang="zh-CN" altLang="en-US" sz="450" b="0" i="0" u="none" strike="noStrike">
                          <a:solidFill>
                            <a:srgbClr val="000000"/>
                          </a:solidFill>
                          <a:effectLst/>
                          <a:latin typeface="Times New Roman"/>
                        </a:rPr>
                        <a:t> </a:t>
                      </a:r>
                      <a:r>
                        <a:rPr lang="en-US" altLang="zh-CN" sz="450" b="0" i="0" u="none" strike="noStrike">
                          <a:solidFill>
                            <a:srgbClr val="000000"/>
                          </a:solidFill>
                          <a:effectLst/>
                          <a:latin typeface="Times New Roman"/>
                        </a:rPr>
                        <a:t>/ </a:t>
                      </a:r>
                      <a:r>
                        <a:rPr lang="zh-CN" altLang="en-US" sz="450" b="0" i="0" u="none" strike="noStrike">
                          <a:solidFill>
                            <a:srgbClr val="000000"/>
                          </a:solidFill>
                          <a:effectLst/>
                          <a:latin typeface="宋体"/>
                        </a:rPr>
                        <a:t>年</a:t>
                      </a: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0"/>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6.3 </a:t>
                      </a:r>
                      <a:r>
                        <a:rPr lang="zh-TW" altLang="en-US" sz="450" b="0" i="0" u="none" strike="noStrike" dirty="0">
                          <a:solidFill>
                            <a:srgbClr val="000000"/>
                          </a:solidFill>
                          <a:effectLst/>
                          <a:latin typeface="宋体"/>
                        </a:rPr>
                        <a:t>實驗室工作人員定期接受培訓次數</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注：以培訓頻率來表示</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每年培訓的次數</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宋体"/>
                        </a:rPr>
                        <a:t>次</a:t>
                      </a:r>
                      <a:r>
                        <a:rPr lang="zh-CN" altLang="en-US" sz="450" b="0" i="0" u="none" strike="noStrike">
                          <a:solidFill>
                            <a:srgbClr val="000000"/>
                          </a:solidFill>
                          <a:effectLst/>
                          <a:latin typeface="Times New Roman"/>
                        </a:rPr>
                        <a:t> </a:t>
                      </a:r>
                      <a:r>
                        <a:rPr lang="en-US" altLang="zh-CN" sz="450" b="0" i="0" u="none" strike="noStrike">
                          <a:solidFill>
                            <a:srgbClr val="000000"/>
                          </a:solidFill>
                          <a:effectLst/>
                          <a:latin typeface="Times New Roman"/>
                        </a:rPr>
                        <a:t>/ </a:t>
                      </a:r>
                      <a:r>
                        <a:rPr lang="zh-CN" altLang="en-US" sz="450" b="0" i="0" u="none" strike="noStrike">
                          <a:solidFill>
                            <a:srgbClr val="000000"/>
                          </a:solidFill>
                          <a:effectLst/>
                          <a:latin typeface="宋体"/>
                        </a:rPr>
                        <a:t>年</a:t>
                      </a: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1"/>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6.4 </a:t>
                      </a:r>
                      <a:r>
                        <a:rPr lang="zh-TW" altLang="en-US" sz="450" b="0" i="0" u="none" strike="noStrike" dirty="0">
                          <a:solidFill>
                            <a:srgbClr val="000000"/>
                          </a:solidFill>
                          <a:effectLst/>
                          <a:latin typeface="宋体"/>
                        </a:rPr>
                        <a:t>實驗室技術人員從事相關專業的資質符合率</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注：符合國家相關規定</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有從事相關專業資質的人員數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a:t>
                      </a:r>
                      <a:r>
                        <a:rPr lang="zh-TW" altLang="en-US" sz="450" b="0" i="0" u="none" strike="noStrike" dirty="0">
                          <a:solidFill>
                            <a:srgbClr val="000000"/>
                          </a:solidFill>
                          <a:effectLst/>
                          <a:latin typeface="宋体"/>
                        </a:rPr>
                        <a:t>實驗室技術人員總數</a:t>
                      </a:r>
                      <a:r>
                        <a:rPr lang="zh-TW" altLang="en-US" sz="450" b="0" i="0" u="none" strike="noStrike" dirty="0">
                          <a:solidFill>
                            <a:srgbClr val="000000"/>
                          </a:solidFill>
                          <a:effectLst/>
                          <a:latin typeface="Times New Roman"/>
                        </a:rPr>
                        <a:t> </a:t>
                      </a:r>
                      <a:r>
                        <a:rPr lang="en-US" altLang="zh-TW" sz="450" b="0" i="0" u="none" strike="noStrike" dirty="0">
                          <a:solidFill>
                            <a:srgbClr val="000000"/>
                          </a:solidFill>
                          <a:effectLst/>
                          <a:latin typeface="Times New Roman"/>
                        </a:rPr>
                        <a:t>× 100%</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450" b="0" i="0" u="none" strike="noStrike">
                          <a:solidFill>
                            <a:srgbClr val="000000"/>
                          </a:solidFill>
                          <a:effectLst/>
                          <a:latin typeface="Times New Roman"/>
                        </a:rPr>
                        <a:t>%</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2"/>
                  </a:ext>
                </a:extLst>
              </a:tr>
              <a:tr h="68841">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七（實驗室的成本效益比科學合理）</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450" b="0" i="0" u="none" strike="noStrike" dirty="0">
                          <a:solidFill>
                            <a:srgbClr val="000000"/>
                          </a:solidFill>
                          <a:effectLst/>
                          <a:latin typeface="Times New Roman"/>
                        </a:rPr>
                        <a:t>　</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3"/>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dirty="0">
                          <a:solidFill>
                            <a:srgbClr val="000000"/>
                          </a:solidFill>
                          <a:effectLst/>
                          <a:latin typeface="Times New Roman"/>
                        </a:rPr>
                        <a:t>7.1 </a:t>
                      </a:r>
                      <a:r>
                        <a:rPr lang="zh-TW" altLang="en-US" sz="450" b="0" i="0" u="none" strike="noStrike" dirty="0">
                          <a:solidFill>
                            <a:srgbClr val="000000"/>
                          </a:solidFill>
                          <a:effectLst/>
                          <a:latin typeface="宋体"/>
                        </a:rPr>
                        <a:t>新增檢驗項目的業務量</a:t>
                      </a:r>
                      <a:br>
                        <a:rPr lang="zh-TW" altLang="en-US" sz="450" b="0" i="0" u="none" strike="noStrike" dirty="0">
                          <a:solidFill>
                            <a:srgbClr val="000000"/>
                          </a:solidFill>
                          <a:effectLst/>
                          <a:latin typeface="宋体"/>
                        </a:rPr>
                      </a:br>
                      <a:r>
                        <a:rPr lang="zh-TW" altLang="en-US" sz="450" b="0" i="0" u="none" strike="noStrike" dirty="0">
                          <a:solidFill>
                            <a:srgbClr val="000000"/>
                          </a:solidFill>
                          <a:effectLst/>
                          <a:latin typeface="宋体"/>
                        </a:rPr>
                        <a:t>注：指每年新增加的檢驗項目所帶來的利潤</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某年新增的某檢驗項目的純收益</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宋体"/>
                        </a:rPr>
                        <a:t>元</a:t>
                      </a: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4"/>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altLang="zh-TW" sz="450" b="0" i="0" u="none" strike="noStrike">
                          <a:solidFill>
                            <a:srgbClr val="000000"/>
                          </a:solidFill>
                          <a:effectLst/>
                          <a:latin typeface="Times New Roman"/>
                        </a:rPr>
                        <a:t>7.2 </a:t>
                      </a:r>
                      <a:r>
                        <a:rPr lang="zh-TW" altLang="en-US" sz="450" b="0" i="0" u="none" strike="noStrike">
                          <a:solidFill>
                            <a:srgbClr val="000000"/>
                          </a:solidFill>
                          <a:effectLst/>
                          <a:latin typeface="宋体"/>
                        </a:rPr>
                        <a:t>是否達到財政預算目標</a:t>
                      </a:r>
                      <a:br>
                        <a:rPr lang="zh-TW" altLang="en-US" sz="450" b="0" i="0" u="none" strike="noStrike">
                          <a:solidFill>
                            <a:srgbClr val="000000"/>
                          </a:solidFill>
                          <a:effectLst/>
                          <a:latin typeface="宋体"/>
                        </a:rPr>
                      </a:br>
                      <a:r>
                        <a:rPr lang="zh-TW" altLang="en-US" sz="450" b="0" i="0" u="none" strike="noStrike">
                          <a:solidFill>
                            <a:srgbClr val="000000"/>
                          </a:solidFill>
                          <a:effectLst/>
                          <a:latin typeface="宋体"/>
                        </a:rPr>
                        <a:t>注：此為定性指標</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dirty="0">
                          <a:solidFill>
                            <a:srgbClr val="000000"/>
                          </a:solidFill>
                          <a:effectLst/>
                          <a:latin typeface="宋体"/>
                        </a:rPr>
                        <a:t>實驗室耗材和人員方面的支出是否達到預算</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5"/>
                  </a:ext>
                </a:extLst>
              </a:tr>
              <a:tr h="68841">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TW" altLang="en-US" sz="450" b="0" i="0" u="none" strike="noStrike">
                          <a:solidFill>
                            <a:srgbClr val="000000"/>
                          </a:solidFill>
                          <a:effectLst/>
                          <a:latin typeface="宋体"/>
                        </a:rPr>
                        <a:t>（八）實驗室廢物處理符合規範要求</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ctr"/>
                      <a:endParaRPr lang="zh-CN" altLang="en-US" sz="450" b="0" i="0" u="none" strike="noStrike">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zh-CN" altLang="en-US" sz="450" b="0" i="0" u="none" strike="noStrike" dirty="0">
                          <a:solidFill>
                            <a:srgbClr val="000000"/>
                          </a:solidFill>
                          <a:effectLst/>
                          <a:latin typeface="Times New Roman"/>
                        </a:rPr>
                        <a:t>　</a:t>
                      </a:r>
                    </a:p>
                  </a:txBody>
                  <a:tcPr marL="3824" marR="3824" marT="3824"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36"/>
                  </a:ext>
                </a:extLst>
              </a:tr>
              <a:tr h="126208">
                <a:tc>
                  <a:txBody>
                    <a:bodyPr/>
                    <a:lstStyle/>
                    <a:p>
                      <a:pPr algn="ctr"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en-US" altLang="zh-TW" sz="450" b="0" i="0" u="none" strike="noStrike">
                          <a:solidFill>
                            <a:srgbClr val="000000"/>
                          </a:solidFill>
                          <a:effectLst/>
                          <a:latin typeface="Times New Roman"/>
                        </a:rPr>
                        <a:t>8.1 </a:t>
                      </a:r>
                      <a:r>
                        <a:rPr lang="zh-TW" altLang="en-US" sz="450" b="0" i="0" u="none" strike="noStrike">
                          <a:solidFill>
                            <a:srgbClr val="000000"/>
                          </a:solidFill>
                          <a:effectLst/>
                          <a:latin typeface="宋体"/>
                        </a:rPr>
                        <a:t>實驗室廢物處理是否嚴格遵守</a:t>
                      </a:r>
                      <a:r>
                        <a:rPr lang="en-US" altLang="zh-TW" sz="450" b="0" i="0" u="none" strike="noStrike">
                          <a:solidFill>
                            <a:srgbClr val="000000"/>
                          </a:solidFill>
                          <a:effectLst/>
                          <a:latin typeface="宋体"/>
                        </a:rPr>
                        <a:t>《</a:t>
                      </a:r>
                      <a:r>
                        <a:rPr lang="zh-TW" altLang="en-US" sz="450" b="0" i="0" u="none" strike="noStrike">
                          <a:solidFill>
                            <a:srgbClr val="000000"/>
                          </a:solidFill>
                          <a:effectLst/>
                          <a:latin typeface="宋体"/>
                        </a:rPr>
                        <a:t>醫療廢物管理條例</a:t>
                      </a:r>
                      <a:r>
                        <a:rPr lang="en-US" altLang="zh-TW" sz="450" b="0" i="0" u="none" strike="noStrike">
                          <a:solidFill>
                            <a:srgbClr val="000000"/>
                          </a:solidFill>
                          <a:effectLst/>
                          <a:latin typeface="宋体"/>
                        </a:rPr>
                        <a:t>》</a:t>
                      </a:r>
                      <a:br>
                        <a:rPr lang="en-US" altLang="zh-TW" sz="450" b="0" i="0" u="none" strike="noStrike">
                          <a:solidFill>
                            <a:srgbClr val="000000"/>
                          </a:solidFill>
                          <a:effectLst/>
                          <a:latin typeface="宋体"/>
                        </a:rPr>
                      </a:br>
                      <a:r>
                        <a:rPr lang="zh-TW" altLang="en-US" sz="450" b="0" i="0" u="none" strike="noStrike">
                          <a:solidFill>
                            <a:srgbClr val="000000"/>
                          </a:solidFill>
                          <a:effectLst/>
                          <a:latin typeface="宋体"/>
                        </a:rPr>
                        <a:t>注：以不符合該條例的廢棄物處理事件數來表示</a:t>
                      </a:r>
                      <a:endParaRPr lang="zh-TW" altLang="en-US" sz="450" b="0" i="0" u="none" strike="noStrike">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zh-CN" altLang="en-US" sz="450" b="0" i="0" u="none" strike="noStrike">
                          <a:solidFill>
                            <a:srgbClr val="000000"/>
                          </a:solidFill>
                          <a:effectLst/>
                          <a:latin typeface="Times New Roman"/>
                        </a:rPr>
                        <a:t>　</a:t>
                      </a:r>
                    </a:p>
                  </a:txBody>
                  <a:tcPr marL="3824" marR="3824" marT="3824"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ctr"/>
                      <a:r>
                        <a:rPr lang="zh-TW" altLang="en-US" sz="450" b="0" i="0" u="none" strike="noStrike" dirty="0">
                          <a:solidFill>
                            <a:srgbClr val="000000"/>
                          </a:solidFill>
                          <a:effectLst/>
                          <a:latin typeface="宋体"/>
                        </a:rPr>
                        <a:t>一年內不符合</a:t>
                      </a:r>
                      <a:r>
                        <a:rPr lang="en-US" altLang="zh-TW" sz="450" b="0" i="0" u="none" strike="noStrike" dirty="0">
                          <a:solidFill>
                            <a:srgbClr val="000000"/>
                          </a:solidFill>
                          <a:effectLst/>
                          <a:latin typeface="宋体"/>
                        </a:rPr>
                        <a:t>《</a:t>
                      </a:r>
                      <a:r>
                        <a:rPr lang="zh-TW" altLang="en-US" sz="450" b="0" i="0" u="none" strike="noStrike" dirty="0">
                          <a:solidFill>
                            <a:srgbClr val="000000"/>
                          </a:solidFill>
                          <a:effectLst/>
                          <a:latin typeface="宋体"/>
                        </a:rPr>
                        <a:t>醫療廢物管理條例</a:t>
                      </a:r>
                      <a:r>
                        <a:rPr lang="en-US" altLang="zh-TW" sz="450" b="0" i="0" u="none" strike="noStrike" dirty="0">
                          <a:solidFill>
                            <a:srgbClr val="000000"/>
                          </a:solidFill>
                          <a:effectLst/>
                          <a:latin typeface="宋体"/>
                        </a:rPr>
                        <a:t>》</a:t>
                      </a:r>
                      <a:r>
                        <a:rPr lang="zh-TW" altLang="en-US" sz="450" b="0" i="0" u="none" strike="noStrike" dirty="0">
                          <a:solidFill>
                            <a:srgbClr val="000000"/>
                          </a:solidFill>
                          <a:effectLst/>
                          <a:latin typeface="宋体"/>
                        </a:rPr>
                        <a:t>的實驗室廢物處理事件</a:t>
                      </a:r>
                      <a:endParaRPr lang="zh-TW" altLang="en-US" sz="450" b="0" i="0" u="none" strike="noStrike" dirty="0">
                        <a:solidFill>
                          <a:srgbClr val="000000"/>
                        </a:solidFill>
                        <a:effectLst/>
                        <a:latin typeface="Times New Roman"/>
                      </a:endParaRPr>
                    </a:p>
                  </a:txBody>
                  <a:tcPr marL="3824" marR="3824" marT="3824"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450" b="0" i="0" u="none" strike="noStrike" dirty="0">
                          <a:solidFill>
                            <a:srgbClr val="000000"/>
                          </a:solidFill>
                          <a:effectLst/>
                          <a:latin typeface="宋体"/>
                        </a:rPr>
                        <a:t>次</a:t>
                      </a:r>
                      <a:r>
                        <a:rPr lang="zh-CN" altLang="en-US" sz="450" b="0" i="0" u="none" strike="noStrike" dirty="0">
                          <a:solidFill>
                            <a:srgbClr val="000000"/>
                          </a:solidFill>
                          <a:effectLst/>
                          <a:latin typeface="Times New Roman"/>
                        </a:rPr>
                        <a:t> </a:t>
                      </a:r>
                      <a:r>
                        <a:rPr lang="en-US" altLang="zh-CN" sz="450" b="0" i="0" u="none" strike="noStrike" dirty="0">
                          <a:solidFill>
                            <a:srgbClr val="000000"/>
                          </a:solidFill>
                          <a:effectLst/>
                          <a:latin typeface="Times New Roman"/>
                        </a:rPr>
                        <a:t>/ </a:t>
                      </a:r>
                      <a:r>
                        <a:rPr lang="zh-CN" altLang="en-US" sz="450" b="0" i="0" u="none" strike="noStrike" dirty="0">
                          <a:solidFill>
                            <a:srgbClr val="000000"/>
                          </a:solidFill>
                          <a:effectLst/>
                          <a:latin typeface="宋体"/>
                        </a:rPr>
                        <a:t>年</a:t>
                      </a:r>
                      <a:endParaRPr lang="zh-CN" altLang="en-US" sz="450" b="0" i="0" u="none" strike="noStrike" dirty="0">
                        <a:solidFill>
                          <a:srgbClr val="000000"/>
                        </a:solidFill>
                        <a:effectLst/>
                        <a:latin typeface="Times New Roman"/>
                      </a:endParaRPr>
                    </a:p>
                  </a:txBody>
                  <a:tcPr marL="3824" marR="3824" marT="38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7"/>
                  </a:ext>
                </a:extLst>
              </a:tr>
            </a:tbl>
          </a:graphicData>
        </a:graphic>
      </p:graphicFrame>
    </p:spTree>
    <p:extLst>
      <p:ext uri="{BB962C8B-B14F-4D97-AF65-F5344CB8AC3E}">
        <p14:creationId xmlns:p14="http://schemas.microsoft.com/office/powerpoint/2010/main" val="1099759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3"/>
          <p:cNvSpPr>
            <a:spLocks noChangeArrowheads="1"/>
          </p:cNvSpPr>
          <p:nvPr/>
        </p:nvSpPr>
        <p:spPr bwMode="auto">
          <a:xfrm>
            <a:off x="138442" y="122990"/>
            <a:ext cx="63037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600" dirty="0">
                <a:solidFill>
                  <a:srgbClr val="C00000"/>
                </a:solidFill>
              </a:rPr>
              <a:t>質量控制方案設計</a:t>
            </a:r>
            <a:endParaRPr lang="zh-CN" altLang="en-US" sz="1600" dirty="0">
              <a:solidFill>
                <a:srgbClr val="C00000"/>
              </a:solidFill>
              <a:latin typeface="Times New Roman" pitchFamily="18" charset="0"/>
              <a:cs typeface="Times New Roman" pitchFamily="18" charset="0"/>
            </a:endParaRPr>
          </a:p>
        </p:txBody>
      </p:sp>
      <p:sp>
        <p:nvSpPr>
          <p:cNvPr id="10" name="矩形 9"/>
          <p:cNvSpPr/>
          <p:nvPr/>
        </p:nvSpPr>
        <p:spPr>
          <a:xfrm>
            <a:off x="1572880" y="1583799"/>
            <a:ext cx="1935924" cy="293991"/>
          </a:xfrm>
          <a:prstGeom prst="rect">
            <a:avLst/>
          </a:prstGeom>
          <a:ln>
            <a:noFill/>
          </a:ln>
        </p:spPr>
        <p:txBody>
          <a:bodyPr wrap="squar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特定臨床情況下的質量規範</a:t>
            </a:r>
            <a:endParaRPr lang="zh-CN" altLang="en-US" sz="1000" dirty="0">
              <a:latin typeface="Times New Roman" panose="02020603050405020304" pitchFamily="18" charset="0"/>
              <a:cs typeface="Times New Roman" panose="02020603050405020304" pitchFamily="18" charset="0"/>
            </a:endParaRPr>
          </a:p>
        </p:txBody>
      </p:sp>
      <p:sp>
        <p:nvSpPr>
          <p:cNvPr id="13" name="矩形 12"/>
          <p:cNvSpPr/>
          <p:nvPr/>
        </p:nvSpPr>
        <p:spPr>
          <a:xfrm>
            <a:off x="1657015" y="1877790"/>
            <a:ext cx="185178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基於生物變異的一般質量規範</a:t>
            </a:r>
            <a:endParaRPr lang="zh-CN" altLang="en-US" sz="1000" dirty="0">
              <a:latin typeface="Times New Roman" panose="02020603050405020304" pitchFamily="18" charset="0"/>
              <a:cs typeface="Times New Roman" panose="02020603050405020304" pitchFamily="18" charset="0"/>
            </a:endParaRPr>
          </a:p>
        </p:txBody>
      </p:sp>
      <p:sp>
        <p:nvSpPr>
          <p:cNvPr id="42" name="矩形 41"/>
          <p:cNvSpPr/>
          <p:nvPr/>
        </p:nvSpPr>
        <p:spPr>
          <a:xfrm>
            <a:off x="1657015" y="2171781"/>
            <a:ext cx="185178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基於醫療觀點的一般質量規範</a:t>
            </a:r>
            <a:endParaRPr lang="zh-CN" altLang="en-US" sz="1000" dirty="0">
              <a:latin typeface="Times New Roman" panose="02020603050405020304" pitchFamily="18" charset="0"/>
              <a:cs typeface="Times New Roman" panose="02020603050405020304" pitchFamily="18" charset="0"/>
            </a:endParaRPr>
          </a:p>
        </p:txBody>
      </p:sp>
      <p:sp>
        <p:nvSpPr>
          <p:cNvPr id="43" name="矩形 42"/>
          <p:cNvSpPr/>
          <p:nvPr/>
        </p:nvSpPr>
        <p:spPr>
          <a:xfrm>
            <a:off x="1915543" y="2466666"/>
            <a:ext cx="159530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國家或國際專家小組指南</a:t>
            </a:r>
            <a:endParaRPr lang="zh-CN" altLang="en-US" sz="1000" dirty="0">
              <a:latin typeface="Times New Roman" panose="02020603050405020304" pitchFamily="18" charset="0"/>
              <a:cs typeface="Times New Roman" panose="02020603050405020304" pitchFamily="18" charset="0"/>
            </a:endParaRPr>
          </a:p>
        </p:txBody>
      </p:sp>
      <p:sp>
        <p:nvSpPr>
          <p:cNvPr id="44" name="矩形 43"/>
          <p:cNvSpPr/>
          <p:nvPr/>
        </p:nvSpPr>
        <p:spPr>
          <a:xfrm>
            <a:off x="1530823" y="2759763"/>
            <a:ext cx="198002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專家個人或學會工作組專家指南</a:t>
            </a:r>
            <a:endParaRPr lang="zh-CN" altLang="en-US" sz="1000" dirty="0">
              <a:latin typeface="Times New Roman" panose="02020603050405020304" pitchFamily="18" charset="0"/>
              <a:cs typeface="Times New Roman" panose="02020603050405020304" pitchFamily="18" charset="0"/>
            </a:endParaRPr>
          </a:p>
        </p:txBody>
      </p:sp>
      <p:sp>
        <p:nvSpPr>
          <p:cNvPr id="45" name="矩形 44"/>
          <p:cNvSpPr/>
          <p:nvPr/>
        </p:nvSpPr>
        <p:spPr>
          <a:xfrm>
            <a:off x="1787303" y="3053754"/>
            <a:ext cx="172354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由法規機構制定的質量規範</a:t>
            </a:r>
            <a:endParaRPr lang="zh-CN" altLang="en-US" sz="1000" dirty="0">
              <a:latin typeface="Times New Roman" panose="02020603050405020304" pitchFamily="18" charset="0"/>
              <a:cs typeface="Times New Roman" panose="02020603050405020304" pitchFamily="18" charset="0"/>
            </a:endParaRPr>
          </a:p>
        </p:txBody>
      </p:sp>
      <p:sp>
        <p:nvSpPr>
          <p:cNvPr id="46" name="矩形 45"/>
          <p:cNvSpPr/>
          <p:nvPr/>
        </p:nvSpPr>
        <p:spPr>
          <a:xfrm>
            <a:off x="1146102" y="3347804"/>
            <a:ext cx="2364750"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由室間質量評價組織者制定的質量規範</a:t>
            </a:r>
            <a:endParaRPr lang="zh-CN" altLang="en-US" sz="1000" dirty="0">
              <a:latin typeface="Times New Roman" panose="02020603050405020304" pitchFamily="18" charset="0"/>
              <a:cs typeface="Times New Roman" panose="02020603050405020304" pitchFamily="18" charset="0"/>
            </a:endParaRPr>
          </a:p>
        </p:txBody>
      </p:sp>
      <p:sp>
        <p:nvSpPr>
          <p:cNvPr id="47" name="矩形 46"/>
          <p:cNvSpPr/>
          <p:nvPr/>
        </p:nvSpPr>
        <p:spPr>
          <a:xfrm>
            <a:off x="1017862" y="3641795"/>
            <a:ext cx="2492990"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已發表的能力驗證和室間質量評價的數據</a:t>
            </a:r>
            <a:endParaRPr lang="zh-CN" altLang="en-US" sz="1000" dirty="0">
              <a:latin typeface="Times New Roman" panose="02020603050405020304" pitchFamily="18" charset="0"/>
              <a:cs typeface="Times New Roman" panose="02020603050405020304" pitchFamily="18" charset="0"/>
            </a:endParaRPr>
          </a:p>
        </p:txBody>
      </p:sp>
      <p:sp>
        <p:nvSpPr>
          <p:cNvPr id="48" name="矩形 47"/>
          <p:cNvSpPr/>
          <p:nvPr/>
        </p:nvSpPr>
        <p:spPr>
          <a:xfrm>
            <a:off x="2041736" y="3963026"/>
            <a:ext cx="1467068"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已發表的特定的方法學</a:t>
            </a:r>
            <a:endParaRPr lang="zh-CN" altLang="en-US" sz="1000" dirty="0">
              <a:latin typeface="Times New Roman" panose="02020603050405020304" pitchFamily="18" charset="0"/>
              <a:cs typeface="Times New Roman" panose="02020603050405020304" pitchFamily="18" charset="0"/>
            </a:endParaRPr>
          </a:p>
        </p:txBody>
      </p:sp>
      <p:sp>
        <p:nvSpPr>
          <p:cNvPr id="49" name="右大括号 48"/>
          <p:cNvSpPr/>
          <p:nvPr/>
        </p:nvSpPr>
        <p:spPr bwMode="auto">
          <a:xfrm>
            <a:off x="3508804" y="1583799"/>
            <a:ext cx="225307" cy="2702392"/>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a:p>
        </p:txBody>
      </p:sp>
      <p:cxnSp>
        <p:nvCxnSpPr>
          <p:cNvPr id="50" name="直接箭头连接符 49"/>
          <p:cNvCxnSpPr/>
          <p:nvPr/>
        </p:nvCxnSpPr>
        <p:spPr bwMode="auto">
          <a:xfrm>
            <a:off x="3510850" y="4765226"/>
            <a:ext cx="226800" cy="0"/>
          </a:xfrm>
          <a:prstGeom prst="straightConnector1">
            <a:avLst/>
          </a:prstGeom>
          <a:ln w="8890">
            <a:solidFill>
              <a:srgbClr val="FF00FF">
                <a:alpha val="30000"/>
              </a:srgbClr>
            </a:solidFill>
            <a:prstDash val="solid"/>
            <a:tailEnd type="none" w="sm"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2041735" y="4603643"/>
            <a:ext cx="1467069"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檢驗系</a:t>
            </a:r>
            <a:r>
              <a:rPr lang="zh-CN" altLang="en-US" sz="1000">
                <a:latin typeface="Times New Roman" panose="02020603050405020304" pitchFamily="18" charset="0"/>
                <a:cs typeface="Times New Roman" panose="02020603050405020304" pitchFamily="18" charset="0"/>
              </a:rPr>
              <a:t>統分析性能評估</a:t>
            </a:r>
            <a:endParaRPr lang="zh-CN" altLang="en-US" sz="1000" dirty="0">
              <a:latin typeface="Times New Roman" panose="02020603050405020304" pitchFamily="18" charset="0"/>
              <a:cs typeface="Times New Roman" panose="02020603050405020304" pitchFamily="18" charset="0"/>
            </a:endParaRPr>
          </a:p>
        </p:txBody>
      </p:sp>
      <p:sp>
        <p:nvSpPr>
          <p:cNvPr id="53" name="右大括号 52"/>
          <p:cNvSpPr/>
          <p:nvPr/>
        </p:nvSpPr>
        <p:spPr bwMode="auto">
          <a:xfrm>
            <a:off x="3737243" y="2935393"/>
            <a:ext cx="225307" cy="1829833"/>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a:p>
        </p:txBody>
      </p:sp>
      <p:sp>
        <p:nvSpPr>
          <p:cNvPr id="55" name="矩形 54"/>
          <p:cNvSpPr/>
          <p:nvPr/>
        </p:nvSpPr>
        <p:spPr>
          <a:xfrm>
            <a:off x="5013018" y="3688726"/>
            <a:ext cx="1467068"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導出醫學上重要的</a:t>
            </a:r>
            <a:r>
              <a:rPr lang="zh-TW" altLang="en-US" sz="1000" dirty="0">
                <a:latin typeface="Times New Roman" panose="02020603050405020304" pitchFamily="18" charset="0"/>
                <a:cs typeface="Times New Roman" panose="02020603050405020304" pitchFamily="18" charset="0"/>
              </a:rPr>
              <a:t>誤差</a:t>
            </a:r>
          </a:p>
        </p:txBody>
      </p:sp>
      <p:cxnSp>
        <p:nvCxnSpPr>
          <p:cNvPr id="56" name="直接箭头连接符 55"/>
          <p:cNvCxnSpPr/>
          <p:nvPr/>
        </p:nvCxnSpPr>
        <p:spPr bwMode="auto">
          <a:xfrm>
            <a:off x="3962709" y="3850305"/>
            <a:ext cx="1044000" cy="0"/>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5397738" y="3365561"/>
            <a:ext cx="1082348"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操作過程規範圖</a:t>
            </a:r>
          </a:p>
        </p:txBody>
      </p:sp>
      <p:sp>
        <p:nvSpPr>
          <p:cNvPr id="58" name="矩形 57"/>
          <p:cNvSpPr/>
          <p:nvPr/>
        </p:nvSpPr>
        <p:spPr>
          <a:xfrm>
            <a:off x="5654219" y="3042396"/>
            <a:ext cx="825867"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功效函數圖</a:t>
            </a:r>
            <a:endParaRPr lang="zh-TW" altLang="en-US" sz="1000" dirty="0">
              <a:latin typeface="Times New Roman" panose="02020603050405020304" pitchFamily="18" charset="0"/>
              <a:cs typeface="Times New Roman" panose="02020603050405020304" pitchFamily="18" charset="0"/>
            </a:endParaRPr>
          </a:p>
        </p:txBody>
      </p:sp>
      <p:sp>
        <p:nvSpPr>
          <p:cNvPr id="59" name="矩形 58"/>
          <p:cNvSpPr/>
          <p:nvPr/>
        </p:nvSpPr>
        <p:spPr>
          <a:xfrm>
            <a:off x="4115335" y="2719231"/>
            <a:ext cx="2364750"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在兩次假失控之間的平均運行分析批數</a:t>
            </a:r>
            <a:endParaRPr lang="zh-TW" altLang="en-US" sz="1000" dirty="0">
              <a:latin typeface="Times New Roman" panose="02020603050405020304" pitchFamily="18" charset="0"/>
              <a:cs typeface="Times New Roman" panose="02020603050405020304" pitchFamily="18" charset="0"/>
            </a:endParaRPr>
          </a:p>
        </p:txBody>
      </p:sp>
      <p:sp>
        <p:nvSpPr>
          <p:cNvPr id="60" name="右大括号 59"/>
          <p:cNvSpPr/>
          <p:nvPr/>
        </p:nvSpPr>
        <p:spPr bwMode="auto">
          <a:xfrm>
            <a:off x="6480086" y="2072901"/>
            <a:ext cx="225307" cy="1938990"/>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7069119" y="2535193"/>
            <a:ext cx="1798890" cy="1015663"/>
          </a:xfrm>
          <a:prstGeom prst="rect">
            <a:avLst/>
          </a:prstGeom>
          <a:ln>
            <a:noFill/>
          </a:ln>
        </p:spPr>
        <p:txBody>
          <a:bodyPr wrap="none">
            <a:spAutoFit/>
          </a:bodyPr>
          <a:lstStyle/>
          <a:p>
            <a:pPr>
              <a:lnSpc>
                <a:spcPct val="150000"/>
              </a:lnSpc>
            </a:pPr>
            <a:r>
              <a:rPr lang="zh-CN" altLang="en-US" sz="1000" dirty="0">
                <a:latin typeface="Times New Roman" panose="02020603050405020304" pitchFamily="18" charset="0"/>
                <a:cs typeface="Times New Roman" panose="02020603050405020304" pitchFamily="18" charset="0"/>
              </a:rPr>
              <a:t>確定控制方案：</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每個分析批質控測定值數量</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控制規則</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最佳分析批長度</a:t>
            </a:r>
            <a:endParaRPr lang="zh-TW" altLang="en-US" sz="1000" dirty="0">
              <a:latin typeface="Times New Roman" panose="02020603050405020304" pitchFamily="18" charset="0"/>
              <a:cs typeface="Times New Roman" panose="02020603050405020304" pitchFamily="18" charset="0"/>
            </a:endParaRPr>
          </a:p>
        </p:txBody>
      </p:sp>
      <p:cxnSp>
        <p:nvCxnSpPr>
          <p:cNvPr id="62" name="直接箭头连接符 61"/>
          <p:cNvCxnSpPr/>
          <p:nvPr/>
        </p:nvCxnSpPr>
        <p:spPr bwMode="auto">
          <a:xfrm>
            <a:off x="6704564" y="3043024"/>
            <a:ext cx="360000" cy="0"/>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bwMode="auto">
          <a:xfrm>
            <a:off x="8873159" y="3043025"/>
            <a:ext cx="360000" cy="0"/>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628296" y="2396066"/>
            <a:ext cx="1851790"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誤差檢出的平均運行分析批數</a:t>
            </a:r>
            <a:endParaRPr lang="zh-TW" altLang="en-US" sz="1000" dirty="0">
              <a:latin typeface="Times New Roman" panose="02020603050405020304" pitchFamily="18" charset="0"/>
              <a:cs typeface="Times New Roman" panose="02020603050405020304" pitchFamily="18" charset="0"/>
            </a:endParaRPr>
          </a:p>
        </p:txBody>
      </p:sp>
      <p:sp>
        <p:nvSpPr>
          <p:cNvPr id="65" name="矩形 64"/>
          <p:cNvSpPr/>
          <p:nvPr/>
        </p:nvSpPr>
        <p:spPr>
          <a:xfrm>
            <a:off x="4756536" y="2072901"/>
            <a:ext cx="1723549"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根據過</a:t>
            </a:r>
            <a:r>
              <a:rPr lang="zh-TW" altLang="en-US" sz="1000">
                <a:latin typeface="Times New Roman" panose="02020603050405020304" pitchFamily="18" charset="0"/>
                <a:cs typeface="Times New Roman" panose="02020603050405020304" pitchFamily="18" charset="0"/>
              </a:rPr>
              <a:t>程能力指數分級</a:t>
            </a:r>
            <a:r>
              <a:rPr lang="zh-TW" altLang="en-US" sz="1000" dirty="0">
                <a:latin typeface="Times New Roman" panose="02020603050405020304" pitchFamily="18" charset="0"/>
                <a:cs typeface="Times New Roman" panose="02020603050405020304" pitchFamily="18" charset="0"/>
              </a:rPr>
              <a:t>選擇</a:t>
            </a:r>
          </a:p>
        </p:txBody>
      </p:sp>
      <p:sp>
        <p:nvSpPr>
          <p:cNvPr id="66" name="矩形 65"/>
          <p:cNvSpPr/>
          <p:nvPr/>
        </p:nvSpPr>
        <p:spPr>
          <a:xfrm>
            <a:off x="9233159" y="2535192"/>
            <a:ext cx="1210588" cy="1015663"/>
          </a:xfrm>
          <a:prstGeom prst="rect">
            <a:avLst/>
          </a:prstGeom>
          <a:ln>
            <a:noFill/>
          </a:ln>
        </p:spPr>
        <p:txBody>
          <a:bodyPr wrap="none">
            <a:spAutoFit/>
          </a:bodyPr>
          <a:lstStyle/>
          <a:p>
            <a:pPr>
              <a:lnSpc>
                <a:spcPct val="150000"/>
              </a:lnSpc>
            </a:pPr>
            <a:r>
              <a:rPr lang="zh-CN" altLang="en-US" sz="1000" dirty="0">
                <a:latin typeface="Times New Roman" panose="02020603050405020304" pitchFamily="18" charset="0"/>
                <a:cs typeface="Times New Roman" panose="02020603050405020304" pitchFamily="18" charset="0"/>
              </a:rPr>
              <a:t>估計分析過程的：</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質量</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生產率</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風險</a:t>
            </a:r>
            <a:endParaRPr lang="zh-TW" altLang="en-US" sz="1000" dirty="0">
              <a:latin typeface="Times New Roman" panose="02020603050405020304" pitchFamily="18" charset="0"/>
              <a:cs typeface="Times New Roman" panose="02020603050405020304" pitchFamily="18" charset="0"/>
            </a:endParaRPr>
          </a:p>
        </p:txBody>
      </p:sp>
      <p:cxnSp>
        <p:nvCxnSpPr>
          <p:cNvPr id="67" name="直接连接符 66"/>
          <p:cNvCxnSpPr/>
          <p:nvPr/>
        </p:nvCxnSpPr>
        <p:spPr bwMode="auto">
          <a:xfrm>
            <a:off x="9838962" y="4076772"/>
            <a:ext cx="0" cy="1180800"/>
          </a:xfrm>
          <a:prstGeom prst="line">
            <a:avLst/>
          </a:prstGeom>
          <a:ln w="8890">
            <a:solidFill>
              <a:srgbClr val="FF00FF">
                <a:alpha val="30000"/>
              </a:srgbClr>
            </a:solidFill>
            <a:prstDash val="solid"/>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bwMode="auto">
          <a:xfrm>
            <a:off x="7677465" y="5244869"/>
            <a:ext cx="2160000" cy="12788"/>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6254281" y="5065700"/>
            <a:ext cx="1423184" cy="346249"/>
          </a:xfrm>
          <a:prstGeom prst="rect">
            <a:avLst/>
          </a:prstGeom>
          <a:ln>
            <a:noFill/>
          </a:ln>
        </p:spPr>
        <p:txBody>
          <a:bodyPr wrap="square">
            <a:spAutoFit/>
          </a:bodyPr>
          <a:lstStyle/>
          <a:p>
            <a:pPr algn="ctr">
              <a:lnSpc>
                <a:spcPct val="150000"/>
              </a:lnSpc>
            </a:pPr>
            <a:r>
              <a:rPr lang="zh-CN" altLang="en-US" sz="1100" dirty="0">
                <a:latin typeface="Times New Roman" panose="02020603050405020304" pitchFamily="18" charset="0"/>
                <a:cs typeface="Times New Roman" panose="02020603050405020304" pitchFamily="18" charset="0"/>
              </a:rPr>
              <a:t>重新選擇檢驗系統</a:t>
            </a:r>
          </a:p>
        </p:txBody>
      </p:sp>
      <p:cxnSp>
        <p:nvCxnSpPr>
          <p:cNvPr id="70" name="直接箭头连接符 69"/>
          <p:cNvCxnSpPr/>
          <p:nvPr/>
        </p:nvCxnSpPr>
        <p:spPr bwMode="auto">
          <a:xfrm>
            <a:off x="2767394" y="5232781"/>
            <a:ext cx="3484800" cy="12088"/>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bwMode="auto">
          <a:xfrm flipH="1">
            <a:off x="2770021" y="4927928"/>
            <a:ext cx="496" cy="302400"/>
          </a:xfrm>
          <a:prstGeom prst="line">
            <a:avLst/>
          </a:prstGeom>
          <a:ln w="8890">
            <a:solidFill>
              <a:srgbClr val="FF00FF">
                <a:alpha val="30000"/>
              </a:srgbClr>
            </a:solidFill>
            <a:prstDash val="solid"/>
            <a:headEnd type="stealth" w="med" len="lg"/>
            <a:tailEnd type="none" w="med" len="lg"/>
          </a:ln>
        </p:spPr>
        <p:style>
          <a:lnRef idx="1">
            <a:schemeClr val="accent1"/>
          </a:lnRef>
          <a:fillRef idx="0">
            <a:schemeClr val="accent1"/>
          </a:fillRef>
          <a:effectRef idx="0">
            <a:schemeClr val="accent1"/>
          </a:effectRef>
          <a:fontRef idx="minor">
            <a:schemeClr val="tx1"/>
          </a:fontRef>
        </p:style>
      </p:cxnSp>
      <p:sp>
        <p:nvSpPr>
          <p:cNvPr id="72" name="右大括号 71"/>
          <p:cNvSpPr/>
          <p:nvPr/>
        </p:nvSpPr>
        <p:spPr bwMode="auto">
          <a:xfrm rot="5400000">
            <a:off x="9572976" y="3211040"/>
            <a:ext cx="530953" cy="1210588"/>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矩形 74"/>
          <p:cNvSpPr/>
          <p:nvPr/>
        </p:nvSpPr>
        <p:spPr>
          <a:xfrm>
            <a:off x="9717733" y="4161775"/>
            <a:ext cx="433196" cy="558038"/>
          </a:xfrm>
          <a:prstGeom prst="rect">
            <a:avLst/>
          </a:prstGeom>
          <a:ln>
            <a:noFill/>
          </a:ln>
        </p:spPr>
        <p:txBody>
          <a:bodyPr vert="wordArtVertRtl" wrap="none">
            <a:spAutoFit/>
          </a:bodyPr>
          <a:lstStyle/>
          <a:p>
            <a:pPr algn="ctr">
              <a:lnSpc>
                <a:spcPct val="150000"/>
              </a:lnSpc>
            </a:pPr>
            <a:r>
              <a:rPr lang="zh-CN" altLang="en-US" sz="1000" dirty="0">
                <a:latin typeface="Times New Roman" panose="02020603050405020304" pitchFamily="18" charset="0"/>
                <a:cs typeface="Times New Roman" panose="02020603050405020304" pitchFamily="18" charset="0"/>
              </a:rPr>
              <a:t>不滿意</a:t>
            </a:r>
            <a:endParaRPr lang="zh-TW" altLang="en-US" sz="1000" dirty="0">
              <a:latin typeface="Times New Roman" panose="02020603050405020304" pitchFamily="18" charset="0"/>
              <a:cs typeface="Times New Roman" panose="02020603050405020304" pitchFamily="18" charset="0"/>
            </a:endParaRPr>
          </a:p>
        </p:txBody>
      </p:sp>
      <p:cxnSp>
        <p:nvCxnSpPr>
          <p:cNvPr id="39" name="直接连接符 38"/>
          <p:cNvCxnSpPr/>
          <p:nvPr/>
        </p:nvCxnSpPr>
        <p:spPr bwMode="auto">
          <a:xfrm flipH="1">
            <a:off x="5626339" y="1117525"/>
            <a:ext cx="496" cy="954000"/>
          </a:xfrm>
          <a:prstGeom prst="line">
            <a:avLst/>
          </a:prstGeom>
          <a:ln w="8890">
            <a:solidFill>
              <a:srgbClr val="FF00FF">
                <a:alpha val="30000"/>
              </a:srgbClr>
            </a:solidFill>
            <a:prstDash val="solid"/>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138441" y="343229"/>
            <a:ext cx="3005951" cy="346249"/>
          </a:xfrm>
          <a:prstGeom prst="rect">
            <a:avLst/>
          </a:prstGeom>
          <a:ln>
            <a:noFill/>
          </a:ln>
        </p:spPr>
        <p:txBody>
          <a:bodyPr wrap="none">
            <a:spAutoFit/>
          </a:bodyPr>
          <a:lstStyle/>
          <a:p>
            <a:pPr>
              <a:lnSpc>
                <a:spcPct val="150000"/>
              </a:lnSpc>
            </a:pPr>
            <a:r>
              <a:rPr lang="zh-TW" altLang="en-US" sz="1100" dirty="0">
                <a:latin typeface="Times New Roman" panose="02020603050405020304" pitchFamily="18" charset="0"/>
                <a:cs typeface="Times New Roman" panose="02020603050405020304" pitchFamily="18" charset="0"/>
              </a:rPr>
              <a:t>分析過程的控制方案選擇思路大致</a:t>
            </a:r>
            <a:r>
              <a:rPr lang="zh-CN" altLang="en-US" sz="1100" dirty="0">
                <a:latin typeface="Times New Roman" panose="02020603050405020304" pitchFamily="18" charset="0"/>
                <a:cs typeface="Times New Roman" panose="02020603050405020304" pitchFamily="18" charset="0"/>
              </a:rPr>
              <a:t>總結</a:t>
            </a:r>
            <a:r>
              <a:rPr lang="zh-TW" altLang="en-US" sz="1100" dirty="0">
                <a:latin typeface="Times New Roman" panose="02020603050405020304" pitchFamily="18" charset="0"/>
                <a:cs typeface="Times New Roman" panose="02020603050405020304" pitchFamily="18" charset="0"/>
              </a:rPr>
              <a:t>如下：</a:t>
            </a:r>
          </a:p>
        </p:txBody>
      </p:sp>
      <p:sp>
        <p:nvSpPr>
          <p:cNvPr id="51" name="矩形 50"/>
          <p:cNvSpPr/>
          <p:nvPr/>
        </p:nvSpPr>
        <p:spPr>
          <a:xfrm>
            <a:off x="1787303" y="955369"/>
            <a:ext cx="1723549" cy="323165"/>
          </a:xfrm>
          <a:prstGeom prst="rect">
            <a:avLst/>
          </a:prstGeom>
          <a:ln>
            <a:noFill/>
          </a:ln>
        </p:spPr>
        <p:txBody>
          <a:bodyPr wrap="none">
            <a:spAutoFit/>
          </a:bodyPr>
          <a:lstStyle/>
          <a:p>
            <a:pPr algn="r">
              <a:lnSpc>
                <a:spcPct val="150000"/>
              </a:lnSpc>
            </a:pPr>
            <a:r>
              <a:rPr lang="zh-CN" altLang="en-US" sz="1000">
                <a:latin typeface="Times New Roman" panose="02020603050405020304" pitchFamily="18" charset="0"/>
                <a:cs typeface="Times New Roman" panose="02020603050405020304" pitchFamily="18" charset="0"/>
              </a:rPr>
              <a:t>檢驗系統誤差發生分佈特徵</a:t>
            </a:r>
            <a:endParaRPr lang="zh-CN" altLang="en-US" sz="1000" dirty="0">
              <a:latin typeface="Times New Roman" panose="02020603050405020304" pitchFamily="18" charset="0"/>
              <a:cs typeface="Times New Roman" panose="02020603050405020304" pitchFamily="18" charset="0"/>
            </a:endParaRPr>
          </a:p>
        </p:txBody>
      </p:sp>
      <p:cxnSp>
        <p:nvCxnSpPr>
          <p:cNvPr id="54" name="直接箭头连接符 53"/>
          <p:cNvCxnSpPr/>
          <p:nvPr/>
        </p:nvCxnSpPr>
        <p:spPr bwMode="auto">
          <a:xfrm>
            <a:off x="3510947" y="1116952"/>
            <a:ext cx="2116800" cy="0"/>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392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6" name="Rectangle 14"/>
          <p:cNvSpPr>
            <a:spLocks noChangeArrowheads="1"/>
          </p:cNvSpPr>
          <p:nvPr/>
        </p:nvSpPr>
        <p:spPr bwMode="auto">
          <a:xfrm>
            <a:off x="685954" y="597639"/>
            <a:ext cx="1022716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100" dirty="0">
                <a:latin typeface="Times New Roman" pitchFamily="18" charset="0"/>
                <a:cs typeface="Times New Roman" pitchFamily="18" charset="0"/>
              </a:rPr>
              <a:t>缺陷</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defect</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：根據美國質量控制學會</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ASQC</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規定，缺陷是</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質量特徵偏離其預期的水準或狀態，其發生的嚴重性足夠導致相關的產品或服務不能滿足期望正常的、或合理的可預測的、可使用要求。</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，在臨床檢驗上，缺陷是</a:t>
            </a:r>
            <a:r>
              <a:rPr lang="zh-CN" altLang="en-US" sz="1100" dirty="0">
                <a:latin typeface="Times New Roman" pitchFamily="18" charset="0"/>
                <a:cs typeface="Times New Roman" pitchFamily="18" charset="0"/>
              </a:rPr>
              <a:t>指報告的</a:t>
            </a:r>
            <a:r>
              <a:rPr lang="zh-TW" altLang="en-US" sz="1100" dirty="0">
                <a:latin typeface="Times New Roman" pitchFamily="18" charset="0"/>
                <a:cs typeface="Times New Roman" pitchFamily="18" charset="0"/>
              </a:rPr>
              <a:t>患者試驗結果</a:t>
            </a:r>
            <a:r>
              <a:rPr lang="zh-CN" altLang="en-US" sz="1100" dirty="0">
                <a:latin typeface="Times New Roman" pitchFamily="18" charset="0"/>
                <a:cs typeface="Times New Roman" pitchFamily="18" charset="0"/>
              </a:rPr>
              <a:t>中涵</a:t>
            </a:r>
            <a:r>
              <a:rPr lang="zh-TW" altLang="en-US" sz="1100" dirty="0">
                <a:latin typeface="Times New Roman" pitchFamily="18" charset="0"/>
                <a:cs typeface="Times New Roman" pitchFamily="18" charset="0"/>
              </a:rPr>
              <a:t>有醫學上重要的誤差；</a:t>
            </a:r>
            <a:endParaRPr lang="en-US" altLang="zh-TW" sz="1100" dirty="0">
              <a:latin typeface="Times New Roman" pitchFamily="18" charset="0"/>
              <a:cs typeface="Times New Roman" pitchFamily="18" charset="0"/>
            </a:endParaRPr>
          </a:p>
          <a:p>
            <a:pPr>
              <a:lnSpc>
                <a:spcPct val="150000"/>
              </a:lnSpc>
            </a:pPr>
            <a:r>
              <a:rPr lang="zh-TW" altLang="en-US" sz="1100" dirty="0">
                <a:latin typeface="Times New Roman" pitchFamily="18" charset="0"/>
                <a:cs typeface="Times New Roman" pitchFamily="18" charset="0"/>
              </a:rPr>
              <a:t>缺陷率</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defect rate</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：由報告的涵有醫學上重要誤差的患者檢測結果的比例能預測分析過程的缺陷率，即假在控分析批數除以總分析批數，在理想情況下，缺陷率應該為 </a:t>
            </a:r>
            <a:r>
              <a:rPr lang="en-US" altLang="zh-TW" sz="1100" dirty="0">
                <a:latin typeface="Times New Roman" pitchFamily="18" charset="0"/>
                <a:cs typeface="Times New Roman" pitchFamily="18" charset="0"/>
              </a:rPr>
              <a:t>0 </a:t>
            </a:r>
            <a:r>
              <a:rPr lang="zh-TW" altLang="en-US" sz="1100" dirty="0">
                <a:latin typeface="Times New Roman" pitchFamily="18" charset="0"/>
                <a:cs typeface="Times New Roman" pitchFamily="18" charset="0"/>
              </a:rPr>
              <a:t>或 </a:t>
            </a:r>
            <a:r>
              <a:rPr lang="en-US" altLang="zh-TW" sz="1100" dirty="0">
                <a:latin typeface="Times New Roman" pitchFamily="18" charset="0"/>
                <a:cs typeface="Times New Roman" pitchFamily="18" charset="0"/>
              </a:rPr>
              <a:t>0% </a:t>
            </a:r>
            <a:r>
              <a:rPr lang="zh-TW" altLang="en-US" sz="1100" dirty="0">
                <a:latin typeface="Times New Roman" pitchFamily="18" charset="0"/>
                <a:cs typeface="Times New Roman" pitchFamily="18" charset="0"/>
              </a:rPr>
              <a:t>，表示在報告的患者結果中不存在醫學上重要的誤差，當缺陷率 </a:t>
            </a:r>
            <a:r>
              <a:rPr lang="en-US" altLang="zh-TW" sz="1100" i="1" dirty="0">
                <a:latin typeface="Times New Roman" pitchFamily="18" charset="0"/>
                <a:cs typeface="Times New Roman" pitchFamily="18" charset="0"/>
              </a:rPr>
              <a:t>DR</a:t>
            </a:r>
            <a:r>
              <a:rPr lang="en-US" altLang="zh-TW" sz="1100" dirty="0">
                <a:latin typeface="Times New Roman" pitchFamily="18" charset="0"/>
                <a:cs typeface="Times New Roman" pitchFamily="18" charset="0"/>
              </a:rPr>
              <a:t> = 0.05 </a:t>
            </a:r>
            <a:r>
              <a:rPr lang="zh-TW" altLang="en-US" sz="1100" dirty="0">
                <a:latin typeface="Times New Roman" pitchFamily="18" charset="0"/>
                <a:cs typeface="Times New Roman" pitchFamily="18" charset="0"/>
              </a:rPr>
              <a:t>時，即指報告的患者結果中有 </a:t>
            </a:r>
            <a:r>
              <a:rPr lang="en-US" altLang="zh-TW" sz="1100" dirty="0">
                <a:latin typeface="Times New Roman" pitchFamily="18" charset="0"/>
                <a:cs typeface="Times New Roman" pitchFamily="18" charset="0"/>
              </a:rPr>
              <a:t>5% </a:t>
            </a:r>
            <a:r>
              <a:rPr lang="zh-TW" altLang="en-US" sz="1100" dirty="0">
                <a:latin typeface="Times New Roman" pitchFamily="18" charset="0"/>
                <a:cs typeface="Times New Roman" pitchFamily="18" charset="0"/>
              </a:rPr>
              <a:t>的幾率具有醫學上重要的誤差；缺陷率</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DR</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是醫學上重要誤差的發生率、誤差持續的時間、以及控制方法檢出誤差的能力的函數，它也依賴於分析過程的類型，缺陷率提供了分析過程質量的有用度量，缺陷率越低，分析過程質量質量越高；</a:t>
            </a:r>
          </a:p>
          <a:p>
            <a:pPr>
              <a:lnSpc>
                <a:spcPct val="150000"/>
              </a:lnSpc>
            </a:pPr>
            <a:r>
              <a:rPr lang="zh-TW" altLang="en-US" sz="1100" dirty="0">
                <a:latin typeface="Times New Roman" pitchFamily="18" charset="0"/>
                <a:cs typeface="Times New Roman" pitchFamily="18" charset="0"/>
              </a:rPr>
              <a:t>分析過程的質量：分析過程的質量與缺陷率成反比例關係，</a:t>
            </a:r>
            <a:r>
              <a:rPr lang="zh-CN" altLang="en-US" sz="1100" dirty="0">
                <a:latin typeface="Times New Roman" pitchFamily="18" charset="0"/>
                <a:cs typeface="Times New Roman" pitchFamily="18" charset="0"/>
              </a:rPr>
              <a:t>可以用</a:t>
            </a:r>
            <a:r>
              <a:rPr lang="zh-TW" altLang="en-US" sz="1100" dirty="0">
                <a:latin typeface="Times New Roman" pitchFamily="18" charset="0"/>
                <a:cs typeface="Times New Roman" pitchFamily="18" charset="0"/>
              </a:rPr>
              <a:t>缺陷率的倒數來</a:t>
            </a:r>
            <a:r>
              <a:rPr lang="zh-CN" altLang="en-US" sz="1100" dirty="0">
                <a:latin typeface="Times New Roman" pitchFamily="18" charset="0"/>
                <a:cs typeface="Times New Roman" pitchFamily="18" charset="0"/>
              </a:rPr>
              <a:t>表徵</a:t>
            </a:r>
            <a:r>
              <a:rPr lang="zh-TW" altLang="en-US" sz="1100" dirty="0">
                <a:latin typeface="Times New Roman" pitchFamily="18" charset="0"/>
                <a:cs typeface="Times New Roman" pitchFamily="18" charset="0"/>
              </a:rPr>
              <a:t>分析過程質量的好壞；</a:t>
            </a:r>
          </a:p>
          <a:p>
            <a:pPr lvl="0">
              <a:lnSpc>
                <a:spcPct val="150000"/>
              </a:lnSpc>
            </a:pPr>
            <a:r>
              <a:rPr lang="zh-TW" altLang="en-US" sz="1100" dirty="0">
                <a:solidFill>
                  <a:srgbClr val="000000"/>
                </a:solidFill>
                <a:latin typeface="Times New Roman" pitchFamily="18" charset="0"/>
                <a:cs typeface="Times New Roman" pitchFamily="18" charset="0"/>
              </a:rPr>
              <a:t>誤差發生率</a:t>
            </a:r>
            <a:r>
              <a:rPr lang="en-US" altLang="zh-TW"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frequency of errors</a:t>
            </a:r>
            <a:r>
              <a:rPr lang="en-US" altLang="zh-TW" sz="11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：穩定的</a:t>
            </a:r>
            <a:r>
              <a:rPr lang="zh-CN" altLang="en-US" sz="1100" dirty="0">
                <a:solidFill>
                  <a:srgbClr val="000000"/>
                </a:solidFill>
                <a:latin typeface="Times New Roman" pitchFamily="18" charset="0"/>
                <a:cs typeface="Times New Roman" pitchFamily="18" charset="0"/>
              </a:rPr>
              <a:t>檢測系統</a:t>
            </a:r>
            <a:r>
              <a:rPr lang="zh-TW" altLang="en-US" sz="1100" dirty="0">
                <a:solidFill>
                  <a:srgbClr val="000000"/>
                </a:solidFill>
                <a:latin typeface="Times New Roman" pitchFamily="18" charset="0"/>
                <a:cs typeface="Times New Roman" pitchFamily="18" charset="0"/>
              </a:rPr>
              <a:t>除了本身固有的不精密度外沒有誤差</a:t>
            </a:r>
            <a:r>
              <a:rPr lang="zh-CN" altLang="en-US" sz="1100" dirty="0">
                <a:solidFill>
                  <a:srgbClr val="000000"/>
                </a:solidFill>
                <a:latin typeface="Times New Roman" pitchFamily="18" charset="0"/>
                <a:cs typeface="Times New Roman" pitchFamily="18" charset="0"/>
              </a:rPr>
              <a:t>，因此檢測系統</a:t>
            </a:r>
            <a:r>
              <a:rPr lang="zh-TW" altLang="en-US" sz="1100" dirty="0">
                <a:solidFill>
                  <a:srgbClr val="000000"/>
                </a:solidFill>
                <a:latin typeface="Times New Roman" pitchFamily="18" charset="0"/>
                <a:cs typeface="Times New Roman" pitchFamily="18" charset="0"/>
              </a:rPr>
              <a:t>的不穩定性可由它的誤差發生</a:t>
            </a:r>
            <a:r>
              <a:rPr lang="zh-CN" altLang="en-US" sz="1100" dirty="0">
                <a:solidFill>
                  <a:srgbClr val="000000"/>
                </a:solidFill>
                <a:latin typeface="Times New Roman" pitchFamily="18" charset="0"/>
                <a:cs typeface="Times New Roman" pitchFamily="18" charset="0"/>
              </a:rPr>
              <a:t>分佈</a:t>
            </a:r>
            <a:r>
              <a:rPr lang="zh-TW" altLang="en-US" sz="1100" dirty="0">
                <a:solidFill>
                  <a:srgbClr val="000000"/>
                </a:solidFill>
                <a:latin typeface="Times New Roman" pitchFamily="18" charset="0"/>
                <a:cs typeface="Times New Roman" pitchFamily="18" charset="0"/>
              </a:rPr>
              <a:t>描述</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誤差發生</a:t>
            </a:r>
            <a:r>
              <a:rPr lang="zh-CN" altLang="en-US" sz="1100" dirty="0">
                <a:solidFill>
                  <a:srgbClr val="000000"/>
                </a:solidFill>
                <a:latin typeface="Times New Roman" pitchFamily="18" charset="0"/>
                <a:cs typeface="Times New Roman" pitchFamily="18" charset="0"/>
              </a:rPr>
              <a:t>分佈</a:t>
            </a:r>
            <a:r>
              <a:rPr lang="zh-TW" altLang="en-US" sz="1100" dirty="0">
                <a:solidFill>
                  <a:srgbClr val="000000"/>
                </a:solidFill>
                <a:latin typeface="Times New Roman" pitchFamily="18" charset="0"/>
                <a:cs typeface="Times New Roman" pitchFamily="18" charset="0"/>
              </a:rPr>
              <a:t>（具有醫學上重要誤差樣本（或批）的比例）</a:t>
            </a:r>
            <a:r>
              <a:rPr lang="zh-CN" altLang="en-US" sz="1100" dirty="0">
                <a:solidFill>
                  <a:srgbClr val="000000"/>
                </a:solidFill>
                <a:latin typeface="Times New Roman" pitchFamily="18" charset="0"/>
                <a:cs typeface="Times New Roman" pitchFamily="18" charset="0"/>
              </a:rPr>
              <a:t>同樣也</a:t>
            </a:r>
            <a:r>
              <a:rPr lang="zh-TW" altLang="en-US" sz="1100" dirty="0">
                <a:solidFill>
                  <a:srgbClr val="000000"/>
                </a:solidFill>
                <a:latin typeface="Times New Roman" pitchFamily="18" charset="0"/>
                <a:cs typeface="Times New Roman" pitchFamily="18" charset="0"/>
              </a:rPr>
              <a:t>依賴於</a:t>
            </a:r>
            <a:r>
              <a:rPr lang="zh-CN" altLang="en-US" sz="1100" dirty="0">
                <a:solidFill>
                  <a:srgbClr val="000000"/>
                </a:solidFill>
                <a:latin typeface="Times New Roman" pitchFamily="18" charset="0"/>
                <a:cs typeface="Times New Roman" pitchFamily="18" charset="0"/>
              </a:rPr>
              <a:t>每個臨床實驗室分析過程中的工作習慣以及對檢測系統的</a:t>
            </a:r>
            <a:r>
              <a:rPr lang="zh-TW" altLang="en-US" sz="1100" dirty="0">
                <a:solidFill>
                  <a:srgbClr val="000000"/>
                </a:solidFill>
                <a:latin typeface="Times New Roman" pitchFamily="18" charset="0"/>
                <a:cs typeface="Times New Roman" pitchFamily="18" charset="0"/>
              </a:rPr>
              <a:t>維護</a:t>
            </a:r>
            <a:r>
              <a:rPr lang="zh-CN" altLang="en-US" sz="1100" dirty="0">
                <a:solidFill>
                  <a:srgbClr val="000000"/>
                </a:solidFill>
                <a:latin typeface="Times New Roman" pitchFamily="18" charset="0"/>
                <a:cs typeface="Times New Roman" pitchFamily="18" charset="0"/>
              </a:rPr>
              <a:t>習慣等使用端的行為</a:t>
            </a:r>
            <a:r>
              <a:rPr lang="zh-TW" altLang="en-US" sz="1100" dirty="0">
                <a:solidFill>
                  <a:srgbClr val="000000"/>
                </a:solidFill>
                <a:latin typeface="Times New Roman" pitchFamily="18" charset="0"/>
                <a:cs typeface="Times New Roman" pitchFamily="18" charset="0"/>
              </a:rPr>
              <a:t>；</a:t>
            </a:r>
          </a:p>
          <a:p>
            <a:pPr lvl="0">
              <a:lnSpc>
                <a:spcPct val="150000"/>
              </a:lnSpc>
            </a:pPr>
            <a:r>
              <a:rPr lang="zh-TW" altLang="en-US" sz="1100" dirty="0">
                <a:solidFill>
                  <a:srgbClr val="000000"/>
                </a:solidFill>
                <a:latin typeface="Times New Roman" pitchFamily="18" charset="0"/>
                <a:cs typeface="Times New Roman" pitchFamily="18" charset="0"/>
              </a:rPr>
              <a:t>在控信號預測值</a:t>
            </a:r>
            <a:r>
              <a:rPr lang="en-US" altLang="zh-TW"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predictive value of acceptance</a:t>
            </a:r>
            <a:r>
              <a:rPr lang="en-US" altLang="zh-TW" sz="1100" dirty="0">
                <a:solidFill>
                  <a:srgbClr val="000000"/>
                </a:solidFill>
                <a:latin typeface="Times New Roman" pitchFamily="18" charset="0"/>
                <a:cs typeface="Times New Roman" pitchFamily="18" charset="0"/>
              </a:rPr>
              <a:t> , </a:t>
            </a:r>
            <a:r>
              <a:rPr lang="en-US" altLang="zh-TW" sz="1100" i="1" dirty="0" err="1">
                <a:solidFill>
                  <a:srgbClr val="000000"/>
                </a:solidFill>
                <a:latin typeface="Times New Roman" pitchFamily="18" charset="0"/>
                <a:cs typeface="Times New Roman" pitchFamily="18" charset="0"/>
              </a:rPr>
              <a:t>PV</a:t>
            </a:r>
            <a:r>
              <a:rPr lang="en-US" altLang="zh-TW" sz="1100" i="1" baseline="-25000" dirty="0" err="1">
                <a:solidFill>
                  <a:srgbClr val="000000"/>
                </a:solidFill>
                <a:latin typeface="Times New Roman" pitchFamily="18" charset="0"/>
                <a:cs typeface="Times New Roman" pitchFamily="18" charset="0"/>
              </a:rPr>
              <a:t>a</a:t>
            </a:r>
            <a:r>
              <a:rPr lang="en-US" altLang="zh-TW"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指的是</a:t>
            </a:r>
            <a:r>
              <a:rPr lang="zh-CN" altLang="en-US" sz="1100" dirty="0">
                <a:solidFill>
                  <a:srgbClr val="000000"/>
                </a:solidFill>
                <a:latin typeface="Times New Roman" pitchFamily="18" charset="0"/>
                <a:cs typeface="Times New Roman" pitchFamily="18" charset="0"/>
              </a:rPr>
              <a:t>質控信號為在控狀態</a:t>
            </a:r>
            <a:r>
              <a:rPr lang="zh-TW" altLang="en-US" sz="1100" dirty="0">
                <a:solidFill>
                  <a:srgbClr val="000000"/>
                </a:solidFill>
                <a:latin typeface="Times New Roman" pitchFamily="18" charset="0"/>
                <a:cs typeface="Times New Roman" pitchFamily="18" charset="0"/>
              </a:rPr>
              <a:t>的分析批裡</a:t>
            </a:r>
            <a:r>
              <a:rPr lang="zh-CN" altLang="en-US" sz="1100" dirty="0">
                <a:solidFill>
                  <a:srgbClr val="000000"/>
                </a:solidFill>
                <a:latin typeface="Times New Roman" pitchFamily="18" charset="0"/>
                <a:cs typeface="Times New Roman" pitchFamily="18" charset="0"/>
              </a:rPr>
              <a:t>不</a:t>
            </a:r>
            <a:r>
              <a:rPr lang="zh-TW" altLang="en-US" sz="1100" dirty="0">
                <a:solidFill>
                  <a:srgbClr val="000000"/>
                </a:solidFill>
                <a:latin typeface="Times New Roman" pitchFamily="18" charset="0"/>
                <a:cs typeface="Times New Roman" pitchFamily="18" charset="0"/>
              </a:rPr>
              <a:t>涵醫學上重要誤差的分析批的比例，即真</a:t>
            </a:r>
            <a:r>
              <a:rPr lang="zh-CN" altLang="en-US" sz="1100" dirty="0">
                <a:solidFill>
                  <a:srgbClr val="000000"/>
                </a:solidFill>
                <a:latin typeface="Times New Roman" pitchFamily="18" charset="0"/>
                <a:cs typeface="Times New Roman" pitchFamily="18" charset="0"/>
              </a:rPr>
              <a:t>在</a:t>
            </a:r>
            <a:r>
              <a:rPr lang="zh-TW" altLang="en-US" sz="1100" dirty="0">
                <a:solidFill>
                  <a:srgbClr val="000000"/>
                </a:solidFill>
                <a:latin typeface="Times New Roman" pitchFamily="18" charset="0"/>
                <a:cs typeface="Times New Roman" pitchFamily="18" charset="0"/>
              </a:rPr>
              <a:t>控</a:t>
            </a:r>
            <a:r>
              <a:rPr lang="zh-CN" altLang="en-US" sz="1100" dirty="0">
                <a:solidFill>
                  <a:srgbClr val="000000"/>
                </a:solidFill>
                <a:latin typeface="Times New Roman" pitchFamily="18" charset="0"/>
                <a:cs typeface="Times New Roman" pitchFamily="18" charset="0"/>
              </a:rPr>
              <a:t>分析批數</a:t>
            </a:r>
            <a:r>
              <a:rPr lang="zh-TW" altLang="en-US" sz="1100" dirty="0">
                <a:solidFill>
                  <a:srgbClr val="000000"/>
                </a:solidFill>
                <a:latin typeface="Times New Roman" pitchFamily="18" charset="0"/>
                <a:cs typeface="Times New Roman" pitchFamily="18" charset="0"/>
              </a:rPr>
              <a:t>除以總</a:t>
            </a:r>
            <a:r>
              <a:rPr lang="zh-CN" altLang="en-US" sz="1100" dirty="0">
                <a:solidFill>
                  <a:srgbClr val="000000"/>
                </a:solidFill>
                <a:latin typeface="Times New Roman" pitchFamily="18" charset="0"/>
                <a:cs typeface="Times New Roman" pitchFamily="18" charset="0"/>
              </a:rPr>
              <a:t>在控分析批</a:t>
            </a:r>
            <a:r>
              <a:rPr lang="zh-TW" altLang="en-US" sz="1100" dirty="0">
                <a:solidFill>
                  <a:srgbClr val="000000"/>
                </a:solidFill>
                <a:latin typeface="Times New Roman" pitchFamily="18" charset="0"/>
                <a:cs typeface="Times New Roman" pitchFamily="18" charset="0"/>
              </a:rPr>
              <a:t>數（真</a:t>
            </a:r>
            <a:r>
              <a:rPr lang="zh-CN" altLang="en-US" sz="1100" dirty="0">
                <a:solidFill>
                  <a:srgbClr val="000000"/>
                </a:solidFill>
                <a:latin typeface="Times New Roman" pitchFamily="18" charset="0"/>
                <a:cs typeface="Times New Roman" pitchFamily="18" charset="0"/>
              </a:rPr>
              <a:t>在</a:t>
            </a:r>
            <a:r>
              <a:rPr lang="zh-TW" altLang="en-US" sz="1100" dirty="0">
                <a:solidFill>
                  <a:srgbClr val="000000"/>
                </a:solidFill>
                <a:latin typeface="Times New Roman" pitchFamily="18" charset="0"/>
                <a:cs typeface="Times New Roman" pitchFamily="18" charset="0"/>
              </a:rPr>
              <a:t>控加假</a:t>
            </a:r>
            <a:r>
              <a:rPr lang="zh-CN" altLang="en-US" sz="1100" dirty="0">
                <a:solidFill>
                  <a:srgbClr val="000000"/>
                </a:solidFill>
                <a:latin typeface="Times New Roman" pitchFamily="18" charset="0"/>
                <a:cs typeface="Times New Roman" pitchFamily="18" charset="0"/>
              </a:rPr>
              <a:t>在</a:t>
            </a:r>
            <a:r>
              <a:rPr lang="zh-TW" altLang="en-US" sz="1100" dirty="0">
                <a:solidFill>
                  <a:srgbClr val="000000"/>
                </a:solidFill>
                <a:latin typeface="Times New Roman" pitchFamily="18" charset="0"/>
                <a:cs typeface="Times New Roman" pitchFamily="18" charset="0"/>
              </a:rPr>
              <a:t>控），在理想情況下，在控信號預測值</a:t>
            </a:r>
            <a:r>
              <a:rPr lang="en-US" altLang="zh-TW" sz="1100" dirty="0">
                <a:solidFill>
                  <a:srgbClr val="000000"/>
                </a:solidFill>
                <a:latin typeface="Times New Roman" pitchFamily="18" charset="0"/>
                <a:cs typeface="Times New Roman" pitchFamily="18" charset="0"/>
              </a:rPr>
              <a:t>(</a:t>
            </a:r>
            <a:r>
              <a:rPr lang="en-US" altLang="zh-TW" sz="1100" i="1" dirty="0" err="1">
                <a:solidFill>
                  <a:srgbClr val="000000"/>
                </a:solidFill>
                <a:latin typeface="Times New Roman" pitchFamily="18" charset="0"/>
                <a:cs typeface="Times New Roman" pitchFamily="18" charset="0"/>
              </a:rPr>
              <a:t>PV</a:t>
            </a:r>
            <a:r>
              <a:rPr lang="en-US" altLang="zh-TW" sz="1100" i="1" baseline="-25000" dirty="0" err="1">
                <a:solidFill>
                  <a:srgbClr val="000000"/>
                </a:solidFill>
                <a:latin typeface="Times New Roman" pitchFamily="18" charset="0"/>
                <a:cs typeface="Times New Roman" pitchFamily="18" charset="0"/>
              </a:rPr>
              <a:t>a</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應該是 </a:t>
            </a:r>
            <a:r>
              <a:rPr lang="en-US" altLang="zh-TW" sz="1100" dirty="0">
                <a:solidFill>
                  <a:srgbClr val="000000"/>
                </a:solidFill>
                <a:latin typeface="Times New Roman" pitchFamily="18" charset="0"/>
                <a:cs typeface="Times New Roman" pitchFamily="18" charset="0"/>
              </a:rPr>
              <a:t>1 </a:t>
            </a:r>
            <a:r>
              <a:rPr lang="zh-TW" altLang="en-US" sz="1100" dirty="0">
                <a:solidFill>
                  <a:srgbClr val="000000"/>
                </a:solidFill>
                <a:latin typeface="Times New Roman" pitchFamily="18" charset="0"/>
                <a:cs typeface="Times New Roman" pitchFamily="18" charset="0"/>
              </a:rPr>
              <a:t>或 </a:t>
            </a:r>
            <a:r>
              <a:rPr lang="en-US" altLang="zh-TW" sz="1100" dirty="0">
                <a:solidFill>
                  <a:srgbClr val="000000"/>
                </a:solidFill>
                <a:latin typeface="Times New Roman" pitchFamily="18" charset="0"/>
                <a:cs typeface="Times New Roman" pitchFamily="18" charset="0"/>
              </a:rPr>
              <a:t>100% </a:t>
            </a:r>
            <a:r>
              <a:rPr lang="zh-TW" altLang="en-US" sz="1100" dirty="0">
                <a:solidFill>
                  <a:srgbClr val="000000"/>
                </a:solidFill>
                <a:latin typeface="Times New Roman" pitchFamily="18" charset="0"/>
                <a:cs typeface="Times New Roman" pitchFamily="18" charset="0"/>
              </a:rPr>
              <a:t>，即指任何</a:t>
            </a:r>
            <a:r>
              <a:rPr lang="zh-CN" altLang="en-US" sz="1100" dirty="0">
                <a:solidFill>
                  <a:srgbClr val="000000"/>
                </a:solidFill>
                <a:latin typeface="Times New Roman" pitchFamily="18" charset="0"/>
                <a:cs typeface="Times New Roman" pitchFamily="18" charset="0"/>
              </a:rPr>
              <a:t>質控觀測為在控狀態的</a:t>
            </a:r>
            <a:r>
              <a:rPr lang="zh-TW" altLang="en-US" sz="1100" dirty="0">
                <a:solidFill>
                  <a:srgbClr val="000000"/>
                </a:solidFill>
                <a:latin typeface="Times New Roman" pitchFamily="18" charset="0"/>
                <a:cs typeface="Times New Roman" pitchFamily="18" charset="0"/>
              </a:rPr>
              <a:t>信號都是</a:t>
            </a:r>
            <a:r>
              <a:rPr lang="zh-CN" altLang="en-US" sz="1100" dirty="0">
                <a:solidFill>
                  <a:srgbClr val="000000"/>
                </a:solidFill>
                <a:latin typeface="Times New Roman" pitchFamily="18" charset="0"/>
                <a:cs typeface="Times New Roman" pitchFamily="18" charset="0"/>
              </a:rPr>
              <a:t>分析批</a:t>
            </a:r>
            <a:r>
              <a:rPr lang="zh-TW" altLang="en-US" sz="1100" dirty="0">
                <a:solidFill>
                  <a:srgbClr val="000000"/>
                </a:solidFill>
                <a:latin typeface="Times New Roman" pitchFamily="18" charset="0"/>
                <a:cs typeface="Times New Roman" pitchFamily="18" charset="0"/>
              </a:rPr>
              <a:t>真</a:t>
            </a:r>
            <a:r>
              <a:rPr lang="zh-CN" altLang="en-US" sz="1100" dirty="0">
                <a:solidFill>
                  <a:srgbClr val="000000"/>
                </a:solidFill>
                <a:latin typeface="Times New Roman" pitchFamily="18" charset="0"/>
                <a:cs typeface="Times New Roman" pitchFamily="18" charset="0"/>
              </a:rPr>
              <a:t>在</a:t>
            </a:r>
            <a:r>
              <a:rPr lang="zh-TW" altLang="en-US" sz="1100" dirty="0">
                <a:solidFill>
                  <a:srgbClr val="000000"/>
                </a:solidFill>
                <a:latin typeface="Times New Roman" pitchFamily="18" charset="0"/>
                <a:cs typeface="Times New Roman" pitchFamily="18" charset="0"/>
              </a:rPr>
              <a:t>控，當在控信號預測值 </a:t>
            </a:r>
            <a:r>
              <a:rPr lang="en-US" altLang="zh-TW" sz="1100" i="1" dirty="0" err="1">
                <a:solidFill>
                  <a:srgbClr val="000000"/>
                </a:solidFill>
                <a:latin typeface="Times New Roman" pitchFamily="18" charset="0"/>
                <a:cs typeface="Times New Roman" pitchFamily="18" charset="0"/>
              </a:rPr>
              <a:t>PV</a:t>
            </a:r>
            <a:r>
              <a:rPr lang="en-US" altLang="zh-TW" sz="1100" i="1" baseline="-25000" dirty="0" err="1">
                <a:solidFill>
                  <a:srgbClr val="000000"/>
                </a:solidFill>
                <a:latin typeface="Times New Roman" pitchFamily="18" charset="0"/>
                <a:cs typeface="Times New Roman" pitchFamily="18" charset="0"/>
              </a:rPr>
              <a:t>a</a:t>
            </a:r>
            <a:r>
              <a:rPr lang="zh-TW" altLang="en-US" sz="1100" dirty="0">
                <a:solidFill>
                  <a:srgbClr val="000000"/>
                </a:solidFill>
                <a:latin typeface="Times New Roman" pitchFamily="18" charset="0"/>
                <a:cs typeface="Times New Roman" pitchFamily="18" charset="0"/>
              </a:rPr>
              <a:t> </a:t>
            </a:r>
            <a:r>
              <a:rPr lang="en-US" altLang="zh-TW" sz="1100" dirty="0">
                <a:solidFill>
                  <a:srgbClr val="000000"/>
                </a:solidFill>
                <a:latin typeface="Times New Roman" pitchFamily="18" charset="0"/>
                <a:cs typeface="Times New Roman" pitchFamily="18" charset="0"/>
              </a:rPr>
              <a:t>= 0.5 </a:t>
            </a:r>
            <a:r>
              <a:rPr lang="zh-TW" altLang="en-US" sz="1100" dirty="0">
                <a:solidFill>
                  <a:srgbClr val="000000"/>
                </a:solidFill>
                <a:latin typeface="Times New Roman" pitchFamily="18" charset="0"/>
                <a:cs typeface="Times New Roman" pitchFamily="18" charset="0"/>
              </a:rPr>
              <a:t>時，即指</a:t>
            </a:r>
            <a:r>
              <a:rPr lang="zh-CN" altLang="en-US" sz="1100" dirty="0">
                <a:solidFill>
                  <a:srgbClr val="000000"/>
                </a:solidFill>
                <a:latin typeface="Times New Roman" pitchFamily="18" charset="0"/>
                <a:cs typeface="Times New Roman" pitchFamily="18" charset="0"/>
              </a:rPr>
              <a:t>當質控觀測為在控狀態時</a:t>
            </a:r>
            <a:r>
              <a:rPr lang="zh-TW" altLang="en-US" sz="1100" dirty="0">
                <a:solidFill>
                  <a:srgbClr val="000000"/>
                </a:solidFill>
                <a:latin typeface="Times New Roman" pitchFamily="18" charset="0"/>
                <a:cs typeface="Times New Roman" pitchFamily="18" charset="0"/>
              </a:rPr>
              <a:t>，僅有 </a:t>
            </a:r>
            <a:r>
              <a:rPr lang="en-US" altLang="zh-TW" sz="1100" dirty="0">
                <a:solidFill>
                  <a:srgbClr val="000000"/>
                </a:solidFill>
                <a:latin typeface="Times New Roman" pitchFamily="18" charset="0"/>
                <a:cs typeface="Times New Roman" pitchFamily="18" charset="0"/>
              </a:rPr>
              <a:t>50% </a:t>
            </a:r>
            <a:r>
              <a:rPr lang="zh-TW" altLang="en-US" sz="1100" dirty="0">
                <a:solidFill>
                  <a:srgbClr val="000000"/>
                </a:solidFill>
                <a:latin typeface="Times New Roman" pitchFamily="18" charset="0"/>
                <a:cs typeface="Times New Roman" pitchFamily="18" charset="0"/>
              </a:rPr>
              <a:t>的幾率是分析批真正</a:t>
            </a:r>
            <a:r>
              <a:rPr lang="zh-CN" altLang="en-US" sz="1100" dirty="0">
                <a:solidFill>
                  <a:srgbClr val="000000"/>
                </a:solidFill>
                <a:latin typeface="Times New Roman" pitchFamily="18" charset="0"/>
                <a:cs typeface="Times New Roman" pitchFamily="18" charset="0"/>
              </a:rPr>
              <a:t>不涵</a:t>
            </a:r>
            <a:r>
              <a:rPr lang="zh-TW" altLang="en-US" sz="1100" dirty="0">
                <a:solidFill>
                  <a:srgbClr val="000000"/>
                </a:solidFill>
                <a:latin typeface="Times New Roman" pitchFamily="18" charset="0"/>
                <a:cs typeface="Times New Roman" pitchFamily="18" charset="0"/>
              </a:rPr>
              <a:t>有醫學上重要的誤差；</a:t>
            </a:r>
          </a:p>
          <a:p>
            <a:pPr lvl="0">
              <a:lnSpc>
                <a:spcPct val="150000"/>
              </a:lnSpc>
            </a:pPr>
            <a:r>
              <a:rPr lang="zh-TW" altLang="en-US" sz="1100" dirty="0">
                <a:solidFill>
                  <a:srgbClr val="000000"/>
                </a:solidFill>
                <a:latin typeface="Times New Roman" pitchFamily="18" charset="0"/>
                <a:cs typeface="Times New Roman" pitchFamily="18" charset="0"/>
              </a:rPr>
              <a:t>失控信號預測值</a:t>
            </a:r>
            <a:r>
              <a:rPr lang="en-US" altLang="zh-TW"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predictive value of rejection</a:t>
            </a:r>
            <a:r>
              <a:rPr lang="en-US" altLang="zh-TW" sz="1100" dirty="0">
                <a:solidFill>
                  <a:srgbClr val="000000"/>
                </a:solidFill>
                <a:latin typeface="Times New Roman" pitchFamily="18" charset="0"/>
                <a:cs typeface="Times New Roman" pitchFamily="18" charset="0"/>
              </a:rPr>
              <a:t> , </a:t>
            </a:r>
            <a:r>
              <a:rPr lang="en-US" altLang="zh-TW" sz="1100" i="1" dirty="0" err="1">
                <a:solidFill>
                  <a:srgbClr val="000000"/>
                </a:solidFill>
                <a:latin typeface="Times New Roman" pitchFamily="18" charset="0"/>
                <a:cs typeface="Times New Roman" pitchFamily="18" charset="0"/>
              </a:rPr>
              <a:t>PV</a:t>
            </a:r>
            <a:r>
              <a:rPr lang="en-US" altLang="zh-TW" sz="1100" i="1" baseline="-25000" dirty="0" err="1">
                <a:solidFill>
                  <a:srgbClr val="000000"/>
                </a:solidFill>
                <a:latin typeface="Times New Roman" pitchFamily="18" charset="0"/>
                <a:cs typeface="Times New Roman" pitchFamily="18" charset="0"/>
              </a:rPr>
              <a:t>r</a:t>
            </a:r>
            <a:r>
              <a:rPr lang="en-US" altLang="zh-TW"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指的是</a:t>
            </a:r>
            <a:r>
              <a:rPr lang="zh-CN" altLang="en-US" sz="1100" dirty="0">
                <a:solidFill>
                  <a:srgbClr val="000000"/>
                </a:solidFill>
                <a:latin typeface="Times New Roman" pitchFamily="18" charset="0"/>
                <a:cs typeface="Times New Roman" pitchFamily="18" charset="0"/>
              </a:rPr>
              <a:t>產生</a:t>
            </a:r>
            <a:r>
              <a:rPr lang="zh-TW" altLang="en-US" sz="1100" dirty="0">
                <a:solidFill>
                  <a:srgbClr val="000000"/>
                </a:solidFill>
                <a:latin typeface="Times New Roman" pitchFamily="18" charset="0"/>
                <a:cs typeface="Times New Roman" pitchFamily="18" charset="0"/>
              </a:rPr>
              <a:t>失控信號</a:t>
            </a:r>
            <a:r>
              <a:rPr lang="zh-CN" altLang="en-US" sz="1100" dirty="0">
                <a:solidFill>
                  <a:srgbClr val="000000"/>
                </a:solidFill>
                <a:latin typeface="Times New Roman" pitchFamily="18" charset="0"/>
                <a:cs typeface="Times New Roman" pitchFamily="18" charset="0"/>
              </a:rPr>
              <a:t>的分析批裡</a:t>
            </a:r>
            <a:r>
              <a:rPr lang="zh-TW" altLang="en-US" sz="1100" dirty="0">
                <a:solidFill>
                  <a:srgbClr val="000000"/>
                </a:solidFill>
                <a:latin typeface="Times New Roman" pitchFamily="18" charset="0"/>
                <a:cs typeface="Times New Roman" pitchFamily="18" charset="0"/>
              </a:rPr>
              <a:t>真</a:t>
            </a:r>
            <a:r>
              <a:rPr lang="zh-CN" altLang="en-US" sz="1100" dirty="0">
                <a:solidFill>
                  <a:srgbClr val="000000"/>
                </a:solidFill>
                <a:latin typeface="Times New Roman" pitchFamily="18" charset="0"/>
                <a:cs typeface="Times New Roman" pitchFamily="18" charset="0"/>
              </a:rPr>
              <a:t>正涵有</a:t>
            </a:r>
            <a:r>
              <a:rPr lang="zh-TW" altLang="en-US" sz="1100" dirty="0">
                <a:solidFill>
                  <a:srgbClr val="000000"/>
                </a:solidFill>
                <a:latin typeface="Times New Roman" pitchFamily="18" charset="0"/>
                <a:cs typeface="Times New Roman" pitchFamily="18" charset="0"/>
              </a:rPr>
              <a:t>醫學上重要誤差</a:t>
            </a:r>
            <a:r>
              <a:rPr lang="zh-CN" altLang="en-US" sz="1100" dirty="0">
                <a:solidFill>
                  <a:srgbClr val="000000"/>
                </a:solidFill>
                <a:latin typeface="Times New Roman" pitchFamily="18" charset="0"/>
                <a:cs typeface="Times New Roman" pitchFamily="18" charset="0"/>
              </a:rPr>
              <a:t>的分析批的</a:t>
            </a:r>
            <a:r>
              <a:rPr lang="zh-TW" altLang="en-US" sz="1100" dirty="0">
                <a:solidFill>
                  <a:srgbClr val="000000"/>
                </a:solidFill>
                <a:latin typeface="Times New Roman" pitchFamily="18" charset="0"/>
                <a:cs typeface="Times New Roman" pitchFamily="18" charset="0"/>
              </a:rPr>
              <a:t>比例，即真失控</a:t>
            </a:r>
            <a:r>
              <a:rPr lang="zh-CN" altLang="en-US" sz="1100" dirty="0">
                <a:solidFill>
                  <a:srgbClr val="000000"/>
                </a:solidFill>
                <a:latin typeface="Times New Roman" pitchFamily="18" charset="0"/>
                <a:cs typeface="Times New Roman" pitchFamily="18" charset="0"/>
              </a:rPr>
              <a:t>分析批數</a:t>
            </a:r>
            <a:r>
              <a:rPr lang="zh-TW" altLang="en-US" sz="1100" dirty="0">
                <a:solidFill>
                  <a:srgbClr val="000000"/>
                </a:solidFill>
                <a:latin typeface="Times New Roman" pitchFamily="18" charset="0"/>
                <a:cs typeface="Times New Roman" pitchFamily="18" charset="0"/>
              </a:rPr>
              <a:t>除以總失控</a:t>
            </a:r>
            <a:r>
              <a:rPr lang="zh-CN" altLang="en-US" sz="1100" dirty="0">
                <a:solidFill>
                  <a:srgbClr val="000000"/>
                </a:solidFill>
                <a:latin typeface="Times New Roman" pitchFamily="18" charset="0"/>
                <a:cs typeface="Times New Roman" pitchFamily="18" charset="0"/>
              </a:rPr>
              <a:t>分析批數</a:t>
            </a:r>
            <a:r>
              <a:rPr lang="zh-TW" altLang="en-US" sz="1100" dirty="0">
                <a:solidFill>
                  <a:srgbClr val="000000"/>
                </a:solidFill>
                <a:latin typeface="Times New Roman" pitchFamily="18" charset="0"/>
                <a:cs typeface="Times New Roman" pitchFamily="18" charset="0"/>
              </a:rPr>
              <a:t>（真失控加假失控）</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在理想情況下，失控信號預測值</a:t>
            </a:r>
            <a:r>
              <a:rPr lang="en-US" altLang="zh-TW" sz="1100" dirty="0">
                <a:solidFill>
                  <a:srgbClr val="000000"/>
                </a:solidFill>
                <a:latin typeface="Times New Roman" pitchFamily="18" charset="0"/>
                <a:cs typeface="Times New Roman" pitchFamily="18" charset="0"/>
              </a:rPr>
              <a:t>(</a:t>
            </a:r>
            <a:r>
              <a:rPr lang="en-US" altLang="zh-TW" sz="1100" i="1" dirty="0" err="1">
                <a:solidFill>
                  <a:srgbClr val="000000"/>
                </a:solidFill>
                <a:latin typeface="Times New Roman" pitchFamily="18" charset="0"/>
                <a:cs typeface="Times New Roman" pitchFamily="18" charset="0"/>
              </a:rPr>
              <a:t>PV</a:t>
            </a:r>
            <a:r>
              <a:rPr lang="en-US" altLang="zh-TW" sz="1100" i="1" baseline="-25000" dirty="0" err="1">
                <a:solidFill>
                  <a:srgbClr val="000000"/>
                </a:solidFill>
                <a:latin typeface="Times New Roman" pitchFamily="18" charset="0"/>
                <a:cs typeface="Times New Roman" pitchFamily="18" charset="0"/>
              </a:rPr>
              <a:t>r</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應該是 </a:t>
            </a:r>
            <a:r>
              <a:rPr lang="en-US" altLang="zh-TW" sz="1100" dirty="0">
                <a:solidFill>
                  <a:srgbClr val="000000"/>
                </a:solidFill>
                <a:latin typeface="Times New Roman" pitchFamily="18" charset="0"/>
                <a:cs typeface="Times New Roman" pitchFamily="18" charset="0"/>
              </a:rPr>
              <a:t>1 </a:t>
            </a:r>
            <a:r>
              <a:rPr lang="zh-TW" altLang="en-US" sz="1100" dirty="0">
                <a:solidFill>
                  <a:srgbClr val="000000"/>
                </a:solidFill>
                <a:latin typeface="Times New Roman" pitchFamily="18" charset="0"/>
                <a:cs typeface="Times New Roman" pitchFamily="18" charset="0"/>
              </a:rPr>
              <a:t>或 </a:t>
            </a:r>
            <a:r>
              <a:rPr lang="en-US" altLang="zh-TW" sz="1100" dirty="0">
                <a:solidFill>
                  <a:srgbClr val="000000"/>
                </a:solidFill>
                <a:latin typeface="Times New Roman" pitchFamily="18" charset="0"/>
                <a:cs typeface="Times New Roman" pitchFamily="18" charset="0"/>
              </a:rPr>
              <a:t>100% </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即指</a:t>
            </a:r>
            <a:r>
              <a:rPr lang="zh-TW" altLang="en-US" sz="1100" dirty="0">
                <a:solidFill>
                  <a:srgbClr val="000000"/>
                </a:solidFill>
                <a:latin typeface="Times New Roman" pitchFamily="18" charset="0"/>
                <a:cs typeface="Times New Roman" pitchFamily="18" charset="0"/>
              </a:rPr>
              <a:t>任何失控信號都是</a:t>
            </a:r>
            <a:r>
              <a:rPr lang="zh-CN" altLang="en-US" sz="1100" dirty="0">
                <a:solidFill>
                  <a:srgbClr val="000000"/>
                </a:solidFill>
                <a:latin typeface="Times New Roman" pitchFamily="18" charset="0"/>
                <a:cs typeface="Times New Roman" pitchFamily="18" charset="0"/>
              </a:rPr>
              <a:t>分析批</a:t>
            </a:r>
            <a:r>
              <a:rPr lang="zh-TW" altLang="en-US" sz="1100" dirty="0">
                <a:solidFill>
                  <a:srgbClr val="000000"/>
                </a:solidFill>
                <a:latin typeface="Times New Roman" pitchFamily="18" charset="0"/>
                <a:cs typeface="Times New Roman" pitchFamily="18" charset="0"/>
              </a:rPr>
              <a:t>真失控</a:t>
            </a:r>
            <a:r>
              <a:rPr lang="zh-CN" altLang="en-US" sz="1100" dirty="0">
                <a:solidFill>
                  <a:srgbClr val="000000"/>
                </a:solidFill>
                <a:latin typeface="Times New Roman" pitchFamily="18" charset="0"/>
                <a:cs typeface="Times New Roman" pitchFamily="18" charset="0"/>
              </a:rPr>
              <a:t>，當</a:t>
            </a:r>
            <a:r>
              <a:rPr lang="zh-TW" altLang="en-US" sz="1100" dirty="0">
                <a:solidFill>
                  <a:srgbClr val="000000"/>
                </a:solidFill>
                <a:latin typeface="Times New Roman" pitchFamily="18" charset="0"/>
                <a:cs typeface="Times New Roman" pitchFamily="18" charset="0"/>
              </a:rPr>
              <a:t>失控信號預測值 </a:t>
            </a:r>
            <a:r>
              <a:rPr lang="en-US" altLang="zh-TW" sz="1100" i="1" dirty="0" err="1">
                <a:solidFill>
                  <a:srgbClr val="000000"/>
                </a:solidFill>
                <a:latin typeface="Times New Roman" pitchFamily="18" charset="0"/>
                <a:cs typeface="Times New Roman" pitchFamily="18" charset="0"/>
              </a:rPr>
              <a:t>PV</a:t>
            </a:r>
            <a:r>
              <a:rPr lang="en-US" altLang="zh-TW" sz="1100" i="1" baseline="-25000" dirty="0" err="1">
                <a:solidFill>
                  <a:srgbClr val="000000"/>
                </a:solidFill>
                <a:latin typeface="Times New Roman" pitchFamily="18" charset="0"/>
                <a:cs typeface="Times New Roman" pitchFamily="18" charset="0"/>
              </a:rPr>
              <a:t>r</a:t>
            </a:r>
            <a:r>
              <a:rPr lang="en-US" altLang="zh-TW" sz="1100" dirty="0">
                <a:solidFill>
                  <a:srgbClr val="000000"/>
                </a:solidFill>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 </a:t>
            </a:r>
            <a:r>
              <a:rPr lang="en-US" altLang="zh-TW" sz="1100" dirty="0">
                <a:solidFill>
                  <a:srgbClr val="000000"/>
                </a:solidFill>
                <a:latin typeface="Times New Roman" pitchFamily="18" charset="0"/>
                <a:cs typeface="Times New Roman" pitchFamily="18" charset="0"/>
              </a:rPr>
              <a:t>30% </a:t>
            </a:r>
            <a:r>
              <a:rPr lang="zh-CN" altLang="en-US" sz="1100" dirty="0">
                <a:solidFill>
                  <a:srgbClr val="000000"/>
                </a:solidFill>
                <a:latin typeface="Times New Roman" pitchFamily="18" charset="0"/>
                <a:cs typeface="Times New Roman" pitchFamily="18" charset="0"/>
              </a:rPr>
              <a:t>時，</a:t>
            </a:r>
            <a:r>
              <a:rPr lang="zh-TW" altLang="en-US" sz="1100" dirty="0">
                <a:solidFill>
                  <a:srgbClr val="000000"/>
                </a:solidFill>
                <a:latin typeface="Times New Roman" pitchFamily="18" charset="0"/>
                <a:cs typeface="Times New Roman" pitchFamily="18" charset="0"/>
              </a:rPr>
              <a:t>即</a:t>
            </a:r>
            <a:r>
              <a:rPr lang="zh-CN" altLang="en-US" sz="1100" dirty="0">
                <a:solidFill>
                  <a:srgbClr val="000000"/>
                </a:solidFill>
                <a:latin typeface="Times New Roman" pitchFamily="18" charset="0"/>
                <a:cs typeface="Times New Roman" pitchFamily="18" charset="0"/>
              </a:rPr>
              <a:t>指</a:t>
            </a:r>
            <a:r>
              <a:rPr lang="zh-TW" altLang="en-US" sz="1100" dirty="0">
                <a:solidFill>
                  <a:srgbClr val="000000"/>
                </a:solidFill>
                <a:latin typeface="Times New Roman" pitchFamily="18" charset="0"/>
                <a:cs typeface="Times New Roman" pitchFamily="18" charset="0"/>
              </a:rPr>
              <a:t>如果出現失控信號，僅</a:t>
            </a:r>
            <a:r>
              <a:rPr lang="zh-CN" altLang="en-US" sz="1100" dirty="0">
                <a:solidFill>
                  <a:srgbClr val="000000"/>
                </a:solidFill>
                <a:latin typeface="Times New Roman" pitchFamily="18" charset="0"/>
                <a:cs typeface="Times New Roman" pitchFamily="18" charset="0"/>
              </a:rPr>
              <a:t>有</a:t>
            </a:r>
            <a:r>
              <a:rPr lang="zh-TW" altLang="en-US" sz="1100" dirty="0">
                <a:solidFill>
                  <a:srgbClr val="000000"/>
                </a:solidFill>
                <a:latin typeface="Times New Roman" pitchFamily="18" charset="0"/>
                <a:cs typeface="Times New Roman" pitchFamily="18" charset="0"/>
              </a:rPr>
              <a:t> </a:t>
            </a:r>
            <a:r>
              <a:rPr lang="en-US" altLang="zh-TW" sz="1100" dirty="0">
                <a:solidFill>
                  <a:srgbClr val="000000"/>
                </a:solidFill>
                <a:latin typeface="Times New Roman" pitchFamily="18" charset="0"/>
                <a:cs typeface="Times New Roman" pitchFamily="18" charset="0"/>
              </a:rPr>
              <a:t>30% </a:t>
            </a:r>
            <a:r>
              <a:rPr lang="zh-TW" altLang="en-US" sz="1100" dirty="0">
                <a:solidFill>
                  <a:srgbClr val="000000"/>
                </a:solidFill>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幾率是</a:t>
            </a:r>
            <a:r>
              <a:rPr lang="zh-TW" altLang="en-US" sz="1100" dirty="0">
                <a:solidFill>
                  <a:srgbClr val="000000"/>
                </a:solidFill>
                <a:latin typeface="Times New Roman" pitchFamily="18" charset="0"/>
                <a:cs typeface="Times New Roman" pitchFamily="18" charset="0"/>
              </a:rPr>
              <a:t>分析批真正有醫學上重要</a:t>
            </a:r>
            <a:r>
              <a:rPr lang="zh-CN" altLang="en-US" sz="1100" dirty="0">
                <a:solidFill>
                  <a:srgbClr val="000000"/>
                </a:solidFill>
                <a:latin typeface="Times New Roman" pitchFamily="18" charset="0"/>
                <a:cs typeface="Times New Roman" pitchFamily="18" charset="0"/>
              </a:rPr>
              <a:t>的</a:t>
            </a:r>
            <a:r>
              <a:rPr lang="zh-TW" altLang="en-US" sz="1100" dirty="0">
                <a:solidFill>
                  <a:srgbClr val="000000"/>
                </a:solidFill>
                <a:latin typeface="Times New Roman" pitchFamily="18" charset="0"/>
                <a:cs typeface="Times New Roman" pitchFamily="18" charset="0"/>
              </a:rPr>
              <a:t>誤差；</a:t>
            </a:r>
          </a:p>
          <a:p>
            <a:pPr lvl="0">
              <a:lnSpc>
                <a:spcPct val="150000"/>
              </a:lnSpc>
            </a:pPr>
            <a:r>
              <a:rPr lang="zh-TW" altLang="en-US" sz="1100" dirty="0">
                <a:solidFill>
                  <a:srgbClr val="000000"/>
                </a:solidFill>
                <a:latin typeface="Times New Roman" pitchFamily="18" charset="0"/>
                <a:cs typeface="Times New Roman" pitchFamily="18" charset="0"/>
              </a:rPr>
              <a:t>生產率</a:t>
            </a:r>
            <a:r>
              <a:rPr lang="en-US" altLang="zh-TW"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productivity</a:t>
            </a:r>
            <a:r>
              <a:rPr lang="en-US" altLang="zh-TW" sz="11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在不考慮時間效率的維度時，</a:t>
            </a:r>
            <a:r>
              <a:rPr lang="zh-TW" altLang="en-US" sz="1100" dirty="0">
                <a:solidFill>
                  <a:srgbClr val="000000"/>
                </a:solidFill>
                <a:latin typeface="Times New Roman" pitchFamily="18" charset="0"/>
                <a:cs typeface="Times New Roman" pitchFamily="18" charset="0"/>
              </a:rPr>
              <a:t>輸出</a:t>
            </a:r>
            <a:r>
              <a:rPr lang="zh-CN" altLang="en-US" sz="1100" dirty="0">
                <a:solidFill>
                  <a:srgbClr val="000000"/>
                </a:solidFill>
                <a:latin typeface="Times New Roman" pitchFamily="18" charset="0"/>
                <a:cs typeface="Times New Roman" pitchFamily="18" charset="0"/>
              </a:rPr>
              <a:t>量與</a:t>
            </a:r>
            <a:r>
              <a:rPr lang="zh-TW" altLang="en-US" sz="1100" dirty="0">
                <a:solidFill>
                  <a:srgbClr val="000000"/>
                </a:solidFill>
                <a:latin typeface="Times New Roman" pitchFamily="18" charset="0"/>
                <a:cs typeface="Times New Roman" pitchFamily="18" charset="0"/>
              </a:rPr>
              <a:t>輸入</a:t>
            </a:r>
            <a:r>
              <a:rPr lang="zh-CN" altLang="en-US" sz="1100" dirty="0">
                <a:solidFill>
                  <a:srgbClr val="000000"/>
                </a:solidFill>
                <a:latin typeface="Times New Roman" pitchFamily="18" charset="0"/>
                <a:cs typeface="Times New Roman" pitchFamily="18" charset="0"/>
              </a:rPr>
              <a:t>量</a:t>
            </a:r>
            <a:r>
              <a:rPr lang="zh-TW" altLang="en-US" sz="1100" dirty="0">
                <a:solidFill>
                  <a:srgbClr val="000000"/>
                </a:solidFill>
                <a:latin typeface="Times New Roman" pitchFamily="18" charset="0"/>
                <a:cs typeface="Times New Roman" pitchFamily="18" charset="0"/>
              </a:rPr>
              <a:t>的比值（輸出 </a:t>
            </a:r>
            <a:r>
              <a:rPr lang="en-US" altLang="zh-TW" sz="11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輸入）能度量</a:t>
            </a:r>
            <a:r>
              <a:rPr lang="zh-CN" altLang="en-US" sz="1100" dirty="0">
                <a:solidFill>
                  <a:srgbClr val="000000"/>
                </a:solidFill>
                <a:latin typeface="Times New Roman" pitchFamily="18" charset="0"/>
                <a:cs typeface="Times New Roman" pitchFamily="18" charset="0"/>
              </a:rPr>
              <a:t>分析過程的</a:t>
            </a:r>
            <a:r>
              <a:rPr lang="zh-TW" altLang="en-US" sz="1100" dirty="0">
                <a:solidFill>
                  <a:srgbClr val="000000"/>
                </a:solidFill>
                <a:latin typeface="Times New Roman" pitchFamily="18" charset="0"/>
                <a:cs typeface="Times New Roman" pitchFamily="18" charset="0"/>
              </a:rPr>
              <a:t>生產率</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分析過程的生產率是</a:t>
            </a:r>
            <a:r>
              <a:rPr lang="zh-CN" altLang="en-US" sz="1100" dirty="0">
                <a:solidFill>
                  <a:srgbClr val="000000"/>
                </a:solidFill>
                <a:latin typeface="Times New Roman" pitchFamily="18" charset="0"/>
                <a:cs typeface="Times New Roman" pitchFamily="18" charset="0"/>
              </a:rPr>
              <a:t>指報告的不</a:t>
            </a:r>
            <a:r>
              <a:rPr lang="zh-TW" altLang="en-US" sz="1100" dirty="0">
                <a:solidFill>
                  <a:srgbClr val="000000"/>
                </a:solidFill>
                <a:latin typeface="Times New Roman" pitchFamily="18" charset="0"/>
                <a:cs typeface="Times New Roman" pitchFamily="18" charset="0"/>
              </a:rPr>
              <a:t>涵醫學上重要誤差</a:t>
            </a:r>
            <a:r>
              <a:rPr lang="zh-CN" altLang="en-US" sz="1100" dirty="0">
                <a:solidFill>
                  <a:srgbClr val="000000"/>
                </a:solidFill>
                <a:latin typeface="Times New Roman" pitchFamily="18" charset="0"/>
                <a:cs typeface="Times New Roman" pitchFamily="18" charset="0"/>
              </a:rPr>
              <a:t>的</a:t>
            </a:r>
            <a:r>
              <a:rPr lang="zh-TW" altLang="en-US" sz="1100" dirty="0">
                <a:solidFill>
                  <a:srgbClr val="000000"/>
                </a:solidFill>
                <a:latin typeface="Times New Roman" pitchFamily="18" charset="0"/>
                <a:cs typeface="Times New Roman" pitchFamily="18" charset="0"/>
              </a:rPr>
              <a:t>患者結果</a:t>
            </a:r>
            <a:r>
              <a:rPr lang="zh-CN" altLang="en-US" sz="1100" dirty="0">
                <a:solidFill>
                  <a:srgbClr val="000000"/>
                </a:solidFill>
                <a:latin typeface="Times New Roman" pitchFamily="18" charset="0"/>
                <a:cs typeface="Times New Roman" pitchFamily="18" charset="0"/>
              </a:rPr>
              <a:t>在所有分析結果中</a:t>
            </a:r>
            <a:r>
              <a:rPr lang="zh-TW" altLang="en-US" sz="1100" dirty="0">
                <a:solidFill>
                  <a:srgbClr val="000000"/>
                </a:solidFill>
                <a:latin typeface="Times New Roman" pitchFamily="18" charset="0"/>
                <a:cs typeface="Times New Roman" pitchFamily="18" charset="0"/>
              </a:rPr>
              <a:t>的比例，分析過程的生產率</a:t>
            </a:r>
            <a:r>
              <a:rPr lang="zh-CN" altLang="en-US" sz="1100" dirty="0">
                <a:solidFill>
                  <a:srgbClr val="000000"/>
                </a:solidFill>
                <a:latin typeface="Times New Roman" pitchFamily="18" charset="0"/>
                <a:cs typeface="Times New Roman" pitchFamily="18" charset="0"/>
              </a:rPr>
              <a:t>可以使用</a:t>
            </a:r>
            <a:r>
              <a:rPr lang="zh-TW" altLang="en-US" sz="1100" dirty="0">
                <a:solidFill>
                  <a:srgbClr val="000000"/>
                </a:solidFill>
                <a:latin typeface="Times New Roman" pitchFamily="18" charset="0"/>
                <a:cs typeface="Times New Roman" pitchFamily="18" charset="0"/>
              </a:rPr>
              <a:t>分析過程的試驗有效比</a:t>
            </a:r>
            <a:r>
              <a:rPr lang="en-US" altLang="zh-TW"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test yield</a:t>
            </a:r>
            <a:r>
              <a:rPr lang="en-US" altLang="zh-TW"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來度量</a:t>
            </a:r>
            <a:r>
              <a:rPr lang="zh-TW" altLang="en-US" sz="1100" dirty="0">
                <a:solidFill>
                  <a:srgbClr val="000000"/>
                </a:solidFill>
                <a:latin typeface="Times New Roman" pitchFamily="18" charset="0"/>
                <a:cs typeface="Times New Roman" pitchFamily="18" charset="0"/>
              </a:rPr>
              <a:t>；</a:t>
            </a:r>
          </a:p>
          <a:p>
            <a:pPr>
              <a:lnSpc>
                <a:spcPct val="150000"/>
              </a:lnSpc>
            </a:pPr>
            <a:r>
              <a:rPr lang="zh-TW" altLang="en-US" sz="1100" dirty="0">
                <a:latin typeface="Times New Roman" pitchFamily="18" charset="0"/>
                <a:cs typeface="Times New Roman" pitchFamily="18" charset="0"/>
              </a:rPr>
              <a:t>試驗有效比</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test yield</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：是指每個分析批報告的患者結果數除以每個分析批的測試總數；通過每個分析批測試的患者樣本、標準或校準物、控制物、重複樣本及其它的各種混雜樣本（空白、稀釋液等）能估計試驗有效比</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TY</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，生產率的這種度量受到分析過程類型、校準物或標準物個數、分析的控制物個數及放棄和重複分析批數的影響，高的試驗有效比表明過程的產量的有效利用，分析過程具有高的生產率；</a:t>
            </a:r>
          </a:p>
        </p:txBody>
      </p:sp>
      <p:sp>
        <p:nvSpPr>
          <p:cNvPr id="9" name="矩形 3"/>
          <p:cNvSpPr>
            <a:spLocks noChangeArrowheads="1"/>
          </p:cNvSpPr>
          <p:nvPr/>
        </p:nvSpPr>
        <p:spPr bwMode="auto">
          <a:xfrm>
            <a:off x="64367" y="312918"/>
            <a:ext cx="764487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分析過程的質量經濟性分析</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預測分析過程的質量；</a:t>
            </a:r>
          </a:p>
        </p:txBody>
      </p:sp>
      <p:sp>
        <p:nvSpPr>
          <p:cNvPr id="11" name="矩形 3"/>
          <p:cNvSpPr>
            <a:spLocks noChangeArrowheads="1"/>
          </p:cNvSpPr>
          <p:nvPr/>
        </p:nvSpPr>
        <p:spPr bwMode="auto">
          <a:xfrm>
            <a:off x="46902" y="37065"/>
            <a:ext cx="63037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500" dirty="0">
                <a:solidFill>
                  <a:srgbClr val="C00000"/>
                </a:solidFill>
              </a:rPr>
              <a:t>質量控制方案設計</a:t>
            </a:r>
            <a:endParaRPr lang="zh-CN" altLang="en-US" sz="15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91960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9" name="矩形 3"/>
          <p:cNvSpPr>
            <a:spLocks noChangeArrowheads="1"/>
          </p:cNvSpPr>
          <p:nvPr/>
        </p:nvSpPr>
        <p:spPr bwMode="auto">
          <a:xfrm>
            <a:off x="64366" y="312918"/>
            <a:ext cx="101257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分析過程的質量經濟性分析</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預測分析過程的質量 </a:t>
            </a:r>
            <a:r>
              <a:rPr lang="en-US" altLang="zh-CN"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在控信號預測值</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predictive value of acceptance</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PV</a:t>
            </a:r>
            <a:r>
              <a:rPr lang="en-US" altLang="zh-CN" sz="1000" i="1" baseline="-25000" dirty="0" err="1">
                <a:solidFill>
                  <a:srgbClr val="000000"/>
                </a:solidFill>
                <a:latin typeface="Times New Roman" pitchFamily="18" charset="0"/>
                <a:cs typeface="Times New Roman" pitchFamily="18" charset="0"/>
              </a:rPr>
              <a:t>a</a:t>
            </a:r>
            <a:r>
              <a:rPr lang="en-US" altLang="zh-CN"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、失控信號預測值</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predictive value of rejection</a:t>
            </a:r>
            <a:r>
              <a:rPr lang="en-US" altLang="zh-CN" sz="1000" dirty="0">
                <a:solidFill>
                  <a:srgbClr val="000000"/>
                </a:solidFill>
                <a:latin typeface="Times New Roman" pitchFamily="18" charset="0"/>
                <a:cs typeface="Times New Roman" pitchFamily="18" charset="0"/>
              </a:rPr>
              <a:t> , </a:t>
            </a:r>
            <a:r>
              <a:rPr lang="en-US" altLang="zh-CN" sz="1000" i="1" dirty="0" err="1">
                <a:solidFill>
                  <a:srgbClr val="000000"/>
                </a:solidFill>
                <a:latin typeface="Times New Roman" pitchFamily="18" charset="0"/>
                <a:cs typeface="Times New Roman" pitchFamily="18" charset="0"/>
              </a:rPr>
              <a:t>PV</a:t>
            </a:r>
            <a:r>
              <a:rPr lang="en-US" altLang="zh-CN" sz="1000" i="1" baseline="-25000" dirty="0" err="1">
                <a:solidFill>
                  <a:srgbClr val="000000"/>
                </a:solidFill>
                <a:latin typeface="Times New Roman" pitchFamily="18" charset="0"/>
                <a:cs typeface="Times New Roman" pitchFamily="18" charset="0"/>
              </a:rPr>
              <a:t>r</a:t>
            </a:r>
            <a:r>
              <a:rPr lang="en-US" altLang="zh-CN"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、缺陷率</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defect rate</a:t>
            </a:r>
            <a:r>
              <a:rPr lang="en-US" altLang="zh-CN"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11" name="矩形 3"/>
          <p:cNvSpPr>
            <a:spLocks noChangeArrowheads="1"/>
          </p:cNvSpPr>
          <p:nvPr/>
        </p:nvSpPr>
        <p:spPr bwMode="auto">
          <a:xfrm>
            <a:off x="46902" y="37065"/>
            <a:ext cx="63037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500" dirty="0">
                <a:solidFill>
                  <a:srgbClr val="C00000"/>
                </a:solidFill>
              </a:rPr>
              <a:t>質量控制方案設計</a:t>
            </a:r>
            <a:endParaRPr lang="zh-CN" altLang="en-US" sz="1500" dirty="0">
              <a:solidFill>
                <a:srgbClr val="C00000"/>
              </a:solidFill>
              <a:latin typeface="Times New Roman" pitchFamily="18" charset="0"/>
              <a:cs typeface="Times New Roman" pitchFamily="18" charset="0"/>
            </a:endParaRPr>
          </a:p>
        </p:txBody>
      </p:sp>
      <p:sp>
        <p:nvSpPr>
          <p:cNvPr id="16" name="Rectangle 14"/>
          <p:cNvSpPr>
            <a:spLocks noChangeArrowheads="1"/>
          </p:cNvSpPr>
          <p:nvPr/>
        </p:nvSpPr>
        <p:spPr bwMode="auto">
          <a:xfrm>
            <a:off x="5108002" y="4909020"/>
            <a:ext cx="588054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algn="ctr">
              <a:lnSpc>
                <a:spcPct val="150000"/>
              </a:lnSpc>
            </a:pPr>
            <a:r>
              <a:rPr lang="en-US" altLang="zh-TW" sz="1000" i="1" dirty="0" err="1">
                <a:latin typeface="Times New Roman" pitchFamily="18" charset="0"/>
                <a:cs typeface="Times New Roman" pitchFamily="18" charset="0"/>
              </a:rPr>
              <a:t>n</a:t>
            </a:r>
            <a:r>
              <a:rPr lang="en-US" altLang="zh-TW" sz="1000" i="1" baseline="-25000" dirty="0" err="1">
                <a:latin typeface="Times New Roman" pitchFamily="18" charset="0"/>
                <a:cs typeface="Times New Roman" pitchFamily="18" charset="0"/>
              </a:rPr>
              <a:t>tr</a:t>
            </a:r>
            <a:r>
              <a:rPr lang="en-US" altLang="zh-TW" sz="1000" dirty="0">
                <a:latin typeface="Times New Roman" pitchFamily="18" charset="0"/>
                <a:cs typeface="Times New Roman" pitchFamily="18" charset="0"/>
              </a:rPr>
              <a:t>   -  </a:t>
            </a:r>
            <a:r>
              <a:rPr lang="zh-TW" altLang="en-US" sz="1000" dirty="0">
                <a:latin typeface="Times New Roman" pitchFamily="18" charset="0"/>
                <a:cs typeface="Times New Roman" pitchFamily="18" charset="0"/>
              </a:rPr>
              <a:t>有誤差分析批中</a:t>
            </a:r>
            <a:r>
              <a:rPr lang="zh-CN" altLang="en-US" sz="1000" dirty="0">
                <a:latin typeface="Times New Roman" pitchFamily="18" charset="0"/>
                <a:cs typeface="Times New Roman" pitchFamily="18" charset="0"/>
              </a:rPr>
              <a:t>質控行為判斷為</a:t>
            </a:r>
            <a:r>
              <a:rPr lang="zh-TW" altLang="en-US" sz="1000" dirty="0">
                <a:latin typeface="Times New Roman" pitchFamily="18" charset="0"/>
                <a:cs typeface="Times New Roman" pitchFamily="18" charset="0"/>
              </a:rPr>
              <a:t>失控的批數</a:t>
            </a:r>
            <a:r>
              <a:rPr lang="zh-CN" altLang="en-US" sz="1000" dirty="0">
                <a:latin typeface="Times New Roman" pitchFamily="18" charset="0"/>
                <a:cs typeface="Times New Roman" pitchFamily="18" charset="0"/>
              </a:rPr>
              <a:t>；</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fa</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有誤差分析批中</a:t>
            </a:r>
            <a:r>
              <a:rPr lang="zh-CN" altLang="en-US" sz="1000" dirty="0">
                <a:solidFill>
                  <a:srgbClr val="000000"/>
                </a:solidFill>
                <a:latin typeface="Times New Roman" pitchFamily="18" charset="0"/>
                <a:cs typeface="Times New Roman" pitchFamily="18" charset="0"/>
              </a:rPr>
              <a:t>質控行為判斷為在</a:t>
            </a:r>
            <a:r>
              <a:rPr lang="zh-TW" altLang="en-US" sz="1000" dirty="0">
                <a:solidFill>
                  <a:srgbClr val="000000"/>
                </a:solidFill>
                <a:latin typeface="Times New Roman" pitchFamily="18" charset="0"/>
                <a:cs typeface="Times New Roman" pitchFamily="18" charset="0"/>
              </a:rPr>
              <a:t>控的批數</a:t>
            </a:r>
            <a:r>
              <a:rPr lang="zh-CN" altLang="en-US" sz="1000" dirty="0">
                <a:solidFill>
                  <a:srgbClr val="000000"/>
                </a:solidFill>
                <a:latin typeface="Times New Roman" pitchFamily="18" charset="0"/>
                <a:cs typeface="Times New Roman" pitchFamily="18" charset="0"/>
              </a:rPr>
              <a:t>；</a:t>
            </a:r>
            <a:endParaRPr lang="en-US" altLang="zh-CN" sz="1000" dirty="0">
              <a:solidFill>
                <a:srgbClr val="000000"/>
              </a:solidFill>
              <a:latin typeface="Times New Roman" pitchFamily="18" charset="0"/>
              <a:cs typeface="Times New Roman" pitchFamily="18" charset="0"/>
            </a:endParaRPr>
          </a:p>
          <a:p>
            <a:pPr lvl="0" algn="ctr">
              <a:lnSpc>
                <a:spcPct val="150000"/>
              </a:lnSpc>
            </a:pP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fr</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無</a:t>
            </a:r>
            <a:r>
              <a:rPr lang="zh-TW" altLang="en-US" sz="1000" dirty="0">
                <a:solidFill>
                  <a:srgbClr val="000000"/>
                </a:solidFill>
                <a:latin typeface="Times New Roman" pitchFamily="18" charset="0"/>
                <a:cs typeface="Times New Roman" pitchFamily="18" charset="0"/>
              </a:rPr>
              <a:t>誤差分析批中</a:t>
            </a:r>
            <a:r>
              <a:rPr lang="zh-CN" altLang="en-US" sz="1000" dirty="0">
                <a:solidFill>
                  <a:srgbClr val="000000"/>
                </a:solidFill>
                <a:latin typeface="Times New Roman" pitchFamily="18" charset="0"/>
                <a:cs typeface="Times New Roman" pitchFamily="18" charset="0"/>
              </a:rPr>
              <a:t>質控行為判斷為失</a:t>
            </a:r>
            <a:r>
              <a:rPr lang="zh-TW" altLang="en-US" sz="1000" dirty="0">
                <a:solidFill>
                  <a:srgbClr val="000000"/>
                </a:solidFill>
                <a:latin typeface="Times New Roman" pitchFamily="18" charset="0"/>
                <a:cs typeface="Times New Roman" pitchFamily="18" charset="0"/>
              </a:rPr>
              <a:t>控的批數</a:t>
            </a:r>
            <a:r>
              <a:rPr lang="zh-CN" altLang="en-US" sz="1000" dirty="0">
                <a:solidFill>
                  <a:srgbClr val="000000"/>
                </a:solidFill>
                <a:latin typeface="Times New Roman" pitchFamily="18" charset="0"/>
                <a:cs typeface="Times New Roman" pitchFamily="18" charset="0"/>
              </a:rPr>
              <a:t>；</a:t>
            </a:r>
            <a:r>
              <a:rPr lang="en-US" altLang="zh-TW" sz="1000" i="1" dirty="0" err="1">
                <a:solidFill>
                  <a:srgbClr val="000000"/>
                </a:solidFill>
                <a:latin typeface="Times New Roman" pitchFamily="18" charset="0"/>
                <a:cs typeface="Times New Roman" pitchFamily="18" charset="0"/>
              </a:rPr>
              <a:t>n</a:t>
            </a:r>
            <a:r>
              <a:rPr lang="en-US" altLang="zh-TW" sz="1000" i="1" baseline="-25000" dirty="0" err="1">
                <a:solidFill>
                  <a:srgbClr val="000000"/>
                </a:solidFill>
                <a:latin typeface="Times New Roman" pitchFamily="18" charset="0"/>
                <a:cs typeface="Times New Roman" pitchFamily="18" charset="0"/>
              </a:rPr>
              <a:t>ta</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無</a:t>
            </a:r>
            <a:r>
              <a:rPr lang="zh-TW" altLang="en-US" sz="1000" dirty="0">
                <a:solidFill>
                  <a:srgbClr val="000000"/>
                </a:solidFill>
                <a:latin typeface="Times New Roman" pitchFamily="18" charset="0"/>
                <a:cs typeface="Times New Roman" pitchFamily="18" charset="0"/>
              </a:rPr>
              <a:t>誤差分析批中</a:t>
            </a:r>
            <a:r>
              <a:rPr lang="zh-CN" altLang="en-US" sz="1000" dirty="0">
                <a:solidFill>
                  <a:srgbClr val="000000"/>
                </a:solidFill>
                <a:latin typeface="Times New Roman" pitchFamily="18" charset="0"/>
                <a:cs typeface="Times New Roman" pitchFamily="18" charset="0"/>
              </a:rPr>
              <a:t>質控行為判斷為在</a:t>
            </a:r>
            <a:r>
              <a:rPr lang="zh-TW" altLang="en-US" sz="1000" dirty="0">
                <a:solidFill>
                  <a:srgbClr val="000000"/>
                </a:solidFill>
                <a:latin typeface="Times New Roman" pitchFamily="18" charset="0"/>
                <a:cs typeface="Times New Roman" pitchFamily="18" charset="0"/>
              </a:rPr>
              <a:t>控的批數；</a:t>
            </a:r>
          </a:p>
        </p:txBody>
      </p:sp>
      <p:graphicFrame>
        <p:nvGraphicFramePr>
          <p:cNvPr id="19" name="表格 18"/>
          <p:cNvGraphicFramePr>
            <a:graphicFrameLocks noGrp="1"/>
          </p:cNvGraphicFramePr>
          <p:nvPr>
            <p:extLst>
              <p:ext uri="{D42A27DB-BD31-4B8C-83A1-F6EECF244321}">
                <p14:modId xmlns:p14="http://schemas.microsoft.com/office/powerpoint/2010/main" val="3583850186"/>
              </p:ext>
            </p:extLst>
          </p:nvPr>
        </p:nvGraphicFramePr>
        <p:xfrm>
          <a:off x="5429950" y="1613387"/>
          <a:ext cx="5085640" cy="3169358"/>
        </p:xfrm>
        <a:graphic>
          <a:graphicData uri="http://schemas.openxmlformats.org/drawingml/2006/table">
            <a:tbl>
              <a:tblPr/>
              <a:tblGrid>
                <a:gridCol w="1178030">
                  <a:extLst>
                    <a:ext uri="{9D8B030D-6E8A-4147-A177-3AD203B41FA5}">
                      <a16:colId xmlns:a16="http://schemas.microsoft.com/office/drawing/2014/main" val="20000"/>
                    </a:ext>
                  </a:extLst>
                </a:gridCol>
                <a:gridCol w="1953805">
                  <a:extLst>
                    <a:ext uri="{9D8B030D-6E8A-4147-A177-3AD203B41FA5}">
                      <a16:colId xmlns:a16="http://schemas.microsoft.com/office/drawing/2014/main" val="20001"/>
                    </a:ext>
                  </a:extLst>
                </a:gridCol>
                <a:gridCol w="1953805">
                  <a:extLst>
                    <a:ext uri="{9D8B030D-6E8A-4147-A177-3AD203B41FA5}">
                      <a16:colId xmlns:a16="http://schemas.microsoft.com/office/drawing/2014/main" val="20002"/>
                    </a:ext>
                  </a:extLst>
                </a:gridCol>
              </a:tblGrid>
              <a:tr h="466739">
                <a:tc rowSpan="2">
                  <a:txBody>
                    <a:bodyPr/>
                    <a:lstStyle/>
                    <a:p>
                      <a:pPr algn="ctr" fontAlgn="ctr">
                        <a:lnSpc>
                          <a:spcPct val="100000"/>
                        </a:lnSpc>
                      </a:pPr>
                      <a:r>
                        <a:rPr lang="zh-CN" altLang="en-US" sz="1300" b="0" i="0" u="none" strike="noStrike" dirty="0">
                          <a:effectLst/>
                          <a:latin typeface="宋体"/>
                        </a:rPr>
                        <a:t>分析批</a:t>
                      </a:r>
                      <a:endParaRPr lang="zh-CN" altLang="en-US" sz="1300" b="0" i="0" u="none" strike="noStrike" dirty="0">
                        <a:effectLst/>
                        <a:latin typeface="Times New Roman"/>
                      </a:endParaRPr>
                    </a:p>
                  </a:txBody>
                  <a:tcPr marL="0" marR="0" marT="0" marB="0" anchor="ctr">
                    <a:lnL>
                      <a:noFill/>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lnSpc>
                          <a:spcPct val="100000"/>
                        </a:lnSpc>
                      </a:pPr>
                      <a:r>
                        <a:rPr lang="zh-CN" altLang="en-US" sz="1300" b="0" i="0" u="none" strike="noStrike" dirty="0">
                          <a:effectLst/>
                          <a:latin typeface="宋体"/>
                        </a:rPr>
                        <a:t>分析</a:t>
                      </a:r>
                      <a:r>
                        <a:rPr lang="zh-TW" altLang="en-US" sz="1300" b="0" i="0" u="none" strike="noStrike" dirty="0">
                          <a:effectLst/>
                          <a:latin typeface="宋体"/>
                        </a:rPr>
                        <a:t>過程</a:t>
                      </a:r>
                      <a:r>
                        <a:rPr lang="zh-CN" altLang="en-US" sz="1300" b="0" i="0" u="none" strike="noStrike" dirty="0">
                          <a:effectLst/>
                          <a:latin typeface="宋体"/>
                        </a:rPr>
                        <a:t>的質控</a:t>
                      </a:r>
                      <a:r>
                        <a:rPr lang="zh-TW" altLang="en-US" sz="1300" b="0" i="0" u="none" strike="noStrike" dirty="0">
                          <a:effectLst/>
                          <a:latin typeface="宋体"/>
                        </a:rPr>
                        <a:t>狀態</a:t>
                      </a:r>
                      <a:endParaRPr lang="zh-TW" altLang="en-US" sz="1300" b="0" i="0" u="none" strike="noStrike" dirty="0">
                        <a:effectLst/>
                        <a:latin typeface="Times New Roman"/>
                      </a:endParaRP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466739">
                <a:tc vMerge="1">
                  <a:txBody>
                    <a:bodyPr/>
                    <a:lstStyle/>
                    <a:p>
                      <a:endParaRPr lang="zh-CN" altLang="en-US"/>
                    </a:p>
                  </a:txBody>
                  <a:tcPr/>
                </a:tc>
                <a:tc>
                  <a:txBody>
                    <a:bodyPr/>
                    <a:lstStyle/>
                    <a:p>
                      <a:pPr algn="ctr" fontAlgn="ctr">
                        <a:lnSpc>
                          <a:spcPct val="100000"/>
                        </a:lnSpc>
                      </a:pPr>
                      <a:r>
                        <a:rPr lang="zh-CN" altLang="en-US" sz="1300" b="0" i="0" u="none" strike="noStrike" dirty="0">
                          <a:effectLst/>
                          <a:latin typeface="宋体"/>
                        </a:rPr>
                        <a:t>失控</a:t>
                      </a:r>
                      <a:endParaRPr lang="zh-CN" altLang="en-US" sz="1300" b="0" i="0" u="none" strike="noStrike" dirty="0">
                        <a:effectLst/>
                        <a:latin typeface="Times New Roman"/>
                      </a:endParaRP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lnSpc>
                          <a:spcPct val="100000"/>
                        </a:lnSpc>
                      </a:pPr>
                      <a:r>
                        <a:rPr lang="zh-CN" altLang="en-US" sz="1300" b="0" i="0" u="none" strike="noStrike" dirty="0">
                          <a:effectLst/>
                          <a:latin typeface="宋体"/>
                        </a:rPr>
                        <a:t>在控</a:t>
                      </a:r>
                      <a:endParaRPr lang="zh-CN" altLang="en-US" sz="1300" b="0" i="0" u="none" strike="noStrike" dirty="0">
                        <a:effectLst/>
                        <a:latin typeface="Times New Roman"/>
                      </a:endParaRP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17940">
                <a:tc>
                  <a:txBody>
                    <a:bodyPr/>
                    <a:lstStyle/>
                    <a:p>
                      <a:pPr algn="ctr" fontAlgn="ctr">
                        <a:lnSpc>
                          <a:spcPct val="100000"/>
                        </a:lnSpc>
                      </a:pPr>
                      <a:r>
                        <a:rPr lang="zh-CN" altLang="en-US" sz="1300" b="0" i="0" u="none" strike="noStrike" dirty="0">
                          <a:effectLst/>
                          <a:latin typeface="宋体"/>
                        </a:rPr>
                        <a:t>有誤差</a:t>
                      </a:r>
                      <a:endParaRPr lang="zh-CN" altLang="en-US" sz="1300" b="0" i="0" u="none" strike="noStrike" dirty="0">
                        <a:effectLst/>
                        <a:latin typeface="Times New Roman"/>
                      </a:endParaRPr>
                    </a:p>
                  </a:txBody>
                  <a:tcPr marL="0" marR="0" marT="0" marB="0" anchor="ctr">
                    <a:lnL>
                      <a:noFill/>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lnSpc>
                          <a:spcPct val="150000"/>
                        </a:lnSpc>
                      </a:pPr>
                      <a:r>
                        <a:rPr lang="en-US" sz="1800" b="0" i="1" u="none" strike="noStrike" dirty="0">
                          <a:effectLst/>
                          <a:latin typeface="Times New Roman"/>
                        </a:rPr>
                        <a:t>n</a:t>
                      </a:r>
                      <a:r>
                        <a:rPr lang="en-US" sz="1800" b="0" i="1" u="none" strike="noStrike" baseline="-25000" dirty="0">
                          <a:effectLst/>
                          <a:latin typeface="Times New Roman"/>
                        </a:rPr>
                        <a:t> </a:t>
                      </a:r>
                      <a:r>
                        <a:rPr lang="en-US" sz="1800" b="0" i="1" u="none" strike="noStrike" baseline="-25000" dirty="0" err="1">
                          <a:effectLst/>
                          <a:latin typeface="Times New Roman"/>
                        </a:rPr>
                        <a:t>tr</a:t>
                      </a:r>
                      <a:br>
                        <a:rPr lang="en-US" sz="1300" b="0" i="0" u="none" strike="noStrike" dirty="0">
                          <a:effectLst/>
                          <a:latin typeface="Times New Roman"/>
                        </a:rPr>
                      </a:br>
                      <a:r>
                        <a:rPr lang="en-US" sz="1300" b="0" i="0" u="none" strike="noStrike" dirty="0">
                          <a:effectLst/>
                          <a:latin typeface="Times New Roman"/>
                        </a:rPr>
                        <a:t>( </a:t>
                      </a:r>
                      <a:r>
                        <a:rPr lang="en-US" sz="1300" b="0" i="1" u="none" strike="noStrike" dirty="0">
                          <a:effectLst/>
                          <a:latin typeface="Times New Roman"/>
                        </a:rPr>
                        <a:t>true rejection</a:t>
                      </a:r>
                      <a:r>
                        <a:rPr lang="zh-CN" altLang="en-US" sz="1300" b="0" i="0" u="none" strike="noStrike" dirty="0">
                          <a:effectLst/>
                          <a:latin typeface="Times New Roman"/>
                        </a:rPr>
                        <a:t> </a:t>
                      </a:r>
                      <a:r>
                        <a:rPr lang="en-US" altLang="zh-CN" sz="1300" b="0" i="0" u="none" strike="noStrike" dirty="0">
                          <a:effectLst/>
                          <a:latin typeface="Times New Roman"/>
                        </a:rPr>
                        <a:t>, </a:t>
                      </a:r>
                      <a:r>
                        <a:rPr lang="en-US" sz="1300" b="0" i="1" u="none" strike="noStrike" dirty="0" err="1">
                          <a:effectLst/>
                          <a:latin typeface="Times New Roman"/>
                        </a:rPr>
                        <a:t>tr</a:t>
                      </a:r>
                      <a:r>
                        <a:rPr lang="en-US" sz="1300" b="0" i="0" u="none" strike="noStrike" dirty="0">
                          <a:effectLst/>
                          <a:latin typeface="Times New Roman"/>
                        </a:rPr>
                        <a:t> )</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lnSpc>
                          <a:spcPct val="150000"/>
                        </a:lnSpc>
                      </a:pPr>
                      <a:r>
                        <a:rPr lang="en-US" sz="1800" b="0" i="1" u="none" strike="noStrike" dirty="0">
                          <a:effectLst/>
                          <a:latin typeface="Times New Roman"/>
                        </a:rPr>
                        <a:t>n</a:t>
                      </a:r>
                      <a:r>
                        <a:rPr lang="en-US" sz="1800" b="0" i="1" u="none" strike="noStrike" baseline="-25000" dirty="0">
                          <a:effectLst/>
                          <a:latin typeface="Times New Roman"/>
                        </a:rPr>
                        <a:t> </a:t>
                      </a:r>
                      <a:r>
                        <a:rPr lang="en-US" sz="1800" b="0" i="1" u="none" strike="noStrike" baseline="-25000" dirty="0" err="1">
                          <a:effectLst/>
                          <a:latin typeface="Times New Roman"/>
                        </a:rPr>
                        <a:t>fa</a:t>
                      </a:r>
                      <a:br>
                        <a:rPr lang="en-US" sz="1300" b="0" i="0" u="none" strike="noStrike" dirty="0">
                          <a:effectLst/>
                          <a:latin typeface="Times New Roman"/>
                        </a:rPr>
                      </a:br>
                      <a:r>
                        <a:rPr lang="en-US" sz="1300" b="0" i="0" u="none" strike="noStrike" dirty="0">
                          <a:effectLst/>
                          <a:latin typeface="Times New Roman"/>
                        </a:rPr>
                        <a:t>( </a:t>
                      </a:r>
                      <a:r>
                        <a:rPr lang="en-US" sz="1300" b="0" i="1" u="none" strike="noStrike" dirty="0">
                          <a:effectLst/>
                          <a:latin typeface="Times New Roman"/>
                        </a:rPr>
                        <a:t>false acceptance</a:t>
                      </a:r>
                      <a:r>
                        <a:rPr lang="zh-CN" altLang="en-US" sz="1300" b="0" i="0" u="none" strike="noStrike" dirty="0">
                          <a:effectLst/>
                          <a:latin typeface="Times New Roman"/>
                        </a:rPr>
                        <a:t> </a:t>
                      </a:r>
                      <a:r>
                        <a:rPr lang="en-US" altLang="zh-CN" sz="1300" b="0" i="0" u="none" strike="noStrike" dirty="0">
                          <a:effectLst/>
                          <a:latin typeface="Times New Roman"/>
                        </a:rPr>
                        <a:t>, </a:t>
                      </a:r>
                      <a:r>
                        <a:rPr lang="en-US" sz="1300" b="0" i="1" u="none" strike="noStrike" dirty="0" err="1">
                          <a:effectLst/>
                          <a:latin typeface="Times New Roman"/>
                        </a:rPr>
                        <a:t>fa</a:t>
                      </a:r>
                      <a:r>
                        <a:rPr lang="en-US" sz="1300" b="0" i="0" u="none" strike="noStrike" dirty="0">
                          <a:effectLst/>
                          <a:latin typeface="Times New Roman"/>
                        </a:rPr>
                        <a:t> )</a:t>
                      </a: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17940">
                <a:tc>
                  <a:txBody>
                    <a:bodyPr/>
                    <a:lstStyle/>
                    <a:p>
                      <a:pPr algn="ctr" fontAlgn="ctr">
                        <a:lnSpc>
                          <a:spcPct val="100000"/>
                        </a:lnSpc>
                      </a:pPr>
                      <a:r>
                        <a:rPr lang="zh-CN" altLang="en-US" sz="1300" b="0" i="0" u="none" strike="noStrike" dirty="0">
                          <a:effectLst/>
                          <a:latin typeface="宋体"/>
                        </a:rPr>
                        <a:t>無誤差</a:t>
                      </a:r>
                      <a:endParaRPr lang="zh-CN" altLang="en-US" sz="1300" b="0" i="0" u="none" strike="noStrike" dirty="0">
                        <a:effectLst/>
                        <a:latin typeface="Times New Roman"/>
                      </a:endParaRPr>
                    </a:p>
                  </a:txBody>
                  <a:tcPr marL="0" marR="0" marT="0" marB="0" anchor="ctr">
                    <a:lnL>
                      <a:noFill/>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lnSpc>
                          <a:spcPct val="150000"/>
                        </a:lnSpc>
                      </a:pPr>
                      <a:r>
                        <a:rPr lang="en-US" sz="1800" b="0" i="1" u="none" strike="noStrike" dirty="0">
                          <a:effectLst/>
                          <a:latin typeface="Times New Roman"/>
                        </a:rPr>
                        <a:t>n</a:t>
                      </a:r>
                      <a:r>
                        <a:rPr lang="en-US" sz="1800" b="0" i="1" u="none" strike="noStrike" baseline="-25000" dirty="0">
                          <a:effectLst/>
                          <a:latin typeface="Times New Roman"/>
                        </a:rPr>
                        <a:t> </a:t>
                      </a:r>
                      <a:r>
                        <a:rPr lang="en-US" sz="1800" b="0" i="1" u="none" strike="noStrike" baseline="-25000" dirty="0" err="1">
                          <a:effectLst/>
                          <a:latin typeface="Times New Roman"/>
                        </a:rPr>
                        <a:t>fr</a:t>
                      </a:r>
                      <a:br>
                        <a:rPr lang="en-US" sz="1300" b="0" i="0" u="none" strike="noStrike" dirty="0">
                          <a:effectLst/>
                          <a:latin typeface="Times New Roman"/>
                        </a:rPr>
                      </a:br>
                      <a:r>
                        <a:rPr lang="en-US" sz="1300" b="0" i="0" u="none" strike="noStrike" dirty="0">
                          <a:effectLst/>
                          <a:latin typeface="Times New Roman"/>
                        </a:rPr>
                        <a:t>( </a:t>
                      </a:r>
                      <a:r>
                        <a:rPr lang="en-US" sz="1300" b="0" i="1" u="none" strike="noStrike" dirty="0">
                          <a:effectLst/>
                          <a:latin typeface="Times New Roman"/>
                        </a:rPr>
                        <a:t>false rejection</a:t>
                      </a:r>
                      <a:r>
                        <a:rPr lang="zh-CN" altLang="en-US" sz="1300" b="0" i="0" u="none" strike="noStrike" dirty="0">
                          <a:effectLst/>
                          <a:latin typeface="Times New Roman"/>
                        </a:rPr>
                        <a:t> </a:t>
                      </a:r>
                      <a:r>
                        <a:rPr lang="en-US" altLang="zh-CN" sz="1300" b="0" i="0" u="none" strike="noStrike" dirty="0">
                          <a:effectLst/>
                          <a:latin typeface="Times New Roman"/>
                        </a:rPr>
                        <a:t>, </a:t>
                      </a:r>
                      <a:r>
                        <a:rPr lang="en-US" sz="1300" b="0" i="1" u="none" strike="noStrike" dirty="0" err="1">
                          <a:effectLst/>
                          <a:latin typeface="Times New Roman"/>
                        </a:rPr>
                        <a:t>fr</a:t>
                      </a:r>
                      <a:r>
                        <a:rPr lang="en-US" sz="1300" b="0" i="0" u="none" strike="noStrike" dirty="0">
                          <a:effectLst/>
                          <a:latin typeface="Times New Roman"/>
                        </a:rPr>
                        <a:t> )</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lnSpc>
                          <a:spcPct val="150000"/>
                        </a:lnSpc>
                      </a:pPr>
                      <a:r>
                        <a:rPr lang="en-US" sz="1800" b="0" i="1" u="none" strike="noStrike" dirty="0">
                          <a:effectLst/>
                          <a:latin typeface="Times New Roman"/>
                        </a:rPr>
                        <a:t>n</a:t>
                      </a:r>
                      <a:r>
                        <a:rPr lang="en-US" sz="1800" b="0" i="1" u="none" strike="noStrike" baseline="-25000" dirty="0">
                          <a:effectLst/>
                          <a:latin typeface="Times New Roman"/>
                        </a:rPr>
                        <a:t> ta</a:t>
                      </a:r>
                      <a:br>
                        <a:rPr lang="en-US" sz="1300" b="0" i="0" u="none" strike="noStrike" dirty="0">
                          <a:effectLst/>
                          <a:latin typeface="Times New Roman"/>
                        </a:rPr>
                      </a:br>
                      <a:r>
                        <a:rPr lang="en-US" sz="1300" b="0" i="0" u="none" strike="noStrike" dirty="0">
                          <a:effectLst/>
                          <a:latin typeface="Times New Roman"/>
                        </a:rPr>
                        <a:t>( </a:t>
                      </a:r>
                      <a:r>
                        <a:rPr lang="en-US" sz="1300" b="0" i="1" u="none" strike="noStrike" dirty="0">
                          <a:effectLst/>
                          <a:latin typeface="Times New Roman"/>
                        </a:rPr>
                        <a:t>true acceptance</a:t>
                      </a:r>
                      <a:r>
                        <a:rPr lang="zh-CN" altLang="en-US" sz="1300" b="0" i="0" u="none" strike="noStrike" dirty="0">
                          <a:effectLst/>
                          <a:latin typeface="Times New Roman"/>
                        </a:rPr>
                        <a:t> </a:t>
                      </a:r>
                      <a:r>
                        <a:rPr lang="en-US" altLang="zh-CN" sz="1300" b="0" i="0" u="none" strike="noStrike" dirty="0">
                          <a:effectLst/>
                          <a:latin typeface="Times New Roman"/>
                        </a:rPr>
                        <a:t>, </a:t>
                      </a:r>
                      <a:r>
                        <a:rPr lang="en-US" sz="1300" b="0" i="1" u="none" strike="noStrike" dirty="0">
                          <a:effectLst/>
                          <a:latin typeface="Times New Roman"/>
                        </a:rPr>
                        <a:t>ta</a:t>
                      </a:r>
                      <a:r>
                        <a:rPr lang="en-US" sz="1300" b="0" i="0" u="none" strike="noStrike" dirty="0">
                          <a:effectLst/>
                          <a:latin typeface="Times New Roman"/>
                        </a:rPr>
                        <a:t> )</a:t>
                      </a: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28" name="Rectangle 14"/>
              <p:cNvSpPr>
                <a:spLocks noChangeArrowheads="1"/>
              </p:cNvSpPr>
              <p:nvPr/>
            </p:nvSpPr>
            <p:spPr bwMode="auto">
              <a:xfrm>
                <a:off x="987799" y="3383524"/>
                <a:ext cx="4309393" cy="6716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latin typeface="Times New Roman" pitchFamily="18" charset="0"/>
                    <a:cs typeface="Times New Roman" pitchFamily="18" charset="0"/>
                  </a:rPr>
                  <a:t>失控信號的預測值</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PV</a:t>
                </a:r>
                <a:r>
                  <a:rPr lang="en-US" altLang="zh-CN" sz="1200" i="1" baseline="-25000" dirty="0" err="1">
                    <a:latin typeface="Times New Roman" pitchFamily="18" charset="0"/>
                    <a:cs typeface="Times New Roman" pitchFamily="18" charset="0"/>
                  </a:rPr>
                  <a:t>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的估計值： </a:t>
                </a:r>
                <a14:m>
                  <m:oMath xmlns:m="http://schemas.openxmlformats.org/officeDocument/2006/math">
                    <m:sSub>
                      <m:sSubPr>
                        <m:ctrlPr>
                          <a:rPr lang="en-US" altLang="zh-CN" sz="160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𝑃𝑉</m:t>
                        </m:r>
                      </m:e>
                      <m:sub>
                        <m:r>
                          <a:rPr lang="en-US" altLang="zh-CN" sz="1600" b="0" i="1" smtClean="0">
                            <a:latin typeface="Cambria Math"/>
                            <a:cs typeface="Times New Roman" pitchFamily="18" charset="0"/>
                          </a:rPr>
                          <m:t>𝑟</m:t>
                        </m:r>
                      </m:sub>
                    </m:sSub>
                    <m:r>
                      <a:rPr lang="en-US" altLang="zh-CN" sz="1600" b="0" i="1" smtClean="0">
                        <a:latin typeface="Cambria Math"/>
                        <a:cs typeface="Times New Roman" pitchFamily="18" charset="0"/>
                      </a:rPr>
                      <m:t>=</m:t>
                    </m:r>
                    <m:f>
                      <m:fPr>
                        <m:ctrlPr>
                          <a:rPr lang="en-US" altLang="zh-CN" sz="1600" b="0" i="1" smtClean="0">
                            <a:latin typeface="Cambria Math" panose="02040503050406030204" pitchFamily="18" charset="0"/>
                            <a:cs typeface="Times New Roman" pitchFamily="18" charset="0"/>
                          </a:rPr>
                        </m:ctrlPr>
                      </m:fPr>
                      <m:num>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𝑡𝑟</m:t>
                            </m:r>
                          </m:sub>
                        </m:sSub>
                      </m:num>
                      <m:den>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𝑡𝑟</m:t>
                            </m:r>
                          </m:sub>
                        </m:sSub>
                        <m:r>
                          <a:rPr lang="en-US" altLang="zh-CN" sz="1600" b="0" i="1" smtClean="0">
                            <a:latin typeface="Cambria Math"/>
                            <a:cs typeface="Times New Roman" pitchFamily="18" charset="0"/>
                          </a:rPr>
                          <m:t>+</m:t>
                        </m:r>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𝑓𝑟</m:t>
                            </m:r>
                          </m:sub>
                        </m:sSub>
                      </m:den>
                    </m:f>
                  </m:oMath>
                </a14:m>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p:txBody>
          </p:sp>
        </mc:Choice>
        <mc:Fallback xmlns="">
          <p:sp>
            <p:nvSpPr>
              <p:cNvPr id="28" name="Rectangle 14"/>
              <p:cNvSpPr>
                <a:spLocks noRot="1" noChangeAspect="1" noMove="1" noResize="1" noEditPoints="1" noAdjustHandles="1" noChangeArrowheads="1" noChangeShapeType="1" noTextEdit="1"/>
              </p:cNvSpPr>
              <p:nvPr/>
            </p:nvSpPr>
            <p:spPr bwMode="auto">
              <a:xfrm>
                <a:off x="987799" y="3383524"/>
                <a:ext cx="4309393" cy="671659"/>
              </a:xfrm>
              <a:prstGeom prst="rect">
                <a:avLst/>
              </a:prstGeom>
              <a:blipFill rotWithShape="0">
                <a:blip r:embed="rId3"/>
                <a:stretch>
                  <a:fillRect b="-18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Rectangle 14"/>
              <p:cNvSpPr>
                <a:spLocks noChangeArrowheads="1"/>
              </p:cNvSpPr>
              <p:nvPr/>
            </p:nvSpPr>
            <p:spPr bwMode="auto">
              <a:xfrm>
                <a:off x="987799" y="4055183"/>
                <a:ext cx="4309394" cy="6716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latin typeface="Times New Roman" pitchFamily="18" charset="0"/>
                    <a:cs typeface="Times New Roman" pitchFamily="18" charset="0"/>
                  </a:rPr>
                  <a:t>在控信號的預測值</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PV</a:t>
                </a:r>
                <a:r>
                  <a:rPr lang="en-US" altLang="zh-CN" sz="1200" i="1" baseline="-25000" dirty="0" err="1">
                    <a:latin typeface="Times New Roman" pitchFamily="18" charset="0"/>
                    <a:cs typeface="Times New Roman" pitchFamily="18" charset="0"/>
                  </a:rPr>
                  <a:t>a</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的估計值： </a:t>
                </a:r>
                <a14:m>
                  <m:oMath xmlns:m="http://schemas.openxmlformats.org/officeDocument/2006/math">
                    <m:sSub>
                      <m:sSubPr>
                        <m:ctrlPr>
                          <a:rPr lang="en-US" altLang="zh-CN" sz="160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𝑃𝑉</m:t>
                        </m:r>
                      </m:e>
                      <m:sub>
                        <m:r>
                          <a:rPr lang="en-US" altLang="zh-CN" sz="1600" b="0" i="1" smtClean="0">
                            <a:latin typeface="Cambria Math"/>
                            <a:cs typeface="Times New Roman" pitchFamily="18" charset="0"/>
                          </a:rPr>
                          <m:t>𝑎</m:t>
                        </m:r>
                      </m:sub>
                    </m:sSub>
                    <m:r>
                      <a:rPr lang="en-US" altLang="zh-CN" sz="1600" b="0" i="1" smtClean="0">
                        <a:latin typeface="Cambria Math"/>
                        <a:cs typeface="Times New Roman" pitchFamily="18" charset="0"/>
                      </a:rPr>
                      <m:t>=</m:t>
                    </m:r>
                    <m:f>
                      <m:fPr>
                        <m:ctrlPr>
                          <a:rPr lang="en-US" altLang="zh-CN" sz="1600" b="0" i="1" smtClean="0">
                            <a:latin typeface="Cambria Math" panose="02040503050406030204" pitchFamily="18" charset="0"/>
                            <a:cs typeface="Times New Roman" pitchFamily="18" charset="0"/>
                          </a:rPr>
                        </m:ctrlPr>
                      </m:fPr>
                      <m:num>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𝑡𝑎</m:t>
                            </m:r>
                          </m:sub>
                        </m:sSub>
                      </m:num>
                      <m:den>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𝑡𝑎</m:t>
                            </m:r>
                          </m:sub>
                        </m:sSub>
                        <m:r>
                          <a:rPr lang="en-US" altLang="zh-CN" sz="1600" b="0" i="1" smtClean="0">
                            <a:latin typeface="Cambria Math"/>
                            <a:cs typeface="Times New Roman" pitchFamily="18" charset="0"/>
                          </a:rPr>
                          <m:t>+</m:t>
                        </m:r>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𝑓𝑎</m:t>
                            </m:r>
                          </m:sub>
                        </m:sSub>
                      </m:den>
                    </m:f>
                  </m:oMath>
                </a14:m>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p:txBody>
          </p:sp>
        </mc:Choice>
        <mc:Fallback xmlns="">
          <p:sp>
            <p:nvSpPr>
              <p:cNvPr id="29" name="Rectangle 14"/>
              <p:cNvSpPr>
                <a:spLocks noRot="1" noChangeAspect="1" noMove="1" noResize="1" noEditPoints="1" noAdjustHandles="1" noChangeArrowheads="1" noChangeShapeType="1" noTextEdit="1"/>
              </p:cNvSpPr>
              <p:nvPr/>
            </p:nvSpPr>
            <p:spPr bwMode="auto">
              <a:xfrm>
                <a:off x="987799" y="4055183"/>
                <a:ext cx="4309394" cy="671659"/>
              </a:xfrm>
              <a:prstGeom prst="rect">
                <a:avLst/>
              </a:prstGeom>
              <a:blipFill rotWithShape="0">
                <a:blip r:embed="rId4"/>
                <a:stretch>
                  <a:fillRect b="-18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Rectangle 14"/>
              <p:cNvSpPr>
                <a:spLocks noChangeArrowheads="1"/>
              </p:cNvSpPr>
              <p:nvPr/>
            </p:nvSpPr>
            <p:spPr bwMode="auto">
              <a:xfrm>
                <a:off x="987826" y="4726842"/>
                <a:ext cx="4309381" cy="69628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latin typeface="Times New Roman" pitchFamily="18" charset="0"/>
                    <a:cs typeface="Times New Roman" pitchFamily="18" charset="0"/>
                  </a:rPr>
                  <a:t>缺陷率</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DR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的估計值： </a:t>
                </a:r>
                <a14:m>
                  <m:oMath xmlns:m="http://schemas.openxmlformats.org/officeDocument/2006/math">
                    <m:r>
                      <a:rPr lang="en-US" altLang="zh-CN" sz="1600" b="0" i="1" smtClean="0">
                        <a:latin typeface="Cambria Math"/>
                        <a:cs typeface="Times New Roman" pitchFamily="18" charset="0"/>
                      </a:rPr>
                      <m:t>𝐷𝑅</m:t>
                    </m:r>
                    <m:r>
                      <a:rPr lang="en-US" altLang="zh-CN" sz="1600" b="0" i="1" smtClean="0">
                        <a:latin typeface="Cambria Math"/>
                        <a:cs typeface="Times New Roman" pitchFamily="18" charset="0"/>
                      </a:rPr>
                      <m:t>=</m:t>
                    </m:r>
                    <m:f>
                      <m:fPr>
                        <m:ctrlPr>
                          <a:rPr lang="en-US" altLang="zh-CN" sz="1600" b="0" i="1" smtClean="0">
                            <a:latin typeface="Cambria Math" panose="02040503050406030204" pitchFamily="18" charset="0"/>
                            <a:cs typeface="Times New Roman" pitchFamily="18" charset="0"/>
                          </a:rPr>
                        </m:ctrlPr>
                      </m:fPr>
                      <m:num>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𝑓𝑎</m:t>
                            </m:r>
                          </m:sub>
                        </m:sSub>
                      </m:num>
                      <m:den>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𝑡𝑟</m:t>
                            </m:r>
                          </m:sub>
                        </m:sSub>
                        <m:r>
                          <a:rPr lang="en-US" altLang="zh-CN" sz="1600" b="0" i="1" smtClean="0">
                            <a:latin typeface="Cambria Math"/>
                            <a:cs typeface="Times New Roman" pitchFamily="18" charset="0"/>
                          </a:rPr>
                          <m:t>+</m:t>
                        </m:r>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𝑓𝑟</m:t>
                            </m:r>
                          </m:sub>
                        </m:sSub>
                        <m:r>
                          <a:rPr lang="en-US" altLang="zh-CN" sz="1600" b="0" i="1" smtClean="0">
                            <a:latin typeface="Cambria Math"/>
                            <a:cs typeface="Times New Roman" pitchFamily="18" charset="0"/>
                          </a:rPr>
                          <m:t>+</m:t>
                        </m:r>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𝑡𝑎</m:t>
                            </m:r>
                          </m:sub>
                        </m:sSub>
                        <m:r>
                          <a:rPr lang="en-US" altLang="zh-CN" sz="1600" b="0" i="1" smtClean="0">
                            <a:latin typeface="Cambria Math"/>
                            <a:cs typeface="Times New Roman" pitchFamily="18" charset="0"/>
                          </a:rPr>
                          <m:t>+</m:t>
                        </m:r>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𝑓𝑎</m:t>
                            </m:r>
                          </m:sub>
                        </m:sSub>
                      </m:den>
                    </m:f>
                  </m:oMath>
                </a14:m>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p:txBody>
          </p:sp>
        </mc:Choice>
        <mc:Fallback xmlns="">
          <p:sp>
            <p:nvSpPr>
              <p:cNvPr id="30" name="Rectangle 14"/>
              <p:cNvSpPr>
                <a:spLocks noRot="1" noChangeAspect="1" noMove="1" noResize="1" noEditPoints="1" noAdjustHandles="1" noChangeArrowheads="1" noChangeShapeType="1" noTextEdit="1"/>
              </p:cNvSpPr>
              <p:nvPr/>
            </p:nvSpPr>
            <p:spPr bwMode="auto">
              <a:xfrm>
                <a:off x="987826" y="4726842"/>
                <a:ext cx="4309381" cy="696281"/>
              </a:xfrm>
              <a:prstGeom prst="rect">
                <a:avLst/>
              </a:prstGeom>
              <a:blipFill rotWithShape="0">
                <a:blip r:embed="rId5"/>
                <a:stretch>
                  <a:fillRect b="-8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Rectangle 14"/>
              <p:cNvSpPr>
                <a:spLocks noChangeArrowheads="1"/>
              </p:cNvSpPr>
              <p:nvPr/>
            </p:nvSpPr>
            <p:spPr bwMode="auto">
              <a:xfrm>
                <a:off x="987826" y="2668969"/>
                <a:ext cx="4309364" cy="71455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latin typeface="Times New Roman" pitchFamily="18" charset="0"/>
                    <a:cs typeface="Times New Roman" pitchFamily="18" charset="0"/>
                  </a:rPr>
                  <a:t>誤差發生率</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f</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的估計值： </a:t>
                </a:r>
                <a14:m>
                  <m:oMath xmlns:m="http://schemas.openxmlformats.org/officeDocument/2006/math">
                    <m:r>
                      <a:rPr lang="en-US" altLang="zh-CN" sz="1600" b="0" i="1" smtClean="0">
                        <a:latin typeface="Cambria Math"/>
                        <a:cs typeface="Times New Roman" pitchFamily="18" charset="0"/>
                      </a:rPr>
                      <m:t>𝑓</m:t>
                    </m:r>
                    <m:r>
                      <a:rPr lang="en-US" altLang="zh-CN" sz="1600" b="0" i="1" smtClean="0">
                        <a:latin typeface="Cambria Math"/>
                        <a:cs typeface="Times New Roman" pitchFamily="18" charset="0"/>
                      </a:rPr>
                      <m:t>=</m:t>
                    </m:r>
                    <m:f>
                      <m:fPr>
                        <m:ctrlPr>
                          <a:rPr lang="en-US" altLang="zh-CN" sz="1600" b="0" i="1" smtClean="0">
                            <a:latin typeface="Cambria Math" panose="02040503050406030204" pitchFamily="18" charset="0"/>
                            <a:cs typeface="Times New Roman" pitchFamily="18" charset="0"/>
                          </a:rPr>
                        </m:ctrlPr>
                      </m:fPr>
                      <m:num>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𝑡𝑟</m:t>
                            </m:r>
                          </m:sub>
                        </m:sSub>
                        <m:r>
                          <a:rPr lang="en-US" altLang="zh-CN" sz="1600" b="0" i="1" smtClean="0">
                            <a:latin typeface="Cambria Math"/>
                            <a:cs typeface="Times New Roman" pitchFamily="18" charset="0"/>
                          </a:rPr>
                          <m:t>+</m:t>
                        </m:r>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𝑓𝑎</m:t>
                            </m:r>
                          </m:sub>
                        </m:sSub>
                      </m:num>
                      <m:den>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𝑡𝑟</m:t>
                            </m:r>
                          </m:sub>
                        </m:sSub>
                        <m:r>
                          <a:rPr lang="en-US" altLang="zh-CN" sz="1600" b="0" i="1" smtClean="0">
                            <a:latin typeface="Cambria Math"/>
                            <a:cs typeface="Times New Roman" pitchFamily="18" charset="0"/>
                          </a:rPr>
                          <m:t>+</m:t>
                        </m:r>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𝑓𝑟</m:t>
                            </m:r>
                          </m:sub>
                        </m:sSub>
                        <m:r>
                          <a:rPr lang="en-US" altLang="zh-CN" sz="1600" b="0" i="1" smtClean="0">
                            <a:latin typeface="Cambria Math"/>
                            <a:cs typeface="Times New Roman" pitchFamily="18" charset="0"/>
                          </a:rPr>
                          <m:t>+</m:t>
                        </m:r>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𝑡𝑎</m:t>
                            </m:r>
                          </m:sub>
                        </m:sSub>
                        <m:r>
                          <a:rPr lang="en-US" altLang="zh-CN" sz="1600" b="0" i="1" smtClean="0">
                            <a:latin typeface="Cambria Math"/>
                            <a:cs typeface="Times New Roman" pitchFamily="18" charset="0"/>
                          </a:rPr>
                          <m:t>+</m:t>
                        </m:r>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𝑓𝑎</m:t>
                            </m:r>
                          </m:sub>
                        </m:sSub>
                      </m:den>
                    </m:f>
                  </m:oMath>
                </a14:m>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p:txBody>
          </p:sp>
        </mc:Choice>
        <mc:Fallback xmlns="">
          <p:sp>
            <p:nvSpPr>
              <p:cNvPr id="12" name="Rectangle 14"/>
              <p:cNvSpPr>
                <a:spLocks noRot="1" noChangeAspect="1" noMove="1" noResize="1" noEditPoints="1" noAdjustHandles="1" noChangeArrowheads="1" noChangeShapeType="1" noTextEdit="1"/>
              </p:cNvSpPr>
              <p:nvPr/>
            </p:nvSpPr>
            <p:spPr bwMode="auto">
              <a:xfrm>
                <a:off x="987826" y="2668969"/>
                <a:ext cx="4309364" cy="714555"/>
              </a:xfrm>
              <a:prstGeom prst="rect">
                <a:avLst/>
              </a:prstGeom>
              <a:blipFill rotWithShape="0">
                <a:blip r:embed="rId6"/>
                <a:stretch>
                  <a:fillRect b="-8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14"/>
              <p:cNvSpPr>
                <a:spLocks noChangeArrowheads="1"/>
              </p:cNvSpPr>
              <p:nvPr/>
            </p:nvSpPr>
            <p:spPr bwMode="auto">
              <a:xfrm>
                <a:off x="987811" y="1301029"/>
                <a:ext cx="4309391" cy="6716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latin typeface="Times New Roman" pitchFamily="18" charset="0"/>
                    <a:cs typeface="Times New Roman" pitchFamily="18" charset="0"/>
                  </a:rPr>
                  <a:t>誤差檢出率</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P</a:t>
                </a:r>
                <a:r>
                  <a:rPr lang="en-US" altLang="zh-CN" sz="1200" i="1" baseline="-25000" dirty="0" err="1">
                    <a:latin typeface="Times New Roman" pitchFamily="18" charset="0"/>
                    <a:cs typeface="Times New Roman" pitchFamily="18" charset="0"/>
                  </a:rPr>
                  <a:t>ed</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的估計值： </a:t>
                </a:r>
                <a14:m>
                  <m:oMath xmlns:m="http://schemas.openxmlformats.org/officeDocument/2006/math">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𝑃</m:t>
                        </m:r>
                      </m:e>
                      <m:sub>
                        <m:r>
                          <a:rPr lang="en-US" altLang="zh-CN" sz="1600" b="0" i="1" smtClean="0">
                            <a:latin typeface="Cambria Math"/>
                            <a:cs typeface="Times New Roman" pitchFamily="18" charset="0"/>
                          </a:rPr>
                          <m:t>𝑒𝑑</m:t>
                        </m:r>
                      </m:sub>
                    </m:sSub>
                    <m:r>
                      <a:rPr lang="en-US" altLang="zh-CN" sz="1600" b="0" i="1" smtClean="0">
                        <a:latin typeface="Cambria Math"/>
                        <a:cs typeface="Times New Roman" pitchFamily="18" charset="0"/>
                      </a:rPr>
                      <m:t>=</m:t>
                    </m:r>
                    <m:f>
                      <m:fPr>
                        <m:ctrlPr>
                          <a:rPr lang="en-US" altLang="zh-CN" sz="1600" b="0" i="1" smtClean="0">
                            <a:latin typeface="Cambria Math" panose="02040503050406030204" pitchFamily="18" charset="0"/>
                            <a:cs typeface="Times New Roman" pitchFamily="18" charset="0"/>
                          </a:rPr>
                        </m:ctrlPr>
                      </m:fPr>
                      <m:num>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𝑡𝑟</m:t>
                            </m:r>
                          </m:sub>
                        </m:sSub>
                      </m:num>
                      <m:den>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𝑡𝑟</m:t>
                            </m:r>
                          </m:sub>
                        </m:sSub>
                        <m:r>
                          <a:rPr lang="en-US" altLang="zh-CN" sz="1600" b="0" i="1" smtClean="0">
                            <a:latin typeface="Cambria Math"/>
                            <a:cs typeface="Times New Roman" pitchFamily="18" charset="0"/>
                          </a:rPr>
                          <m:t>+</m:t>
                        </m:r>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𝑓𝑎</m:t>
                            </m:r>
                          </m:sub>
                        </m:sSub>
                      </m:den>
                    </m:f>
                  </m:oMath>
                </a14:m>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p:txBody>
          </p:sp>
        </mc:Choice>
        <mc:Fallback xmlns="">
          <p:sp>
            <p:nvSpPr>
              <p:cNvPr id="17" name="Rectangle 14"/>
              <p:cNvSpPr>
                <a:spLocks noRot="1" noChangeAspect="1" noMove="1" noResize="1" noEditPoints="1" noAdjustHandles="1" noChangeArrowheads="1" noChangeShapeType="1" noTextEdit="1"/>
              </p:cNvSpPr>
              <p:nvPr/>
            </p:nvSpPr>
            <p:spPr bwMode="auto">
              <a:xfrm>
                <a:off x="987811" y="1301029"/>
                <a:ext cx="4309391" cy="671659"/>
              </a:xfrm>
              <a:prstGeom prst="rect">
                <a:avLst/>
              </a:prstGeom>
              <a:blipFill rotWithShape="0">
                <a:blip r:embed="rId7"/>
                <a:stretch>
                  <a:fillRect b="-90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Rectangle 14"/>
              <p:cNvSpPr>
                <a:spLocks noChangeArrowheads="1"/>
              </p:cNvSpPr>
              <p:nvPr/>
            </p:nvSpPr>
            <p:spPr bwMode="auto">
              <a:xfrm>
                <a:off x="987803" y="1972688"/>
                <a:ext cx="4309391" cy="69628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latin typeface="Times New Roman" pitchFamily="18" charset="0"/>
                    <a:cs typeface="Times New Roman" pitchFamily="18" charset="0"/>
                  </a:rPr>
                  <a:t>假失控概率</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P</a:t>
                </a:r>
                <a:r>
                  <a:rPr lang="en-US" altLang="zh-CN" sz="1200" i="1" baseline="-25000" dirty="0" err="1">
                    <a:latin typeface="Times New Roman" pitchFamily="18" charset="0"/>
                    <a:cs typeface="Times New Roman" pitchFamily="18" charset="0"/>
                  </a:rPr>
                  <a:t>fr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的估計值： </a:t>
                </a:r>
                <a14:m>
                  <m:oMath xmlns:m="http://schemas.openxmlformats.org/officeDocument/2006/math">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𝑃</m:t>
                        </m:r>
                      </m:e>
                      <m:sub>
                        <m:r>
                          <a:rPr lang="en-US" altLang="zh-CN" sz="1600" b="0" i="1" smtClean="0">
                            <a:latin typeface="Cambria Math"/>
                            <a:cs typeface="Times New Roman" pitchFamily="18" charset="0"/>
                          </a:rPr>
                          <m:t>𝑓𝑟</m:t>
                        </m:r>
                      </m:sub>
                    </m:sSub>
                    <m:r>
                      <a:rPr lang="en-US" altLang="zh-CN" sz="1600" b="0" i="1" smtClean="0">
                        <a:latin typeface="Cambria Math"/>
                        <a:cs typeface="Times New Roman" pitchFamily="18" charset="0"/>
                      </a:rPr>
                      <m:t>=</m:t>
                    </m:r>
                    <m:f>
                      <m:fPr>
                        <m:ctrlPr>
                          <a:rPr lang="en-US" altLang="zh-CN" sz="1600" b="0" i="1" smtClean="0">
                            <a:latin typeface="Cambria Math" panose="02040503050406030204" pitchFamily="18" charset="0"/>
                            <a:cs typeface="Times New Roman" pitchFamily="18" charset="0"/>
                          </a:rPr>
                        </m:ctrlPr>
                      </m:fPr>
                      <m:num>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𝑓𝑟</m:t>
                            </m:r>
                          </m:sub>
                        </m:sSub>
                      </m:num>
                      <m:den>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𝑓𝑟</m:t>
                            </m:r>
                          </m:sub>
                        </m:sSub>
                        <m:r>
                          <a:rPr lang="en-US" altLang="zh-CN" sz="1600" b="0" i="1" smtClean="0">
                            <a:latin typeface="Cambria Math"/>
                            <a:cs typeface="Times New Roman" pitchFamily="18" charset="0"/>
                          </a:rPr>
                          <m:t>+</m:t>
                        </m:r>
                        <m:sSub>
                          <m:sSubPr>
                            <m:ctrlPr>
                              <a:rPr lang="en-US" altLang="zh-CN" sz="1600" b="0" i="1" smtClean="0">
                                <a:latin typeface="Cambria Math" panose="02040503050406030204" pitchFamily="18" charset="0"/>
                                <a:cs typeface="Times New Roman" pitchFamily="18" charset="0"/>
                              </a:rPr>
                            </m:ctrlPr>
                          </m:sSubPr>
                          <m:e>
                            <m:r>
                              <a:rPr lang="en-US" altLang="zh-CN" sz="1600" b="0" i="1" smtClean="0">
                                <a:latin typeface="Cambria Math"/>
                                <a:cs typeface="Times New Roman" pitchFamily="18" charset="0"/>
                              </a:rPr>
                              <m:t>𝑛</m:t>
                            </m:r>
                          </m:e>
                          <m:sub>
                            <m:r>
                              <a:rPr lang="en-US" altLang="zh-CN" sz="1600" b="0" i="1" smtClean="0">
                                <a:latin typeface="Cambria Math"/>
                                <a:cs typeface="Times New Roman" pitchFamily="18" charset="0"/>
                              </a:rPr>
                              <m:t>𝑡𝑎</m:t>
                            </m:r>
                          </m:sub>
                        </m:sSub>
                      </m:den>
                    </m:f>
                  </m:oMath>
                </a14:m>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endParaRPr lang="en-US" altLang="zh-CN" sz="1600" dirty="0">
                  <a:latin typeface="Times New Roman" pitchFamily="18" charset="0"/>
                  <a:cs typeface="Times New Roman" pitchFamily="18" charset="0"/>
                </a:endParaRPr>
              </a:p>
            </p:txBody>
          </p:sp>
        </mc:Choice>
        <mc:Fallback xmlns="">
          <p:sp>
            <p:nvSpPr>
              <p:cNvPr id="18" name="Rectangle 14"/>
              <p:cNvSpPr>
                <a:spLocks noRot="1" noChangeAspect="1" noMove="1" noResize="1" noEditPoints="1" noAdjustHandles="1" noChangeArrowheads="1" noChangeShapeType="1" noTextEdit="1"/>
              </p:cNvSpPr>
              <p:nvPr/>
            </p:nvSpPr>
            <p:spPr bwMode="auto">
              <a:xfrm>
                <a:off x="987803" y="1972688"/>
                <a:ext cx="4309391" cy="696281"/>
              </a:xfrm>
              <a:prstGeom prst="rect">
                <a:avLst/>
              </a:prstGeom>
              <a:blipFill rotWithShape="0">
                <a:blip r:embed="rId8"/>
                <a:stretch>
                  <a:fillRect b="-8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 name="矩形 2"/>
          <p:cNvSpPr/>
          <p:nvPr/>
        </p:nvSpPr>
        <p:spPr>
          <a:xfrm>
            <a:off x="987799" y="686230"/>
            <a:ext cx="10000748" cy="646331"/>
          </a:xfrm>
          <a:prstGeom prst="rect">
            <a:avLst/>
          </a:prstGeom>
        </p:spPr>
        <p:txBody>
          <a:bodyPr wrap="square">
            <a:spAutoFit/>
          </a:bodyPr>
          <a:lstStyle/>
          <a:p>
            <a:pPr>
              <a:lnSpc>
                <a:spcPct val="150000"/>
              </a:lnSpc>
            </a:pPr>
            <a:r>
              <a:rPr lang="zh-TW" altLang="en-US" sz="1200" dirty="0">
                <a:latin typeface="Times New Roman" pitchFamily="18" charset="0"/>
                <a:cs typeface="Times New Roman" pitchFamily="18" charset="0"/>
              </a:rPr>
              <a:t>誤差檢出概率</a:t>
            </a:r>
            <a:r>
              <a:rPr lang="en-US" altLang="zh-TW" sz="1200" dirty="0">
                <a:latin typeface="Times New Roman" pitchFamily="18" charset="0"/>
                <a:cs typeface="Times New Roman" pitchFamily="18" charset="0"/>
              </a:rPr>
              <a:t>(</a:t>
            </a:r>
            <a:r>
              <a:rPr lang="en-US" altLang="zh-TW" sz="1200" i="1" dirty="0" err="1">
                <a:latin typeface="Times New Roman" pitchFamily="18" charset="0"/>
                <a:cs typeface="Times New Roman" pitchFamily="18" charset="0"/>
              </a:rPr>
              <a:t>P</a:t>
            </a:r>
            <a:r>
              <a:rPr lang="en-US" altLang="zh-TW" sz="1200" i="1" baseline="-25000" dirty="0" err="1">
                <a:latin typeface="Times New Roman" pitchFamily="18" charset="0"/>
                <a:cs typeface="Times New Roman" pitchFamily="18" charset="0"/>
              </a:rPr>
              <a:t>ed</a:t>
            </a:r>
            <a:r>
              <a:rPr lang="en-US" altLang="zh-TW"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、假失控概率</a:t>
            </a:r>
            <a:r>
              <a:rPr lang="en-US" altLang="zh-TW" sz="1200" dirty="0">
                <a:latin typeface="Times New Roman" pitchFamily="18" charset="0"/>
                <a:cs typeface="Times New Roman" pitchFamily="18" charset="0"/>
              </a:rPr>
              <a:t>(</a:t>
            </a:r>
            <a:r>
              <a:rPr lang="en-US" altLang="zh-TW" sz="1200" i="1" dirty="0" err="1">
                <a:latin typeface="Times New Roman" pitchFamily="18" charset="0"/>
                <a:cs typeface="Times New Roman" pitchFamily="18" charset="0"/>
              </a:rPr>
              <a:t>P</a:t>
            </a:r>
            <a:r>
              <a:rPr lang="en-US" altLang="zh-TW" sz="1200" i="1" baseline="-25000" dirty="0" err="1">
                <a:latin typeface="Times New Roman" pitchFamily="18" charset="0"/>
                <a:cs typeface="Times New Roman" pitchFamily="18" charset="0"/>
              </a:rPr>
              <a:t>fr</a:t>
            </a:r>
            <a:r>
              <a:rPr lang="en-US" altLang="zh-TW"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是</a:t>
            </a:r>
            <a:r>
              <a:rPr lang="zh-TW" altLang="en-US" sz="1200" dirty="0">
                <a:latin typeface="Times New Roman" pitchFamily="18" charset="0"/>
                <a:cs typeface="Times New Roman" pitchFamily="18" charset="0"/>
              </a:rPr>
              <a:t>控制方法的主要特征，</a:t>
            </a:r>
            <a:r>
              <a:rPr lang="zh-CN" altLang="en-US" sz="1200" dirty="0">
                <a:latin typeface="Times New Roman" pitchFamily="18" charset="0"/>
                <a:cs typeface="Times New Roman" pitchFamily="18" charset="0"/>
              </a:rPr>
              <a:t>誤差發生率</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f</a:t>
            </a:r>
            <a:r>
              <a:rPr lang="en-US" altLang="zh-CN"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是測定方法</a:t>
            </a:r>
            <a:r>
              <a:rPr lang="zh-CN" altLang="en-US" sz="1200" dirty="0">
                <a:latin typeface="Times New Roman" pitchFamily="18" charset="0"/>
                <a:cs typeface="Times New Roman" pitchFamily="18" charset="0"/>
              </a:rPr>
              <a:t>的性能特征，它們</a:t>
            </a:r>
            <a:r>
              <a:rPr lang="zh-TW" altLang="en-US" sz="1200" dirty="0">
                <a:latin typeface="Times New Roman" pitchFamily="18" charset="0"/>
                <a:cs typeface="Times New Roman" pitchFamily="18" charset="0"/>
              </a:rPr>
              <a:t>描述了</a:t>
            </a:r>
            <a:r>
              <a:rPr lang="zh-CN" altLang="en-US" sz="1200" dirty="0">
                <a:latin typeface="Times New Roman" pitchFamily="18" charset="0"/>
                <a:cs typeface="Times New Roman" pitchFamily="18" charset="0"/>
              </a:rPr>
              <a:t>測定方法與控制方法</a:t>
            </a:r>
            <a:r>
              <a:rPr lang="zh-TW" altLang="en-US" sz="1200" dirty="0">
                <a:latin typeface="Times New Roman" pitchFamily="18" charset="0"/>
                <a:cs typeface="Times New Roman" pitchFamily="18" charset="0"/>
              </a:rPr>
              <a:t>的特定性能；</a:t>
            </a:r>
            <a:endParaRPr lang="en-US" altLang="zh-TW" sz="1200" dirty="0">
              <a:latin typeface="Times New Roman" pitchFamily="18" charset="0"/>
              <a:cs typeface="Times New Roman" pitchFamily="18" charset="0"/>
            </a:endParaRPr>
          </a:p>
          <a:p>
            <a:pPr>
              <a:lnSpc>
                <a:spcPct val="150000"/>
              </a:lnSpc>
            </a:pPr>
            <a:r>
              <a:rPr lang="zh-TW" altLang="en-US" sz="1200" dirty="0">
                <a:latin typeface="Times New Roman" pitchFamily="18" charset="0"/>
                <a:cs typeface="Times New Roman" pitchFamily="18" charset="0"/>
              </a:rPr>
              <a:t>預測值特征是次要特征，其依賴於主要特征，</a:t>
            </a:r>
            <a:r>
              <a:rPr lang="zh-CN" altLang="en-US" sz="1200" dirty="0">
                <a:latin typeface="Times New Roman" pitchFamily="18" charset="0"/>
                <a:cs typeface="Times New Roman" pitchFamily="18" charset="0"/>
              </a:rPr>
              <a:t>但</a:t>
            </a:r>
            <a:r>
              <a:rPr lang="zh-TW" altLang="en-US" sz="1200" dirty="0">
                <a:latin typeface="Times New Roman" pitchFamily="18" charset="0"/>
                <a:cs typeface="Times New Roman" pitchFamily="18" charset="0"/>
              </a:rPr>
              <a:t>預測值特征</a:t>
            </a:r>
            <a:r>
              <a:rPr lang="zh-CN" altLang="en-US" sz="1200" dirty="0">
                <a:latin typeface="Times New Roman" pitchFamily="18" charset="0"/>
                <a:cs typeface="Times New Roman" pitchFamily="18" charset="0"/>
              </a:rPr>
              <a:t>體現了測定方法</a:t>
            </a:r>
            <a:r>
              <a:rPr lang="zh-TW" altLang="en-US" sz="1200" dirty="0">
                <a:latin typeface="Times New Roman" pitchFamily="18" charset="0"/>
                <a:cs typeface="Times New Roman" pitchFamily="18" charset="0"/>
              </a:rPr>
              <a:t>和控制方法之間的交互作用</a:t>
            </a:r>
            <a:r>
              <a:rPr lang="zh-CN" altLang="en-US" sz="1200" dirty="0">
                <a:latin typeface="Times New Roman" pitchFamily="18" charset="0"/>
                <a:cs typeface="Times New Roman" pitchFamily="18" charset="0"/>
              </a:rPr>
              <a:t>，即</a:t>
            </a:r>
            <a:r>
              <a:rPr lang="zh-TW" altLang="en-US" sz="1200" dirty="0">
                <a:latin typeface="Times New Roman" pitchFamily="18" charset="0"/>
                <a:cs typeface="Times New Roman" pitchFamily="18" charset="0"/>
              </a:rPr>
              <a:t>它們對分析過程</a:t>
            </a:r>
            <a:r>
              <a:rPr lang="zh-CN" altLang="en-US" sz="1200" dirty="0">
                <a:latin typeface="Times New Roman" pitchFamily="18" charset="0"/>
                <a:cs typeface="Times New Roman" pitchFamily="18" charset="0"/>
              </a:rPr>
              <a:t>的</a:t>
            </a:r>
            <a:r>
              <a:rPr lang="zh-TW" altLang="en-US" sz="1200" dirty="0">
                <a:latin typeface="Times New Roman" pitchFamily="18" charset="0"/>
                <a:cs typeface="Times New Roman" pitchFamily="18" charset="0"/>
              </a:rPr>
              <a:t>聯合影響；</a:t>
            </a:r>
            <a:endParaRPr lang="zh-CN" alt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1420653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8437" y="3418463"/>
            <a:ext cx="4134887" cy="2480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9"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9" name="矩形 3"/>
          <p:cNvSpPr>
            <a:spLocks noChangeArrowheads="1"/>
          </p:cNvSpPr>
          <p:nvPr/>
        </p:nvSpPr>
        <p:spPr bwMode="auto">
          <a:xfrm>
            <a:off x="64367" y="312918"/>
            <a:ext cx="83859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分析過程的質量經濟性分析</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預測分析過程的質量 </a:t>
            </a:r>
            <a:r>
              <a:rPr lang="en-US" altLang="zh-CN"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控制信號</a:t>
            </a:r>
            <a:r>
              <a:rPr lang="zh-TW" altLang="en-US" sz="1000" dirty="0">
                <a:solidFill>
                  <a:srgbClr val="000000"/>
                </a:solidFill>
                <a:latin typeface="Times New Roman" pitchFamily="18" charset="0"/>
                <a:cs typeface="Times New Roman" pitchFamily="18" charset="0"/>
              </a:rPr>
              <a:t>預測值</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predictive value</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、缺陷率</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defect rate</a:t>
            </a:r>
            <a:r>
              <a:rPr lang="en-US" altLang="zh-CN"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從失控概率估計</a:t>
            </a:r>
            <a:r>
              <a:rPr lang="zh-CN" altLang="en-US" sz="1000" dirty="0">
                <a:solidFill>
                  <a:srgbClr val="000000"/>
                </a:solidFill>
                <a:latin typeface="Times New Roman" pitchFamily="18" charset="0"/>
                <a:cs typeface="Times New Roman" pitchFamily="18" charset="0"/>
              </a:rPr>
              <a:t>控制過程</a:t>
            </a:r>
            <a:r>
              <a:rPr lang="zh-TW" altLang="en-US" sz="1000" dirty="0">
                <a:solidFill>
                  <a:srgbClr val="000000"/>
                </a:solidFill>
                <a:latin typeface="Times New Roman" pitchFamily="18" charset="0"/>
                <a:cs typeface="Times New Roman" pitchFamily="18" charset="0"/>
              </a:rPr>
              <a:t>預測值的特徵</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11" name="矩形 3"/>
          <p:cNvSpPr>
            <a:spLocks noChangeArrowheads="1"/>
          </p:cNvSpPr>
          <p:nvPr/>
        </p:nvSpPr>
        <p:spPr bwMode="auto">
          <a:xfrm>
            <a:off x="46902" y="37065"/>
            <a:ext cx="63037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500" dirty="0">
                <a:solidFill>
                  <a:srgbClr val="C00000"/>
                </a:solidFill>
              </a:rPr>
              <a:t>質量控制方案設計</a:t>
            </a:r>
            <a:endParaRPr lang="zh-CN" altLang="en-US" sz="1500" dirty="0">
              <a:solidFill>
                <a:srgbClr val="C00000"/>
              </a:solidFill>
              <a:latin typeface="Times New Roman" pitchFamily="18" charset="0"/>
              <a:cs typeface="Times New Roman" pitchFamily="18" charset="0"/>
            </a:endParaRPr>
          </a:p>
        </p:txBody>
      </p:sp>
      <p:sp>
        <p:nvSpPr>
          <p:cNvPr id="16" name="Rectangle 14"/>
          <p:cNvSpPr>
            <a:spLocks noChangeArrowheads="1"/>
          </p:cNvSpPr>
          <p:nvPr/>
        </p:nvSpPr>
        <p:spPr bwMode="auto">
          <a:xfrm>
            <a:off x="1512044" y="796219"/>
            <a:ext cx="8084343" cy="819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50" dirty="0">
                <a:latin typeface="Times New Roman" pitchFamily="18" charset="0"/>
                <a:cs typeface="Times New Roman" pitchFamily="18" charset="0"/>
              </a:rPr>
              <a:t>對於間斷誤差</a:t>
            </a:r>
            <a:r>
              <a:rPr lang="en-US" altLang="zh-CN" sz="1050" dirty="0">
                <a:solidFill>
                  <a:srgbClr val="000000"/>
                </a:solidFill>
                <a:latin typeface="Times New Roman" pitchFamily="18" charset="0"/>
                <a:cs typeface="Times New Roman" pitchFamily="18" charset="0"/>
              </a:rPr>
              <a:t>(</a:t>
            </a:r>
            <a:r>
              <a:rPr lang="en-US" altLang="zh-CN" sz="1050" i="1" dirty="0">
                <a:solidFill>
                  <a:srgbClr val="000000"/>
                </a:solidFill>
                <a:latin typeface="Times New Roman" pitchFamily="18" charset="0"/>
                <a:cs typeface="Times New Roman" pitchFamily="18" charset="0"/>
              </a:rPr>
              <a:t>intermittent errors</a:t>
            </a:r>
            <a:r>
              <a:rPr lang="en-US" altLang="zh-CN" sz="1050" dirty="0">
                <a:solidFill>
                  <a:srgbClr val="000000"/>
                </a:solidFill>
                <a:latin typeface="Times New Roman" pitchFamily="18" charset="0"/>
                <a:cs typeface="Times New Roman" pitchFamily="18" charset="0"/>
              </a:rPr>
              <a:t>)</a:t>
            </a:r>
            <a:r>
              <a:rPr lang="zh-CN" altLang="en-US" sz="1050" dirty="0">
                <a:latin typeface="Times New Roman" pitchFamily="18" charset="0"/>
                <a:cs typeface="Times New Roman" pitchFamily="18" charset="0"/>
              </a:rPr>
              <a:t>，假設控制方法的誤差檢出率</a:t>
            </a:r>
            <a:r>
              <a:rPr lang="en-US" altLang="zh-CN" sz="1050" dirty="0">
                <a:latin typeface="Times New Roman" pitchFamily="18" charset="0"/>
                <a:cs typeface="Times New Roman" pitchFamily="18" charset="0"/>
              </a:rPr>
              <a:t>(</a:t>
            </a:r>
            <a:r>
              <a:rPr lang="en-US" altLang="zh-CN" sz="1050" i="1" dirty="0" err="1">
                <a:latin typeface="Times New Roman" pitchFamily="18" charset="0"/>
                <a:cs typeface="Times New Roman" pitchFamily="18" charset="0"/>
              </a:rPr>
              <a:t>P</a:t>
            </a:r>
            <a:r>
              <a:rPr lang="en-US" altLang="zh-CN" sz="1050" i="1" baseline="-25000" dirty="0" err="1">
                <a:latin typeface="Times New Roman" pitchFamily="18" charset="0"/>
                <a:cs typeface="Times New Roman" pitchFamily="18" charset="0"/>
              </a:rPr>
              <a:t>ed</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和假失控率</a:t>
            </a:r>
            <a:r>
              <a:rPr lang="en-US" altLang="zh-CN" sz="1050" dirty="0">
                <a:latin typeface="Times New Roman" pitchFamily="18" charset="0"/>
                <a:cs typeface="Times New Roman" pitchFamily="18" charset="0"/>
              </a:rPr>
              <a:t>(</a:t>
            </a:r>
            <a:r>
              <a:rPr lang="en-US" altLang="zh-CN" sz="1050" i="1" dirty="0" err="1">
                <a:latin typeface="Times New Roman" pitchFamily="18" charset="0"/>
                <a:cs typeface="Times New Roman" pitchFamily="18" charset="0"/>
              </a:rPr>
              <a:t>P</a:t>
            </a:r>
            <a:r>
              <a:rPr lang="en-US" altLang="zh-CN" sz="1050" i="1" baseline="-25000" dirty="0" err="1">
                <a:latin typeface="Times New Roman" pitchFamily="18" charset="0"/>
                <a:cs typeface="Times New Roman" pitchFamily="18" charset="0"/>
              </a:rPr>
              <a:t>fr</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不隨著分析批而變化，也不隨著誤差發生率而變化，那麼考察</a:t>
            </a:r>
            <a:r>
              <a:rPr lang="zh-TW" altLang="en-US" sz="1050" dirty="0">
                <a:latin typeface="Times New Roman" pitchFamily="18" charset="0"/>
                <a:cs typeface="Times New Roman" pitchFamily="18" charset="0"/>
              </a:rPr>
              <a:t>分析過程預測值</a:t>
            </a:r>
            <a:r>
              <a:rPr lang="zh-CN" altLang="en-US" sz="1050" dirty="0">
                <a:latin typeface="Times New Roman" pitchFamily="18" charset="0"/>
                <a:cs typeface="Times New Roman" pitchFamily="18" charset="0"/>
              </a:rPr>
              <a:t>與測定方法的誤差發生率之間的關係；利用四個表的形式及前述各統計量的估計值公式，將各區間值以其似然函數形式表示，推導可得到：</a:t>
            </a:r>
            <a:endParaRPr lang="zh-TW" altLang="en-US" sz="1050" dirty="0">
              <a:latin typeface="Times New Roman" pitchFamily="18" charset="0"/>
              <a:cs typeface="Times New Roman" pitchFamily="18" charset="0"/>
            </a:endParaRPr>
          </a:p>
        </p:txBody>
      </p:sp>
      <p:graphicFrame>
        <p:nvGraphicFramePr>
          <p:cNvPr id="19" name="表格 18"/>
          <p:cNvGraphicFramePr>
            <a:graphicFrameLocks noGrp="1"/>
          </p:cNvGraphicFramePr>
          <p:nvPr>
            <p:extLst>
              <p:ext uri="{D42A27DB-BD31-4B8C-83A1-F6EECF244321}">
                <p14:modId xmlns:p14="http://schemas.microsoft.com/office/powerpoint/2010/main" val="2669977707"/>
              </p:ext>
            </p:extLst>
          </p:nvPr>
        </p:nvGraphicFramePr>
        <p:xfrm>
          <a:off x="1652855" y="3705409"/>
          <a:ext cx="3553771" cy="1812980"/>
        </p:xfrm>
        <a:graphic>
          <a:graphicData uri="http://schemas.openxmlformats.org/drawingml/2006/table">
            <a:tbl>
              <a:tblPr/>
              <a:tblGrid>
                <a:gridCol w="689568">
                  <a:extLst>
                    <a:ext uri="{9D8B030D-6E8A-4147-A177-3AD203B41FA5}">
                      <a16:colId xmlns:a16="http://schemas.microsoft.com/office/drawing/2014/main" val="20000"/>
                    </a:ext>
                  </a:extLst>
                </a:gridCol>
                <a:gridCol w="1387042">
                  <a:extLst>
                    <a:ext uri="{9D8B030D-6E8A-4147-A177-3AD203B41FA5}">
                      <a16:colId xmlns:a16="http://schemas.microsoft.com/office/drawing/2014/main" val="20001"/>
                    </a:ext>
                  </a:extLst>
                </a:gridCol>
                <a:gridCol w="1477161">
                  <a:extLst>
                    <a:ext uri="{9D8B030D-6E8A-4147-A177-3AD203B41FA5}">
                      <a16:colId xmlns:a16="http://schemas.microsoft.com/office/drawing/2014/main" val="20002"/>
                    </a:ext>
                  </a:extLst>
                </a:gridCol>
              </a:tblGrid>
              <a:tr h="266991">
                <a:tc rowSpan="2">
                  <a:txBody>
                    <a:bodyPr/>
                    <a:lstStyle/>
                    <a:p>
                      <a:pPr algn="ctr" fontAlgn="ctr"/>
                      <a:r>
                        <a:rPr lang="zh-CN" altLang="en-US" sz="1050" b="0" i="0" u="none" strike="noStrike" dirty="0">
                          <a:effectLst/>
                          <a:latin typeface="宋体"/>
                        </a:rPr>
                        <a:t>分析批</a:t>
                      </a:r>
                      <a:endParaRPr lang="zh-CN" altLang="en-US" sz="1050" b="0" i="0" u="none" strike="noStrike" dirty="0">
                        <a:effectLst/>
                        <a:latin typeface="Times New Roman"/>
                      </a:endParaRPr>
                    </a:p>
                  </a:txBody>
                  <a:tcPr marL="0" marR="0" marT="0" marB="0" anchor="ctr">
                    <a:lnL>
                      <a:noFill/>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zh-TW" altLang="en-US" sz="1050" b="0" i="0" u="none" strike="noStrike" dirty="0">
                          <a:effectLst/>
                          <a:latin typeface="宋体"/>
                        </a:rPr>
                        <a:t>分析過程的質控狀態</a:t>
                      </a: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266991">
                <a:tc vMerge="1">
                  <a:txBody>
                    <a:bodyPr/>
                    <a:lstStyle/>
                    <a:p>
                      <a:endParaRPr lang="zh-CN" altLang="en-US"/>
                    </a:p>
                  </a:txBody>
                  <a:tcPr/>
                </a:tc>
                <a:tc>
                  <a:txBody>
                    <a:bodyPr/>
                    <a:lstStyle/>
                    <a:p>
                      <a:pPr algn="ctr" fontAlgn="ctr"/>
                      <a:r>
                        <a:rPr lang="zh-CN" altLang="en-US" sz="1050" b="0" i="0" u="none" strike="noStrike" dirty="0">
                          <a:effectLst/>
                          <a:latin typeface="宋体"/>
                        </a:rPr>
                        <a:t>失控</a:t>
                      </a:r>
                      <a:endParaRPr lang="zh-CN" altLang="en-US" sz="1050" b="0" i="0" u="none" strike="noStrike" dirty="0">
                        <a:effectLst/>
                        <a:latin typeface="Times New Roman"/>
                      </a:endParaRP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50" b="0" i="0" u="none" strike="noStrike" dirty="0">
                          <a:effectLst/>
                          <a:latin typeface="宋体"/>
                        </a:rPr>
                        <a:t>在控</a:t>
                      </a:r>
                      <a:endParaRPr lang="zh-CN" altLang="en-US" sz="1050" b="0" i="0" u="none" strike="noStrike" dirty="0">
                        <a:effectLst/>
                        <a:latin typeface="Times New Roman"/>
                      </a:endParaRP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9499">
                <a:tc>
                  <a:txBody>
                    <a:bodyPr/>
                    <a:lstStyle/>
                    <a:p>
                      <a:pPr algn="ctr" fontAlgn="ctr"/>
                      <a:r>
                        <a:rPr lang="zh-CN" altLang="en-US" sz="1050" b="0" i="0" u="none" strike="noStrike" dirty="0">
                          <a:effectLst/>
                          <a:latin typeface="宋体"/>
                        </a:rPr>
                        <a:t>有誤差</a:t>
                      </a:r>
                      <a:endParaRPr lang="zh-CN" altLang="en-US" sz="1050" b="0" i="0" u="none" strike="noStrike" dirty="0">
                        <a:effectLst/>
                        <a:latin typeface="Times New Roman"/>
                      </a:endParaRPr>
                    </a:p>
                  </a:txBody>
                  <a:tcPr marL="0" marR="0" marT="0" marB="0" anchor="ctr">
                    <a:lnL>
                      <a:noFill/>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a:rPr>
                        <a:t>n</a:t>
                      </a:r>
                      <a:r>
                        <a:rPr lang="en-US" sz="1200" b="0" i="1" u="none" strike="noStrike" baseline="-25000" dirty="0">
                          <a:effectLst/>
                          <a:latin typeface="Times New Roman"/>
                        </a:rPr>
                        <a:t> </a:t>
                      </a:r>
                      <a:r>
                        <a:rPr lang="en-US" sz="1200" b="0" i="1" u="none" strike="noStrike" baseline="-25000" dirty="0" err="1">
                          <a:effectLst/>
                          <a:latin typeface="Times New Roman"/>
                        </a:rPr>
                        <a:t>tr</a:t>
                      </a:r>
                      <a:br>
                        <a:rPr lang="en-US" sz="1100" b="0" i="0" u="none" strike="noStrike" dirty="0">
                          <a:effectLst/>
                          <a:latin typeface="Times New Roman"/>
                        </a:rPr>
                      </a:br>
                      <a:r>
                        <a:rPr lang="en-US" sz="1050" b="0" i="0" u="none" strike="noStrike" dirty="0">
                          <a:effectLst/>
                          <a:latin typeface="Times New Roman"/>
                        </a:rPr>
                        <a:t>( </a:t>
                      </a:r>
                      <a:r>
                        <a:rPr lang="en-US" sz="1050" b="0" i="1" u="none" strike="noStrike" dirty="0">
                          <a:effectLst/>
                          <a:latin typeface="Times New Roman"/>
                        </a:rPr>
                        <a:t>true rejection</a:t>
                      </a:r>
                      <a:r>
                        <a:rPr lang="zh-CN" altLang="en-US" sz="1050" b="0" i="0" u="none" strike="noStrike" dirty="0">
                          <a:effectLst/>
                          <a:latin typeface="Times New Roman"/>
                        </a:rPr>
                        <a:t> </a:t>
                      </a:r>
                      <a:r>
                        <a:rPr lang="en-US" altLang="zh-CN" sz="1050" b="0" i="0" u="none" strike="noStrike" dirty="0">
                          <a:effectLst/>
                          <a:latin typeface="Times New Roman"/>
                        </a:rPr>
                        <a:t>, </a:t>
                      </a:r>
                      <a:r>
                        <a:rPr lang="en-US" sz="1050" b="0" i="1" u="none" strike="noStrike" dirty="0" err="1">
                          <a:effectLst/>
                          <a:latin typeface="Times New Roman"/>
                        </a:rPr>
                        <a:t>tr</a:t>
                      </a:r>
                      <a:r>
                        <a:rPr lang="en-US" sz="1050" b="0" i="0" u="none" strike="noStrike" dirty="0">
                          <a:effectLst/>
                          <a:latin typeface="Times New Roman"/>
                        </a:rPr>
                        <a:t> )</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a:rPr>
                        <a:t>n</a:t>
                      </a:r>
                      <a:r>
                        <a:rPr lang="en-US" sz="1200" b="0" i="1" u="none" strike="noStrike" baseline="-25000" dirty="0">
                          <a:effectLst/>
                          <a:latin typeface="Times New Roman"/>
                        </a:rPr>
                        <a:t> </a:t>
                      </a:r>
                      <a:r>
                        <a:rPr lang="en-US" sz="1200" b="0" i="1" u="none" strike="noStrike" baseline="-25000" dirty="0" err="1">
                          <a:effectLst/>
                          <a:latin typeface="Times New Roman"/>
                        </a:rPr>
                        <a:t>fa</a:t>
                      </a:r>
                      <a:br>
                        <a:rPr lang="en-US" sz="1100" b="0" i="0" u="none" strike="noStrike" dirty="0">
                          <a:effectLst/>
                          <a:latin typeface="Times New Roman"/>
                        </a:rPr>
                      </a:br>
                      <a:r>
                        <a:rPr lang="en-US" sz="1050" b="0" i="0" u="none" strike="noStrike" dirty="0">
                          <a:effectLst/>
                          <a:latin typeface="Times New Roman"/>
                        </a:rPr>
                        <a:t>( </a:t>
                      </a:r>
                      <a:r>
                        <a:rPr lang="en-US" sz="1050" b="0" i="1" u="none" strike="noStrike" dirty="0">
                          <a:effectLst/>
                          <a:latin typeface="Times New Roman"/>
                        </a:rPr>
                        <a:t>false acceptance</a:t>
                      </a:r>
                      <a:r>
                        <a:rPr lang="zh-CN" altLang="en-US" sz="1050" b="0" i="0" u="none" strike="noStrike" dirty="0">
                          <a:effectLst/>
                          <a:latin typeface="Times New Roman"/>
                        </a:rPr>
                        <a:t> </a:t>
                      </a:r>
                      <a:r>
                        <a:rPr lang="en-US" altLang="zh-CN" sz="1050" b="0" i="0" u="none" strike="noStrike" dirty="0">
                          <a:effectLst/>
                          <a:latin typeface="Times New Roman"/>
                        </a:rPr>
                        <a:t>, </a:t>
                      </a:r>
                      <a:r>
                        <a:rPr lang="en-US" sz="1050" b="0" i="1" u="none" strike="noStrike" dirty="0" err="1">
                          <a:effectLst/>
                          <a:latin typeface="Times New Roman"/>
                        </a:rPr>
                        <a:t>fa</a:t>
                      </a:r>
                      <a:r>
                        <a:rPr lang="en-US" sz="1050" b="0" i="0" u="none" strike="noStrike" dirty="0">
                          <a:effectLst/>
                          <a:latin typeface="Times New Roman"/>
                        </a:rPr>
                        <a:t> )</a:t>
                      </a: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9499">
                <a:tc>
                  <a:txBody>
                    <a:bodyPr/>
                    <a:lstStyle/>
                    <a:p>
                      <a:pPr algn="ctr" fontAlgn="ctr"/>
                      <a:r>
                        <a:rPr lang="zh-CN" altLang="en-US" sz="1050" b="0" i="0" u="none" strike="noStrike" dirty="0">
                          <a:effectLst/>
                          <a:latin typeface="宋体"/>
                        </a:rPr>
                        <a:t>無誤差</a:t>
                      </a:r>
                      <a:endParaRPr lang="zh-CN" altLang="en-US" sz="1050" b="0" i="0" u="none" strike="noStrike" dirty="0">
                        <a:effectLst/>
                        <a:latin typeface="Times New Roman"/>
                      </a:endParaRPr>
                    </a:p>
                  </a:txBody>
                  <a:tcPr marL="0" marR="0" marT="0" marB="0" anchor="ctr">
                    <a:lnL>
                      <a:noFill/>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a:rPr>
                        <a:t>n</a:t>
                      </a:r>
                      <a:r>
                        <a:rPr lang="en-US" sz="1200" b="0" i="1" u="none" strike="noStrike" baseline="-25000" dirty="0">
                          <a:effectLst/>
                          <a:latin typeface="Times New Roman"/>
                        </a:rPr>
                        <a:t> </a:t>
                      </a:r>
                      <a:r>
                        <a:rPr lang="en-US" sz="1200" b="0" i="1" u="none" strike="noStrike" baseline="-25000" dirty="0" err="1">
                          <a:effectLst/>
                          <a:latin typeface="Times New Roman"/>
                        </a:rPr>
                        <a:t>fr</a:t>
                      </a:r>
                      <a:br>
                        <a:rPr lang="en-US" sz="1100" b="0" i="0" u="none" strike="noStrike" dirty="0">
                          <a:effectLst/>
                          <a:latin typeface="Times New Roman"/>
                        </a:rPr>
                      </a:br>
                      <a:r>
                        <a:rPr lang="en-US" sz="1050" b="0" i="0" u="none" strike="noStrike" dirty="0">
                          <a:effectLst/>
                          <a:latin typeface="Times New Roman"/>
                        </a:rPr>
                        <a:t>( </a:t>
                      </a:r>
                      <a:r>
                        <a:rPr lang="en-US" sz="1050" b="0" i="1" u="none" strike="noStrike" dirty="0">
                          <a:effectLst/>
                          <a:latin typeface="Times New Roman"/>
                        </a:rPr>
                        <a:t>false rejection</a:t>
                      </a:r>
                      <a:r>
                        <a:rPr lang="zh-CN" altLang="en-US" sz="1050" b="0" i="0" u="none" strike="noStrike" dirty="0">
                          <a:effectLst/>
                          <a:latin typeface="Times New Roman"/>
                        </a:rPr>
                        <a:t> </a:t>
                      </a:r>
                      <a:r>
                        <a:rPr lang="en-US" altLang="zh-CN" sz="1050" b="0" i="0" u="none" strike="noStrike" dirty="0">
                          <a:effectLst/>
                          <a:latin typeface="Times New Roman"/>
                        </a:rPr>
                        <a:t>, </a:t>
                      </a:r>
                      <a:r>
                        <a:rPr lang="en-US" sz="1050" b="0" i="1" u="none" strike="noStrike" dirty="0" err="1">
                          <a:effectLst/>
                          <a:latin typeface="Times New Roman"/>
                        </a:rPr>
                        <a:t>fr</a:t>
                      </a:r>
                      <a:r>
                        <a:rPr lang="en-US" sz="1050" b="0" i="0" u="none" strike="noStrike" dirty="0">
                          <a:effectLst/>
                          <a:latin typeface="Times New Roman"/>
                        </a:rPr>
                        <a:t> )</a:t>
                      </a:r>
                    </a:p>
                  </a:txBody>
                  <a:tcPr marL="0" marR="0" marT="0"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a:rPr>
                        <a:t>n</a:t>
                      </a:r>
                      <a:r>
                        <a:rPr lang="en-US" sz="1200" b="0" i="1" u="none" strike="noStrike" baseline="-25000" dirty="0">
                          <a:effectLst/>
                          <a:latin typeface="Times New Roman"/>
                        </a:rPr>
                        <a:t> ta</a:t>
                      </a:r>
                      <a:br>
                        <a:rPr lang="en-US" sz="1100" b="0" i="0" u="none" strike="noStrike" dirty="0">
                          <a:effectLst/>
                          <a:latin typeface="Times New Roman"/>
                        </a:rPr>
                      </a:br>
                      <a:r>
                        <a:rPr lang="en-US" sz="1050" b="0" i="0" u="none" strike="noStrike" dirty="0">
                          <a:effectLst/>
                          <a:latin typeface="Times New Roman"/>
                        </a:rPr>
                        <a:t>( </a:t>
                      </a:r>
                      <a:r>
                        <a:rPr lang="en-US" sz="1050" b="0" i="1" u="none" strike="noStrike" dirty="0">
                          <a:effectLst/>
                          <a:latin typeface="Times New Roman"/>
                        </a:rPr>
                        <a:t>true acceptance</a:t>
                      </a:r>
                      <a:r>
                        <a:rPr lang="zh-CN" altLang="en-US" sz="1050" b="0" i="0" u="none" strike="noStrike" dirty="0">
                          <a:effectLst/>
                          <a:latin typeface="Times New Roman"/>
                        </a:rPr>
                        <a:t> </a:t>
                      </a:r>
                      <a:r>
                        <a:rPr lang="en-US" altLang="zh-CN" sz="1050" b="0" i="0" u="none" strike="noStrike" dirty="0">
                          <a:effectLst/>
                          <a:latin typeface="Times New Roman"/>
                        </a:rPr>
                        <a:t>, </a:t>
                      </a:r>
                      <a:r>
                        <a:rPr lang="en-US" sz="1050" b="0" i="1" u="none" strike="noStrike" dirty="0">
                          <a:effectLst/>
                          <a:latin typeface="Times New Roman"/>
                        </a:rPr>
                        <a:t>ta</a:t>
                      </a:r>
                      <a:r>
                        <a:rPr lang="en-US" sz="1050" b="0" i="0" u="none" strike="noStrike" dirty="0">
                          <a:effectLst/>
                          <a:latin typeface="Times New Roman"/>
                        </a:rPr>
                        <a:t> )</a:t>
                      </a:r>
                    </a:p>
                  </a:txBody>
                  <a:tcPr marL="0" marR="0" marT="0" marB="0" anchor="ctr">
                    <a:lnL w="6350" cap="flat" cmpd="sng" algn="ctr">
                      <a:solidFill>
                        <a:srgbClr val="D9D9D9"/>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29" name="Rectangle 14"/>
              <p:cNvSpPr>
                <a:spLocks noChangeArrowheads="1"/>
              </p:cNvSpPr>
              <p:nvPr/>
            </p:nvSpPr>
            <p:spPr bwMode="auto">
              <a:xfrm>
                <a:off x="1512049" y="2115210"/>
                <a:ext cx="7939367" cy="61125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50" dirty="0">
                    <a:latin typeface="Times New Roman" pitchFamily="18" charset="0"/>
                    <a:cs typeface="Times New Roman" pitchFamily="18" charset="0"/>
                  </a:rPr>
                  <a:t>在控信號的預測值</a:t>
                </a:r>
                <a:r>
                  <a:rPr lang="en-US" altLang="zh-CN" sz="1100"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PV</a:t>
                </a:r>
                <a:r>
                  <a:rPr lang="en-US" altLang="zh-CN" sz="1100" i="1" baseline="-25000" dirty="0" err="1">
                    <a:latin typeface="Times New Roman" pitchFamily="18" charset="0"/>
                    <a:cs typeface="Times New Roman" pitchFamily="18" charset="0"/>
                  </a:rPr>
                  <a:t>a</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14:m>
                  <m:oMath xmlns:m="http://schemas.openxmlformats.org/officeDocument/2006/math">
                    <m:sSub>
                      <m:sSubPr>
                        <m:ctrlPr>
                          <a:rPr lang="en-US" altLang="zh-CN" sz="120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𝑃𝑉</m:t>
                        </m:r>
                      </m:e>
                      <m:sub>
                        <m:r>
                          <a:rPr lang="en-US" altLang="zh-CN" sz="1200" b="0" i="1" smtClean="0">
                            <a:latin typeface="Cambria Math"/>
                            <a:cs typeface="Times New Roman" pitchFamily="18" charset="0"/>
                          </a:rPr>
                          <m:t>𝑎</m:t>
                        </m:r>
                      </m:sub>
                    </m:sSub>
                    <m:r>
                      <a:rPr lang="en-US" altLang="zh-CN" sz="1200" b="0" i="1" smtClean="0">
                        <a:latin typeface="Cambria Math"/>
                        <a:cs typeface="Times New Roman" pitchFamily="18" charset="0"/>
                      </a:rPr>
                      <m:t>=</m:t>
                    </m:r>
                    <m:f>
                      <m:fPr>
                        <m:ctrlPr>
                          <a:rPr lang="en-US" altLang="zh-CN" sz="1200" b="0" i="1" smtClean="0">
                            <a:latin typeface="Cambria Math" panose="02040503050406030204" pitchFamily="18" charset="0"/>
                            <a:cs typeface="Times New Roman" pitchFamily="18" charset="0"/>
                          </a:rPr>
                        </m:ctrlPr>
                      </m:fPr>
                      <m:num>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𝑡𝑎</m:t>
                            </m:r>
                          </m:sub>
                        </m:sSub>
                      </m:num>
                      <m:den>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𝑡𝑎</m:t>
                            </m:r>
                          </m:sub>
                        </m:sSub>
                        <m:r>
                          <a:rPr lang="en-US" altLang="zh-CN" sz="1200" b="0" i="1" smtClean="0">
                            <a:latin typeface="Cambria Math"/>
                            <a:cs typeface="Times New Roman" pitchFamily="18" charset="0"/>
                          </a:rPr>
                          <m:t>+</m:t>
                        </m:r>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𝑓𝑎</m:t>
                            </m:r>
                          </m:sub>
                        </m:sSub>
                      </m:den>
                    </m:f>
                    <m:r>
                      <a:rPr lang="en-US" altLang="zh-CN" sz="1200" b="0" i="1" smtClean="0">
                        <a:latin typeface="Cambria Math"/>
                        <a:cs typeface="Times New Roman" pitchFamily="18" charset="0"/>
                      </a:rPr>
                      <m:t>=</m:t>
                    </m:r>
                    <m:f>
                      <m:fPr>
                        <m:ctrlPr>
                          <a:rPr lang="en-US" altLang="zh-CN" sz="1200" i="1">
                            <a:latin typeface="Cambria Math" panose="02040503050406030204" pitchFamily="18" charset="0"/>
                            <a:cs typeface="Times New Roman" pitchFamily="18" charset="0"/>
                          </a:rPr>
                        </m:ctrlPr>
                      </m:fPr>
                      <m:num>
                        <m:sSub>
                          <m:sSubPr>
                            <m:ctrlPr>
                              <a:rPr lang="en-US" altLang="zh-CN" sz="120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m:t>
                            </m:r>
                          </m:sub>
                        </m:sSub>
                        <m:r>
                          <a:rPr lang="en-US" altLang="zh-CN" sz="1200" i="1" smtClean="0">
                            <a:latin typeface="Cambria Math"/>
                            <a:ea typeface="Cambria Math"/>
                            <a:cs typeface="Times New Roman" pitchFamily="18" charset="0"/>
                          </a:rPr>
                          <m:t>×</m:t>
                        </m:r>
                        <m:d>
                          <m:dPr>
                            <m:ctrlPr>
                              <a:rPr lang="en-US" altLang="zh-CN" sz="1200" i="1">
                                <a:latin typeface="Cambria Math" panose="02040503050406030204" pitchFamily="18" charset="0"/>
                                <a:cs typeface="Times New Roman" pitchFamily="18" charset="0"/>
                              </a:rPr>
                            </m:ctrlPr>
                          </m:dPr>
                          <m:e>
                            <m:r>
                              <a:rPr lang="en-US" altLang="zh-CN" sz="1200" i="1">
                                <a:latin typeface="Cambria Math"/>
                                <a:cs typeface="Times New Roman" pitchFamily="18" charset="0"/>
                              </a:rPr>
                              <m:t>1</m:t>
                            </m:r>
                            <m:r>
                              <a:rPr lang="en-US" altLang="zh-CN" sz="1200" i="1">
                                <a:latin typeface="Cambria Math"/>
                                <a:ea typeface="Cambria Math"/>
                                <a:cs typeface="Times New Roman" pitchFamily="18" charset="0"/>
                              </a:rPr>
                              <m:t>−</m:t>
                            </m:r>
                            <m:r>
                              <a:rPr lang="en-US" altLang="zh-CN" sz="1200" i="1">
                                <a:latin typeface="Cambria Math"/>
                                <a:ea typeface="Cambria Math"/>
                                <a:cs typeface="Times New Roman" pitchFamily="18" charset="0"/>
                              </a:rPr>
                              <m:t>𝑓</m:t>
                            </m:r>
                          </m:e>
                        </m:d>
                        <m:r>
                          <a:rPr lang="en-US" altLang="zh-CN" sz="1200" i="1">
                            <a:latin typeface="Cambria Math"/>
                            <a:ea typeface="Cambria Math"/>
                            <a:cs typeface="Times New Roman" pitchFamily="18" charset="0"/>
                          </a:rPr>
                          <m:t>×</m:t>
                        </m:r>
                        <m:d>
                          <m:dPr>
                            <m:ctrlPr>
                              <a:rPr lang="en-US" altLang="zh-CN" sz="1200" i="1">
                                <a:latin typeface="Cambria Math" panose="02040503050406030204" pitchFamily="18" charset="0"/>
                                <a:ea typeface="Cambria Math"/>
                                <a:cs typeface="Times New Roman" pitchFamily="18" charset="0"/>
                              </a:rPr>
                            </m:ctrlPr>
                          </m:dPr>
                          <m:e>
                            <m:r>
                              <a:rPr lang="en-US" altLang="zh-CN" sz="1200" i="1">
                                <a:latin typeface="Cambria Math"/>
                                <a:ea typeface="Cambria Math"/>
                                <a:cs typeface="Times New Roman" pitchFamily="18" charset="0"/>
                              </a:rPr>
                              <m:t>1−</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𝑃</m:t>
                                </m:r>
                              </m:e>
                              <m:sub>
                                <m:r>
                                  <a:rPr lang="en-US" altLang="zh-CN" sz="1200" i="1">
                                    <a:latin typeface="Cambria Math"/>
                                    <a:ea typeface="Cambria Math"/>
                                    <a:cs typeface="Times New Roman" pitchFamily="18" charset="0"/>
                                  </a:rPr>
                                  <m:t>𝑓𝑟</m:t>
                                </m:r>
                              </m:sub>
                            </m:sSub>
                          </m:e>
                        </m:d>
                      </m:num>
                      <m:den>
                        <m:sSub>
                          <m:sSubPr>
                            <m:ctrlPr>
                              <a:rPr lang="en-US" altLang="zh-CN" sz="120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𝑛</m:t>
                            </m:r>
                          </m:e>
                          <m:sub>
                            <m:r>
                              <a:rPr lang="en-US" altLang="zh-CN" sz="1200" b="0" i="1" smtClean="0">
                                <a:latin typeface="Cambria Math"/>
                                <a:ea typeface="Cambria Math"/>
                                <a:cs typeface="Times New Roman" pitchFamily="18" charset="0"/>
                              </a:rPr>
                              <m:t>𝑡</m:t>
                            </m:r>
                          </m:sub>
                        </m:sSub>
                        <m:r>
                          <a:rPr lang="en-US" altLang="zh-CN" sz="1200" i="1" smtClean="0">
                            <a:latin typeface="Cambria Math"/>
                            <a:ea typeface="Cambria Math"/>
                            <a:cs typeface="Times New Roman" pitchFamily="18" charset="0"/>
                          </a:rPr>
                          <m:t>×</m:t>
                        </m:r>
                        <m:d>
                          <m:dPr>
                            <m:ctrlPr>
                              <a:rPr lang="en-US" altLang="zh-CN" sz="1200" i="1">
                                <a:latin typeface="Cambria Math" panose="02040503050406030204" pitchFamily="18" charset="0"/>
                                <a:cs typeface="Times New Roman" pitchFamily="18" charset="0"/>
                              </a:rPr>
                            </m:ctrlPr>
                          </m:dPr>
                          <m:e>
                            <m:r>
                              <a:rPr lang="en-US" altLang="zh-CN" sz="1200" i="1">
                                <a:latin typeface="Cambria Math"/>
                                <a:cs typeface="Times New Roman" pitchFamily="18" charset="0"/>
                              </a:rPr>
                              <m:t>1</m:t>
                            </m:r>
                            <m:r>
                              <a:rPr lang="en-US" altLang="zh-CN" sz="1200" i="1">
                                <a:latin typeface="Cambria Math"/>
                                <a:ea typeface="Cambria Math"/>
                                <a:cs typeface="Times New Roman" pitchFamily="18" charset="0"/>
                              </a:rPr>
                              <m:t>−</m:t>
                            </m:r>
                            <m:r>
                              <a:rPr lang="en-US" altLang="zh-CN" sz="1200" i="1">
                                <a:latin typeface="Cambria Math"/>
                                <a:ea typeface="Cambria Math"/>
                                <a:cs typeface="Times New Roman" pitchFamily="18" charset="0"/>
                              </a:rPr>
                              <m:t>𝑓</m:t>
                            </m:r>
                          </m:e>
                        </m:d>
                        <m:r>
                          <a:rPr lang="en-US" altLang="zh-CN" sz="1200" i="1">
                            <a:latin typeface="Cambria Math"/>
                            <a:ea typeface="Cambria Math"/>
                            <a:cs typeface="Times New Roman" pitchFamily="18" charset="0"/>
                          </a:rPr>
                          <m:t>×</m:t>
                        </m:r>
                        <m:d>
                          <m:dPr>
                            <m:ctrlPr>
                              <a:rPr lang="en-US" altLang="zh-CN" sz="1200" i="1">
                                <a:latin typeface="Cambria Math" panose="02040503050406030204" pitchFamily="18" charset="0"/>
                                <a:ea typeface="Cambria Math"/>
                                <a:cs typeface="Times New Roman" pitchFamily="18" charset="0"/>
                              </a:rPr>
                            </m:ctrlPr>
                          </m:dPr>
                          <m:e>
                            <m:r>
                              <a:rPr lang="en-US" altLang="zh-CN" sz="1200" i="1">
                                <a:latin typeface="Cambria Math"/>
                                <a:ea typeface="Cambria Math"/>
                                <a:cs typeface="Times New Roman" pitchFamily="18" charset="0"/>
                              </a:rPr>
                              <m:t>1−</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𝑃</m:t>
                                </m:r>
                              </m:e>
                              <m:sub>
                                <m:r>
                                  <a:rPr lang="en-US" altLang="zh-CN" sz="1200" i="1">
                                    <a:latin typeface="Cambria Math"/>
                                    <a:ea typeface="Cambria Math"/>
                                    <a:cs typeface="Times New Roman" pitchFamily="18" charset="0"/>
                                  </a:rPr>
                                  <m:t>𝑓𝑟</m:t>
                                </m:r>
                              </m:sub>
                            </m:sSub>
                          </m:e>
                        </m:d>
                        <m:r>
                          <a:rPr lang="en-US" altLang="zh-CN" sz="1200" i="1">
                            <a:latin typeface="Cambria Math"/>
                            <a:ea typeface="Cambria Math"/>
                            <a:cs typeface="Times New Roman" pitchFamily="18" charset="0"/>
                          </a:rPr>
                          <m:t>+</m:t>
                        </m:r>
                        <m:sSub>
                          <m:sSubPr>
                            <m:ctrlPr>
                              <a:rPr lang="en-US" altLang="zh-CN" sz="120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𝑛</m:t>
                            </m:r>
                          </m:e>
                          <m:sub>
                            <m:r>
                              <a:rPr lang="en-US" altLang="zh-CN" sz="1200" b="0" i="1" smtClean="0">
                                <a:latin typeface="Cambria Math"/>
                                <a:ea typeface="Cambria Math"/>
                                <a:cs typeface="Times New Roman" pitchFamily="18" charset="0"/>
                              </a:rPr>
                              <m:t>𝑡</m:t>
                            </m:r>
                          </m:sub>
                        </m:sSub>
                        <m:r>
                          <a:rPr lang="en-US" altLang="zh-CN" sz="1200" i="1" smtClean="0">
                            <a:latin typeface="Cambria Math"/>
                            <a:ea typeface="Cambria Math"/>
                            <a:cs typeface="Times New Roman" pitchFamily="18" charset="0"/>
                          </a:rPr>
                          <m:t>×</m:t>
                        </m:r>
                        <m:r>
                          <a:rPr lang="en-US" altLang="zh-CN" sz="1200" i="1">
                            <a:latin typeface="Cambria Math"/>
                            <a:ea typeface="Cambria Math"/>
                            <a:cs typeface="Times New Roman" pitchFamily="18" charset="0"/>
                          </a:rPr>
                          <m:t>𝑓</m:t>
                        </m:r>
                        <m:r>
                          <a:rPr lang="en-US" altLang="zh-CN" sz="1200" i="1">
                            <a:latin typeface="Cambria Math"/>
                            <a:ea typeface="Cambria Math"/>
                            <a:cs typeface="Times New Roman" pitchFamily="18" charset="0"/>
                          </a:rPr>
                          <m:t>×</m:t>
                        </m:r>
                        <m:d>
                          <m:dPr>
                            <m:ctrlPr>
                              <a:rPr lang="en-US" altLang="zh-CN" sz="1200" i="1">
                                <a:latin typeface="Cambria Math" panose="02040503050406030204" pitchFamily="18" charset="0"/>
                                <a:ea typeface="Cambria Math"/>
                                <a:cs typeface="Times New Roman" pitchFamily="18" charset="0"/>
                              </a:rPr>
                            </m:ctrlPr>
                          </m:dPr>
                          <m:e>
                            <m:r>
                              <a:rPr lang="en-US" altLang="zh-CN" sz="1200" i="1">
                                <a:latin typeface="Cambria Math"/>
                                <a:ea typeface="Cambria Math"/>
                                <a:cs typeface="Times New Roman" pitchFamily="18" charset="0"/>
                              </a:rPr>
                              <m:t>1−</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𝑃</m:t>
                                </m:r>
                              </m:e>
                              <m:sub>
                                <m:r>
                                  <a:rPr lang="en-US" altLang="zh-CN" sz="1200" i="1">
                                    <a:latin typeface="Cambria Math"/>
                                    <a:ea typeface="Cambria Math"/>
                                    <a:cs typeface="Times New Roman" pitchFamily="18" charset="0"/>
                                  </a:rPr>
                                  <m:t>𝑒𝑑</m:t>
                                </m:r>
                              </m:sub>
                            </m:sSub>
                          </m:e>
                        </m:d>
                      </m:den>
                    </m:f>
                    <m:r>
                      <a:rPr lang="en-US" altLang="zh-CN" sz="1200" b="0" i="1" smtClean="0">
                        <a:latin typeface="Cambria Math"/>
                        <a:ea typeface="Cambria Math"/>
                        <a:cs typeface="Times New Roman" pitchFamily="18" charset="0"/>
                      </a:rPr>
                      <m:t>=</m:t>
                    </m:r>
                    <m:f>
                      <m:fPr>
                        <m:ctrlPr>
                          <a:rPr lang="en-US" altLang="zh-CN" sz="1200" b="0" i="1" smtClean="0">
                            <a:latin typeface="Cambria Math" panose="02040503050406030204" pitchFamily="18" charset="0"/>
                            <a:cs typeface="Times New Roman" pitchFamily="18" charset="0"/>
                          </a:rPr>
                        </m:ctrlPr>
                      </m:fPr>
                      <m:num>
                        <m:d>
                          <m:dPr>
                            <m:ctrlPr>
                              <a:rPr lang="en-US" altLang="zh-CN" sz="1200" b="0" i="1" smtClean="0">
                                <a:latin typeface="Cambria Math" panose="02040503050406030204" pitchFamily="18" charset="0"/>
                                <a:cs typeface="Times New Roman" pitchFamily="18" charset="0"/>
                              </a:rPr>
                            </m:ctrlPr>
                          </m:dPr>
                          <m:e>
                            <m:r>
                              <a:rPr lang="en-US" altLang="zh-CN" sz="1200" b="0" i="1" smtClean="0">
                                <a:latin typeface="Cambria Math"/>
                                <a:cs typeface="Times New Roman" pitchFamily="18" charset="0"/>
                              </a:rPr>
                              <m:t>1</m:t>
                            </m:r>
                            <m:r>
                              <a:rPr lang="en-US" altLang="zh-CN" sz="1200" b="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e>
                        </m:d>
                        <m:r>
                          <a:rPr lang="en-US" altLang="zh-CN" sz="1200" b="0" i="1" smtClean="0">
                            <a:latin typeface="Cambria Math"/>
                            <a:ea typeface="Cambria Math"/>
                            <a:cs typeface="Times New Roman" pitchFamily="18" charset="0"/>
                          </a:rPr>
                          <m:t>×</m:t>
                        </m:r>
                        <m:d>
                          <m:dPr>
                            <m:ctrlPr>
                              <a:rPr lang="en-US" altLang="zh-CN" sz="1200" b="0" i="1" smtClean="0">
                                <a:latin typeface="Cambria Math" panose="02040503050406030204" pitchFamily="18" charset="0"/>
                                <a:ea typeface="Cambria Math"/>
                                <a:cs typeface="Times New Roman" pitchFamily="18" charset="0"/>
                              </a:rPr>
                            </m:ctrlPr>
                          </m:dPr>
                          <m:e>
                            <m:r>
                              <a:rPr lang="en-US" altLang="zh-CN" sz="1200" b="0" i="1" smtClean="0">
                                <a:latin typeface="Cambria Math"/>
                                <a:ea typeface="Cambria Math"/>
                                <a:cs typeface="Times New Roman" pitchFamily="18" charset="0"/>
                              </a:rPr>
                              <m:t>1−</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𝑃</m:t>
                                </m:r>
                              </m:e>
                              <m:sub>
                                <m:r>
                                  <a:rPr lang="en-US" altLang="zh-CN" sz="1200" b="0" i="1" smtClean="0">
                                    <a:latin typeface="Cambria Math"/>
                                    <a:ea typeface="Cambria Math"/>
                                    <a:cs typeface="Times New Roman" pitchFamily="18" charset="0"/>
                                  </a:rPr>
                                  <m:t>𝑓𝑟</m:t>
                                </m:r>
                              </m:sub>
                            </m:sSub>
                          </m:e>
                        </m:d>
                      </m:num>
                      <m:den>
                        <m:d>
                          <m:dPr>
                            <m:ctrlPr>
                              <a:rPr lang="en-US" altLang="zh-CN" sz="1200" b="0" i="1" smtClean="0">
                                <a:latin typeface="Cambria Math" panose="02040503050406030204" pitchFamily="18" charset="0"/>
                                <a:cs typeface="Times New Roman" pitchFamily="18" charset="0"/>
                              </a:rPr>
                            </m:ctrlPr>
                          </m:dPr>
                          <m:e>
                            <m:r>
                              <a:rPr lang="en-US" altLang="zh-CN" sz="1200" b="0" i="1" smtClean="0">
                                <a:latin typeface="Cambria Math"/>
                                <a:cs typeface="Times New Roman" pitchFamily="18" charset="0"/>
                              </a:rPr>
                              <m:t>1</m:t>
                            </m:r>
                            <m:r>
                              <a:rPr lang="en-US" altLang="zh-CN" sz="1200" b="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e>
                        </m:d>
                        <m:r>
                          <a:rPr lang="en-US" altLang="zh-CN" sz="1200" b="0" i="1" smtClean="0">
                            <a:latin typeface="Cambria Math"/>
                            <a:ea typeface="Cambria Math"/>
                            <a:cs typeface="Times New Roman" pitchFamily="18" charset="0"/>
                          </a:rPr>
                          <m:t>×</m:t>
                        </m:r>
                        <m:d>
                          <m:dPr>
                            <m:ctrlPr>
                              <a:rPr lang="en-US" altLang="zh-CN" sz="1200" b="0" i="1" smtClean="0">
                                <a:latin typeface="Cambria Math" panose="02040503050406030204" pitchFamily="18" charset="0"/>
                                <a:ea typeface="Cambria Math"/>
                                <a:cs typeface="Times New Roman" pitchFamily="18" charset="0"/>
                              </a:rPr>
                            </m:ctrlPr>
                          </m:dPr>
                          <m:e>
                            <m:r>
                              <a:rPr lang="en-US" altLang="zh-CN" sz="1200" b="0" i="1" smtClean="0">
                                <a:latin typeface="Cambria Math"/>
                                <a:ea typeface="Cambria Math"/>
                                <a:cs typeface="Times New Roman" pitchFamily="18" charset="0"/>
                              </a:rPr>
                              <m:t>1−</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𝑃</m:t>
                                </m:r>
                              </m:e>
                              <m:sub>
                                <m:r>
                                  <a:rPr lang="en-US" altLang="zh-CN" sz="1200" b="0" i="1" smtClean="0">
                                    <a:latin typeface="Cambria Math"/>
                                    <a:ea typeface="Cambria Math"/>
                                    <a:cs typeface="Times New Roman" pitchFamily="18" charset="0"/>
                                  </a:rPr>
                                  <m:t>𝑓𝑟</m:t>
                                </m:r>
                              </m:sub>
                            </m:sSub>
                          </m:e>
                        </m:d>
                        <m:r>
                          <a:rPr lang="en-US" altLang="zh-CN" sz="1200" b="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r>
                          <a:rPr lang="en-US" altLang="zh-CN" sz="1200" b="0" i="1" smtClean="0">
                            <a:latin typeface="Cambria Math"/>
                            <a:ea typeface="Cambria Math"/>
                            <a:cs typeface="Times New Roman" pitchFamily="18" charset="0"/>
                          </a:rPr>
                          <m:t>×</m:t>
                        </m:r>
                        <m:d>
                          <m:dPr>
                            <m:ctrlPr>
                              <a:rPr lang="en-US" altLang="zh-CN" sz="1200" b="0" i="1" smtClean="0">
                                <a:latin typeface="Cambria Math" panose="02040503050406030204" pitchFamily="18" charset="0"/>
                                <a:ea typeface="Cambria Math"/>
                                <a:cs typeface="Times New Roman" pitchFamily="18" charset="0"/>
                              </a:rPr>
                            </m:ctrlPr>
                          </m:dPr>
                          <m:e>
                            <m:r>
                              <a:rPr lang="en-US" altLang="zh-CN" sz="1200" b="0" i="1" smtClean="0">
                                <a:latin typeface="Cambria Math"/>
                                <a:ea typeface="Cambria Math"/>
                                <a:cs typeface="Times New Roman" pitchFamily="18" charset="0"/>
                              </a:rPr>
                              <m:t>1−</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𝑃</m:t>
                                </m:r>
                              </m:e>
                              <m:sub>
                                <m:r>
                                  <a:rPr lang="en-US" altLang="zh-CN" sz="1200" b="0" i="1" smtClean="0">
                                    <a:latin typeface="Cambria Math"/>
                                    <a:ea typeface="Cambria Math"/>
                                    <a:cs typeface="Times New Roman" pitchFamily="18" charset="0"/>
                                  </a:rPr>
                                  <m:t>𝑒𝑑</m:t>
                                </m:r>
                              </m:sub>
                            </m:sSub>
                          </m:e>
                        </m:d>
                      </m:den>
                    </m:f>
                  </m:oMath>
                </a14:m>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mc:Choice>
        <mc:Fallback xmlns="">
          <p:sp>
            <p:nvSpPr>
              <p:cNvPr id="29" name="Rectangle 14"/>
              <p:cNvSpPr>
                <a:spLocks noRot="1" noChangeAspect="1" noMove="1" noResize="1" noEditPoints="1" noAdjustHandles="1" noChangeArrowheads="1" noChangeShapeType="1" noTextEdit="1"/>
              </p:cNvSpPr>
              <p:nvPr/>
            </p:nvSpPr>
            <p:spPr bwMode="auto">
              <a:xfrm>
                <a:off x="1512049" y="2115210"/>
                <a:ext cx="7939367" cy="611258"/>
              </a:xfrm>
              <a:prstGeom prst="rect">
                <a:avLst/>
              </a:prstGeom>
              <a:blipFill rotWithShape="0">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Rectangle 14"/>
              <p:cNvSpPr>
                <a:spLocks noChangeArrowheads="1"/>
              </p:cNvSpPr>
              <p:nvPr/>
            </p:nvSpPr>
            <p:spPr bwMode="auto">
              <a:xfrm>
                <a:off x="1512053" y="2771147"/>
                <a:ext cx="7939363" cy="5689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50" dirty="0">
                    <a:latin typeface="Times New Roman" pitchFamily="18" charset="0"/>
                    <a:cs typeface="Times New Roman" pitchFamily="18" charset="0"/>
                  </a:rPr>
                  <a:t>缺陷率</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DR</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14:m>
                  <m:oMath xmlns:m="http://schemas.openxmlformats.org/officeDocument/2006/math">
                    <m:r>
                      <a:rPr lang="en-US" altLang="zh-CN" sz="1200" b="0" i="1" smtClean="0">
                        <a:latin typeface="Cambria Math"/>
                        <a:cs typeface="Times New Roman" pitchFamily="18" charset="0"/>
                      </a:rPr>
                      <m:t>𝐷𝑅</m:t>
                    </m:r>
                    <m:r>
                      <a:rPr lang="en-US" altLang="zh-CN" sz="1200" b="0" i="1" smtClean="0">
                        <a:latin typeface="Cambria Math"/>
                        <a:cs typeface="Times New Roman" pitchFamily="18" charset="0"/>
                      </a:rPr>
                      <m:t>=</m:t>
                    </m:r>
                    <m:f>
                      <m:fPr>
                        <m:ctrlPr>
                          <a:rPr lang="en-US" altLang="zh-CN" sz="1200" b="0" i="1" smtClean="0">
                            <a:latin typeface="Cambria Math" panose="02040503050406030204" pitchFamily="18" charset="0"/>
                            <a:cs typeface="Times New Roman" pitchFamily="18" charset="0"/>
                          </a:rPr>
                        </m:ctrlPr>
                      </m:fPr>
                      <m:num>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𝑓𝑎</m:t>
                            </m:r>
                          </m:sub>
                        </m:sSub>
                      </m:num>
                      <m:den>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𝑡𝑟</m:t>
                            </m:r>
                          </m:sub>
                        </m:sSub>
                        <m:r>
                          <a:rPr lang="en-US" altLang="zh-CN" sz="1200" b="0" i="1" smtClean="0">
                            <a:latin typeface="Cambria Math"/>
                            <a:cs typeface="Times New Roman" pitchFamily="18" charset="0"/>
                          </a:rPr>
                          <m:t>+</m:t>
                        </m:r>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𝑓𝑎</m:t>
                            </m:r>
                          </m:sub>
                        </m:sSub>
                        <m:r>
                          <a:rPr lang="en-US" altLang="zh-CN" sz="1200" b="0" i="1" smtClean="0">
                            <a:latin typeface="Cambria Math"/>
                            <a:cs typeface="Times New Roman" pitchFamily="18" charset="0"/>
                          </a:rPr>
                          <m:t>+</m:t>
                        </m:r>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𝑓𝑟</m:t>
                            </m:r>
                          </m:sub>
                        </m:sSub>
                        <m:r>
                          <a:rPr lang="en-US" altLang="zh-CN" sz="1200" b="0" i="1" smtClean="0">
                            <a:latin typeface="Cambria Math"/>
                            <a:cs typeface="Times New Roman" pitchFamily="18" charset="0"/>
                          </a:rPr>
                          <m:t>+</m:t>
                        </m:r>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𝑡𝑎</m:t>
                            </m:r>
                          </m:sub>
                        </m:sSub>
                      </m:den>
                    </m:f>
                    <m:r>
                      <a:rPr lang="en-US" altLang="zh-CN" sz="1200" b="0" i="1" smtClean="0">
                        <a:latin typeface="Cambria Math"/>
                        <a:cs typeface="Times New Roman" pitchFamily="18" charset="0"/>
                      </a:rPr>
                      <m:t>=</m:t>
                    </m:r>
                    <m:f>
                      <m:fPr>
                        <m:ctrlPr>
                          <a:rPr lang="en-US" altLang="zh-CN" sz="1200" b="0" i="1" smtClean="0">
                            <a:latin typeface="Cambria Math" panose="02040503050406030204" pitchFamily="18" charset="0"/>
                            <a:cs typeface="Times New Roman" pitchFamily="18" charset="0"/>
                          </a:rPr>
                        </m:ctrlPr>
                      </m:fPr>
                      <m:num>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m:t>
                            </m:r>
                          </m:sub>
                        </m:sSub>
                        <m:r>
                          <a:rPr lang="en-US" altLang="zh-CN" sz="1200" b="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r>
                          <a:rPr lang="en-US" altLang="zh-CN" sz="1200" b="0" i="1" smtClean="0">
                            <a:latin typeface="Cambria Math"/>
                            <a:ea typeface="Cambria Math"/>
                            <a:cs typeface="Times New Roman" pitchFamily="18" charset="0"/>
                          </a:rPr>
                          <m:t>×</m:t>
                        </m:r>
                        <m:d>
                          <m:dPr>
                            <m:ctrlPr>
                              <a:rPr lang="en-US" altLang="zh-CN" sz="1200" b="0" i="1" smtClean="0">
                                <a:latin typeface="Cambria Math" panose="02040503050406030204" pitchFamily="18" charset="0"/>
                                <a:ea typeface="Cambria Math"/>
                                <a:cs typeface="Times New Roman" pitchFamily="18" charset="0"/>
                              </a:rPr>
                            </m:ctrlPr>
                          </m:dPr>
                          <m:e>
                            <m:r>
                              <a:rPr lang="en-US" altLang="zh-CN" sz="1200" b="0" i="1" smtClean="0">
                                <a:latin typeface="Cambria Math"/>
                                <a:ea typeface="Cambria Math"/>
                                <a:cs typeface="Times New Roman" pitchFamily="18" charset="0"/>
                              </a:rPr>
                              <m:t>1−</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𝑃</m:t>
                                </m:r>
                              </m:e>
                              <m:sub>
                                <m:r>
                                  <a:rPr lang="en-US" altLang="zh-CN" sz="1200" b="0" i="1" smtClean="0">
                                    <a:latin typeface="Cambria Math"/>
                                    <a:ea typeface="Cambria Math"/>
                                    <a:cs typeface="Times New Roman" pitchFamily="18" charset="0"/>
                                  </a:rPr>
                                  <m:t>𝑒𝑑</m:t>
                                </m:r>
                              </m:sub>
                            </m:sSub>
                          </m:e>
                        </m:d>
                      </m:num>
                      <m:den>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m:t>
                            </m:r>
                          </m:sub>
                        </m:sSub>
                      </m:den>
                    </m:f>
                    <m:r>
                      <a:rPr lang="en-US" altLang="zh-CN" sz="1200" b="0" i="1" smtClean="0">
                        <a:latin typeface="Cambria Math"/>
                        <a:cs typeface="Times New Roman" pitchFamily="18" charset="0"/>
                      </a:rPr>
                      <m:t>=</m:t>
                    </m:r>
                    <m:r>
                      <a:rPr lang="en-US" altLang="zh-CN" sz="1200" b="0" i="1" smtClean="0">
                        <a:latin typeface="Cambria Math"/>
                        <a:cs typeface="Times New Roman" pitchFamily="18" charset="0"/>
                      </a:rPr>
                      <m:t>𝑓</m:t>
                    </m:r>
                    <m:r>
                      <a:rPr lang="en-US" altLang="zh-CN" sz="1200" b="0" i="1" smtClean="0">
                        <a:latin typeface="Cambria Math"/>
                        <a:ea typeface="Cambria Math"/>
                        <a:cs typeface="Times New Roman" pitchFamily="18" charset="0"/>
                      </a:rPr>
                      <m:t>×</m:t>
                    </m:r>
                    <m:d>
                      <m:dPr>
                        <m:ctrlPr>
                          <a:rPr lang="en-US" altLang="zh-CN" sz="1200" b="0" i="1" smtClean="0">
                            <a:latin typeface="Cambria Math" panose="02040503050406030204" pitchFamily="18" charset="0"/>
                            <a:ea typeface="Cambria Math"/>
                            <a:cs typeface="Times New Roman" pitchFamily="18" charset="0"/>
                          </a:rPr>
                        </m:ctrlPr>
                      </m:dPr>
                      <m:e>
                        <m:r>
                          <a:rPr lang="en-US" altLang="zh-CN" sz="1200" b="0" i="1" smtClean="0">
                            <a:latin typeface="Cambria Math"/>
                            <a:ea typeface="Cambria Math"/>
                            <a:cs typeface="Times New Roman" pitchFamily="18" charset="0"/>
                          </a:rPr>
                          <m:t>1−</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𝑃</m:t>
                            </m:r>
                          </m:e>
                          <m:sub>
                            <m:r>
                              <a:rPr lang="en-US" altLang="zh-CN" sz="1200" b="0" i="1" smtClean="0">
                                <a:latin typeface="Cambria Math"/>
                                <a:ea typeface="Cambria Math"/>
                                <a:cs typeface="Times New Roman" pitchFamily="18" charset="0"/>
                              </a:rPr>
                              <m:t>𝑒𝑑</m:t>
                            </m:r>
                          </m:sub>
                        </m:sSub>
                      </m:e>
                    </m:d>
                  </m:oMath>
                </a14:m>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mc:Choice>
        <mc:Fallback xmlns="">
          <p:sp>
            <p:nvSpPr>
              <p:cNvPr id="30" name="Rectangle 14"/>
              <p:cNvSpPr>
                <a:spLocks noRot="1" noChangeAspect="1" noMove="1" noResize="1" noEditPoints="1" noAdjustHandles="1" noChangeArrowheads="1" noChangeShapeType="1" noTextEdit="1"/>
              </p:cNvSpPr>
              <p:nvPr/>
            </p:nvSpPr>
            <p:spPr bwMode="auto">
              <a:xfrm>
                <a:off x="1512053" y="2771147"/>
                <a:ext cx="7939363" cy="568938"/>
              </a:xfrm>
              <a:prstGeom prst="rect">
                <a:avLst/>
              </a:prstGeom>
              <a:blipFill rotWithShape="0">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24"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72167" y="35155"/>
            <a:ext cx="2051022" cy="886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10232578" y="23543"/>
            <a:ext cx="543280" cy="169277"/>
          </a:xfrm>
          <a:prstGeom prst="rect">
            <a:avLst/>
          </a:prstGeom>
        </p:spPr>
        <p:txBody>
          <a:bodyPr wrap="square">
            <a:spAutoFit/>
          </a:bodyPr>
          <a:lstStyle/>
          <a:p>
            <a:r>
              <a:rPr lang="en-US" altLang="zh-CN" sz="500" i="1" dirty="0">
                <a:latin typeface="Times New Roman" pitchFamily="18" charset="0"/>
                <a:cs typeface="Times New Roman" pitchFamily="18" charset="0"/>
              </a:rPr>
              <a:t>Control Limit </a:t>
            </a:r>
            <a:endParaRPr lang="zh-CN" altLang="en-US" sz="500" i="1" dirty="0">
              <a:latin typeface="Times New Roman" pitchFamily="18" charset="0"/>
              <a:cs typeface="Times New Roman" pitchFamily="18" charset="0"/>
            </a:endParaRPr>
          </a:p>
        </p:txBody>
      </p:sp>
      <p:sp>
        <p:nvSpPr>
          <p:cNvPr id="21" name="矩形 20"/>
          <p:cNvSpPr/>
          <p:nvPr/>
        </p:nvSpPr>
        <p:spPr>
          <a:xfrm>
            <a:off x="11032141" y="23543"/>
            <a:ext cx="279244" cy="169277"/>
          </a:xfrm>
          <a:prstGeom prst="rect">
            <a:avLst/>
          </a:prstGeom>
        </p:spPr>
        <p:txBody>
          <a:bodyPr wrap="none">
            <a:spAutoFit/>
          </a:bodyPr>
          <a:lstStyle/>
          <a:p>
            <a:r>
              <a:rPr lang="en-US" altLang="zh-CN" sz="500" i="1" dirty="0" err="1">
                <a:latin typeface="Times New Roman" pitchFamily="18" charset="0"/>
                <a:cs typeface="Times New Roman" pitchFamily="18" charset="0"/>
              </a:rPr>
              <a:t>TE</a:t>
            </a:r>
            <a:r>
              <a:rPr lang="en-US" altLang="zh-CN" sz="500" i="1" baseline="-25000" dirty="0" err="1">
                <a:latin typeface="Times New Roman" pitchFamily="18" charset="0"/>
                <a:cs typeface="Times New Roman" pitchFamily="18" charset="0"/>
              </a:rPr>
              <a:t>a</a:t>
            </a:r>
            <a:endParaRPr lang="zh-CN" altLang="en-US" sz="500" i="1" baseline="-25000" dirty="0">
              <a:latin typeface="Times New Roman" pitchFamily="18" charset="0"/>
              <a:cs typeface="Times New Roman" pitchFamily="18" charset="0"/>
            </a:endParaRPr>
          </a:p>
        </p:txBody>
      </p:sp>
      <p:sp>
        <p:nvSpPr>
          <p:cNvPr id="2" name="右大括号 1"/>
          <p:cNvSpPr/>
          <p:nvPr/>
        </p:nvSpPr>
        <p:spPr bwMode="auto">
          <a:xfrm rot="5400000">
            <a:off x="10581399" y="421084"/>
            <a:ext cx="127931" cy="1033200"/>
          </a:xfrm>
          <a:prstGeom prst="rightBrace">
            <a:avLst/>
          </a:prstGeom>
          <a:ln w="5080">
            <a:tailEnd type="none" w="sm" len="sm"/>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p>
        </p:txBody>
      </p:sp>
      <p:sp>
        <p:nvSpPr>
          <p:cNvPr id="22" name="矩形 21"/>
          <p:cNvSpPr/>
          <p:nvPr/>
        </p:nvSpPr>
        <p:spPr>
          <a:xfrm>
            <a:off x="10385552" y="987340"/>
            <a:ext cx="471335" cy="169277"/>
          </a:xfrm>
          <a:prstGeom prst="rect">
            <a:avLst/>
          </a:prstGeom>
        </p:spPr>
        <p:txBody>
          <a:bodyPr wrap="square">
            <a:spAutoFit/>
          </a:bodyPr>
          <a:lstStyle/>
          <a:p>
            <a:pPr algn="ctr"/>
            <a:r>
              <a:rPr lang="en-US" altLang="zh-CN" sz="500" dirty="0">
                <a:latin typeface="Times New Roman" pitchFamily="18" charset="0"/>
                <a:cs typeface="Times New Roman" pitchFamily="18" charset="0"/>
              </a:rPr>
              <a:t>5.25 × </a:t>
            </a:r>
            <a:r>
              <a:rPr lang="en-US" altLang="zh-CN" sz="500" i="1" dirty="0">
                <a:latin typeface="Times New Roman" pitchFamily="18" charset="0"/>
                <a:cs typeface="Times New Roman" pitchFamily="18" charset="0"/>
              </a:rPr>
              <a:t>S</a:t>
            </a:r>
            <a:endParaRPr lang="zh-CN" altLang="en-US" sz="500" i="1" dirty="0">
              <a:latin typeface="Times New Roman" pitchFamily="18" charset="0"/>
              <a:cs typeface="Times New Roman" pitchFamily="18" charset="0"/>
            </a:endParaRPr>
          </a:p>
        </p:txBody>
      </p:sp>
      <p:sp>
        <p:nvSpPr>
          <p:cNvPr id="25" name="矩形 24"/>
          <p:cNvSpPr/>
          <p:nvPr/>
        </p:nvSpPr>
        <p:spPr>
          <a:xfrm>
            <a:off x="9754683" y="868811"/>
            <a:ext cx="354350" cy="169277"/>
          </a:xfrm>
          <a:prstGeom prst="rect">
            <a:avLst/>
          </a:prstGeom>
        </p:spPr>
        <p:txBody>
          <a:bodyPr wrap="square">
            <a:spAutoFit/>
          </a:bodyPr>
          <a:lstStyle/>
          <a:p>
            <a:pPr algn="ctr"/>
            <a:r>
              <a:rPr lang="en-US" altLang="zh-CN" sz="500" i="1" dirty="0">
                <a:latin typeface="Times New Roman" pitchFamily="18" charset="0"/>
                <a:cs typeface="Times New Roman" pitchFamily="18" charset="0"/>
              </a:rPr>
              <a:t>µ</a:t>
            </a:r>
            <a:r>
              <a:rPr lang="en-US" altLang="zh-CN" sz="500" dirty="0">
                <a:latin typeface="Times New Roman" pitchFamily="18" charset="0"/>
                <a:cs typeface="Times New Roman" pitchFamily="18" charset="0"/>
              </a:rPr>
              <a:t> - </a:t>
            </a:r>
            <a:r>
              <a:rPr lang="en-US" altLang="zh-CN" sz="500" i="1" dirty="0">
                <a:latin typeface="Times New Roman" pitchFamily="18" charset="0"/>
                <a:cs typeface="Times New Roman" pitchFamily="18" charset="0"/>
              </a:rPr>
              <a:t>s</a:t>
            </a:r>
            <a:endParaRPr lang="zh-CN" altLang="en-US" sz="500"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6" name="Rectangle 14"/>
              <p:cNvSpPr>
                <a:spLocks noChangeArrowheads="1"/>
              </p:cNvSpPr>
              <p:nvPr/>
            </p:nvSpPr>
            <p:spPr bwMode="auto">
              <a:xfrm>
                <a:off x="1512052" y="1448938"/>
                <a:ext cx="9879847" cy="61093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50" dirty="0">
                    <a:latin typeface="Times New Roman" pitchFamily="18" charset="0"/>
                    <a:cs typeface="Times New Roman" pitchFamily="18" charset="0"/>
                  </a:rPr>
                  <a:t>失控信號的預測值</a:t>
                </a:r>
                <a:r>
                  <a:rPr lang="en-US" altLang="zh-CN" sz="1100"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PV</a:t>
                </a:r>
                <a:r>
                  <a:rPr lang="en-US" altLang="zh-CN" sz="1100" i="1" baseline="-25000" dirty="0" err="1">
                    <a:latin typeface="Times New Roman" pitchFamily="18" charset="0"/>
                    <a:cs typeface="Times New Roman" pitchFamily="18" charset="0"/>
                  </a:rPr>
                  <a:t>r</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14:m>
                  <m:oMath xmlns:m="http://schemas.openxmlformats.org/officeDocument/2006/math">
                    <m:sSub>
                      <m:sSubPr>
                        <m:ctrlPr>
                          <a:rPr lang="en-US" altLang="zh-CN" sz="120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𝑃𝑉</m:t>
                        </m:r>
                      </m:e>
                      <m:sub>
                        <m:r>
                          <a:rPr lang="en-US" altLang="zh-CN" sz="1200" b="0" i="1" smtClean="0">
                            <a:latin typeface="Cambria Math"/>
                            <a:cs typeface="Times New Roman" pitchFamily="18" charset="0"/>
                          </a:rPr>
                          <m:t>𝑟</m:t>
                        </m:r>
                      </m:sub>
                    </m:sSub>
                    <m:r>
                      <a:rPr lang="en-US" altLang="zh-CN" sz="1200" b="0" i="1" smtClean="0">
                        <a:latin typeface="Cambria Math"/>
                        <a:cs typeface="Times New Roman" pitchFamily="18" charset="0"/>
                      </a:rPr>
                      <m:t>=</m:t>
                    </m:r>
                    <m:f>
                      <m:fPr>
                        <m:ctrlPr>
                          <a:rPr lang="en-US" altLang="zh-CN" sz="1200" b="0" i="1" smtClean="0">
                            <a:latin typeface="Cambria Math" panose="02040503050406030204" pitchFamily="18" charset="0"/>
                            <a:cs typeface="Times New Roman" pitchFamily="18" charset="0"/>
                          </a:rPr>
                        </m:ctrlPr>
                      </m:fPr>
                      <m:num>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𝑡𝑟</m:t>
                            </m:r>
                          </m:sub>
                        </m:sSub>
                      </m:num>
                      <m:den>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𝑡𝑟</m:t>
                            </m:r>
                          </m:sub>
                        </m:sSub>
                        <m:r>
                          <a:rPr lang="en-US" altLang="zh-CN" sz="1200" b="0" i="1" smtClean="0">
                            <a:latin typeface="Cambria Math"/>
                            <a:cs typeface="Times New Roman" pitchFamily="18" charset="0"/>
                          </a:rPr>
                          <m:t>+</m:t>
                        </m:r>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𝑓𝑟</m:t>
                            </m:r>
                          </m:sub>
                        </m:sSub>
                      </m:den>
                    </m:f>
                    <m:r>
                      <a:rPr lang="en-US" altLang="zh-CN" sz="1200" b="0" i="1" smtClean="0">
                        <a:latin typeface="Cambria Math"/>
                        <a:cs typeface="Times New Roman" pitchFamily="18" charset="0"/>
                      </a:rPr>
                      <m:t>=</m:t>
                    </m:r>
                    <m:f>
                      <m:fPr>
                        <m:ctrlPr>
                          <a:rPr lang="en-US" altLang="zh-CN" sz="1200" b="0" i="1" smtClean="0">
                            <a:latin typeface="Cambria Math" panose="02040503050406030204" pitchFamily="18" charset="0"/>
                            <a:cs typeface="Times New Roman" pitchFamily="18" charset="0"/>
                          </a:rPr>
                        </m:ctrlPr>
                      </m:fPr>
                      <m:num>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m:t>
                            </m:r>
                          </m:sub>
                        </m:sSub>
                        <m:r>
                          <a:rPr lang="en-US" altLang="zh-CN" sz="1200" b="0" i="1" smtClean="0">
                            <a:latin typeface="Cambria Math"/>
                            <a:ea typeface="Cambria Math"/>
                            <a:cs typeface="Times New Roman" pitchFamily="18" charset="0"/>
                          </a:rPr>
                          <m:t>×</m:t>
                        </m:r>
                        <m:r>
                          <a:rPr lang="en-US" altLang="zh-CN" sz="1200" b="0" i="1" smtClean="0">
                            <a:latin typeface="Cambria Math"/>
                            <a:cs typeface="Times New Roman" pitchFamily="18" charset="0"/>
                          </a:rPr>
                          <m:t>𝑓</m:t>
                        </m:r>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𝑃</m:t>
                            </m:r>
                          </m:e>
                          <m:sub>
                            <m:r>
                              <a:rPr lang="en-US" altLang="zh-CN" sz="1200" b="0" i="1" smtClean="0">
                                <a:latin typeface="Cambria Math"/>
                                <a:ea typeface="Cambria Math"/>
                                <a:cs typeface="Times New Roman" pitchFamily="18" charset="0"/>
                              </a:rPr>
                              <m:t>𝑒𝑑</m:t>
                            </m:r>
                          </m:sub>
                        </m:sSub>
                      </m:num>
                      <m:den>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𝑛</m:t>
                            </m:r>
                          </m:e>
                          <m:sub>
                            <m:r>
                              <a:rPr lang="en-US" altLang="zh-CN" sz="1200" b="0" i="1" smtClean="0">
                                <a:latin typeface="Cambria Math"/>
                                <a:ea typeface="Cambria Math"/>
                                <a:cs typeface="Times New Roman" pitchFamily="18" charset="0"/>
                              </a:rPr>
                              <m:t>𝑡</m:t>
                            </m:r>
                          </m:sub>
                        </m:sSub>
                        <m:r>
                          <a:rPr lang="en-US" altLang="zh-CN" sz="1200" b="0" i="1" smtClean="0">
                            <a:latin typeface="Cambria Math"/>
                            <a:ea typeface="Cambria Math"/>
                            <a:cs typeface="Times New Roman" pitchFamily="18" charset="0"/>
                          </a:rPr>
                          <m:t>×</m:t>
                        </m:r>
                        <m:r>
                          <a:rPr lang="en-US" altLang="zh-CN" sz="1200" b="0" i="1" smtClean="0">
                            <a:latin typeface="Cambria Math"/>
                            <a:cs typeface="Times New Roman" pitchFamily="18" charset="0"/>
                          </a:rPr>
                          <m:t>𝑓</m:t>
                        </m:r>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𝑃</m:t>
                            </m:r>
                          </m:e>
                          <m:sub>
                            <m:r>
                              <a:rPr lang="en-US" altLang="zh-CN" sz="1200" b="0" i="1" smtClean="0">
                                <a:latin typeface="Cambria Math"/>
                                <a:ea typeface="Cambria Math"/>
                                <a:cs typeface="Times New Roman" pitchFamily="18" charset="0"/>
                              </a:rPr>
                              <m:t>𝑒𝑑</m:t>
                            </m:r>
                          </m:sub>
                        </m:sSub>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𝑛</m:t>
                            </m:r>
                          </m:e>
                          <m:sub>
                            <m:r>
                              <a:rPr lang="en-US" altLang="zh-CN" sz="1200" b="0" i="1" smtClean="0">
                                <a:latin typeface="Cambria Math"/>
                                <a:ea typeface="Cambria Math"/>
                                <a:cs typeface="Times New Roman" pitchFamily="18" charset="0"/>
                              </a:rPr>
                              <m:t>𝑡</m:t>
                            </m:r>
                          </m:sub>
                        </m:sSub>
                        <m:r>
                          <a:rPr lang="en-US" altLang="zh-CN" sz="1200" b="0" i="1" smtClean="0">
                            <a:latin typeface="Cambria Math"/>
                            <a:ea typeface="Cambria Math"/>
                            <a:cs typeface="Times New Roman" pitchFamily="18" charset="0"/>
                          </a:rPr>
                          <m:t>×</m:t>
                        </m:r>
                        <m:d>
                          <m:dPr>
                            <m:ctrlPr>
                              <a:rPr lang="en-US" altLang="zh-CN" sz="1200" b="0" i="1" smtClean="0">
                                <a:latin typeface="Cambria Math" panose="02040503050406030204" pitchFamily="18" charset="0"/>
                                <a:ea typeface="Cambria Math"/>
                                <a:cs typeface="Times New Roman" pitchFamily="18" charset="0"/>
                              </a:rPr>
                            </m:ctrlPr>
                          </m:dPr>
                          <m:e>
                            <m:r>
                              <a:rPr lang="en-US" altLang="zh-CN" sz="1200" b="0" i="1" smtClean="0">
                                <a:latin typeface="Cambria Math"/>
                                <a:ea typeface="Cambria Math"/>
                                <a:cs typeface="Times New Roman" pitchFamily="18" charset="0"/>
                              </a:rPr>
                              <m:t>1−</m:t>
                            </m:r>
                            <m:r>
                              <a:rPr lang="en-US" altLang="zh-CN" sz="1200" b="0" i="1" smtClean="0">
                                <a:latin typeface="Cambria Math"/>
                                <a:ea typeface="Cambria Math"/>
                                <a:cs typeface="Times New Roman" pitchFamily="18" charset="0"/>
                              </a:rPr>
                              <m:t>𝑓</m:t>
                            </m:r>
                          </m:e>
                        </m:d>
                        <m:r>
                          <a:rPr lang="en-US" altLang="zh-CN" sz="1200" b="0" i="1" smtClean="0">
                            <a:latin typeface="Cambria Math"/>
                            <a:ea typeface="Cambria Math"/>
                            <a:cs typeface="Times New Roman" pitchFamily="18" charset="0"/>
                          </a:rPr>
                          <m:t>×</m:t>
                        </m:r>
                        <m:d>
                          <m:dPr>
                            <m:ctrlPr>
                              <a:rPr lang="en-US" altLang="zh-CN" sz="1200" i="1">
                                <a:latin typeface="Cambria Math" panose="02040503050406030204" pitchFamily="18" charset="0"/>
                                <a:ea typeface="Cambria Math"/>
                                <a:cs typeface="Times New Roman" pitchFamily="18" charset="0"/>
                              </a:rPr>
                            </m:ctrlPr>
                          </m:dPr>
                          <m:e>
                            <m:r>
                              <a:rPr lang="en-US" altLang="zh-CN" sz="1200" i="1">
                                <a:latin typeface="Cambria Math"/>
                                <a:ea typeface="Cambria Math"/>
                                <a:cs typeface="Times New Roman" pitchFamily="18" charset="0"/>
                              </a:rPr>
                              <m:t>1−</m:t>
                            </m:r>
                            <m:sSup>
                              <m:sSupPr>
                                <m:ctrlPr>
                                  <a:rPr lang="en-US" altLang="zh-CN" sz="1200" i="1">
                                    <a:latin typeface="Cambria Math" panose="02040503050406030204" pitchFamily="18" charset="0"/>
                                    <a:ea typeface="Cambria Math"/>
                                    <a:cs typeface="Times New Roman" pitchFamily="18" charset="0"/>
                                  </a:rPr>
                                </m:ctrlPr>
                              </m:sSupPr>
                              <m:e>
                                <m:d>
                                  <m:dPr>
                                    <m:ctrlPr>
                                      <a:rPr lang="en-US" altLang="zh-CN" sz="1200" i="1">
                                        <a:latin typeface="Cambria Math" panose="02040503050406030204" pitchFamily="18" charset="0"/>
                                        <a:ea typeface="Cambria Math"/>
                                        <a:cs typeface="Times New Roman" pitchFamily="18" charset="0"/>
                                      </a:rPr>
                                    </m:ctrlPr>
                                  </m:dPr>
                                  <m:e>
                                    <m:r>
                                      <a:rPr lang="en-US" altLang="zh-CN" sz="1200" i="1">
                                        <a:latin typeface="Cambria Math"/>
                                        <a:ea typeface="Cambria Math"/>
                                        <a:cs typeface="Times New Roman" pitchFamily="18" charset="0"/>
                                      </a:rPr>
                                      <m:t>1−</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𝑃</m:t>
                                        </m:r>
                                      </m:e>
                                      <m:sub>
                                        <m:r>
                                          <a:rPr lang="en-US" altLang="zh-CN" sz="1200" i="1">
                                            <a:latin typeface="Cambria Math"/>
                                            <a:ea typeface="Cambria Math"/>
                                            <a:cs typeface="Times New Roman" pitchFamily="18" charset="0"/>
                                          </a:rPr>
                                          <m:t>𝑓𝑟</m:t>
                                        </m:r>
                                      </m:sub>
                                    </m:sSub>
                                  </m:e>
                                </m:d>
                              </m:e>
                              <m:sup>
                                <m:r>
                                  <a:rPr lang="en-US" altLang="zh-CN" sz="1200" b="0" i="1" smtClean="0">
                                    <a:latin typeface="Cambria Math"/>
                                    <a:ea typeface="Cambria Math"/>
                                    <a:cs typeface="Times New Roman" pitchFamily="18" charset="0"/>
                                  </a:rPr>
                                  <m:t>𝑚</m:t>
                                </m:r>
                              </m:sup>
                            </m:sSup>
                          </m:e>
                        </m:d>
                      </m:den>
                    </m:f>
                    <m:r>
                      <a:rPr lang="en-US" altLang="zh-CN" sz="1200" i="1">
                        <a:latin typeface="Cambria Math"/>
                        <a:cs typeface="Times New Roman" pitchFamily="18" charset="0"/>
                      </a:rPr>
                      <m:t>=</m:t>
                    </m:r>
                    <m:f>
                      <m:fPr>
                        <m:ctrlPr>
                          <a:rPr lang="en-US" altLang="zh-CN" sz="1200" i="1">
                            <a:latin typeface="Cambria Math" panose="02040503050406030204" pitchFamily="18" charset="0"/>
                            <a:cs typeface="Times New Roman" pitchFamily="18" charset="0"/>
                          </a:rPr>
                        </m:ctrlPr>
                      </m:fPr>
                      <m:num>
                        <m:r>
                          <a:rPr lang="en-US" altLang="zh-CN" sz="1200" i="1">
                            <a:latin typeface="Cambria Math"/>
                            <a:cs typeface="Times New Roman" pitchFamily="18" charset="0"/>
                          </a:rPr>
                          <m:t>𝑓</m:t>
                        </m:r>
                        <m:r>
                          <a:rPr lang="en-US" altLang="zh-CN" sz="1200" i="1">
                            <a:latin typeface="Cambria Math"/>
                            <a:ea typeface="Cambria Math"/>
                            <a:cs typeface="Times New Roman" pitchFamily="18" charset="0"/>
                          </a:rPr>
                          <m:t>×</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𝑃</m:t>
                            </m:r>
                          </m:e>
                          <m:sub>
                            <m:r>
                              <a:rPr lang="en-US" altLang="zh-CN" sz="1200" i="1">
                                <a:latin typeface="Cambria Math"/>
                                <a:ea typeface="Cambria Math"/>
                                <a:cs typeface="Times New Roman" pitchFamily="18" charset="0"/>
                              </a:rPr>
                              <m:t>𝑒𝑑</m:t>
                            </m:r>
                          </m:sub>
                        </m:sSub>
                      </m:num>
                      <m:den>
                        <m:r>
                          <a:rPr lang="en-US" altLang="zh-CN" sz="1200" i="1">
                            <a:latin typeface="Cambria Math"/>
                            <a:cs typeface="Times New Roman" pitchFamily="18" charset="0"/>
                          </a:rPr>
                          <m:t>𝑓</m:t>
                        </m:r>
                        <m:r>
                          <a:rPr lang="en-US" altLang="zh-CN" sz="1200" i="1">
                            <a:latin typeface="Cambria Math"/>
                            <a:ea typeface="Cambria Math"/>
                            <a:cs typeface="Times New Roman" pitchFamily="18" charset="0"/>
                          </a:rPr>
                          <m:t>×</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𝑃</m:t>
                            </m:r>
                          </m:e>
                          <m:sub>
                            <m:r>
                              <a:rPr lang="en-US" altLang="zh-CN" sz="1200" i="1">
                                <a:latin typeface="Cambria Math"/>
                                <a:ea typeface="Cambria Math"/>
                                <a:cs typeface="Times New Roman" pitchFamily="18" charset="0"/>
                              </a:rPr>
                              <m:t>𝑒𝑑</m:t>
                            </m:r>
                          </m:sub>
                        </m:sSub>
                        <m:r>
                          <a:rPr lang="en-US" altLang="zh-CN" sz="1200" i="1">
                            <a:latin typeface="Cambria Math"/>
                            <a:ea typeface="Cambria Math"/>
                            <a:cs typeface="Times New Roman" pitchFamily="18" charset="0"/>
                          </a:rPr>
                          <m:t>+</m:t>
                        </m:r>
                        <m:d>
                          <m:dPr>
                            <m:ctrlPr>
                              <a:rPr lang="en-US" altLang="zh-CN" sz="1200" i="1">
                                <a:latin typeface="Cambria Math" panose="02040503050406030204" pitchFamily="18" charset="0"/>
                                <a:ea typeface="Cambria Math"/>
                                <a:cs typeface="Times New Roman" pitchFamily="18" charset="0"/>
                              </a:rPr>
                            </m:ctrlPr>
                          </m:dPr>
                          <m:e>
                            <m:r>
                              <a:rPr lang="en-US" altLang="zh-CN" sz="1200" i="1">
                                <a:latin typeface="Cambria Math"/>
                                <a:ea typeface="Cambria Math"/>
                                <a:cs typeface="Times New Roman" pitchFamily="18" charset="0"/>
                              </a:rPr>
                              <m:t>1−</m:t>
                            </m:r>
                            <m:r>
                              <a:rPr lang="en-US" altLang="zh-CN" sz="1200" i="1">
                                <a:latin typeface="Cambria Math"/>
                                <a:ea typeface="Cambria Math"/>
                                <a:cs typeface="Times New Roman" pitchFamily="18" charset="0"/>
                              </a:rPr>
                              <m:t>𝑓</m:t>
                            </m:r>
                          </m:e>
                        </m:d>
                        <m:r>
                          <a:rPr lang="en-US" altLang="zh-CN" sz="1200" i="1">
                            <a:latin typeface="Cambria Math"/>
                            <a:ea typeface="Cambria Math"/>
                            <a:cs typeface="Times New Roman" pitchFamily="18" charset="0"/>
                          </a:rPr>
                          <m:t>×</m:t>
                        </m:r>
                        <m:d>
                          <m:dPr>
                            <m:ctrlPr>
                              <a:rPr lang="en-US" altLang="zh-CN" sz="1200" i="1" smtClean="0">
                                <a:latin typeface="Cambria Math" panose="02040503050406030204" pitchFamily="18" charset="0"/>
                                <a:ea typeface="Cambria Math"/>
                                <a:cs typeface="Times New Roman" pitchFamily="18" charset="0"/>
                              </a:rPr>
                            </m:ctrlPr>
                          </m:dPr>
                          <m:e>
                            <m:r>
                              <a:rPr lang="en-US" altLang="zh-CN" sz="1200" b="0" i="1" smtClean="0">
                                <a:latin typeface="Cambria Math"/>
                                <a:ea typeface="Cambria Math"/>
                                <a:cs typeface="Times New Roman" pitchFamily="18" charset="0"/>
                              </a:rPr>
                              <m:t>1−</m:t>
                            </m:r>
                            <m:sSup>
                              <m:sSupPr>
                                <m:ctrlPr>
                                  <a:rPr lang="en-US" altLang="zh-CN" sz="1200" b="0" i="1" smtClean="0">
                                    <a:latin typeface="Cambria Math" panose="02040503050406030204" pitchFamily="18" charset="0"/>
                                    <a:ea typeface="Cambria Math"/>
                                    <a:cs typeface="Times New Roman" pitchFamily="18" charset="0"/>
                                  </a:rPr>
                                </m:ctrlPr>
                              </m:sSupPr>
                              <m:e>
                                <m:d>
                                  <m:dPr>
                                    <m:ctrlPr>
                                      <a:rPr lang="en-US" altLang="zh-CN" sz="1200" b="0" i="1" smtClean="0">
                                        <a:latin typeface="Cambria Math" panose="02040503050406030204" pitchFamily="18" charset="0"/>
                                        <a:ea typeface="Cambria Math"/>
                                        <a:cs typeface="Times New Roman" pitchFamily="18" charset="0"/>
                                      </a:rPr>
                                    </m:ctrlPr>
                                  </m:dPr>
                                  <m:e>
                                    <m:r>
                                      <a:rPr lang="en-US" altLang="zh-CN" sz="1200" b="0" i="1" smtClean="0">
                                        <a:latin typeface="Cambria Math"/>
                                        <a:ea typeface="Cambria Math"/>
                                        <a:cs typeface="Times New Roman" pitchFamily="18" charset="0"/>
                                      </a:rPr>
                                      <m:t>1−</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𝑃</m:t>
                                        </m:r>
                                      </m:e>
                                      <m:sub>
                                        <m:r>
                                          <a:rPr lang="en-US" altLang="zh-CN" sz="1200" b="0" i="1" smtClean="0">
                                            <a:latin typeface="Cambria Math"/>
                                            <a:ea typeface="Cambria Math"/>
                                            <a:cs typeface="Times New Roman" pitchFamily="18" charset="0"/>
                                          </a:rPr>
                                          <m:t>𝑓𝑟</m:t>
                                        </m:r>
                                      </m:sub>
                                    </m:sSub>
                                  </m:e>
                                </m:d>
                              </m:e>
                              <m:sup>
                                <m:r>
                                  <a:rPr lang="en-US" altLang="zh-CN" sz="1200" b="0" i="1" smtClean="0">
                                    <a:latin typeface="Cambria Math"/>
                                    <a:ea typeface="Cambria Math"/>
                                    <a:cs typeface="Times New Roman" pitchFamily="18" charset="0"/>
                                  </a:rPr>
                                  <m:t>𝑚</m:t>
                                </m:r>
                              </m:sup>
                            </m:sSup>
                          </m:e>
                        </m:d>
                      </m:den>
                    </m:f>
                  </m:oMath>
                </a14:m>
                <a:r>
                  <a:rPr lang="zh-CN" altLang="en-US" sz="1100" dirty="0">
                    <a:latin typeface="Times New Roman" pitchFamily="18" charset="0"/>
                    <a:cs typeface="Times New Roman" pitchFamily="18" charset="0"/>
                  </a:rPr>
                  <a:t> ；當 </a:t>
                </a:r>
                <a:r>
                  <a:rPr lang="en-US" altLang="zh-CN" sz="1100" i="1" dirty="0">
                    <a:latin typeface="Times New Roman" pitchFamily="18" charset="0"/>
                    <a:cs typeface="Times New Roman" pitchFamily="18" charset="0"/>
                  </a:rPr>
                  <a:t>m</a:t>
                </a:r>
                <a:r>
                  <a:rPr lang="en-US" altLang="zh-CN" sz="1100" dirty="0">
                    <a:latin typeface="Times New Roman" pitchFamily="18" charset="0"/>
                    <a:cs typeface="Times New Roman" pitchFamily="18" charset="0"/>
                  </a:rPr>
                  <a:t> = 1 </a:t>
                </a:r>
                <a:r>
                  <a:rPr lang="zh-CN" altLang="en-US" sz="1100" dirty="0">
                    <a:latin typeface="Times New Roman" pitchFamily="18" charset="0"/>
                    <a:cs typeface="Times New Roman" pitchFamily="18" charset="0"/>
                  </a:rPr>
                  <a:t>時</a:t>
                </a:r>
                <a14:m>
                  <m:oMath xmlns:m="http://schemas.openxmlformats.org/officeDocument/2006/math">
                    <m:r>
                      <a:rPr lang="en-US" altLang="zh-CN" sz="1200" b="0" i="0" smtClean="0">
                        <a:latin typeface="Cambria Math"/>
                        <a:ea typeface="Cambria Math"/>
                        <a:cs typeface="Times New Roman" pitchFamily="18" charset="0"/>
                      </a:rPr>
                      <m:t> </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𝑃𝑉</m:t>
                        </m:r>
                      </m:e>
                      <m:sub>
                        <m:r>
                          <a:rPr lang="en-US" altLang="zh-CN" sz="1200" i="1">
                            <a:latin typeface="Cambria Math"/>
                            <a:ea typeface="Cambria Math"/>
                            <a:cs typeface="Times New Roman" pitchFamily="18" charset="0"/>
                          </a:rPr>
                          <m:t>𝑟</m:t>
                        </m:r>
                      </m:sub>
                    </m:sSub>
                    <m:r>
                      <a:rPr lang="en-US" altLang="zh-CN" sz="1200" i="1">
                        <a:latin typeface="Cambria Math"/>
                        <a:cs typeface="Times New Roman" pitchFamily="18" charset="0"/>
                      </a:rPr>
                      <m:t>=</m:t>
                    </m:r>
                    <m:f>
                      <m:fPr>
                        <m:ctrlPr>
                          <a:rPr lang="en-US" altLang="zh-CN" sz="1200" i="1">
                            <a:latin typeface="Cambria Math" panose="02040503050406030204" pitchFamily="18" charset="0"/>
                            <a:cs typeface="Times New Roman" pitchFamily="18" charset="0"/>
                          </a:rPr>
                        </m:ctrlPr>
                      </m:fPr>
                      <m:num>
                        <m:r>
                          <a:rPr lang="en-US" altLang="zh-CN" sz="1200" i="1">
                            <a:latin typeface="Cambria Math"/>
                            <a:cs typeface="Times New Roman" pitchFamily="18" charset="0"/>
                          </a:rPr>
                          <m:t>𝑓</m:t>
                        </m:r>
                        <m:r>
                          <a:rPr lang="en-US" altLang="zh-CN" sz="1200" i="1">
                            <a:latin typeface="Cambria Math"/>
                            <a:ea typeface="Cambria Math"/>
                            <a:cs typeface="Times New Roman" pitchFamily="18" charset="0"/>
                          </a:rPr>
                          <m:t>×</m:t>
                        </m:r>
                        <m:sSub>
                          <m:sSubPr>
                            <m:ctrlPr>
                              <a:rPr lang="en-US" altLang="zh-CN" sz="1200" i="1">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𝑃</m:t>
                            </m:r>
                          </m:e>
                          <m:sub>
                            <m:r>
                              <a:rPr lang="en-US" altLang="zh-CN" sz="1200" b="0" i="1" smtClean="0">
                                <a:latin typeface="Cambria Math"/>
                                <a:ea typeface="Cambria Math"/>
                                <a:cs typeface="Times New Roman" pitchFamily="18" charset="0"/>
                              </a:rPr>
                              <m:t>𝑒𝑑</m:t>
                            </m:r>
                          </m:sub>
                        </m:sSub>
                      </m:num>
                      <m:den>
                        <m:r>
                          <a:rPr lang="en-US" altLang="zh-CN" sz="1200" i="1">
                            <a:latin typeface="Cambria Math"/>
                            <a:cs typeface="Times New Roman" pitchFamily="18" charset="0"/>
                          </a:rPr>
                          <m:t>𝑓</m:t>
                        </m:r>
                        <m:r>
                          <a:rPr lang="en-US" altLang="zh-CN" sz="1200" i="1">
                            <a:latin typeface="Cambria Math"/>
                            <a:ea typeface="Cambria Math"/>
                            <a:cs typeface="Times New Roman" pitchFamily="18" charset="0"/>
                          </a:rPr>
                          <m:t>×</m:t>
                        </m:r>
                        <m:sSub>
                          <m:sSubPr>
                            <m:ctrlPr>
                              <a:rPr lang="en-US" altLang="zh-CN" sz="1200" i="1">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𝑃</m:t>
                            </m:r>
                          </m:e>
                          <m:sub>
                            <m:r>
                              <a:rPr lang="en-US" altLang="zh-CN" sz="1200" b="0" i="1" smtClean="0">
                                <a:latin typeface="Cambria Math"/>
                                <a:ea typeface="Cambria Math"/>
                                <a:cs typeface="Times New Roman" pitchFamily="18" charset="0"/>
                              </a:rPr>
                              <m:t>𝑒𝑑</m:t>
                            </m:r>
                          </m:sub>
                        </m:sSub>
                        <m:r>
                          <a:rPr lang="en-US" altLang="zh-CN" sz="1200" b="0" i="1" smtClean="0">
                            <a:latin typeface="Cambria Math"/>
                            <a:ea typeface="Cambria Math"/>
                            <a:cs typeface="Times New Roman" pitchFamily="18" charset="0"/>
                          </a:rPr>
                          <m:t>+</m:t>
                        </m:r>
                        <m:d>
                          <m:dPr>
                            <m:ctrlPr>
                              <a:rPr lang="en-US" altLang="zh-CN" sz="1200" b="0" i="1" smtClean="0">
                                <a:latin typeface="Cambria Math" panose="02040503050406030204" pitchFamily="18" charset="0"/>
                                <a:ea typeface="Cambria Math"/>
                                <a:cs typeface="Times New Roman" pitchFamily="18" charset="0"/>
                              </a:rPr>
                            </m:ctrlPr>
                          </m:dPr>
                          <m:e>
                            <m:r>
                              <a:rPr lang="en-US" altLang="zh-CN" sz="1200" b="0" i="1" smtClean="0">
                                <a:latin typeface="Cambria Math"/>
                                <a:ea typeface="Cambria Math"/>
                                <a:cs typeface="Times New Roman" pitchFamily="18" charset="0"/>
                              </a:rPr>
                              <m:t>1−</m:t>
                            </m:r>
                            <m:r>
                              <a:rPr lang="en-US" altLang="zh-CN" sz="1200" b="0" i="1" smtClean="0">
                                <a:latin typeface="Cambria Math"/>
                                <a:ea typeface="Cambria Math"/>
                                <a:cs typeface="Times New Roman" pitchFamily="18" charset="0"/>
                              </a:rPr>
                              <m:t>𝑓</m:t>
                            </m:r>
                          </m:e>
                        </m:d>
                        <m:r>
                          <a:rPr lang="en-US" altLang="zh-CN" sz="1200" i="1">
                            <a:latin typeface="Cambria Math"/>
                            <a:ea typeface="Cambria Math"/>
                            <a:cs typeface="Times New Roman" pitchFamily="18" charset="0"/>
                          </a:rPr>
                          <m:t>×</m:t>
                        </m:r>
                        <m:sSub>
                          <m:sSubPr>
                            <m:ctrlPr>
                              <a:rPr lang="en-US" altLang="zh-CN" sz="1200" i="1">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𝑃</m:t>
                            </m:r>
                          </m:e>
                          <m:sub>
                            <m:r>
                              <a:rPr lang="en-US" altLang="zh-CN" sz="1200" b="0" i="1" smtClean="0">
                                <a:latin typeface="Cambria Math"/>
                                <a:ea typeface="Cambria Math"/>
                                <a:cs typeface="Times New Roman" pitchFamily="18" charset="0"/>
                              </a:rPr>
                              <m:t>𝑓𝑟</m:t>
                            </m:r>
                          </m:sub>
                        </m:sSub>
                      </m:den>
                    </m:f>
                  </m:oMath>
                </a14:m>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mc:Choice>
        <mc:Fallback xmlns="">
          <p:sp>
            <p:nvSpPr>
              <p:cNvPr id="26" name="Rectangle 14"/>
              <p:cNvSpPr>
                <a:spLocks noRot="1" noChangeAspect="1" noMove="1" noResize="1" noEditPoints="1" noAdjustHandles="1" noChangeArrowheads="1" noChangeShapeType="1" noTextEdit="1"/>
              </p:cNvSpPr>
              <p:nvPr/>
            </p:nvSpPr>
            <p:spPr bwMode="auto">
              <a:xfrm>
                <a:off x="1512052" y="1448938"/>
                <a:ext cx="9879847" cy="610936"/>
              </a:xfrm>
              <a:prstGeom prst="rect">
                <a:avLst/>
              </a:prstGeom>
              <a:blipFill rotWithShape="0">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1" name="矩形 30"/>
          <p:cNvSpPr/>
          <p:nvPr/>
        </p:nvSpPr>
        <p:spPr>
          <a:xfrm>
            <a:off x="6715990" y="4462065"/>
            <a:ext cx="2840842" cy="295530"/>
          </a:xfrm>
          <a:prstGeom prst="rect">
            <a:avLst/>
          </a:prstGeom>
        </p:spPr>
        <p:txBody>
          <a:bodyPr wrap="none">
            <a:spAutoFit/>
          </a:bodyPr>
          <a:lstStyle/>
          <a:p>
            <a:pPr>
              <a:lnSpc>
                <a:spcPct val="150000"/>
              </a:lnSpc>
            </a:pPr>
            <a:r>
              <a:rPr lang="en-US" altLang="zh-CN" sz="950" i="1" dirty="0">
                <a:latin typeface="Times New Roman" panose="02020603050405020304" pitchFamily="18" charset="0"/>
                <a:cs typeface="Times New Roman" panose="02020603050405020304" pitchFamily="18" charset="0"/>
              </a:rPr>
              <a:t>Intermittent Errors</a:t>
            </a:r>
            <a:r>
              <a:rPr lang="en-US" altLang="zh-CN" sz="950" dirty="0">
                <a:latin typeface="Times New Roman" panose="02020603050405020304" pitchFamily="18" charset="0"/>
                <a:cs typeface="Times New Roman" panose="02020603050405020304" pitchFamily="18" charset="0"/>
              </a:rPr>
              <a:t> , </a:t>
            </a:r>
            <a:r>
              <a:rPr lang="en-US" altLang="zh-CN" sz="950" i="1" dirty="0">
                <a:latin typeface="Times New Roman" panose="02020603050405020304" pitchFamily="18" charset="0"/>
                <a:cs typeface="Times New Roman" panose="02020603050405020304" pitchFamily="18" charset="0"/>
              </a:rPr>
              <a:t>Hypothesis</a:t>
            </a:r>
            <a:r>
              <a:rPr lang="zh-CN" altLang="en-US" sz="950" dirty="0">
                <a:latin typeface="Times New Roman" panose="02020603050405020304" pitchFamily="18" charset="0"/>
                <a:cs typeface="Times New Roman" panose="02020603050405020304" pitchFamily="18" charset="0"/>
              </a:rPr>
              <a:t> </a:t>
            </a:r>
            <a:r>
              <a:rPr lang="en-US" altLang="zh-CN" sz="950" dirty="0">
                <a:latin typeface="Times New Roman" pitchFamily="18" charset="0"/>
                <a:cs typeface="Times New Roman" pitchFamily="18" charset="0"/>
              </a:rPr>
              <a:t>: </a:t>
            </a:r>
            <a:r>
              <a:rPr lang="en-US" altLang="zh-CN" sz="950" i="1" dirty="0" err="1">
                <a:latin typeface="Times New Roman" pitchFamily="18" charset="0"/>
                <a:cs typeface="Times New Roman" pitchFamily="18" charset="0"/>
              </a:rPr>
              <a:t>P</a:t>
            </a:r>
            <a:r>
              <a:rPr lang="en-US" altLang="zh-CN" sz="950" i="1" baseline="-25000" dirty="0" err="1">
                <a:latin typeface="Times New Roman" pitchFamily="18" charset="0"/>
                <a:cs typeface="Times New Roman" pitchFamily="18" charset="0"/>
              </a:rPr>
              <a:t>fr</a:t>
            </a:r>
            <a:r>
              <a:rPr lang="en-US" altLang="zh-CN" sz="95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5% </a:t>
            </a:r>
            <a:r>
              <a:rPr lang="en-US" altLang="zh-CN" sz="950" dirty="0">
                <a:latin typeface="Times New Roman" pitchFamily="18" charset="0"/>
                <a:cs typeface="Times New Roman" pitchFamily="18" charset="0"/>
              </a:rPr>
              <a:t>,</a:t>
            </a:r>
            <a:r>
              <a:rPr lang="en-US" altLang="zh-CN" sz="800" dirty="0">
                <a:latin typeface="Times New Roman" pitchFamily="18" charset="0"/>
                <a:cs typeface="Times New Roman" pitchFamily="18" charset="0"/>
              </a:rPr>
              <a:t> </a:t>
            </a:r>
            <a:r>
              <a:rPr lang="en-US" altLang="zh-CN" sz="950" i="1" dirty="0" err="1">
                <a:latin typeface="Times New Roman" pitchFamily="18" charset="0"/>
                <a:cs typeface="Times New Roman" pitchFamily="18" charset="0"/>
              </a:rPr>
              <a:t>P</a:t>
            </a:r>
            <a:r>
              <a:rPr lang="en-US" altLang="zh-CN" sz="950" i="1" baseline="-25000" dirty="0" err="1">
                <a:latin typeface="Times New Roman" pitchFamily="18" charset="0"/>
                <a:cs typeface="Times New Roman" pitchFamily="18" charset="0"/>
              </a:rPr>
              <a:t>ed</a:t>
            </a:r>
            <a:r>
              <a:rPr lang="en-US" altLang="zh-CN" sz="95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90% </a:t>
            </a:r>
            <a:r>
              <a:rPr lang="en-US" altLang="zh-CN" sz="1000" dirty="0">
                <a:latin typeface="Times New Roman" pitchFamily="18" charset="0"/>
                <a:cs typeface="Times New Roman" pitchFamily="18" charset="0"/>
              </a:rPr>
              <a:t>;</a:t>
            </a:r>
            <a:endParaRPr lang="zh-CN" altLang="en-US" sz="1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85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78" y="1880320"/>
            <a:ext cx="4575437" cy="274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998"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082" y="1951333"/>
            <a:ext cx="4845374" cy="2094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9"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9" name="矩形 3"/>
          <p:cNvSpPr>
            <a:spLocks noChangeArrowheads="1"/>
          </p:cNvSpPr>
          <p:nvPr/>
        </p:nvSpPr>
        <p:spPr bwMode="auto">
          <a:xfrm>
            <a:off x="64367" y="312918"/>
            <a:ext cx="83859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000" dirty="0">
                <a:solidFill>
                  <a:srgbClr val="000000"/>
                </a:solidFill>
                <a:latin typeface="Times New Roman" pitchFamily="18" charset="0"/>
                <a:cs typeface="Times New Roman" pitchFamily="18" charset="0"/>
              </a:rPr>
              <a:t>分析過程的質量經濟性分析</a:t>
            </a:r>
            <a:r>
              <a:rPr lang="zh-CN" altLang="en-US" sz="1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預測分析過程的質量 </a:t>
            </a:r>
            <a:r>
              <a:rPr lang="en-US" altLang="zh-CN"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控制信號預測值</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predictive value</a:t>
            </a:r>
            <a:r>
              <a:rPr lang="en-US" altLang="zh-CN"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、缺陷率</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defect rate</a:t>
            </a:r>
            <a:r>
              <a:rPr lang="en-US" altLang="zh-CN"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從失控概率估計控制過程預測值的特徵；</a:t>
            </a:r>
            <a:endParaRPr lang="zh-TW" altLang="en-US" sz="1000" dirty="0">
              <a:solidFill>
                <a:srgbClr val="000000"/>
              </a:solidFill>
              <a:latin typeface="Times New Roman" pitchFamily="18" charset="0"/>
              <a:cs typeface="Times New Roman" pitchFamily="18" charset="0"/>
            </a:endParaRPr>
          </a:p>
        </p:txBody>
      </p:sp>
      <p:sp>
        <p:nvSpPr>
          <p:cNvPr id="11" name="矩形 3"/>
          <p:cNvSpPr>
            <a:spLocks noChangeArrowheads="1"/>
          </p:cNvSpPr>
          <p:nvPr/>
        </p:nvSpPr>
        <p:spPr bwMode="auto">
          <a:xfrm>
            <a:off x="46902" y="37065"/>
            <a:ext cx="63037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500" dirty="0">
                <a:solidFill>
                  <a:srgbClr val="C00000"/>
                </a:solidFill>
              </a:rPr>
              <a:t>質量控制方案設計</a:t>
            </a:r>
            <a:endParaRPr lang="zh-CN" altLang="en-US" sz="1500" dirty="0">
              <a:solidFill>
                <a:srgbClr val="C00000"/>
              </a:solidFill>
              <a:latin typeface="Times New Roman" pitchFamily="18" charset="0"/>
              <a:cs typeface="Times New Roman" pitchFamily="18" charset="0"/>
            </a:endParaRPr>
          </a:p>
        </p:txBody>
      </p:sp>
      <p:sp>
        <p:nvSpPr>
          <p:cNvPr id="16" name="Rectangle 14"/>
          <p:cNvSpPr>
            <a:spLocks noChangeArrowheads="1"/>
          </p:cNvSpPr>
          <p:nvPr/>
        </p:nvSpPr>
        <p:spPr bwMode="auto">
          <a:xfrm>
            <a:off x="885402" y="755810"/>
            <a:ext cx="10011164" cy="85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若誤含誤差測定值與無誤差測定值均呈正態分佈，假設分析過程的最大允許總誤差 </a:t>
            </a:r>
            <a:r>
              <a:rPr lang="en-US" altLang="zh-CN" sz="1100" i="1" dirty="0" err="1">
                <a:latin typeface="Times New Roman" pitchFamily="18" charset="0"/>
                <a:cs typeface="Times New Roman" pitchFamily="18" charset="0"/>
              </a:rPr>
              <a:t>TE</a:t>
            </a:r>
            <a:r>
              <a:rPr lang="en-US" altLang="zh-CN" sz="1100" i="1" baseline="-25000" dirty="0" err="1">
                <a:latin typeface="Times New Roman" pitchFamily="18" charset="0"/>
                <a:cs typeface="Times New Roman" pitchFamily="18" charset="0"/>
              </a:rPr>
              <a:t>a</a:t>
            </a:r>
            <a:r>
              <a:rPr lang="en-US" altLang="zh-CN" sz="1100" dirty="0">
                <a:latin typeface="Times New Roman" pitchFamily="18" charset="0"/>
                <a:cs typeface="Times New Roman" pitchFamily="18" charset="0"/>
              </a:rPr>
              <a:t> = 5.25 · </a:t>
            </a:r>
            <a:r>
              <a:rPr lang="en-US" altLang="zh-CN" sz="1100" i="1"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，分析過程無隨機誤差，假設可接受的最大缺陷率為 </a:t>
            </a:r>
            <a:r>
              <a:rPr lang="en-US" altLang="zh-CN" sz="1100" dirty="0">
                <a:latin typeface="Times New Roman" pitchFamily="18" charset="0"/>
                <a:cs typeface="Times New Roman" pitchFamily="18" charset="0"/>
              </a:rPr>
              <a:t>10% </a:t>
            </a:r>
            <a:r>
              <a:rPr lang="zh-CN" altLang="en-US" sz="1100" dirty="0">
                <a:latin typeface="Times New Roman" pitchFamily="18" charset="0"/>
                <a:cs typeface="Times New Roman" pitchFamily="18" charset="0"/>
              </a:rPr>
              <a:t>，則有臨界系統誤差為 △</a:t>
            </a:r>
            <a:r>
              <a:rPr lang="en-US" altLang="zh-CN" sz="1100" i="1" dirty="0" err="1">
                <a:latin typeface="Times New Roman" pitchFamily="18" charset="0"/>
                <a:cs typeface="Times New Roman" pitchFamily="18" charset="0"/>
              </a:rPr>
              <a:t>SE</a:t>
            </a:r>
            <a:r>
              <a:rPr lang="en-US" altLang="zh-CN" sz="1100" i="1" baseline="-25000" dirty="0" err="1">
                <a:latin typeface="Times New Roman" pitchFamily="18" charset="0"/>
                <a:cs typeface="Times New Roman" pitchFamily="18" charset="0"/>
              </a:rPr>
              <a:t>c</a:t>
            </a:r>
            <a:r>
              <a:rPr lang="en-US" altLang="zh-CN" sz="1100" dirty="0">
                <a:latin typeface="Times New Roman" pitchFamily="18" charset="0"/>
                <a:cs typeface="Times New Roman" pitchFamily="18" charset="0"/>
              </a:rPr>
              <a:t> = 3.6 · </a:t>
            </a:r>
            <a:r>
              <a:rPr lang="en-US" altLang="zh-CN" sz="1100" i="1"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，若採用 </a:t>
            </a:r>
            <a:r>
              <a:rPr lang="en-US" altLang="zh-CN" sz="1100" dirty="0">
                <a:latin typeface="Times New Roman" pitchFamily="18" charset="0"/>
                <a:cs typeface="Times New Roman" pitchFamily="18" charset="0"/>
              </a:rPr>
              <a:t>[ 1</a:t>
            </a:r>
            <a:r>
              <a:rPr lang="en-US" altLang="zh-CN" sz="1100" baseline="-25000" dirty="0">
                <a:latin typeface="Times New Roman" pitchFamily="18" charset="0"/>
                <a:cs typeface="Times New Roman" pitchFamily="18" charset="0"/>
              </a:rPr>
              <a:t>1.96</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1 ] </a:t>
            </a:r>
            <a:r>
              <a:rPr lang="zh-CN" altLang="en-US" sz="1100" dirty="0">
                <a:latin typeface="Times New Roman" pitchFamily="18" charset="0"/>
                <a:cs typeface="Times New Roman" pitchFamily="18" charset="0"/>
              </a:rPr>
              <a:t>控制規則，那麼控制方法的誤差檢出率 </a:t>
            </a:r>
            <a:r>
              <a:rPr lang="en-US" altLang="zh-CN" sz="1100" i="1" dirty="0" err="1">
                <a:latin typeface="Times New Roman" pitchFamily="18" charset="0"/>
                <a:cs typeface="Times New Roman" pitchFamily="18" charset="0"/>
              </a:rPr>
              <a:t>P</a:t>
            </a:r>
            <a:r>
              <a:rPr lang="en-US" altLang="zh-CN" sz="1100" i="1" baseline="-25000" dirty="0" err="1">
                <a:latin typeface="Times New Roman" pitchFamily="18" charset="0"/>
                <a:cs typeface="Times New Roman" pitchFamily="18" charset="0"/>
              </a:rPr>
              <a:t>ed</a:t>
            </a:r>
            <a:r>
              <a:rPr lang="en-US" altLang="zh-CN" sz="1100" dirty="0">
                <a:latin typeface="Times New Roman" pitchFamily="18" charset="0"/>
                <a:cs typeface="Times New Roman" pitchFamily="18" charset="0"/>
              </a:rPr>
              <a:t> = 90%  </a:t>
            </a:r>
            <a:r>
              <a:rPr lang="zh-CN" altLang="en-US" sz="1100" dirty="0">
                <a:latin typeface="Times New Roman" pitchFamily="18" charset="0"/>
                <a:cs typeface="Times New Roman" pitchFamily="18" charset="0"/>
              </a:rPr>
              <a:t>、假失控率 </a:t>
            </a:r>
            <a:r>
              <a:rPr lang="en-US" altLang="zh-CN" sz="1100" i="1" dirty="0" err="1">
                <a:latin typeface="Times New Roman" pitchFamily="18" charset="0"/>
                <a:cs typeface="Times New Roman" pitchFamily="18" charset="0"/>
              </a:rPr>
              <a:t>P</a:t>
            </a:r>
            <a:r>
              <a:rPr lang="en-US" altLang="zh-CN" sz="1100" i="1" baseline="-25000" dirty="0" err="1">
                <a:latin typeface="Times New Roman" pitchFamily="18" charset="0"/>
                <a:cs typeface="Times New Roman" pitchFamily="18" charset="0"/>
              </a:rPr>
              <a:t>fr</a:t>
            </a:r>
            <a:r>
              <a:rPr lang="en-US" altLang="zh-CN" sz="1100" dirty="0">
                <a:latin typeface="Times New Roman" pitchFamily="18" charset="0"/>
                <a:cs typeface="Times New Roman" pitchFamily="18" charset="0"/>
              </a:rPr>
              <a:t> = 5% </a:t>
            </a:r>
            <a:r>
              <a:rPr lang="zh-CN" altLang="en-US" sz="1100" dirty="0">
                <a:latin typeface="Times New Roman" pitchFamily="18" charset="0"/>
                <a:cs typeface="Times New Roman" pitchFamily="18" charset="0"/>
              </a:rPr>
              <a:t>，假設控制方法的性能不隨著誤差發生率而變化，也不隨著分析批而變化，分析如下：</a:t>
            </a:r>
            <a:endParaRPr lang="zh-TW" altLang="en-US" sz="1100" dirty="0">
              <a:latin typeface="Times New Roman" pitchFamily="18" charset="0"/>
              <a:cs typeface="Times New Roman" pitchFamily="18" charset="0"/>
            </a:endParaRPr>
          </a:p>
        </p:txBody>
      </p:sp>
      <p:sp>
        <p:nvSpPr>
          <p:cNvPr id="2" name="矩形 1"/>
          <p:cNvSpPr/>
          <p:nvPr/>
        </p:nvSpPr>
        <p:spPr>
          <a:xfrm>
            <a:off x="2764720" y="2011308"/>
            <a:ext cx="1060611" cy="276999"/>
          </a:xfrm>
          <a:prstGeom prst="rect">
            <a:avLst/>
          </a:prstGeom>
        </p:spPr>
        <p:txBody>
          <a:bodyPr wrap="none">
            <a:spAutoFit/>
          </a:bodyPr>
          <a:lstStyle/>
          <a:p>
            <a:r>
              <a:rPr lang="en-US" altLang="zh-CN" sz="1200" i="1" dirty="0">
                <a:latin typeface="Times New Roman" pitchFamily="18" charset="0"/>
                <a:cs typeface="Times New Roman" pitchFamily="18" charset="0"/>
              </a:rPr>
              <a:t>Control Limit </a:t>
            </a:r>
            <a:endParaRPr lang="zh-CN" altLang="en-US" sz="1200" i="1" dirty="0">
              <a:latin typeface="Times New Roman" pitchFamily="18" charset="0"/>
              <a:cs typeface="Times New Roman" pitchFamily="18" charset="0"/>
            </a:endParaRPr>
          </a:p>
        </p:txBody>
      </p:sp>
      <p:sp>
        <p:nvSpPr>
          <p:cNvPr id="21" name="矩形 20"/>
          <p:cNvSpPr/>
          <p:nvPr/>
        </p:nvSpPr>
        <p:spPr>
          <a:xfrm>
            <a:off x="4624298" y="2014091"/>
            <a:ext cx="415498" cy="276999"/>
          </a:xfrm>
          <a:prstGeom prst="rect">
            <a:avLst/>
          </a:prstGeom>
        </p:spPr>
        <p:txBody>
          <a:bodyPr wrap="none">
            <a:spAutoFit/>
          </a:bodyPr>
          <a:lstStyle/>
          <a:p>
            <a:r>
              <a:rPr lang="en-US" altLang="zh-CN" sz="1200" i="1" dirty="0" err="1">
                <a:latin typeface="Times New Roman" pitchFamily="18" charset="0"/>
                <a:cs typeface="Times New Roman" pitchFamily="18" charset="0"/>
              </a:rPr>
              <a:t>TE</a:t>
            </a:r>
            <a:r>
              <a:rPr lang="en-US" altLang="zh-CN" sz="1200" i="1" baseline="-25000" dirty="0" err="1">
                <a:latin typeface="Times New Roman" pitchFamily="18" charset="0"/>
                <a:cs typeface="Times New Roman" pitchFamily="18" charset="0"/>
              </a:rPr>
              <a:t>a</a:t>
            </a:r>
            <a:endParaRPr lang="zh-CN" altLang="en-US" sz="1200" i="1" baseline="-25000" dirty="0">
              <a:latin typeface="Times New Roman" pitchFamily="18" charset="0"/>
              <a:cs typeface="Times New Roman" pitchFamily="18" charset="0"/>
            </a:endParaRPr>
          </a:p>
        </p:txBody>
      </p:sp>
      <p:sp>
        <p:nvSpPr>
          <p:cNvPr id="22" name="右大括号 21"/>
          <p:cNvSpPr/>
          <p:nvPr/>
        </p:nvSpPr>
        <p:spPr bwMode="auto">
          <a:xfrm rot="5400000">
            <a:off x="2081469" y="3851532"/>
            <a:ext cx="127931" cy="464400"/>
          </a:xfrm>
          <a:prstGeom prst="rightBrace">
            <a:avLst/>
          </a:prstGeom>
          <a:ln w="3810">
            <a:solidFill>
              <a:schemeClr val="accent1">
                <a:shade val="95000"/>
                <a:satMod val="105000"/>
                <a:alpha val="80000"/>
              </a:schemeClr>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1911299" y="4147697"/>
            <a:ext cx="466794" cy="276999"/>
          </a:xfrm>
          <a:prstGeom prst="rect">
            <a:avLst/>
          </a:prstGeom>
        </p:spPr>
        <p:txBody>
          <a:bodyPr wrap="none">
            <a:spAutoFit/>
          </a:bodyPr>
          <a:lstStyle/>
          <a:p>
            <a:r>
              <a:rPr lang="en-US" altLang="zh-CN" sz="1200" dirty="0">
                <a:latin typeface="Times New Roman" pitchFamily="18" charset="0"/>
                <a:cs typeface="Times New Roman" pitchFamily="18" charset="0"/>
              </a:rPr>
              <a:t>1 · </a:t>
            </a:r>
            <a:r>
              <a:rPr lang="en-US" altLang="zh-CN" sz="1200" i="1" dirty="0">
                <a:latin typeface="Times New Roman" pitchFamily="18" charset="0"/>
                <a:cs typeface="Times New Roman" pitchFamily="18" charset="0"/>
              </a:rPr>
              <a:t>S</a:t>
            </a:r>
            <a:endParaRPr lang="zh-CN" altLang="en-US" sz="1200" i="1" dirty="0">
              <a:latin typeface="Times New Roman" pitchFamily="18" charset="0"/>
              <a:cs typeface="Times New Roman" pitchFamily="18" charset="0"/>
            </a:endParaRPr>
          </a:p>
        </p:txBody>
      </p:sp>
      <p:sp>
        <p:nvSpPr>
          <p:cNvPr id="24" name="右大括号 23"/>
          <p:cNvSpPr/>
          <p:nvPr/>
        </p:nvSpPr>
        <p:spPr bwMode="auto">
          <a:xfrm rot="5400000">
            <a:off x="2770896" y="3628335"/>
            <a:ext cx="127931" cy="910800"/>
          </a:xfrm>
          <a:prstGeom prst="rightBrace">
            <a:avLst/>
          </a:prstGeom>
          <a:ln w="3810">
            <a:solidFill>
              <a:schemeClr val="accent1">
                <a:shade val="95000"/>
                <a:satMod val="105000"/>
                <a:alpha val="80000"/>
              </a:schemeClr>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2391446" y="4147696"/>
            <a:ext cx="891591" cy="276999"/>
          </a:xfrm>
          <a:prstGeom prst="rect">
            <a:avLst/>
          </a:prstGeom>
        </p:spPr>
        <p:txBody>
          <a:bodyPr wrap="none">
            <a:spAutoFit/>
          </a:bodyPr>
          <a:lstStyle/>
          <a:p>
            <a:r>
              <a:rPr lang="en-US" altLang="zh-CN" sz="1200" i="1" dirty="0">
                <a:latin typeface="Times New Roman" pitchFamily="18" charset="0"/>
                <a:cs typeface="Times New Roman" pitchFamily="18" charset="0"/>
              </a:rPr>
              <a:t>k</a:t>
            </a:r>
            <a:r>
              <a:rPr lang="en-US" altLang="zh-CN" sz="1200" dirty="0">
                <a:latin typeface="Times New Roman" pitchFamily="18" charset="0"/>
                <a:cs typeface="Times New Roman" pitchFamily="18" charset="0"/>
              </a:rPr>
              <a:t> = 1.96 · </a:t>
            </a:r>
            <a:r>
              <a:rPr lang="en-US" altLang="zh-CN" sz="1200" i="1" dirty="0">
                <a:latin typeface="Times New Roman" pitchFamily="18" charset="0"/>
                <a:cs typeface="Times New Roman" pitchFamily="18" charset="0"/>
              </a:rPr>
              <a:t>S</a:t>
            </a:r>
            <a:endParaRPr lang="zh-CN" altLang="en-US" sz="1200" i="1" dirty="0">
              <a:latin typeface="Times New Roman" pitchFamily="18" charset="0"/>
              <a:cs typeface="Times New Roman" pitchFamily="18" charset="0"/>
            </a:endParaRPr>
          </a:p>
        </p:txBody>
      </p:sp>
      <p:sp>
        <p:nvSpPr>
          <p:cNvPr id="27" name="右大括号 26"/>
          <p:cNvSpPr/>
          <p:nvPr/>
        </p:nvSpPr>
        <p:spPr bwMode="auto">
          <a:xfrm rot="5400000">
            <a:off x="4374614" y="3700325"/>
            <a:ext cx="127931" cy="766800"/>
          </a:xfrm>
          <a:prstGeom prst="rightBrace">
            <a:avLst/>
          </a:prstGeom>
          <a:ln w="3810">
            <a:solidFill>
              <a:schemeClr val="accent1">
                <a:shade val="95000"/>
                <a:satMod val="105000"/>
                <a:alpha val="80000"/>
              </a:schemeClr>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4109020" y="4147690"/>
            <a:ext cx="659155" cy="276999"/>
          </a:xfrm>
          <a:prstGeom prst="rect">
            <a:avLst/>
          </a:prstGeom>
        </p:spPr>
        <p:txBody>
          <a:bodyPr wrap="none">
            <a:spAutoFit/>
          </a:bodyPr>
          <a:lstStyle/>
          <a:p>
            <a:r>
              <a:rPr lang="en-US" altLang="zh-CN" sz="1200" dirty="0">
                <a:latin typeface="Times New Roman" pitchFamily="18" charset="0"/>
                <a:cs typeface="Times New Roman" pitchFamily="18" charset="0"/>
              </a:rPr>
              <a:t>1.64 · </a:t>
            </a:r>
            <a:r>
              <a:rPr lang="en-US" altLang="zh-CN" sz="1200" i="1" dirty="0">
                <a:latin typeface="Times New Roman" pitchFamily="18" charset="0"/>
                <a:cs typeface="Times New Roman" pitchFamily="18" charset="0"/>
              </a:rPr>
              <a:t>S</a:t>
            </a:r>
            <a:endParaRPr lang="zh-CN" altLang="en-US" sz="1200" i="1" dirty="0">
              <a:latin typeface="Times New Roman" pitchFamily="18" charset="0"/>
              <a:cs typeface="Times New Roman" pitchFamily="18" charset="0"/>
            </a:endParaRPr>
          </a:p>
        </p:txBody>
      </p:sp>
      <p:cxnSp>
        <p:nvCxnSpPr>
          <p:cNvPr id="32" name="直接连接符 31"/>
          <p:cNvCxnSpPr/>
          <p:nvPr/>
        </p:nvCxnSpPr>
        <p:spPr bwMode="auto">
          <a:xfrm>
            <a:off x="2378345" y="4019769"/>
            <a:ext cx="2961" cy="810000"/>
          </a:xfrm>
          <a:prstGeom prst="line">
            <a:avLst/>
          </a:prstGeom>
          <a:ln w="3810">
            <a:solidFill>
              <a:schemeClr val="accent1">
                <a:shade val="95000"/>
                <a:satMod val="105000"/>
                <a:alpha val="80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bwMode="auto">
          <a:xfrm>
            <a:off x="4054572" y="4019769"/>
            <a:ext cx="2961" cy="403200"/>
          </a:xfrm>
          <a:prstGeom prst="line">
            <a:avLst/>
          </a:prstGeom>
          <a:ln w="3810">
            <a:solidFill>
              <a:schemeClr val="accent1">
                <a:shade val="95000"/>
                <a:satMod val="105000"/>
                <a:alpha val="80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auto">
          <a:xfrm>
            <a:off x="4821257" y="4019769"/>
            <a:ext cx="2961" cy="810000"/>
          </a:xfrm>
          <a:prstGeom prst="line">
            <a:avLst/>
          </a:prstGeom>
          <a:ln w="3810">
            <a:solidFill>
              <a:schemeClr val="accent1">
                <a:shade val="95000"/>
                <a:satMod val="105000"/>
                <a:alpha val="80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35" name="右大括号 34"/>
          <p:cNvSpPr/>
          <p:nvPr/>
        </p:nvSpPr>
        <p:spPr bwMode="auto">
          <a:xfrm rot="5400000">
            <a:off x="3153762" y="3652099"/>
            <a:ext cx="127931" cy="1674000"/>
          </a:xfrm>
          <a:prstGeom prst="rightBrace">
            <a:avLst/>
          </a:prstGeom>
          <a:ln w="3810">
            <a:solidFill>
              <a:schemeClr val="accent1">
                <a:shade val="95000"/>
                <a:satMod val="105000"/>
                <a:alpha val="80000"/>
              </a:schemeClr>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2647699" y="4552770"/>
            <a:ext cx="1140056" cy="276999"/>
          </a:xfrm>
          <a:prstGeom prst="rect">
            <a:avLst/>
          </a:prstGeom>
        </p:spPr>
        <p:txBody>
          <a:bodyPr wrap="none">
            <a:spAutoFit/>
          </a:bodyPr>
          <a:lstStyle/>
          <a:p>
            <a:r>
              <a:rPr lang="zh-CN" altLang="en-US"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SE</a:t>
            </a:r>
            <a:r>
              <a:rPr lang="en-US" altLang="zh-CN" sz="1200" i="1" baseline="-25000" dirty="0">
                <a:latin typeface="Times New Roman" pitchFamily="18" charset="0"/>
                <a:cs typeface="Times New Roman" pitchFamily="18" charset="0"/>
              </a:rPr>
              <a:t>C</a:t>
            </a:r>
            <a:r>
              <a:rPr lang="en-US" altLang="zh-CN" sz="1200" dirty="0">
                <a:latin typeface="Times New Roman" pitchFamily="18" charset="0"/>
                <a:cs typeface="Times New Roman" pitchFamily="18" charset="0"/>
              </a:rPr>
              <a:t> = 3.6 · </a:t>
            </a:r>
            <a:r>
              <a:rPr lang="en-US" altLang="zh-CN" sz="1200" i="1" dirty="0">
                <a:latin typeface="Times New Roman" pitchFamily="18" charset="0"/>
                <a:cs typeface="Times New Roman" pitchFamily="18" charset="0"/>
              </a:rPr>
              <a:t>S</a:t>
            </a:r>
            <a:endParaRPr lang="zh-CN" altLang="en-US" sz="1200" i="1" dirty="0">
              <a:latin typeface="Times New Roman" pitchFamily="18" charset="0"/>
              <a:cs typeface="Times New Roman" pitchFamily="18" charset="0"/>
            </a:endParaRPr>
          </a:p>
        </p:txBody>
      </p:sp>
      <p:sp>
        <p:nvSpPr>
          <p:cNvPr id="37" name="右大括号 36"/>
          <p:cNvSpPr/>
          <p:nvPr/>
        </p:nvSpPr>
        <p:spPr bwMode="auto">
          <a:xfrm rot="5400000">
            <a:off x="3539649" y="3671830"/>
            <a:ext cx="127931" cy="2444400"/>
          </a:xfrm>
          <a:prstGeom prst="rightBrace">
            <a:avLst/>
          </a:prstGeom>
          <a:ln w="3810">
            <a:solidFill>
              <a:schemeClr val="accent1">
                <a:shade val="95000"/>
                <a:satMod val="105000"/>
                <a:alpha val="80000"/>
              </a:schemeClr>
            </a:solidFill>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3077720" y="4957995"/>
            <a:ext cx="1053494" cy="276999"/>
          </a:xfrm>
          <a:prstGeom prst="rect">
            <a:avLst/>
          </a:prstGeom>
        </p:spPr>
        <p:txBody>
          <a:bodyPr wrap="none">
            <a:spAutoFit/>
          </a:bodyPr>
          <a:lstStyle/>
          <a:p>
            <a:r>
              <a:rPr lang="en-US" altLang="zh-CN" sz="1200" i="1" dirty="0" err="1">
                <a:latin typeface="Times New Roman" pitchFamily="18" charset="0"/>
                <a:cs typeface="Times New Roman" pitchFamily="18" charset="0"/>
              </a:rPr>
              <a:t>TE</a:t>
            </a:r>
            <a:r>
              <a:rPr lang="en-US" altLang="zh-CN" sz="1200" i="1" baseline="-25000" dirty="0" err="1">
                <a:latin typeface="Times New Roman" pitchFamily="18" charset="0"/>
                <a:cs typeface="Times New Roman" pitchFamily="18" charset="0"/>
              </a:rPr>
              <a:t>a</a:t>
            </a:r>
            <a:r>
              <a:rPr lang="en-US" altLang="zh-CN" sz="1200" dirty="0">
                <a:latin typeface="Times New Roman" pitchFamily="18" charset="0"/>
                <a:cs typeface="Times New Roman" pitchFamily="18" charset="0"/>
              </a:rPr>
              <a:t> = 5.25 · </a:t>
            </a:r>
            <a:r>
              <a:rPr lang="en-US" altLang="zh-CN" sz="1200" i="1" dirty="0">
                <a:latin typeface="Times New Roman" pitchFamily="18" charset="0"/>
                <a:cs typeface="Times New Roman" pitchFamily="18" charset="0"/>
              </a:rPr>
              <a:t>S</a:t>
            </a:r>
            <a:endParaRPr lang="zh-CN" altLang="en-US" sz="1200" i="1" dirty="0">
              <a:latin typeface="Times New Roman" pitchFamily="18" charset="0"/>
              <a:cs typeface="Times New Roman" pitchFamily="18" charset="0"/>
            </a:endParaRPr>
          </a:p>
        </p:txBody>
      </p:sp>
      <p:sp>
        <p:nvSpPr>
          <p:cNvPr id="84993" name="矩形 84992"/>
          <p:cNvSpPr/>
          <p:nvPr/>
        </p:nvSpPr>
        <p:spPr>
          <a:xfrm>
            <a:off x="4931452" y="3256800"/>
            <a:ext cx="786678" cy="246221"/>
          </a:xfrm>
          <a:prstGeom prst="rect">
            <a:avLst/>
          </a:prstGeom>
        </p:spPr>
        <p:txBody>
          <a:bodyPr wrap="square">
            <a:spAutoFit/>
          </a:bodyPr>
          <a:lstStyle/>
          <a:p>
            <a:pPr algn="r"/>
            <a:r>
              <a:rPr lang="en-US" altLang="zh-CN" sz="1000" i="1" dirty="0">
                <a:solidFill>
                  <a:srgbClr val="000000"/>
                </a:solidFill>
                <a:latin typeface="Times New Roman" pitchFamily="18" charset="0"/>
                <a:cs typeface="Times New Roman" pitchFamily="18" charset="0"/>
              </a:rPr>
              <a:t>defect rate</a:t>
            </a:r>
            <a:endParaRPr lang="zh-CN" altLang="en-US" sz="1000" dirty="0"/>
          </a:p>
        </p:txBody>
      </p:sp>
      <p:sp>
        <p:nvSpPr>
          <p:cNvPr id="106" name="矩形 105"/>
          <p:cNvSpPr/>
          <p:nvPr/>
        </p:nvSpPr>
        <p:spPr>
          <a:xfrm>
            <a:off x="3240936" y="3734712"/>
            <a:ext cx="293670" cy="215444"/>
          </a:xfrm>
          <a:prstGeom prst="rect">
            <a:avLst/>
          </a:prstGeom>
        </p:spPr>
        <p:txBody>
          <a:bodyPr wrap="none">
            <a:spAutoFit/>
          </a:bodyPr>
          <a:lstStyle/>
          <a:p>
            <a:r>
              <a:rPr lang="en-US" altLang="zh-CN" sz="800" i="1" dirty="0" err="1">
                <a:solidFill>
                  <a:srgbClr val="000000"/>
                </a:solidFill>
                <a:latin typeface="Times New Roman" pitchFamily="18" charset="0"/>
                <a:cs typeface="Times New Roman" pitchFamily="18" charset="0"/>
              </a:rPr>
              <a:t>P</a:t>
            </a:r>
            <a:r>
              <a:rPr lang="en-US" altLang="zh-CN" sz="800" i="1" baseline="-25000" dirty="0" err="1">
                <a:solidFill>
                  <a:srgbClr val="000000"/>
                </a:solidFill>
                <a:latin typeface="Times New Roman" pitchFamily="18" charset="0"/>
                <a:cs typeface="Times New Roman" pitchFamily="18" charset="0"/>
              </a:rPr>
              <a:t>fr</a:t>
            </a:r>
            <a:endParaRPr lang="zh-CN" altLang="en-US" sz="800" baseline="-25000" dirty="0"/>
          </a:p>
        </p:txBody>
      </p:sp>
      <p:cxnSp>
        <p:nvCxnSpPr>
          <p:cNvPr id="85001" name="直接箭头连接符 85000"/>
          <p:cNvCxnSpPr/>
          <p:nvPr/>
        </p:nvCxnSpPr>
        <p:spPr bwMode="auto">
          <a:xfrm flipH="1">
            <a:off x="4929979" y="3515093"/>
            <a:ext cx="216030" cy="335079"/>
          </a:xfrm>
          <a:prstGeom prst="straightConnector1">
            <a:avLst/>
          </a:prstGeom>
          <a:ln w="3810">
            <a:solidFill>
              <a:srgbClr val="FF00FF">
                <a:alpha val="30000"/>
              </a:srgbClr>
            </a:solidFill>
            <a:prstDash val="solid"/>
            <a:tailEnd type="stealth"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Rectangle 14"/>
              <p:cNvSpPr>
                <a:spLocks noChangeArrowheads="1"/>
              </p:cNvSpPr>
              <p:nvPr/>
            </p:nvSpPr>
            <p:spPr bwMode="auto">
              <a:xfrm>
                <a:off x="5470432" y="4749996"/>
                <a:ext cx="2287560" cy="5677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14:m>
                  <m:oMath xmlns:m="http://schemas.openxmlformats.org/officeDocument/2006/math">
                    <m:sSub>
                      <m:sSubPr>
                        <m:ctrlPr>
                          <a:rPr lang="en-US" altLang="zh-CN" sz="110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𝑃𝑉</m:t>
                        </m:r>
                      </m:e>
                      <m:sub>
                        <m:r>
                          <a:rPr lang="en-US" altLang="zh-CN" sz="1100" b="0" i="1" smtClean="0">
                            <a:latin typeface="Cambria Math"/>
                            <a:cs typeface="Times New Roman" pitchFamily="18" charset="0"/>
                          </a:rPr>
                          <m:t>𝑟</m:t>
                        </m:r>
                      </m:sub>
                    </m:sSub>
                    <m:r>
                      <a:rPr lang="en-US" altLang="zh-CN" sz="1100" b="0" i="1" smtClean="0">
                        <a:latin typeface="Cambria Math"/>
                        <a:cs typeface="Times New Roman" pitchFamily="18" charset="0"/>
                      </a:rPr>
                      <m:t>=</m:t>
                    </m:r>
                    <m:f>
                      <m:fPr>
                        <m:ctrlPr>
                          <a:rPr lang="en-US" altLang="zh-CN" sz="1100" i="1">
                            <a:latin typeface="Cambria Math" panose="02040503050406030204" pitchFamily="18" charset="0"/>
                            <a:cs typeface="Times New Roman" pitchFamily="18" charset="0"/>
                          </a:rPr>
                        </m:ctrlPr>
                      </m:fPr>
                      <m:num>
                        <m:r>
                          <a:rPr lang="en-US" altLang="zh-CN" sz="1100" i="1">
                            <a:latin typeface="Cambria Math"/>
                            <a:cs typeface="Times New Roman" pitchFamily="18" charset="0"/>
                          </a:rPr>
                          <m:t>𝑓</m:t>
                        </m:r>
                        <m:r>
                          <a:rPr lang="en-US" altLang="zh-CN" sz="1100" i="1">
                            <a:latin typeface="Cambria Math"/>
                            <a:ea typeface="Cambria Math"/>
                            <a:cs typeface="Times New Roman" pitchFamily="18" charset="0"/>
                          </a:rPr>
                          <m:t>×</m:t>
                        </m:r>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𝑃</m:t>
                            </m:r>
                          </m:e>
                          <m:sub>
                            <m:r>
                              <a:rPr lang="en-US" altLang="zh-CN" sz="1100" i="1">
                                <a:latin typeface="Cambria Math"/>
                                <a:ea typeface="Cambria Math"/>
                                <a:cs typeface="Times New Roman" pitchFamily="18" charset="0"/>
                              </a:rPr>
                              <m:t>𝑒𝑑</m:t>
                            </m:r>
                          </m:sub>
                        </m:sSub>
                      </m:num>
                      <m:den>
                        <m:r>
                          <a:rPr lang="en-US" altLang="zh-CN" sz="1100" i="1">
                            <a:latin typeface="Cambria Math"/>
                            <a:cs typeface="Times New Roman" pitchFamily="18" charset="0"/>
                          </a:rPr>
                          <m:t>𝑓</m:t>
                        </m:r>
                        <m:r>
                          <a:rPr lang="en-US" altLang="zh-CN" sz="1100" i="1">
                            <a:latin typeface="Cambria Math"/>
                            <a:ea typeface="Cambria Math"/>
                            <a:cs typeface="Times New Roman" pitchFamily="18" charset="0"/>
                          </a:rPr>
                          <m:t>×</m:t>
                        </m:r>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𝑃</m:t>
                            </m:r>
                          </m:e>
                          <m:sub>
                            <m:r>
                              <a:rPr lang="en-US" altLang="zh-CN" sz="1100" i="1">
                                <a:latin typeface="Cambria Math"/>
                                <a:ea typeface="Cambria Math"/>
                                <a:cs typeface="Times New Roman" pitchFamily="18" charset="0"/>
                              </a:rPr>
                              <m:t>𝑒𝑑</m:t>
                            </m:r>
                          </m:sub>
                        </m:sSub>
                        <m:r>
                          <a:rPr lang="en-US" altLang="zh-CN" sz="1100" i="1">
                            <a:latin typeface="Cambria Math"/>
                            <a:ea typeface="Cambria Math"/>
                            <a:cs typeface="Times New Roman" pitchFamily="18" charset="0"/>
                          </a:rPr>
                          <m:t>+</m:t>
                        </m:r>
                        <m:d>
                          <m:dPr>
                            <m:ctrlPr>
                              <a:rPr lang="en-US" altLang="zh-CN" sz="1100" i="1">
                                <a:latin typeface="Cambria Math" panose="02040503050406030204" pitchFamily="18" charset="0"/>
                                <a:ea typeface="Cambria Math"/>
                                <a:cs typeface="Times New Roman" pitchFamily="18" charset="0"/>
                              </a:rPr>
                            </m:ctrlPr>
                          </m:dPr>
                          <m:e>
                            <m:r>
                              <a:rPr lang="en-US" altLang="zh-CN" sz="1100" i="1">
                                <a:latin typeface="Cambria Math"/>
                                <a:ea typeface="Cambria Math"/>
                                <a:cs typeface="Times New Roman" pitchFamily="18" charset="0"/>
                              </a:rPr>
                              <m:t>1−</m:t>
                            </m:r>
                            <m:r>
                              <a:rPr lang="en-US" altLang="zh-CN" sz="1100" i="1">
                                <a:latin typeface="Cambria Math"/>
                                <a:ea typeface="Cambria Math"/>
                                <a:cs typeface="Times New Roman" pitchFamily="18" charset="0"/>
                              </a:rPr>
                              <m:t>𝑓</m:t>
                            </m:r>
                          </m:e>
                        </m:d>
                        <m:r>
                          <a:rPr lang="en-US" altLang="zh-CN" sz="1100" i="1">
                            <a:latin typeface="Cambria Math"/>
                            <a:ea typeface="Cambria Math"/>
                            <a:cs typeface="Times New Roman" pitchFamily="18" charset="0"/>
                          </a:rPr>
                          <m:t>×</m:t>
                        </m:r>
                        <m:d>
                          <m:dPr>
                            <m:ctrlPr>
                              <a:rPr lang="en-US" altLang="zh-CN" sz="1100" i="1" smtClean="0">
                                <a:latin typeface="Cambria Math" panose="02040503050406030204" pitchFamily="18" charset="0"/>
                                <a:ea typeface="Cambria Math"/>
                                <a:cs typeface="Times New Roman" pitchFamily="18" charset="0"/>
                              </a:rPr>
                            </m:ctrlPr>
                          </m:dPr>
                          <m:e>
                            <m:r>
                              <a:rPr lang="en-US" altLang="zh-CN" sz="1100" b="0" i="1" smtClean="0">
                                <a:latin typeface="Cambria Math"/>
                                <a:ea typeface="Cambria Math"/>
                                <a:cs typeface="Times New Roman" pitchFamily="18" charset="0"/>
                              </a:rPr>
                              <m:t>1−</m:t>
                            </m:r>
                            <m:sSup>
                              <m:sSupPr>
                                <m:ctrlPr>
                                  <a:rPr lang="en-US" altLang="zh-CN" sz="1100" b="0" i="1" smtClean="0">
                                    <a:latin typeface="Cambria Math" panose="02040503050406030204" pitchFamily="18" charset="0"/>
                                    <a:ea typeface="Cambria Math"/>
                                    <a:cs typeface="Times New Roman" pitchFamily="18" charset="0"/>
                                  </a:rPr>
                                </m:ctrlPr>
                              </m:sSupPr>
                              <m:e>
                                <m:d>
                                  <m:dPr>
                                    <m:ctrlPr>
                                      <a:rPr lang="en-US" altLang="zh-CN" sz="1100" b="0" i="1" smtClean="0">
                                        <a:latin typeface="Cambria Math" panose="02040503050406030204" pitchFamily="18" charset="0"/>
                                        <a:ea typeface="Cambria Math"/>
                                        <a:cs typeface="Times New Roman" pitchFamily="18" charset="0"/>
                                      </a:rPr>
                                    </m:ctrlPr>
                                  </m:dPr>
                                  <m:e>
                                    <m:r>
                                      <a:rPr lang="en-US" altLang="zh-CN" sz="1100" b="0" i="1" smtClean="0">
                                        <a:latin typeface="Cambria Math"/>
                                        <a:ea typeface="Cambria Math"/>
                                        <a:cs typeface="Times New Roman" pitchFamily="18" charset="0"/>
                                      </a:rPr>
                                      <m:t>1−</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𝑃</m:t>
                                        </m:r>
                                      </m:e>
                                      <m:sub>
                                        <m:r>
                                          <a:rPr lang="en-US" altLang="zh-CN" sz="1100" b="0" i="1" smtClean="0">
                                            <a:latin typeface="Cambria Math"/>
                                            <a:ea typeface="Cambria Math"/>
                                            <a:cs typeface="Times New Roman" pitchFamily="18" charset="0"/>
                                          </a:rPr>
                                          <m:t>𝑓𝑟</m:t>
                                        </m:r>
                                      </m:sub>
                                    </m:sSub>
                                  </m:e>
                                </m:d>
                              </m:e>
                              <m:sup>
                                <m:r>
                                  <a:rPr lang="en-US" altLang="zh-CN" sz="1100" b="0" i="1" smtClean="0">
                                    <a:latin typeface="Cambria Math"/>
                                    <a:ea typeface="Cambria Math"/>
                                    <a:cs typeface="Times New Roman" pitchFamily="18" charset="0"/>
                                  </a:rPr>
                                  <m:t>𝑚</m:t>
                                </m:r>
                              </m:sup>
                            </m:sSup>
                          </m:e>
                        </m:d>
                      </m:den>
                    </m:f>
                  </m:oMath>
                </a14:m>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mc:Choice>
        <mc:Fallback xmlns="">
          <p:sp>
            <p:nvSpPr>
              <p:cNvPr id="112" name="Rectangle 14"/>
              <p:cNvSpPr>
                <a:spLocks noRot="1" noChangeAspect="1" noMove="1" noResize="1" noEditPoints="1" noAdjustHandles="1" noChangeArrowheads="1" noChangeShapeType="1" noTextEdit="1"/>
              </p:cNvSpPr>
              <p:nvPr/>
            </p:nvSpPr>
            <p:spPr bwMode="auto">
              <a:xfrm>
                <a:off x="5470432" y="4749996"/>
                <a:ext cx="2287560" cy="567784"/>
              </a:xfrm>
              <a:prstGeom prst="rect">
                <a:avLst/>
              </a:prstGeom>
              <a:blipFill rotWithShape="1">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Rectangle 14"/>
              <p:cNvSpPr>
                <a:spLocks noChangeArrowheads="1"/>
              </p:cNvSpPr>
              <p:nvPr/>
            </p:nvSpPr>
            <p:spPr bwMode="auto">
              <a:xfrm>
                <a:off x="7481839" y="4763060"/>
                <a:ext cx="2482043" cy="5677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14:m>
                  <m:oMath xmlns:m="http://schemas.openxmlformats.org/officeDocument/2006/math">
                    <m:sSub>
                      <m:sSubPr>
                        <m:ctrlPr>
                          <a:rPr lang="en-US" altLang="zh-CN" sz="110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𝑃𝑉</m:t>
                        </m:r>
                      </m:e>
                      <m:sub>
                        <m:r>
                          <a:rPr lang="en-US" altLang="zh-CN" sz="1100" b="0" i="1" smtClean="0">
                            <a:latin typeface="Cambria Math"/>
                            <a:cs typeface="Times New Roman" pitchFamily="18" charset="0"/>
                          </a:rPr>
                          <m:t>𝑎</m:t>
                        </m:r>
                      </m:sub>
                    </m:sSub>
                    <m:r>
                      <a:rPr lang="en-US" altLang="zh-CN" sz="1100" b="0" i="1" smtClean="0">
                        <a:latin typeface="Cambria Math"/>
                        <a:cs typeface="Times New Roman" pitchFamily="18" charset="0"/>
                      </a:rPr>
                      <m:t>=</m:t>
                    </m:r>
                    <m:f>
                      <m:fPr>
                        <m:ctrlPr>
                          <a:rPr lang="en-US" altLang="zh-CN" sz="1100" b="0" i="1" smtClean="0">
                            <a:latin typeface="Cambria Math" panose="02040503050406030204" pitchFamily="18" charset="0"/>
                            <a:cs typeface="Times New Roman" pitchFamily="18" charset="0"/>
                          </a:rPr>
                        </m:ctrlPr>
                      </m:fPr>
                      <m:num>
                        <m:d>
                          <m:dPr>
                            <m:ctrlPr>
                              <a:rPr lang="en-US" altLang="zh-CN" sz="1100" b="0" i="1" smtClean="0">
                                <a:latin typeface="Cambria Math" panose="02040503050406030204" pitchFamily="18" charset="0"/>
                                <a:cs typeface="Times New Roman" pitchFamily="18" charset="0"/>
                              </a:rPr>
                            </m:ctrlPr>
                          </m:dPr>
                          <m:e>
                            <m:r>
                              <a:rPr lang="en-US" altLang="zh-CN" sz="1100" b="0" i="1" smtClean="0">
                                <a:latin typeface="Cambria Math"/>
                                <a:cs typeface="Times New Roman" pitchFamily="18" charset="0"/>
                              </a:rPr>
                              <m:t>1</m:t>
                            </m:r>
                            <m:r>
                              <a:rPr lang="en-US" altLang="zh-CN" sz="1100" b="0" i="1" smtClean="0">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𝑓</m:t>
                            </m:r>
                          </m:e>
                        </m:d>
                        <m:r>
                          <a:rPr lang="en-US" altLang="zh-CN" sz="1100" b="0" i="1" smtClean="0">
                            <a:latin typeface="Cambria Math"/>
                            <a:ea typeface="Cambria Math"/>
                            <a:cs typeface="Times New Roman" pitchFamily="18" charset="0"/>
                          </a:rPr>
                          <m:t>×</m:t>
                        </m:r>
                        <m:d>
                          <m:dPr>
                            <m:ctrlPr>
                              <a:rPr lang="en-US" altLang="zh-CN" sz="1100" b="0" i="1" smtClean="0">
                                <a:latin typeface="Cambria Math" panose="02040503050406030204" pitchFamily="18" charset="0"/>
                                <a:ea typeface="Cambria Math"/>
                                <a:cs typeface="Times New Roman" pitchFamily="18" charset="0"/>
                              </a:rPr>
                            </m:ctrlPr>
                          </m:dPr>
                          <m:e>
                            <m:r>
                              <a:rPr lang="en-US" altLang="zh-CN" sz="1100" b="0" i="1" smtClean="0">
                                <a:latin typeface="Cambria Math"/>
                                <a:ea typeface="Cambria Math"/>
                                <a:cs typeface="Times New Roman" pitchFamily="18" charset="0"/>
                              </a:rPr>
                              <m:t>1−</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𝑃</m:t>
                                </m:r>
                              </m:e>
                              <m:sub>
                                <m:r>
                                  <a:rPr lang="en-US" altLang="zh-CN" sz="1100" b="0" i="1" smtClean="0">
                                    <a:latin typeface="Cambria Math"/>
                                    <a:ea typeface="Cambria Math"/>
                                    <a:cs typeface="Times New Roman" pitchFamily="18" charset="0"/>
                                  </a:rPr>
                                  <m:t>𝑓𝑟</m:t>
                                </m:r>
                              </m:sub>
                            </m:sSub>
                          </m:e>
                        </m:d>
                      </m:num>
                      <m:den>
                        <m:d>
                          <m:dPr>
                            <m:ctrlPr>
                              <a:rPr lang="en-US" altLang="zh-CN" sz="1100" b="0" i="1" smtClean="0">
                                <a:latin typeface="Cambria Math" panose="02040503050406030204" pitchFamily="18" charset="0"/>
                                <a:cs typeface="Times New Roman" pitchFamily="18" charset="0"/>
                              </a:rPr>
                            </m:ctrlPr>
                          </m:dPr>
                          <m:e>
                            <m:r>
                              <a:rPr lang="en-US" altLang="zh-CN" sz="1100" b="0" i="1" smtClean="0">
                                <a:latin typeface="Cambria Math"/>
                                <a:cs typeface="Times New Roman" pitchFamily="18" charset="0"/>
                              </a:rPr>
                              <m:t>1</m:t>
                            </m:r>
                            <m:r>
                              <a:rPr lang="en-US" altLang="zh-CN" sz="1100" b="0" i="1" smtClean="0">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𝑓</m:t>
                            </m:r>
                          </m:e>
                        </m:d>
                        <m:r>
                          <a:rPr lang="en-US" altLang="zh-CN" sz="1100" b="0" i="1" smtClean="0">
                            <a:latin typeface="Cambria Math"/>
                            <a:ea typeface="Cambria Math"/>
                            <a:cs typeface="Times New Roman" pitchFamily="18" charset="0"/>
                          </a:rPr>
                          <m:t>×</m:t>
                        </m:r>
                        <m:d>
                          <m:dPr>
                            <m:ctrlPr>
                              <a:rPr lang="en-US" altLang="zh-CN" sz="1100" b="0" i="1" smtClean="0">
                                <a:latin typeface="Cambria Math" panose="02040503050406030204" pitchFamily="18" charset="0"/>
                                <a:ea typeface="Cambria Math"/>
                                <a:cs typeface="Times New Roman" pitchFamily="18" charset="0"/>
                              </a:rPr>
                            </m:ctrlPr>
                          </m:dPr>
                          <m:e>
                            <m:r>
                              <a:rPr lang="en-US" altLang="zh-CN" sz="1100" b="0" i="1" smtClean="0">
                                <a:latin typeface="Cambria Math"/>
                                <a:ea typeface="Cambria Math"/>
                                <a:cs typeface="Times New Roman" pitchFamily="18" charset="0"/>
                              </a:rPr>
                              <m:t>1−</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𝑃</m:t>
                                </m:r>
                              </m:e>
                              <m:sub>
                                <m:r>
                                  <a:rPr lang="en-US" altLang="zh-CN" sz="1100" b="0" i="1" smtClean="0">
                                    <a:latin typeface="Cambria Math"/>
                                    <a:ea typeface="Cambria Math"/>
                                    <a:cs typeface="Times New Roman" pitchFamily="18" charset="0"/>
                                  </a:rPr>
                                  <m:t>𝑓𝑟</m:t>
                                </m:r>
                              </m:sub>
                            </m:sSub>
                          </m:e>
                        </m:d>
                        <m:r>
                          <a:rPr lang="en-US" altLang="zh-CN" sz="1100" b="0" i="1" smtClean="0">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𝑓</m:t>
                        </m:r>
                        <m:r>
                          <a:rPr lang="en-US" altLang="zh-CN" sz="1100" b="0" i="1" smtClean="0">
                            <a:latin typeface="Cambria Math"/>
                            <a:ea typeface="Cambria Math"/>
                            <a:cs typeface="Times New Roman" pitchFamily="18" charset="0"/>
                          </a:rPr>
                          <m:t>×</m:t>
                        </m:r>
                        <m:d>
                          <m:dPr>
                            <m:ctrlPr>
                              <a:rPr lang="en-US" altLang="zh-CN" sz="1100" b="0" i="1" smtClean="0">
                                <a:latin typeface="Cambria Math" panose="02040503050406030204" pitchFamily="18" charset="0"/>
                                <a:ea typeface="Cambria Math"/>
                                <a:cs typeface="Times New Roman" pitchFamily="18" charset="0"/>
                              </a:rPr>
                            </m:ctrlPr>
                          </m:dPr>
                          <m:e>
                            <m:r>
                              <a:rPr lang="en-US" altLang="zh-CN" sz="1100" b="0" i="1" smtClean="0">
                                <a:latin typeface="Cambria Math"/>
                                <a:ea typeface="Cambria Math"/>
                                <a:cs typeface="Times New Roman" pitchFamily="18" charset="0"/>
                              </a:rPr>
                              <m:t>1−</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𝑃</m:t>
                                </m:r>
                              </m:e>
                              <m:sub>
                                <m:r>
                                  <a:rPr lang="en-US" altLang="zh-CN" sz="1100" b="0" i="1" smtClean="0">
                                    <a:latin typeface="Cambria Math"/>
                                    <a:ea typeface="Cambria Math"/>
                                    <a:cs typeface="Times New Roman" pitchFamily="18" charset="0"/>
                                  </a:rPr>
                                  <m:t>𝑒𝑑</m:t>
                                </m:r>
                              </m:sub>
                            </m:sSub>
                          </m:e>
                        </m:d>
                      </m:den>
                    </m:f>
                  </m:oMath>
                </a14:m>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mc:Choice>
        <mc:Fallback xmlns="">
          <p:sp>
            <p:nvSpPr>
              <p:cNvPr id="113" name="Rectangle 14"/>
              <p:cNvSpPr>
                <a:spLocks noRot="1" noChangeAspect="1" noMove="1" noResize="1" noEditPoints="1" noAdjustHandles="1" noChangeArrowheads="1" noChangeShapeType="1" noTextEdit="1"/>
              </p:cNvSpPr>
              <p:nvPr/>
            </p:nvSpPr>
            <p:spPr bwMode="auto">
              <a:xfrm>
                <a:off x="7481839" y="4763060"/>
                <a:ext cx="2482043" cy="567784"/>
              </a:xfrm>
              <a:prstGeom prst="rect">
                <a:avLst/>
              </a:prstGeom>
              <a:blipFill rotWithShape="1">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Rectangle 14"/>
              <p:cNvSpPr>
                <a:spLocks noChangeArrowheads="1"/>
              </p:cNvSpPr>
              <p:nvPr/>
            </p:nvSpPr>
            <p:spPr bwMode="auto">
              <a:xfrm>
                <a:off x="9391763" y="4914713"/>
                <a:ext cx="1562534" cy="34624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14:m>
                  <m:oMath xmlns:m="http://schemas.openxmlformats.org/officeDocument/2006/math">
                    <m:r>
                      <a:rPr lang="en-US" altLang="zh-CN" sz="1100" b="0" i="1" smtClean="0">
                        <a:latin typeface="Cambria Math"/>
                        <a:cs typeface="Times New Roman" pitchFamily="18" charset="0"/>
                      </a:rPr>
                      <m:t>𝐷𝑅</m:t>
                    </m:r>
                    <m:r>
                      <a:rPr lang="en-US" altLang="zh-CN" sz="1100" b="0" i="1" smtClean="0">
                        <a:latin typeface="Cambria Math"/>
                        <a:cs typeface="Times New Roman" pitchFamily="18" charset="0"/>
                      </a:rPr>
                      <m:t>=</m:t>
                    </m:r>
                    <m:r>
                      <a:rPr lang="en-US" altLang="zh-CN" sz="1100" b="0" i="1" smtClean="0">
                        <a:latin typeface="Cambria Math"/>
                        <a:cs typeface="Times New Roman" pitchFamily="18" charset="0"/>
                      </a:rPr>
                      <m:t>𝑓</m:t>
                    </m:r>
                    <m:r>
                      <a:rPr lang="en-US" altLang="zh-CN" sz="1100" b="0" i="1" smtClean="0">
                        <a:latin typeface="Cambria Math"/>
                        <a:ea typeface="Cambria Math"/>
                        <a:cs typeface="Times New Roman" pitchFamily="18" charset="0"/>
                      </a:rPr>
                      <m:t>×</m:t>
                    </m:r>
                    <m:d>
                      <m:dPr>
                        <m:ctrlPr>
                          <a:rPr lang="en-US" altLang="zh-CN" sz="1100" b="0" i="1" smtClean="0">
                            <a:latin typeface="Cambria Math" panose="02040503050406030204" pitchFamily="18" charset="0"/>
                            <a:ea typeface="Cambria Math"/>
                            <a:cs typeface="Times New Roman" pitchFamily="18" charset="0"/>
                          </a:rPr>
                        </m:ctrlPr>
                      </m:dPr>
                      <m:e>
                        <m:r>
                          <a:rPr lang="en-US" altLang="zh-CN" sz="1100" b="0" i="1" smtClean="0">
                            <a:latin typeface="Cambria Math"/>
                            <a:ea typeface="Cambria Math"/>
                            <a:cs typeface="Times New Roman" pitchFamily="18" charset="0"/>
                          </a:rPr>
                          <m:t>1−</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𝑃</m:t>
                            </m:r>
                          </m:e>
                          <m:sub>
                            <m:r>
                              <a:rPr lang="en-US" altLang="zh-CN" sz="1100" b="0" i="1" smtClean="0">
                                <a:latin typeface="Cambria Math"/>
                                <a:ea typeface="Cambria Math"/>
                                <a:cs typeface="Times New Roman" pitchFamily="18" charset="0"/>
                              </a:rPr>
                              <m:t>𝑒𝑑</m:t>
                            </m:r>
                          </m:sub>
                        </m:sSub>
                      </m:e>
                    </m:d>
                  </m:oMath>
                </a14:m>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mc:Choice>
        <mc:Fallback xmlns="">
          <p:sp>
            <p:nvSpPr>
              <p:cNvPr id="114" name="Rectangle 14"/>
              <p:cNvSpPr>
                <a:spLocks noRot="1" noChangeAspect="1" noMove="1" noResize="1" noEditPoints="1" noAdjustHandles="1" noChangeArrowheads="1" noChangeShapeType="1" noTextEdit="1"/>
              </p:cNvSpPr>
              <p:nvPr/>
            </p:nvSpPr>
            <p:spPr bwMode="auto">
              <a:xfrm>
                <a:off x="9391763" y="4914713"/>
                <a:ext cx="1562534" cy="346249"/>
              </a:xfrm>
              <a:prstGeom prst="rect">
                <a:avLst/>
              </a:prstGeom>
              <a:blipFill rotWithShape="1">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1" name="矩形 40"/>
          <p:cNvSpPr/>
          <p:nvPr/>
        </p:nvSpPr>
        <p:spPr>
          <a:xfrm>
            <a:off x="6935586" y="3066666"/>
            <a:ext cx="2948243" cy="295530"/>
          </a:xfrm>
          <a:prstGeom prst="rect">
            <a:avLst/>
          </a:prstGeom>
        </p:spPr>
        <p:txBody>
          <a:bodyPr wrap="none">
            <a:spAutoFit/>
          </a:bodyPr>
          <a:lstStyle/>
          <a:p>
            <a:pPr>
              <a:lnSpc>
                <a:spcPct val="150000"/>
              </a:lnSpc>
            </a:pPr>
            <a:r>
              <a:rPr lang="en-US" altLang="zh-CN" sz="1000" i="1" dirty="0">
                <a:latin typeface="Times New Roman" panose="02020603050405020304" pitchFamily="18" charset="0"/>
                <a:cs typeface="Times New Roman" panose="02020603050405020304" pitchFamily="18" charset="0"/>
              </a:rPr>
              <a:t>Intermittent Errors</a:t>
            </a:r>
            <a:r>
              <a:rPr lang="en-US" altLang="zh-CN" sz="1000" dirty="0">
                <a:latin typeface="Times New Roman" panose="02020603050405020304" pitchFamily="18" charset="0"/>
                <a:cs typeface="Times New Roman" panose="02020603050405020304" pitchFamily="18" charset="0"/>
              </a:rPr>
              <a:t> , </a:t>
            </a:r>
            <a:r>
              <a:rPr lang="en-US" altLang="zh-CN" sz="1000" i="1" dirty="0">
                <a:latin typeface="Times New Roman" panose="02020603050405020304" pitchFamily="18" charset="0"/>
                <a:cs typeface="Times New Roman" panose="02020603050405020304" pitchFamily="18" charset="0"/>
              </a:rPr>
              <a:t>Hypothesis</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P</a:t>
            </a:r>
            <a:r>
              <a:rPr lang="en-US" altLang="zh-CN" sz="1000" i="1" baseline="-25000" dirty="0" err="1">
                <a:latin typeface="Times New Roman" pitchFamily="18" charset="0"/>
                <a:cs typeface="Times New Roman" pitchFamily="18" charset="0"/>
              </a:rPr>
              <a:t>fr</a:t>
            </a:r>
            <a:r>
              <a:rPr lang="en-US" altLang="zh-CN" sz="10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5% </a:t>
            </a:r>
            <a:r>
              <a:rPr lang="en-US" altLang="zh-CN" sz="1000" dirty="0">
                <a:latin typeface="Times New Roman" pitchFamily="18" charset="0"/>
                <a:cs typeface="Times New Roman" pitchFamily="18" charset="0"/>
              </a:rPr>
              <a:t>,</a:t>
            </a:r>
            <a:r>
              <a:rPr lang="en-US" altLang="zh-CN" sz="8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P</a:t>
            </a:r>
            <a:r>
              <a:rPr lang="en-US" altLang="zh-CN" sz="1000" i="1" baseline="-25000" dirty="0" err="1">
                <a:latin typeface="Times New Roman" pitchFamily="18" charset="0"/>
                <a:cs typeface="Times New Roman" pitchFamily="18" charset="0"/>
              </a:rPr>
              <a:t>ed</a:t>
            </a:r>
            <a:r>
              <a:rPr lang="en-US" altLang="zh-CN" sz="10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 </a:t>
            </a:r>
            <a:r>
              <a:rPr lang="en-US" altLang="zh-CN" sz="800" dirty="0">
                <a:latin typeface="Times New Roman" pitchFamily="18" charset="0"/>
                <a:cs typeface="Times New Roman" pitchFamily="18" charset="0"/>
              </a:rPr>
              <a:t>90% </a:t>
            </a:r>
            <a:r>
              <a:rPr lang="en-US" altLang="zh-CN" sz="1000" dirty="0">
                <a:latin typeface="Times New Roman" pitchFamily="18" charset="0"/>
                <a:cs typeface="Times New Roman" pitchFamily="18" charset="0"/>
              </a:rPr>
              <a:t>;</a:t>
            </a:r>
            <a:endParaRPr lang="zh-CN" altLang="en-US" sz="1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811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9268" y="3291469"/>
            <a:ext cx="4428526" cy="265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图片 12"/>
          <p:cNvPicPr>
            <a:picLocks noChangeAspect="1"/>
          </p:cNvPicPr>
          <p:nvPr/>
        </p:nvPicPr>
        <p:blipFill>
          <a:blip r:embed="rId4"/>
          <a:stretch>
            <a:fillRect/>
          </a:stretch>
        </p:blipFill>
        <p:spPr>
          <a:xfrm>
            <a:off x="860188" y="3742846"/>
            <a:ext cx="5198259" cy="2129138"/>
          </a:xfrm>
          <a:prstGeom prst="rect">
            <a:avLst/>
          </a:prstGeom>
        </p:spPr>
      </p:pic>
      <p:sp>
        <p:nvSpPr>
          <p:cNvPr id="9" name="矩形 3"/>
          <p:cNvSpPr>
            <a:spLocks noChangeArrowheads="1"/>
          </p:cNvSpPr>
          <p:nvPr/>
        </p:nvSpPr>
        <p:spPr bwMode="auto">
          <a:xfrm>
            <a:off x="54840" y="284343"/>
            <a:ext cx="11241810"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950" dirty="0">
                <a:solidFill>
                  <a:srgbClr val="000000"/>
                </a:solidFill>
                <a:latin typeface="Times New Roman" pitchFamily="18" charset="0"/>
                <a:cs typeface="Times New Roman" pitchFamily="18" charset="0"/>
              </a:rPr>
              <a:t>分析過程的質量經濟性分析</a:t>
            </a:r>
            <a:r>
              <a:rPr lang="zh-CN" altLang="en-US" sz="950" dirty="0">
                <a:solidFill>
                  <a:srgbClr val="000000"/>
                </a:solidFill>
                <a:latin typeface="Times New Roman" pitchFamily="18" charset="0"/>
                <a:cs typeface="Times New Roman" pitchFamily="18" charset="0"/>
              </a:rPr>
              <a:t>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預測分析過程的質量 </a:t>
            </a:r>
            <a:r>
              <a:rPr lang="en-US" altLang="zh-CN" sz="950" dirty="0">
                <a:solidFill>
                  <a:srgbClr val="000000"/>
                </a:solidFill>
                <a:latin typeface="Times New Roman" pitchFamily="18" charset="0"/>
                <a:cs typeface="Times New Roman" pitchFamily="18" charset="0"/>
              </a:rPr>
              <a:t>-</a:t>
            </a:r>
            <a:r>
              <a:rPr lang="en-US" altLang="zh-TW" sz="950" dirty="0">
                <a:solidFill>
                  <a:srgbClr val="000000"/>
                </a:solidFill>
                <a:latin typeface="Times New Roman" pitchFamily="18" charset="0"/>
                <a:cs typeface="Times New Roman" pitchFamily="18" charset="0"/>
              </a:rPr>
              <a:t> </a:t>
            </a:r>
            <a:r>
              <a:rPr lang="zh-TW" altLang="en-US" sz="950" dirty="0">
                <a:solidFill>
                  <a:srgbClr val="000000"/>
                </a:solidFill>
                <a:latin typeface="Times New Roman" pitchFamily="18" charset="0"/>
                <a:cs typeface="Times New Roman" pitchFamily="18" charset="0"/>
              </a:rPr>
              <a:t>控制信號預測值</a:t>
            </a:r>
            <a:r>
              <a:rPr lang="en-US" altLang="zh-TW" sz="950" dirty="0">
                <a:solidFill>
                  <a:srgbClr val="000000"/>
                </a:solidFill>
                <a:latin typeface="Times New Roman" pitchFamily="18" charset="0"/>
                <a:cs typeface="Times New Roman" pitchFamily="18" charset="0"/>
              </a:rPr>
              <a:t>(</a:t>
            </a:r>
            <a:r>
              <a:rPr lang="en-US" altLang="zh-TW" sz="950" i="1" dirty="0">
                <a:solidFill>
                  <a:srgbClr val="000000"/>
                </a:solidFill>
                <a:latin typeface="Times New Roman" pitchFamily="18" charset="0"/>
                <a:cs typeface="Times New Roman" pitchFamily="18" charset="0"/>
              </a:rPr>
              <a:t>predictive value</a:t>
            </a:r>
            <a:r>
              <a:rPr lang="en-US" altLang="zh-TW" sz="950" dirty="0">
                <a:solidFill>
                  <a:srgbClr val="000000"/>
                </a:solidFill>
                <a:latin typeface="Times New Roman" pitchFamily="18" charset="0"/>
                <a:cs typeface="Times New Roman" pitchFamily="18" charset="0"/>
              </a:rPr>
              <a:t>)</a:t>
            </a:r>
            <a:r>
              <a:rPr lang="zh-TW" altLang="en-US" sz="950" dirty="0">
                <a:solidFill>
                  <a:srgbClr val="000000"/>
                </a:solidFill>
                <a:latin typeface="Times New Roman" pitchFamily="18" charset="0"/>
                <a:cs typeface="Times New Roman" pitchFamily="18" charset="0"/>
              </a:rPr>
              <a:t>、缺陷率</a:t>
            </a:r>
            <a:r>
              <a:rPr lang="en-US" altLang="zh-TW" sz="950" dirty="0">
                <a:solidFill>
                  <a:srgbClr val="000000"/>
                </a:solidFill>
                <a:latin typeface="Times New Roman" pitchFamily="18" charset="0"/>
                <a:cs typeface="Times New Roman" pitchFamily="18" charset="0"/>
              </a:rPr>
              <a:t>(</a:t>
            </a:r>
            <a:r>
              <a:rPr lang="en-US" altLang="zh-TW" sz="950" i="1" dirty="0">
                <a:solidFill>
                  <a:srgbClr val="000000"/>
                </a:solidFill>
                <a:latin typeface="Times New Roman" pitchFamily="18" charset="0"/>
                <a:cs typeface="Times New Roman" pitchFamily="18" charset="0"/>
              </a:rPr>
              <a:t>defect rate</a:t>
            </a:r>
            <a:r>
              <a:rPr lang="en-US" altLang="zh-TW" sz="950" dirty="0">
                <a:solidFill>
                  <a:srgbClr val="000000"/>
                </a:solidFill>
                <a:latin typeface="Times New Roman" pitchFamily="18" charset="0"/>
                <a:cs typeface="Times New Roman" pitchFamily="18" charset="0"/>
              </a:rPr>
              <a:t>) - </a:t>
            </a:r>
            <a:r>
              <a:rPr lang="zh-TW" altLang="en-US" sz="950" dirty="0">
                <a:solidFill>
                  <a:srgbClr val="000000"/>
                </a:solidFill>
                <a:latin typeface="Times New Roman" pitchFamily="18" charset="0"/>
                <a:cs typeface="Times New Roman" pitchFamily="18" charset="0"/>
              </a:rPr>
              <a:t>從平均運行</a:t>
            </a:r>
            <a:r>
              <a:rPr lang="zh-CN" altLang="en-US" sz="950" dirty="0">
                <a:solidFill>
                  <a:srgbClr val="000000"/>
                </a:solidFill>
                <a:latin typeface="Times New Roman" pitchFamily="18" charset="0"/>
                <a:cs typeface="Times New Roman" pitchFamily="18" charset="0"/>
              </a:rPr>
              <a:t>分析批數</a:t>
            </a:r>
            <a:r>
              <a:rPr lang="en-US" altLang="zh-TW" sz="950" dirty="0">
                <a:solidFill>
                  <a:srgbClr val="000000"/>
                </a:solidFill>
                <a:latin typeface="Times New Roman" pitchFamily="18" charset="0"/>
                <a:cs typeface="Times New Roman" pitchFamily="18" charset="0"/>
              </a:rPr>
              <a:t>( </a:t>
            </a:r>
            <a:r>
              <a:rPr lang="en-US" altLang="zh-TW" sz="950" i="1" dirty="0">
                <a:solidFill>
                  <a:srgbClr val="000000"/>
                </a:solidFill>
                <a:latin typeface="Times New Roman" pitchFamily="18" charset="0"/>
                <a:cs typeface="Times New Roman" pitchFamily="18" charset="0"/>
              </a:rPr>
              <a:t>average run length </a:t>
            </a:r>
            <a:r>
              <a:rPr lang="en-US" altLang="zh-TW" sz="950" dirty="0">
                <a:solidFill>
                  <a:srgbClr val="000000"/>
                </a:solidFill>
                <a:latin typeface="Times New Roman" pitchFamily="18" charset="0"/>
                <a:cs typeface="Times New Roman" pitchFamily="18" charset="0"/>
              </a:rPr>
              <a:t>)</a:t>
            </a:r>
            <a:r>
              <a:rPr lang="zh-TW" altLang="en-US" sz="950" dirty="0">
                <a:solidFill>
                  <a:srgbClr val="000000"/>
                </a:solidFill>
                <a:latin typeface="Times New Roman" pitchFamily="18" charset="0"/>
                <a:cs typeface="Times New Roman" pitchFamily="18" charset="0"/>
              </a:rPr>
              <a:t>估計</a:t>
            </a:r>
            <a:r>
              <a:rPr lang="zh-CN" altLang="en-US" sz="950" dirty="0">
                <a:solidFill>
                  <a:srgbClr val="000000"/>
                </a:solidFill>
                <a:latin typeface="Times New Roman" pitchFamily="18" charset="0"/>
                <a:cs typeface="Times New Roman" pitchFamily="18" charset="0"/>
              </a:rPr>
              <a:t>控制過程</a:t>
            </a:r>
            <a:r>
              <a:rPr lang="zh-TW" altLang="en-US" sz="950" dirty="0">
                <a:solidFill>
                  <a:srgbClr val="000000"/>
                </a:solidFill>
                <a:latin typeface="Times New Roman" pitchFamily="18" charset="0"/>
                <a:cs typeface="Times New Roman" pitchFamily="18" charset="0"/>
              </a:rPr>
              <a:t>預測值的特征</a:t>
            </a:r>
            <a:r>
              <a:rPr lang="zh-CN" altLang="en-US" sz="950" dirty="0">
                <a:solidFill>
                  <a:srgbClr val="000000"/>
                </a:solidFill>
                <a:latin typeface="Times New Roman" pitchFamily="18" charset="0"/>
                <a:cs typeface="Times New Roman" pitchFamily="18" charset="0"/>
              </a:rPr>
              <a:t>；</a:t>
            </a:r>
            <a:endParaRPr lang="zh-TW" altLang="en-US" sz="950" dirty="0">
              <a:solidFill>
                <a:srgbClr val="000000"/>
              </a:solidFill>
              <a:latin typeface="Times New Roman" pitchFamily="18" charset="0"/>
              <a:cs typeface="Times New Roman" pitchFamily="18" charset="0"/>
            </a:endParaRP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16" name="Rectangle 14"/>
          <p:cNvSpPr>
            <a:spLocks noChangeArrowheads="1"/>
          </p:cNvSpPr>
          <p:nvPr/>
        </p:nvSpPr>
        <p:spPr bwMode="auto">
          <a:xfrm>
            <a:off x="718294" y="533139"/>
            <a:ext cx="10302633"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50" dirty="0">
                <a:latin typeface="Times New Roman" pitchFamily="18" charset="0"/>
                <a:cs typeface="Times New Roman" pitchFamily="18" charset="0"/>
              </a:rPr>
              <a:t>對於持續誤差</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persistent errors</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，分析過程含有誤差時誤差檢出的平均運行分析批數</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The average number of analytical runs</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average run length</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required to detect an out-of-control error condition</a:t>
            </a:r>
            <a:r>
              <a:rPr lang="en-US" altLang="zh-CN" sz="1050" dirty="0">
                <a:latin typeface="Times New Roman" pitchFamily="18" charset="0"/>
                <a:cs typeface="Times New Roman" pitchFamily="18" charset="0"/>
              </a:rPr>
              <a:t> , </a:t>
            </a:r>
            <a:r>
              <a:rPr lang="en-US" altLang="zh-CN" sz="1050" i="1" dirty="0" err="1">
                <a:latin typeface="Times New Roman" pitchFamily="18" charset="0"/>
                <a:cs typeface="Times New Roman" pitchFamily="18" charset="0"/>
              </a:rPr>
              <a:t>ARL</a:t>
            </a:r>
            <a:r>
              <a:rPr lang="en-US" altLang="zh-CN" sz="1050" i="1" baseline="-25000" dirty="0" err="1">
                <a:latin typeface="Times New Roman" pitchFamily="18" charset="0"/>
                <a:cs typeface="Times New Roman" pitchFamily="18" charset="0"/>
              </a:rPr>
              <a:t>ed</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與分析過程不含誤差時在控狀態運行的分析批數</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The average number of analytical runs between QC rejections when the process is in control</a:t>
            </a:r>
            <a:r>
              <a:rPr lang="en-US" altLang="zh-CN" sz="1050" dirty="0">
                <a:latin typeface="Times New Roman" pitchFamily="18" charset="0"/>
                <a:cs typeface="Times New Roman" pitchFamily="18" charset="0"/>
              </a:rPr>
              <a:t> (</a:t>
            </a:r>
            <a:r>
              <a:rPr lang="en-US" altLang="zh-CN" sz="1050" i="1" dirty="0">
                <a:latin typeface="Times New Roman" pitchFamily="18" charset="0"/>
                <a:cs typeface="Times New Roman" pitchFamily="18" charset="0"/>
              </a:rPr>
              <a:t>false rejection</a:t>
            </a:r>
            <a:r>
              <a:rPr lang="en-US" altLang="zh-CN" sz="1050" dirty="0">
                <a:latin typeface="Times New Roman" pitchFamily="18" charset="0"/>
                <a:cs typeface="Times New Roman" pitchFamily="18" charset="0"/>
              </a:rPr>
              <a:t>) , </a:t>
            </a:r>
            <a:r>
              <a:rPr lang="en-US" altLang="zh-CN" sz="1050" i="1" dirty="0" err="1">
                <a:latin typeface="Times New Roman" pitchFamily="18" charset="0"/>
                <a:cs typeface="Times New Roman" pitchFamily="18" charset="0"/>
              </a:rPr>
              <a:t>ARL</a:t>
            </a:r>
            <a:r>
              <a:rPr lang="en-US" altLang="zh-CN" sz="1050" i="1" baseline="-25000" dirty="0" err="1">
                <a:latin typeface="Times New Roman" pitchFamily="18" charset="0"/>
                <a:cs typeface="Times New Roman" pitchFamily="18" charset="0"/>
              </a:rPr>
              <a:t>fr</a:t>
            </a:r>
            <a:r>
              <a:rPr lang="en-US" altLang="zh-CN" sz="1050" dirty="0">
                <a:latin typeface="Times New Roman" pitchFamily="18" charset="0"/>
                <a:cs typeface="Times New Roman" pitchFamily="18" charset="0"/>
              </a:rPr>
              <a:t> )</a:t>
            </a:r>
            <a:r>
              <a:rPr lang="zh-CN" altLang="en-US" sz="1050" dirty="0">
                <a:latin typeface="Times New Roman" pitchFamily="18" charset="0"/>
                <a:cs typeface="Times New Roman" pitchFamily="18" charset="0"/>
              </a:rPr>
              <a:t>可以作為標示控制方法性能的指標，因此從誤差檢出的平均運行分析批數估計控制方法預測值的特徵，並藉此</a:t>
            </a:r>
            <a:r>
              <a:rPr lang="zh-TW" altLang="en-US" sz="1050" dirty="0">
                <a:latin typeface="Times New Roman" pitchFamily="18" charset="0"/>
                <a:cs typeface="Times New Roman" pitchFamily="18" charset="0"/>
              </a:rPr>
              <a:t>分析過程預測值與測定方法的誤差發生率之間的關係</a:t>
            </a:r>
            <a:r>
              <a:rPr lang="zh-CN" altLang="en-US" sz="1050" dirty="0">
                <a:latin typeface="Times New Roman" pitchFamily="18" charset="0"/>
                <a:cs typeface="Times New Roman" pitchFamily="18" charset="0"/>
              </a:rPr>
              <a:t>是合適的，對於持續誤差，由於從誤差發生時起持續存在直至</a:t>
            </a:r>
            <a:r>
              <a:rPr lang="zh-TW" altLang="en-US" sz="1050" dirty="0">
                <a:latin typeface="Times New Roman" pitchFamily="18" charset="0"/>
                <a:cs typeface="Times New Roman" pitchFamily="18" charset="0"/>
              </a:rPr>
              <a:t>被檢出</a:t>
            </a:r>
            <a:r>
              <a:rPr lang="zh-CN" altLang="en-US" sz="1050" dirty="0">
                <a:latin typeface="Times New Roman" pitchFamily="18" charset="0"/>
                <a:cs typeface="Times New Roman" pitchFamily="18" charset="0"/>
              </a:rPr>
              <a:t>消除為止，因此</a:t>
            </a:r>
            <a:r>
              <a:rPr lang="zh-TW" altLang="en-US" sz="1050" dirty="0">
                <a:latin typeface="Times New Roman" pitchFamily="18" charset="0"/>
                <a:cs typeface="Times New Roman" pitchFamily="18" charset="0"/>
              </a:rPr>
              <a:t>真失控</a:t>
            </a:r>
            <a:r>
              <a:rPr lang="zh-CN" altLang="en-US" sz="1050" dirty="0">
                <a:latin typeface="Times New Roman" pitchFamily="18" charset="0"/>
                <a:cs typeface="Times New Roman" pitchFamily="18" charset="0"/>
              </a:rPr>
              <a:t>的分析</a:t>
            </a:r>
            <a:r>
              <a:rPr lang="zh-TW" altLang="en-US" sz="1050" dirty="0">
                <a:latin typeface="Times New Roman" pitchFamily="18" charset="0"/>
                <a:cs typeface="Times New Roman" pitchFamily="18" charset="0"/>
              </a:rPr>
              <a:t>批數</a:t>
            </a:r>
            <a:r>
              <a:rPr lang="zh-CN" altLang="en-US" sz="1050" dirty="0">
                <a:latin typeface="Times New Roman" pitchFamily="18" charset="0"/>
                <a:cs typeface="Times New Roman" pitchFamily="18" charset="0"/>
              </a:rPr>
              <a:t>只</a:t>
            </a:r>
            <a:r>
              <a:rPr lang="zh-TW" altLang="en-US" sz="1050" dirty="0">
                <a:latin typeface="Times New Roman" pitchFamily="18" charset="0"/>
                <a:cs typeface="Times New Roman" pitchFamily="18" charset="0"/>
              </a:rPr>
              <a:t>依賴於</a:t>
            </a:r>
            <a:r>
              <a:rPr lang="zh-CN" altLang="en-US" sz="1050" dirty="0">
                <a:latin typeface="Times New Roman" pitchFamily="18" charset="0"/>
                <a:cs typeface="Times New Roman" pitchFamily="18" charset="0"/>
              </a:rPr>
              <a:t>分析過程的誤差發生率</a:t>
            </a:r>
            <a:r>
              <a:rPr lang="en-US" altLang="zh-CN" sz="1050" dirty="0">
                <a:latin typeface="Times New Roman" pitchFamily="18" charset="0"/>
                <a:cs typeface="Times New Roman" pitchFamily="18" charset="0"/>
              </a:rPr>
              <a:t>( </a:t>
            </a:r>
            <a:r>
              <a:rPr lang="en-US" altLang="zh-TW" sz="1050" i="1" dirty="0">
                <a:latin typeface="Times New Roman" pitchFamily="18" charset="0"/>
                <a:cs typeface="Times New Roman" pitchFamily="18" charset="0"/>
              </a:rPr>
              <a:t>frequency of errors</a:t>
            </a:r>
            <a:r>
              <a:rPr lang="en-US" altLang="zh-TW" sz="1050" dirty="0">
                <a:latin typeface="Times New Roman" pitchFamily="18" charset="0"/>
                <a:cs typeface="Times New Roman" pitchFamily="18" charset="0"/>
              </a:rPr>
              <a:t> ) </a:t>
            </a:r>
            <a:r>
              <a:rPr lang="zh-CN" altLang="en-US" sz="1050" dirty="0">
                <a:latin typeface="Times New Roman" pitchFamily="18" charset="0"/>
                <a:cs typeface="Times New Roman" pitchFamily="18" charset="0"/>
              </a:rPr>
              <a:t>，即：</a:t>
            </a:r>
            <a:r>
              <a:rPr lang="en-US" altLang="zh-CN" sz="1050" i="1" dirty="0" err="1">
                <a:latin typeface="Times New Roman" pitchFamily="18" charset="0"/>
                <a:cs typeface="Times New Roman" pitchFamily="18" charset="0"/>
              </a:rPr>
              <a:t>n</a:t>
            </a:r>
            <a:r>
              <a:rPr lang="en-US" altLang="zh-CN" sz="1050" i="1" baseline="-25000" dirty="0" err="1">
                <a:latin typeface="Times New Roman" pitchFamily="18" charset="0"/>
                <a:cs typeface="Times New Roman" pitchFamily="18" charset="0"/>
              </a:rPr>
              <a:t>tr</a:t>
            </a:r>
            <a:r>
              <a:rPr lang="en-US" altLang="zh-CN" sz="1050" dirty="0">
                <a:latin typeface="Times New Roman" pitchFamily="18" charset="0"/>
                <a:cs typeface="Times New Roman" pitchFamily="18" charset="0"/>
              </a:rPr>
              <a:t> = </a:t>
            </a:r>
            <a:r>
              <a:rPr lang="en-US" altLang="zh-CN" sz="1050" i="1" dirty="0" err="1">
                <a:latin typeface="Times New Roman" pitchFamily="18" charset="0"/>
                <a:cs typeface="Times New Roman" pitchFamily="18" charset="0"/>
              </a:rPr>
              <a:t>n</a:t>
            </a:r>
            <a:r>
              <a:rPr lang="en-US" altLang="zh-CN" sz="1050" i="1" baseline="-25000" dirty="0" err="1">
                <a:latin typeface="Times New Roman" pitchFamily="18" charset="0"/>
                <a:cs typeface="Times New Roman" pitchFamily="18" charset="0"/>
              </a:rPr>
              <a:t>t</a:t>
            </a:r>
            <a:r>
              <a:rPr lang="en-US" altLang="zh-CN" sz="1050" dirty="0">
                <a:latin typeface="Times New Roman" pitchFamily="18" charset="0"/>
                <a:cs typeface="Times New Roman" pitchFamily="18" charset="0"/>
              </a:rPr>
              <a:t> · </a:t>
            </a:r>
            <a:r>
              <a:rPr lang="en-US" altLang="zh-CN" sz="1050" i="1" dirty="0">
                <a:latin typeface="Times New Roman" pitchFamily="18" charset="0"/>
                <a:cs typeface="Times New Roman" pitchFamily="18" charset="0"/>
              </a:rPr>
              <a:t>f</a:t>
            </a:r>
            <a:r>
              <a:rPr lang="en-US" altLang="zh-CN" sz="1050" dirty="0">
                <a:latin typeface="Times New Roman" pitchFamily="18" charset="0"/>
                <a:cs typeface="Times New Roman" pitchFamily="18" charset="0"/>
              </a:rPr>
              <a:t>   </a:t>
            </a:r>
            <a:r>
              <a:rPr lang="zh-TW" altLang="en-US" sz="1050" dirty="0">
                <a:latin typeface="Times New Roman" pitchFamily="18" charset="0"/>
                <a:cs typeface="Times New Roman" pitchFamily="18" charset="0"/>
              </a:rPr>
              <a:t>；</a:t>
            </a:r>
          </a:p>
        </p:txBody>
      </p:sp>
      <mc:AlternateContent xmlns:mc="http://schemas.openxmlformats.org/markup-compatibility/2006" xmlns:a14="http://schemas.microsoft.com/office/drawing/2010/main">
        <mc:Choice Requires="a14">
          <p:sp>
            <p:nvSpPr>
              <p:cNvPr id="28" name="Rectangle 14"/>
              <p:cNvSpPr>
                <a:spLocks noChangeArrowheads="1"/>
              </p:cNvSpPr>
              <p:nvPr/>
            </p:nvSpPr>
            <p:spPr bwMode="auto">
              <a:xfrm>
                <a:off x="718294" y="1390050"/>
                <a:ext cx="10578356" cy="76264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50" dirty="0">
                    <a:latin typeface="Times New Roman" pitchFamily="18" charset="0"/>
                    <a:cs typeface="Times New Roman" pitchFamily="18" charset="0"/>
                  </a:rPr>
                  <a:t>失控信號的預測值</a:t>
                </a:r>
                <a:r>
                  <a:rPr lang="en-US" altLang="zh-CN" sz="1100"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PV</a:t>
                </a:r>
                <a:r>
                  <a:rPr lang="en-US" altLang="zh-CN" sz="1100" i="1" baseline="-25000" dirty="0" err="1">
                    <a:latin typeface="Times New Roman" pitchFamily="18" charset="0"/>
                    <a:cs typeface="Times New Roman" pitchFamily="18" charset="0"/>
                  </a:rPr>
                  <a:t>r</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14:m>
                  <m:oMath xmlns:m="http://schemas.openxmlformats.org/officeDocument/2006/math">
                    <m:sSub>
                      <m:sSubPr>
                        <m:ctrlPr>
                          <a:rPr lang="en-US" altLang="zh-CN" sz="120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𝑃𝑉</m:t>
                        </m:r>
                      </m:e>
                      <m:sub>
                        <m:r>
                          <a:rPr lang="en-US" altLang="zh-CN" sz="1200" b="0" i="1" smtClean="0">
                            <a:latin typeface="Cambria Math"/>
                            <a:cs typeface="Times New Roman" pitchFamily="18" charset="0"/>
                          </a:rPr>
                          <m:t>𝑟</m:t>
                        </m:r>
                      </m:sub>
                    </m:sSub>
                    <m:r>
                      <a:rPr lang="en-US" altLang="zh-CN" sz="1200" b="0" i="1" smtClean="0">
                        <a:latin typeface="Cambria Math"/>
                        <a:cs typeface="Times New Roman" pitchFamily="18" charset="0"/>
                      </a:rPr>
                      <m:t>=</m:t>
                    </m:r>
                    <m:f>
                      <m:fPr>
                        <m:ctrlPr>
                          <a:rPr lang="en-US" altLang="zh-CN" sz="1200" b="0" i="1" smtClean="0">
                            <a:latin typeface="Cambria Math" panose="02040503050406030204" pitchFamily="18" charset="0"/>
                            <a:cs typeface="Times New Roman" pitchFamily="18" charset="0"/>
                          </a:rPr>
                        </m:ctrlPr>
                      </m:fPr>
                      <m:num>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𝑡𝑟</m:t>
                            </m:r>
                          </m:sub>
                        </m:sSub>
                      </m:num>
                      <m:den>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𝑡𝑟</m:t>
                            </m:r>
                          </m:sub>
                        </m:sSub>
                        <m:r>
                          <a:rPr lang="en-US" altLang="zh-CN" sz="1200" b="0" i="1" smtClean="0">
                            <a:latin typeface="Cambria Math"/>
                            <a:cs typeface="Times New Roman" pitchFamily="18" charset="0"/>
                          </a:rPr>
                          <m:t>+</m:t>
                        </m:r>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𝑓𝑟</m:t>
                            </m:r>
                          </m:sub>
                        </m:sSub>
                      </m:den>
                    </m:f>
                    <m:r>
                      <a:rPr lang="en-US" altLang="zh-CN" sz="1200" b="0" i="1" smtClean="0">
                        <a:latin typeface="Cambria Math"/>
                        <a:cs typeface="Times New Roman" pitchFamily="18" charset="0"/>
                      </a:rPr>
                      <m:t>=</m:t>
                    </m:r>
                    <m:f>
                      <m:fPr>
                        <m:ctrlPr>
                          <a:rPr lang="en-US" altLang="zh-CN" sz="1200" b="0" i="1" smtClean="0">
                            <a:latin typeface="Cambria Math" panose="02040503050406030204" pitchFamily="18" charset="0"/>
                            <a:cs typeface="Times New Roman" pitchFamily="18" charset="0"/>
                          </a:rPr>
                        </m:ctrlPr>
                      </m:fPr>
                      <m:num>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m:t>
                            </m:r>
                          </m:sub>
                        </m:sSub>
                        <m:r>
                          <a:rPr lang="en-US" altLang="zh-CN" sz="1200" b="0" i="1" smtClean="0">
                            <a:latin typeface="Cambria Math"/>
                            <a:ea typeface="Cambria Math"/>
                            <a:cs typeface="Times New Roman" pitchFamily="18" charset="0"/>
                          </a:rPr>
                          <m:t>×</m:t>
                        </m:r>
                        <m:r>
                          <a:rPr lang="en-US" altLang="zh-CN" sz="1200" b="0" i="1" smtClean="0">
                            <a:latin typeface="Cambria Math"/>
                            <a:cs typeface="Times New Roman" pitchFamily="18" charset="0"/>
                          </a:rPr>
                          <m:t>𝑓</m:t>
                        </m:r>
                      </m:num>
                      <m:den>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𝑛</m:t>
                            </m:r>
                          </m:e>
                          <m:sub>
                            <m:r>
                              <a:rPr lang="en-US" altLang="zh-CN" sz="1200" b="0" i="1" smtClean="0">
                                <a:latin typeface="Cambria Math"/>
                                <a:ea typeface="Cambria Math"/>
                                <a:cs typeface="Times New Roman" pitchFamily="18" charset="0"/>
                              </a:rPr>
                              <m:t>𝑡</m:t>
                            </m:r>
                          </m:sub>
                        </m:sSub>
                        <m:r>
                          <a:rPr lang="en-US" altLang="zh-CN" sz="1200" b="0" i="1" smtClean="0">
                            <a:latin typeface="Cambria Math"/>
                            <a:ea typeface="Cambria Math"/>
                            <a:cs typeface="Times New Roman" pitchFamily="18" charset="0"/>
                          </a:rPr>
                          <m:t>×</m:t>
                        </m:r>
                        <m:r>
                          <a:rPr lang="en-US" altLang="zh-CN" sz="1200" b="0" i="1" smtClean="0">
                            <a:latin typeface="Cambria Math"/>
                            <a:cs typeface="Times New Roman" pitchFamily="18" charset="0"/>
                          </a:rPr>
                          <m:t>𝑓</m:t>
                        </m:r>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𝑛</m:t>
                            </m:r>
                          </m:e>
                          <m:sub>
                            <m:r>
                              <a:rPr lang="en-US" altLang="zh-CN" sz="1200" b="0" i="1" smtClean="0">
                                <a:latin typeface="Cambria Math"/>
                                <a:ea typeface="Cambria Math"/>
                                <a:cs typeface="Times New Roman" pitchFamily="18" charset="0"/>
                              </a:rPr>
                              <m:t>𝑡</m:t>
                            </m:r>
                          </m:sub>
                        </m:sSub>
                        <m:r>
                          <a:rPr lang="en-US" altLang="zh-CN" sz="1200" b="0" i="1" smtClean="0">
                            <a:latin typeface="Cambria Math"/>
                            <a:ea typeface="Cambria Math"/>
                            <a:cs typeface="Times New Roman" pitchFamily="18" charset="0"/>
                          </a:rPr>
                          <m:t>×</m:t>
                        </m:r>
                        <m:d>
                          <m:dPr>
                            <m:ctrlPr>
                              <a:rPr lang="en-US" altLang="zh-CN" sz="1200" b="0" i="1" smtClean="0">
                                <a:latin typeface="Cambria Math" panose="02040503050406030204" pitchFamily="18" charset="0"/>
                                <a:ea typeface="Cambria Math"/>
                                <a:cs typeface="Times New Roman" pitchFamily="18" charset="0"/>
                              </a:rPr>
                            </m:ctrlPr>
                          </m:dPr>
                          <m:e>
                            <m:r>
                              <a:rPr lang="en-US" altLang="zh-CN" sz="1200" b="0" i="1" smtClean="0">
                                <a:latin typeface="Cambria Math"/>
                                <a:ea typeface="Cambria Math"/>
                                <a:cs typeface="Times New Roman" pitchFamily="18" charset="0"/>
                              </a:rPr>
                              <m:t>1−</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𝑒𝑑</m:t>
                                </m:r>
                              </m:sub>
                            </m:sSub>
                            <m:r>
                              <a:rPr lang="en-US" altLang="zh-CN" sz="1200" b="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e>
                        </m:d>
                        <m:r>
                          <a:rPr lang="en-US" altLang="zh-CN" sz="1200" b="0" i="1" smtClean="0">
                            <a:latin typeface="Cambria Math"/>
                            <a:ea typeface="Cambria Math"/>
                            <a:cs typeface="Times New Roman" pitchFamily="18" charset="0"/>
                          </a:rPr>
                          <m:t>×</m:t>
                        </m:r>
                        <m:d>
                          <m:dPr>
                            <m:ctrlPr>
                              <a:rPr lang="en-US" altLang="zh-CN" sz="1200" b="0" i="1" smtClean="0">
                                <a:latin typeface="Cambria Math" panose="02040503050406030204" pitchFamily="18" charset="0"/>
                                <a:ea typeface="Cambria Math"/>
                                <a:cs typeface="Times New Roman" pitchFamily="18" charset="0"/>
                              </a:rPr>
                            </m:ctrlPr>
                          </m:dPr>
                          <m:e>
                            <m:r>
                              <a:rPr lang="en-US" altLang="zh-CN" sz="1200" b="0" i="1" smtClean="0">
                                <a:latin typeface="Cambria Math"/>
                                <a:ea typeface="Cambria Math"/>
                                <a:cs typeface="Times New Roman" pitchFamily="18" charset="0"/>
                              </a:rPr>
                              <m:t>1−</m:t>
                            </m:r>
                            <m:sSup>
                              <m:sSupPr>
                                <m:ctrlPr>
                                  <a:rPr lang="en-US" altLang="zh-CN" sz="1200" b="0" i="1" smtClean="0">
                                    <a:latin typeface="Cambria Math" panose="02040503050406030204" pitchFamily="18" charset="0"/>
                                    <a:ea typeface="Cambria Math"/>
                                    <a:cs typeface="Times New Roman" pitchFamily="18" charset="0"/>
                                  </a:rPr>
                                </m:ctrlPr>
                              </m:sSupPr>
                              <m:e>
                                <m:d>
                                  <m:dPr>
                                    <m:ctrlPr>
                                      <a:rPr lang="en-US" altLang="zh-CN" sz="1200" b="0" i="1" smtClean="0">
                                        <a:latin typeface="Cambria Math" panose="02040503050406030204" pitchFamily="18" charset="0"/>
                                        <a:ea typeface="Cambria Math"/>
                                        <a:cs typeface="Times New Roman" pitchFamily="18" charset="0"/>
                                      </a:rPr>
                                    </m:ctrlPr>
                                  </m:dPr>
                                  <m:e>
                                    <m:r>
                                      <a:rPr lang="en-US" altLang="zh-CN" sz="1200" b="0" i="1" smtClean="0">
                                        <a:latin typeface="Cambria Math"/>
                                        <a:ea typeface="Cambria Math"/>
                                        <a:cs typeface="Times New Roman" pitchFamily="18" charset="0"/>
                                      </a:rPr>
                                      <m:t>1−</m:t>
                                    </m:r>
                                    <m:f>
                                      <m:fPr>
                                        <m:ctrlPr>
                                          <a:rPr lang="en-US" altLang="zh-CN" sz="1200" b="0" i="1" smtClean="0">
                                            <a:latin typeface="Cambria Math" panose="02040503050406030204" pitchFamily="18" charset="0"/>
                                            <a:ea typeface="Cambria Math"/>
                                            <a:cs typeface="Times New Roman" pitchFamily="18" charset="0"/>
                                          </a:rPr>
                                        </m:ctrlPr>
                                      </m:fPr>
                                      <m:num>
                                        <m:r>
                                          <a:rPr lang="en-US" altLang="zh-CN" sz="1200" b="0" i="1" smtClean="0">
                                            <a:latin typeface="Cambria Math"/>
                                            <a:ea typeface="Cambria Math"/>
                                            <a:cs typeface="Times New Roman" pitchFamily="18" charset="0"/>
                                          </a:rPr>
                                          <m:t>1</m:t>
                                        </m:r>
                                      </m:num>
                                      <m:den>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𝑓𝑟</m:t>
                                            </m:r>
                                          </m:sub>
                                        </m:sSub>
                                      </m:den>
                                    </m:f>
                                  </m:e>
                                </m:d>
                              </m:e>
                              <m:sup>
                                <m:r>
                                  <a:rPr lang="en-US" altLang="zh-CN" sz="1200" b="0" i="1" smtClean="0">
                                    <a:latin typeface="Cambria Math"/>
                                    <a:ea typeface="Cambria Math"/>
                                    <a:cs typeface="Times New Roman" pitchFamily="18" charset="0"/>
                                  </a:rPr>
                                  <m:t>𝑚</m:t>
                                </m:r>
                              </m:sup>
                            </m:sSup>
                          </m:e>
                        </m:d>
                      </m:den>
                    </m:f>
                    <m:r>
                      <a:rPr lang="en-US" altLang="zh-CN" sz="1200" b="0" i="1" smtClean="0">
                        <a:latin typeface="Cambria Math"/>
                        <a:ea typeface="Cambria Math"/>
                        <a:cs typeface="Times New Roman" pitchFamily="18" charset="0"/>
                      </a:rPr>
                      <m:t>=</m:t>
                    </m:r>
                    <m:f>
                      <m:fPr>
                        <m:ctrlPr>
                          <a:rPr lang="en-US" altLang="zh-CN" sz="1200" i="1">
                            <a:latin typeface="Cambria Math" panose="02040503050406030204" pitchFamily="18" charset="0"/>
                            <a:cs typeface="Times New Roman" pitchFamily="18" charset="0"/>
                          </a:rPr>
                        </m:ctrlPr>
                      </m:fPr>
                      <m:num>
                        <m:r>
                          <a:rPr lang="en-US" altLang="zh-CN" sz="1200" i="1">
                            <a:latin typeface="Cambria Math"/>
                            <a:cs typeface="Times New Roman" pitchFamily="18" charset="0"/>
                          </a:rPr>
                          <m:t>𝑓</m:t>
                        </m:r>
                      </m:num>
                      <m:den>
                        <m:r>
                          <a:rPr lang="en-US" altLang="zh-CN" sz="1200" i="1">
                            <a:latin typeface="Cambria Math"/>
                            <a:cs typeface="Times New Roman" pitchFamily="18" charset="0"/>
                          </a:rPr>
                          <m:t>𝑓</m:t>
                        </m:r>
                        <m:r>
                          <a:rPr lang="en-US" altLang="zh-CN" sz="1200" i="1">
                            <a:latin typeface="Cambria Math"/>
                            <a:ea typeface="Cambria Math"/>
                            <a:cs typeface="Times New Roman" pitchFamily="18" charset="0"/>
                          </a:rPr>
                          <m:t>+</m:t>
                        </m:r>
                        <m:d>
                          <m:dPr>
                            <m:ctrlPr>
                              <a:rPr lang="en-US" altLang="zh-CN" sz="1200" i="1">
                                <a:latin typeface="Cambria Math" panose="02040503050406030204" pitchFamily="18" charset="0"/>
                                <a:ea typeface="Cambria Math"/>
                                <a:cs typeface="Times New Roman" pitchFamily="18" charset="0"/>
                              </a:rPr>
                            </m:ctrlPr>
                          </m:dPr>
                          <m:e>
                            <m:r>
                              <a:rPr lang="en-US" altLang="zh-CN" sz="1200" i="1">
                                <a:latin typeface="Cambria Math"/>
                                <a:ea typeface="Cambria Math"/>
                                <a:cs typeface="Times New Roman" pitchFamily="18" charset="0"/>
                              </a:rPr>
                              <m:t>1−</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𝐴𝑅𝐿</m:t>
                                </m:r>
                              </m:e>
                              <m:sub>
                                <m:r>
                                  <a:rPr lang="en-US" altLang="zh-CN" sz="1200" i="1">
                                    <a:latin typeface="Cambria Math"/>
                                    <a:ea typeface="Cambria Math"/>
                                    <a:cs typeface="Times New Roman" pitchFamily="18" charset="0"/>
                                  </a:rPr>
                                  <m:t>𝑒𝑑</m:t>
                                </m:r>
                              </m:sub>
                            </m:sSub>
                            <m:r>
                              <a:rPr lang="en-US" altLang="zh-CN" sz="1200" i="1">
                                <a:latin typeface="Cambria Math"/>
                                <a:ea typeface="Cambria Math"/>
                                <a:cs typeface="Times New Roman" pitchFamily="18" charset="0"/>
                              </a:rPr>
                              <m:t>×</m:t>
                            </m:r>
                            <m:r>
                              <a:rPr lang="en-US" altLang="zh-CN" sz="1200" i="1">
                                <a:latin typeface="Cambria Math"/>
                                <a:ea typeface="Cambria Math"/>
                                <a:cs typeface="Times New Roman" pitchFamily="18" charset="0"/>
                              </a:rPr>
                              <m:t>𝑓</m:t>
                            </m:r>
                          </m:e>
                        </m:d>
                        <m:r>
                          <a:rPr lang="en-US" altLang="zh-CN" sz="1200" i="1">
                            <a:latin typeface="Cambria Math"/>
                            <a:ea typeface="Cambria Math"/>
                            <a:cs typeface="Times New Roman" pitchFamily="18" charset="0"/>
                          </a:rPr>
                          <m:t>×</m:t>
                        </m:r>
                        <m:d>
                          <m:dPr>
                            <m:ctrlPr>
                              <a:rPr lang="en-US" altLang="zh-CN" sz="1200" i="1">
                                <a:latin typeface="Cambria Math" panose="02040503050406030204" pitchFamily="18" charset="0"/>
                                <a:ea typeface="Cambria Math"/>
                                <a:cs typeface="Times New Roman" pitchFamily="18" charset="0"/>
                              </a:rPr>
                            </m:ctrlPr>
                          </m:dPr>
                          <m:e>
                            <m:r>
                              <a:rPr lang="en-US" altLang="zh-CN" sz="1200" i="1">
                                <a:latin typeface="Cambria Math"/>
                                <a:ea typeface="Cambria Math"/>
                                <a:cs typeface="Times New Roman" pitchFamily="18" charset="0"/>
                              </a:rPr>
                              <m:t>1−</m:t>
                            </m:r>
                            <m:sSup>
                              <m:sSupPr>
                                <m:ctrlPr>
                                  <a:rPr lang="en-US" altLang="zh-CN" sz="1200" i="1">
                                    <a:latin typeface="Cambria Math" panose="02040503050406030204" pitchFamily="18" charset="0"/>
                                    <a:ea typeface="Cambria Math"/>
                                    <a:cs typeface="Times New Roman" pitchFamily="18" charset="0"/>
                                  </a:rPr>
                                </m:ctrlPr>
                              </m:sSupPr>
                              <m:e>
                                <m:d>
                                  <m:dPr>
                                    <m:ctrlPr>
                                      <a:rPr lang="en-US" altLang="zh-CN" sz="1200" i="1">
                                        <a:latin typeface="Cambria Math" panose="02040503050406030204" pitchFamily="18" charset="0"/>
                                        <a:ea typeface="Cambria Math"/>
                                        <a:cs typeface="Times New Roman" pitchFamily="18" charset="0"/>
                                      </a:rPr>
                                    </m:ctrlPr>
                                  </m:dPr>
                                  <m:e>
                                    <m:r>
                                      <a:rPr lang="en-US" altLang="zh-CN" sz="1200" i="1">
                                        <a:latin typeface="Cambria Math"/>
                                        <a:ea typeface="Cambria Math"/>
                                        <a:cs typeface="Times New Roman" pitchFamily="18" charset="0"/>
                                      </a:rPr>
                                      <m:t>1−</m:t>
                                    </m:r>
                                    <m:f>
                                      <m:fPr>
                                        <m:ctrlPr>
                                          <a:rPr lang="en-US" altLang="zh-CN" sz="1200" i="1">
                                            <a:latin typeface="Cambria Math" panose="02040503050406030204" pitchFamily="18" charset="0"/>
                                            <a:ea typeface="Cambria Math"/>
                                            <a:cs typeface="Times New Roman" pitchFamily="18" charset="0"/>
                                          </a:rPr>
                                        </m:ctrlPr>
                                      </m:fPr>
                                      <m:num>
                                        <m:r>
                                          <a:rPr lang="en-US" altLang="zh-CN" sz="1200" i="1">
                                            <a:latin typeface="Cambria Math"/>
                                            <a:ea typeface="Cambria Math"/>
                                            <a:cs typeface="Times New Roman" pitchFamily="18" charset="0"/>
                                          </a:rPr>
                                          <m:t>1</m:t>
                                        </m:r>
                                      </m:num>
                                      <m:den>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𝐴𝑅𝐿</m:t>
                                            </m:r>
                                          </m:e>
                                          <m:sub>
                                            <m:r>
                                              <a:rPr lang="en-US" altLang="zh-CN" sz="1200" i="1">
                                                <a:latin typeface="Cambria Math"/>
                                                <a:ea typeface="Cambria Math"/>
                                                <a:cs typeface="Times New Roman" pitchFamily="18" charset="0"/>
                                              </a:rPr>
                                              <m:t>𝑓𝑟</m:t>
                                            </m:r>
                                          </m:sub>
                                        </m:sSub>
                                      </m:den>
                                    </m:f>
                                  </m:e>
                                </m:d>
                              </m:e>
                              <m:sup>
                                <m:r>
                                  <a:rPr lang="en-US" altLang="zh-CN" sz="1200" i="1">
                                    <a:latin typeface="Cambria Math"/>
                                    <a:ea typeface="Cambria Math"/>
                                    <a:cs typeface="Times New Roman" pitchFamily="18" charset="0"/>
                                  </a:rPr>
                                  <m:t>𝑚</m:t>
                                </m:r>
                              </m:sup>
                            </m:sSup>
                          </m:e>
                        </m:d>
                      </m:den>
                    </m:f>
                  </m:oMath>
                </a14:m>
                <a:r>
                  <a:rPr lang="zh-CN" altLang="en-US" sz="1100" dirty="0">
                    <a:latin typeface="Times New Roman" pitchFamily="18" charset="0"/>
                    <a:cs typeface="Times New Roman" pitchFamily="18" charset="0"/>
                  </a:rPr>
                  <a:t> ；當 </a:t>
                </a:r>
                <a:r>
                  <a:rPr lang="en-US" altLang="zh-CN" sz="1100" i="1" dirty="0">
                    <a:latin typeface="Times New Roman" pitchFamily="18" charset="0"/>
                    <a:cs typeface="Times New Roman" pitchFamily="18" charset="0"/>
                  </a:rPr>
                  <a:t>m</a:t>
                </a:r>
                <a:r>
                  <a:rPr lang="en-US" altLang="zh-CN" sz="1100" dirty="0">
                    <a:latin typeface="Times New Roman" pitchFamily="18" charset="0"/>
                    <a:cs typeface="Times New Roman" pitchFamily="18" charset="0"/>
                  </a:rPr>
                  <a:t> = 1 </a:t>
                </a:r>
                <a:r>
                  <a:rPr lang="zh-CN" altLang="en-US" sz="1100" dirty="0">
                    <a:latin typeface="Times New Roman" pitchFamily="18" charset="0"/>
                    <a:cs typeface="Times New Roman" pitchFamily="18" charset="0"/>
                  </a:rPr>
                  <a:t>時 </a:t>
                </a:r>
                <a14:m>
                  <m:oMath xmlns:m="http://schemas.openxmlformats.org/officeDocument/2006/math">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𝑃𝑉</m:t>
                        </m:r>
                      </m:e>
                      <m:sub>
                        <m:r>
                          <a:rPr lang="en-US" altLang="zh-CN" sz="1200" i="1">
                            <a:latin typeface="Cambria Math"/>
                            <a:ea typeface="Cambria Math"/>
                            <a:cs typeface="Times New Roman" pitchFamily="18" charset="0"/>
                          </a:rPr>
                          <m:t>𝑟</m:t>
                        </m:r>
                      </m:sub>
                    </m:sSub>
                    <m:r>
                      <a:rPr lang="en-US" altLang="zh-CN" sz="1200" i="1">
                        <a:latin typeface="Cambria Math"/>
                        <a:cs typeface="Times New Roman" pitchFamily="18" charset="0"/>
                      </a:rPr>
                      <m:t>=</m:t>
                    </m:r>
                    <m:f>
                      <m:fPr>
                        <m:ctrlPr>
                          <a:rPr lang="en-US" altLang="zh-CN" sz="1200" i="1">
                            <a:latin typeface="Cambria Math" panose="02040503050406030204" pitchFamily="18" charset="0"/>
                            <a:cs typeface="Times New Roman" pitchFamily="18" charset="0"/>
                          </a:rPr>
                        </m:ctrlPr>
                      </m:fPr>
                      <m:num>
                        <m:r>
                          <a:rPr lang="en-US" altLang="zh-CN" sz="1200" i="1">
                            <a:latin typeface="Cambria Math"/>
                            <a:cs typeface="Times New Roman" pitchFamily="18" charset="0"/>
                          </a:rPr>
                          <m:t>𝑓</m:t>
                        </m:r>
                        <m:r>
                          <a:rPr lang="en-US" altLang="zh-CN" sz="1200" i="1">
                            <a:latin typeface="Cambria Math"/>
                            <a:ea typeface="Cambria Math"/>
                            <a:cs typeface="Times New Roman" pitchFamily="18" charset="0"/>
                          </a:rPr>
                          <m:t>×</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𝐴𝑅𝐿</m:t>
                            </m:r>
                          </m:e>
                          <m:sub>
                            <m:r>
                              <a:rPr lang="en-US" altLang="zh-CN" sz="1200" i="1">
                                <a:latin typeface="Cambria Math"/>
                                <a:ea typeface="Cambria Math"/>
                                <a:cs typeface="Times New Roman" pitchFamily="18" charset="0"/>
                              </a:rPr>
                              <m:t>𝑓𝑟</m:t>
                            </m:r>
                          </m:sub>
                        </m:sSub>
                      </m:num>
                      <m:den>
                        <m:r>
                          <a:rPr lang="en-US" altLang="zh-CN" sz="1200" i="1">
                            <a:latin typeface="Cambria Math"/>
                            <a:cs typeface="Times New Roman" pitchFamily="18" charset="0"/>
                          </a:rPr>
                          <m:t>𝑓</m:t>
                        </m:r>
                        <m:r>
                          <a:rPr lang="en-US" altLang="zh-CN" sz="1200" i="1">
                            <a:latin typeface="Cambria Math"/>
                            <a:ea typeface="Cambria Math"/>
                            <a:cs typeface="Times New Roman" pitchFamily="18" charset="0"/>
                          </a:rPr>
                          <m:t>×</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𝐴𝑅𝐿</m:t>
                            </m:r>
                          </m:e>
                          <m:sub>
                            <m:r>
                              <a:rPr lang="en-US" altLang="zh-CN" sz="1200" i="1">
                                <a:latin typeface="Cambria Math"/>
                                <a:ea typeface="Cambria Math"/>
                                <a:cs typeface="Times New Roman" pitchFamily="18" charset="0"/>
                              </a:rPr>
                              <m:t>𝑓𝑟</m:t>
                            </m:r>
                          </m:sub>
                        </m:sSub>
                        <m:r>
                          <a:rPr lang="en-US" altLang="zh-CN" sz="1200" i="1">
                            <a:latin typeface="Cambria Math"/>
                            <a:ea typeface="Cambria Math"/>
                            <a:cs typeface="Times New Roman" pitchFamily="18" charset="0"/>
                          </a:rPr>
                          <m:t>−</m:t>
                        </m:r>
                        <m:r>
                          <a:rPr lang="en-US" altLang="zh-CN" sz="1200" i="1">
                            <a:latin typeface="Cambria Math"/>
                            <a:ea typeface="Cambria Math"/>
                            <a:cs typeface="Times New Roman" pitchFamily="18" charset="0"/>
                          </a:rPr>
                          <m:t>𝑓</m:t>
                        </m:r>
                        <m:r>
                          <a:rPr lang="en-US" altLang="zh-CN" sz="1200" i="1">
                            <a:latin typeface="Cambria Math"/>
                            <a:ea typeface="Cambria Math"/>
                            <a:cs typeface="Times New Roman" pitchFamily="18" charset="0"/>
                          </a:rPr>
                          <m:t>×</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𝐴𝑅𝐿</m:t>
                            </m:r>
                          </m:e>
                          <m:sub>
                            <m:r>
                              <a:rPr lang="en-US" altLang="zh-CN" sz="1200" i="1">
                                <a:latin typeface="Cambria Math"/>
                                <a:ea typeface="Cambria Math"/>
                                <a:cs typeface="Times New Roman" pitchFamily="18" charset="0"/>
                              </a:rPr>
                              <m:t>𝑒𝑑</m:t>
                            </m:r>
                          </m:sub>
                        </m:sSub>
                        <m:r>
                          <a:rPr lang="en-US" altLang="zh-CN" sz="1200" i="1">
                            <a:latin typeface="Cambria Math"/>
                            <a:ea typeface="Cambria Math"/>
                            <a:cs typeface="Times New Roman" pitchFamily="18" charset="0"/>
                          </a:rPr>
                          <m:t>+1</m:t>
                        </m:r>
                      </m:den>
                    </m:f>
                  </m:oMath>
                </a14:m>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mc:Choice>
        <mc:Fallback xmlns="">
          <p:sp>
            <p:nvSpPr>
              <p:cNvPr id="28" name="Rectangle 14"/>
              <p:cNvSpPr>
                <a:spLocks noRot="1" noChangeAspect="1" noMove="1" noResize="1" noEditPoints="1" noAdjustHandles="1" noChangeArrowheads="1" noChangeShapeType="1" noTextEdit="1"/>
              </p:cNvSpPr>
              <p:nvPr/>
            </p:nvSpPr>
            <p:spPr bwMode="auto">
              <a:xfrm>
                <a:off x="718294" y="1390050"/>
                <a:ext cx="10578356" cy="762645"/>
              </a:xfrm>
              <a:prstGeom prst="rect">
                <a:avLst/>
              </a:prstGeom>
              <a:blipFill rotWithShape="0">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Rectangle 14"/>
              <p:cNvSpPr>
                <a:spLocks noChangeArrowheads="1"/>
              </p:cNvSpPr>
              <p:nvPr/>
            </p:nvSpPr>
            <p:spPr bwMode="auto">
              <a:xfrm>
                <a:off x="718294" y="1999289"/>
                <a:ext cx="10219500" cy="97238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50" dirty="0">
                    <a:latin typeface="Times New Roman" pitchFamily="18" charset="0"/>
                    <a:cs typeface="Times New Roman" pitchFamily="18" charset="0"/>
                  </a:rPr>
                  <a:t>在控信號的預測值</a:t>
                </a:r>
                <a:r>
                  <a:rPr lang="en-US" altLang="zh-CN" sz="1100"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PV</a:t>
                </a:r>
                <a:r>
                  <a:rPr lang="en-US" altLang="zh-CN" sz="1100" i="1" baseline="-25000" dirty="0" err="1">
                    <a:latin typeface="Times New Roman" pitchFamily="18" charset="0"/>
                    <a:cs typeface="Times New Roman" pitchFamily="18" charset="0"/>
                  </a:rPr>
                  <a:t>a</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14:m>
                  <m:oMath xmlns:m="http://schemas.openxmlformats.org/officeDocument/2006/math">
                    <m:sSub>
                      <m:sSubPr>
                        <m:ctrlPr>
                          <a:rPr lang="en-US" altLang="zh-CN" sz="120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𝑃𝑉</m:t>
                        </m:r>
                      </m:e>
                      <m:sub>
                        <m:r>
                          <a:rPr lang="en-US" altLang="zh-CN" sz="1200" b="0" i="1" smtClean="0">
                            <a:latin typeface="Cambria Math"/>
                            <a:cs typeface="Times New Roman" pitchFamily="18" charset="0"/>
                          </a:rPr>
                          <m:t>𝑎</m:t>
                        </m:r>
                      </m:sub>
                    </m:sSub>
                    <m:r>
                      <a:rPr lang="en-US" altLang="zh-CN" sz="1200" b="0" i="1" smtClean="0">
                        <a:latin typeface="Cambria Math"/>
                        <a:cs typeface="Times New Roman" pitchFamily="18" charset="0"/>
                      </a:rPr>
                      <m:t>=</m:t>
                    </m:r>
                    <m:f>
                      <m:fPr>
                        <m:ctrlPr>
                          <a:rPr lang="en-US" altLang="zh-CN" sz="1200" b="0" i="1" smtClean="0">
                            <a:latin typeface="Cambria Math" panose="02040503050406030204" pitchFamily="18" charset="0"/>
                            <a:cs typeface="Times New Roman" pitchFamily="18" charset="0"/>
                          </a:rPr>
                        </m:ctrlPr>
                      </m:fPr>
                      <m:num>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𝑡𝑎</m:t>
                            </m:r>
                          </m:sub>
                        </m:sSub>
                      </m:num>
                      <m:den>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𝑡𝑎</m:t>
                            </m:r>
                          </m:sub>
                        </m:sSub>
                        <m:r>
                          <a:rPr lang="en-US" altLang="zh-CN" sz="1200" b="0" i="1" smtClean="0">
                            <a:latin typeface="Cambria Math"/>
                            <a:cs typeface="Times New Roman" pitchFamily="18" charset="0"/>
                          </a:rPr>
                          <m:t>+</m:t>
                        </m:r>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𝑓𝑎</m:t>
                            </m:r>
                          </m:sub>
                        </m:sSub>
                      </m:den>
                    </m:f>
                    <m:r>
                      <a:rPr lang="en-US" altLang="zh-CN" sz="1200" b="0" i="1" smtClean="0">
                        <a:latin typeface="Cambria Math"/>
                        <a:cs typeface="Times New Roman" pitchFamily="18" charset="0"/>
                      </a:rPr>
                      <m:t>=</m:t>
                    </m:r>
                    <m:f>
                      <m:fPr>
                        <m:ctrlPr>
                          <a:rPr lang="en-US" altLang="zh-CN" sz="1200" i="1">
                            <a:latin typeface="Cambria Math" panose="02040503050406030204" pitchFamily="18" charset="0"/>
                            <a:cs typeface="Times New Roman" pitchFamily="18" charset="0"/>
                          </a:rPr>
                        </m:ctrlPr>
                      </m:fPr>
                      <m:num>
                        <m:sSub>
                          <m:sSubPr>
                            <m:ctrlPr>
                              <a:rPr lang="en-US" altLang="zh-CN" sz="120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m:t>
                            </m:r>
                          </m:sub>
                        </m:sSub>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𝑛</m:t>
                            </m:r>
                          </m:e>
                          <m:sub>
                            <m:r>
                              <a:rPr lang="en-US" altLang="zh-CN" sz="1200" b="0" i="1" smtClean="0">
                                <a:latin typeface="Cambria Math"/>
                                <a:ea typeface="Cambria Math"/>
                                <a:cs typeface="Times New Roman" pitchFamily="18" charset="0"/>
                              </a:rPr>
                              <m:t>𝑡</m:t>
                            </m:r>
                          </m:sub>
                        </m:sSub>
                        <m:r>
                          <a:rPr lang="en-US" altLang="zh-CN" sz="1200" b="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r>
                          <a:rPr lang="en-US" altLang="zh-CN" sz="1200" i="1">
                            <a:latin typeface="Cambria Math"/>
                            <a:ea typeface="Cambria Math"/>
                            <a:cs typeface="Times New Roman" pitchFamily="18" charset="0"/>
                          </a:rPr>
                          <m:t>×</m:t>
                        </m:r>
                        <m:sSub>
                          <m:sSubPr>
                            <m:ctrlPr>
                              <a:rPr lang="en-US" altLang="zh-CN" sz="120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𝑒𝑑</m:t>
                            </m:r>
                          </m:sub>
                        </m:sSub>
                        <m:r>
                          <a:rPr lang="en-US" altLang="zh-CN" sz="1200" i="1">
                            <a:latin typeface="Cambria Math"/>
                            <a:ea typeface="Cambria Math"/>
                            <a:cs typeface="Times New Roman" pitchFamily="18" charset="0"/>
                          </a:rPr>
                          <m:t>−</m:t>
                        </m:r>
                        <m:sSub>
                          <m:sSubPr>
                            <m:ctrlPr>
                              <a:rPr lang="en-US" altLang="zh-CN" sz="120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𝑛</m:t>
                            </m:r>
                          </m:e>
                          <m:sub>
                            <m:r>
                              <a:rPr lang="en-US" altLang="zh-CN" sz="1200" b="0" i="1" smtClean="0">
                                <a:latin typeface="Cambria Math"/>
                                <a:ea typeface="Cambria Math"/>
                                <a:cs typeface="Times New Roman" pitchFamily="18" charset="0"/>
                              </a:rPr>
                              <m:t>𝑡</m:t>
                            </m:r>
                          </m:sub>
                        </m:sSub>
                        <m:r>
                          <a:rPr lang="en-US" altLang="zh-CN" sz="1200" i="1" smtClean="0">
                            <a:latin typeface="Cambria Math"/>
                            <a:ea typeface="Cambria Math"/>
                            <a:cs typeface="Times New Roman" pitchFamily="18" charset="0"/>
                          </a:rPr>
                          <m:t>×</m:t>
                        </m:r>
                        <m:f>
                          <m:fPr>
                            <m:ctrlPr>
                              <a:rPr lang="en-US" altLang="zh-CN" sz="1200" i="1" smtClean="0">
                                <a:latin typeface="Cambria Math" panose="02040503050406030204" pitchFamily="18" charset="0"/>
                                <a:ea typeface="Cambria Math"/>
                                <a:cs typeface="Times New Roman" pitchFamily="18" charset="0"/>
                              </a:rPr>
                            </m:ctrlPr>
                          </m:fPr>
                          <m:num>
                            <m:r>
                              <a:rPr lang="en-US" altLang="zh-CN" sz="1200" b="0" i="1" smtClean="0">
                                <a:latin typeface="Cambria Math"/>
                                <a:ea typeface="Cambria Math"/>
                                <a:cs typeface="Times New Roman" pitchFamily="18" charset="0"/>
                              </a:rPr>
                              <m:t>1−</m:t>
                            </m:r>
                            <m:r>
                              <a:rPr lang="en-US" altLang="zh-CN" sz="1200" b="0" i="1" smtClean="0">
                                <a:latin typeface="Cambria Math"/>
                                <a:ea typeface="Cambria Math"/>
                                <a:cs typeface="Times New Roman" pitchFamily="18" charset="0"/>
                              </a:rPr>
                              <m:t>𝑓</m:t>
                            </m:r>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𝑒𝑑</m:t>
                                </m:r>
                              </m:sub>
                            </m:sSub>
                          </m:num>
                          <m:den>
                            <m:sSub>
                              <m:sSubPr>
                                <m:ctrlPr>
                                  <a:rPr lang="en-US" altLang="zh-CN" sz="120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𝑓𝑟</m:t>
                                </m:r>
                              </m:sub>
                            </m:sSub>
                          </m:den>
                        </m:f>
                      </m:num>
                      <m:den>
                        <m:d>
                          <m:dPr>
                            <m:ctrlPr>
                              <a:rPr lang="en-US" altLang="zh-CN" sz="1200" i="1">
                                <a:latin typeface="Cambria Math" panose="02040503050406030204" pitchFamily="18" charset="0"/>
                                <a:ea typeface="Cambria Math"/>
                                <a:cs typeface="Times New Roman" pitchFamily="18" charset="0"/>
                              </a:rPr>
                            </m:ctrlPr>
                          </m:dPr>
                          <m:e>
                            <m:sSub>
                              <m:sSubPr>
                                <m:ctrlPr>
                                  <a:rPr lang="en-US" altLang="zh-CN" sz="1200" i="1">
                                    <a:latin typeface="Cambria Math" panose="02040503050406030204" pitchFamily="18" charset="0"/>
                                    <a:cs typeface="Times New Roman" pitchFamily="18" charset="0"/>
                                  </a:rPr>
                                </m:ctrlPr>
                              </m:sSubPr>
                              <m:e>
                                <m:r>
                                  <a:rPr lang="en-US" altLang="zh-CN" sz="1200" i="1">
                                    <a:latin typeface="Cambria Math"/>
                                    <a:cs typeface="Times New Roman" pitchFamily="18" charset="0"/>
                                  </a:rPr>
                                  <m:t>𝑛</m:t>
                                </m:r>
                              </m:e>
                              <m:sub>
                                <m:r>
                                  <a:rPr lang="en-US" altLang="zh-CN" sz="1200" i="1">
                                    <a:latin typeface="Cambria Math"/>
                                    <a:cs typeface="Times New Roman" pitchFamily="18" charset="0"/>
                                  </a:rPr>
                                  <m:t>𝑡</m:t>
                                </m:r>
                              </m:sub>
                            </m:sSub>
                            <m:r>
                              <a:rPr lang="en-US" altLang="zh-CN" sz="1200" i="1">
                                <a:latin typeface="Cambria Math"/>
                                <a:ea typeface="Cambria Math"/>
                                <a:cs typeface="Times New Roman" pitchFamily="18" charset="0"/>
                              </a:rPr>
                              <m:t>−</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𝑛</m:t>
                                </m:r>
                              </m:e>
                              <m:sub>
                                <m:r>
                                  <a:rPr lang="en-US" altLang="zh-CN" sz="1200" i="1">
                                    <a:latin typeface="Cambria Math"/>
                                    <a:ea typeface="Cambria Math"/>
                                    <a:cs typeface="Times New Roman" pitchFamily="18" charset="0"/>
                                  </a:rPr>
                                  <m:t>𝑡</m:t>
                                </m:r>
                              </m:sub>
                            </m:sSub>
                            <m:r>
                              <a:rPr lang="en-US" altLang="zh-CN" sz="1200" i="1">
                                <a:latin typeface="Cambria Math"/>
                                <a:ea typeface="Cambria Math"/>
                                <a:cs typeface="Times New Roman" pitchFamily="18" charset="0"/>
                              </a:rPr>
                              <m:t>×</m:t>
                            </m:r>
                            <m:r>
                              <a:rPr lang="en-US" altLang="zh-CN" sz="1200" i="1">
                                <a:latin typeface="Cambria Math"/>
                                <a:ea typeface="Cambria Math"/>
                                <a:cs typeface="Times New Roman" pitchFamily="18" charset="0"/>
                              </a:rPr>
                              <m:t>𝑓</m:t>
                            </m:r>
                            <m:r>
                              <a:rPr lang="en-US" altLang="zh-CN" sz="1200" i="1">
                                <a:latin typeface="Cambria Math"/>
                                <a:ea typeface="Cambria Math"/>
                                <a:cs typeface="Times New Roman" pitchFamily="18" charset="0"/>
                              </a:rPr>
                              <m:t>×</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𝐴𝑅𝐿</m:t>
                                </m:r>
                              </m:e>
                              <m:sub>
                                <m:r>
                                  <a:rPr lang="en-US" altLang="zh-CN" sz="1200" i="1">
                                    <a:latin typeface="Cambria Math"/>
                                    <a:ea typeface="Cambria Math"/>
                                    <a:cs typeface="Times New Roman" pitchFamily="18" charset="0"/>
                                  </a:rPr>
                                  <m:t>𝑒𝑑</m:t>
                                </m:r>
                              </m:sub>
                            </m:sSub>
                            <m:r>
                              <a:rPr lang="en-US" altLang="zh-CN" sz="1200" i="1">
                                <a:latin typeface="Cambria Math"/>
                                <a:ea typeface="Cambria Math"/>
                                <a:cs typeface="Times New Roman" pitchFamily="18" charset="0"/>
                              </a:rPr>
                              <m:t>−</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𝑛</m:t>
                                </m:r>
                              </m:e>
                              <m:sub>
                                <m:r>
                                  <a:rPr lang="en-US" altLang="zh-CN" sz="1200" i="1">
                                    <a:latin typeface="Cambria Math"/>
                                    <a:ea typeface="Cambria Math"/>
                                    <a:cs typeface="Times New Roman" pitchFamily="18" charset="0"/>
                                  </a:rPr>
                                  <m:t>𝑡</m:t>
                                </m:r>
                              </m:sub>
                            </m:sSub>
                            <m:r>
                              <a:rPr lang="en-US" altLang="zh-CN" sz="1200" i="1">
                                <a:latin typeface="Cambria Math"/>
                                <a:ea typeface="Cambria Math"/>
                                <a:cs typeface="Times New Roman" pitchFamily="18" charset="0"/>
                              </a:rPr>
                              <m:t>×</m:t>
                            </m:r>
                            <m:f>
                              <m:fPr>
                                <m:ctrlPr>
                                  <a:rPr lang="en-US" altLang="zh-CN" sz="1200" i="1">
                                    <a:latin typeface="Cambria Math" panose="02040503050406030204" pitchFamily="18" charset="0"/>
                                    <a:ea typeface="Cambria Math"/>
                                    <a:cs typeface="Times New Roman" pitchFamily="18" charset="0"/>
                                  </a:rPr>
                                </m:ctrlPr>
                              </m:fPr>
                              <m:num>
                                <m:r>
                                  <a:rPr lang="en-US" altLang="zh-CN" sz="1200" i="1">
                                    <a:latin typeface="Cambria Math"/>
                                    <a:ea typeface="Cambria Math"/>
                                    <a:cs typeface="Times New Roman" pitchFamily="18" charset="0"/>
                                  </a:rPr>
                                  <m:t>1−</m:t>
                                </m:r>
                                <m:r>
                                  <a:rPr lang="en-US" altLang="zh-CN" sz="1200" i="1">
                                    <a:latin typeface="Cambria Math"/>
                                    <a:ea typeface="Cambria Math"/>
                                    <a:cs typeface="Times New Roman" pitchFamily="18" charset="0"/>
                                  </a:rPr>
                                  <m:t>𝑓</m:t>
                                </m:r>
                                <m:r>
                                  <a:rPr lang="en-US" altLang="zh-CN" sz="1200" i="1">
                                    <a:latin typeface="Cambria Math"/>
                                    <a:ea typeface="Cambria Math"/>
                                    <a:cs typeface="Times New Roman" pitchFamily="18" charset="0"/>
                                  </a:rPr>
                                  <m:t>×</m:t>
                                </m:r>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𝐴𝑅𝐿</m:t>
                                    </m:r>
                                  </m:e>
                                  <m:sub>
                                    <m:r>
                                      <a:rPr lang="en-US" altLang="zh-CN" sz="1200" i="1">
                                        <a:latin typeface="Cambria Math"/>
                                        <a:ea typeface="Cambria Math"/>
                                        <a:cs typeface="Times New Roman" pitchFamily="18" charset="0"/>
                                      </a:rPr>
                                      <m:t>𝑒𝑑</m:t>
                                    </m:r>
                                  </m:sub>
                                </m:sSub>
                              </m:num>
                              <m:den>
                                <m:sSub>
                                  <m:sSubPr>
                                    <m:ctrlPr>
                                      <a:rPr lang="en-US" altLang="zh-CN" sz="1200" i="1">
                                        <a:latin typeface="Cambria Math" panose="02040503050406030204" pitchFamily="18" charset="0"/>
                                        <a:ea typeface="Cambria Math"/>
                                        <a:cs typeface="Times New Roman" pitchFamily="18" charset="0"/>
                                      </a:rPr>
                                    </m:ctrlPr>
                                  </m:sSubPr>
                                  <m:e>
                                    <m:r>
                                      <a:rPr lang="en-US" altLang="zh-CN" sz="1200" i="1">
                                        <a:latin typeface="Cambria Math"/>
                                        <a:ea typeface="Cambria Math"/>
                                        <a:cs typeface="Times New Roman" pitchFamily="18" charset="0"/>
                                      </a:rPr>
                                      <m:t>𝐴𝑅𝐿</m:t>
                                    </m:r>
                                  </m:e>
                                  <m:sub>
                                    <m:r>
                                      <a:rPr lang="en-US" altLang="zh-CN" sz="1200" i="1">
                                        <a:latin typeface="Cambria Math"/>
                                        <a:ea typeface="Cambria Math"/>
                                        <a:cs typeface="Times New Roman" pitchFamily="18" charset="0"/>
                                      </a:rPr>
                                      <m:t>𝑓𝑟</m:t>
                                    </m:r>
                                  </m:sub>
                                </m:sSub>
                              </m:den>
                            </m:f>
                          </m:e>
                        </m:d>
                        <m:r>
                          <a:rPr lang="en-US" altLang="zh-CN" sz="1200" b="0" i="1" smtClean="0">
                            <a:latin typeface="Cambria Math"/>
                            <a:ea typeface="Cambria Math"/>
                            <a:cs typeface="Times New Roman" pitchFamily="18" charset="0"/>
                          </a:rPr>
                          <m:t>+</m:t>
                        </m:r>
                        <m:d>
                          <m:dPr>
                            <m:ctrlPr>
                              <a:rPr lang="en-US" altLang="zh-CN" sz="1200" i="1" smtClean="0">
                                <a:latin typeface="Cambria Math" panose="02040503050406030204" pitchFamily="18" charset="0"/>
                                <a:ea typeface="Cambria Math"/>
                                <a:cs typeface="Times New Roman" pitchFamily="18" charset="0"/>
                              </a:rPr>
                            </m:ctrlPr>
                          </m:dPr>
                          <m:e>
                            <m:sSub>
                              <m:sSubPr>
                                <m:ctrlPr>
                                  <a:rPr lang="en-US" altLang="zh-CN" sz="120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𝑛</m:t>
                                </m:r>
                              </m:e>
                              <m:sub>
                                <m:r>
                                  <a:rPr lang="en-US" altLang="zh-CN" sz="1200" b="0" i="1" smtClean="0">
                                    <a:latin typeface="Cambria Math"/>
                                    <a:ea typeface="Cambria Math"/>
                                    <a:cs typeface="Times New Roman" pitchFamily="18" charset="0"/>
                                  </a:rPr>
                                  <m:t>𝑡</m:t>
                                </m:r>
                              </m:sub>
                            </m:sSub>
                            <m:r>
                              <a:rPr lang="en-US" altLang="zh-CN" sz="120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𝑒𝑑</m:t>
                                </m:r>
                              </m:sub>
                            </m:sSub>
                            <m:r>
                              <a:rPr lang="en-US" altLang="zh-CN" sz="1200" i="1">
                                <a:latin typeface="Cambria Math"/>
                                <a:ea typeface="Cambria Math"/>
                                <a:cs typeface="Times New Roman" pitchFamily="18" charset="0"/>
                              </a:rPr>
                              <m:t>−</m:t>
                            </m:r>
                            <m:sSub>
                              <m:sSubPr>
                                <m:ctrlPr>
                                  <a:rPr lang="en-US" altLang="zh-CN" sz="120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𝑛</m:t>
                                </m:r>
                              </m:e>
                              <m:sub>
                                <m:r>
                                  <a:rPr lang="en-US" altLang="zh-CN" sz="1200" b="0" i="1" smtClean="0">
                                    <a:latin typeface="Cambria Math"/>
                                    <a:ea typeface="Cambria Math"/>
                                    <a:cs typeface="Times New Roman" pitchFamily="18" charset="0"/>
                                  </a:rPr>
                                  <m:t>𝑡</m:t>
                                </m:r>
                              </m:sub>
                            </m:sSub>
                            <m:r>
                              <a:rPr lang="en-US" altLang="zh-CN" sz="120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e>
                        </m:d>
                      </m:den>
                    </m:f>
                    <m:r>
                      <a:rPr lang="en-US" altLang="zh-CN" sz="1200" b="0" i="1" smtClean="0">
                        <a:latin typeface="Cambria Math"/>
                        <a:ea typeface="Cambria Math"/>
                        <a:cs typeface="Times New Roman" pitchFamily="18" charset="0"/>
                      </a:rPr>
                      <m:t>=</m:t>
                    </m:r>
                    <m:f>
                      <m:fPr>
                        <m:ctrlPr>
                          <a:rPr lang="en-US" altLang="zh-CN" sz="1200" b="0" i="1" smtClean="0">
                            <a:latin typeface="Cambria Math" panose="02040503050406030204" pitchFamily="18" charset="0"/>
                            <a:cs typeface="Times New Roman" pitchFamily="18" charset="0"/>
                          </a:rPr>
                        </m:ctrlPr>
                      </m:fPr>
                      <m:num>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𝐴𝑅𝐿</m:t>
                            </m:r>
                          </m:e>
                          <m:sub>
                            <m:r>
                              <a:rPr lang="en-US" altLang="zh-CN" sz="1200" b="0" i="1" smtClean="0">
                                <a:latin typeface="Cambria Math"/>
                                <a:cs typeface="Times New Roman" pitchFamily="18" charset="0"/>
                              </a:rPr>
                              <m:t>𝑓𝑟</m:t>
                            </m:r>
                          </m:sub>
                        </m:sSub>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𝑒𝑑</m:t>
                            </m:r>
                          </m:sub>
                        </m:sSub>
                        <m:r>
                          <a:rPr lang="en-US" altLang="zh-CN" sz="1200" b="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𝑓𝑟</m:t>
                            </m:r>
                          </m:sub>
                        </m:sSub>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𝑒𝑑</m:t>
                            </m:r>
                          </m:sub>
                        </m:sSub>
                        <m:r>
                          <a:rPr lang="en-US" altLang="zh-CN" sz="1200" b="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r>
                          <a:rPr lang="en-US" altLang="zh-CN" sz="1200" b="0" i="1" smtClean="0">
                            <a:latin typeface="Cambria Math"/>
                            <a:ea typeface="Cambria Math"/>
                            <a:cs typeface="Times New Roman" pitchFamily="18" charset="0"/>
                          </a:rPr>
                          <m:t>−1</m:t>
                        </m:r>
                      </m:num>
                      <m:den>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𝑓𝑟</m:t>
                            </m:r>
                          </m:sub>
                        </m:sSub>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𝑒𝑑</m:t>
                            </m:r>
                          </m:sub>
                        </m:sSub>
                        <m:r>
                          <a:rPr lang="en-US" altLang="zh-CN" sz="1200" b="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𝑓𝑟</m:t>
                            </m:r>
                          </m:sub>
                        </m:sSub>
                        <m:r>
                          <a:rPr lang="en-US" altLang="zh-CN" sz="1200" b="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r>
                          <a:rPr lang="en-US" altLang="zh-CN" sz="1200" b="0" i="1" smtClean="0">
                            <a:latin typeface="Cambria Math"/>
                            <a:ea typeface="Cambria Math"/>
                            <a:cs typeface="Times New Roman" pitchFamily="18" charset="0"/>
                          </a:rPr>
                          <m:t>−1</m:t>
                        </m:r>
                      </m:den>
                    </m:f>
                  </m:oMath>
                </a14:m>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mc:Choice>
        <mc:Fallback xmlns="">
          <p:sp>
            <p:nvSpPr>
              <p:cNvPr id="29" name="Rectangle 14"/>
              <p:cNvSpPr>
                <a:spLocks noRot="1" noChangeAspect="1" noMove="1" noResize="1" noEditPoints="1" noAdjustHandles="1" noChangeArrowheads="1" noChangeShapeType="1" noTextEdit="1"/>
              </p:cNvSpPr>
              <p:nvPr/>
            </p:nvSpPr>
            <p:spPr bwMode="auto">
              <a:xfrm>
                <a:off x="718294" y="1999289"/>
                <a:ext cx="10219500" cy="972382"/>
              </a:xfrm>
              <a:prstGeom prst="rect">
                <a:avLst/>
              </a:prstGeom>
              <a:blipFill rotWithShape="0">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Rectangle 14"/>
              <p:cNvSpPr>
                <a:spLocks noChangeArrowheads="1"/>
              </p:cNvSpPr>
              <p:nvPr/>
            </p:nvSpPr>
            <p:spPr bwMode="auto">
              <a:xfrm>
                <a:off x="718294" y="2963848"/>
                <a:ext cx="10219499" cy="55784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050" dirty="0">
                    <a:latin typeface="Times New Roman" pitchFamily="18" charset="0"/>
                    <a:cs typeface="Times New Roman" pitchFamily="18" charset="0"/>
                  </a:rPr>
                  <a:t>缺陷率</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DR</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14:m>
                  <m:oMath xmlns:m="http://schemas.openxmlformats.org/officeDocument/2006/math">
                    <m:r>
                      <a:rPr lang="en-US" altLang="zh-CN" sz="1200" b="0" i="1" smtClean="0">
                        <a:latin typeface="Cambria Math"/>
                        <a:cs typeface="Times New Roman" pitchFamily="18" charset="0"/>
                      </a:rPr>
                      <m:t>𝐷𝑅</m:t>
                    </m:r>
                    <m:r>
                      <a:rPr lang="en-US" altLang="zh-CN" sz="1200" b="0" i="1" smtClean="0">
                        <a:latin typeface="Cambria Math"/>
                        <a:cs typeface="Times New Roman" pitchFamily="18" charset="0"/>
                      </a:rPr>
                      <m:t>=</m:t>
                    </m:r>
                    <m:f>
                      <m:fPr>
                        <m:ctrlPr>
                          <a:rPr lang="en-US" altLang="zh-CN" sz="1200" b="0" i="1" smtClean="0">
                            <a:latin typeface="Cambria Math" panose="02040503050406030204" pitchFamily="18" charset="0"/>
                            <a:cs typeface="Times New Roman" pitchFamily="18" charset="0"/>
                          </a:rPr>
                        </m:ctrlPr>
                      </m:fPr>
                      <m:num>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𝑓𝑎</m:t>
                            </m:r>
                          </m:sub>
                        </m:sSub>
                      </m:num>
                      <m:den>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𝑡𝑟</m:t>
                            </m:r>
                          </m:sub>
                        </m:sSub>
                        <m:r>
                          <a:rPr lang="en-US" altLang="zh-CN" sz="1200" b="0" i="1" smtClean="0">
                            <a:latin typeface="Cambria Math"/>
                            <a:cs typeface="Times New Roman" pitchFamily="18" charset="0"/>
                          </a:rPr>
                          <m:t>+</m:t>
                        </m:r>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𝑓𝑎</m:t>
                            </m:r>
                          </m:sub>
                        </m:sSub>
                        <m:r>
                          <a:rPr lang="en-US" altLang="zh-CN" sz="1200" b="0" i="1" smtClean="0">
                            <a:latin typeface="Cambria Math"/>
                            <a:cs typeface="Times New Roman" pitchFamily="18" charset="0"/>
                          </a:rPr>
                          <m:t>+</m:t>
                        </m:r>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𝑓𝑟</m:t>
                            </m:r>
                          </m:sub>
                        </m:sSub>
                        <m:r>
                          <a:rPr lang="en-US" altLang="zh-CN" sz="1200" b="0" i="1" smtClean="0">
                            <a:latin typeface="Cambria Math"/>
                            <a:cs typeface="Times New Roman" pitchFamily="18" charset="0"/>
                          </a:rPr>
                          <m:t>+</m:t>
                        </m:r>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𝑡𝑎</m:t>
                            </m:r>
                          </m:sub>
                        </m:sSub>
                      </m:den>
                    </m:f>
                    <m:r>
                      <a:rPr lang="en-US" altLang="zh-CN" sz="1200" b="0" i="1" smtClean="0">
                        <a:latin typeface="Cambria Math"/>
                        <a:cs typeface="Times New Roman" pitchFamily="18" charset="0"/>
                      </a:rPr>
                      <m:t>=</m:t>
                    </m:r>
                    <m:f>
                      <m:fPr>
                        <m:ctrlPr>
                          <a:rPr lang="en-US" altLang="zh-CN" sz="1200" b="0" i="1" smtClean="0">
                            <a:latin typeface="Cambria Math" panose="02040503050406030204" pitchFamily="18" charset="0"/>
                            <a:cs typeface="Times New Roman" pitchFamily="18" charset="0"/>
                          </a:rPr>
                        </m:ctrlPr>
                      </m:fPr>
                      <m:num>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m:t>
                            </m:r>
                          </m:sub>
                        </m:sSub>
                        <m:r>
                          <a:rPr lang="en-US" altLang="zh-CN" sz="1200" b="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𝑒𝑑</m:t>
                            </m:r>
                          </m:sub>
                        </m:sSub>
                        <m:r>
                          <a:rPr lang="en-US" altLang="zh-CN" sz="1200" b="0" i="1" smtClean="0">
                            <a:latin typeface="Cambria Math"/>
                            <a:ea typeface="Cambria Math"/>
                            <a:cs typeface="Times New Roman" pitchFamily="18" charset="0"/>
                          </a:rPr>
                          <m:t>−</m:t>
                        </m:r>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𝑛</m:t>
                            </m:r>
                          </m:e>
                          <m:sub>
                            <m:r>
                              <a:rPr lang="en-US" altLang="zh-CN" sz="1200" b="0" i="1" smtClean="0">
                                <a:latin typeface="Cambria Math"/>
                                <a:ea typeface="Cambria Math"/>
                                <a:cs typeface="Times New Roman" pitchFamily="18" charset="0"/>
                              </a:rPr>
                              <m:t>𝑡</m:t>
                            </m:r>
                          </m:sub>
                        </m:sSub>
                        <m:r>
                          <a:rPr lang="en-US" altLang="zh-CN" sz="1200" b="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𝑓</m:t>
                        </m:r>
                      </m:num>
                      <m:den>
                        <m:sSub>
                          <m:sSubPr>
                            <m:ctrlPr>
                              <a:rPr lang="en-US" altLang="zh-CN" sz="1200" b="0" i="1" smtClean="0">
                                <a:latin typeface="Cambria Math" panose="02040503050406030204" pitchFamily="18" charset="0"/>
                                <a:cs typeface="Times New Roman" pitchFamily="18" charset="0"/>
                              </a:rPr>
                            </m:ctrlPr>
                          </m:sSubPr>
                          <m:e>
                            <m:r>
                              <a:rPr lang="en-US" altLang="zh-CN" sz="1200" b="0" i="1" smtClean="0">
                                <a:latin typeface="Cambria Math"/>
                                <a:cs typeface="Times New Roman" pitchFamily="18" charset="0"/>
                              </a:rPr>
                              <m:t>𝑛</m:t>
                            </m:r>
                          </m:e>
                          <m:sub>
                            <m:r>
                              <a:rPr lang="en-US" altLang="zh-CN" sz="1200" b="0" i="1" smtClean="0">
                                <a:latin typeface="Cambria Math"/>
                                <a:cs typeface="Times New Roman" pitchFamily="18" charset="0"/>
                              </a:rPr>
                              <m:t>𝑡</m:t>
                            </m:r>
                          </m:sub>
                        </m:sSub>
                      </m:den>
                    </m:f>
                    <m:r>
                      <a:rPr lang="en-US" altLang="zh-CN" sz="1200" b="0" i="1" smtClean="0">
                        <a:latin typeface="Cambria Math"/>
                        <a:cs typeface="Times New Roman" pitchFamily="18" charset="0"/>
                      </a:rPr>
                      <m:t>=</m:t>
                    </m:r>
                    <m:r>
                      <a:rPr lang="en-US" altLang="zh-CN" sz="1200" b="0" i="1" smtClean="0">
                        <a:latin typeface="Cambria Math"/>
                        <a:cs typeface="Times New Roman" pitchFamily="18" charset="0"/>
                      </a:rPr>
                      <m:t>𝑓</m:t>
                    </m:r>
                    <m:r>
                      <a:rPr lang="en-US" altLang="zh-CN" sz="1200" b="0" i="1" smtClean="0">
                        <a:latin typeface="Cambria Math"/>
                        <a:ea typeface="Cambria Math"/>
                        <a:cs typeface="Times New Roman" pitchFamily="18" charset="0"/>
                      </a:rPr>
                      <m:t>×</m:t>
                    </m:r>
                    <m:d>
                      <m:dPr>
                        <m:ctrlPr>
                          <a:rPr lang="en-US" altLang="zh-CN" sz="1200" b="0" i="1" smtClean="0">
                            <a:latin typeface="Cambria Math" panose="02040503050406030204" pitchFamily="18" charset="0"/>
                            <a:ea typeface="Cambria Math"/>
                            <a:cs typeface="Times New Roman" pitchFamily="18" charset="0"/>
                          </a:rPr>
                        </m:ctrlPr>
                      </m:dPr>
                      <m:e>
                        <m:sSub>
                          <m:sSubPr>
                            <m:ctrlPr>
                              <a:rPr lang="en-US" altLang="zh-CN" sz="1200" b="0" i="1" smtClean="0">
                                <a:latin typeface="Cambria Math" panose="02040503050406030204" pitchFamily="18" charset="0"/>
                                <a:ea typeface="Cambria Math"/>
                                <a:cs typeface="Times New Roman" pitchFamily="18" charset="0"/>
                              </a:rPr>
                            </m:ctrlPr>
                          </m:sSubPr>
                          <m:e>
                            <m:r>
                              <a:rPr lang="en-US" altLang="zh-CN" sz="1200" b="0" i="1" smtClean="0">
                                <a:latin typeface="Cambria Math"/>
                                <a:ea typeface="Cambria Math"/>
                                <a:cs typeface="Times New Roman" pitchFamily="18" charset="0"/>
                              </a:rPr>
                              <m:t>𝐴𝑅𝐿</m:t>
                            </m:r>
                          </m:e>
                          <m:sub>
                            <m:r>
                              <a:rPr lang="en-US" altLang="zh-CN" sz="1200" b="0" i="1" smtClean="0">
                                <a:latin typeface="Cambria Math"/>
                                <a:ea typeface="Cambria Math"/>
                                <a:cs typeface="Times New Roman" pitchFamily="18" charset="0"/>
                              </a:rPr>
                              <m:t>𝑒𝑑</m:t>
                            </m:r>
                          </m:sub>
                        </m:sSub>
                        <m:r>
                          <a:rPr lang="en-US" altLang="zh-CN" sz="1200" i="1">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1</m:t>
                        </m:r>
                      </m:e>
                    </m:d>
                  </m:oMath>
                </a14:m>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mc:Choice>
        <mc:Fallback xmlns="">
          <p:sp>
            <p:nvSpPr>
              <p:cNvPr id="30" name="Rectangle 14"/>
              <p:cNvSpPr>
                <a:spLocks noRot="1" noChangeAspect="1" noMove="1" noResize="1" noEditPoints="1" noAdjustHandles="1" noChangeArrowheads="1" noChangeShapeType="1" noTextEdit="1"/>
              </p:cNvSpPr>
              <p:nvPr/>
            </p:nvSpPr>
            <p:spPr bwMode="auto">
              <a:xfrm>
                <a:off x="718294" y="2963848"/>
                <a:ext cx="10219499" cy="557845"/>
              </a:xfrm>
              <a:prstGeom prst="rect">
                <a:avLst/>
              </a:prstGeom>
              <a:blipFill rotWithShape="0">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7" name="矩形 16"/>
          <p:cNvSpPr/>
          <p:nvPr/>
        </p:nvSpPr>
        <p:spPr>
          <a:xfrm>
            <a:off x="7244092" y="2968304"/>
            <a:ext cx="3026791" cy="295530"/>
          </a:xfrm>
          <a:prstGeom prst="rect">
            <a:avLst/>
          </a:prstGeom>
        </p:spPr>
        <p:txBody>
          <a:bodyPr wrap="none">
            <a:spAutoFit/>
          </a:bodyPr>
          <a:lstStyle/>
          <a:p>
            <a:pPr>
              <a:lnSpc>
                <a:spcPct val="150000"/>
              </a:lnSpc>
            </a:pPr>
            <a:r>
              <a:rPr lang="en-US" altLang="zh-CN" sz="1000" i="1" dirty="0">
                <a:latin typeface="Times New Roman" panose="02020603050405020304" pitchFamily="18" charset="0"/>
                <a:cs typeface="Times New Roman" panose="02020603050405020304" pitchFamily="18" charset="0"/>
              </a:rPr>
              <a:t>Persistent errors</a:t>
            </a:r>
            <a:r>
              <a:rPr lang="en-US" altLang="zh-CN" sz="1000" dirty="0">
                <a:latin typeface="Times New Roman" panose="02020603050405020304" pitchFamily="18" charset="0"/>
                <a:cs typeface="Times New Roman" panose="02020603050405020304" pitchFamily="18" charset="0"/>
              </a:rPr>
              <a:t> , </a:t>
            </a:r>
            <a:r>
              <a:rPr lang="en-US" altLang="zh-CN" sz="1000" i="1" dirty="0">
                <a:latin typeface="Times New Roman" panose="02020603050405020304" pitchFamily="18" charset="0"/>
                <a:cs typeface="Times New Roman" panose="02020603050405020304" pitchFamily="18" charset="0"/>
              </a:rPr>
              <a:t>Hypothesis</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ARL</a:t>
            </a:r>
            <a:r>
              <a:rPr lang="en-US" altLang="zh-CN" sz="1000" i="1" baseline="-25000" dirty="0" err="1">
                <a:latin typeface="Times New Roman" pitchFamily="18" charset="0"/>
                <a:cs typeface="Times New Roman" pitchFamily="18" charset="0"/>
              </a:rPr>
              <a:t>fr</a:t>
            </a:r>
            <a:r>
              <a:rPr lang="en-US" altLang="zh-CN" sz="10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22 , </a:t>
            </a:r>
            <a:r>
              <a:rPr lang="en-US" altLang="zh-CN" sz="1000" i="1" dirty="0" err="1">
                <a:latin typeface="Times New Roman" pitchFamily="18" charset="0"/>
                <a:cs typeface="Times New Roman" pitchFamily="18" charset="0"/>
              </a:rPr>
              <a:t>ARL</a:t>
            </a:r>
            <a:r>
              <a:rPr lang="en-US" altLang="zh-CN" sz="1000" i="1" baseline="-25000" dirty="0" err="1">
                <a:latin typeface="Times New Roman" pitchFamily="18" charset="0"/>
                <a:cs typeface="Times New Roman" pitchFamily="18" charset="0"/>
              </a:rPr>
              <a:t>ed</a:t>
            </a:r>
            <a:r>
              <a:rPr lang="en-US" altLang="zh-CN" sz="10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2 ;</a:t>
            </a:r>
            <a:endParaRPr lang="zh-CN" altLang="en-US" sz="1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94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0293" y="1592198"/>
            <a:ext cx="4071480" cy="431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图片 12"/>
          <p:cNvPicPr>
            <a:picLocks noChangeAspect="1"/>
          </p:cNvPicPr>
          <p:nvPr/>
        </p:nvPicPr>
        <p:blipFill>
          <a:blip r:embed="rId4"/>
          <a:stretch>
            <a:fillRect/>
          </a:stretch>
        </p:blipFill>
        <p:spPr>
          <a:xfrm>
            <a:off x="793718" y="3247883"/>
            <a:ext cx="5942399" cy="2433928"/>
          </a:xfrm>
          <a:prstGeom prst="rect">
            <a:avLst/>
          </a:prstGeom>
        </p:spPr>
      </p:pic>
      <p:sp>
        <p:nvSpPr>
          <p:cNvPr id="9" name="矩形 3"/>
          <p:cNvSpPr>
            <a:spLocks noChangeArrowheads="1"/>
          </p:cNvSpPr>
          <p:nvPr/>
        </p:nvSpPr>
        <p:spPr bwMode="auto">
          <a:xfrm>
            <a:off x="54840" y="284343"/>
            <a:ext cx="112418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950" dirty="0">
                <a:solidFill>
                  <a:srgbClr val="000000"/>
                </a:solidFill>
                <a:latin typeface="Times New Roman" pitchFamily="18" charset="0"/>
                <a:cs typeface="Times New Roman" pitchFamily="18" charset="0"/>
              </a:rPr>
              <a:t>分析過程的質量經濟性分析</a:t>
            </a:r>
            <a:r>
              <a:rPr lang="zh-CN" altLang="en-US" sz="950" dirty="0">
                <a:solidFill>
                  <a:srgbClr val="000000"/>
                </a:solidFill>
                <a:latin typeface="Times New Roman" pitchFamily="18" charset="0"/>
                <a:cs typeface="Times New Roman" pitchFamily="18" charset="0"/>
              </a:rPr>
              <a:t>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預測分析過程的質量 </a:t>
            </a:r>
            <a:r>
              <a:rPr lang="en-US" altLang="zh-CN" sz="950" dirty="0">
                <a:solidFill>
                  <a:srgbClr val="000000"/>
                </a:solidFill>
                <a:latin typeface="Times New Roman" pitchFamily="18" charset="0"/>
                <a:cs typeface="Times New Roman" pitchFamily="18" charset="0"/>
              </a:rPr>
              <a:t>- </a:t>
            </a:r>
            <a:r>
              <a:rPr lang="zh-CN" altLang="en-US" sz="950" dirty="0">
                <a:solidFill>
                  <a:srgbClr val="000000"/>
                </a:solidFill>
                <a:latin typeface="Times New Roman" pitchFamily="18" charset="0"/>
                <a:cs typeface="Times New Roman" pitchFamily="18" charset="0"/>
              </a:rPr>
              <a:t>控制信號預測值</a:t>
            </a:r>
            <a:r>
              <a:rPr lang="en-US" altLang="zh-CN" sz="950" dirty="0">
                <a:solidFill>
                  <a:srgbClr val="000000"/>
                </a:solidFill>
                <a:latin typeface="Times New Roman" pitchFamily="18" charset="0"/>
                <a:cs typeface="Times New Roman" pitchFamily="18" charset="0"/>
              </a:rPr>
              <a:t>(</a:t>
            </a:r>
            <a:r>
              <a:rPr lang="en-US" altLang="zh-CN" sz="950" i="1" dirty="0">
                <a:solidFill>
                  <a:srgbClr val="000000"/>
                </a:solidFill>
                <a:latin typeface="Times New Roman" pitchFamily="18" charset="0"/>
                <a:cs typeface="Times New Roman" pitchFamily="18" charset="0"/>
              </a:rPr>
              <a:t>predictive value</a:t>
            </a:r>
            <a:r>
              <a:rPr lang="en-US" altLang="zh-CN" sz="950" dirty="0">
                <a:solidFill>
                  <a:srgbClr val="000000"/>
                </a:solidFill>
                <a:latin typeface="Times New Roman" pitchFamily="18" charset="0"/>
                <a:cs typeface="Times New Roman" pitchFamily="18" charset="0"/>
              </a:rPr>
              <a:t>)</a:t>
            </a:r>
            <a:r>
              <a:rPr lang="zh-CN" altLang="en-US" sz="950" dirty="0">
                <a:solidFill>
                  <a:srgbClr val="000000"/>
                </a:solidFill>
                <a:latin typeface="Times New Roman" pitchFamily="18" charset="0"/>
                <a:cs typeface="Times New Roman" pitchFamily="18" charset="0"/>
              </a:rPr>
              <a:t>、缺陷率</a:t>
            </a:r>
            <a:r>
              <a:rPr lang="en-US" altLang="zh-CN" sz="950" dirty="0">
                <a:solidFill>
                  <a:srgbClr val="000000"/>
                </a:solidFill>
                <a:latin typeface="Times New Roman" pitchFamily="18" charset="0"/>
                <a:cs typeface="Times New Roman" pitchFamily="18" charset="0"/>
              </a:rPr>
              <a:t>(</a:t>
            </a:r>
            <a:r>
              <a:rPr lang="en-US" altLang="zh-CN" sz="950" i="1" dirty="0">
                <a:solidFill>
                  <a:srgbClr val="000000"/>
                </a:solidFill>
                <a:latin typeface="Times New Roman" pitchFamily="18" charset="0"/>
                <a:cs typeface="Times New Roman" pitchFamily="18" charset="0"/>
              </a:rPr>
              <a:t>defect rate</a:t>
            </a:r>
            <a:r>
              <a:rPr lang="en-US" altLang="zh-CN" sz="950" dirty="0">
                <a:solidFill>
                  <a:srgbClr val="000000"/>
                </a:solidFill>
                <a:latin typeface="Times New Roman" pitchFamily="18" charset="0"/>
                <a:cs typeface="Times New Roman" pitchFamily="18" charset="0"/>
              </a:rPr>
              <a:t>) - </a:t>
            </a:r>
            <a:r>
              <a:rPr lang="zh-CN" altLang="en-US" sz="950" dirty="0">
                <a:solidFill>
                  <a:srgbClr val="000000"/>
                </a:solidFill>
                <a:latin typeface="Times New Roman" pitchFamily="18" charset="0"/>
                <a:cs typeface="Times New Roman" pitchFamily="18" charset="0"/>
              </a:rPr>
              <a:t>從平均運行分析批數</a:t>
            </a:r>
            <a:r>
              <a:rPr lang="en-US" altLang="zh-CN" sz="950" dirty="0">
                <a:solidFill>
                  <a:srgbClr val="000000"/>
                </a:solidFill>
                <a:latin typeface="Times New Roman" pitchFamily="18" charset="0"/>
                <a:cs typeface="Times New Roman" pitchFamily="18" charset="0"/>
              </a:rPr>
              <a:t>(</a:t>
            </a:r>
            <a:r>
              <a:rPr lang="en-US" altLang="zh-CN" sz="950" i="1" dirty="0">
                <a:solidFill>
                  <a:srgbClr val="000000"/>
                </a:solidFill>
                <a:latin typeface="Times New Roman" pitchFamily="18" charset="0"/>
                <a:cs typeface="Times New Roman" pitchFamily="18" charset="0"/>
              </a:rPr>
              <a:t>average run length</a:t>
            </a:r>
            <a:r>
              <a:rPr lang="en-US" altLang="zh-CN" sz="950" dirty="0">
                <a:solidFill>
                  <a:srgbClr val="000000"/>
                </a:solidFill>
                <a:latin typeface="Times New Roman" pitchFamily="18" charset="0"/>
                <a:cs typeface="Times New Roman" pitchFamily="18" charset="0"/>
              </a:rPr>
              <a:t>)</a:t>
            </a:r>
            <a:r>
              <a:rPr lang="zh-CN" altLang="en-US" sz="950" dirty="0">
                <a:solidFill>
                  <a:srgbClr val="000000"/>
                </a:solidFill>
                <a:latin typeface="Times New Roman" pitchFamily="18" charset="0"/>
                <a:cs typeface="Times New Roman" pitchFamily="18" charset="0"/>
              </a:rPr>
              <a:t>估計控制過程預測值的特征；</a:t>
            </a:r>
            <a:endParaRPr lang="zh-TW" altLang="en-US" sz="950" dirty="0">
              <a:solidFill>
                <a:srgbClr val="000000"/>
              </a:solidFill>
              <a:latin typeface="Times New Roman" pitchFamily="18" charset="0"/>
              <a:cs typeface="Times New Roman" pitchFamily="18" charset="0"/>
            </a:endParaRP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9" name="Rectangle 14"/>
              <p:cNvSpPr>
                <a:spLocks noChangeArrowheads="1"/>
              </p:cNvSpPr>
              <p:nvPr/>
            </p:nvSpPr>
            <p:spPr bwMode="auto">
              <a:xfrm>
                <a:off x="1005031" y="807230"/>
                <a:ext cx="8212764" cy="8985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14:m>
                  <m:oMath xmlns:m="http://schemas.openxmlformats.org/officeDocument/2006/math">
                    <m:sSub>
                      <m:sSubPr>
                        <m:ctrlPr>
                          <a:rPr lang="en-US" altLang="zh-CN" sz="110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𝑃𝑉</m:t>
                        </m:r>
                      </m:e>
                      <m:sub>
                        <m:r>
                          <a:rPr lang="en-US" altLang="zh-CN" sz="1100" b="0" i="1" smtClean="0">
                            <a:latin typeface="Cambria Math"/>
                            <a:cs typeface="Times New Roman" pitchFamily="18" charset="0"/>
                          </a:rPr>
                          <m:t>𝑎</m:t>
                        </m:r>
                      </m:sub>
                    </m:sSub>
                    <m:r>
                      <a:rPr lang="en-US" altLang="zh-CN" sz="1100" b="0" i="1" smtClean="0">
                        <a:latin typeface="Cambria Math"/>
                        <a:cs typeface="Times New Roman" pitchFamily="18" charset="0"/>
                      </a:rPr>
                      <m:t>=</m:t>
                    </m:r>
                    <m:f>
                      <m:fPr>
                        <m:ctrlPr>
                          <a:rPr lang="en-US" altLang="zh-CN" sz="1100" b="0" i="1" smtClean="0">
                            <a:latin typeface="Cambria Math" panose="02040503050406030204" pitchFamily="18" charset="0"/>
                            <a:cs typeface="Times New Roman" pitchFamily="18" charset="0"/>
                          </a:rPr>
                        </m:ctrlPr>
                      </m:fPr>
                      <m:num>
                        <m:sSub>
                          <m:sSubPr>
                            <m:ctrlPr>
                              <a:rPr lang="en-US" altLang="zh-CN" sz="1100" b="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𝑛</m:t>
                            </m:r>
                          </m:e>
                          <m:sub>
                            <m:r>
                              <a:rPr lang="en-US" altLang="zh-CN" sz="1100" b="0" i="1" smtClean="0">
                                <a:latin typeface="Cambria Math"/>
                                <a:cs typeface="Times New Roman" pitchFamily="18" charset="0"/>
                              </a:rPr>
                              <m:t>𝑡𝑎</m:t>
                            </m:r>
                          </m:sub>
                        </m:sSub>
                      </m:num>
                      <m:den>
                        <m:sSub>
                          <m:sSubPr>
                            <m:ctrlPr>
                              <a:rPr lang="en-US" altLang="zh-CN" sz="1100" b="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𝑛</m:t>
                            </m:r>
                          </m:e>
                          <m:sub>
                            <m:r>
                              <a:rPr lang="en-US" altLang="zh-CN" sz="1100" b="0" i="1" smtClean="0">
                                <a:latin typeface="Cambria Math"/>
                                <a:cs typeface="Times New Roman" pitchFamily="18" charset="0"/>
                              </a:rPr>
                              <m:t>𝑡𝑎</m:t>
                            </m:r>
                          </m:sub>
                        </m:sSub>
                        <m:r>
                          <a:rPr lang="en-US" altLang="zh-CN" sz="1100" b="0" i="1" smtClean="0">
                            <a:latin typeface="Cambria Math"/>
                            <a:cs typeface="Times New Roman" pitchFamily="18" charset="0"/>
                          </a:rPr>
                          <m:t>+</m:t>
                        </m:r>
                        <m:sSub>
                          <m:sSubPr>
                            <m:ctrlPr>
                              <a:rPr lang="en-US" altLang="zh-CN" sz="1100" b="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𝑛</m:t>
                            </m:r>
                          </m:e>
                          <m:sub>
                            <m:r>
                              <a:rPr lang="en-US" altLang="zh-CN" sz="1100" b="0" i="1" smtClean="0">
                                <a:latin typeface="Cambria Math"/>
                                <a:cs typeface="Times New Roman" pitchFamily="18" charset="0"/>
                              </a:rPr>
                              <m:t>𝑓𝑎</m:t>
                            </m:r>
                          </m:sub>
                        </m:sSub>
                      </m:den>
                    </m:f>
                    <m:r>
                      <a:rPr lang="en-US" altLang="zh-CN" sz="1100" b="0" i="1" smtClean="0">
                        <a:latin typeface="Cambria Math"/>
                        <a:cs typeface="Times New Roman" pitchFamily="18" charset="0"/>
                      </a:rPr>
                      <m:t>=</m:t>
                    </m:r>
                    <m:f>
                      <m:fPr>
                        <m:ctrlPr>
                          <a:rPr lang="en-US" altLang="zh-CN" sz="1100" i="1">
                            <a:latin typeface="Cambria Math" panose="02040503050406030204" pitchFamily="18" charset="0"/>
                            <a:cs typeface="Times New Roman" pitchFamily="18" charset="0"/>
                          </a:rPr>
                        </m:ctrlPr>
                      </m:fPr>
                      <m:num>
                        <m:sSub>
                          <m:sSubPr>
                            <m:ctrlPr>
                              <a:rPr lang="en-US" altLang="zh-CN" sz="110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𝑛</m:t>
                            </m:r>
                          </m:e>
                          <m:sub>
                            <m:r>
                              <a:rPr lang="en-US" altLang="zh-CN" sz="1100" b="0" i="1" smtClean="0">
                                <a:latin typeface="Cambria Math"/>
                                <a:cs typeface="Times New Roman" pitchFamily="18" charset="0"/>
                              </a:rPr>
                              <m:t>𝑡</m:t>
                            </m:r>
                          </m:sub>
                        </m:sSub>
                        <m:r>
                          <a:rPr lang="en-US" altLang="zh-CN" sz="1100" b="0" i="1" smtClean="0">
                            <a:latin typeface="Cambria Math"/>
                            <a:ea typeface="Cambria Math"/>
                            <a:cs typeface="Times New Roman" pitchFamily="18" charset="0"/>
                          </a:rPr>
                          <m:t>−</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𝑛</m:t>
                            </m:r>
                          </m:e>
                          <m:sub>
                            <m:r>
                              <a:rPr lang="en-US" altLang="zh-CN" sz="1100" b="0" i="1" smtClean="0">
                                <a:latin typeface="Cambria Math"/>
                                <a:ea typeface="Cambria Math"/>
                                <a:cs typeface="Times New Roman" pitchFamily="18" charset="0"/>
                              </a:rPr>
                              <m:t>𝑡</m:t>
                            </m:r>
                          </m:sub>
                        </m:sSub>
                        <m:r>
                          <a:rPr lang="en-US" altLang="zh-CN" sz="1100" b="0" i="1" smtClean="0">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𝑓</m:t>
                        </m:r>
                        <m:r>
                          <a:rPr lang="en-US" altLang="zh-CN" sz="1100" i="1">
                            <a:latin typeface="Cambria Math"/>
                            <a:ea typeface="Cambria Math"/>
                            <a:cs typeface="Times New Roman" pitchFamily="18" charset="0"/>
                          </a:rPr>
                          <m:t>×</m:t>
                        </m:r>
                        <m:sSub>
                          <m:sSubPr>
                            <m:ctrlPr>
                              <a:rPr lang="en-US" altLang="zh-CN" sz="110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𝐴𝑅𝐿</m:t>
                            </m:r>
                          </m:e>
                          <m:sub>
                            <m:r>
                              <a:rPr lang="en-US" altLang="zh-CN" sz="1100" b="0" i="1" smtClean="0">
                                <a:latin typeface="Cambria Math"/>
                                <a:ea typeface="Cambria Math"/>
                                <a:cs typeface="Times New Roman" pitchFamily="18" charset="0"/>
                              </a:rPr>
                              <m:t>𝑒𝑑</m:t>
                            </m:r>
                          </m:sub>
                        </m:sSub>
                        <m:r>
                          <a:rPr lang="en-US" altLang="zh-CN" sz="1100" i="1">
                            <a:latin typeface="Cambria Math"/>
                            <a:ea typeface="Cambria Math"/>
                            <a:cs typeface="Times New Roman" pitchFamily="18" charset="0"/>
                          </a:rPr>
                          <m:t>−</m:t>
                        </m:r>
                        <m:sSub>
                          <m:sSubPr>
                            <m:ctrlPr>
                              <a:rPr lang="en-US" altLang="zh-CN" sz="110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𝑛</m:t>
                            </m:r>
                          </m:e>
                          <m:sub>
                            <m:r>
                              <a:rPr lang="en-US" altLang="zh-CN" sz="1100" b="0" i="1" smtClean="0">
                                <a:latin typeface="Cambria Math"/>
                                <a:ea typeface="Cambria Math"/>
                                <a:cs typeface="Times New Roman" pitchFamily="18" charset="0"/>
                              </a:rPr>
                              <m:t>𝑡</m:t>
                            </m:r>
                          </m:sub>
                        </m:sSub>
                        <m:r>
                          <a:rPr lang="en-US" altLang="zh-CN" sz="1100" i="1" smtClean="0">
                            <a:latin typeface="Cambria Math"/>
                            <a:ea typeface="Cambria Math"/>
                            <a:cs typeface="Times New Roman" pitchFamily="18" charset="0"/>
                          </a:rPr>
                          <m:t>×</m:t>
                        </m:r>
                        <m:f>
                          <m:fPr>
                            <m:ctrlPr>
                              <a:rPr lang="en-US" altLang="zh-CN" sz="1100" i="1" smtClean="0">
                                <a:latin typeface="Cambria Math" panose="02040503050406030204" pitchFamily="18" charset="0"/>
                                <a:ea typeface="Cambria Math"/>
                                <a:cs typeface="Times New Roman" pitchFamily="18" charset="0"/>
                              </a:rPr>
                            </m:ctrlPr>
                          </m:fPr>
                          <m:num>
                            <m:r>
                              <a:rPr lang="en-US" altLang="zh-CN" sz="1100" b="0" i="1" smtClean="0">
                                <a:latin typeface="Cambria Math"/>
                                <a:ea typeface="Cambria Math"/>
                                <a:cs typeface="Times New Roman" pitchFamily="18" charset="0"/>
                              </a:rPr>
                              <m:t>1−</m:t>
                            </m:r>
                            <m:r>
                              <a:rPr lang="en-US" altLang="zh-CN" sz="1100" b="0" i="1" smtClean="0">
                                <a:latin typeface="Cambria Math"/>
                                <a:ea typeface="Cambria Math"/>
                                <a:cs typeface="Times New Roman" pitchFamily="18" charset="0"/>
                              </a:rPr>
                              <m:t>𝑓</m:t>
                            </m:r>
                            <m:r>
                              <a:rPr lang="en-US" altLang="zh-CN" sz="1100" b="0" i="1" smtClean="0">
                                <a:latin typeface="Cambria Math"/>
                                <a:ea typeface="Cambria Math"/>
                                <a:cs typeface="Times New Roman" pitchFamily="18" charset="0"/>
                              </a:rPr>
                              <m:t>×</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𝐴𝑅𝐿</m:t>
                                </m:r>
                              </m:e>
                              <m:sub>
                                <m:r>
                                  <a:rPr lang="en-US" altLang="zh-CN" sz="1100" b="0" i="1" smtClean="0">
                                    <a:latin typeface="Cambria Math"/>
                                    <a:ea typeface="Cambria Math"/>
                                    <a:cs typeface="Times New Roman" pitchFamily="18" charset="0"/>
                                  </a:rPr>
                                  <m:t>𝑒𝑑</m:t>
                                </m:r>
                              </m:sub>
                            </m:sSub>
                          </m:num>
                          <m:den>
                            <m:sSub>
                              <m:sSubPr>
                                <m:ctrlPr>
                                  <a:rPr lang="en-US" altLang="zh-CN" sz="110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𝐴𝑅𝐿</m:t>
                                </m:r>
                              </m:e>
                              <m:sub>
                                <m:r>
                                  <a:rPr lang="en-US" altLang="zh-CN" sz="1100" b="0" i="1" smtClean="0">
                                    <a:latin typeface="Cambria Math"/>
                                    <a:ea typeface="Cambria Math"/>
                                    <a:cs typeface="Times New Roman" pitchFamily="18" charset="0"/>
                                  </a:rPr>
                                  <m:t>𝑓𝑟</m:t>
                                </m:r>
                              </m:sub>
                            </m:sSub>
                          </m:den>
                        </m:f>
                      </m:num>
                      <m:den>
                        <m:d>
                          <m:dPr>
                            <m:ctrlPr>
                              <a:rPr lang="en-US" altLang="zh-CN" sz="1100" i="1">
                                <a:latin typeface="Cambria Math" panose="02040503050406030204" pitchFamily="18" charset="0"/>
                                <a:ea typeface="Cambria Math"/>
                                <a:cs typeface="Times New Roman" pitchFamily="18" charset="0"/>
                              </a:rPr>
                            </m:ctrlPr>
                          </m:dPr>
                          <m:e>
                            <m:sSub>
                              <m:sSubPr>
                                <m:ctrlPr>
                                  <a:rPr lang="en-US" altLang="zh-CN" sz="1100" i="1">
                                    <a:latin typeface="Cambria Math" panose="02040503050406030204" pitchFamily="18" charset="0"/>
                                    <a:cs typeface="Times New Roman" pitchFamily="18" charset="0"/>
                                  </a:rPr>
                                </m:ctrlPr>
                              </m:sSubPr>
                              <m:e>
                                <m:r>
                                  <a:rPr lang="en-US" altLang="zh-CN" sz="1100" i="1">
                                    <a:latin typeface="Cambria Math"/>
                                    <a:cs typeface="Times New Roman" pitchFamily="18" charset="0"/>
                                  </a:rPr>
                                  <m:t>𝑛</m:t>
                                </m:r>
                              </m:e>
                              <m:sub>
                                <m:r>
                                  <a:rPr lang="en-US" altLang="zh-CN" sz="1100" i="1">
                                    <a:latin typeface="Cambria Math"/>
                                    <a:cs typeface="Times New Roman" pitchFamily="18" charset="0"/>
                                  </a:rPr>
                                  <m:t>𝑡</m:t>
                                </m:r>
                              </m:sub>
                            </m:sSub>
                            <m:r>
                              <a:rPr lang="en-US" altLang="zh-CN" sz="1100" i="1">
                                <a:latin typeface="Cambria Math"/>
                                <a:ea typeface="Cambria Math"/>
                                <a:cs typeface="Times New Roman" pitchFamily="18" charset="0"/>
                              </a:rPr>
                              <m:t>−</m:t>
                            </m:r>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𝑛</m:t>
                                </m:r>
                              </m:e>
                              <m:sub>
                                <m:r>
                                  <a:rPr lang="en-US" altLang="zh-CN" sz="1100" i="1">
                                    <a:latin typeface="Cambria Math"/>
                                    <a:ea typeface="Cambria Math"/>
                                    <a:cs typeface="Times New Roman" pitchFamily="18" charset="0"/>
                                  </a:rPr>
                                  <m:t>𝑡</m:t>
                                </m:r>
                              </m:sub>
                            </m:sSub>
                            <m:r>
                              <a:rPr lang="en-US" altLang="zh-CN" sz="1100" i="1">
                                <a:latin typeface="Cambria Math"/>
                                <a:ea typeface="Cambria Math"/>
                                <a:cs typeface="Times New Roman" pitchFamily="18" charset="0"/>
                              </a:rPr>
                              <m:t>×</m:t>
                            </m:r>
                            <m:r>
                              <a:rPr lang="en-US" altLang="zh-CN" sz="1100" i="1">
                                <a:latin typeface="Cambria Math"/>
                                <a:ea typeface="Cambria Math"/>
                                <a:cs typeface="Times New Roman" pitchFamily="18" charset="0"/>
                              </a:rPr>
                              <m:t>𝑓</m:t>
                            </m:r>
                            <m:r>
                              <a:rPr lang="en-US" altLang="zh-CN" sz="1100" i="1">
                                <a:latin typeface="Cambria Math"/>
                                <a:ea typeface="Cambria Math"/>
                                <a:cs typeface="Times New Roman" pitchFamily="18" charset="0"/>
                              </a:rPr>
                              <m:t>×</m:t>
                            </m:r>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𝐴𝑅𝐿</m:t>
                                </m:r>
                              </m:e>
                              <m:sub>
                                <m:r>
                                  <a:rPr lang="en-US" altLang="zh-CN" sz="1100" i="1">
                                    <a:latin typeface="Cambria Math"/>
                                    <a:ea typeface="Cambria Math"/>
                                    <a:cs typeface="Times New Roman" pitchFamily="18" charset="0"/>
                                  </a:rPr>
                                  <m:t>𝑒𝑑</m:t>
                                </m:r>
                              </m:sub>
                            </m:sSub>
                            <m:r>
                              <a:rPr lang="en-US" altLang="zh-CN" sz="1100" i="1">
                                <a:latin typeface="Cambria Math"/>
                                <a:ea typeface="Cambria Math"/>
                                <a:cs typeface="Times New Roman" pitchFamily="18" charset="0"/>
                              </a:rPr>
                              <m:t>−</m:t>
                            </m:r>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𝑛</m:t>
                                </m:r>
                              </m:e>
                              <m:sub>
                                <m:r>
                                  <a:rPr lang="en-US" altLang="zh-CN" sz="1100" i="1">
                                    <a:latin typeface="Cambria Math"/>
                                    <a:ea typeface="Cambria Math"/>
                                    <a:cs typeface="Times New Roman" pitchFamily="18" charset="0"/>
                                  </a:rPr>
                                  <m:t>𝑡</m:t>
                                </m:r>
                              </m:sub>
                            </m:sSub>
                            <m:r>
                              <a:rPr lang="en-US" altLang="zh-CN" sz="1100" i="1">
                                <a:latin typeface="Cambria Math"/>
                                <a:ea typeface="Cambria Math"/>
                                <a:cs typeface="Times New Roman" pitchFamily="18" charset="0"/>
                              </a:rPr>
                              <m:t>×</m:t>
                            </m:r>
                            <m:f>
                              <m:fPr>
                                <m:ctrlPr>
                                  <a:rPr lang="en-US" altLang="zh-CN" sz="1100" i="1">
                                    <a:latin typeface="Cambria Math" panose="02040503050406030204" pitchFamily="18" charset="0"/>
                                    <a:ea typeface="Cambria Math"/>
                                    <a:cs typeface="Times New Roman" pitchFamily="18" charset="0"/>
                                  </a:rPr>
                                </m:ctrlPr>
                              </m:fPr>
                              <m:num>
                                <m:r>
                                  <a:rPr lang="en-US" altLang="zh-CN" sz="1100" i="1">
                                    <a:latin typeface="Cambria Math"/>
                                    <a:ea typeface="Cambria Math"/>
                                    <a:cs typeface="Times New Roman" pitchFamily="18" charset="0"/>
                                  </a:rPr>
                                  <m:t>1−</m:t>
                                </m:r>
                                <m:r>
                                  <a:rPr lang="en-US" altLang="zh-CN" sz="1100" i="1">
                                    <a:latin typeface="Cambria Math"/>
                                    <a:ea typeface="Cambria Math"/>
                                    <a:cs typeface="Times New Roman" pitchFamily="18" charset="0"/>
                                  </a:rPr>
                                  <m:t>𝑓</m:t>
                                </m:r>
                                <m:r>
                                  <a:rPr lang="en-US" altLang="zh-CN" sz="1100" i="1">
                                    <a:latin typeface="Cambria Math"/>
                                    <a:ea typeface="Cambria Math"/>
                                    <a:cs typeface="Times New Roman" pitchFamily="18" charset="0"/>
                                  </a:rPr>
                                  <m:t>×</m:t>
                                </m:r>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𝐴𝑅𝐿</m:t>
                                    </m:r>
                                  </m:e>
                                  <m:sub>
                                    <m:r>
                                      <a:rPr lang="en-US" altLang="zh-CN" sz="1100" i="1">
                                        <a:latin typeface="Cambria Math"/>
                                        <a:ea typeface="Cambria Math"/>
                                        <a:cs typeface="Times New Roman" pitchFamily="18" charset="0"/>
                                      </a:rPr>
                                      <m:t>𝑒𝑑</m:t>
                                    </m:r>
                                  </m:sub>
                                </m:sSub>
                              </m:num>
                              <m:den>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𝐴𝑅𝐿</m:t>
                                    </m:r>
                                  </m:e>
                                  <m:sub>
                                    <m:r>
                                      <a:rPr lang="en-US" altLang="zh-CN" sz="1100" i="1">
                                        <a:latin typeface="Cambria Math"/>
                                        <a:ea typeface="Cambria Math"/>
                                        <a:cs typeface="Times New Roman" pitchFamily="18" charset="0"/>
                                      </a:rPr>
                                      <m:t>𝑓𝑟</m:t>
                                    </m:r>
                                  </m:sub>
                                </m:sSub>
                              </m:den>
                            </m:f>
                          </m:e>
                        </m:d>
                        <m:r>
                          <a:rPr lang="en-US" altLang="zh-CN" sz="1100" b="0" i="1" smtClean="0">
                            <a:latin typeface="Cambria Math"/>
                            <a:ea typeface="Cambria Math"/>
                            <a:cs typeface="Times New Roman" pitchFamily="18" charset="0"/>
                          </a:rPr>
                          <m:t>+</m:t>
                        </m:r>
                        <m:d>
                          <m:dPr>
                            <m:ctrlPr>
                              <a:rPr lang="en-US" altLang="zh-CN" sz="1100" i="1" smtClean="0">
                                <a:latin typeface="Cambria Math" panose="02040503050406030204" pitchFamily="18" charset="0"/>
                                <a:ea typeface="Cambria Math"/>
                                <a:cs typeface="Times New Roman" pitchFamily="18" charset="0"/>
                              </a:rPr>
                            </m:ctrlPr>
                          </m:dPr>
                          <m:e>
                            <m:sSub>
                              <m:sSubPr>
                                <m:ctrlPr>
                                  <a:rPr lang="en-US" altLang="zh-CN" sz="110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𝑛</m:t>
                                </m:r>
                              </m:e>
                              <m:sub>
                                <m:r>
                                  <a:rPr lang="en-US" altLang="zh-CN" sz="1100" b="0" i="1" smtClean="0">
                                    <a:latin typeface="Cambria Math"/>
                                    <a:ea typeface="Cambria Math"/>
                                    <a:cs typeface="Times New Roman" pitchFamily="18" charset="0"/>
                                  </a:rPr>
                                  <m:t>𝑡</m:t>
                                </m:r>
                              </m:sub>
                            </m:sSub>
                            <m:r>
                              <a:rPr lang="en-US" altLang="zh-CN" sz="1100" i="1" smtClean="0">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𝑓</m:t>
                            </m:r>
                            <m:r>
                              <a:rPr lang="en-US" altLang="zh-CN" sz="1100" b="0" i="1" smtClean="0">
                                <a:latin typeface="Cambria Math"/>
                                <a:ea typeface="Cambria Math"/>
                                <a:cs typeface="Times New Roman" pitchFamily="18" charset="0"/>
                              </a:rPr>
                              <m:t>×</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𝐴𝑅𝐿</m:t>
                                </m:r>
                              </m:e>
                              <m:sub>
                                <m:r>
                                  <a:rPr lang="en-US" altLang="zh-CN" sz="1100" b="0" i="1" smtClean="0">
                                    <a:latin typeface="Cambria Math"/>
                                    <a:ea typeface="Cambria Math"/>
                                    <a:cs typeface="Times New Roman" pitchFamily="18" charset="0"/>
                                  </a:rPr>
                                  <m:t>𝑒𝑑</m:t>
                                </m:r>
                              </m:sub>
                            </m:sSub>
                            <m:r>
                              <a:rPr lang="en-US" altLang="zh-CN" sz="1100" i="1">
                                <a:latin typeface="Cambria Math"/>
                                <a:ea typeface="Cambria Math"/>
                                <a:cs typeface="Times New Roman" pitchFamily="18" charset="0"/>
                              </a:rPr>
                              <m:t>−</m:t>
                            </m:r>
                            <m:sSub>
                              <m:sSubPr>
                                <m:ctrlPr>
                                  <a:rPr lang="en-US" altLang="zh-CN" sz="110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𝑛</m:t>
                                </m:r>
                              </m:e>
                              <m:sub>
                                <m:r>
                                  <a:rPr lang="en-US" altLang="zh-CN" sz="1100" b="0" i="1" smtClean="0">
                                    <a:latin typeface="Cambria Math"/>
                                    <a:ea typeface="Cambria Math"/>
                                    <a:cs typeface="Times New Roman" pitchFamily="18" charset="0"/>
                                  </a:rPr>
                                  <m:t>𝑡</m:t>
                                </m:r>
                              </m:sub>
                            </m:sSub>
                            <m:r>
                              <a:rPr lang="en-US" altLang="zh-CN" sz="1100" i="1" smtClean="0">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𝑓</m:t>
                            </m:r>
                          </m:e>
                        </m:d>
                      </m:den>
                    </m:f>
                    <m:r>
                      <a:rPr lang="en-US" altLang="zh-CN" sz="1100" b="0" i="1" smtClean="0">
                        <a:latin typeface="Cambria Math"/>
                        <a:ea typeface="Cambria Math"/>
                        <a:cs typeface="Times New Roman" pitchFamily="18" charset="0"/>
                      </a:rPr>
                      <m:t>=</m:t>
                    </m:r>
                    <m:f>
                      <m:fPr>
                        <m:ctrlPr>
                          <a:rPr lang="en-US" altLang="zh-CN" sz="1100" b="0" i="1" smtClean="0">
                            <a:latin typeface="Cambria Math" panose="02040503050406030204" pitchFamily="18" charset="0"/>
                            <a:cs typeface="Times New Roman" pitchFamily="18" charset="0"/>
                          </a:rPr>
                        </m:ctrlPr>
                      </m:fPr>
                      <m:num>
                        <m:sSub>
                          <m:sSubPr>
                            <m:ctrlPr>
                              <a:rPr lang="en-US" altLang="zh-CN" sz="1100" b="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𝐴𝑅𝐿</m:t>
                            </m:r>
                          </m:e>
                          <m:sub>
                            <m:r>
                              <a:rPr lang="en-US" altLang="zh-CN" sz="1100" b="0" i="1" smtClean="0">
                                <a:latin typeface="Cambria Math"/>
                                <a:cs typeface="Times New Roman" pitchFamily="18" charset="0"/>
                              </a:rPr>
                              <m:t>𝑓𝑟</m:t>
                            </m:r>
                          </m:sub>
                        </m:sSub>
                        <m:r>
                          <a:rPr lang="en-US" altLang="zh-CN" sz="1100" b="0" i="1" smtClean="0">
                            <a:latin typeface="Cambria Math"/>
                            <a:ea typeface="Cambria Math"/>
                            <a:cs typeface="Times New Roman" pitchFamily="18" charset="0"/>
                          </a:rPr>
                          <m:t>+</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𝐴𝑅𝐿</m:t>
                            </m:r>
                          </m:e>
                          <m:sub>
                            <m:r>
                              <a:rPr lang="en-US" altLang="zh-CN" sz="1100" b="0" i="1" smtClean="0">
                                <a:latin typeface="Cambria Math"/>
                                <a:ea typeface="Cambria Math"/>
                                <a:cs typeface="Times New Roman" pitchFamily="18" charset="0"/>
                              </a:rPr>
                              <m:t>𝑒𝑑</m:t>
                            </m:r>
                          </m:sub>
                        </m:sSub>
                        <m:r>
                          <a:rPr lang="en-US" altLang="zh-CN" sz="1100" b="0" i="1" smtClean="0">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𝑓</m:t>
                        </m:r>
                        <m:r>
                          <a:rPr lang="en-US" altLang="zh-CN" sz="1100" b="0" i="1" smtClean="0">
                            <a:latin typeface="Cambria Math"/>
                            <a:ea typeface="Cambria Math"/>
                            <a:cs typeface="Times New Roman" pitchFamily="18" charset="0"/>
                          </a:rPr>
                          <m:t>−</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𝐴𝑅𝐿</m:t>
                            </m:r>
                          </m:e>
                          <m:sub>
                            <m:r>
                              <a:rPr lang="en-US" altLang="zh-CN" sz="1100" b="0" i="1" smtClean="0">
                                <a:latin typeface="Cambria Math"/>
                                <a:ea typeface="Cambria Math"/>
                                <a:cs typeface="Times New Roman" pitchFamily="18" charset="0"/>
                              </a:rPr>
                              <m:t>𝑓𝑟</m:t>
                            </m:r>
                          </m:sub>
                        </m:sSub>
                        <m:r>
                          <a:rPr lang="en-US" altLang="zh-CN" sz="1100" b="0" i="1" smtClean="0">
                            <a:latin typeface="Cambria Math"/>
                            <a:ea typeface="Cambria Math"/>
                            <a:cs typeface="Times New Roman" pitchFamily="18" charset="0"/>
                          </a:rPr>
                          <m:t>×</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𝐴𝑅𝐿</m:t>
                            </m:r>
                          </m:e>
                          <m:sub>
                            <m:r>
                              <a:rPr lang="en-US" altLang="zh-CN" sz="1100" b="0" i="1" smtClean="0">
                                <a:latin typeface="Cambria Math"/>
                                <a:ea typeface="Cambria Math"/>
                                <a:cs typeface="Times New Roman" pitchFamily="18" charset="0"/>
                              </a:rPr>
                              <m:t>𝑒𝑑</m:t>
                            </m:r>
                          </m:sub>
                        </m:sSub>
                        <m:r>
                          <a:rPr lang="en-US" altLang="zh-CN" sz="1100" b="0" i="1" smtClean="0">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𝑓</m:t>
                        </m:r>
                        <m:r>
                          <a:rPr lang="en-US" altLang="zh-CN" sz="1100" b="0" i="1" smtClean="0">
                            <a:latin typeface="Cambria Math"/>
                            <a:ea typeface="Cambria Math"/>
                            <a:cs typeface="Times New Roman" pitchFamily="18" charset="0"/>
                          </a:rPr>
                          <m:t>−1</m:t>
                        </m:r>
                      </m:num>
                      <m:den>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𝐴𝑅𝐿</m:t>
                            </m:r>
                          </m:e>
                          <m:sub>
                            <m:r>
                              <a:rPr lang="en-US" altLang="zh-CN" sz="1100" b="0" i="1" smtClean="0">
                                <a:latin typeface="Cambria Math"/>
                                <a:ea typeface="Cambria Math"/>
                                <a:cs typeface="Times New Roman" pitchFamily="18" charset="0"/>
                              </a:rPr>
                              <m:t>𝑓𝑟</m:t>
                            </m:r>
                          </m:sub>
                        </m:sSub>
                        <m:r>
                          <a:rPr lang="en-US" altLang="zh-CN" sz="1100" b="0" i="1" smtClean="0">
                            <a:latin typeface="Cambria Math"/>
                            <a:ea typeface="Cambria Math"/>
                            <a:cs typeface="Times New Roman" pitchFamily="18" charset="0"/>
                          </a:rPr>
                          <m:t>+</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𝐴𝑅𝐿</m:t>
                            </m:r>
                          </m:e>
                          <m:sub>
                            <m:r>
                              <a:rPr lang="en-US" altLang="zh-CN" sz="1100" b="0" i="1" smtClean="0">
                                <a:latin typeface="Cambria Math"/>
                                <a:ea typeface="Cambria Math"/>
                                <a:cs typeface="Times New Roman" pitchFamily="18" charset="0"/>
                              </a:rPr>
                              <m:t>𝑒𝑑</m:t>
                            </m:r>
                          </m:sub>
                        </m:sSub>
                        <m:r>
                          <a:rPr lang="en-US" altLang="zh-CN" sz="1100" b="0" i="1" smtClean="0">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𝑓</m:t>
                        </m:r>
                        <m:r>
                          <a:rPr lang="en-US" altLang="zh-CN" sz="1100" b="0" i="1" smtClean="0">
                            <a:latin typeface="Cambria Math"/>
                            <a:ea typeface="Cambria Math"/>
                            <a:cs typeface="Times New Roman" pitchFamily="18" charset="0"/>
                          </a:rPr>
                          <m:t>−</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𝐴𝑅𝐿</m:t>
                            </m:r>
                          </m:e>
                          <m:sub>
                            <m:r>
                              <a:rPr lang="en-US" altLang="zh-CN" sz="1100" b="0" i="1" smtClean="0">
                                <a:latin typeface="Cambria Math"/>
                                <a:ea typeface="Cambria Math"/>
                                <a:cs typeface="Times New Roman" pitchFamily="18" charset="0"/>
                              </a:rPr>
                              <m:t>𝑓𝑟</m:t>
                            </m:r>
                          </m:sub>
                        </m:sSub>
                        <m:r>
                          <a:rPr lang="en-US" altLang="zh-CN" sz="1100" b="0" i="1" smtClean="0">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𝑓</m:t>
                        </m:r>
                        <m:r>
                          <a:rPr lang="en-US" altLang="zh-CN" sz="1100" b="0" i="1" smtClean="0">
                            <a:latin typeface="Cambria Math"/>
                            <a:ea typeface="Cambria Math"/>
                            <a:cs typeface="Times New Roman" pitchFamily="18" charset="0"/>
                          </a:rPr>
                          <m:t>−1</m:t>
                        </m:r>
                      </m:den>
                    </m:f>
                  </m:oMath>
                </a14:m>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mc:Choice>
        <mc:Fallback xmlns="">
          <p:sp>
            <p:nvSpPr>
              <p:cNvPr id="29" name="Rectangle 14"/>
              <p:cNvSpPr>
                <a:spLocks noRot="1" noChangeAspect="1" noMove="1" noResize="1" noEditPoints="1" noAdjustHandles="1" noChangeArrowheads="1" noChangeShapeType="1" noTextEdit="1"/>
              </p:cNvSpPr>
              <p:nvPr/>
            </p:nvSpPr>
            <p:spPr bwMode="auto">
              <a:xfrm>
                <a:off x="1005031" y="807230"/>
                <a:ext cx="8212764" cy="898516"/>
              </a:xfrm>
              <a:prstGeom prst="rect">
                <a:avLst/>
              </a:prstGeom>
              <a:blipFill rotWithShape="0">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Rectangle 14"/>
              <p:cNvSpPr>
                <a:spLocks noChangeArrowheads="1"/>
              </p:cNvSpPr>
              <p:nvPr/>
            </p:nvSpPr>
            <p:spPr bwMode="auto">
              <a:xfrm>
                <a:off x="1005032" y="2361137"/>
                <a:ext cx="8212764" cy="51898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14:m>
                  <m:oMath xmlns:m="http://schemas.openxmlformats.org/officeDocument/2006/math">
                    <m:r>
                      <a:rPr lang="en-US" altLang="zh-CN" sz="1100" b="0" i="1" smtClean="0">
                        <a:latin typeface="Cambria Math"/>
                        <a:cs typeface="Times New Roman" pitchFamily="18" charset="0"/>
                      </a:rPr>
                      <m:t>𝐷𝑅</m:t>
                    </m:r>
                    <m:r>
                      <a:rPr lang="en-US" altLang="zh-CN" sz="1100" b="0" i="1" smtClean="0">
                        <a:latin typeface="Cambria Math"/>
                        <a:cs typeface="Times New Roman" pitchFamily="18" charset="0"/>
                      </a:rPr>
                      <m:t>=</m:t>
                    </m:r>
                    <m:f>
                      <m:fPr>
                        <m:ctrlPr>
                          <a:rPr lang="en-US" altLang="zh-CN" sz="1100" b="0" i="1" smtClean="0">
                            <a:latin typeface="Cambria Math" panose="02040503050406030204" pitchFamily="18" charset="0"/>
                            <a:cs typeface="Times New Roman" pitchFamily="18" charset="0"/>
                          </a:rPr>
                        </m:ctrlPr>
                      </m:fPr>
                      <m:num>
                        <m:sSub>
                          <m:sSubPr>
                            <m:ctrlPr>
                              <a:rPr lang="en-US" altLang="zh-CN" sz="1100" b="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𝑛</m:t>
                            </m:r>
                          </m:e>
                          <m:sub>
                            <m:r>
                              <a:rPr lang="en-US" altLang="zh-CN" sz="1100" b="0" i="1" smtClean="0">
                                <a:latin typeface="Cambria Math"/>
                                <a:cs typeface="Times New Roman" pitchFamily="18" charset="0"/>
                              </a:rPr>
                              <m:t>𝑓𝑎</m:t>
                            </m:r>
                          </m:sub>
                        </m:sSub>
                      </m:num>
                      <m:den>
                        <m:sSub>
                          <m:sSubPr>
                            <m:ctrlPr>
                              <a:rPr lang="en-US" altLang="zh-CN" sz="1100" b="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𝑛</m:t>
                            </m:r>
                          </m:e>
                          <m:sub>
                            <m:r>
                              <a:rPr lang="en-US" altLang="zh-CN" sz="1100" b="0" i="1" smtClean="0">
                                <a:latin typeface="Cambria Math"/>
                                <a:cs typeface="Times New Roman" pitchFamily="18" charset="0"/>
                              </a:rPr>
                              <m:t>𝑡𝑟</m:t>
                            </m:r>
                          </m:sub>
                        </m:sSub>
                        <m:r>
                          <a:rPr lang="en-US" altLang="zh-CN" sz="1100" b="0" i="1" smtClean="0">
                            <a:latin typeface="Cambria Math"/>
                            <a:cs typeface="Times New Roman" pitchFamily="18" charset="0"/>
                          </a:rPr>
                          <m:t>+</m:t>
                        </m:r>
                        <m:sSub>
                          <m:sSubPr>
                            <m:ctrlPr>
                              <a:rPr lang="en-US" altLang="zh-CN" sz="1100" b="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𝑛</m:t>
                            </m:r>
                          </m:e>
                          <m:sub>
                            <m:r>
                              <a:rPr lang="en-US" altLang="zh-CN" sz="1100" b="0" i="1" smtClean="0">
                                <a:latin typeface="Cambria Math"/>
                                <a:cs typeface="Times New Roman" pitchFamily="18" charset="0"/>
                              </a:rPr>
                              <m:t>𝑓𝑎</m:t>
                            </m:r>
                          </m:sub>
                        </m:sSub>
                        <m:r>
                          <a:rPr lang="en-US" altLang="zh-CN" sz="1100" b="0" i="1" smtClean="0">
                            <a:latin typeface="Cambria Math"/>
                            <a:cs typeface="Times New Roman" pitchFamily="18" charset="0"/>
                          </a:rPr>
                          <m:t>+</m:t>
                        </m:r>
                        <m:sSub>
                          <m:sSubPr>
                            <m:ctrlPr>
                              <a:rPr lang="en-US" altLang="zh-CN" sz="1100" b="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𝑛</m:t>
                            </m:r>
                          </m:e>
                          <m:sub>
                            <m:r>
                              <a:rPr lang="en-US" altLang="zh-CN" sz="1100" b="0" i="1" smtClean="0">
                                <a:latin typeface="Cambria Math"/>
                                <a:cs typeface="Times New Roman" pitchFamily="18" charset="0"/>
                              </a:rPr>
                              <m:t>𝑓𝑟</m:t>
                            </m:r>
                          </m:sub>
                        </m:sSub>
                        <m:r>
                          <a:rPr lang="en-US" altLang="zh-CN" sz="1100" b="0" i="1" smtClean="0">
                            <a:latin typeface="Cambria Math"/>
                            <a:cs typeface="Times New Roman" pitchFamily="18" charset="0"/>
                          </a:rPr>
                          <m:t>+</m:t>
                        </m:r>
                        <m:sSub>
                          <m:sSubPr>
                            <m:ctrlPr>
                              <a:rPr lang="en-US" altLang="zh-CN" sz="1100" b="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𝑛</m:t>
                            </m:r>
                          </m:e>
                          <m:sub>
                            <m:r>
                              <a:rPr lang="en-US" altLang="zh-CN" sz="1100" b="0" i="1" smtClean="0">
                                <a:latin typeface="Cambria Math"/>
                                <a:cs typeface="Times New Roman" pitchFamily="18" charset="0"/>
                              </a:rPr>
                              <m:t>𝑡𝑎</m:t>
                            </m:r>
                          </m:sub>
                        </m:sSub>
                      </m:den>
                    </m:f>
                    <m:r>
                      <a:rPr lang="en-US" altLang="zh-CN" sz="1100" b="0" i="1" smtClean="0">
                        <a:latin typeface="Cambria Math"/>
                        <a:cs typeface="Times New Roman" pitchFamily="18" charset="0"/>
                      </a:rPr>
                      <m:t>=</m:t>
                    </m:r>
                    <m:f>
                      <m:fPr>
                        <m:ctrlPr>
                          <a:rPr lang="en-US" altLang="zh-CN" sz="1100" b="0" i="1" smtClean="0">
                            <a:latin typeface="Cambria Math" panose="02040503050406030204" pitchFamily="18" charset="0"/>
                            <a:cs typeface="Times New Roman" pitchFamily="18" charset="0"/>
                          </a:rPr>
                        </m:ctrlPr>
                      </m:fPr>
                      <m:num>
                        <m:sSub>
                          <m:sSubPr>
                            <m:ctrlPr>
                              <a:rPr lang="en-US" altLang="zh-CN" sz="1100" b="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𝑛</m:t>
                            </m:r>
                          </m:e>
                          <m:sub>
                            <m:r>
                              <a:rPr lang="en-US" altLang="zh-CN" sz="1100" b="0" i="1" smtClean="0">
                                <a:latin typeface="Cambria Math"/>
                                <a:cs typeface="Times New Roman" pitchFamily="18" charset="0"/>
                              </a:rPr>
                              <m:t>𝑡</m:t>
                            </m:r>
                          </m:sub>
                        </m:sSub>
                        <m:r>
                          <a:rPr lang="en-US" altLang="zh-CN" sz="1100" b="0" i="1" smtClean="0">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𝑓</m:t>
                        </m:r>
                        <m:r>
                          <a:rPr lang="en-US" altLang="zh-CN" sz="1100" b="0" i="1" smtClean="0">
                            <a:latin typeface="Cambria Math"/>
                            <a:ea typeface="Cambria Math"/>
                            <a:cs typeface="Times New Roman" pitchFamily="18" charset="0"/>
                          </a:rPr>
                          <m:t>×</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𝐴𝑅𝐿</m:t>
                            </m:r>
                          </m:e>
                          <m:sub>
                            <m:r>
                              <a:rPr lang="en-US" altLang="zh-CN" sz="1100" b="0" i="1" smtClean="0">
                                <a:latin typeface="Cambria Math"/>
                                <a:ea typeface="Cambria Math"/>
                                <a:cs typeface="Times New Roman" pitchFamily="18" charset="0"/>
                              </a:rPr>
                              <m:t>𝑒𝑑</m:t>
                            </m:r>
                          </m:sub>
                        </m:sSub>
                        <m:r>
                          <a:rPr lang="en-US" altLang="zh-CN" sz="1100" b="0" i="1" smtClean="0">
                            <a:latin typeface="Cambria Math"/>
                            <a:ea typeface="Cambria Math"/>
                            <a:cs typeface="Times New Roman" pitchFamily="18" charset="0"/>
                          </a:rPr>
                          <m:t>−</m:t>
                        </m:r>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𝑛</m:t>
                            </m:r>
                          </m:e>
                          <m:sub>
                            <m:r>
                              <a:rPr lang="en-US" altLang="zh-CN" sz="1100" b="0" i="1" smtClean="0">
                                <a:latin typeface="Cambria Math"/>
                                <a:ea typeface="Cambria Math"/>
                                <a:cs typeface="Times New Roman" pitchFamily="18" charset="0"/>
                              </a:rPr>
                              <m:t>𝑡</m:t>
                            </m:r>
                          </m:sub>
                        </m:sSub>
                        <m:r>
                          <a:rPr lang="en-US" altLang="zh-CN" sz="1100" b="0" i="1" smtClean="0">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𝑓</m:t>
                        </m:r>
                      </m:num>
                      <m:den>
                        <m:sSub>
                          <m:sSubPr>
                            <m:ctrlPr>
                              <a:rPr lang="en-US" altLang="zh-CN" sz="1100" b="0" i="1" smtClean="0">
                                <a:latin typeface="Cambria Math" panose="02040503050406030204" pitchFamily="18" charset="0"/>
                                <a:cs typeface="Times New Roman" pitchFamily="18" charset="0"/>
                              </a:rPr>
                            </m:ctrlPr>
                          </m:sSubPr>
                          <m:e>
                            <m:r>
                              <a:rPr lang="en-US" altLang="zh-CN" sz="1100" b="0" i="1" smtClean="0">
                                <a:latin typeface="Cambria Math"/>
                                <a:cs typeface="Times New Roman" pitchFamily="18" charset="0"/>
                              </a:rPr>
                              <m:t>𝑛</m:t>
                            </m:r>
                          </m:e>
                          <m:sub>
                            <m:r>
                              <a:rPr lang="en-US" altLang="zh-CN" sz="1100" b="0" i="1" smtClean="0">
                                <a:latin typeface="Cambria Math"/>
                                <a:cs typeface="Times New Roman" pitchFamily="18" charset="0"/>
                              </a:rPr>
                              <m:t>𝑡</m:t>
                            </m:r>
                          </m:sub>
                        </m:sSub>
                      </m:den>
                    </m:f>
                    <m:r>
                      <a:rPr lang="en-US" altLang="zh-CN" sz="1100" b="0" i="1" smtClean="0">
                        <a:latin typeface="Cambria Math"/>
                        <a:cs typeface="Times New Roman" pitchFamily="18" charset="0"/>
                      </a:rPr>
                      <m:t>=</m:t>
                    </m:r>
                    <m:r>
                      <a:rPr lang="en-US" altLang="zh-CN" sz="1100" b="0" i="1" smtClean="0">
                        <a:latin typeface="Cambria Math"/>
                        <a:cs typeface="Times New Roman" pitchFamily="18" charset="0"/>
                      </a:rPr>
                      <m:t>𝑓</m:t>
                    </m:r>
                    <m:r>
                      <a:rPr lang="en-US" altLang="zh-CN" sz="1100" b="0" i="1" smtClean="0">
                        <a:latin typeface="Cambria Math"/>
                        <a:ea typeface="Cambria Math"/>
                        <a:cs typeface="Times New Roman" pitchFamily="18" charset="0"/>
                      </a:rPr>
                      <m:t>×</m:t>
                    </m:r>
                    <m:d>
                      <m:dPr>
                        <m:ctrlPr>
                          <a:rPr lang="en-US" altLang="zh-CN" sz="1100" b="0" i="1" smtClean="0">
                            <a:latin typeface="Cambria Math" panose="02040503050406030204" pitchFamily="18" charset="0"/>
                            <a:ea typeface="Cambria Math"/>
                            <a:cs typeface="Times New Roman" pitchFamily="18" charset="0"/>
                          </a:rPr>
                        </m:ctrlPr>
                      </m:dPr>
                      <m:e>
                        <m:sSub>
                          <m:sSubPr>
                            <m:ctrlPr>
                              <a:rPr lang="en-US" altLang="zh-CN" sz="1100" b="0" i="1" smtClean="0">
                                <a:latin typeface="Cambria Math" panose="02040503050406030204" pitchFamily="18" charset="0"/>
                                <a:ea typeface="Cambria Math"/>
                                <a:cs typeface="Times New Roman" pitchFamily="18" charset="0"/>
                              </a:rPr>
                            </m:ctrlPr>
                          </m:sSubPr>
                          <m:e>
                            <m:r>
                              <a:rPr lang="en-US" altLang="zh-CN" sz="1100" b="0" i="1" smtClean="0">
                                <a:latin typeface="Cambria Math"/>
                                <a:ea typeface="Cambria Math"/>
                                <a:cs typeface="Times New Roman" pitchFamily="18" charset="0"/>
                              </a:rPr>
                              <m:t>𝐴𝑅𝐿</m:t>
                            </m:r>
                          </m:e>
                          <m:sub>
                            <m:r>
                              <a:rPr lang="en-US" altLang="zh-CN" sz="1100" b="0" i="1" smtClean="0">
                                <a:latin typeface="Cambria Math"/>
                                <a:ea typeface="Cambria Math"/>
                                <a:cs typeface="Times New Roman" pitchFamily="18" charset="0"/>
                              </a:rPr>
                              <m:t>𝑒𝑑</m:t>
                            </m:r>
                          </m:sub>
                        </m:sSub>
                        <m:r>
                          <a:rPr lang="en-US" altLang="zh-CN" sz="1100" i="1">
                            <a:latin typeface="Cambria Math"/>
                            <a:ea typeface="Cambria Math"/>
                            <a:cs typeface="Times New Roman" pitchFamily="18" charset="0"/>
                          </a:rPr>
                          <m:t>−</m:t>
                        </m:r>
                        <m:r>
                          <a:rPr lang="en-US" altLang="zh-CN" sz="1100" b="0" i="1" smtClean="0">
                            <a:latin typeface="Cambria Math"/>
                            <a:ea typeface="Cambria Math"/>
                            <a:cs typeface="Times New Roman" pitchFamily="18" charset="0"/>
                          </a:rPr>
                          <m:t>1</m:t>
                        </m:r>
                      </m:e>
                    </m:d>
                  </m:oMath>
                </a14:m>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mc:Choice>
        <mc:Fallback xmlns="">
          <p:sp>
            <p:nvSpPr>
              <p:cNvPr id="30" name="Rectangle 14"/>
              <p:cNvSpPr>
                <a:spLocks noRot="1" noChangeAspect="1" noMove="1" noResize="1" noEditPoints="1" noAdjustHandles="1" noChangeArrowheads="1" noChangeShapeType="1" noTextEdit="1"/>
              </p:cNvSpPr>
              <p:nvPr/>
            </p:nvSpPr>
            <p:spPr bwMode="auto">
              <a:xfrm>
                <a:off x="1005032" y="2361137"/>
                <a:ext cx="8212764" cy="518988"/>
              </a:xfrm>
              <a:prstGeom prst="rect">
                <a:avLst/>
              </a:prstGeom>
              <a:blipFill rotWithShape="0">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0" name="Rectangle 14"/>
          <p:cNvSpPr>
            <a:spLocks noChangeArrowheads="1"/>
          </p:cNvSpPr>
          <p:nvPr/>
        </p:nvSpPr>
        <p:spPr bwMode="auto">
          <a:xfrm>
            <a:off x="900627" y="611313"/>
            <a:ext cx="10100396"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100" dirty="0">
                <a:latin typeface="Times New Roman" pitchFamily="18" charset="0"/>
                <a:cs typeface="Times New Roman" pitchFamily="18" charset="0"/>
              </a:rPr>
              <a:t>對於持續誤差</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persistent errors</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假設控制過程的性能為：</a:t>
            </a:r>
            <a:r>
              <a:rPr lang="en-US" altLang="zh-CN" sz="1100" i="1" dirty="0" err="1">
                <a:latin typeface="Times New Roman" pitchFamily="18" charset="0"/>
                <a:cs typeface="Times New Roman" pitchFamily="18" charset="0"/>
              </a:rPr>
              <a:t>ARL</a:t>
            </a:r>
            <a:r>
              <a:rPr lang="en-US" altLang="zh-CN" sz="1100" i="1" baseline="-25000" dirty="0" err="1">
                <a:latin typeface="Times New Roman" pitchFamily="18" charset="0"/>
                <a:cs typeface="Times New Roman" pitchFamily="18" charset="0"/>
              </a:rPr>
              <a:t>fr</a:t>
            </a:r>
            <a:r>
              <a:rPr lang="en-US" altLang="zh-CN" sz="1100" dirty="0">
                <a:latin typeface="Times New Roman" pitchFamily="18" charset="0"/>
                <a:cs typeface="Times New Roman" pitchFamily="18" charset="0"/>
              </a:rPr>
              <a:t> = 22</a:t>
            </a:r>
            <a:r>
              <a:rPr lang="zh-CN" altLang="en-US" sz="1100"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ARL</a:t>
            </a:r>
            <a:r>
              <a:rPr lang="en-US" altLang="zh-CN" sz="1100" i="1" baseline="-25000" dirty="0" err="1">
                <a:latin typeface="Times New Roman" pitchFamily="18" charset="0"/>
                <a:cs typeface="Times New Roman" pitchFamily="18" charset="0"/>
              </a:rPr>
              <a:t>ed</a:t>
            </a:r>
            <a:r>
              <a:rPr lang="en-US" altLang="zh-CN" sz="1100" dirty="0">
                <a:latin typeface="Times New Roman" pitchFamily="18" charset="0"/>
                <a:cs typeface="Times New Roman" pitchFamily="18" charset="0"/>
              </a:rPr>
              <a:t> = 2 </a:t>
            </a:r>
            <a:r>
              <a:rPr lang="zh-CN" altLang="en-US" sz="1100" dirty="0">
                <a:latin typeface="Times New Roman" pitchFamily="18" charset="0"/>
                <a:cs typeface="Times New Roman" pitchFamily="18" charset="0"/>
              </a:rPr>
              <a:t>，且控制方法的性能不隨著誤差發生率而變化，也不隨著分析批而變化，則有：</a:t>
            </a:r>
            <a:endParaRPr lang="zh-TW" altLang="en-US" sz="11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4" name="Rectangle 14"/>
              <p:cNvSpPr>
                <a:spLocks noChangeArrowheads="1"/>
              </p:cNvSpPr>
              <p:nvPr/>
            </p:nvSpPr>
            <p:spPr bwMode="auto">
              <a:xfrm>
                <a:off x="1005032" y="1619882"/>
                <a:ext cx="8212763" cy="7014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p>
                <a:pPr>
                  <a:lnSpc>
                    <a:spcPct val="150000"/>
                  </a:lnSpc>
                </a:pPr>
                <a14:m>
                  <m:oMath xmlns:m="http://schemas.openxmlformats.org/officeDocument/2006/math">
                    <m:sSub>
                      <m:sSubPr>
                        <m:ctrlPr>
                          <a:rPr lang="en-US" altLang="zh-CN" sz="1050" i="1" smtClean="0">
                            <a:latin typeface="Cambria Math" panose="02040503050406030204" pitchFamily="18" charset="0"/>
                            <a:cs typeface="Times New Roman" pitchFamily="18" charset="0"/>
                          </a:rPr>
                        </m:ctrlPr>
                      </m:sSubPr>
                      <m:e>
                        <m:r>
                          <a:rPr lang="en-US" altLang="zh-CN" sz="1050" b="0" i="1" smtClean="0">
                            <a:latin typeface="Cambria Math"/>
                            <a:cs typeface="Times New Roman" pitchFamily="18" charset="0"/>
                          </a:rPr>
                          <m:t>𝑃𝑉</m:t>
                        </m:r>
                      </m:e>
                      <m:sub>
                        <m:r>
                          <a:rPr lang="en-US" altLang="zh-CN" sz="1050" b="0" i="1" smtClean="0">
                            <a:latin typeface="Cambria Math"/>
                            <a:cs typeface="Times New Roman" pitchFamily="18" charset="0"/>
                          </a:rPr>
                          <m:t>𝑟</m:t>
                        </m:r>
                      </m:sub>
                    </m:sSub>
                    <m:r>
                      <a:rPr lang="en-US" altLang="zh-CN" sz="1050" b="0" i="1" smtClean="0">
                        <a:latin typeface="Cambria Math"/>
                        <a:cs typeface="Times New Roman" pitchFamily="18" charset="0"/>
                      </a:rPr>
                      <m:t>=</m:t>
                    </m:r>
                    <m:f>
                      <m:fPr>
                        <m:ctrlPr>
                          <a:rPr lang="en-US" altLang="zh-CN" sz="1050" b="0" i="1" smtClean="0">
                            <a:latin typeface="Cambria Math" panose="02040503050406030204" pitchFamily="18" charset="0"/>
                            <a:cs typeface="Times New Roman" pitchFamily="18" charset="0"/>
                          </a:rPr>
                        </m:ctrlPr>
                      </m:fPr>
                      <m:num>
                        <m:sSub>
                          <m:sSubPr>
                            <m:ctrlPr>
                              <a:rPr lang="en-US" altLang="zh-CN" sz="1050" b="0" i="1" smtClean="0">
                                <a:latin typeface="Cambria Math" panose="02040503050406030204" pitchFamily="18" charset="0"/>
                                <a:cs typeface="Times New Roman" pitchFamily="18" charset="0"/>
                              </a:rPr>
                            </m:ctrlPr>
                          </m:sSubPr>
                          <m:e>
                            <m:r>
                              <a:rPr lang="en-US" altLang="zh-CN" sz="1050" b="0" i="1" smtClean="0">
                                <a:latin typeface="Cambria Math"/>
                                <a:cs typeface="Times New Roman" pitchFamily="18" charset="0"/>
                              </a:rPr>
                              <m:t>𝑛</m:t>
                            </m:r>
                          </m:e>
                          <m:sub>
                            <m:r>
                              <a:rPr lang="en-US" altLang="zh-CN" sz="1050" b="0" i="1" smtClean="0">
                                <a:latin typeface="Cambria Math"/>
                                <a:cs typeface="Times New Roman" pitchFamily="18" charset="0"/>
                              </a:rPr>
                              <m:t>𝑡𝑟</m:t>
                            </m:r>
                          </m:sub>
                        </m:sSub>
                      </m:num>
                      <m:den>
                        <m:sSub>
                          <m:sSubPr>
                            <m:ctrlPr>
                              <a:rPr lang="en-US" altLang="zh-CN" sz="1050" b="0" i="1" smtClean="0">
                                <a:latin typeface="Cambria Math" panose="02040503050406030204" pitchFamily="18" charset="0"/>
                                <a:cs typeface="Times New Roman" pitchFamily="18" charset="0"/>
                              </a:rPr>
                            </m:ctrlPr>
                          </m:sSubPr>
                          <m:e>
                            <m:r>
                              <a:rPr lang="en-US" altLang="zh-CN" sz="1050" b="0" i="1" smtClean="0">
                                <a:latin typeface="Cambria Math"/>
                                <a:cs typeface="Times New Roman" pitchFamily="18" charset="0"/>
                              </a:rPr>
                              <m:t>𝑛</m:t>
                            </m:r>
                          </m:e>
                          <m:sub>
                            <m:r>
                              <a:rPr lang="en-US" altLang="zh-CN" sz="1050" b="0" i="1" smtClean="0">
                                <a:latin typeface="Cambria Math"/>
                                <a:cs typeface="Times New Roman" pitchFamily="18" charset="0"/>
                              </a:rPr>
                              <m:t>𝑡𝑟</m:t>
                            </m:r>
                          </m:sub>
                        </m:sSub>
                        <m:r>
                          <a:rPr lang="en-US" altLang="zh-CN" sz="1050" b="0" i="1" smtClean="0">
                            <a:latin typeface="Cambria Math"/>
                            <a:cs typeface="Times New Roman" pitchFamily="18" charset="0"/>
                          </a:rPr>
                          <m:t>+</m:t>
                        </m:r>
                        <m:sSub>
                          <m:sSubPr>
                            <m:ctrlPr>
                              <a:rPr lang="en-US" altLang="zh-CN" sz="1050" b="0" i="1" smtClean="0">
                                <a:latin typeface="Cambria Math" panose="02040503050406030204" pitchFamily="18" charset="0"/>
                                <a:cs typeface="Times New Roman" pitchFamily="18" charset="0"/>
                              </a:rPr>
                            </m:ctrlPr>
                          </m:sSubPr>
                          <m:e>
                            <m:r>
                              <a:rPr lang="en-US" altLang="zh-CN" sz="1050" b="0" i="1" smtClean="0">
                                <a:latin typeface="Cambria Math"/>
                                <a:cs typeface="Times New Roman" pitchFamily="18" charset="0"/>
                              </a:rPr>
                              <m:t>𝑛</m:t>
                            </m:r>
                          </m:e>
                          <m:sub>
                            <m:r>
                              <a:rPr lang="en-US" altLang="zh-CN" sz="1050" b="0" i="1" smtClean="0">
                                <a:latin typeface="Cambria Math"/>
                                <a:cs typeface="Times New Roman" pitchFamily="18" charset="0"/>
                              </a:rPr>
                              <m:t>𝑓𝑟</m:t>
                            </m:r>
                          </m:sub>
                        </m:sSub>
                      </m:den>
                    </m:f>
                    <m:r>
                      <a:rPr lang="en-US" altLang="zh-CN" sz="1050" b="0" i="1" smtClean="0">
                        <a:latin typeface="Cambria Math"/>
                        <a:cs typeface="Times New Roman" pitchFamily="18" charset="0"/>
                      </a:rPr>
                      <m:t>=</m:t>
                    </m:r>
                    <m:f>
                      <m:fPr>
                        <m:ctrlPr>
                          <a:rPr lang="en-US" altLang="zh-CN" sz="1100" i="1">
                            <a:latin typeface="Cambria Math" panose="02040503050406030204" pitchFamily="18" charset="0"/>
                            <a:cs typeface="Times New Roman" pitchFamily="18" charset="0"/>
                          </a:rPr>
                        </m:ctrlPr>
                      </m:fPr>
                      <m:num>
                        <m:sSub>
                          <m:sSubPr>
                            <m:ctrlPr>
                              <a:rPr lang="en-US" altLang="zh-CN" sz="1100" i="1">
                                <a:latin typeface="Cambria Math" panose="02040503050406030204" pitchFamily="18" charset="0"/>
                                <a:cs typeface="Times New Roman" pitchFamily="18" charset="0"/>
                              </a:rPr>
                            </m:ctrlPr>
                          </m:sSubPr>
                          <m:e>
                            <m:r>
                              <a:rPr lang="en-US" altLang="zh-CN" sz="1100" i="1">
                                <a:latin typeface="Cambria Math"/>
                                <a:cs typeface="Times New Roman" pitchFamily="18" charset="0"/>
                              </a:rPr>
                              <m:t>𝑛</m:t>
                            </m:r>
                          </m:e>
                          <m:sub>
                            <m:r>
                              <a:rPr lang="en-US" altLang="zh-CN" sz="1100" i="1">
                                <a:latin typeface="Cambria Math"/>
                                <a:cs typeface="Times New Roman" pitchFamily="18" charset="0"/>
                              </a:rPr>
                              <m:t>𝑡</m:t>
                            </m:r>
                          </m:sub>
                        </m:sSub>
                        <m:r>
                          <a:rPr lang="en-US" altLang="zh-CN" sz="1100" i="1">
                            <a:latin typeface="Cambria Math"/>
                            <a:ea typeface="Cambria Math"/>
                            <a:cs typeface="Times New Roman" pitchFamily="18" charset="0"/>
                          </a:rPr>
                          <m:t>×</m:t>
                        </m:r>
                        <m:r>
                          <a:rPr lang="en-US" altLang="zh-CN" sz="1100" i="1">
                            <a:latin typeface="Cambria Math"/>
                            <a:cs typeface="Times New Roman" pitchFamily="18" charset="0"/>
                          </a:rPr>
                          <m:t>𝑓</m:t>
                        </m:r>
                      </m:num>
                      <m:den>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𝑛</m:t>
                            </m:r>
                          </m:e>
                          <m:sub>
                            <m:r>
                              <a:rPr lang="en-US" altLang="zh-CN" sz="1100" i="1">
                                <a:latin typeface="Cambria Math"/>
                                <a:ea typeface="Cambria Math"/>
                                <a:cs typeface="Times New Roman" pitchFamily="18" charset="0"/>
                              </a:rPr>
                              <m:t>𝑡</m:t>
                            </m:r>
                          </m:sub>
                        </m:sSub>
                        <m:r>
                          <a:rPr lang="en-US" altLang="zh-CN" sz="1100" i="1">
                            <a:latin typeface="Cambria Math"/>
                            <a:ea typeface="Cambria Math"/>
                            <a:cs typeface="Times New Roman" pitchFamily="18" charset="0"/>
                          </a:rPr>
                          <m:t>×</m:t>
                        </m:r>
                        <m:r>
                          <a:rPr lang="en-US" altLang="zh-CN" sz="1100" i="1">
                            <a:latin typeface="Cambria Math"/>
                            <a:cs typeface="Times New Roman" pitchFamily="18" charset="0"/>
                          </a:rPr>
                          <m:t>𝑓</m:t>
                        </m:r>
                        <m:r>
                          <a:rPr lang="en-US" altLang="zh-CN" sz="1100" i="1">
                            <a:latin typeface="Cambria Math"/>
                            <a:ea typeface="Cambria Math"/>
                            <a:cs typeface="Times New Roman" pitchFamily="18" charset="0"/>
                          </a:rPr>
                          <m:t>+</m:t>
                        </m:r>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𝑛</m:t>
                            </m:r>
                          </m:e>
                          <m:sub>
                            <m:r>
                              <a:rPr lang="en-US" altLang="zh-CN" sz="1100" i="1">
                                <a:latin typeface="Cambria Math"/>
                                <a:ea typeface="Cambria Math"/>
                                <a:cs typeface="Times New Roman" pitchFamily="18" charset="0"/>
                              </a:rPr>
                              <m:t>𝑡</m:t>
                            </m:r>
                          </m:sub>
                        </m:sSub>
                        <m:r>
                          <a:rPr lang="en-US" altLang="zh-CN" sz="1100" i="1">
                            <a:latin typeface="Cambria Math"/>
                            <a:ea typeface="Cambria Math"/>
                            <a:cs typeface="Times New Roman" pitchFamily="18" charset="0"/>
                          </a:rPr>
                          <m:t>×</m:t>
                        </m:r>
                        <m:d>
                          <m:dPr>
                            <m:ctrlPr>
                              <a:rPr lang="en-US" altLang="zh-CN" sz="1100" i="1">
                                <a:latin typeface="Cambria Math" panose="02040503050406030204" pitchFamily="18" charset="0"/>
                                <a:ea typeface="Cambria Math"/>
                                <a:cs typeface="Times New Roman" pitchFamily="18" charset="0"/>
                              </a:rPr>
                            </m:ctrlPr>
                          </m:dPr>
                          <m:e>
                            <m:r>
                              <a:rPr lang="en-US" altLang="zh-CN" sz="1100" i="1">
                                <a:latin typeface="Cambria Math"/>
                                <a:ea typeface="Cambria Math"/>
                                <a:cs typeface="Times New Roman" pitchFamily="18" charset="0"/>
                              </a:rPr>
                              <m:t>1−</m:t>
                            </m:r>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𝐴𝑅𝐿</m:t>
                                </m:r>
                              </m:e>
                              <m:sub>
                                <m:r>
                                  <a:rPr lang="en-US" altLang="zh-CN" sz="1100" i="1">
                                    <a:latin typeface="Cambria Math"/>
                                    <a:ea typeface="Cambria Math"/>
                                    <a:cs typeface="Times New Roman" pitchFamily="18" charset="0"/>
                                  </a:rPr>
                                  <m:t>𝑒𝑑</m:t>
                                </m:r>
                              </m:sub>
                            </m:sSub>
                            <m:r>
                              <a:rPr lang="en-US" altLang="zh-CN" sz="1100" i="1">
                                <a:latin typeface="Cambria Math"/>
                                <a:ea typeface="Cambria Math"/>
                                <a:cs typeface="Times New Roman" pitchFamily="18" charset="0"/>
                              </a:rPr>
                              <m:t>×</m:t>
                            </m:r>
                            <m:r>
                              <a:rPr lang="en-US" altLang="zh-CN" sz="1100" i="1">
                                <a:latin typeface="Cambria Math"/>
                                <a:ea typeface="Cambria Math"/>
                                <a:cs typeface="Times New Roman" pitchFamily="18" charset="0"/>
                              </a:rPr>
                              <m:t>𝑓</m:t>
                            </m:r>
                          </m:e>
                        </m:d>
                        <m:r>
                          <a:rPr lang="en-US" altLang="zh-CN" sz="1100" i="1">
                            <a:latin typeface="Cambria Math"/>
                            <a:ea typeface="Cambria Math"/>
                            <a:cs typeface="Times New Roman" pitchFamily="18" charset="0"/>
                          </a:rPr>
                          <m:t>×</m:t>
                        </m:r>
                        <m:d>
                          <m:dPr>
                            <m:ctrlPr>
                              <a:rPr lang="en-US" altLang="zh-CN" sz="1100" i="1">
                                <a:latin typeface="Cambria Math" panose="02040503050406030204" pitchFamily="18" charset="0"/>
                                <a:ea typeface="Cambria Math"/>
                                <a:cs typeface="Times New Roman" pitchFamily="18" charset="0"/>
                              </a:rPr>
                            </m:ctrlPr>
                          </m:dPr>
                          <m:e>
                            <m:r>
                              <a:rPr lang="en-US" altLang="zh-CN" sz="1100" i="1">
                                <a:latin typeface="Cambria Math"/>
                                <a:ea typeface="Cambria Math"/>
                                <a:cs typeface="Times New Roman" pitchFamily="18" charset="0"/>
                              </a:rPr>
                              <m:t>1−</m:t>
                            </m:r>
                            <m:sSup>
                              <m:sSupPr>
                                <m:ctrlPr>
                                  <a:rPr lang="en-US" altLang="zh-CN" sz="1100" i="1">
                                    <a:latin typeface="Cambria Math" panose="02040503050406030204" pitchFamily="18" charset="0"/>
                                    <a:ea typeface="Cambria Math"/>
                                    <a:cs typeface="Times New Roman" pitchFamily="18" charset="0"/>
                                  </a:rPr>
                                </m:ctrlPr>
                              </m:sSupPr>
                              <m:e>
                                <m:d>
                                  <m:dPr>
                                    <m:ctrlPr>
                                      <a:rPr lang="en-US" altLang="zh-CN" sz="1100" i="1">
                                        <a:latin typeface="Cambria Math" panose="02040503050406030204" pitchFamily="18" charset="0"/>
                                        <a:ea typeface="Cambria Math"/>
                                        <a:cs typeface="Times New Roman" pitchFamily="18" charset="0"/>
                                      </a:rPr>
                                    </m:ctrlPr>
                                  </m:dPr>
                                  <m:e>
                                    <m:r>
                                      <a:rPr lang="en-US" altLang="zh-CN" sz="1100" i="1">
                                        <a:latin typeface="Cambria Math"/>
                                        <a:ea typeface="Cambria Math"/>
                                        <a:cs typeface="Times New Roman" pitchFamily="18" charset="0"/>
                                      </a:rPr>
                                      <m:t>1−</m:t>
                                    </m:r>
                                    <m:f>
                                      <m:fPr>
                                        <m:ctrlPr>
                                          <a:rPr lang="en-US" altLang="zh-CN" sz="1100" i="1">
                                            <a:latin typeface="Cambria Math" panose="02040503050406030204" pitchFamily="18" charset="0"/>
                                            <a:ea typeface="Cambria Math"/>
                                            <a:cs typeface="Times New Roman" pitchFamily="18" charset="0"/>
                                          </a:rPr>
                                        </m:ctrlPr>
                                      </m:fPr>
                                      <m:num>
                                        <m:r>
                                          <a:rPr lang="en-US" altLang="zh-CN" sz="1100" i="1">
                                            <a:latin typeface="Cambria Math"/>
                                            <a:ea typeface="Cambria Math"/>
                                            <a:cs typeface="Times New Roman" pitchFamily="18" charset="0"/>
                                          </a:rPr>
                                          <m:t>1</m:t>
                                        </m:r>
                                      </m:num>
                                      <m:den>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𝐴𝑅𝐿</m:t>
                                            </m:r>
                                          </m:e>
                                          <m:sub>
                                            <m:r>
                                              <a:rPr lang="en-US" altLang="zh-CN" sz="1100" i="1">
                                                <a:latin typeface="Cambria Math"/>
                                                <a:ea typeface="Cambria Math"/>
                                                <a:cs typeface="Times New Roman" pitchFamily="18" charset="0"/>
                                              </a:rPr>
                                              <m:t>𝑓𝑟</m:t>
                                            </m:r>
                                          </m:sub>
                                        </m:sSub>
                                      </m:den>
                                    </m:f>
                                  </m:e>
                                </m:d>
                              </m:e>
                              <m:sup>
                                <m:r>
                                  <a:rPr lang="en-US" altLang="zh-CN" sz="1100" i="1">
                                    <a:latin typeface="Cambria Math"/>
                                    <a:ea typeface="Cambria Math"/>
                                    <a:cs typeface="Times New Roman" pitchFamily="18" charset="0"/>
                                  </a:rPr>
                                  <m:t>𝑚</m:t>
                                </m:r>
                              </m:sup>
                            </m:sSup>
                          </m:e>
                        </m:d>
                      </m:den>
                    </m:f>
                    <m:r>
                      <a:rPr lang="en-US" altLang="zh-CN" sz="1100" i="1">
                        <a:latin typeface="Cambria Math"/>
                        <a:ea typeface="Cambria Math"/>
                        <a:cs typeface="Times New Roman" pitchFamily="18" charset="0"/>
                      </a:rPr>
                      <m:t>=</m:t>
                    </m:r>
                    <m:f>
                      <m:fPr>
                        <m:ctrlPr>
                          <a:rPr lang="en-US" altLang="zh-CN" sz="1100" i="1">
                            <a:latin typeface="Cambria Math" panose="02040503050406030204" pitchFamily="18" charset="0"/>
                            <a:cs typeface="Times New Roman" pitchFamily="18" charset="0"/>
                          </a:rPr>
                        </m:ctrlPr>
                      </m:fPr>
                      <m:num>
                        <m:r>
                          <a:rPr lang="en-US" altLang="zh-CN" sz="1100" i="1">
                            <a:latin typeface="Cambria Math"/>
                            <a:cs typeface="Times New Roman" pitchFamily="18" charset="0"/>
                          </a:rPr>
                          <m:t>𝑓</m:t>
                        </m:r>
                      </m:num>
                      <m:den>
                        <m:r>
                          <a:rPr lang="en-US" altLang="zh-CN" sz="1100" i="1">
                            <a:latin typeface="Cambria Math"/>
                            <a:cs typeface="Times New Roman" pitchFamily="18" charset="0"/>
                          </a:rPr>
                          <m:t>𝑓</m:t>
                        </m:r>
                        <m:r>
                          <a:rPr lang="en-US" altLang="zh-CN" sz="1100" i="1">
                            <a:latin typeface="Cambria Math"/>
                            <a:ea typeface="Cambria Math"/>
                            <a:cs typeface="Times New Roman" pitchFamily="18" charset="0"/>
                          </a:rPr>
                          <m:t>+</m:t>
                        </m:r>
                        <m:d>
                          <m:dPr>
                            <m:ctrlPr>
                              <a:rPr lang="en-US" altLang="zh-CN" sz="1100" i="1">
                                <a:latin typeface="Cambria Math" panose="02040503050406030204" pitchFamily="18" charset="0"/>
                                <a:ea typeface="Cambria Math"/>
                                <a:cs typeface="Times New Roman" pitchFamily="18" charset="0"/>
                              </a:rPr>
                            </m:ctrlPr>
                          </m:dPr>
                          <m:e>
                            <m:r>
                              <a:rPr lang="en-US" altLang="zh-CN" sz="1100" i="1">
                                <a:latin typeface="Cambria Math"/>
                                <a:ea typeface="Cambria Math"/>
                                <a:cs typeface="Times New Roman" pitchFamily="18" charset="0"/>
                              </a:rPr>
                              <m:t>1−</m:t>
                            </m:r>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𝐴𝑅𝐿</m:t>
                                </m:r>
                              </m:e>
                              <m:sub>
                                <m:r>
                                  <a:rPr lang="en-US" altLang="zh-CN" sz="1100" i="1">
                                    <a:latin typeface="Cambria Math"/>
                                    <a:ea typeface="Cambria Math"/>
                                    <a:cs typeface="Times New Roman" pitchFamily="18" charset="0"/>
                                  </a:rPr>
                                  <m:t>𝑒𝑑</m:t>
                                </m:r>
                              </m:sub>
                            </m:sSub>
                            <m:r>
                              <a:rPr lang="en-US" altLang="zh-CN" sz="1100" i="1">
                                <a:latin typeface="Cambria Math"/>
                                <a:ea typeface="Cambria Math"/>
                                <a:cs typeface="Times New Roman" pitchFamily="18" charset="0"/>
                              </a:rPr>
                              <m:t>×</m:t>
                            </m:r>
                            <m:r>
                              <a:rPr lang="en-US" altLang="zh-CN" sz="1100" i="1">
                                <a:latin typeface="Cambria Math"/>
                                <a:ea typeface="Cambria Math"/>
                                <a:cs typeface="Times New Roman" pitchFamily="18" charset="0"/>
                              </a:rPr>
                              <m:t>𝑓</m:t>
                            </m:r>
                          </m:e>
                        </m:d>
                        <m:r>
                          <a:rPr lang="en-US" altLang="zh-CN" sz="1100" i="1">
                            <a:latin typeface="Cambria Math"/>
                            <a:ea typeface="Cambria Math"/>
                            <a:cs typeface="Times New Roman" pitchFamily="18" charset="0"/>
                          </a:rPr>
                          <m:t>×</m:t>
                        </m:r>
                        <m:d>
                          <m:dPr>
                            <m:ctrlPr>
                              <a:rPr lang="en-US" altLang="zh-CN" sz="1100" i="1">
                                <a:latin typeface="Cambria Math" panose="02040503050406030204" pitchFamily="18" charset="0"/>
                                <a:ea typeface="Cambria Math"/>
                                <a:cs typeface="Times New Roman" pitchFamily="18" charset="0"/>
                              </a:rPr>
                            </m:ctrlPr>
                          </m:dPr>
                          <m:e>
                            <m:r>
                              <a:rPr lang="en-US" altLang="zh-CN" sz="1100" i="1">
                                <a:latin typeface="Cambria Math"/>
                                <a:ea typeface="Cambria Math"/>
                                <a:cs typeface="Times New Roman" pitchFamily="18" charset="0"/>
                              </a:rPr>
                              <m:t>1−</m:t>
                            </m:r>
                            <m:sSup>
                              <m:sSupPr>
                                <m:ctrlPr>
                                  <a:rPr lang="en-US" altLang="zh-CN" sz="1100" i="1">
                                    <a:latin typeface="Cambria Math" panose="02040503050406030204" pitchFamily="18" charset="0"/>
                                    <a:ea typeface="Cambria Math"/>
                                    <a:cs typeface="Times New Roman" pitchFamily="18" charset="0"/>
                                  </a:rPr>
                                </m:ctrlPr>
                              </m:sSupPr>
                              <m:e>
                                <m:d>
                                  <m:dPr>
                                    <m:ctrlPr>
                                      <a:rPr lang="en-US" altLang="zh-CN" sz="1100" i="1">
                                        <a:latin typeface="Cambria Math" panose="02040503050406030204" pitchFamily="18" charset="0"/>
                                        <a:ea typeface="Cambria Math"/>
                                        <a:cs typeface="Times New Roman" pitchFamily="18" charset="0"/>
                                      </a:rPr>
                                    </m:ctrlPr>
                                  </m:dPr>
                                  <m:e>
                                    <m:r>
                                      <a:rPr lang="en-US" altLang="zh-CN" sz="1100" i="1">
                                        <a:latin typeface="Cambria Math"/>
                                        <a:ea typeface="Cambria Math"/>
                                        <a:cs typeface="Times New Roman" pitchFamily="18" charset="0"/>
                                      </a:rPr>
                                      <m:t>1−</m:t>
                                    </m:r>
                                    <m:f>
                                      <m:fPr>
                                        <m:ctrlPr>
                                          <a:rPr lang="en-US" altLang="zh-CN" sz="1100" i="1">
                                            <a:latin typeface="Cambria Math" panose="02040503050406030204" pitchFamily="18" charset="0"/>
                                            <a:ea typeface="Cambria Math"/>
                                            <a:cs typeface="Times New Roman" pitchFamily="18" charset="0"/>
                                          </a:rPr>
                                        </m:ctrlPr>
                                      </m:fPr>
                                      <m:num>
                                        <m:r>
                                          <a:rPr lang="en-US" altLang="zh-CN" sz="1100" i="1">
                                            <a:latin typeface="Cambria Math"/>
                                            <a:ea typeface="Cambria Math"/>
                                            <a:cs typeface="Times New Roman" pitchFamily="18" charset="0"/>
                                          </a:rPr>
                                          <m:t>1</m:t>
                                        </m:r>
                                      </m:num>
                                      <m:den>
                                        <m:sSub>
                                          <m:sSubPr>
                                            <m:ctrlPr>
                                              <a:rPr lang="en-US" altLang="zh-CN" sz="1100" i="1">
                                                <a:latin typeface="Cambria Math" panose="02040503050406030204" pitchFamily="18" charset="0"/>
                                                <a:ea typeface="Cambria Math"/>
                                                <a:cs typeface="Times New Roman" pitchFamily="18" charset="0"/>
                                              </a:rPr>
                                            </m:ctrlPr>
                                          </m:sSubPr>
                                          <m:e>
                                            <m:r>
                                              <a:rPr lang="en-US" altLang="zh-CN" sz="1100" i="1">
                                                <a:latin typeface="Cambria Math"/>
                                                <a:ea typeface="Cambria Math"/>
                                                <a:cs typeface="Times New Roman" pitchFamily="18" charset="0"/>
                                              </a:rPr>
                                              <m:t>𝐴𝑅𝐿</m:t>
                                            </m:r>
                                          </m:e>
                                          <m:sub>
                                            <m:r>
                                              <a:rPr lang="en-US" altLang="zh-CN" sz="1100" i="1">
                                                <a:latin typeface="Cambria Math"/>
                                                <a:ea typeface="Cambria Math"/>
                                                <a:cs typeface="Times New Roman" pitchFamily="18" charset="0"/>
                                              </a:rPr>
                                              <m:t>𝑓𝑟</m:t>
                                            </m:r>
                                          </m:sub>
                                        </m:sSub>
                                      </m:den>
                                    </m:f>
                                  </m:e>
                                </m:d>
                              </m:e>
                              <m:sup>
                                <m:r>
                                  <a:rPr lang="en-US" altLang="zh-CN" sz="1100" i="1">
                                    <a:latin typeface="Cambria Math"/>
                                    <a:ea typeface="Cambria Math"/>
                                    <a:cs typeface="Times New Roman" pitchFamily="18" charset="0"/>
                                  </a:rPr>
                                  <m:t>𝑚</m:t>
                                </m:r>
                              </m:sup>
                            </m:sSup>
                          </m:e>
                        </m:d>
                      </m:den>
                    </m:f>
                  </m:oMath>
                </a14:m>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p:txBody>
          </p:sp>
        </mc:Choice>
        <mc:Fallback xmlns="">
          <p:sp>
            <p:nvSpPr>
              <p:cNvPr id="14" name="Rectangle 14"/>
              <p:cNvSpPr>
                <a:spLocks noRot="1" noChangeAspect="1" noMove="1" noResize="1" noEditPoints="1" noAdjustHandles="1" noChangeArrowheads="1" noChangeShapeType="1" noTextEdit="1"/>
              </p:cNvSpPr>
              <p:nvPr/>
            </p:nvSpPr>
            <p:spPr bwMode="auto">
              <a:xfrm>
                <a:off x="1005032" y="1619882"/>
                <a:ext cx="8212763" cy="701474"/>
              </a:xfrm>
              <a:prstGeom prst="rect">
                <a:avLst/>
              </a:prstGeom>
              <a:blipFill rotWithShape="0">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矩形 17"/>
          <p:cNvSpPr/>
          <p:nvPr/>
        </p:nvSpPr>
        <p:spPr>
          <a:xfrm>
            <a:off x="7515085" y="1357677"/>
            <a:ext cx="3026791" cy="295530"/>
          </a:xfrm>
          <a:prstGeom prst="rect">
            <a:avLst/>
          </a:prstGeom>
        </p:spPr>
        <p:txBody>
          <a:bodyPr wrap="none">
            <a:spAutoFit/>
          </a:bodyPr>
          <a:lstStyle/>
          <a:p>
            <a:pPr>
              <a:lnSpc>
                <a:spcPct val="150000"/>
              </a:lnSpc>
            </a:pPr>
            <a:r>
              <a:rPr lang="en-US" altLang="zh-CN" sz="1000" i="1" dirty="0">
                <a:latin typeface="Times New Roman" panose="02020603050405020304" pitchFamily="18" charset="0"/>
                <a:cs typeface="Times New Roman" panose="02020603050405020304" pitchFamily="18" charset="0"/>
              </a:rPr>
              <a:t>Persistent errors</a:t>
            </a:r>
            <a:r>
              <a:rPr lang="en-US" altLang="zh-CN" sz="1000" dirty="0">
                <a:latin typeface="Times New Roman" panose="02020603050405020304" pitchFamily="18" charset="0"/>
                <a:cs typeface="Times New Roman" panose="02020603050405020304" pitchFamily="18" charset="0"/>
              </a:rPr>
              <a:t> , </a:t>
            </a:r>
            <a:r>
              <a:rPr lang="en-US" altLang="zh-CN" sz="1000" i="1" dirty="0">
                <a:latin typeface="Times New Roman" panose="02020603050405020304" pitchFamily="18" charset="0"/>
                <a:cs typeface="Times New Roman" panose="02020603050405020304" pitchFamily="18" charset="0"/>
              </a:rPr>
              <a:t>Hypothesis</a:t>
            </a:r>
            <a:r>
              <a:rPr lang="zh-CN" altLang="en-US" sz="1000" dirty="0">
                <a:latin typeface="Times New Roman" panose="02020603050405020304" pitchFamily="18" charset="0"/>
                <a:cs typeface="Times New Roman" panose="02020603050405020304" pitchFamily="18" charset="0"/>
              </a:rPr>
              <a:t> </a:t>
            </a:r>
            <a:r>
              <a:rPr lang="en-US" altLang="zh-CN"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ARL</a:t>
            </a:r>
            <a:r>
              <a:rPr lang="en-US" altLang="zh-CN" sz="1000" i="1" baseline="-25000" dirty="0" err="1">
                <a:latin typeface="Times New Roman" pitchFamily="18" charset="0"/>
                <a:cs typeface="Times New Roman" pitchFamily="18" charset="0"/>
              </a:rPr>
              <a:t>fr</a:t>
            </a:r>
            <a:r>
              <a:rPr lang="en-US" altLang="zh-CN" sz="10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22 , </a:t>
            </a:r>
            <a:r>
              <a:rPr lang="en-US" altLang="zh-CN" sz="1000" i="1" dirty="0" err="1">
                <a:latin typeface="Times New Roman" pitchFamily="18" charset="0"/>
                <a:cs typeface="Times New Roman" pitchFamily="18" charset="0"/>
              </a:rPr>
              <a:t>ARL</a:t>
            </a:r>
            <a:r>
              <a:rPr lang="en-US" altLang="zh-CN" sz="1000" i="1" baseline="-25000" dirty="0" err="1">
                <a:latin typeface="Times New Roman" pitchFamily="18" charset="0"/>
                <a:cs typeface="Times New Roman" pitchFamily="18" charset="0"/>
              </a:rPr>
              <a:t>ed</a:t>
            </a:r>
            <a:r>
              <a:rPr lang="en-US" altLang="zh-CN" sz="10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 2 ;</a:t>
            </a:r>
            <a:endParaRPr lang="zh-CN" altLang="en-US" sz="1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50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3"/>
          <p:cNvSpPr>
            <a:spLocks noChangeArrowheads="1"/>
          </p:cNvSpPr>
          <p:nvPr/>
        </p:nvSpPr>
        <p:spPr bwMode="auto">
          <a:xfrm>
            <a:off x="54840" y="284343"/>
            <a:ext cx="6598208" cy="238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900" dirty="0">
                <a:solidFill>
                  <a:srgbClr val="000000"/>
                </a:solidFill>
                <a:latin typeface="Times New Roman" pitchFamily="18" charset="0"/>
                <a:cs typeface="Times New Roman" pitchFamily="18" charset="0"/>
              </a:rPr>
              <a:t>分析過程的質量經濟性分析</a:t>
            </a:r>
            <a:r>
              <a:rPr lang="zh-CN"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分析過程的質量成本</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quality</a:t>
            </a:r>
            <a:r>
              <a:rPr lang="en-US" altLang="zh-TW" sz="900" dirty="0">
                <a:solidFill>
                  <a:srgbClr val="000000"/>
                </a:solidFill>
                <a:latin typeface="Times New Roman" pitchFamily="18" charset="0"/>
                <a:cs typeface="Times New Roman" pitchFamily="18" charset="0"/>
              </a:rPr>
              <a:t> ~ </a:t>
            </a:r>
            <a:r>
              <a:rPr lang="en-US" altLang="zh-TW" sz="900" i="1" dirty="0">
                <a:solidFill>
                  <a:srgbClr val="000000"/>
                </a:solidFill>
                <a:latin typeface="Times New Roman" pitchFamily="18" charset="0"/>
                <a:cs typeface="Times New Roman" pitchFamily="18" charset="0"/>
              </a:rPr>
              <a:t>costs</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
        <p:nvSpPr>
          <p:cNvPr id="11" name="矩形 3"/>
          <p:cNvSpPr>
            <a:spLocks noChangeArrowheads="1"/>
          </p:cNvSpPr>
          <p:nvPr/>
        </p:nvSpPr>
        <p:spPr bwMode="auto">
          <a:xfrm>
            <a:off x="37377" y="27540"/>
            <a:ext cx="630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400" dirty="0">
                <a:solidFill>
                  <a:srgbClr val="C00000"/>
                </a:solidFill>
              </a:rPr>
              <a:t>質量控制方案設計</a:t>
            </a:r>
            <a:endParaRPr lang="zh-CN" altLang="en-US" sz="1400" dirty="0">
              <a:solidFill>
                <a:srgbClr val="C00000"/>
              </a:solidFill>
              <a:latin typeface="Times New Roman" pitchFamily="18" charset="0"/>
              <a:cs typeface="Times New Roman" pitchFamily="18" charset="0"/>
            </a:endParaRPr>
          </a:p>
        </p:txBody>
      </p:sp>
      <p:sp>
        <p:nvSpPr>
          <p:cNvPr id="10" name="Rectangle 14"/>
          <p:cNvSpPr>
            <a:spLocks noChangeArrowheads="1"/>
          </p:cNvSpPr>
          <p:nvPr/>
        </p:nvSpPr>
        <p:spPr bwMode="auto">
          <a:xfrm>
            <a:off x="630845" y="647369"/>
            <a:ext cx="10364845" cy="4916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100" dirty="0">
                <a:latin typeface="Times New Roman" pitchFamily="18" charset="0"/>
                <a:cs typeface="Times New Roman" pitchFamily="18" charset="0"/>
              </a:rPr>
              <a:t>為了預測生產率，僅考慮在過程水準上帶來的那些成本，而不是擴展討論實驗室成本或醫療成本的更綜合的評價</a:t>
            </a:r>
            <a:r>
              <a:rPr lang="zh-CN" altLang="en-US" sz="1100" dirty="0">
                <a:latin typeface="Times New Roman" pitchFamily="18" charset="0"/>
                <a:cs typeface="Times New Roman" pitchFamily="18" charset="0"/>
              </a:rPr>
              <a:t>，分析過程的</a:t>
            </a:r>
            <a:r>
              <a:rPr lang="zh-TW" altLang="en-US" sz="1100" dirty="0">
                <a:latin typeface="Times New Roman" pitchFamily="18" charset="0"/>
                <a:cs typeface="Times New Roman" pitchFamily="18" charset="0"/>
              </a:rPr>
              <a:t>生產率</a:t>
            </a:r>
            <a:r>
              <a:rPr lang="zh-CN" altLang="en-US" sz="1100" dirty="0">
                <a:latin typeface="Times New Roman" pitchFamily="18" charset="0"/>
                <a:cs typeface="Times New Roman" pitchFamily="18" charset="0"/>
              </a:rPr>
              <a:t>與</a:t>
            </a:r>
            <a:r>
              <a:rPr lang="zh-TW" altLang="en-US" sz="1100" dirty="0">
                <a:latin typeface="Times New Roman" pitchFamily="18" charset="0"/>
                <a:cs typeface="Times New Roman" pitchFamily="18" charset="0"/>
              </a:rPr>
              <a:t>分析過程的類型</a:t>
            </a:r>
            <a:r>
              <a:rPr lang="zh-CN" altLang="en-US" sz="1100" dirty="0">
                <a:latin typeface="Times New Roman" pitchFamily="18" charset="0"/>
                <a:cs typeface="Times New Roman" pitchFamily="18" charset="0"/>
              </a:rPr>
              <a:t>緊密相關，以「</a:t>
            </a:r>
            <a:r>
              <a:rPr lang="zh-TW" altLang="en-US" sz="1100" dirty="0">
                <a:latin typeface="Times New Roman" pitchFamily="18" charset="0"/>
                <a:cs typeface="Times New Roman" pitchFamily="18" charset="0"/>
              </a:rPr>
              <a:t>隨機式</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random access process</a:t>
            </a:r>
            <a:r>
              <a:rPr lang="en-US" altLang="zh-TW"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」分析過程為例</a:t>
            </a:r>
            <a:r>
              <a:rPr lang="zh-TW" altLang="en-US"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「隨機式」分析過程</a:t>
            </a:r>
            <a:r>
              <a:rPr lang="zh-TW" altLang="en-US" sz="1100" dirty="0">
                <a:latin typeface="Times New Roman" pitchFamily="18" charset="0"/>
                <a:cs typeface="Times New Roman" pitchFamily="18" charset="0"/>
              </a:rPr>
              <a:t>週期性地分析校準物和控制物，且在分析患者樣本之前建立控制狀態；</a:t>
            </a:r>
            <a:endParaRPr lang="en-US" altLang="zh-TW" sz="1100" dirty="0">
              <a:latin typeface="Times New Roman" pitchFamily="18" charset="0"/>
              <a:cs typeface="Times New Roman" pitchFamily="18" charset="0"/>
            </a:endParaRPr>
          </a:p>
          <a:p>
            <a:pPr>
              <a:lnSpc>
                <a:spcPct val="150000"/>
              </a:lnSpc>
            </a:pPr>
            <a:r>
              <a:rPr lang="zh-TW" altLang="en-US" sz="1100" dirty="0">
                <a:latin typeface="Times New Roman" pitchFamily="18" charset="0"/>
                <a:cs typeface="Times New Roman" pitchFamily="18" charset="0"/>
              </a:rPr>
              <a:t>質量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quality</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costs</a:t>
            </a:r>
            <a:r>
              <a:rPr lang="en-US" altLang="zh-TW"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一般用來描述與生產具有滿足用戶或顧客所需質量產品相關的成本</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在</a:t>
            </a:r>
            <a:r>
              <a:rPr lang="zh-CN" altLang="en-US" sz="1100" dirty="0">
                <a:latin typeface="Times New Roman" pitchFamily="18" charset="0"/>
                <a:cs typeface="Times New Roman" pitchFamily="18" charset="0"/>
              </a:rPr>
              <a:t>製造工業領域質量</a:t>
            </a:r>
            <a:r>
              <a:rPr lang="zh-TW" altLang="en-US" sz="1100" dirty="0">
                <a:latin typeface="Times New Roman" pitchFamily="18" charset="0"/>
                <a:cs typeface="Times New Roman" pitchFamily="18" charset="0"/>
              </a:rPr>
              <a:t>控制文獻中描述質量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成本包括</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預防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prevention</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costs</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，評價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appraisal</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costs</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和損失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failure</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costs</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a:t>
            </a:r>
            <a:endParaRPr lang="en-US" altLang="zh-TW" sz="1100" dirty="0">
              <a:latin typeface="Times New Roman" pitchFamily="18" charset="0"/>
              <a:cs typeface="Times New Roman" pitchFamily="18" charset="0"/>
            </a:endParaRPr>
          </a:p>
          <a:p>
            <a:pPr>
              <a:lnSpc>
                <a:spcPct val="150000"/>
              </a:lnSpc>
            </a:pPr>
            <a:r>
              <a:rPr lang="zh-TW" altLang="en-US" sz="1100" dirty="0">
                <a:latin typeface="Times New Roman" pitchFamily="18" charset="0"/>
                <a:cs typeface="Times New Roman" pitchFamily="18" charset="0"/>
              </a:rPr>
              <a:t>「預防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成本」是</a:t>
            </a:r>
            <a:r>
              <a:rPr lang="zh-CN" altLang="en-US" sz="1100" dirty="0">
                <a:latin typeface="Times New Roman" pitchFamily="18" charset="0"/>
                <a:cs typeface="Times New Roman" pitchFamily="18" charset="0"/>
              </a:rPr>
              <a:t>指</a:t>
            </a:r>
            <a:r>
              <a:rPr lang="zh-TW" altLang="en-US" sz="1100" dirty="0">
                <a:latin typeface="Times New Roman" pitchFamily="18" charset="0"/>
                <a:cs typeface="Times New Roman" pitchFamily="18" charset="0"/>
              </a:rPr>
              <a:t>用來防止發生缺陷而導致的成本</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評價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是</a:t>
            </a:r>
            <a:r>
              <a:rPr lang="zh-CN" altLang="en-US" sz="1100" dirty="0">
                <a:latin typeface="Times New Roman" pitchFamily="18" charset="0"/>
                <a:cs typeface="Times New Roman" pitchFamily="18" charset="0"/>
              </a:rPr>
              <a:t>指</a:t>
            </a:r>
            <a:r>
              <a:rPr lang="zh-TW" altLang="en-US" sz="1100" dirty="0">
                <a:latin typeface="Times New Roman" pitchFamily="18" charset="0"/>
                <a:cs typeface="Times New Roman" pitchFamily="18" charset="0"/>
              </a:rPr>
              <a:t>用來監測產品質量而導致的成本</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「損失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成本」是內部作為「廢品」和「重複工作」而導致的成本以及由於「抱怨」和「產品服務」而導致的外部成本；</a:t>
            </a:r>
            <a:r>
              <a:rPr lang="zh-CN" altLang="en-US" sz="1100" dirty="0">
                <a:latin typeface="Times New Roman" pitchFamily="18" charset="0"/>
                <a:cs typeface="Times New Roman" pitchFamily="18" charset="0"/>
              </a:rPr>
              <a:t>對於</a:t>
            </a:r>
            <a:r>
              <a:rPr lang="zh-TW" altLang="en-US" sz="1100" dirty="0">
                <a:latin typeface="Times New Roman" pitchFamily="18" charset="0"/>
                <a:cs typeface="Times New Roman" pitchFamily="18" charset="0"/>
              </a:rPr>
              <a:t>臨床實驗室</a:t>
            </a:r>
            <a:r>
              <a:rPr lang="zh-CN" altLang="en-US" sz="1100" dirty="0">
                <a:latin typeface="Times New Roman" pitchFamily="18" charset="0"/>
                <a:cs typeface="Times New Roman" pitchFamily="18" charset="0"/>
              </a:rPr>
              <a:t>而言</a:t>
            </a:r>
            <a:r>
              <a:rPr lang="zh-TW" altLang="en-US" sz="1100" dirty="0">
                <a:latin typeface="Times New Roman" pitchFamily="18" charset="0"/>
                <a:cs typeface="Times New Roman" pitchFamily="18" charset="0"/>
              </a:rPr>
              <a:t>檢測結果就是</a:t>
            </a:r>
            <a:r>
              <a:rPr lang="zh-CN" altLang="en-US" sz="1100" dirty="0">
                <a:latin typeface="Times New Roman" pitchFamily="18" charset="0"/>
                <a:cs typeface="Times New Roman" pitchFamily="18" charset="0"/>
              </a:rPr>
              <a:t>產品，</a:t>
            </a:r>
            <a:r>
              <a:rPr lang="zh-TW" altLang="en-US" sz="1100" dirty="0">
                <a:latin typeface="Times New Roman" pitchFamily="18" charset="0"/>
                <a:cs typeface="Times New Roman" pitchFamily="18" charset="0"/>
              </a:rPr>
              <a:t>應用</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質量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成本」概念</a:t>
            </a:r>
            <a:r>
              <a:rPr lang="zh-CN" altLang="en-US" sz="1100" dirty="0">
                <a:latin typeface="Times New Roman" pitchFamily="18" charset="0"/>
                <a:cs typeface="Times New Roman" pitchFamily="18" charset="0"/>
              </a:rPr>
              <a:t>可以</a:t>
            </a:r>
            <a:r>
              <a:rPr lang="zh-TW" altLang="en-US" sz="1100" dirty="0">
                <a:latin typeface="Times New Roman" pitchFamily="18" charset="0"/>
                <a:cs typeface="Times New Roman" pitchFamily="18" charset="0"/>
              </a:rPr>
              <a:t>把</a:t>
            </a:r>
            <a:r>
              <a:rPr lang="zh-CN" altLang="en-US" sz="1100" dirty="0">
                <a:latin typeface="Times New Roman" pitchFamily="18" charset="0"/>
                <a:cs typeface="Times New Roman" pitchFamily="18" charset="0"/>
              </a:rPr>
              <a:t>臨床實驗室分析過程的質量控制</a:t>
            </a:r>
            <a:r>
              <a:rPr lang="zh-TW" altLang="en-US" sz="1100" dirty="0">
                <a:latin typeface="Times New Roman" pitchFamily="18" charset="0"/>
                <a:cs typeface="Times New Roman" pitchFamily="18" charset="0"/>
              </a:rPr>
              <a:t>活動</a:t>
            </a:r>
            <a:r>
              <a:rPr lang="zh-CN" altLang="en-US" sz="1100" dirty="0">
                <a:latin typeface="Times New Roman" pitchFamily="18" charset="0"/>
                <a:cs typeface="Times New Roman" pitchFamily="18" charset="0"/>
              </a:rPr>
              <a:t>分成如下四個類型：</a:t>
            </a:r>
            <a:endParaRPr lang="en-US" altLang="zh-CN" sz="1100" dirty="0">
              <a:latin typeface="Times New Roman" pitchFamily="18" charset="0"/>
              <a:cs typeface="Times New Roman" pitchFamily="18" charset="0"/>
            </a:endParaRPr>
          </a:p>
          <a:p>
            <a:pPr>
              <a:lnSpc>
                <a:spcPct val="150000"/>
              </a:lnSpc>
            </a:pPr>
            <a:r>
              <a:rPr lang="en-US" altLang="zh-TW" sz="1100" dirty="0">
                <a:latin typeface="Times New Roman" pitchFamily="18" charset="0"/>
                <a:cs typeface="Times New Roman" pitchFamily="18" charset="0"/>
              </a:rPr>
              <a:t>1</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預防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prevention</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costs</a:t>
            </a:r>
            <a:r>
              <a:rPr lang="en-US" altLang="zh-TW"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其定義為「開發、使用及提高計劃的質量控製程式的費用」</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活動包括醫學要求的評價，分析目標的衍變以及</a:t>
            </a:r>
            <a:r>
              <a:rPr lang="zh-CN" altLang="en-US" sz="1100" dirty="0">
                <a:latin typeface="Times New Roman" pitchFamily="18" charset="0"/>
                <a:cs typeface="Times New Roman" pitchFamily="18" charset="0"/>
              </a:rPr>
              <a:t>為了</a:t>
            </a:r>
            <a:r>
              <a:rPr lang="zh-TW" altLang="en-US" sz="1100" dirty="0">
                <a:latin typeface="Times New Roman" pitchFamily="18" charset="0"/>
                <a:cs typeface="Times New Roman" pitchFamily="18" charset="0"/>
              </a:rPr>
              <a:t>滿足這些要求和目標建立的方針和方法，</a:t>
            </a:r>
            <a:r>
              <a:rPr lang="zh-CN" altLang="en-US" sz="1100" dirty="0">
                <a:latin typeface="Times New Roman" pitchFamily="18" charset="0"/>
                <a:cs typeface="Times New Roman" pitchFamily="18" charset="0"/>
              </a:rPr>
              <a:t>比如</a:t>
            </a:r>
            <a:r>
              <a:rPr lang="zh-TW" altLang="en-US" sz="1100" dirty="0">
                <a:latin typeface="Times New Roman" pitchFamily="18" charset="0"/>
                <a:cs typeface="Times New Roman" pitchFamily="18" charset="0"/>
              </a:rPr>
              <a:t>包括</a:t>
            </a:r>
            <a:r>
              <a:rPr lang="zh-CN" altLang="en-US" sz="1100" dirty="0">
                <a:latin typeface="Times New Roman" pitchFamily="18" charset="0"/>
                <a:cs typeface="Times New Roman" pitchFamily="18" charset="0"/>
              </a:rPr>
              <a:t>診斷</a:t>
            </a:r>
            <a:r>
              <a:rPr lang="zh-TW" altLang="en-US" sz="1100" dirty="0">
                <a:latin typeface="Times New Roman" pitchFamily="18" charset="0"/>
                <a:cs typeface="Times New Roman" pitchFamily="18" charset="0"/>
              </a:rPr>
              <a:t>試驗的申請、標本的採集、標本的運輸、在分析之前標本狀態的核實、具有潛在幹擾問題標本的識別、實驗人員的教育和培訓、儀器的獲得及維護、試驗結果報告和解釋的規定及許多其他相關的活動</a:t>
            </a:r>
            <a:r>
              <a:rPr lang="zh-CN" altLang="en-US" sz="1100" dirty="0">
                <a:latin typeface="Times New Roman" pitchFamily="18" charset="0"/>
                <a:cs typeface="Times New Roman" pitchFamily="18" charset="0"/>
              </a:rPr>
              <a:t>等</a:t>
            </a:r>
            <a:r>
              <a:rPr lang="zh-TW" altLang="en-US" sz="1100" dirty="0">
                <a:latin typeface="Times New Roman" pitchFamily="18" charset="0"/>
                <a:cs typeface="Times New Roman" pitchFamily="18" charset="0"/>
              </a:rPr>
              <a:t>；</a:t>
            </a:r>
          </a:p>
          <a:p>
            <a:pPr>
              <a:lnSpc>
                <a:spcPct val="150000"/>
              </a:lnSpc>
            </a:pPr>
            <a:r>
              <a:rPr lang="en-US" altLang="zh-TW" sz="1100" dirty="0">
                <a:latin typeface="Times New Roman" pitchFamily="18" charset="0"/>
                <a:cs typeface="Times New Roman" pitchFamily="18" charset="0"/>
              </a:rPr>
              <a:t>2</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評價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appraisal</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costs</a:t>
            </a:r>
            <a:r>
              <a:rPr lang="en-US" altLang="zh-TW"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指的是「室內質量保證程式和室間質量保證程式運行和維護的費用」</a:t>
            </a:r>
            <a:r>
              <a:rPr lang="zh-CN" altLang="en-US" sz="1100" dirty="0">
                <a:latin typeface="Times New Roman" pitchFamily="18" charset="0"/>
                <a:cs typeface="Times New Roman" pitchFamily="18" charset="0"/>
              </a:rPr>
              <a:t>，比如</a:t>
            </a:r>
            <a:r>
              <a:rPr lang="zh-TW" altLang="en-US" sz="1100" dirty="0">
                <a:latin typeface="Times New Roman" pitchFamily="18" charset="0"/>
                <a:cs typeface="Times New Roman" pitchFamily="18" charset="0"/>
              </a:rPr>
              <a:t>包括分析過程的質量控制、實驗室間的比較研究、實驗室檢查和認可計劃、實驗室人員和儀器系統的鑒定及報告功能的評價</a:t>
            </a:r>
            <a:r>
              <a:rPr lang="zh-CN" altLang="en-US" sz="1100" dirty="0">
                <a:latin typeface="Times New Roman" pitchFamily="18" charset="0"/>
                <a:cs typeface="Times New Roman" pitchFamily="18" charset="0"/>
              </a:rPr>
              <a:t>等</a:t>
            </a:r>
            <a:r>
              <a:rPr lang="zh-TW" altLang="en-US" sz="1100" dirty="0">
                <a:latin typeface="Times New Roman" pitchFamily="18" charset="0"/>
                <a:cs typeface="Times New Roman" pitchFamily="18" charset="0"/>
              </a:rPr>
              <a:t>；</a:t>
            </a:r>
          </a:p>
          <a:p>
            <a:pPr>
              <a:lnSpc>
                <a:spcPct val="150000"/>
              </a:lnSpc>
            </a:pPr>
            <a:r>
              <a:rPr lang="en-US" altLang="zh-TW" sz="1100" dirty="0">
                <a:latin typeface="Times New Roman" pitchFamily="18" charset="0"/>
                <a:cs typeface="Times New Roman" pitchFamily="18" charset="0"/>
              </a:rPr>
              <a:t>3</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內部損失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internal failure</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costs</a:t>
            </a:r>
            <a:r>
              <a:rPr lang="en-US" altLang="zh-TW"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指的是「重複性工作和（或）廢棄整批標本結果或由於不恰當的因素導致單個樣本不正確結果的費用」</a:t>
            </a:r>
            <a:r>
              <a:rPr lang="zh-CN" altLang="en-US" sz="1100" dirty="0">
                <a:latin typeface="Times New Roman" pitchFamily="18" charset="0"/>
                <a:cs typeface="Times New Roman" pitchFamily="18" charset="0"/>
              </a:rPr>
              <a:t>，比如</a:t>
            </a:r>
            <a:r>
              <a:rPr lang="zh-TW" altLang="en-US" sz="1100" dirty="0">
                <a:latin typeface="Times New Roman" pitchFamily="18" charset="0"/>
                <a:cs typeface="Times New Roman" pitchFamily="18" charset="0"/>
              </a:rPr>
              <a:t>包括重新分析失控批的成本、檢修分析過程故障的成本和評價誤差發生率和來源的成本</a:t>
            </a:r>
            <a:r>
              <a:rPr lang="zh-CN" altLang="en-US" sz="1100" dirty="0">
                <a:latin typeface="Times New Roman" pitchFamily="18" charset="0"/>
                <a:cs typeface="Times New Roman" pitchFamily="18" charset="0"/>
              </a:rPr>
              <a:t>等</a:t>
            </a:r>
            <a:r>
              <a:rPr lang="zh-TW" altLang="en-US" sz="1100" dirty="0">
                <a:latin typeface="Times New Roman" pitchFamily="18" charset="0"/>
                <a:cs typeface="Times New Roman" pitchFamily="18" charset="0"/>
              </a:rPr>
              <a:t>；</a:t>
            </a:r>
          </a:p>
          <a:p>
            <a:pPr>
              <a:lnSpc>
                <a:spcPct val="150000"/>
              </a:lnSpc>
            </a:pPr>
            <a:r>
              <a:rPr lang="en-US" altLang="zh-TW" sz="1100" dirty="0">
                <a:latin typeface="Times New Roman" pitchFamily="18" charset="0"/>
                <a:cs typeface="Times New Roman" pitchFamily="18" charset="0"/>
              </a:rPr>
              <a:t>4</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外部損失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external failure</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costs</a:t>
            </a:r>
            <a:r>
              <a:rPr lang="en-US" altLang="zh-TW"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指的是由於實驗結果無能力幫助解決患者診療問題，由醫生和患者所要求的調查的費用</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這些包括不正確試驗結果的糾正和調查的費用，以及由於其他的原因不能正確使用試驗結果的調查成本；</a:t>
            </a:r>
          </a:p>
          <a:p>
            <a:pPr>
              <a:lnSpc>
                <a:spcPct val="150000"/>
              </a:lnSpc>
            </a:pPr>
            <a:r>
              <a:rPr lang="zh-TW" altLang="en-US" sz="1100" dirty="0">
                <a:latin typeface="Times New Roman" pitchFamily="18" charset="0"/>
                <a:cs typeface="Times New Roman" pitchFamily="18" charset="0"/>
              </a:rPr>
              <a:t>質量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quality</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costs</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的一般公式如下：</a:t>
            </a:r>
            <a:r>
              <a:rPr lang="en-US" altLang="zh-TW" sz="1100" i="1" dirty="0">
                <a:latin typeface="Times New Roman" pitchFamily="18" charset="0"/>
                <a:cs typeface="Times New Roman" pitchFamily="18" charset="0"/>
              </a:rPr>
              <a:t>Q</a:t>
            </a:r>
            <a:r>
              <a:rPr lang="en-US" altLang="zh-TW" sz="1100" dirty="0">
                <a:latin typeface="Times New Roman" pitchFamily="18" charset="0"/>
                <a:cs typeface="Times New Roman" pitchFamily="18" charset="0"/>
              </a:rPr>
              <a:t> </a:t>
            </a:r>
            <a:r>
              <a:rPr lang="zh-TW" altLang="en-US" sz="1100" baseline="-25000" dirty="0">
                <a:latin typeface="Times New Roman" pitchFamily="18" charset="0"/>
                <a:cs typeface="Times New Roman" pitchFamily="18" charset="0"/>
              </a:rPr>
              <a:t>成本</a:t>
            </a:r>
            <a:r>
              <a:rPr lang="zh-TW" altLang="en-US" sz="1100" dirty="0">
                <a:latin typeface="Times New Roman" pitchFamily="18" charset="0"/>
                <a:cs typeface="Times New Roman" pitchFamily="18" charset="0"/>
              </a:rPr>
              <a:t> </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P</a:t>
            </a:r>
            <a:r>
              <a:rPr lang="zh-TW" altLang="en-US" sz="1100" baseline="-25000" dirty="0">
                <a:latin typeface="Times New Roman" pitchFamily="18" charset="0"/>
                <a:cs typeface="Times New Roman" pitchFamily="18" charset="0"/>
              </a:rPr>
              <a:t>成本</a:t>
            </a:r>
            <a:r>
              <a:rPr lang="zh-TW" altLang="en-US" sz="1100" dirty="0">
                <a:latin typeface="Times New Roman" pitchFamily="18" charset="0"/>
                <a:cs typeface="Times New Roman" pitchFamily="18" charset="0"/>
              </a:rPr>
              <a:t> </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A</a:t>
            </a:r>
            <a:r>
              <a:rPr lang="zh-TW" altLang="en-US" sz="1100" baseline="-25000" dirty="0">
                <a:latin typeface="Times New Roman" pitchFamily="18" charset="0"/>
                <a:cs typeface="Times New Roman" pitchFamily="18" charset="0"/>
              </a:rPr>
              <a:t>成本</a:t>
            </a:r>
            <a:r>
              <a:rPr lang="zh-TW" altLang="en-US" sz="1100" dirty="0">
                <a:latin typeface="Times New Roman" pitchFamily="18" charset="0"/>
                <a:cs typeface="Times New Roman" pitchFamily="18" charset="0"/>
              </a:rPr>
              <a:t> </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F</a:t>
            </a:r>
            <a:r>
              <a:rPr lang="zh-TW" altLang="en-US" sz="1100" baseline="-25000" dirty="0">
                <a:latin typeface="Times New Roman" pitchFamily="18" charset="0"/>
                <a:cs typeface="Times New Roman" pitchFamily="18" charset="0"/>
              </a:rPr>
              <a:t>成本</a:t>
            </a:r>
            <a:r>
              <a:rPr lang="zh-TW" altLang="en-US" sz="1100" dirty="0">
                <a:latin typeface="Times New Roman" pitchFamily="18" charset="0"/>
                <a:cs typeface="Times New Roman" pitchFamily="18" charset="0"/>
              </a:rPr>
              <a:t> ，其中「</a:t>
            </a:r>
            <a:r>
              <a:rPr lang="zh-CN" altLang="en-US"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P</a:t>
            </a:r>
            <a:r>
              <a:rPr lang="zh-TW" altLang="en-US" sz="1100" baseline="-25000" dirty="0">
                <a:latin typeface="Times New Roman" pitchFamily="18" charset="0"/>
                <a:cs typeface="Times New Roman" pitchFamily="18" charset="0"/>
              </a:rPr>
              <a:t>成本</a:t>
            </a: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是預防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en-US" altLang="zh-TW" sz="1100" i="1" dirty="0">
                <a:latin typeface="Times New Roman" pitchFamily="18" charset="0"/>
                <a:cs typeface="Times New Roman" pitchFamily="18" charset="0"/>
              </a:rPr>
              <a:t>A</a:t>
            </a:r>
            <a:r>
              <a:rPr lang="zh-TW" altLang="en-US" sz="1100" baseline="-25000" dirty="0">
                <a:latin typeface="Times New Roman" pitchFamily="18" charset="0"/>
                <a:cs typeface="Times New Roman" pitchFamily="18" charset="0"/>
              </a:rPr>
              <a:t>成本</a:t>
            </a: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是評價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en-US" altLang="zh-TW" sz="1100" i="1" dirty="0">
                <a:latin typeface="Times New Roman" pitchFamily="18" charset="0"/>
                <a:cs typeface="Times New Roman" pitchFamily="18" charset="0"/>
              </a:rPr>
              <a:t>F</a:t>
            </a:r>
            <a:r>
              <a:rPr lang="zh-TW" altLang="en-US" sz="1100" baseline="-25000" dirty="0">
                <a:latin typeface="Times New Roman" pitchFamily="18" charset="0"/>
                <a:cs typeface="Times New Roman" pitchFamily="18" charset="0"/>
              </a:rPr>
              <a:t>成本</a:t>
            </a: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是外部和內部兩者的損失成本；</a:t>
            </a:r>
            <a:r>
              <a:rPr lang="zh-CN" altLang="en-US" sz="1100" dirty="0">
                <a:latin typeface="Times New Roman" pitchFamily="18" charset="0"/>
                <a:cs typeface="Times New Roman" pitchFamily="18" charset="0"/>
              </a:rPr>
              <a:t>對於臨床實驗室而言</a:t>
            </a:r>
            <a:r>
              <a:rPr lang="zh-TW" altLang="en-US" sz="1100" dirty="0">
                <a:latin typeface="Times New Roman" pitchFamily="18" charset="0"/>
                <a:cs typeface="Times New Roman" pitchFamily="18" charset="0"/>
              </a:rPr>
              <a:t>通常「</a:t>
            </a:r>
            <a:r>
              <a:rPr lang="en-US" altLang="zh-TW" sz="1100" i="1" dirty="0">
                <a:latin typeface="Times New Roman" pitchFamily="18" charset="0"/>
                <a:cs typeface="Times New Roman" pitchFamily="18" charset="0"/>
              </a:rPr>
              <a:t>P</a:t>
            </a:r>
            <a:r>
              <a:rPr lang="zh-TW" altLang="en-US" sz="1100" baseline="-25000" dirty="0">
                <a:latin typeface="Times New Roman" pitchFamily="18" charset="0"/>
                <a:cs typeface="Times New Roman" pitchFamily="18" charset="0"/>
              </a:rPr>
              <a:t>成本</a:t>
            </a: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和「</a:t>
            </a:r>
            <a:r>
              <a:rPr lang="en-US" altLang="zh-TW" sz="1100" i="1" dirty="0">
                <a:latin typeface="Times New Roman" pitchFamily="18" charset="0"/>
                <a:cs typeface="Times New Roman" pitchFamily="18" charset="0"/>
              </a:rPr>
              <a:t>A</a:t>
            </a:r>
            <a:r>
              <a:rPr lang="zh-TW" altLang="en-US" sz="1100" baseline="-25000" dirty="0">
                <a:latin typeface="Times New Roman" pitchFamily="18" charset="0"/>
                <a:cs typeface="Times New Roman" pitchFamily="18" charset="0"/>
              </a:rPr>
              <a:t>成本</a:t>
            </a: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是質量控制成本分析</a:t>
            </a:r>
            <a:r>
              <a:rPr lang="zh-CN" altLang="en-US" sz="1100" dirty="0">
                <a:latin typeface="Times New Roman" pitchFamily="18" charset="0"/>
                <a:cs typeface="Times New Roman" pitchFamily="18" charset="0"/>
              </a:rPr>
              <a:t>的主要研究對象</a:t>
            </a:r>
            <a:r>
              <a:rPr lang="zh-TW" altLang="en-US" sz="1100" dirty="0">
                <a:latin typeface="Times New Roman" pitchFamily="18" charset="0"/>
                <a:cs typeface="Times New Roman" pitchFamily="18" charset="0"/>
              </a:rPr>
              <a:t>，且通常由直接和間接成本計算確定，</a:t>
            </a:r>
            <a:r>
              <a:rPr lang="zh-CN" altLang="en-US" sz="1100" dirty="0">
                <a:latin typeface="Times New Roman" pitchFamily="18" charset="0"/>
                <a:cs typeface="Times New Roman" pitchFamily="18" charset="0"/>
              </a:rPr>
              <a:t>但「</a:t>
            </a:r>
            <a:r>
              <a:rPr lang="en-US" altLang="zh-TW" sz="1100" i="1" dirty="0">
                <a:latin typeface="Times New Roman" pitchFamily="18" charset="0"/>
                <a:cs typeface="Times New Roman" pitchFamily="18" charset="0"/>
              </a:rPr>
              <a:t>F</a:t>
            </a:r>
            <a:r>
              <a:rPr lang="zh-TW" altLang="en-US" sz="1100" baseline="-25000" dirty="0">
                <a:latin typeface="Times New Roman" pitchFamily="18" charset="0"/>
                <a:cs typeface="Times New Roman" pitchFamily="18" charset="0"/>
              </a:rPr>
              <a:t>成本</a:t>
            </a: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」則</a:t>
            </a:r>
            <a:r>
              <a:rPr lang="zh-TW" altLang="en-US" sz="1100" dirty="0">
                <a:latin typeface="Times New Roman" pitchFamily="18" charset="0"/>
                <a:cs typeface="Times New Roman" pitchFamily="18" charset="0"/>
              </a:rPr>
              <a:t>很少包括在質量控制成本分析</a:t>
            </a:r>
            <a:r>
              <a:rPr lang="zh-CN" altLang="en-US" sz="1100" dirty="0">
                <a:latin typeface="Times New Roman" pitchFamily="18" charset="0"/>
                <a:cs typeface="Times New Roman" pitchFamily="18" charset="0"/>
              </a:rPr>
              <a:t>之內</a:t>
            </a:r>
            <a:r>
              <a:rPr lang="zh-TW" altLang="en-US"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主要是因為對於診斷試驗的「</a:t>
            </a:r>
            <a:r>
              <a:rPr lang="zh-TW" altLang="en-US" sz="1100" dirty="0">
                <a:latin typeface="Times New Roman" pitchFamily="18" charset="0"/>
                <a:cs typeface="Times New Roman" pitchFamily="18" charset="0"/>
              </a:rPr>
              <a:t>損失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成本」</a:t>
            </a:r>
            <a:r>
              <a:rPr lang="zh-CN" altLang="en-US" sz="1100" dirty="0">
                <a:latin typeface="Times New Roman" pitchFamily="18" charset="0"/>
                <a:cs typeface="Times New Roman" pitchFamily="18" charset="0"/>
              </a:rPr>
              <a:t>而言，其具體數值通常是</a:t>
            </a:r>
            <a:r>
              <a:rPr lang="zh-TW" altLang="en-US" sz="1100" dirty="0">
                <a:latin typeface="Times New Roman" pitchFamily="18" charset="0"/>
                <a:cs typeface="Times New Roman" pitchFamily="18" charset="0"/>
              </a:rPr>
              <a:t>難以確定</a:t>
            </a:r>
            <a:r>
              <a:rPr lang="zh-CN" altLang="en-US" sz="1100" dirty="0">
                <a:latin typeface="Times New Roman" pitchFamily="18" charset="0"/>
                <a:cs typeface="Times New Roman" pitchFamily="18" charset="0"/>
              </a:rPr>
              <a:t>衡量的</a:t>
            </a:r>
            <a:r>
              <a:rPr lang="zh-TW" altLang="en-US" sz="1100" dirty="0">
                <a:latin typeface="Times New Roman" pitchFamily="18" charset="0"/>
                <a:cs typeface="Times New Roman" pitchFamily="18" charset="0"/>
              </a:rPr>
              <a:t>；</a:t>
            </a:r>
          </a:p>
        </p:txBody>
      </p:sp>
    </p:spTree>
    <p:extLst>
      <p:ext uri="{BB962C8B-B14F-4D97-AF65-F5344CB8AC3E}">
        <p14:creationId xmlns:p14="http://schemas.microsoft.com/office/powerpoint/2010/main" val="2606117998"/>
      </p:ext>
    </p:extLst>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8890">
          <a:solidFill>
            <a:srgbClr val="FF00FF">
              <a:alpha val="30000"/>
            </a:srgbClr>
          </a:solidFill>
          <a:prstDash val="solid"/>
          <a:tailEnd type="triangle" w="sm" len="sm"/>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bwMode="auto">
        <a:ln w="8890">
          <a:solidFill>
            <a:srgbClr val="FF00FF">
              <a:alpha val="30000"/>
            </a:srgbClr>
          </a:solidFill>
          <a:prstDash val="soli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中文PPT模板2011 4.3</Template>
  <TotalTime>29855</TotalTime>
  <Words>105119</Words>
  <Application>Microsoft Office PowerPoint</Application>
  <PresentationFormat>自定义</PresentationFormat>
  <Paragraphs>3141</Paragraphs>
  <Slides>29</Slides>
  <Notes>29</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29</vt:i4>
      </vt:variant>
    </vt:vector>
  </HeadingPairs>
  <TitlesOfParts>
    <vt:vector size="42" baseType="lpstr">
      <vt:lpstr>Arial Unicode MS</vt:lpstr>
      <vt:lpstr>方正兰亭黑3_GBK</vt:lpstr>
      <vt:lpstr>方正兰亭黑6_GBK</vt:lpstr>
      <vt:lpstr>华文仿宋</vt:lpstr>
      <vt:lpstr>宋体</vt:lpstr>
      <vt:lpstr>Arial</vt:lpstr>
      <vt:lpstr>Cambria Math</vt:lpstr>
      <vt:lpstr>Times New Roman</vt:lpstr>
      <vt:lpstr>Wingdings</vt:lpstr>
      <vt:lpstr>中文PPT模板2011 4.3</vt:lpstr>
      <vt:lpstr>自定义设计方案</vt:lpstr>
      <vt:lpstr>1_自定义设计方案</vt:lpstr>
      <vt:lpstr>2_自定义设计方案</vt:lpstr>
      <vt:lpstr>診斷試驗分析過程控制設計 之 質量成本、生產率、風險分析 quality assurance of process control based on statistics： quality ~ costs、test yield、risk management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診斷試驗分析過程控制設計（quality assurance of process control based on statistics）之質量成本（quality costs）和生產率分析（test yield）和風險分析（risk management）</dc:title>
  <dc:subject>醫學、診斷、實驗室診斷、應用、in vitro diagnostic、IVD、application</dc:subject>
  <dc:creator>趙健</dc:creator>
  <cp:keywords>實驗室診斷、in vitro diagnostic、質量規範、quality specification、質量、quality、目標、target、誤差、errors、測量性能分析、performance analysis、測量、measure、質量成本、quality costs、產率、test yield、風險、risk、質量的經濟性分析、economical feasibility analysis of quality</cp:keywords>
  <dc:description>+8618604537694；
283640621@qq.com；</dc:description>
  <cp:lastModifiedBy>Admin</cp:lastModifiedBy>
  <cp:revision>1846</cp:revision>
  <dcterms:created xsi:type="dcterms:W3CDTF">2011-12-19T07:14:23Z</dcterms:created>
  <dcterms:modified xsi:type="dcterms:W3CDTF">2024-05-28T09:48:34Z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LCID">
    <vt:i4>2052</vt:i4>
  </property>
</Properties>
</file>